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9"/>
  </p:normalViewPr>
  <p:slideViewPr>
    <p:cSldViewPr snapToGrid="0">
      <p:cViewPr varScale="1">
        <p:scale>
          <a:sx n="68" d="100"/>
          <a:sy n="68" d="100"/>
        </p:scale>
        <p:origin x="5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7306-56F1-4EA8-AD5A-FABDFCC5732E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928F-470A-481A-86A2-047608CB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7306-56F1-4EA8-AD5A-FABDFCC5732E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928F-470A-481A-86A2-047608CB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7306-56F1-4EA8-AD5A-FABDFCC5732E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928F-470A-481A-86A2-047608CB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7306-56F1-4EA8-AD5A-FABDFCC5732E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928F-470A-481A-86A2-047608CB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7306-56F1-4EA8-AD5A-FABDFCC5732E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928F-470A-481A-86A2-047608CB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7306-56F1-4EA8-AD5A-FABDFCC5732E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928F-470A-481A-86A2-047608CB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7306-56F1-4EA8-AD5A-FABDFCC5732E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928F-470A-481A-86A2-047608CB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7306-56F1-4EA8-AD5A-FABDFCC5732E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928F-470A-481A-86A2-047608CB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7306-56F1-4EA8-AD5A-FABDFCC5732E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928F-470A-481A-86A2-047608CB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7306-56F1-4EA8-AD5A-FABDFCC5732E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928F-470A-481A-86A2-047608CB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7306-56F1-4EA8-AD5A-FABDFCC5732E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928F-470A-481A-86A2-047608CB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97306-56F1-4EA8-AD5A-FABDFCC5732E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928F-470A-481A-86A2-047608CB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43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145" y="1399454"/>
            <a:ext cx="9144000" cy="2387600"/>
          </a:xfrm>
        </p:spPr>
        <p:txBody>
          <a:bodyPr/>
          <a:lstStyle/>
          <a:p>
            <a:r>
              <a:rPr lang="en-US" b="1" dirty="0"/>
              <a:t>PARCO </a:t>
            </a:r>
            <a:br>
              <a:rPr lang="en-US" b="1" dirty="0"/>
            </a:br>
            <a:r>
              <a:rPr lang="en-US" b="1" dirty="0"/>
              <a:t>(Pak Arab Refinery Limited)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0618" y="3892732"/>
            <a:ext cx="4821382" cy="19986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Transshipment Problem</a:t>
            </a:r>
          </a:p>
          <a:p>
            <a:r>
              <a:rPr lang="en-US" dirty="0"/>
              <a:t>Zainab Aamir - 21100113</a:t>
            </a:r>
          </a:p>
          <a:p>
            <a:r>
              <a:rPr lang="en-US" dirty="0" err="1"/>
              <a:t>Mehwish</a:t>
            </a:r>
            <a:r>
              <a:rPr lang="en-US" dirty="0"/>
              <a:t> Nadeem - 22110130</a:t>
            </a:r>
          </a:p>
          <a:p>
            <a:r>
              <a:rPr lang="en-US" dirty="0"/>
              <a:t>Ali Usama – 22110357</a:t>
            </a:r>
          </a:p>
          <a:p>
            <a:r>
              <a:rPr lang="en-US" dirty="0"/>
              <a:t>Zain Ul </a:t>
            </a:r>
            <a:r>
              <a:rPr lang="en-US" dirty="0" err="1"/>
              <a:t>Abidin</a:t>
            </a:r>
            <a:r>
              <a:rPr lang="en-US" dirty="0"/>
              <a:t> – 211000777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3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182" y="1459634"/>
            <a:ext cx="10515600" cy="1325563"/>
          </a:xfrm>
        </p:spPr>
        <p:txBody>
          <a:bodyPr/>
          <a:lstStyle/>
          <a:p>
            <a:r>
              <a:rPr lang="en-US" b="1" dirty="0"/>
              <a:t>The Problem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2892424"/>
            <a:ext cx="10515600" cy="2524702"/>
          </a:xfrm>
        </p:spPr>
        <p:txBody>
          <a:bodyPr/>
          <a:lstStyle/>
          <a:p>
            <a:r>
              <a:rPr lang="en-US" dirty="0"/>
              <a:t>PARCO is one of the largest companies in Pakistan’s corporate sector.</a:t>
            </a:r>
          </a:p>
          <a:p>
            <a:r>
              <a:rPr lang="en-US" dirty="0"/>
              <a:t>Three major services to offer: refining, transportation &amp; marketing</a:t>
            </a:r>
          </a:p>
          <a:p>
            <a:r>
              <a:rPr lang="en-US" dirty="0"/>
              <a:t>We have focused on the transportation service.</a:t>
            </a:r>
          </a:p>
          <a:p>
            <a:r>
              <a:rPr lang="en-US" dirty="0"/>
              <a:t>In this problem, we find an optimal route with minimized costs for the transportation of the fuel. </a:t>
            </a:r>
          </a:p>
        </p:txBody>
      </p:sp>
    </p:spTree>
    <p:extLst>
      <p:ext uri="{BB962C8B-B14F-4D97-AF65-F5344CB8AC3E}">
        <p14:creationId xmlns:p14="http://schemas.microsoft.com/office/powerpoint/2010/main" val="207022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E0FB7-8C4F-4542-8F77-C4513739B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08" y="927690"/>
            <a:ext cx="6439989" cy="5692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F6CD8-E893-4281-B18F-44F28FFA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5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View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24904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en-US" b="1" dirty="0"/>
              <a:t>Mathematical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4"/>
            <a:ext cx="10515600" cy="54448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objective function is to minimize the total distance to minimize the costs associated. Hence, the objective function is:</a:t>
            </a:r>
          </a:p>
          <a:p>
            <a:pPr lvl="0"/>
            <a:r>
              <a:rPr lang="en-US" dirty="0"/>
              <a:t>MIN: ­ 748x12 + 889x23 + 357x24 + 0.7x25 + 252x26 + 412x27 + 695x28 + 5.5x39 + 1253.5x310 + 1156.1x311 + 1437.7x312 + 1595.6x313 + 903.8x314 + 171.8x315 + 1456.2x316 + 1220x317 + 1244.1x318 + 658.7x319 + 1091x320 + 848x321 + 1354.2x322 + 1074.4x323 + 512.5x49 + 792.6x410 + 695.3x411 + 973x412 + 885x413 + 425x414 + 360.4x415 + 991.5x416 + 759.2x417 + 783.2x418 + 204.1x419 + 572.6x420 + 339x421 + 893.3x422 + 613.6x423 + 893.8x59 + 394.6x510 + 297.3x511 + 575x512 + 732.9x513 + 58.9x514 + 741.7x515 + 593.5x516 + 361.2x517 + 385.2x518 + 259.3x519 + 206.5x520 + 49.4x521 + 495.4x522 + 238.3x523 + 1075x69 + 170x610 + 101x611 + 400x612 + 588x613 + 181x614 + 923x615 + 414x616 + 185x617 + 199x618 + 428x619 + 117x620 + 276x621 + 309x622 + 5x623 + 1245x79 + 65.7x710 + 139.3x711 + 311.7x712 + 471.7x713 + 338.5x714 + 1090x715 + 328.4x716 + 141.5x717 + 8.4x718 + 605.9x719 + 205.4x720 + 431.3x721 + 130.7x722 + 2016.1x723 + 1580.8x89 + 512.6x810 + 457.9x811 + 184.6x812 + 19.9x813 + 676x814 + 1441x815 + 180x816 + 378x817 + 463x818 + 946x819 + 525x820 + 523x821 + 352x822 + 555x823;</a:t>
            </a:r>
          </a:p>
          <a:p>
            <a:r>
              <a:rPr lang="en-US" i="1" dirty="0"/>
              <a:t>Where X</a:t>
            </a:r>
            <a:r>
              <a:rPr lang="en-US" i="1" baseline="-25000" dirty="0"/>
              <a:t>IJ</a:t>
            </a:r>
            <a:r>
              <a:rPr lang="en-US" i="1" dirty="0"/>
              <a:t> denotes the amount of fuel, in metric tons, supplied from node I to node J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Constraints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Supply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Intermediate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Demand 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1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model is a transshipment problem with a total of 23 nodes:</a:t>
            </a:r>
          </a:p>
          <a:p>
            <a:r>
              <a:rPr lang="en-US" dirty="0"/>
              <a:t>Total supply nodes = 1</a:t>
            </a:r>
          </a:p>
          <a:p>
            <a:r>
              <a:rPr lang="en-US" dirty="0"/>
              <a:t>Total intermediate nodes = 7</a:t>
            </a:r>
          </a:p>
          <a:p>
            <a:r>
              <a:rPr lang="en-US" dirty="0"/>
              <a:t>Total demand node s= 15</a:t>
            </a:r>
          </a:p>
          <a:p>
            <a:r>
              <a:rPr lang="en-US" dirty="0"/>
              <a:t>Supply nodes: 1 </a:t>
            </a:r>
          </a:p>
          <a:p>
            <a:r>
              <a:rPr lang="en-US" dirty="0"/>
              <a:t>Intermediate nodes: 2, 3 ,4, 5, 6, 7, 8</a:t>
            </a:r>
          </a:p>
          <a:p>
            <a:r>
              <a:rPr lang="en-US" dirty="0"/>
              <a:t>Demand nodes: 9, 10, 11, 12, 13, 14, 15, 16, 17, 18, 19, 20, 21, 22, 23</a:t>
            </a:r>
          </a:p>
          <a:p>
            <a:r>
              <a:rPr lang="en-US" dirty="0"/>
              <a:t>Decision variables are the quantity of fuel being transported for every possible route.  </a:t>
            </a:r>
          </a:p>
          <a:p>
            <a:r>
              <a:rPr lang="en-US" dirty="0"/>
              <a:t>Constraints are the supply, demand and storage capacity of each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2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56803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ran our model in the LP solver to get an optimal solution and the following results were obtained: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above table represents that how much fuel is moving from one node to another while fulfilling the demand requirements of each final node with minimum cost.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6A742-8E99-CB4B-ACCE-8FAA0B3BE6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7134" y="2070051"/>
            <a:ext cx="1410335" cy="3252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089EE-1EEB-6C43-902C-D3210092B2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40578" y="2070051"/>
            <a:ext cx="1400175" cy="323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6EE11-1883-824C-A6E4-B92154EBB93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73862" y="2060526"/>
            <a:ext cx="1428750" cy="3248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9C01D-86A3-8940-8F1E-A5CC2ECD05ED}"/>
              </a:ext>
            </a:extLst>
          </p:cNvPr>
          <p:cNvPicPr/>
          <p:nvPr/>
        </p:nvPicPr>
        <p:blipFill rotWithShape="1">
          <a:blip r:embed="rId5"/>
          <a:srcRect b="1467"/>
          <a:stretch/>
        </p:blipFill>
        <p:spPr bwMode="auto">
          <a:xfrm>
            <a:off x="6340072" y="2070051"/>
            <a:ext cx="1381125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6F2565-4AC6-184D-ADAC-38C63E15907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982455" y="2070051"/>
            <a:ext cx="1390650" cy="3257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D75025-3777-F94E-A090-A43A8C47B9A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569904" y="2267238"/>
            <a:ext cx="1276350" cy="1343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205780-C60C-4E2B-BA5B-6C92A8CE6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9903" y="2070051"/>
            <a:ext cx="1276350" cy="1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989"/>
            <a:ext cx="532707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node represents following areas/ storages: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1: Source                                                                         </a:t>
            </a:r>
          </a:p>
          <a:p>
            <a:r>
              <a:rPr lang="en-US" dirty="0"/>
              <a:t>2: MCR</a:t>
            </a:r>
          </a:p>
          <a:p>
            <a:r>
              <a:rPr lang="en-US" dirty="0"/>
              <a:t>3: </a:t>
            </a:r>
            <a:r>
              <a:rPr lang="en-US" dirty="0" err="1"/>
              <a:t>Kaemari</a:t>
            </a:r>
            <a:r>
              <a:rPr lang="en-US" dirty="0"/>
              <a:t> storage plant</a:t>
            </a:r>
          </a:p>
          <a:p>
            <a:r>
              <a:rPr lang="en-US" dirty="0"/>
              <a:t>4: Shikarpur storage plant</a:t>
            </a:r>
          </a:p>
          <a:p>
            <a:r>
              <a:rPr lang="en-US" dirty="0"/>
              <a:t>5: </a:t>
            </a:r>
            <a:r>
              <a:rPr lang="en-US" dirty="0" err="1"/>
              <a:t>Mehmoodkot</a:t>
            </a:r>
            <a:r>
              <a:rPr lang="en-US" dirty="0"/>
              <a:t> storage plant</a:t>
            </a:r>
          </a:p>
          <a:p>
            <a:r>
              <a:rPr lang="en-US" dirty="0"/>
              <a:t>6: Sahiwal storage plant</a:t>
            </a:r>
          </a:p>
          <a:p>
            <a:r>
              <a:rPr lang="en-US" dirty="0"/>
              <a:t>7: </a:t>
            </a:r>
            <a:r>
              <a:rPr lang="en-US" dirty="0" err="1"/>
              <a:t>Machike</a:t>
            </a:r>
            <a:r>
              <a:rPr lang="en-US" dirty="0"/>
              <a:t> storage plant</a:t>
            </a:r>
          </a:p>
          <a:p>
            <a:r>
              <a:rPr lang="en-US" dirty="0"/>
              <a:t>8: </a:t>
            </a:r>
            <a:r>
              <a:rPr lang="en-US" dirty="0" err="1"/>
              <a:t>Taru</a:t>
            </a:r>
            <a:r>
              <a:rPr lang="en-US" dirty="0"/>
              <a:t> </a:t>
            </a:r>
            <a:r>
              <a:rPr lang="en-US" dirty="0" err="1"/>
              <a:t>Jaba</a:t>
            </a:r>
            <a:r>
              <a:rPr lang="en-US" dirty="0"/>
              <a:t> storage plant</a:t>
            </a:r>
          </a:p>
          <a:p>
            <a:r>
              <a:rPr lang="en-US" dirty="0"/>
              <a:t>9: Karachi</a:t>
            </a:r>
          </a:p>
          <a:p>
            <a:r>
              <a:rPr lang="en-US" dirty="0"/>
              <a:t>10: Lahore</a:t>
            </a:r>
          </a:p>
          <a:p>
            <a:r>
              <a:rPr lang="en-US" dirty="0"/>
              <a:t>11: Faisalabad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2327" y="2068008"/>
            <a:ext cx="46689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12: Rawalpindi</a:t>
            </a:r>
          </a:p>
          <a:p>
            <a:r>
              <a:rPr lang="en-US" dirty="0"/>
              <a:t>13: Peshawar</a:t>
            </a:r>
          </a:p>
          <a:p>
            <a:r>
              <a:rPr lang="en-US" dirty="0"/>
              <a:t>14: Multan</a:t>
            </a:r>
          </a:p>
          <a:p>
            <a:r>
              <a:rPr lang="en-US" dirty="0"/>
              <a:t>15: Hyderabad</a:t>
            </a:r>
          </a:p>
          <a:p>
            <a:r>
              <a:rPr lang="en-US" dirty="0"/>
              <a:t>16: Islamabad</a:t>
            </a:r>
          </a:p>
          <a:p>
            <a:r>
              <a:rPr lang="en-US" dirty="0"/>
              <a:t>17: Sargodha</a:t>
            </a:r>
          </a:p>
          <a:p>
            <a:r>
              <a:rPr lang="en-US" dirty="0"/>
              <a:t>18: </a:t>
            </a:r>
            <a:r>
              <a:rPr lang="en-US" dirty="0" err="1"/>
              <a:t>Sheikhupura</a:t>
            </a:r>
            <a:endParaRPr lang="en-US" dirty="0"/>
          </a:p>
          <a:p>
            <a:r>
              <a:rPr lang="en-US" dirty="0"/>
              <a:t>19: Rahim </a:t>
            </a:r>
            <a:r>
              <a:rPr lang="en-US" dirty="0" err="1"/>
              <a:t>Yar</a:t>
            </a:r>
            <a:r>
              <a:rPr lang="en-US" dirty="0"/>
              <a:t> Khan</a:t>
            </a:r>
          </a:p>
          <a:p>
            <a:r>
              <a:rPr lang="en-US" dirty="0"/>
              <a:t>20: </a:t>
            </a:r>
            <a:r>
              <a:rPr lang="en-US" dirty="0" err="1"/>
              <a:t>Jhang</a:t>
            </a:r>
            <a:endParaRPr lang="en-US" dirty="0"/>
          </a:p>
          <a:p>
            <a:r>
              <a:rPr lang="en-US" dirty="0"/>
              <a:t>21: </a:t>
            </a:r>
            <a:r>
              <a:rPr lang="en-US" dirty="0" err="1"/>
              <a:t>Dera</a:t>
            </a:r>
            <a:r>
              <a:rPr lang="en-US" dirty="0"/>
              <a:t> Ghazi Khan</a:t>
            </a:r>
          </a:p>
          <a:p>
            <a:r>
              <a:rPr lang="en-US" dirty="0"/>
              <a:t>22: Gujrat</a:t>
            </a:r>
          </a:p>
          <a:p>
            <a:r>
              <a:rPr lang="en-US" dirty="0"/>
              <a:t>23: Sahiwal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2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577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PARCO  (Pak Arab Refinery Limited)</vt:lpstr>
      <vt:lpstr>The Problem Introduction</vt:lpstr>
      <vt:lpstr>View of the network</vt:lpstr>
      <vt:lpstr>Mathematical Formulation</vt:lpstr>
      <vt:lpstr>The Model</vt:lpstr>
      <vt:lpstr>Results</vt:lpstr>
      <vt:lpstr>Glossary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  (Pak Arab Refinery Limited)</dc:title>
  <dc:creator>Mehwish Nadeem</dc:creator>
  <cp:lastModifiedBy>Zain Ul Abidin</cp:lastModifiedBy>
  <cp:revision>10</cp:revision>
  <dcterms:created xsi:type="dcterms:W3CDTF">2019-11-22T16:15:11Z</dcterms:created>
  <dcterms:modified xsi:type="dcterms:W3CDTF">2019-12-15T09:58:06Z</dcterms:modified>
</cp:coreProperties>
</file>