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2976800"/>
  <p:notesSz cx="6858000" cy="9144000"/>
  <p:defaultTextStyle>
    <a:defPPr>
      <a:defRPr lang="en-US"/>
    </a:defPPr>
    <a:lvl1pPr marL="0" algn="l" defTabSz="3642970" rtl="0" eaLnBrk="1" latinLnBrk="0" hangingPunct="1">
      <a:defRPr sz="7171" kern="1200">
        <a:solidFill>
          <a:schemeClr val="tx1"/>
        </a:solidFill>
        <a:latin typeface="+mn-lt"/>
        <a:ea typeface="+mn-ea"/>
        <a:cs typeface="+mn-cs"/>
      </a:defRPr>
    </a:lvl1pPr>
    <a:lvl2pPr marL="1821485" algn="l" defTabSz="3642970" rtl="0" eaLnBrk="1" latinLnBrk="0" hangingPunct="1">
      <a:defRPr sz="7171" kern="1200">
        <a:solidFill>
          <a:schemeClr val="tx1"/>
        </a:solidFill>
        <a:latin typeface="+mn-lt"/>
        <a:ea typeface="+mn-ea"/>
        <a:cs typeface="+mn-cs"/>
      </a:defRPr>
    </a:lvl2pPr>
    <a:lvl3pPr marL="3642970" algn="l" defTabSz="3642970" rtl="0" eaLnBrk="1" latinLnBrk="0" hangingPunct="1">
      <a:defRPr sz="7171" kern="1200">
        <a:solidFill>
          <a:schemeClr val="tx1"/>
        </a:solidFill>
        <a:latin typeface="+mn-lt"/>
        <a:ea typeface="+mn-ea"/>
        <a:cs typeface="+mn-cs"/>
      </a:defRPr>
    </a:lvl3pPr>
    <a:lvl4pPr marL="5464454" algn="l" defTabSz="3642970" rtl="0" eaLnBrk="1" latinLnBrk="0" hangingPunct="1">
      <a:defRPr sz="7171" kern="1200">
        <a:solidFill>
          <a:schemeClr val="tx1"/>
        </a:solidFill>
        <a:latin typeface="+mn-lt"/>
        <a:ea typeface="+mn-ea"/>
        <a:cs typeface="+mn-cs"/>
      </a:defRPr>
    </a:lvl4pPr>
    <a:lvl5pPr marL="7285939" algn="l" defTabSz="3642970" rtl="0" eaLnBrk="1" latinLnBrk="0" hangingPunct="1">
      <a:defRPr sz="7171" kern="1200">
        <a:solidFill>
          <a:schemeClr val="tx1"/>
        </a:solidFill>
        <a:latin typeface="+mn-lt"/>
        <a:ea typeface="+mn-ea"/>
        <a:cs typeface="+mn-cs"/>
      </a:defRPr>
    </a:lvl5pPr>
    <a:lvl6pPr marL="9107424" algn="l" defTabSz="3642970" rtl="0" eaLnBrk="1" latinLnBrk="0" hangingPunct="1">
      <a:defRPr sz="7171" kern="1200">
        <a:solidFill>
          <a:schemeClr val="tx1"/>
        </a:solidFill>
        <a:latin typeface="+mn-lt"/>
        <a:ea typeface="+mn-ea"/>
        <a:cs typeface="+mn-cs"/>
      </a:defRPr>
    </a:lvl6pPr>
    <a:lvl7pPr marL="10928909" algn="l" defTabSz="3642970" rtl="0" eaLnBrk="1" latinLnBrk="0" hangingPunct="1">
      <a:defRPr sz="7171" kern="1200">
        <a:solidFill>
          <a:schemeClr val="tx1"/>
        </a:solidFill>
        <a:latin typeface="+mn-lt"/>
        <a:ea typeface="+mn-ea"/>
        <a:cs typeface="+mn-cs"/>
      </a:defRPr>
    </a:lvl7pPr>
    <a:lvl8pPr marL="12750394" algn="l" defTabSz="3642970" rtl="0" eaLnBrk="1" latinLnBrk="0" hangingPunct="1">
      <a:defRPr sz="7171" kern="1200">
        <a:solidFill>
          <a:schemeClr val="tx1"/>
        </a:solidFill>
        <a:latin typeface="+mn-lt"/>
        <a:ea typeface="+mn-ea"/>
        <a:cs typeface="+mn-cs"/>
      </a:defRPr>
    </a:lvl8pPr>
    <a:lvl9pPr marL="14571878" algn="l" defTabSz="3642970" rtl="0" eaLnBrk="1" latinLnBrk="0" hangingPunct="1">
      <a:defRPr sz="717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36">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EC2323"/>
    <a:srgbClr val="990000"/>
    <a:srgbClr val="D80000"/>
    <a:srgbClr val="EB0A0A"/>
    <a:srgbClr val="FFFFFF"/>
    <a:srgbClr val="00FA00"/>
    <a:srgbClr val="000000"/>
    <a:srgbClr val="C76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p:cViewPr varScale="1">
        <p:scale>
          <a:sx n="18" d="100"/>
          <a:sy n="18" d="100"/>
        </p:scale>
        <p:origin x="2994" y="156"/>
      </p:cViewPr>
      <p:guideLst>
        <p:guide orient="horz" pos="13536"/>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F86C93-E3F4-4CCF-9497-AC2C79346E7A}"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0CAD3B3A-46DC-41AA-BC96-DF5BE7C262AE}" type="pres">
      <dgm:prSet presAssocID="{16F86C93-E3F4-4CCF-9497-AC2C79346E7A}" presName="Name0" presStyleCnt="0">
        <dgm:presLayoutVars>
          <dgm:chMax val="11"/>
          <dgm:chPref val="11"/>
          <dgm:dir/>
          <dgm:resizeHandles/>
        </dgm:presLayoutVars>
      </dgm:prSet>
      <dgm:spPr/>
    </dgm:pt>
  </dgm:ptLst>
  <dgm:cxnLst>
    <dgm:cxn modelId="{55517AA3-83A8-4B1D-8F5D-45D73BFFB936}" type="presOf" srcId="{16F86C93-E3F4-4CCF-9497-AC2C79346E7A}" destId="{0CAD3B3A-46DC-41AA-BC96-DF5BE7C262AE}" srcOrd="0"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033475"/>
            <a:ext cx="27980640" cy="14962293"/>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2572771"/>
            <a:ext cx="24688800" cy="10376109"/>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421500-4729-45AB-A2EE-0BCA530AD445}"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2434221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21500-4729-45AB-A2EE-0BCA530AD445}"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2849627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288117"/>
            <a:ext cx="7098030" cy="3642085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288117"/>
            <a:ext cx="20882610" cy="36420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21500-4729-45AB-A2EE-0BCA530AD445}"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8510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21500-4729-45AB-A2EE-0BCA530AD445}"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1790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714367"/>
            <a:ext cx="28392120" cy="17877152"/>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8760644"/>
            <a:ext cx="28392120" cy="9401172"/>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21500-4729-45AB-A2EE-0BCA530AD445}"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221077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440583"/>
            <a:ext cx="13990320" cy="272683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440583"/>
            <a:ext cx="13990320" cy="272683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421500-4729-45AB-A2EE-0BCA530AD445}"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3754538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288126"/>
            <a:ext cx="28392120" cy="83068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535288"/>
            <a:ext cx="13926024" cy="5163182"/>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5698470"/>
            <a:ext cx="13926024" cy="230900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535288"/>
            <a:ext cx="13994608" cy="5163182"/>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5698470"/>
            <a:ext cx="13994608" cy="230900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421500-4729-45AB-A2EE-0BCA530AD445}" type="datetimeFigureOut">
              <a:rPr lang="en-US" smtClean="0"/>
              <a:t>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2284998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421500-4729-45AB-A2EE-0BCA530AD445}" type="datetimeFigureOut">
              <a:rPr lang="en-US" smtClean="0"/>
              <a:t>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106433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421500-4729-45AB-A2EE-0BCA530AD445}" type="datetimeFigureOut">
              <a:rPr lang="en-US" smtClean="0"/>
              <a:t>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2090990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65120"/>
            <a:ext cx="10617041" cy="1002792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187873"/>
            <a:ext cx="16664940" cy="30541383"/>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2893040"/>
            <a:ext cx="10617041" cy="23885951"/>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8B421500-4729-45AB-A2EE-0BCA530AD445}"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52774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65120"/>
            <a:ext cx="10617041" cy="1002792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187873"/>
            <a:ext cx="16664940" cy="30541383"/>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2893040"/>
            <a:ext cx="10617041" cy="23885951"/>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8B421500-4729-45AB-A2EE-0BCA530AD445}"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96B9F-8339-451A-B646-5DCC8CA17BAB}" type="slidenum">
              <a:rPr lang="en-US" smtClean="0"/>
              <a:t>‹#›</a:t>
            </a:fld>
            <a:endParaRPr lang="en-US"/>
          </a:p>
        </p:txBody>
      </p:sp>
    </p:spTree>
    <p:extLst>
      <p:ext uri="{BB962C8B-B14F-4D97-AF65-F5344CB8AC3E}">
        <p14:creationId xmlns:p14="http://schemas.microsoft.com/office/powerpoint/2010/main" val="96000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288126"/>
            <a:ext cx="28392120" cy="83068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440583"/>
            <a:ext cx="28392120" cy="272683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9833136"/>
            <a:ext cx="7406640" cy="2288117"/>
          </a:xfrm>
          <a:prstGeom prst="rect">
            <a:avLst/>
          </a:prstGeom>
        </p:spPr>
        <p:txBody>
          <a:bodyPr vert="horz" lIns="91440" tIns="45720" rIns="91440" bIns="45720" rtlCol="0" anchor="ctr"/>
          <a:lstStyle>
            <a:lvl1pPr algn="l">
              <a:defRPr sz="4320">
                <a:solidFill>
                  <a:schemeClr val="tx1">
                    <a:tint val="75000"/>
                  </a:schemeClr>
                </a:solidFill>
              </a:defRPr>
            </a:lvl1pPr>
          </a:lstStyle>
          <a:p>
            <a:fld id="{8B421500-4729-45AB-A2EE-0BCA530AD445}" type="datetimeFigureOut">
              <a:rPr lang="en-US" smtClean="0"/>
              <a:t>2/7/2021</a:t>
            </a:fld>
            <a:endParaRPr lang="en-US"/>
          </a:p>
        </p:txBody>
      </p:sp>
      <p:sp>
        <p:nvSpPr>
          <p:cNvPr id="5" name="Footer Placeholder 4"/>
          <p:cNvSpPr>
            <a:spLocks noGrp="1"/>
          </p:cNvSpPr>
          <p:nvPr>
            <p:ph type="ftr" sz="quarter" idx="3"/>
          </p:nvPr>
        </p:nvSpPr>
        <p:spPr>
          <a:xfrm>
            <a:off x="10904220" y="39833136"/>
            <a:ext cx="11109960" cy="2288117"/>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9833136"/>
            <a:ext cx="7406640" cy="2288117"/>
          </a:xfrm>
          <a:prstGeom prst="rect">
            <a:avLst/>
          </a:prstGeom>
        </p:spPr>
        <p:txBody>
          <a:bodyPr vert="horz" lIns="91440" tIns="45720" rIns="91440" bIns="45720" rtlCol="0" anchor="ctr"/>
          <a:lstStyle>
            <a:lvl1pPr algn="r">
              <a:defRPr sz="4320">
                <a:solidFill>
                  <a:schemeClr val="tx1">
                    <a:tint val="75000"/>
                  </a:schemeClr>
                </a:solidFill>
              </a:defRPr>
            </a:lvl1pPr>
          </a:lstStyle>
          <a:p>
            <a:fld id="{4A096B9F-8339-451A-B646-5DCC8CA17BAB}" type="slidenum">
              <a:rPr lang="en-US" smtClean="0"/>
              <a:t>‹#›</a:t>
            </a:fld>
            <a:endParaRPr lang="en-US"/>
          </a:p>
        </p:txBody>
      </p:sp>
    </p:spTree>
    <p:extLst>
      <p:ext uri="{BB962C8B-B14F-4D97-AF65-F5344CB8AC3E}">
        <p14:creationId xmlns:p14="http://schemas.microsoft.com/office/powerpoint/2010/main" val="3416410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5.JPG"/><Relationship Id="rId5" Type="http://schemas.openxmlformats.org/officeDocument/2006/relationships/diagramLayout" Target="../diagrams/layout1.xml"/><Relationship Id="rId10" Type="http://schemas.openxmlformats.org/officeDocument/2006/relationships/image" Target="../media/image4.JPG"/><Relationship Id="rId4" Type="http://schemas.openxmlformats.org/officeDocument/2006/relationships/diagramData" Target="../diagrams/data1.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0" y="40501995"/>
            <a:ext cx="32918400" cy="24756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0"/>
            <a:ext cx="32909256" cy="3085604"/>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a:spLocks noChangeArrowheads="1"/>
          </p:cNvSpPr>
          <p:nvPr/>
        </p:nvSpPr>
        <p:spPr bwMode="auto">
          <a:xfrm>
            <a:off x="0" y="0"/>
            <a:ext cx="32909256" cy="3019371"/>
          </a:xfrm>
          <a:prstGeom prst="rect">
            <a:avLst/>
          </a:prstGeom>
          <a:noFill/>
          <a:ln w="9525">
            <a:noFill/>
            <a:miter lim="800000"/>
            <a:headEnd/>
            <a:tailEnd/>
          </a:ln>
        </p:spPr>
        <p:txBody>
          <a:bodyPr lIns="160020" tIns="80010" rIns="160020" bIns="80010" anchor="ctr"/>
          <a:lstStyle>
            <a:lvl1pPr defTabSz="4389438">
              <a:spcBef>
                <a:spcPct val="20000"/>
              </a:spcBef>
              <a:buChar char="•"/>
              <a:defRPr sz="15400">
                <a:solidFill>
                  <a:schemeClr val="tx1"/>
                </a:solidFill>
                <a:latin typeface="Arial" panose="020B0604020202020204" pitchFamily="34" charset="0"/>
                <a:ea typeface="ＭＳ Ｐゴシック" pitchFamily="34" charset="-128"/>
              </a:defRPr>
            </a:lvl1pPr>
            <a:lvl2pPr marL="742950" indent="-285750" defTabSz="4389438">
              <a:spcBef>
                <a:spcPct val="20000"/>
              </a:spcBef>
              <a:buChar char="–"/>
              <a:defRPr sz="13500">
                <a:solidFill>
                  <a:schemeClr val="tx1"/>
                </a:solidFill>
                <a:latin typeface="Arial" panose="020B0604020202020204" pitchFamily="34" charset="0"/>
                <a:ea typeface="ＭＳ Ｐゴシック" pitchFamily="34" charset="-128"/>
              </a:defRPr>
            </a:lvl2pPr>
            <a:lvl3pPr marL="1143000" indent="-228600" defTabSz="4389438">
              <a:spcBef>
                <a:spcPct val="20000"/>
              </a:spcBef>
              <a:buChar char="•"/>
              <a:defRPr sz="11600">
                <a:solidFill>
                  <a:schemeClr val="tx1"/>
                </a:solidFill>
                <a:latin typeface="Arial" panose="020B0604020202020204" pitchFamily="34" charset="0"/>
                <a:ea typeface="ＭＳ Ｐゴシック" pitchFamily="34" charset="-128"/>
              </a:defRPr>
            </a:lvl3pPr>
            <a:lvl4pPr marL="1600200" indent="-228600" defTabSz="4389438">
              <a:spcBef>
                <a:spcPct val="20000"/>
              </a:spcBef>
              <a:buChar char="–"/>
              <a:defRPr sz="9600">
                <a:solidFill>
                  <a:schemeClr val="tx1"/>
                </a:solidFill>
                <a:latin typeface="Arial" panose="020B0604020202020204" pitchFamily="34" charset="0"/>
                <a:ea typeface="ＭＳ Ｐゴシック" pitchFamily="34" charset="-128"/>
              </a:defRPr>
            </a:lvl4pPr>
            <a:lvl5pPr marL="2057400" indent="-228600" defTabSz="4389438">
              <a:spcBef>
                <a:spcPct val="20000"/>
              </a:spcBef>
              <a:buChar char="»"/>
              <a:defRPr sz="9600">
                <a:solidFill>
                  <a:schemeClr val="tx1"/>
                </a:solidFill>
                <a:latin typeface="Arial" panose="020B0604020202020204" pitchFamily="34" charset="0"/>
                <a:ea typeface="ＭＳ Ｐゴシック" pitchFamily="34" charset="-128"/>
              </a:defRPr>
            </a:lvl5pPr>
            <a:lvl6pPr marL="2514600" indent="-228600"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itchFamily="34" charset="-128"/>
              </a:defRPr>
            </a:lvl6pPr>
            <a:lvl7pPr marL="2971800" indent="-228600"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itchFamily="34" charset="-128"/>
              </a:defRPr>
            </a:lvl7pPr>
            <a:lvl8pPr marL="3429000" indent="-228600"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itchFamily="34" charset="-128"/>
              </a:defRPr>
            </a:lvl8pPr>
            <a:lvl9pPr marL="3886200" indent="-228600"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itchFamily="34" charset="-128"/>
              </a:defRPr>
            </a:lvl9pPr>
          </a:lstStyle>
          <a:p>
            <a:pPr algn="ctr">
              <a:buNone/>
            </a:pPr>
            <a:r>
              <a:rPr lang="en-US" sz="7200" b="1" dirty="0">
                <a:solidFill>
                  <a:schemeClr val="bg1"/>
                </a:solidFill>
              </a:rPr>
              <a:t>Sonar Cap</a:t>
            </a:r>
          </a:p>
          <a:p>
            <a:pPr algn="ctr">
              <a:buNone/>
            </a:pPr>
            <a:r>
              <a:rPr kumimoji="0" lang="en-US" altLang="en-US" sz="4200" b="1" i="0" u="none" strike="noStrike" kern="0" cap="none" spc="0" normalizeH="0" baseline="0" noProof="0" dirty="0">
                <a:ln>
                  <a:noFill/>
                </a:ln>
                <a:solidFill>
                  <a:schemeClr val="bg1"/>
                </a:solidFill>
                <a:effectLst/>
                <a:uLnTx/>
                <a:uFillTx/>
                <a:latin typeface="Arial" panose="020B0604020202020204" pitchFamily="34" charset="0"/>
                <a:ea typeface="ＭＳ Ｐゴシック" pitchFamily="34" charset="-128"/>
              </a:rPr>
              <a:t> </a:t>
            </a:r>
            <a:r>
              <a:rPr kumimoji="0" lang="en-US" altLang="en-US" sz="4200" b="1" i="0" u="none" strike="noStrike" kern="0" cap="none" spc="0" normalizeH="0" baseline="0" noProof="0" dirty="0" err="1">
                <a:ln>
                  <a:noFill/>
                </a:ln>
                <a:solidFill>
                  <a:schemeClr val="bg1"/>
                </a:solidFill>
                <a:effectLst/>
                <a:uLnTx/>
                <a:uFillTx/>
                <a:latin typeface="Arial" panose="020B0604020202020204" pitchFamily="34" charset="0"/>
                <a:ea typeface="ＭＳ Ｐゴシック" pitchFamily="34" charset="-128"/>
              </a:rPr>
              <a:t>Zain</a:t>
            </a:r>
            <a:r>
              <a:rPr kumimoji="0" lang="en-US" altLang="en-US" sz="4200" b="1" i="0" u="none" strike="noStrike" kern="0" cap="none" spc="0" normalizeH="0" noProof="0" dirty="0">
                <a:ln>
                  <a:noFill/>
                </a:ln>
                <a:solidFill>
                  <a:schemeClr val="bg1"/>
                </a:solidFill>
                <a:effectLst/>
                <a:uLnTx/>
                <a:uFillTx/>
                <a:latin typeface="Arial" panose="020B0604020202020204" pitchFamily="34" charset="0"/>
                <a:ea typeface="ＭＳ Ｐゴシック" pitchFamily="34" charset="-128"/>
              </a:rPr>
              <a:t> </a:t>
            </a:r>
            <a:r>
              <a:rPr kumimoji="0" lang="en-US" altLang="en-US" sz="4200" b="1" i="0" u="none" strike="noStrike" kern="0" cap="none" spc="0" normalizeH="0" noProof="0" dirty="0" err="1">
                <a:ln>
                  <a:noFill/>
                </a:ln>
                <a:solidFill>
                  <a:schemeClr val="bg1"/>
                </a:solidFill>
                <a:effectLst/>
                <a:uLnTx/>
                <a:uFillTx/>
                <a:latin typeface="Arial" panose="020B0604020202020204" pitchFamily="34" charset="0"/>
                <a:ea typeface="ＭＳ Ｐゴシック" pitchFamily="34" charset="-128"/>
              </a:rPr>
              <a:t>Ul</a:t>
            </a:r>
            <a:r>
              <a:rPr kumimoji="0" lang="en-US" altLang="en-US" sz="4200" b="1" i="0" u="none" strike="noStrike" kern="0" cap="none" spc="0" normalizeH="0" noProof="0" dirty="0">
                <a:ln>
                  <a:noFill/>
                </a:ln>
                <a:solidFill>
                  <a:schemeClr val="bg1"/>
                </a:solidFill>
                <a:effectLst/>
                <a:uLnTx/>
                <a:uFillTx/>
                <a:latin typeface="Arial" panose="020B0604020202020204" pitchFamily="34" charset="0"/>
                <a:ea typeface="ＭＳ Ｐゴシック" pitchFamily="34" charset="-128"/>
              </a:rPr>
              <a:t> </a:t>
            </a:r>
            <a:r>
              <a:rPr kumimoji="0" lang="en-US" altLang="en-US" sz="4200" b="1" i="0" u="none" strike="noStrike" kern="0" cap="none" spc="0" normalizeH="0" noProof="0" dirty="0" err="1">
                <a:ln>
                  <a:noFill/>
                </a:ln>
                <a:solidFill>
                  <a:schemeClr val="bg1"/>
                </a:solidFill>
                <a:effectLst/>
                <a:uLnTx/>
                <a:uFillTx/>
                <a:latin typeface="Arial" panose="020B0604020202020204" pitchFamily="34" charset="0"/>
                <a:ea typeface="ＭＳ Ｐゴシック" pitchFamily="34" charset="-128"/>
              </a:rPr>
              <a:t>Abidin</a:t>
            </a:r>
            <a:r>
              <a:rPr kumimoji="0" lang="en-US" altLang="en-US" sz="4200" b="1" i="0" u="none" strike="noStrike" kern="0" cap="none" spc="0" normalizeH="0" noProof="0" dirty="0">
                <a:ln>
                  <a:noFill/>
                </a:ln>
                <a:solidFill>
                  <a:schemeClr val="bg1"/>
                </a:solidFill>
                <a:effectLst/>
                <a:uLnTx/>
                <a:uFillTx/>
                <a:latin typeface="Arial" panose="020B0604020202020204" pitchFamily="34" charset="0"/>
                <a:ea typeface="ＭＳ Ｐゴシック" pitchFamily="34" charset="-128"/>
              </a:rPr>
              <a:t> 21100077</a:t>
            </a:r>
          </a:p>
          <a:p>
            <a:pPr algn="ctr">
              <a:buNone/>
            </a:pPr>
            <a:r>
              <a:rPr lang="en-US" altLang="en-US" sz="4200" b="1" kern="0" dirty="0">
                <a:solidFill>
                  <a:schemeClr val="bg1"/>
                </a:solidFill>
              </a:rPr>
              <a:t>Ghulam Mustafa Bashir 21100182</a:t>
            </a:r>
            <a:endParaRPr kumimoji="0" lang="en-US" altLang="en-US" sz="4200" b="1" i="0" u="none" strike="noStrike" kern="0" cap="none" spc="0" normalizeH="0" noProof="0" dirty="0">
              <a:ln>
                <a:noFill/>
              </a:ln>
              <a:solidFill>
                <a:schemeClr val="bg1"/>
              </a:solidFill>
              <a:effectLst/>
              <a:uLnTx/>
              <a:uFillTx/>
              <a:latin typeface="Arial" panose="020B0604020202020204" pitchFamily="34" charset="0"/>
              <a:ea typeface="ＭＳ Ｐゴシック" pitchFamily="34" charset="-128"/>
            </a:endParaRPr>
          </a:p>
          <a:p>
            <a:pPr marL="0" marR="0" lvl="0" indent="0" algn="ctr" defTabSz="4389438" eaLnBrk="1" fontAlgn="auto" latinLnBrk="0" hangingPunct="1">
              <a:lnSpc>
                <a:spcPct val="100000"/>
              </a:lnSpc>
              <a:spcBef>
                <a:spcPct val="0"/>
              </a:spcBef>
              <a:spcAft>
                <a:spcPts val="0"/>
              </a:spcAft>
              <a:buClrTx/>
              <a:buSzTx/>
              <a:buFontTx/>
              <a:buNone/>
              <a:tabLst/>
              <a:defRPr/>
            </a:pPr>
            <a:r>
              <a:rPr kumimoji="0" lang="en-US" altLang="en-US" sz="4200" b="1" i="0" u="none" strike="noStrike" kern="0" cap="none" spc="0" normalizeH="0" baseline="0" noProof="0" dirty="0">
                <a:ln>
                  <a:noFill/>
                </a:ln>
                <a:solidFill>
                  <a:schemeClr val="bg1"/>
                </a:solidFill>
                <a:effectLst/>
                <a:uLnTx/>
                <a:uFillTx/>
                <a:latin typeface="Arial" panose="020B0604020202020204" pitchFamily="34" charset="0"/>
                <a:ea typeface="ＭＳ Ｐゴシック" pitchFamily="34" charset="-128"/>
              </a:rPr>
              <a:t>Department of Electrical Engineering, School of Science and Engineering, LUMS, Lahore, Pakistan</a:t>
            </a:r>
          </a:p>
        </p:txBody>
      </p:sp>
      <p:sp>
        <p:nvSpPr>
          <p:cNvPr id="16" name="Rounded Rectangle 15"/>
          <p:cNvSpPr/>
          <p:nvPr/>
        </p:nvSpPr>
        <p:spPr>
          <a:xfrm>
            <a:off x="10699540" y="16232850"/>
            <a:ext cx="21305520" cy="1356119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52746" y="3491525"/>
            <a:ext cx="9052560" cy="7540270"/>
            <a:chOff x="1828800" y="4800600"/>
            <a:chExt cx="8554517" cy="13144500"/>
          </a:xfrm>
        </p:grpSpPr>
        <p:cxnSp>
          <p:nvCxnSpPr>
            <p:cNvPr id="20" name="Straight Connector 19"/>
            <p:cNvCxnSpPr/>
            <p:nvPr/>
          </p:nvCxnSpPr>
          <p:spPr>
            <a:xfrm>
              <a:off x="1843277" y="6622472"/>
              <a:ext cx="851995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828800" y="4800600"/>
              <a:ext cx="8554517" cy="13144500"/>
              <a:chOff x="1828800" y="4800600"/>
              <a:chExt cx="8554517" cy="13144500"/>
            </a:xfrm>
          </p:grpSpPr>
          <p:sp>
            <p:nvSpPr>
              <p:cNvPr id="6" name="Rounded Rectangle 5"/>
              <p:cNvSpPr/>
              <p:nvPr/>
            </p:nvSpPr>
            <p:spPr>
              <a:xfrm>
                <a:off x="1828800" y="4800600"/>
                <a:ext cx="8554517" cy="131445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969456" y="5043998"/>
                <a:ext cx="3779756" cy="1663238"/>
              </a:xfrm>
              <a:prstGeom prst="rect">
                <a:avLst/>
              </a:prstGeom>
              <a:noFill/>
            </p:spPr>
            <p:txBody>
              <a:bodyPr wrap="none" rtlCol="0">
                <a:spAutoFit/>
              </a:bodyPr>
              <a:lstStyle/>
              <a:p>
                <a:r>
                  <a:rPr lang="en-US" sz="5600" dirty="0">
                    <a:solidFill>
                      <a:srgbClr val="990000"/>
                    </a:solidFill>
                    <a:latin typeface="Arial" panose="020B0604020202020204" pitchFamily="34" charset="0"/>
                    <a:cs typeface="Arial" panose="020B0604020202020204" pitchFamily="34" charset="0"/>
                  </a:rPr>
                  <a:t> </a:t>
                </a:r>
                <a:r>
                  <a:rPr lang="en-US" sz="5400" dirty="0">
                    <a:solidFill>
                      <a:srgbClr val="990000"/>
                    </a:solidFill>
                    <a:latin typeface="Arial" panose="020B0604020202020204" pitchFamily="34" charset="0"/>
                    <a:cs typeface="Arial" panose="020B0604020202020204" pitchFamily="34" charset="0"/>
                  </a:rPr>
                  <a:t>Introduction</a:t>
                </a:r>
                <a:endParaRPr lang="en-US" sz="5600" dirty="0">
                  <a:solidFill>
                    <a:srgbClr val="990000"/>
                  </a:solidFill>
                  <a:latin typeface="Arial" panose="020B0604020202020204" pitchFamily="34" charset="0"/>
                  <a:cs typeface="Arial" panose="020B0604020202020204" pitchFamily="34" charset="0"/>
                </a:endParaRPr>
              </a:p>
            </p:txBody>
          </p:sp>
          <p:sp>
            <p:nvSpPr>
              <p:cNvPr id="22" name="TextBox 21"/>
              <p:cNvSpPr txBox="1"/>
              <p:nvPr/>
            </p:nvSpPr>
            <p:spPr>
              <a:xfrm>
                <a:off x="2209800" y="6380078"/>
                <a:ext cx="7772400" cy="2092461"/>
              </a:xfrm>
              <a:prstGeom prst="rect">
                <a:avLst/>
              </a:prstGeom>
              <a:noFill/>
            </p:spPr>
            <p:txBody>
              <a:bodyPr wrap="square" rtlCol="0">
                <a:spAutoFit/>
              </a:bodyPr>
              <a:lstStyle/>
              <a:p>
                <a:pPr algn="just"/>
                <a:endParaRPr lang="en-US" sz="3600" dirty="0">
                  <a:latin typeface="Arial" panose="020B0604020202020204" pitchFamily="34" charset="0"/>
                  <a:cs typeface="Arial" panose="020B0604020202020204" pitchFamily="34" charset="0"/>
                </a:endParaRPr>
              </a:p>
              <a:p>
                <a:pPr algn="just"/>
                <a:endParaRPr lang="en-US" sz="3600" dirty="0">
                  <a:latin typeface="Arial" panose="020B0604020202020204" pitchFamily="34" charset="0"/>
                  <a:cs typeface="Arial" panose="020B0604020202020204" pitchFamily="34" charset="0"/>
                </a:endParaRPr>
              </a:p>
            </p:txBody>
          </p:sp>
        </p:grpSp>
      </p:grpSp>
      <p:sp>
        <p:nvSpPr>
          <p:cNvPr id="84" name="TextBox 83"/>
          <p:cNvSpPr txBox="1"/>
          <p:nvPr/>
        </p:nvSpPr>
        <p:spPr>
          <a:xfrm>
            <a:off x="17431194" y="16331692"/>
            <a:ext cx="7842211" cy="954107"/>
          </a:xfrm>
          <a:prstGeom prst="rect">
            <a:avLst/>
          </a:prstGeom>
          <a:noFill/>
        </p:spPr>
        <p:txBody>
          <a:bodyPr wrap="none" rtlCol="0">
            <a:spAutoFit/>
          </a:bodyPr>
          <a:lstStyle/>
          <a:p>
            <a:pPr algn="ctr"/>
            <a:r>
              <a:rPr lang="en-US" sz="5600" dirty="0">
                <a:solidFill>
                  <a:srgbClr val="990000"/>
                </a:solidFill>
                <a:latin typeface="Arial" panose="020B0604020202020204" pitchFamily="34" charset="0"/>
                <a:cs typeface="Arial" panose="020B0604020202020204" pitchFamily="34" charset="0"/>
              </a:rPr>
              <a:t> Results and Outcomes </a:t>
            </a:r>
          </a:p>
        </p:txBody>
      </p:sp>
      <p:sp>
        <p:nvSpPr>
          <p:cNvPr id="96" name="TextBox 95"/>
          <p:cNvSpPr txBox="1"/>
          <p:nvPr/>
        </p:nvSpPr>
        <p:spPr>
          <a:xfrm>
            <a:off x="26319871" y="31564474"/>
            <a:ext cx="6371863" cy="553998"/>
          </a:xfrm>
          <a:prstGeom prst="rect">
            <a:avLst/>
          </a:prstGeom>
          <a:noFill/>
        </p:spPr>
        <p:txBody>
          <a:bodyPr wrap="square" rtlCol="0">
            <a:spAutoFit/>
          </a:bodyPr>
          <a:lstStyle/>
          <a:p>
            <a:endParaRPr lang="en-US" sz="3000" dirty="0">
              <a:latin typeface="Arial" panose="020B0604020202020204" pitchFamily="34" charset="0"/>
              <a:cs typeface="Arial" panose="020B0604020202020204" pitchFamily="34" charset="0"/>
            </a:endParaRPr>
          </a:p>
        </p:txBody>
      </p:sp>
      <p:grpSp>
        <p:nvGrpSpPr>
          <p:cNvPr id="102" name="Group 101"/>
          <p:cNvGrpSpPr/>
          <p:nvPr/>
        </p:nvGrpSpPr>
        <p:grpSpPr>
          <a:xfrm>
            <a:off x="548640" y="18707764"/>
            <a:ext cx="9055075" cy="13183493"/>
            <a:chOff x="1413212" y="14203458"/>
            <a:chExt cx="8451403" cy="11399742"/>
          </a:xfrm>
        </p:grpSpPr>
        <p:sp>
          <p:nvSpPr>
            <p:cNvPr id="15" name="Rounded Rectangle 14"/>
            <p:cNvSpPr/>
            <p:nvPr/>
          </p:nvSpPr>
          <p:spPr>
            <a:xfrm>
              <a:off x="1413212" y="14203458"/>
              <a:ext cx="8449056" cy="1139974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3" name="Straight Connector 82"/>
            <p:cNvCxnSpPr/>
            <p:nvPr/>
          </p:nvCxnSpPr>
          <p:spPr>
            <a:xfrm>
              <a:off x="1424094" y="15711849"/>
              <a:ext cx="844052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689773" y="16040809"/>
              <a:ext cx="7960049" cy="558881"/>
            </a:xfrm>
            <a:prstGeom prst="rect">
              <a:avLst/>
            </a:prstGeom>
            <a:noFill/>
          </p:spPr>
          <p:txBody>
            <a:bodyPr wrap="square" rtlCol="0">
              <a:spAutoFit/>
            </a:bodyPr>
            <a:lstStyle/>
            <a:p>
              <a:pPr marL="571500" indent="-571500">
                <a:buFont typeface="Wingdings" panose="05000000000000000000" pitchFamily="2" charset="2"/>
                <a:buChar char="§"/>
              </a:pPr>
              <a:endParaRPr lang="en-US" sz="3600" dirty="0">
                <a:latin typeface="Arial" panose="020B0604020202020204" pitchFamily="34" charset="0"/>
                <a:cs typeface="Arial" panose="020B0604020202020204" pitchFamily="34" charset="0"/>
              </a:endParaRPr>
            </a:p>
          </p:txBody>
        </p:sp>
        <p:sp>
          <p:nvSpPr>
            <p:cNvPr id="101" name="Rectangle 100"/>
            <p:cNvSpPr/>
            <p:nvPr/>
          </p:nvSpPr>
          <p:spPr>
            <a:xfrm>
              <a:off x="2714631" y="14648849"/>
              <a:ext cx="6094062" cy="825015"/>
            </a:xfrm>
            <a:prstGeom prst="rect">
              <a:avLst/>
            </a:prstGeom>
          </p:spPr>
          <p:txBody>
            <a:bodyPr wrap="none">
              <a:spAutoFit/>
            </a:bodyPr>
            <a:lstStyle/>
            <a:p>
              <a:pPr lvl="0" algn="ctr" defTabSz="4389438">
                <a:spcBef>
                  <a:spcPct val="0"/>
                </a:spcBef>
                <a:defRPr/>
              </a:pPr>
              <a:r>
                <a:rPr lang="en-US" altLang="en-US" sz="5600" kern="0" dirty="0">
                  <a:solidFill>
                    <a:srgbClr val="990000"/>
                  </a:solidFill>
                  <a:latin typeface="Arial" panose="020B0604020202020204" pitchFamily="34" charset="0"/>
                  <a:cs typeface="Arial" panose="020B0604020202020204" pitchFamily="34" charset="0"/>
                </a:rPr>
                <a:t>Proposed Approach</a:t>
              </a:r>
              <a:endParaRPr lang="en-US" altLang="en-US" sz="5600" kern="0" dirty="0">
                <a:solidFill>
                  <a:srgbClr val="990000"/>
                </a:solidFill>
                <a:latin typeface="Arial" panose="020B0604020202020204" pitchFamily="34" charset="0"/>
                <a:ea typeface="ＭＳ Ｐゴシック" pitchFamily="34" charset="-128"/>
                <a:cs typeface="Arial" panose="020B0604020202020204" pitchFamily="34" charset="0"/>
              </a:endParaRPr>
            </a:p>
          </p:txBody>
        </p:sp>
      </p:grpSp>
      <p:grpSp>
        <p:nvGrpSpPr>
          <p:cNvPr id="103" name="Group 102"/>
          <p:cNvGrpSpPr/>
          <p:nvPr/>
        </p:nvGrpSpPr>
        <p:grpSpPr>
          <a:xfrm>
            <a:off x="548640" y="11319001"/>
            <a:ext cx="9059260" cy="7033003"/>
            <a:chOff x="1355212" y="14203458"/>
            <a:chExt cx="8455309" cy="7205719"/>
          </a:xfrm>
        </p:grpSpPr>
        <p:sp>
          <p:nvSpPr>
            <p:cNvPr id="104" name="Rounded Rectangle 103"/>
            <p:cNvSpPr/>
            <p:nvPr/>
          </p:nvSpPr>
          <p:spPr>
            <a:xfrm>
              <a:off x="1355212" y="14203458"/>
              <a:ext cx="8449056" cy="720571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Straight Connector 104"/>
            <p:cNvCxnSpPr/>
            <p:nvPr/>
          </p:nvCxnSpPr>
          <p:spPr>
            <a:xfrm>
              <a:off x="1361465" y="15630955"/>
              <a:ext cx="8449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1735347" y="16059766"/>
              <a:ext cx="7960049" cy="4257022"/>
            </a:xfrm>
            <a:prstGeom prst="rect">
              <a:avLst/>
            </a:prstGeom>
            <a:noFill/>
          </p:spPr>
          <p:txBody>
            <a:bodyPr wrap="square" rtlCol="0">
              <a:spAutoFit/>
            </a:bodyPr>
            <a:lstStyle/>
            <a:p>
              <a:r>
                <a:rPr lang="en-US" sz="4400" dirty="0"/>
                <a:t>The Cap works as virtual eyes for the user making daily activities less of a burden and ensuring their safety. Furthermore the user friendly interface and simple functionality makes it more reliable.</a:t>
              </a:r>
              <a:endParaRPr lang="en-US" sz="3600" dirty="0">
                <a:latin typeface="Arial" panose="020B0604020202020204" pitchFamily="34" charset="0"/>
                <a:cs typeface="Arial" panose="020B0604020202020204" pitchFamily="34" charset="0"/>
              </a:endParaRPr>
            </a:p>
          </p:txBody>
        </p:sp>
        <p:sp>
          <p:nvSpPr>
            <p:cNvPr id="107" name="Rectangle 106"/>
            <p:cNvSpPr/>
            <p:nvPr/>
          </p:nvSpPr>
          <p:spPr>
            <a:xfrm>
              <a:off x="3117935" y="14365181"/>
              <a:ext cx="4231372" cy="1040606"/>
            </a:xfrm>
            <a:prstGeom prst="rect">
              <a:avLst/>
            </a:prstGeom>
          </p:spPr>
          <p:txBody>
            <a:bodyPr wrap="none">
              <a:spAutoFit/>
            </a:bodyPr>
            <a:lstStyle/>
            <a:p>
              <a:pPr lvl="0" algn="ctr" defTabSz="4389438">
                <a:spcBef>
                  <a:spcPct val="0"/>
                </a:spcBef>
                <a:defRPr/>
              </a:pPr>
              <a:r>
                <a:rPr lang="en-US" altLang="en-US" sz="5600" kern="0" dirty="0">
                  <a:solidFill>
                    <a:srgbClr val="990000"/>
                  </a:solidFill>
                  <a:latin typeface="Arial" panose="020B0604020202020204" pitchFamily="34" charset="0"/>
                  <a:ea typeface="ＭＳ Ｐゴシック" pitchFamily="34" charset="-128"/>
                  <a:cs typeface="Arial" panose="020B0604020202020204" pitchFamily="34" charset="0"/>
                </a:rPr>
                <a:t> </a:t>
              </a:r>
              <a:r>
                <a:rPr lang="en-US" altLang="en-US" sz="6000" kern="0" dirty="0">
                  <a:solidFill>
                    <a:srgbClr val="990000"/>
                  </a:solidFill>
                  <a:latin typeface="Arial" panose="020B0604020202020204" pitchFamily="34" charset="0"/>
                  <a:ea typeface="ＭＳ Ｐゴシック" pitchFamily="34" charset="-128"/>
                  <a:cs typeface="Arial" panose="020B0604020202020204" pitchFamily="34" charset="0"/>
                </a:rPr>
                <a:t>Applications</a:t>
              </a:r>
              <a:endParaRPr lang="en-US" altLang="en-US" sz="5600" kern="0" dirty="0">
                <a:solidFill>
                  <a:srgbClr val="990000"/>
                </a:solidFill>
                <a:latin typeface="Arial" panose="020B0604020202020204" pitchFamily="34" charset="0"/>
                <a:cs typeface="Arial" panose="020B0604020202020204" pitchFamily="34" charset="0"/>
              </a:endParaRPr>
            </a:p>
          </p:txBody>
        </p:sp>
      </p:grpSp>
      <p:grpSp>
        <p:nvGrpSpPr>
          <p:cNvPr id="108" name="Group 107"/>
          <p:cNvGrpSpPr/>
          <p:nvPr/>
        </p:nvGrpSpPr>
        <p:grpSpPr>
          <a:xfrm>
            <a:off x="548640" y="32787881"/>
            <a:ext cx="16630221" cy="7497755"/>
            <a:chOff x="1444752" y="14203456"/>
            <a:chExt cx="8449056" cy="11399744"/>
          </a:xfrm>
        </p:grpSpPr>
        <p:sp>
          <p:nvSpPr>
            <p:cNvPr id="109" name="Rounded Rectangle 108"/>
            <p:cNvSpPr/>
            <p:nvPr/>
          </p:nvSpPr>
          <p:spPr>
            <a:xfrm>
              <a:off x="1444752" y="14203458"/>
              <a:ext cx="8449056" cy="1139974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Connector 109"/>
            <p:cNvCxnSpPr/>
            <p:nvPr/>
          </p:nvCxnSpPr>
          <p:spPr>
            <a:xfrm>
              <a:off x="1450802" y="15711849"/>
              <a:ext cx="843185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4705389" y="14203456"/>
              <a:ext cx="2182789" cy="1450644"/>
            </a:xfrm>
            <a:prstGeom prst="rect">
              <a:avLst/>
            </a:prstGeom>
          </p:spPr>
          <p:txBody>
            <a:bodyPr wrap="none">
              <a:spAutoFit/>
            </a:bodyPr>
            <a:lstStyle/>
            <a:p>
              <a:pPr lvl="0" algn="ctr" defTabSz="4389438">
                <a:spcBef>
                  <a:spcPct val="0"/>
                </a:spcBef>
                <a:defRPr/>
              </a:pPr>
              <a:r>
                <a:rPr lang="en-US" altLang="en-US" sz="5600" kern="0" dirty="0">
                  <a:solidFill>
                    <a:srgbClr val="990000"/>
                  </a:solidFill>
                  <a:latin typeface="Arial" panose="020B0604020202020204" pitchFamily="34" charset="0"/>
                  <a:ea typeface="ＭＳ Ｐゴシック" pitchFamily="34" charset="-128"/>
                  <a:cs typeface="Arial" panose="020B0604020202020204" pitchFamily="34" charset="0"/>
                </a:rPr>
                <a:t> Conclusions</a:t>
              </a:r>
              <a:endParaRPr lang="en-US" altLang="en-US" sz="5600" kern="0" dirty="0">
                <a:solidFill>
                  <a:srgbClr val="990000"/>
                </a:solidFill>
                <a:latin typeface="Arial" panose="020B0604020202020204" pitchFamily="34" charset="0"/>
                <a:cs typeface="Arial" panose="020B0604020202020204" pitchFamily="34" charset="0"/>
              </a:endParaRPr>
            </a:p>
          </p:txBody>
        </p:sp>
      </p:grpSp>
      <p:grpSp>
        <p:nvGrpSpPr>
          <p:cNvPr id="118" name="Group 117"/>
          <p:cNvGrpSpPr/>
          <p:nvPr/>
        </p:nvGrpSpPr>
        <p:grpSpPr>
          <a:xfrm>
            <a:off x="17643286" y="32549881"/>
            <a:ext cx="14372682" cy="7413853"/>
            <a:chOff x="1444752" y="14097860"/>
            <a:chExt cx="7377975" cy="11505340"/>
          </a:xfrm>
        </p:grpSpPr>
        <p:sp>
          <p:nvSpPr>
            <p:cNvPr id="119" name="Rounded Rectangle 118"/>
            <p:cNvSpPr/>
            <p:nvPr/>
          </p:nvSpPr>
          <p:spPr>
            <a:xfrm>
              <a:off x="1444752" y="14203459"/>
              <a:ext cx="7377975" cy="1139974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a:off x="1457083" y="15602693"/>
              <a:ext cx="73459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1595894" y="16040808"/>
              <a:ext cx="7132954" cy="907495"/>
            </a:xfrm>
            <a:prstGeom prst="rect">
              <a:avLst/>
            </a:prstGeom>
            <a:noFill/>
          </p:spPr>
          <p:txBody>
            <a:bodyPr wrap="square" rtlCol="0">
              <a:spAutoFit/>
            </a:bodyPr>
            <a:lstStyle/>
            <a:p>
              <a:pPr algn="just"/>
              <a:r>
                <a:rPr lang="en-US" sz="3200" dirty="0">
                  <a:latin typeface="Arial" panose="020B0604020202020204" pitchFamily="34" charset="0"/>
                  <a:cs typeface="Arial" panose="020B0604020202020204" pitchFamily="34" charset="0"/>
                </a:rPr>
                <a:t> </a:t>
              </a:r>
              <a:endParaRPr lang="en-US" sz="3600" dirty="0">
                <a:latin typeface="Arial" panose="020B0604020202020204" pitchFamily="34" charset="0"/>
                <a:cs typeface="Arial" panose="020B0604020202020204" pitchFamily="34" charset="0"/>
              </a:endParaRPr>
            </a:p>
          </p:txBody>
        </p:sp>
        <p:sp>
          <p:nvSpPr>
            <p:cNvPr id="122" name="Rectangle 121"/>
            <p:cNvSpPr/>
            <p:nvPr/>
          </p:nvSpPr>
          <p:spPr>
            <a:xfrm>
              <a:off x="4276378" y="14097860"/>
              <a:ext cx="2121535" cy="1480651"/>
            </a:xfrm>
            <a:prstGeom prst="rect">
              <a:avLst/>
            </a:prstGeom>
          </p:spPr>
          <p:txBody>
            <a:bodyPr wrap="none">
              <a:spAutoFit/>
            </a:bodyPr>
            <a:lstStyle/>
            <a:p>
              <a:pPr lvl="0" algn="ctr" defTabSz="4389438">
                <a:spcBef>
                  <a:spcPct val="0"/>
                </a:spcBef>
                <a:defRPr/>
              </a:pPr>
              <a:r>
                <a:rPr lang="en-US" altLang="en-US" sz="5600" kern="0" dirty="0">
                  <a:solidFill>
                    <a:srgbClr val="990000"/>
                  </a:solidFill>
                  <a:latin typeface="Arial" panose="020B0604020202020204" pitchFamily="34" charset="0"/>
                  <a:cs typeface="Arial" panose="020B0604020202020204" pitchFamily="34" charset="0"/>
                </a:rPr>
                <a:t>Future Work</a:t>
              </a:r>
            </a:p>
          </p:txBody>
        </p:sp>
      </p:grpSp>
      <p:cxnSp>
        <p:nvCxnSpPr>
          <p:cNvPr id="123" name="Straight Connector 122"/>
          <p:cNvCxnSpPr/>
          <p:nvPr/>
        </p:nvCxnSpPr>
        <p:spPr>
          <a:xfrm>
            <a:off x="10998450" y="17570722"/>
            <a:ext cx="210037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10242542" y="3521234"/>
            <a:ext cx="21305517" cy="11282506"/>
            <a:chOff x="10741412" y="4581342"/>
            <a:chExt cx="20402550" cy="14516100"/>
          </a:xfrm>
        </p:grpSpPr>
        <p:sp>
          <p:nvSpPr>
            <p:cNvPr id="27" name="TextBox 26"/>
            <p:cNvSpPr txBox="1"/>
            <p:nvPr/>
          </p:nvSpPr>
          <p:spPr>
            <a:xfrm>
              <a:off x="18805088" y="4704292"/>
              <a:ext cx="4487301" cy="1187959"/>
            </a:xfrm>
            <a:prstGeom prst="rect">
              <a:avLst/>
            </a:prstGeom>
            <a:noFill/>
          </p:spPr>
          <p:txBody>
            <a:bodyPr wrap="none" rtlCol="0">
              <a:spAutoFit/>
            </a:bodyPr>
            <a:lstStyle/>
            <a:p>
              <a:r>
                <a:rPr lang="en-US" sz="5400" dirty="0">
                  <a:solidFill>
                    <a:srgbClr val="990000"/>
                  </a:solidFill>
                  <a:latin typeface="Arial" panose="020B0604020202020204" pitchFamily="34" charset="0"/>
                  <a:cs typeface="Arial" panose="020B0604020202020204" pitchFamily="34" charset="0"/>
                </a:rPr>
                <a:t>Block Diagram</a:t>
              </a:r>
              <a:endParaRPr lang="en-US" sz="6000" dirty="0">
                <a:solidFill>
                  <a:srgbClr val="990000"/>
                </a:solidFill>
                <a:latin typeface="Arial" panose="020B0604020202020204" pitchFamily="34" charset="0"/>
                <a:cs typeface="Arial" panose="020B0604020202020204" pitchFamily="34" charset="0"/>
              </a:endParaRPr>
            </a:p>
          </p:txBody>
        </p:sp>
        <p:grpSp>
          <p:nvGrpSpPr>
            <p:cNvPr id="81" name="Group 80"/>
            <p:cNvGrpSpPr/>
            <p:nvPr/>
          </p:nvGrpSpPr>
          <p:grpSpPr>
            <a:xfrm>
              <a:off x="10741412" y="4581342"/>
              <a:ext cx="20402550" cy="14516100"/>
              <a:chOff x="10741412" y="4581342"/>
              <a:chExt cx="20402550" cy="14516100"/>
            </a:xfrm>
          </p:grpSpPr>
          <p:sp>
            <p:nvSpPr>
              <p:cNvPr id="10" name="Rounded Rectangle 9"/>
              <p:cNvSpPr/>
              <p:nvPr/>
            </p:nvSpPr>
            <p:spPr>
              <a:xfrm>
                <a:off x="10741412" y="4581342"/>
                <a:ext cx="20402550" cy="145161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11047888" y="6004620"/>
                <a:ext cx="197896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2242512" y="6090704"/>
                <a:ext cx="7992570" cy="646331"/>
              </a:xfrm>
              <a:prstGeom prst="rect">
                <a:avLst/>
              </a:prstGeom>
              <a:noFill/>
            </p:spPr>
            <p:txBody>
              <a:bodyPr wrap="square" rtlCol="0">
                <a:spAutoFit/>
              </a:bodyPr>
              <a:lstStyle/>
              <a:p>
                <a:pPr marL="685800" indent="-685800">
                  <a:buFont typeface="Wingdings" panose="05000000000000000000" pitchFamily="2" charset="2"/>
                  <a:buChar char="§"/>
                </a:pPr>
                <a:endParaRPr lang="en-US" sz="3600" dirty="0">
                  <a:latin typeface="Arial" panose="020B0604020202020204" pitchFamily="34" charset="0"/>
                  <a:cs typeface="Arial" panose="020B0604020202020204" pitchFamily="34" charset="0"/>
                </a:endParaRPr>
              </a:p>
            </p:txBody>
          </p:sp>
        </p:grpSp>
      </p:grpSp>
      <p:sp>
        <p:nvSpPr>
          <p:cNvPr id="5" name="TextBox 4"/>
          <p:cNvSpPr txBox="1"/>
          <p:nvPr/>
        </p:nvSpPr>
        <p:spPr>
          <a:xfrm>
            <a:off x="295007" y="41941248"/>
            <a:ext cx="13880659" cy="1015663"/>
          </a:xfrm>
          <a:prstGeom prst="rect">
            <a:avLst/>
          </a:prstGeom>
          <a:noFill/>
        </p:spPr>
        <p:txBody>
          <a:bodyPr wrap="none" rtlCol="0">
            <a:spAutoFit/>
          </a:bodyPr>
          <a:lstStyle/>
          <a:p>
            <a:r>
              <a:rPr lang="en-US" sz="6000" dirty="0"/>
              <a:t>EE324L Microcontrollers and interfacing Lab</a:t>
            </a:r>
          </a:p>
        </p:txBody>
      </p:sp>
      <p:pic>
        <p:nvPicPr>
          <p:cNvPr id="1026" name="Picture 2" descr="Image result for LUMS SS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1083" y="40411207"/>
            <a:ext cx="3044795" cy="2620107"/>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1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71417" y="40561083"/>
            <a:ext cx="3294283" cy="2446927"/>
          </a:xfrm>
          <a:prstGeom prst="rect">
            <a:avLst/>
          </a:prstGeom>
        </p:spPr>
      </p:pic>
      <p:graphicFrame>
        <p:nvGraphicFramePr>
          <p:cNvPr id="3" name="Diagram 2">
            <a:extLst>
              <a:ext uri="{FF2B5EF4-FFF2-40B4-BE49-F238E27FC236}">
                <a16:creationId xmlns:a16="http://schemas.microsoft.com/office/drawing/2014/main" id="{B0EF2557-049E-4EF9-8FC5-122758184E8F}"/>
              </a:ext>
            </a:extLst>
          </p:cNvPr>
          <p:cNvGraphicFramePr/>
          <p:nvPr>
            <p:extLst>
              <p:ext uri="{D42A27DB-BD31-4B8C-83A1-F6EECF244321}">
                <p14:modId xmlns:p14="http://schemas.microsoft.com/office/powerpoint/2010/main" val="569552909"/>
              </p:ext>
            </p:extLst>
          </p:nvPr>
        </p:nvGraphicFramePr>
        <p:xfrm>
          <a:off x="10149071" y="4201725"/>
          <a:ext cx="21492458" cy="122633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8"/>
          <p:cNvSpPr/>
          <p:nvPr/>
        </p:nvSpPr>
        <p:spPr>
          <a:xfrm>
            <a:off x="1413724" y="5369563"/>
            <a:ext cx="7391085" cy="4401205"/>
          </a:xfrm>
          <a:prstGeom prst="rect">
            <a:avLst/>
          </a:prstGeom>
        </p:spPr>
        <p:txBody>
          <a:bodyPr wrap="square">
            <a:spAutoFit/>
          </a:bodyPr>
          <a:lstStyle/>
          <a:p>
            <a:r>
              <a:rPr lang="en-US" sz="4000" dirty="0"/>
              <a:t>The IR Cap works on the principal of using sensors to detect obstacles and communicates this information to the wearer. We aim to give a chance to the disabled to become a valuable part of the community.</a:t>
            </a:r>
          </a:p>
        </p:txBody>
      </p:sp>
      <p:sp>
        <p:nvSpPr>
          <p:cNvPr id="12" name="Rectangle 11"/>
          <p:cNvSpPr/>
          <p:nvPr/>
        </p:nvSpPr>
        <p:spPr>
          <a:xfrm>
            <a:off x="835468" y="20741516"/>
            <a:ext cx="8744451" cy="10618291"/>
          </a:xfrm>
          <a:prstGeom prst="rect">
            <a:avLst/>
          </a:prstGeom>
        </p:spPr>
        <p:txBody>
          <a:bodyPr wrap="square">
            <a:spAutoFit/>
          </a:bodyPr>
          <a:lstStyle/>
          <a:p>
            <a:r>
              <a:rPr lang="en-US" sz="3600" dirty="0"/>
              <a:t>Three IR long range sensors pointing forward, left and right would give an analog value to the PIC microcontroller with which we would be able to calculate the distance. The microcontroller would produce a square wave. Depending on the data received from the sensors the microcontroller would vary the PWM (duty cycle of the output wave). The duty cycle would increase as obstacles gets closer and this PWM signal would be fed to the mosfet. Mosfet would then control the two vibration motors, one placed on the left, front and right side of the cap. The vibration of the right motor indicates that obstacle is present on the right and vice versa. The intensity of the vibration would indicate how close the obstacle is. Furthermore the nearest obstacle’s direction is outputted in audio form through a DAC using earphones.</a:t>
            </a:r>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35161" y="4885204"/>
            <a:ext cx="16320277" cy="9589581"/>
          </a:xfrm>
          <a:prstGeom prst="rect">
            <a:avLst/>
          </a:prstGeom>
        </p:spPr>
      </p:pic>
      <p:sp>
        <p:nvSpPr>
          <p:cNvPr id="17" name="Rectangle 16"/>
          <p:cNvSpPr/>
          <p:nvPr/>
        </p:nvSpPr>
        <p:spPr>
          <a:xfrm>
            <a:off x="17937718" y="34096180"/>
            <a:ext cx="13735761" cy="4401205"/>
          </a:xfrm>
          <a:prstGeom prst="rect">
            <a:avLst/>
          </a:prstGeom>
        </p:spPr>
        <p:txBody>
          <a:bodyPr wrap="square">
            <a:spAutoFit/>
          </a:bodyPr>
          <a:lstStyle/>
          <a:p>
            <a:pPr marL="857250" indent="-857250">
              <a:buFont typeface="Arial" pitchFamily="34" charset="0"/>
              <a:buChar char="•"/>
            </a:pPr>
            <a:r>
              <a:rPr lang="en-US" sz="4000" dirty="0"/>
              <a:t>Design a smart stick that works together with the cap.</a:t>
            </a:r>
          </a:p>
          <a:p>
            <a:pPr marL="857250" indent="-857250">
              <a:buFont typeface="Arial" pitchFamily="34" charset="0"/>
              <a:buChar char="•"/>
            </a:pPr>
            <a:endParaRPr lang="en-US" sz="4000" dirty="0"/>
          </a:p>
          <a:p>
            <a:pPr marL="857250" indent="-857250">
              <a:buFont typeface="Arial" pitchFamily="34" charset="0"/>
              <a:buChar char="•"/>
            </a:pPr>
            <a:r>
              <a:rPr lang="en-US" sz="4000" dirty="0"/>
              <a:t>Use Google Maps and Artificial Intelligence to help user move from their current location to another location. </a:t>
            </a:r>
          </a:p>
          <a:p>
            <a:pPr marL="857250" indent="-857250">
              <a:buFont typeface="Arial" pitchFamily="34" charset="0"/>
              <a:buChar char="•"/>
            </a:pPr>
            <a:endParaRPr lang="en-US" sz="4000" dirty="0"/>
          </a:p>
          <a:p>
            <a:pPr marL="857250" indent="-857250">
              <a:buFont typeface="Arial" pitchFamily="34" charset="0"/>
              <a:buChar char="•"/>
            </a:pPr>
            <a:r>
              <a:rPr lang="en-US" sz="4000" dirty="0"/>
              <a:t>Use better and highly calibrated sensors to make the cap more accurate in its results.</a:t>
            </a: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98450" y="17907985"/>
            <a:ext cx="10058400" cy="4053245"/>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906645" y="22377160"/>
            <a:ext cx="9593690" cy="6701878"/>
          </a:xfrm>
          <a:prstGeom prst="rect">
            <a:avLst/>
          </a:prstGeom>
        </p:spPr>
      </p:pic>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415179" y="18707764"/>
            <a:ext cx="9258300" cy="7907296"/>
          </a:xfrm>
          <a:prstGeom prst="rect">
            <a:avLst/>
          </a:prstGeom>
        </p:spPr>
      </p:pic>
      <p:sp>
        <p:nvSpPr>
          <p:cNvPr id="14" name="TextBox 13"/>
          <p:cNvSpPr txBox="1"/>
          <p:nvPr/>
        </p:nvSpPr>
        <p:spPr>
          <a:xfrm>
            <a:off x="1924863" y="34094272"/>
            <a:ext cx="14058365" cy="5509200"/>
          </a:xfrm>
          <a:prstGeom prst="rect">
            <a:avLst/>
          </a:prstGeom>
          <a:noFill/>
        </p:spPr>
        <p:txBody>
          <a:bodyPr wrap="square" rtlCol="0">
            <a:spAutoFit/>
          </a:bodyPr>
          <a:lstStyle/>
          <a:p>
            <a:pPr marL="571500" indent="-571500">
              <a:buFont typeface="Arial" pitchFamily="34" charset="0"/>
              <a:buChar char="•"/>
            </a:pPr>
            <a:r>
              <a:rPr lang="en-US" sz="4400" dirty="0"/>
              <a:t>The IR long range sensors need to be calibrated from time to time, their readings keep varying.</a:t>
            </a:r>
          </a:p>
          <a:p>
            <a:pPr marL="571500" indent="-571500">
              <a:buFont typeface="Arial" pitchFamily="34" charset="0"/>
              <a:buChar char="•"/>
            </a:pPr>
            <a:endParaRPr lang="en-US" sz="4400" dirty="0"/>
          </a:p>
          <a:p>
            <a:pPr marL="571500" indent="-571500">
              <a:buFont typeface="Arial" pitchFamily="34" charset="0"/>
              <a:buChar char="•"/>
            </a:pPr>
            <a:r>
              <a:rPr lang="en-US" sz="4400" dirty="0"/>
              <a:t>Microcontroller's ROM capacity is low so it hinders the output of more audio commands.</a:t>
            </a:r>
          </a:p>
          <a:p>
            <a:pPr marL="571500" indent="-571500">
              <a:buFont typeface="Arial" pitchFamily="34" charset="0"/>
              <a:buChar char="•"/>
            </a:pPr>
            <a:endParaRPr lang="en-US" sz="4400" dirty="0"/>
          </a:p>
          <a:p>
            <a:pPr marL="571500" indent="-571500">
              <a:buFont typeface="Arial" pitchFamily="34" charset="0"/>
              <a:buChar char="•"/>
            </a:pPr>
            <a:r>
              <a:rPr lang="en-US" sz="4400" dirty="0"/>
              <a:t>More compact and advanced vibration motors could make the project better.</a:t>
            </a:r>
          </a:p>
        </p:txBody>
      </p:sp>
    </p:spTree>
    <p:extLst>
      <p:ext uri="{BB962C8B-B14F-4D97-AF65-F5344CB8AC3E}">
        <p14:creationId xmlns:p14="http://schemas.microsoft.com/office/powerpoint/2010/main" val="29378083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10779</TotalTime>
  <Words>364</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waleed ahmad</dc:creator>
  <cp:lastModifiedBy>Zain Ul Abidin</cp:lastModifiedBy>
  <cp:revision>101</cp:revision>
  <dcterms:created xsi:type="dcterms:W3CDTF">2016-06-02T07:12:08Z</dcterms:created>
  <dcterms:modified xsi:type="dcterms:W3CDTF">2021-02-07T10:54:47Z</dcterms:modified>
</cp:coreProperties>
</file>