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312A-6A2F-B7E6-544E-DB4A608E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7073F-CB12-A625-E12F-6C79C103E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A4FA-59F2-B44F-1FCF-2E87A906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F7083-3E19-0434-9A37-4E4F3F9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56994-D710-EBFD-E224-00D1AA70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2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1FBF-E79B-8609-FF8D-09DE503D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440F8-4779-693E-F3AD-16D08CDB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BAF7-4BD1-26D4-7680-F652A10A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2531C-414D-92AC-0439-289DA74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2B340-3299-D20C-1C3A-824CB56F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C36386-0861-8680-CD1E-A35F4707E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92A27-4761-3045-821E-A4CD889B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D8059-9233-E910-506C-98EFD287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C3275-BEAA-6349-AE02-076C3E21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04A62-9221-D259-77F6-373D546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9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3CD3-DBCD-AF7D-B2E1-06DD25AC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C0AD4-DD83-8644-772C-82224AF4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CFBBC-89AB-82B8-067C-B54E2C9B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7B884-2E70-3FFD-0529-213F759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DD6D5-D22B-4C40-3FFA-833247DA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868F-FCA3-47B2-8741-59E47379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6E819-C7EB-8E55-CBF4-3689E2C0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FE65-232A-4918-4297-D8281A0B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6A630-90D6-8A1B-EF77-992EDA42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8887D-0AFF-3EDC-5574-2C575B0B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E2D7-4933-B66C-DB68-1FB7AA75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26567-F0DC-0340-5089-E82D6637F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E87BE-1E57-8480-71EB-09EDD2A7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A9BAF-AAB9-3B4F-138E-A65C0CC5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DAE11-C3FC-E36B-8B4A-F0F7A2C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43F02-7031-B438-4BEA-46F2D72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BA56-3973-4D62-3D01-161EEC41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5CC95-1E49-C42C-411C-0E6729F6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8B9FD-AA4D-7AD1-D5DD-17B3A466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38FAB-39E0-1146-A813-CF9BA7B3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77E196-87E1-916E-C11D-E252B71E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4231E-6CF5-E738-646E-6FC4760F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B2269-D586-F4F5-EF4E-C121349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A171D-A525-AEEB-A8D6-0E5AD976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C115-6F8D-F6D9-56FA-50596CCD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522C6E-2C3D-EE3E-9F62-A71B77B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B572F-74BE-C48D-6CE0-E97764A1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0D750-91CF-33FC-7794-53E55376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DC766-CA64-A128-110F-9697A31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FA8E0-D6C1-FBD4-C84E-DB72A336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F3DFD-D7E7-2FB7-4972-5167C2EC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2FD5-5E85-97AF-10D1-738A57BF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D3F2A-93B4-AD87-2568-C39BE307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EAA40-8705-3466-2701-5FE7E608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E04D9-E85A-EE1D-9255-BD28AE48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0CB71-C627-4BF7-6713-B2E3BC3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E0F02-3485-E6B4-4113-75A86A95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3325-BCF3-6FF0-4138-CCD2D21A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1ECE6-666E-B162-9BDB-F5BB8810E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61DFE-A702-5BFE-5E92-BECDFBEB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0A0A8-44CF-CF29-BDCF-341164FA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EB56A-7892-5D98-A5E0-BA411E71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7F31C-A75E-FC17-7641-454AB6EF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B654F2-2C9C-CED1-758F-9AB26D54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B2E15-651E-3E11-ABC7-B13D45EB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17DB3-8EDA-86CA-A295-31DA6531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315A-65B1-410F-86B2-A047EEE57F2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FBA6A-762B-66CB-EA7C-1F83C56E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5BB27-478B-AA58-F5D1-6A0DA411F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7BED-E223-4745-A3E4-E20A2B55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88742-A5F3-F22E-9B33-845A526E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23876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文献</a:t>
            </a:r>
            <a:r>
              <a:rPr lang="en-US" altLang="zh-CN" sz="2800" dirty="0"/>
              <a:t>《On Krause’s Multi-Agent Consensus Model With State-Dependent Connectivity》</a:t>
            </a:r>
            <a:r>
              <a:rPr lang="zh-CN" altLang="en-US" sz="2800" dirty="0"/>
              <a:t>的部分仿真复现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0697F-6180-E232-2D8B-382B1D317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人工智能创新班</a:t>
            </a:r>
            <a:endParaRPr lang="en-US" altLang="zh-CN" dirty="0"/>
          </a:p>
          <a:p>
            <a:r>
              <a:rPr lang="zh-CN" altLang="en-US" dirty="0"/>
              <a:t>李圣</a:t>
            </a:r>
          </a:p>
        </p:txBody>
      </p:sp>
    </p:spTree>
    <p:extLst>
      <p:ext uri="{BB962C8B-B14F-4D97-AF65-F5344CB8AC3E}">
        <p14:creationId xmlns:p14="http://schemas.microsoft.com/office/powerpoint/2010/main" val="148636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C5A19-231E-E76F-8F71-6EA35DE4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182ED-21BA-FDA5-B60C-0B1032FD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6" y="1562099"/>
            <a:ext cx="5171969" cy="3396239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9C811FAE-E186-BA37-9449-57A771D9D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50" y="1427449"/>
            <a:ext cx="4610500" cy="3665538"/>
          </a:xfrm>
        </p:spPr>
      </p:pic>
    </p:spTree>
    <p:extLst>
      <p:ext uri="{BB962C8B-B14F-4D97-AF65-F5344CB8AC3E}">
        <p14:creationId xmlns:p14="http://schemas.microsoft.com/office/powerpoint/2010/main" val="22496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D91A3-F42E-0E07-777A-B02992CF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Fig.5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1A998E-ACD5-A406-DEC0-14DD640B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5" y="1763869"/>
            <a:ext cx="4618120" cy="37112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6092032-17B2-F1E2-5FC4-AAF73BC70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13556"/>
            <a:ext cx="44767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一个收敛到稳定平衡状态的例子，其中集群间的距离小于2。初始的意见分布是通过在区间[0, 2.5]上取251个均匀间隔的意见，以及在区间[2.5, 3]上取500个均匀间隔的意见获得的。意见最终收敛到两个集群，分别有153和598个智能体，这两个集群之间相隔的距离是1.6138，大于1.2559（等于1加上153/598）。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EA9D-C0A9-5F78-619C-43481FBD2852}"/>
              </a:ext>
            </a:extLst>
          </p:cNvPr>
          <p:cNvSpPr txBox="1"/>
          <p:nvPr/>
        </p:nvSpPr>
        <p:spPr>
          <a:xfrm>
            <a:off x="6305550" y="3175953"/>
            <a:ext cx="46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复现首先按描述排列初始观点的分布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1FCF15-C7A2-EDE1-1707-84BE3A73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75" y="3703124"/>
            <a:ext cx="6104149" cy="1905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D1A3BB-B041-0DFB-54FD-4220749FDFA2}"/>
              </a:ext>
            </a:extLst>
          </p:cNvPr>
          <p:cNvSpPr txBox="1"/>
          <p:nvPr/>
        </p:nvSpPr>
        <p:spPr>
          <a:xfrm>
            <a:off x="6562725" y="44100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传入</a:t>
            </a:r>
            <a:r>
              <a:rPr lang="en-US" altLang="zh-CN" dirty="0"/>
              <a:t>opinions</a:t>
            </a:r>
            <a:r>
              <a:rPr lang="zh-CN" altLang="en-US" dirty="0"/>
              <a:t>即可画图</a:t>
            </a:r>
          </a:p>
        </p:txBody>
      </p:sp>
    </p:spTree>
    <p:extLst>
      <p:ext uri="{BB962C8B-B14F-4D97-AF65-F5344CB8AC3E}">
        <p14:creationId xmlns:p14="http://schemas.microsoft.com/office/powerpoint/2010/main" val="41622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431B-C6F9-FAE7-033F-9C4367CE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D05B8-AF57-1F29-CDC9-CC483FEC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7" y="1690688"/>
            <a:ext cx="5129507" cy="3300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FA2CA1-7D97-303E-139A-24FBFFF8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551"/>
            <a:ext cx="461812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23E0D-6F9E-79CE-B148-8F75FA0C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2393950"/>
            <a:ext cx="10515600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433EA-985A-F34A-8AD0-6AD48BC4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5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E8E3-48E6-4334-AB6C-D9C70B8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B48D1-8619-6E67-99F0-06930AFD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40"/>
            <a:ext cx="10516511" cy="2624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C022D0-D496-59BE-9D09-D8DE5831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" y="1480803"/>
            <a:ext cx="9885575" cy="21945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9EFECA9-EA9B-1BC7-25C4-9AD63CFD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1" y="3946068"/>
            <a:ext cx="1062037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其中x</a:t>
            </a:r>
            <a:r>
              <a:rPr kumimoji="0" lang="zh-CN" altLang="zh-CN" sz="3200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(t)是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智能体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 在时间 (或迭代次数) t 的观点值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j:|x</a:t>
            </a:r>
            <a:r>
              <a:rPr kumimoji="0" lang="zh-CN" altLang="zh-CN" sz="3200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(t)-x</a:t>
            </a:r>
            <a:r>
              <a:rPr kumimoji="0" lang="zh-CN" altLang="zh-CN" sz="3200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(t)|&lt;1表示满足该条件（观点值差值至多为1）的代理i和代理j互为邻居，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简单来讲，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zh-CN" altLang="zh-CN" sz="3200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(t+1)等于所有邻居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（包括自己）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的观点值的平均值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936-82C3-247D-0C89-ED3976CF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53575" cy="635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复现主要使用的函数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F384D0-E086-EEAD-872B-F087E0A1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8" y="1274781"/>
            <a:ext cx="6804921" cy="19541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86A618-B3CC-B045-AFB9-9A8E8DAADF03}"/>
              </a:ext>
            </a:extLst>
          </p:cNvPr>
          <p:cNvSpPr txBox="1"/>
          <p:nvPr/>
        </p:nvSpPr>
        <p:spPr>
          <a:xfrm>
            <a:off x="7086599" y="1791747"/>
            <a:ext cx="54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zh-CN" altLang="en-US" dirty="0">
                <a:sym typeface="Wingdings" panose="05000000000000000000" pitchFamily="2" charset="2"/>
              </a:rPr>
              <a:t>若距离小于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，则认为是邻居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DE4D76-A311-6FE8-90BB-E108BDB3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7" y="3971926"/>
            <a:ext cx="6697422" cy="23431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46E618-8DE9-0D0B-4AB2-3A87EE3E57C0}"/>
              </a:ext>
            </a:extLst>
          </p:cNvPr>
          <p:cNvSpPr txBox="1"/>
          <p:nvPr/>
        </p:nvSpPr>
        <p:spPr>
          <a:xfrm>
            <a:off x="10287000" y="8211648"/>
            <a:ext cx="1721447" cy="392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69A89D-0EB6-D54A-B5F8-BF8AB130B19F}"/>
              </a:ext>
            </a:extLst>
          </p:cNvPr>
          <p:cNvSpPr txBox="1"/>
          <p:nvPr/>
        </p:nvSpPr>
        <p:spPr>
          <a:xfrm>
            <a:off x="7524750" y="4419600"/>
            <a:ext cx="401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opinions_t</a:t>
            </a:r>
            <a:r>
              <a:rPr lang="zh-CN" altLang="en-US" dirty="0"/>
              <a:t>是二维数组，每行是时间步，每列是智能体的观点，通过遍历就能画出每个智能体收敛的过程图</a:t>
            </a:r>
          </a:p>
        </p:txBody>
      </p:sp>
    </p:spTree>
    <p:extLst>
      <p:ext uri="{BB962C8B-B14F-4D97-AF65-F5344CB8AC3E}">
        <p14:creationId xmlns:p14="http://schemas.microsoft.com/office/powerpoint/2010/main" val="12833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925E-5168-28BD-2EB5-9E3455BD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86800" cy="749300"/>
          </a:xfrm>
        </p:spPr>
        <p:txBody>
          <a:bodyPr/>
          <a:lstStyle/>
          <a:p>
            <a:r>
              <a:rPr lang="en-US" altLang="zh-CN" dirty="0"/>
              <a:t>Fig.2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0C8979-960B-F17E-44E1-D2C84BD1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9" y="1191290"/>
            <a:ext cx="4755292" cy="297205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D8986C-D3BE-82E8-96FE-A93AC230B00A}"/>
              </a:ext>
            </a:extLst>
          </p:cNvPr>
          <p:cNvSpPr txBox="1"/>
          <p:nvPr/>
        </p:nvSpPr>
        <p:spPr>
          <a:xfrm>
            <a:off x="838200" y="4467155"/>
            <a:ext cx="4152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不同簇在平衡时的位置，对于一个</a:t>
            </a:r>
            <a:r>
              <a:rPr lang="en-US" altLang="zh-CN" dirty="0"/>
              <a:t>L</a:t>
            </a:r>
            <a:r>
              <a:rPr lang="zh-CN" altLang="en-US" dirty="0"/>
              <a:t>，有初始观点均匀分布在</a:t>
            </a:r>
            <a:r>
              <a:rPr lang="en-US" altLang="zh-CN" dirty="0"/>
              <a:t>[0.L]</a:t>
            </a:r>
            <a:r>
              <a:rPr lang="zh-CN" altLang="en-US" dirty="0"/>
              <a:t>的</a:t>
            </a:r>
            <a:r>
              <a:rPr lang="en-US" altLang="zh-CN" dirty="0"/>
              <a:t>5000L</a:t>
            </a:r>
            <a:r>
              <a:rPr lang="zh-CN" altLang="en-US" dirty="0"/>
              <a:t>智能体，表现出它们相对于</a:t>
            </a:r>
            <a:r>
              <a:rPr lang="en-US" altLang="zh-CN" dirty="0"/>
              <a:t>L/2</a:t>
            </a:r>
            <a:r>
              <a:rPr lang="zh-CN" altLang="en-US" dirty="0"/>
              <a:t>的位置。虚线表示初始观点在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L</a:t>
            </a:r>
            <a:r>
              <a:rPr lang="zh-CN" altLang="en-US" dirty="0"/>
              <a:t>分布的端点。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CC293B-10AE-12B8-66AB-69BA81418331}"/>
              </a:ext>
            </a:extLst>
          </p:cNvPr>
          <p:cNvSpPr txBox="1"/>
          <p:nvPr/>
        </p:nvSpPr>
        <p:spPr>
          <a:xfrm>
            <a:off x="6343649" y="968192"/>
            <a:ext cx="50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该图可以很好的展现出智能体收敛的稳定性，直观体现出每个</a:t>
            </a:r>
            <a:r>
              <a:rPr lang="en-US" altLang="zh-CN" dirty="0"/>
              <a:t>L</a:t>
            </a:r>
            <a:r>
              <a:rPr lang="zh-CN" altLang="en-US" dirty="0"/>
              <a:t>智能体分散情况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84AC9-859F-AD1B-C047-2A296E4543BD}"/>
              </a:ext>
            </a:extLst>
          </p:cNvPr>
          <p:cNvSpPr txBox="1"/>
          <p:nvPr/>
        </p:nvSpPr>
        <p:spPr>
          <a:xfrm>
            <a:off x="6096000" y="190173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困难</a:t>
            </a:r>
            <a:endParaRPr lang="en-US" altLang="zh-CN" sz="4800" dirty="0"/>
          </a:p>
          <a:p>
            <a:r>
              <a:rPr lang="zh-CN" altLang="en-US" sz="4800" dirty="0"/>
              <a:t>数据量庞大耗时久</a:t>
            </a:r>
            <a:endParaRPr lang="en-US" altLang="zh-CN" sz="4800" dirty="0"/>
          </a:p>
          <a:p>
            <a:r>
              <a:rPr lang="zh-CN" altLang="en-US" sz="4800" dirty="0"/>
              <a:t>收敛值的获取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693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8F66-0161-B17F-6F81-64229486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150"/>
            <a:ext cx="10515600" cy="1325563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B2319-C9BB-AB82-51BC-FFFA4056BD04}"/>
              </a:ext>
            </a:extLst>
          </p:cNvPr>
          <p:cNvSpPr txBox="1"/>
          <p:nvPr/>
        </p:nvSpPr>
        <p:spPr>
          <a:xfrm>
            <a:off x="1104900" y="1800225"/>
            <a:ext cx="509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数据量过大？</a:t>
            </a:r>
            <a:endParaRPr lang="en-US" altLang="zh-CN" dirty="0"/>
          </a:p>
          <a:p>
            <a:r>
              <a:rPr lang="zh-CN" altLang="en-US" dirty="0"/>
              <a:t>将每个</a:t>
            </a:r>
            <a:r>
              <a:rPr lang="en-US" altLang="zh-CN" dirty="0"/>
              <a:t>L</a:t>
            </a:r>
            <a:r>
              <a:rPr lang="zh-CN" altLang="en-US" dirty="0"/>
              <a:t>对应的智能体数砍到</a:t>
            </a:r>
            <a:r>
              <a:rPr lang="en-US" altLang="zh-CN" dirty="0"/>
              <a:t>500L</a:t>
            </a:r>
          </a:p>
          <a:p>
            <a:r>
              <a:rPr lang="zh-CN" altLang="en-US" dirty="0"/>
              <a:t>迭代次数降至</a:t>
            </a:r>
            <a:r>
              <a:rPr lang="en-US" altLang="zh-CN" dirty="0"/>
              <a:t>50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4F9F4-8119-66C2-8DB9-396ECA1288B9}"/>
              </a:ext>
            </a:extLst>
          </p:cNvPr>
          <p:cNvSpPr txBox="1"/>
          <p:nvPr/>
        </p:nvSpPr>
        <p:spPr>
          <a:xfrm>
            <a:off x="581026" y="3429000"/>
            <a:ext cx="4038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如何获取每个</a:t>
            </a:r>
            <a:r>
              <a:rPr lang="en-US" altLang="zh-CN" dirty="0"/>
              <a:t>L</a:t>
            </a:r>
            <a:r>
              <a:rPr lang="zh-CN" altLang="en-US" dirty="0"/>
              <a:t>对应的智能体聚集？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由图显而易见一个</a:t>
            </a:r>
            <a:r>
              <a:rPr lang="en-US" altLang="zh-CN" dirty="0"/>
              <a:t>L</a:t>
            </a:r>
            <a:r>
              <a:rPr lang="zh-CN" altLang="en-US" dirty="0"/>
              <a:t>可能对应多个</a:t>
            </a:r>
            <a:r>
              <a:rPr lang="en-US" altLang="zh-CN" dirty="0"/>
              <a:t>X-L/2</a:t>
            </a:r>
          </a:p>
          <a:p>
            <a:r>
              <a:rPr lang="zh-CN" altLang="en-US" dirty="0"/>
              <a:t>那么我就化用每次迭代智能体观点值要求邻居平均数更新的方法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4CECED-1600-537E-ABE4-49AC191CC206}"/>
              </a:ext>
            </a:extLst>
          </p:cNvPr>
          <p:cNvSpPr txBox="1"/>
          <p:nvPr/>
        </p:nvSpPr>
        <p:spPr>
          <a:xfrm>
            <a:off x="5486400" y="477599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首先先迭代到已经收敛的</a:t>
            </a:r>
            <a:r>
              <a:rPr lang="en-US" altLang="zh-CN" dirty="0"/>
              <a:t>opinions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EE207D-4740-EF56-6512-4C519DC9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76895"/>
            <a:ext cx="5134617" cy="9233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C60727-173F-57FC-BD6B-9921BE1ECAD3}"/>
              </a:ext>
            </a:extLst>
          </p:cNvPr>
          <p:cNvSpPr txBox="1"/>
          <p:nvPr/>
        </p:nvSpPr>
        <p:spPr>
          <a:xfrm>
            <a:off x="5372742" y="1918677"/>
            <a:ext cx="524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然后遍历</a:t>
            </a:r>
            <a:r>
              <a:rPr lang="en-US" altLang="zh-CN" dirty="0"/>
              <a:t>opinions</a:t>
            </a:r>
            <a:r>
              <a:rPr lang="zh-CN" altLang="en-US" dirty="0"/>
              <a:t>，算每个智能体邻居的均值，查看是否重复后记录该点坐标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DB1866-C73C-44C4-D47A-74247464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2" y="2579296"/>
            <a:ext cx="6401355" cy="169940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EEAA73-3602-BA87-AEB9-2686029E8AD4}"/>
              </a:ext>
            </a:extLst>
          </p:cNvPr>
          <p:cNvSpPr txBox="1"/>
          <p:nvPr/>
        </p:nvSpPr>
        <p:spPr>
          <a:xfrm>
            <a:off x="5486400" y="4714875"/>
            <a:ext cx="63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以此类推遍历</a:t>
            </a:r>
            <a:r>
              <a:rPr lang="en-US" altLang="zh-CN" dirty="0"/>
              <a:t>L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25</a:t>
            </a:r>
            <a:r>
              <a:rPr lang="zh-CN" altLang="en-US" dirty="0"/>
              <a:t>记录所有点坐标，再画出图</a:t>
            </a:r>
          </a:p>
        </p:txBody>
      </p:sp>
    </p:spTree>
    <p:extLst>
      <p:ext uri="{BB962C8B-B14F-4D97-AF65-F5344CB8AC3E}">
        <p14:creationId xmlns:p14="http://schemas.microsoft.com/office/powerpoint/2010/main" val="17589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83BD-CE83-EF42-564C-15A0DF94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C67DBA-2DA5-AC2E-94AA-E17417AF5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1462522"/>
            <a:ext cx="4720748" cy="3652403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6261B63-41B1-5610-7E8A-E5D864463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03" y="1567297"/>
            <a:ext cx="5299567" cy="3312230"/>
          </a:xfrm>
        </p:spPr>
      </p:pic>
    </p:spTree>
    <p:extLst>
      <p:ext uri="{BB962C8B-B14F-4D97-AF65-F5344CB8AC3E}">
        <p14:creationId xmlns:p14="http://schemas.microsoft.com/office/powerpoint/2010/main" val="298647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D7ADA-DACA-D57E-2BE1-0992D81A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32" y="290154"/>
            <a:ext cx="10515600" cy="1325563"/>
          </a:xfrm>
        </p:spPr>
        <p:txBody>
          <a:bodyPr/>
          <a:lstStyle/>
          <a:p>
            <a:r>
              <a:rPr lang="en-US" altLang="zh-CN" dirty="0"/>
              <a:t>Fig.3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544FA7-1C7C-E7D2-7E1F-D5374FBF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1615717"/>
            <a:ext cx="4679085" cy="389415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2D494D2-A853-007F-1437-0871F44C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11" y="985658"/>
            <a:ext cx="494562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当初始意见在半无限区间上均匀分布时，每单位长度的密度为 100 的时间演化。代理组与其余代理分离，并收敛到相隔约 2.2 的集群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FCEBA0-004D-641C-97F5-8659976010EC}"/>
              </a:ext>
            </a:extLst>
          </p:cNvPr>
          <p:cNvSpPr txBox="1"/>
          <p:nvPr/>
        </p:nvSpPr>
        <p:spPr>
          <a:xfrm>
            <a:off x="5653548" y="3048000"/>
            <a:ext cx="484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复现很简单，</a:t>
            </a:r>
            <a:r>
              <a:rPr lang="en-US" altLang="zh-CN" dirty="0"/>
              <a:t>L</a:t>
            </a:r>
            <a:r>
              <a:rPr lang="zh-CN" altLang="en-US" dirty="0"/>
              <a:t>上限取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只显示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</a:p>
          <a:p>
            <a:r>
              <a:rPr lang="en-US" altLang="zh-CN" dirty="0" err="1"/>
              <a:t>agents_num</a:t>
            </a:r>
            <a:r>
              <a:rPr lang="en-US" altLang="zh-CN" dirty="0"/>
              <a:t>=100*L</a:t>
            </a:r>
          </a:p>
          <a:p>
            <a:r>
              <a:rPr lang="zh-CN" altLang="en-US" dirty="0"/>
              <a:t>传入前面提到的两个函数</a:t>
            </a:r>
          </a:p>
        </p:txBody>
      </p:sp>
    </p:spTree>
    <p:extLst>
      <p:ext uri="{BB962C8B-B14F-4D97-AF65-F5344CB8AC3E}">
        <p14:creationId xmlns:p14="http://schemas.microsoft.com/office/powerpoint/2010/main" val="18684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6F63-0AA8-0F05-50EE-272379EE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69FF0-7DA2-D78F-1DD6-43B0D834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2" y="1508213"/>
            <a:ext cx="5471955" cy="3554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4EB8C7-6112-8C55-17A3-341FCC8E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5" y="1119796"/>
            <a:ext cx="4817806" cy="40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51585-A7C8-B136-D008-C0EBAA06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Fig.4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E54864-5CA4-4B6A-AF5B-F68FF01D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5" y="1482725"/>
            <a:ext cx="4610500" cy="366553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3656DD6-C45E-3CF7-9075-D24DB73F0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787" y="1607334"/>
            <a:ext cx="54720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临时“元稳定”状态的示例。最初，形成了两个彼此不相互作用的群体，但它们都与介于两者之间的少数代理相互作用。结果，两组之间的距离缓慢减小，最终小于 1。在这一点上，这些群体直接相互吸引并合并成一个集群。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76CDC-F896-8A28-0229-6EAE678D92D0}"/>
              </a:ext>
            </a:extLst>
          </p:cNvPr>
          <p:cNvSpPr txBox="1"/>
          <p:nvPr/>
        </p:nvSpPr>
        <p:spPr>
          <a:xfrm>
            <a:off x="5984130" y="44291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复现传入参数</a:t>
            </a:r>
            <a:r>
              <a:rPr lang="en-US" altLang="zh-CN" dirty="0"/>
              <a:t>L=4</a:t>
            </a:r>
            <a:r>
              <a:rPr lang="zh-CN" altLang="en-US" dirty="0"/>
              <a:t>，</a:t>
            </a:r>
            <a:r>
              <a:rPr lang="en-US" altLang="zh-CN" dirty="0" err="1"/>
              <a:t>agents_num</a:t>
            </a:r>
            <a:r>
              <a:rPr lang="en-US" altLang="zh-CN" dirty="0"/>
              <a:t>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3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617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Open Sans</vt:lpstr>
      <vt:lpstr>Wingdings</vt:lpstr>
      <vt:lpstr>Office 主题​​</vt:lpstr>
      <vt:lpstr>文献《On Krause’s Multi-Agent Consensus Model With State-Dependent Connectivity》的部分仿真复现</vt:lpstr>
      <vt:lpstr>使用模型</vt:lpstr>
      <vt:lpstr>复现主要使用的函数</vt:lpstr>
      <vt:lpstr>Fig.2</vt:lpstr>
      <vt:lpstr>解决方案</vt:lpstr>
      <vt:lpstr>最终效果</vt:lpstr>
      <vt:lpstr>Fig.3</vt:lpstr>
      <vt:lpstr>最终效果</vt:lpstr>
      <vt:lpstr>Fig.4</vt:lpstr>
      <vt:lpstr>最终效果</vt:lpstr>
      <vt:lpstr>Fig.5</vt:lpstr>
      <vt:lpstr>最终效果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文献《On Krause’s Multi-Agent Consensus Model With State-Dependent Connectivity》的部分仿真复现</dc:title>
  <dc:creator>sher lock</dc:creator>
  <cp:lastModifiedBy>sher lock</cp:lastModifiedBy>
  <cp:revision>1</cp:revision>
  <dcterms:created xsi:type="dcterms:W3CDTF">2024-04-05T06:24:03Z</dcterms:created>
  <dcterms:modified xsi:type="dcterms:W3CDTF">2024-04-05T10:52:53Z</dcterms:modified>
</cp:coreProperties>
</file>