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34"/>
  </p:normalViewPr>
  <p:slideViewPr>
    <p:cSldViewPr snapToGrid="0" snapToObjects="1">
      <p:cViewPr varScale="1">
        <p:scale>
          <a:sx n="115" d="100"/>
          <a:sy n="115" d="100"/>
        </p:scale>
        <p:origin x="4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162E-0717-AE42-8F78-AE45D7B88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6876" y="1351465"/>
            <a:ext cx="9659073" cy="1681102"/>
          </a:xfrm>
        </p:spPr>
        <p:txBody>
          <a:bodyPr/>
          <a:lstStyle/>
          <a:p>
            <a:r>
              <a:rPr lang="en-GB" sz="4400" b="0" i="0" dirty="0">
                <a:solidFill>
                  <a:schemeClr val="tx1"/>
                </a:solidFill>
                <a:effectLst/>
              </a:rPr>
              <a:t>Designing Use Case Diagram of a Clinic (</a:t>
            </a:r>
            <a:r>
              <a:rPr lang="en-GB" sz="4400" b="0" i="0" dirty="0" err="1">
                <a:solidFill>
                  <a:schemeClr val="tx1"/>
                </a:solidFill>
                <a:effectLst/>
              </a:rPr>
              <a:t>TogetherSoft</a:t>
            </a:r>
            <a:r>
              <a:rPr lang="en-GB" sz="4400" b="0" i="0" dirty="0">
                <a:solidFill>
                  <a:schemeClr val="tx1"/>
                </a:solidFill>
                <a:effectLst/>
              </a:rPr>
              <a:t> Inc.)</a:t>
            </a:r>
            <a:endParaRPr lang="en-BD" sz="44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1FEA6C-F17B-DE4C-A052-2E740575FAA4}"/>
              </a:ext>
            </a:extLst>
          </p:cNvPr>
          <p:cNvSpPr txBox="1"/>
          <p:nvPr/>
        </p:nvSpPr>
        <p:spPr>
          <a:xfrm>
            <a:off x="1336876" y="3577802"/>
            <a:ext cx="4759124" cy="2344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ts val="3110"/>
              </a:lnSpc>
              <a:spcBef>
                <a:spcPts val="95"/>
              </a:spcBef>
            </a:pPr>
            <a:r>
              <a:rPr lang="en-GB" sz="2800" b="1" spc="-5" dirty="0">
                <a:solidFill>
                  <a:srgbClr val="0D0D0D"/>
                </a:solidFill>
                <a:cs typeface="Times New Roman"/>
              </a:rPr>
              <a:t>Supervised</a:t>
            </a:r>
            <a:r>
              <a:rPr lang="en-GB" sz="2800" b="1" spc="-50" dirty="0">
                <a:solidFill>
                  <a:srgbClr val="0D0D0D"/>
                </a:solidFill>
                <a:cs typeface="Times New Roman"/>
              </a:rPr>
              <a:t> </a:t>
            </a:r>
            <a:r>
              <a:rPr lang="en-GB" sz="2800" b="1" spc="-5" dirty="0">
                <a:solidFill>
                  <a:srgbClr val="0D0D0D"/>
                </a:solidFill>
                <a:cs typeface="Times New Roman"/>
              </a:rPr>
              <a:t>by:</a:t>
            </a:r>
            <a:endParaRPr lang="en-GB" sz="1800" spc="-10" dirty="0">
              <a:solidFill>
                <a:srgbClr val="0D0D0D"/>
              </a:solidFill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sz="1800" b="1" dirty="0">
                <a:effectLst/>
                <a:ea typeface="Times New Roman" panose="02020603050405020304" pitchFamily="18" charset="0"/>
              </a:rPr>
              <a:t>Mr. Samrat Kumar Dey </a:t>
            </a:r>
            <a:r>
              <a:rPr lang="en-GB" b="1" i="0" dirty="0">
                <a:effectLst/>
              </a:rPr>
              <a:t>Assistant Professor</a:t>
            </a:r>
            <a:r>
              <a:rPr lang="en-US" b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ea typeface="Times New Roman" panose="02020603050405020304" pitchFamily="18" charset="0"/>
              </a:rPr>
              <a:t>(Computer Science and Engineering)</a:t>
            </a:r>
            <a:endParaRPr lang="en-BD" sz="1800" dirty="0">
              <a:effectLst/>
              <a:ea typeface="Times New Roman" panose="02020603050405020304" pitchFamily="18" charset="0"/>
            </a:endParaRPr>
          </a:p>
          <a:p>
            <a:pPr marL="12700">
              <a:spcBef>
                <a:spcPts val="540"/>
              </a:spcBef>
            </a:pPr>
            <a:r>
              <a:rPr lang="en-GB" b="1" dirty="0"/>
              <a:t>School of Science and Technology</a:t>
            </a:r>
          </a:p>
          <a:p>
            <a:pPr marL="12700">
              <a:spcBef>
                <a:spcPts val="540"/>
              </a:spcBef>
            </a:pPr>
            <a:r>
              <a:rPr lang="en-GB" b="1" dirty="0"/>
              <a:t>Bangladesh Open University</a:t>
            </a:r>
            <a:r>
              <a:rPr lang="en-GB" dirty="0">
                <a:effectLst/>
              </a:rPr>
              <a:t> </a:t>
            </a:r>
          </a:p>
          <a:p>
            <a:pPr marL="12700">
              <a:spcBef>
                <a:spcPts val="540"/>
              </a:spcBef>
            </a:pP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99C205-13A0-534E-A98A-F08ACF3E7FF4}"/>
              </a:ext>
            </a:extLst>
          </p:cNvPr>
          <p:cNvSpPr txBox="1"/>
          <p:nvPr/>
        </p:nvSpPr>
        <p:spPr>
          <a:xfrm>
            <a:off x="6464461" y="3499672"/>
            <a:ext cx="4959752" cy="2286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73660">
              <a:lnSpc>
                <a:spcPct val="118500"/>
              </a:lnSpc>
              <a:spcBef>
                <a:spcPts val="105"/>
              </a:spcBef>
            </a:pPr>
            <a:r>
              <a:rPr lang="en-GB" sz="2800" b="1" spc="-150" dirty="0">
                <a:solidFill>
                  <a:srgbClr val="0D0D0D"/>
                </a:solidFill>
                <a:cs typeface="Times New Roman"/>
              </a:rPr>
              <a:t>Presented</a:t>
            </a:r>
            <a:r>
              <a:rPr lang="en-GB" sz="2800" b="1" spc="-375" dirty="0">
                <a:solidFill>
                  <a:srgbClr val="0D0D0D"/>
                </a:solidFill>
                <a:cs typeface="Times New Roman"/>
              </a:rPr>
              <a:t>  </a:t>
            </a:r>
            <a:r>
              <a:rPr lang="en-GB" sz="2800" b="1" spc="-75" dirty="0">
                <a:solidFill>
                  <a:srgbClr val="0D0D0D"/>
                </a:solidFill>
                <a:cs typeface="Times New Roman"/>
              </a:rPr>
              <a:t>by</a:t>
            </a:r>
            <a:r>
              <a:rPr lang="en-GB" sz="2800" b="1" spc="-409" dirty="0">
                <a:solidFill>
                  <a:srgbClr val="0D0D0D"/>
                </a:solidFill>
                <a:cs typeface="Times New Roman"/>
              </a:rPr>
              <a:t> </a:t>
            </a:r>
            <a:r>
              <a:rPr lang="en-GB" sz="2800" b="1" spc="-5" dirty="0">
                <a:solidFill>
                  <a:srgbClr val="0D0D0D"/>
                </a:solidFill>
                <a:cs typeface="Times New Roman"/>
              </a:rPr>
              <a:t>:</a:t>
            </a:r>
            <a:endParaRPr lang="en-US" b="1" spc="-85" dirty="0">
              <a:cs typeface="Times New Roman"/>
            </a:endParaRPr>
          </a:p>
          <a:p>
            <a:pPr marL="12700" marR="73660">
              <a:lnSpc>
                <a:spcPct val="118500"/>
              </a:lnSpc>
              <a:spcBef>
                <a:spcPts val="105"/>
              </a:spcBef>
            </a:pPr>
            <a:r>
              <a:rPr lang="en-US" b="1" spc="-85" dirty="0">
                <a:cs typeface="Times New Roman"/>
              </a:rPr>
              <a:t>Md. Zubaer Ahammed</a:t>
            </a:r>
          </a:p>
          <a:p>
            <a:pPr marL="12700" marR="73660">
              <a:lnSpc>
                <a:spcPct val="118500"/>
              </a:lnSpc>
              <a:spcBef>
                <a:spcPts val="105"/>
              </a:spcBef>
            </a:pPr>
            <a:r>
              <a:rPr lang="en-US" b="1" spc="-85" dirty="0">
                <a:cs typeface="Times New Roman"/>
              </a:rPr>
              <a:t>ID: </a:t>
            </a:r>
            <a:r>
              <a:rPr lang="en-BD" b="1" dirty="0"/>
              <a:t>20052801006</a:t>
            </a:r>
            <a:endParaRPr lang="en-US" b="1" spc="-85" dirty="0">
              <a:cs typeface="Times New Roman"/>
            </a:endParaRPr>
          </a:p>
          <a:p>
            <a:pPr marL="12700" marR="73660">
              <a:lnSpc>
                <a:spcPct val="118500"/>
              </a:lnSpc>
              <a:spcBef>
                <a:spcPts val="105"/>
              </a:spcBef>
            </a:pPr>
            <a:r>
              <a:rPr lang="en-US" b="1" spc="-85" dirty="0">
                <a:cs typeface="Times New Roman"/>
              </a:rPr>
              <a:t>Dept of  CSE</a:t>
            </a:r>
          </a:p>
          <a:p>
            <a:pPr marL="12700" marR="73660">
              <a:lnSpc>
                <a:spcPct val="118500"/>
              </a:lnSpc>
              <a:spcBef>
                <a:spcPts val="105"/>
              </a:spcBef>
            </a:pPr>
            <a:r>
              <a:rPr lang="en-US" b="1" dirty="0"/>
              <a:t>School of Science and Technology</a:t>
            </a:r>
            <a:endParaRPr lang="en-BD" b="1" dirty="0"/>
          </a:p>
          <a:p>
            <a:pPr marL="12700" marR="73660">
              <a:lnSpc>
                <a:spcPct val="118500"/>
              </a:lnSpc>
              <a:spcBef>
                <a:spcPts val="105"/>
              </a:spcBef>
            </a:pPr>
            <a:r>
              <a:rPr lang="en-US" b="1" dirty="0"/>
              <a:t>Bangladesh Open University</a:t>
            </a:r>
            <a:r>
              <a:rPr lang="en-BD" b="1" dirty="0">
                <a:effectLst/>
              </a:rPr>
              <a:t> </a:t>
            </a:r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1318973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05D87-5D47-9B45-A562-B37DB222C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B384C-3801-A648-A47F-30A02DDD1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Vrinda" panose="020B0502040204020203" pitchFamily="34" charset="0"/>
              </a:rPr>
              <a:t>This presentation illustrating the "Designing Use Case Diagram of a Clinic" using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  <a:cs typeface="Vrinda" panose="020B0502040204020203" pitchFamily="34" charset="0"/>
              </a:rPr>
              <a:t>EdrawMax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Vrinda" panose="020B0502040204020203" pitchFamily="34" charset="0"/>
              </a:rPr>
              <a:t> or Equivalent software. </a:t>
            </a:r>
          </a:p>
          <a:p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Vrinda" panose="020B0502040204020203" pitchFamily="34" charset="0"/>
              </a:rPr>
              <a:t>This diagram will illustrate the various interactions between actors and the system, helping to understand the functionality and behavior of the system.</a:t>
            </a:r>
            <a:endParaRPr lang="en-BD" sz="1800" dirty="0">
              <a:effectLst/>
              <a:latin typeface="+mn-lt"/>
              <a:ea typeface="Calibri" panose="020F0502020204030204" pitchFamily="34" charset="0"/>
              <a:cs typeface="Vrinda" panose="020B0502040204020203" pitchFamily="34" charset="0"/>
            </a:endParaRPr>
          </a:p>
          <a:p>
            <a:r>
              <a:rPr lang="en-GB" sz="1800" dirty="0">
                <a:latin typeface="+mn-lt"/>
              </a:rPr>
              <a:t>UML (Unified </a:t>
            </a:r>
            <a:r>
              <a:rPr lang="en-GB" sz="1800" dirty="0" err="1">
                <a:latin typeface="+mn-lt"/>
              </a:rPr>
              <a:t>Modeling</a:t>
            </a:r>
            <a:r>
              <a:rPr lang="en-GB" sz="1800" dirty="0">
                <a:latin typeface="+mn-lt"/>
              </a:rPr>
              <a:t> Language) is a standardized </a:t>
            </a:r>
            <a:r>
              <a:rPr lang="en-GB" sz="1800" dirty="0" err="1">
                <a:latin typeface="+mn-lt"/>
              </a:rPr>
              <a:t>modeling</a:t>
            </a:r>
            <a:r>
              <a:rPr lang="en-GB" sz="1800" dirty="0">
                <a:latin typeface="+mn-lt"/>
              </a:rPr>
              <a:t> language used in software engineering for visualizing, specifying, constructing, and documenting software systems. </a:t>
            </a:r>
          </a:p>
          <a:p>
            <a:r>
              <a:rPr lang="en-GB" sz="1800" dirty="0">
                <a:latin typeface="+mn-lt"/>
              </a:rPr>
              <a:t>A Use Case Diagram in UML represents the interactions between external actors (users) and the system to achieve specific goals. It illustrates the functionalities of a system from the user's perspective.</a:t>
            </a:r>
            <a:endParaRPr lang="en-BD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30081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97CE6-3B22-D14F-97E9-1F189CE39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Use 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BADBB-10C3-5E48-9CAA-4F958CAF3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use-case diagram is a set of use cases</a:t>
            </a:r>
          </a:p>
          <a:p>
            <a:r>
              <a:rPr lang="en-GB" dirty="0"/>
              <a:t>A use case is a model of the interaction between </a:t>
            </a:r>
          </a:p>
          <a:p>
            <a:pPr lvl="1"/>
            <a:r>
              <a:rPr lang="en-GB" dirty="0"/>
              <a:t>External users of a software product (actors) and </a:t>
            </a:r>
          </a:p>
          <a:p>
            <a:pPr lvl="1"/>
            <a:r>
              <a:rPr lang="en-GB" dirty="0"/>
              <a:t>The software product itself</a:t>
            </a:r>
          </a:p>
          <a:p>
            <a:pPr lvl="1"/>
            <a:r>
              <a:rPr lang="en-GB" dirty="0"/>
              <a:t>More precisely, an actor is a user playing a specific role</a:t>
            </a:r>
          </a:p>
          <a:p>
            <a:r>
              <a:rPr lang="en-GB" dirty="0"/>
              <a:t>describing a set of user scenarios</a:t>
            </a:r>
          </a:p>
          <a:p>
            <a:r>
              <a:rPr lang="en-GB" dirty="0"/>
              <a:t>capturing user requirements</a:t>
            </a:r>
          </a:p>
          <a:p>
            <a:r>
              <a:rPr lang="en-GB" dirty="0"/>
              <a:t>contract between end user and software developers</a:t>
            </a:r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842262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97CE6-3B22-D14F-97E9-1F189CE39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Use 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BADBB-10C3-5E48-9CAA-4F958CAF3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u="sng" dirty="0"/>
              <a:t>Actors:  </a:t>
            </a:r>
            <a:r>
              <a:rPr lang="en-GB" dirty="0"/>
              <a:t>A role that a user plays with respect to the system, including human users and other systems. e.g., inanimate physical objects (e.g. robot); an external system that needs some information from the current system.</a:t>
            </a:r>
          </a:p>
          <a:p>
            <a:r>
              <a:rPr lang="en-GB" u="sng" dirty="0"/>
              <a:t>Use case: </a:t>
            </a:r>
            <a:r>
              <a:rPr lang="en-GB" dirty="0"/>
              <a:t>A set of scenarios that describing an interaction  between a user and a system, including alternatives. </a:t>
            </a:r>
          </a:p>
          <a:p>
            <a:r>
              <a:rPr lang="en-GB" u="sng" dirty="0"/>
              <a:t>System boundary</a:t>
            </a:r>
            <a:r>
              <a:rPr lang="en-GB" dirty="0"/>
              <a:t>: rectangle diagram representing the boundary between the actors and the system.</a:t>
            </a:r>
          </a:p>
          <a:p>
            <a:endParaRPr lang="en-GB" dirty="0"/>
          </a:p>
        </p:txBody>
      </p:sp>
      <p:pic>
        <p:nvPicPr>
          <p:cNvPr id="5" name="Picture 4" descr="A close-up of a drawing&#10;&#10;Description automatically generated">
            <a:extLst>
              <a:ext uri="{FF2B5EF4-FFF2-40B4-BE49-F238E27FC236}">
                <a16:creationId xmlns:a16="http://schemas.microsoft.com/office/drawing/2014/main" id="{603CF14E-923D-CD4C-9AF9-1DBF62DDA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225" y="5012969"/>
            <a:ext cx="32131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730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62ECC-3814-5340-9E00-7A9E65A31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798176" cy="773916"/>
          </a:xfrm>
        </p:spPr>
        <p:txBody>
          <a:bodyPr>
            <a:normAutofit/>
          </a:bodyPr>
          <a:lstStyle/>
          <a:p>
            <a:r>
              <a:rPr lang="en-BD" sz="3600" dirty="0"/>
              <a:t>Use Case Diagram</a:t>
            </a:r>
          </a:p>
        </p:txBody>
      </p:sp>
      <p:sp>
        <p:nvSpPr>
          <p:cNvPr id="26" name="Rectangle 19">
            <a:extLst>
              <a:ext uri="{FF2B5EF4-FFF2-40B4-BE49-F238E27FC236}">
                <a16:creationId xmlns:a16="http://schemas.microsoft.com/office/drawing/2014/main" id="{4B2FADBD-4E00-4964-AC14-6618E8208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4">
            <a:extLst>
              <a:ext uri="{FF2B5EF4-FFF2-40B4-BE49-F238E27FC236}">
                <a16:creationId xmlns:a16="http://schemas.microsoft.com/office/drawing/2014/main" id="{DAF34A11-3C81-4C72-8581-5258D3688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484632"/>
            <a:ext cx="5130204" cy="573918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Generalization">
            <a:extLst>
              <a:ext uri="{FF2B5EF4-FFF2-40B4-BE49-F238E27FC236}">
                <a16:creationId xmlns:a16="http://schemas.microsoft.com/office/drawing/2014/main" id="{AD867334-2845-5B47-BC45-5A9CC223F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475" y="1872295"/>
            <a:ext cx="2005434" cy="685273"/>
          </a:xfrm>
          <a:prstGeom prst="rect">
            <a:avLst/>
          </a:prstGeom>
          <a:effectLst/>
        </p:spPr>
      </p:pic>
      <p:pic>
        <p:nvPicPr>
          <p:cNvPr id="9" name="Picture 8" descr="Association">
            <a:extLst>
              <a:ext uri="{FF2B5EF4-FFF2-40B4-BE49-F238E27FC236}">
                <a16:creationId xmlns:a16="http://schemas.microsoft.com/office/drawing/2014/main" id="{9016ED77-41C3-294E-8525-6FD1380A7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5965" y="1974279"/>
            <a:ext cx="2005434" cy="481303"/>
          </a:xfrm>
          <a:prstGeom prst="rect">
            <a:avLst/>
          </a:prstGeom>
          <a:effectLst/>
        </p:spPr>
      </p:pic>
      <p:sp>
        <p:nvSpPr>
          <p:cNvPr id="28" name="Rectangle 23">
            <a:extLst>
              <a:ext uri="{FF2B5EF4-FFF2-40B4-BE49-F238E27FC236}">
                <a16:creationId xmlns:a16="http://schemas.microsoft.com/office/drawing/2014/main" id="{3F07583D-AB80-48A9-958E-B4480F8E0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882D0-FED1-D441-8A73-900AA2F36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1226634"/>
            <a:ext cx="4797676" cy="517864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GB" sz="1600" u="sng" dirty="0">
                <a:latin typeface="+mn-lt"/>
              </a:rPr>
              <a:t>Association</a:t>
            </a:r>
            <a:r>
              <a:rPr lang="en-GB" sz="1600" dirty="0">
                <a:latin typeface="+mn-lt"/>
              </a:rPr>
              <a:t>:  communication between an actor and a use case; Represented by a solid line. </a:t>
            </a:r>
          </a:p>
          <a:p>
            <a:pPr>
              <a:lnSpc>
                <a:spcPct val="90000"/>
              </a:lnSpc>
            </a:pPr>
            <a:r>
              <a:rPr lang="en-GB" sz="1600" u="sng" dirty="0">
                <a:latin typeface="+mn-lt"/>
              </a:rPr>
              <a:t>Generalization</a:t>
            </a:r>
            <a:r>
              <a:rPr lang="en-GB" sz="1600" dirty="0">
                <a:latin typeface="+mn-lt"/>
              </a:rPr>
              <a:t>: relationship between one general use case and a special use case (used for defining special alternatives) Represented by a line with a triangular arrow head toward the parent use case.</a:t>
            </a:r>
          </a:p>
          <a:p>
            <a:pPr>
              <a:lnSpc>
                <a:spcPct val="90000"/>
              </a:lnSpc>
            </a:pPr>
            <a:r>
              <a:rPr lang="en-GB" sz="1600" u="sng" dirty="0">
                <a:latin typeface="+mn-lt"/>
              </a:rPr>
              <a:t>Association</a:t>
            </a:r>
            <a:r>
              <a:rPr lang="en-GB" sz="1600" dirty="0">
                <a:latin typeface="+mn-lt"/>
              </a:rPr>
              <a:t>:  a dotted line </a:t>
            </a:r>
            <a:r>
              <a:rPr lang="en-GB" sz="1600" dirty="0" err="1">
                <a:latin typeface="+mn-lt"/>
              </a:rPr>
              <a:t>labeled</a:t>
            </a:r>
            <a:r>
              <a:rPr lang="en-GB" sz="1600" dirty="0">
                <a:latin typeface="+mn-lt"/>
              </a:rPr>
              <a:t> &lt;&lt;include&gt;&gt; beginning at base use case and ending with an arrows pointing to the include use case.  The include relationship occurs when a chunk of </a:t>
            </a:r>
            <a:r>
              <a:rPr lang="en-GB" sz="1600" dirty="0" err="1">
                <a:latin typeface="+mn-lt"/>
              </a:rPr>
              <a:t>behavior</a:t>
            </a:r>
            <a:r>
              <a:rPr lang="en-GB" sz="1600" dirty="0">
                <a:latin typeface="+mn-lt"/>
              </a:rPr>
              <a:t> is similar across more than one use case. Use “include” in stead of copying the description of that </a:t>
            </a:r>
            <a:r>
              <a:rPr lang="en-GB" sz="1600" dirty="0" err="1">
                <a:latin typeface="+mn-lt"/>
              </a:rPr>
              <a:t>behavior</a:t>
            </a:r>
            <a:r>
              <a:rPr lang="en-GB" sz="1600" dirty="0">
                <a:latin typeface="+mn-lt"/>
              </a:rPr>
              <a:t>.  </a:t>
            </a:r>
          </a:p>
          <a:p>
            <a:pPr>
              <a:lnSpc>
                <a:spcPct val="90000"/>
              </a:lnSpc>
            </a:pPr>
            <a:r>
              <a:rPr lang="en-GB" sz="1600" u="sng" dirty="0">
                <a:latin typeface="+mn-lt"/>
              </a:rPr>
              <a:t>Extend</a:t>
            </a:r>
            <a:r>
              <a:rPr lang="en-GB" sz="1600" dirty="0">
                <a:latin typeface="+mn-lt"/>
              </a:rPr>
              <a:t>:  a dotted line </a:t>
            </a:r>
            <a:r>
              <a:rPr lang="en-GB" sz="1600" dirty="0" err="1">
                <a:latin typeface="+mn-lt"/>
              </a:rPr>
              <a:t>labeled</a:t>
            </a:r>
            <a:r>
              <a:rPr lang="en-GB" sz="1600" dirty="0">
                <a:latin typeface="+mn-lt"/>
              </a:rPr>
              <a:t> &lt;&lt;extend&gt;&gt;  with an arrow toward the base case. The extending use case may add </a:t>
            </a:r>
            <a:r>
              <a:rPr lang="en-GB" sz="1600" dirty="0" err="1">
                <a:latin typeface="+mn-lt"/>
              </a:rPr>
              <a:t>behavior</a:t>
            </a:r>
            <a:r>
              <a:rPr lang="en-GB" sz="1600" dirty="0">
                <a:latin typeface="+mn-lt"/>
              </a:rPr>
              <a:t> to the base use case. The base class declares “extension points”.</a:t>
            </a:r>
          </a:p>
          <a:p>
            <a:pPr>
              <a:lnSpc>
                <a:spcPct val="90000"/>
              </a:lnSpc>
            </a:pPr>
            <a:endParaRPr lang="en-BD" sz="1600" dirty="0"/>
          </a:p>
        </p:txBody>
      </p:sp>
      <p:pic>
        <p:nvPicPr>
          <p:cNvPr id="15" name="Picture 14" descr="A black text with a dotted line&#10;&#10;Description automatically generated">
            <a:extLst>
              <a:ext uri="{FF2B5EF4-FFF2-40B4-BE49-F238E27FC236}">
                <a16:creationId xmlns:a16="http://schemas.microsoft.com/office/drawing/2014/main" id="{9A19F9A7-BB30-A649-ACD2-F3C1C43C71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2749" y="4209652"/>
            <a:ext cx="2002353" cy="755432"/>
          </a:xfrm>
          <a:prstGeom prst="rect">
            <a:avLst/>
          </a:prstGeom>
          <a:effectLst/>
        </p:spPr>
      </p:pic>
      <p:pic>
        <p:nvPicPr>
          <p:cNvPr id="13" name="Picture 12" descr="A black text with a dotted line&#10;&#10;Description automatically generated">
            <a:extLst>
              <a:ext uri="{FF2B5EF4-FFF2-40B4-BE49-F238E27FC236}">
                <a16:creationId xmlns:a16="http://schemas.microsoft.com/office/drawing/2014/main" id="{FDE4E5B8-C63D-2E4D-8F02-4347BB47FB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9246" y="4241962"/>
            <a:ext cx="2002353" cy="69081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38251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61B43-E481-2C43-AA41-0A51D7D38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FB50D-9B06-3C4C-846A-2F26A1E4C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 </a:t>
            </a:r>
            <a:r>
              <a:rPr lang="en-GB" dirty="0" err="1"/>
              <a:t>EdrawMax</a:t>
            </a:r>
            <a:r>
              <a:rPr lang="en-GB" dirty="0"/>
              <a:t> or equivalent software.</a:t>
            </a:r>
          </a:p>
          <a:p>
            <a:r>
              <a:rPr lang="en-GB" dirty="0"/>
              <a:t>Select the option to create a new UML diagram.</a:t>
            </a:r>
          </a:p>
          <a:p>
            <a:r>
              <a:rPr lang="en-GB" u="sng" dirty="0"/>
              <a:t>1. Identify Actors</a:t>
            </a:r>
            <a:r>
              <a:rPr lang="en-GB" dirty="0"/>
              <a:t>:</a:t>
            </a:r>
          </a:p>
          <a:p>
            <a:r>
              <a:rPr lang="en-GB" dirty="0"/>
              <a:t>Determine the primary actors interacting with the system. In a clinic management system, actors could include patients, doctors, receptionists, and administrators.</a:t>
            </a:r>
          </a:p>
          <a:p>
            <a:r>
              <a:rPr lang="en-GB" u="sng" dirty="0"/>
              <a:t>2. Identify Use Cases</a:t>
            </a:r>
            <a:r>
              <a:rPr lang="en-GB" dirty="0"/>
              <a:t>:</a:t>
            </a:r>
          </a:p>
          <a:p>
            <a:r>
              <a:rPr lang="en-GB" dirty="0"/>
              <a:t>Define the functionalities the system should perform to meet the needs of its users. Use cases for a clinic management system may include scheduling appointments, managing patient records, prescribing medication, billing, etc.</a:t>
            </a:r>
          </a:p>
          <a:p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3841653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 descr="A diagram of a patient&#10;&#10;Description automatically generated">
            <a:extLst>
              <a:ext uri="{FF2B5EF4-FFF2-40B4-BE49-F238E27FC236}">
                <a16:creationId xmlns:a16="http://schemas.microsoft.com/office/drawing/2014/main" id="{FF3CF8BF-0198-3B41-BD9B-2336970EF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743" y="1143000"/>
            <a:ext cx="5023981" cy="4722541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2B503-A753-7243-A0AA-782A5FB1F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294" y="390292"/>
            <a:ext cx="6109696" cy="632274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GB" sz="1600" b="1" u="sng" dirty="0">
                <a:solidFill>
                  <a:srgbClr val="FFFFFF"/>
                </a:solidFill>
                <a:latin typeface="+mn-lt"/>
              </a:rPr>
              <a:t>3. Draw Use Case Diagram: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rgbClr val="FFFFFF"/>
                </a:solidFill>
                <a:latin typeface="+mn-lt"/>
              </a:rPr>
              <a:t>Use </a:t>
            </a:r>
            <a:r>
              <a:rPr lang="en-GB" sz="1600" dirty="0" err="1">
                <a:solidFill>
                  <a:srgbClr val="FFFFFF"/>
                </a:solidFill>
                <a:latin typeface="+mn-lt"/>
              </a:rPr>
              <a:t>eDrawMax</a:t>
            </a:r>
            <a:r>
              <a:rPr lang="en-GB" sz="1600" dirty="0">
                <a:solidFill>
                  <a:srgbClr val="FFFFFF"/>
                </a:solidFill>
                <a:latin typeface="+mn-lt"/>
              </a:rPr>
              <a:t> or any equivalent software to create the UML Use Case Diagram.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rgbClr val="FFFFFF"/>
                </a:solidFill>
                <a:latin typeface="+mn-lt"/>
              </a:rPr>
              <a:t>Start by drawing a box representing the system boundary.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rgbClr val="FFFFFF"/>
                </a:solidFill>
                <a:latin typeface="+mn-lt"/>
              </a:rPr>
              <a:t>Inside the boundary, place actors (represented by stick figures) and use cases (represented by ovals).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rgbClr val="FFFFFF"/>
                </a:solidFill>
                <a:latin typeface="+mn-lt"/>
              </a:rPr>
              <a:t>Connect actors to the use cases they participate in with solid lines, indicating associations or interactions.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rgbClr val="FFFFFF"/>
                </a:solidFill>
                <a:latin typeface="+mn-lt"/>
              </a:rPr>
              <a:t>Add multiplicity if an actor participates in multiple instances of a use case.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rgbClr val="FFFFFF"/>
                </a:solidFill>
                <a:latin typeface="+mn-lt"/>
              </a:rPr>
              <a:t>Include include-extends relationships if certain use cases extend others.</a:t>
            </a:r>
          </a:p>
          <a:p>
            <a:pPr lvl="1">
              <a:lnSpc>
                <a:spcPct val="90000"/>
              </a:lnSpc>
            </a:pPr>
            <a:r>
              <a:rPr lang="en-GB" sz="1600" dirty="0">
                <a:solidFill>
                  <a:srgbClr val="FFFFFF"/>
                </a:solidFill>
                <a:latin typeface="+mn-lt"/>
              </a:rPr>
              <a:t>Both Make Appointment and Request Medication include Check Patient Record as a subtask (include) </a:t>
            </a:r>
          </a:p>
          <a:p>
            <a:pPr lvl="1">
              <a:lnSpc>
                <a:spcPct val="90000"/>
              </a:lnSpc>
            </a:pPr>
            <a:r>
              <a:rPr lang="en-GB" sz="1600" dirty="0">
                <a:solidFill>
                  <a:srgbClr val="FFFFFF"/>
                </a:solidFill>
                <a:latin typeface="+mn-lt"/>
              </a:rPr>
              <a:t>The extension point is written inside the base case Pay bill; the extending class Defer payment adds the </a:t>
            </a:r>
            <a:r>
              <a:rPr lang="en-GB" sz="1600" dirty="0" err="1">
                <a:solidFill>
                  <a:srgbClr val="FFFFFF"/>
                </a:solidFill>
                <a:latin typeface="+mn-lt"/>
              </a:rPr>
              <a:t>behavior</a:t>
            </a:r>
            <a:r>
              <a:rPr lang="en-GB" sz="1600" dirty="0">
                <a:solidFill>
                  <a:srgbClr val="FFFFFF"/>
                </a:solidFill>
                <a:latin typeface="+mn-lt"/>
              </a:rPr>
              <a:t> of this extension point. (extend)</a:t>
            </a:r>
          </a:p>
          <a:p>
            <a:pPr lvl="1">
              <a:lnSpc>
                <a:spcPct val="90000"/>
              </a:lnSpc>
            </a:pPr>
            <a:r>
              <a:rPr lang="en-GB" sz="1600" dirty="0">
                <a:solidFill>
                  <a:srgbClr val="FFFFFF"/>
                </a:solidFill>
                <a:latin typeface="+mn-lt"/>
              </a:rPr>
              <a:t>Pay Bill is a parent use case and Bill Insurance is the child use case. (generalization)</a:t>
            </a:r>
          </a:p>
          <a:p>
            <a:pPr>
              <a:lnSpc>
                <a:spcPct val="90000"/>
              </a:lnSpc>
            </a:pPr>
            <a:r>
              <a:rPr lang="en-GB" sz="1800" dirty="0">
                <a:solidFill>
                  <a:srgbClr val="FFFFFF"/>
                </a:solidFill>
                <a:latin typeface="+mn-lt"/>
              </a:rPr>
              <a:t>Finally, refine, validate and save.</a:t>
            </a:r>
          </a:p>
          <a:p>
            <a:pPr>
              <a:lnSpc>
                <a:spcPct val="90000"/>
              </a:lnSpc>
            </a:pPr>
            <a:endParaRPr lang="en-BD" sz="16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9154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2CA68-B8D0-E14F-9F49-6A7337608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3D7D6-79E3-D141-9042-65304C770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conclusion, designing a UML Use Case diagram of the General Problem Solution Approach provides a structured framework for effectively addressing and solving problems. </a:t>
            </a:r>
          </a:p>
          <a:p>
            <a:r>
              <a:rPr lang="en-GB" dirty="0"/>
              <a:t>By following the defined steps, individuals and organizations can streamline their problem-solving process, leading to more efficient and successful outcomes. </a:t>
            </a:r>
          </a:p>
          <a:p>
            <a:r>
              <a:rPr lang="en-GB" dirty="0"/>
              <a:t>Utilizing software such as </a:t>
            </a:r>
            <a:r>
              <a:rPr lang="en-GB" dirty="0" err="1"/>
              <a:t>EdrawMax</a:t>
            </a:r>
            <a:r>
              <a:rPr lang="en-GB" dirty="0"/>
              <a:t> facilitates the visualization and documentation of the problem-solving process, enabling clear communication and collaboration among stakeholders. </a:t>
            </a:r>
          </a:p>
          <a:p>
            <a:r>
              <a:rPr lang="en-GB" dirty="0"/>
              <a:t>Overall, the flowchart serves as a valuable tool for guiding problem-solving efforts and driving continuous improvement.</a:t>
            </a:r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1404581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32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27071-CF3E-D648-945E-EDC32CE3A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BD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003963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</TotalTime>
  <Words>813</Words>
  <Application>Microsoft Macintosh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Designing Use Case Diagram of a Clinic (TogetherSoft Inc.)</vt:lpstr>
      <vt:lpstr>Introduction</vt:lpstr>
      <vt:lpstr>Use Case Diagram</vt:lpstr>
      <vt:lpstr>Use Case Diagram</vt:lpstr>
      <vt:lpstr>Use Case Diagram</vt:lpstr>
      <vt:lpstr>Procedure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Use Case Diagram of a Clinic (TogetherSoft Inc.)</dc:title>
  <dc:creator>Md. Zubaer Ahammed</dc:creator>
  <cp:lastModifiedBy>Md. Zubaer Ahammed</cp:lastModifiedBy>
  <cp:revision>11</cp:revision>
  <dcterms:created xsi:type="dcterms:W3CDTF">2024-03-20T22:41:59Z</dcterms:created>
  <dcterms:modified xsi:type="dcterms:W3CDTF">2024-03-20T23:22:43Z</dcterms:modified>
</cp:coreProperties>
</file>