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0"/>
  </p:notesMasterIdLst>
  <p:handoutMasterIdLst>
    <p:handoutMasterId r:id="rId21"/>
  </p:handoutMasterIdLst>
  <p:sldIdLst>
    <p:sldId id="1222" r:id="rId2"/>
    <p:sldId id="1340" r:id="rId3"/>
    <p:sldId id="1333" r:id="rId4"/>
    <p:sldId id="1334" r:id="rId5"/>
    <p:sldId id="1331" r:id="rId6"/>
    <p:sldId id="1332" r:id="rId7"/>
    <p:sldId id="1289" r:id="rId8"/>
    <p:sldId id="1275" r:id="rId9"/>
    <p:sldId id="1276" r:id="rId10"/>
    <p:sldId id="1282" r:id="rId11"/>
    <p:sldId id="1266" r:id="rId12"/>
    <p:sldId id="1270" r:id="rId13"/>
    <p:sldId id="1267" r:id="rId14"/>
    <p:sldId id="1337" r:id="rId15"/>
    <p:sldId id="1330" r:id="rId16"/>
    <p:sldId id="1326" r:id="rId17"/>
    <p:sldId id="1338" r:id="rId18"/>
    <p:sldId id="1339" r:id="rId19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6FD71"/>
    <a:srgbClr val="FF3333"/>
    <a:srgbClr val="FD7E71"/>
    <a:srgbClr val="CC33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86454" autoAdjust="0"/>
  </p:normalViewPr>
  <p:slideViewPr>
    <p:cSldViewPr snapToGrid="0">
      <p:cViewPr>
        <p:scale>
          <a:sx n="74" d="100"/>
          <a:sy n="74" d="100"/>
        </p:scale>
        <p:origin x="492" y="-192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2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could be bit#(32)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could be bit#(32)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Slt</a:t>
            </a:r>
            <a:r>
              <a:rPr lang="en-US" dirty="0" smtClean="0"/>
              <a:t>, </a:t>
            </a:r>
            <a:r>
              <a:rPr lang="en-US" dirty="0" err="1" smtClean="0"/>
              <a:t>Sltu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C2D095E2-AFC4-4474-9A51-CC5FDA6E7390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 smtClean="0"/>
              <a:t>We only compare with 0?</a:t>
            </a:r>
          </a:p>
        </p:txBody>
      </p:sp>
    </p:spTree>
    <p:extLst>
      <p:ext uri="{BB962C8B-B14F-4D97-AF65-F5344CB8AC3E}">
        <p14:creationId xmlns:p14="http://schemas.microsoft.com/office/powerpoint/2010/main" val="35244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4C08-B7CD-4BFA-AA72-B31E9FCDF7A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092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12, 2016</a:t>
            </a:r>
            <a:endParaRPr lang="en-US" dirty="0"/>
          </a:p>
        </p:txBody>
      </p:sp>
      <p:sp>
        <p:nvSpPr>
          <p:cNvPr id="7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12,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 userDrawn="1"/>
        </p:nvSpPr>
        <p:spPr bwMode="auto">
          <a:xfrm>
            <a:off x="2855913" y="6581775"/>
            <a:ext cx="295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Verdana" pitchFamily="34" charset="0"/>
              </a:rPr>
              <a:t>http://www.csg.csail.mit.edu/6.823</a:t>
            </a:r>
          </a:p>
        </p:txBody>
      </p:sp>
      <p:sp>
        <p:nvSpPr>
          <p:cNvPr id="5" name="Text Box 41"/>
          <p:cNvSpPr txBox="1">
            <a:spLocks noChangeArrowheads="1"/>
          </p:cNvSpPr>
          <p:nvPr userDrawn="1"/>
        </p:nvSpPr>
        <p:spPr bwMode="auto">
          <a:xfrm>
            <a:off x="7823627" y="6581775"/>
            <a:ext cx="13083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Verdana" pitchFamily="34" charset="0"/>
              </a:rPr>
              <a:t>Arvind</a:t>
            </a:r>
            <a:r>
              <a:rPr lang="en-US" sz="1200" dirty="0" smtClean="0">
                <a:latin typeface="Verdana" pitchFamily="34" charset="0"/>
              </a:rPr>
              <a:t> &amp; </a:t>
            </a:r>
            <a:r>
              <a:rPr lang="en-US" sz="1200" dirty="0" err="1" smtClean="0">
                <a:latin typeface="Verdana" pitchFamily="34" charset="0"/>
              </a:rPr>
              <a:t>Emer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  <a:latin typeface="DINNeuzeitGrotesk BoldCon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9525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2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12, 2016</a:t>
            </a:r>
            <a:endParaRPr lang="en-US" dirty="0"/>
          </a:p>
        </p:txBody>
      </p:sp>
      <p:sp>
        <p:nvSpPr>
          <p:cNvPr id="7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CSE 140L</a:t>
            </a:r>
            <a:endParaRPr lang="en-US" sz="2400" dirty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Combinational </a:t>
            </a:r>
            <a:r>
              <a:rPr lang="en-US" sz="4400" dirty="0" smtClean="0">
                <a:solidFill>
                  <a:srgbClr val="660066"/>
                </a:solidFill>
              </a:rPr>
              <a:t>ALU </a:t>
            </a:r>
            <a:endParaRPr lang="en-US" sz="44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Visiting Scholar UCSD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January </a:t>
            </a:r>
            <a:r>
              <a:rPr lang="en-US" sz="2400" dirty="0" smtClean="0"/>
              <a:t>23, </a:t>
            </a:r>
            <a:r>
              <a:rPr lang="en-US" sz="2400" dirty="0"/>
              <a:t>2017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Shift operators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by 2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048588" y="3311395"/>
            <a:ext cx="7772400" cy="1360059"/>
          </a:xfrm>
        </p:spPr>
        <p:txBody>
          <a:bodyPr/>
          <a:lstStyle/>
          <a:p>
            <a:r>
              <a:rPr lang="en-US" sz="2400" dirty="0" smtClean="0"/>
              <a:t>Fixed size shift operation is cheap in hardware – just wire the circuit appropriately</a:t>
            </a:r>
          </a:p>
          <a:p>
            <a:r>
              <a:rPr lang="en-US" sz="2400" dirty="0" smtClean="0"/>
              <a:t>Other types of shifts are similar</a:t>
            </a:r>
            <a:endParaRPr lang="en-US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944207" y="1433015"/>
            <a:ext cx="1542197" cy="1887317"/>
            <a:chOff x="3944207" y="1433015"/>
            <a:chExt cx="1542197" cy="1887317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4056254" y="2016998"/>
              <a:ext cx="1008792" cy="605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6200000" flipH="1">
              <a:off x="4365604" y="2021548"/>
              <a:ext cx="995145" cy="609648"/>
            </a:xfrm>
            <a:prstGeom prst="bentConnector3">
              <a:avLst>
                <a:gd name="adj1" fmla="val 3217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53600" y="2595344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25000" y="2325800"/>
              <a:ext cx="457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800" dirty="0" smtClean="0">
                  <a:latin typeface="Tahoma" pitchFamily="34" charset="0"/>
                  <a:cs typeface="Tahoma" pitchFamily="34" charset="0"/>
                </a:rPr>
                <a:t>0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58400" y="2595344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29800" y="2325800"/>
              <a:ext cx="457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800" dirty="0" smtClean="0">
                  <a:latin typeface="Tahoma" pitchFamily="34" charset="0"/>
                  <a:cs typeface="Tahoma" pitchFamily="34" charset="0"/>
                </a:rPr>
                <a:t>0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883671" y="1819697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188471" y="1819697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auto">
            <a:xfrm>
              <a:off x="3944207" y="1924334"/>
              <a:ext cx="1542197" cy="7096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80679" y="1433015"/>
              <a:ext cx="124104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b c d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3897" y="2895600"/>
              <a:ext cx="127951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0 0 a b</a:t>
              </a:r>
              <a:endParaRPr lang="en-US" sz="2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3376" y="4607370"/>
            <a:ext cx="2817913" cy="1887317"/>
            <a:chOff x="483376" y="4607370"/>
            <a:chExt cx="2817913" cy="1887317"/>
          </a:xfrm>
        </p:grpSpPr>
        <p:cxnSp>
          <p:nvCxnSpPr>
            <p:cNvPr id="22" name="Elbow Connector 21"/>
            <p:cNvCxnSpPr/>
            <p:nvPr/>
          </p:nvCxnSpPr>
          <p:spPr>
            <a:xfrm rot="16200000" flipH="1">
              <a:off x="1871139" y="5191353"/>
              <a:ext cx="1008792" cy="605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180489" y="5195903"/>
              <a:ext cx="995145" cy="609648"/>
            </a:xfrm>
            <a:prstGeom prst="bentConnector3">
              <a:avLst>
                <a:gd name="adj1" fmla="val 3217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 bwMode="auto">
            <a:xfrm>
              <a:off x="1759092" y="5098689"/>
              <a:ext cx="1542197" cy="7096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95564" y="4607370"/>
              <a:ext cx="124104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b c d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38782" y="6069955"/>
              <a:ext cx="127951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c d </a:t>
              </a:r>
              <a:r>
                <a:rPr lang="en-US" sz="2400" dirty="0" smtClean="0"/>
                <a:t>a b</a:t>
              </a:r>
              <a:endParaRPr lang="en-US" sz="2400" dirty="0"/>
            </a:p>
          </p:txBody>
        </p:sp>
        <p:cxnSp>
          <p:nvCxnSpPr>
            <p:cNvPr id="54" name="Elbow Connector 53"/>
            <p:cNvCxnSpPr/>
            <p:nvPr/>
          </p:nvCxnSpPr>
          <p:spPr>
            <a:xfrm rot="5400000">
              <a:off x="1827350" y="5179772"/>
              <a:ext cx="1014803" cy="605099"/>
            </a:xfrm>
            <a:prstGeom prst="bentConnector3">
              <a:avLst>
                <a:gd name="adj1" fmla="val 58249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5400000">
              <a:off x="2136740" y="5210119"/>
              <a:ext cx="1001075" cy="609648"/>
            </a:xfrm>
            <a:prstGeom prst="bentConnector3">
              <a:avLst>
                <a:gd name="adj1" fmla="val 3796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3376" y="5295295"/>
              <a:ext cx="1019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 smtClean="0"/>
                <a:t>Rotate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37756" y="4580866"/>
            <a:ext cx="3004237" cy="1887317"/>
            <a:chOff x="4532360" y="4607370"/>
            <a:chExt cx="3004237" cy="1887317"/>
          </a:xfrm>
        </p:grpSpPr>
        <p:cxnSp>
          <p:nvCxnSpPr>
            <p:cNvPr id="43" name="Elbow Connector 42"/>
            <p:cNvCxnSpPr/>
            <p:nvPr/>
          </p:nvCxnSpPr>
          <p:spPr>
            <a:xfrm rot="16200000" flipH="1">
              <a:off x="6106447" y="5191353"/>
              <a:ext cx="1008792" cy="605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6200000" flipH="1">
              <a:off x="6415797" y="5195903"/>
              <a:ext cx="995145" cy="609648"/>
            </a:xfrm>
            <a:prstGeom prst="bentConnector3">
              <a:avLst>
                <a:gd name="adj1" fmla="val 3217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303793" y="5479961"/>
              <a:ext cx="4500" cy="51833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608545" y="5479961"/>
              <a:ext cx="48" cy="51833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933864" y="4994052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238664" y="4994052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 bwMode="auto">
            <a:xfrm>
              <a:off x="5994400" y="5098689"/>
              <a:ext cx="1542197" cy="7096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30872" y="4607370"/>
              <a:ext cx="124104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b c d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74090" y="6069955"/>
              <a:ext cx="127951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</a:t>
              </a:r>
              <a:r>
                <a:rPr lang="en-US" sz="2400" dirty="0" err="1" smtClean="0"/>
                <a:t>a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a b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32360" y="5183927"/>
              <a:ext cx="1377300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 smtClean="0"/>
                <a:t>Sign-</a:t>
              </a:r>
            </a:p>
            <a:p>
              <a:pPr>
                <a:buNone/>
              </a:pPr>
              <a:r>
                <a:rPr lang="en-US" dirty="0" smtClean="0"/>
                <a:t>extended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65338" y="4637780"/>
            <a:ext cx="19230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Sign extension is useful for converting say, a 32-bit integer into a 64-bit integer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by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722261" y="1528051"/>
            <a:ext cx="7880826" cy="4114800"/>
          </a:xfrm>
        </p:spPr>
        <p:txBody>
          <a:bodyPr/>
          <a:lstStyle/>
          <a:p>
            <a:r>
              <a:rPr lang="en-US" sz="2400" dirty="0" smtClean="0"/>
              <a:t>Shift </a:t>
            </a:r>
            <a:r>
              <a:rPr lang="en-US" sz="2400" i="1" dirty="0" smtClean="0"/>
              <a:t>n</a:t>
            </a:r>
            <a:r>
              <a:rPr lang="en-US" sz="2400" dirty="0" smtClean="0"/>
              <a:t> can be broken down in log </a:t>
            </a:r>
            <a:r>
              <a:rPr lang="en-US" sz="2400" i="1" dirty="0" smtClean="0"/>
              <a:t>n</a:t>
            </a:r>
            <a:r>
              <a:rPr lang="en-US" sz="2400" dirty="0" smtClean="0"/>
              <a:t> steps of fixed-length shifts of size 1, 2, 4, </a:t>
            </a:r>
            <a:r>
              <a:rPr lang="en-US" sz="2400" dirty="0" smtClean="0"/>
              <a:t>…. For example, we can perform</a:t>
            </a:r>
            <a:endParaRPr lang="en-US" sz="2400" dirty="0" smtClean="0"/>
          </a:p>
          <a:p>
            <a:pPr lvl="1"/>
            <a:r>
              <a:rPr lang="en-US" sz="2000" dirty="0" smtClean="0"/>
              <a:t>Shift 3 </a:t>
            </a:r>
            <a:r>
              <a:rPr lang="en-US" sz="2000" dirty="0" smtClean="0"/>
              <a:t>(=2+1) by doing shifts of size 2 </a:t>
            </a:r>
            <a:r>
              <a:rPr lang="en-US" sz="2000" dirty="0" smtClean="0"/>
              <a:t>and </a:t>
            </a:r>
            <a:r>
              <a:rPr lang="en-US" sz="2000" dirty="0" smtClean="0"/>
              <a:t>1</a:t>
            </a:r>
          </a:p>
          <a:p>
            <a:pPr lvl="1"/>
            <a:r>
              <a:rPr lang="en-US" sz="2000" dirty="0"/>
              <a:t>Shift </a:t>
            </a:r>
            <a:r>
              <a:rPr lang="en-US" sz="2000" dirty="0" smtClean="0"/>
              <a:t>5 (=4+1) </a:t>
            </a:r>
            <a:r>
              <a:rPr lang="en-US" sz="2000" dirty="0"/>
              <a:t>by doing </a:t>
            </a:r>
            <a:r>
              <a:rPr lang="en-US" sz="2000" dirty="0" smtClean="0"/>
              <a:t>shifts of size </a:t>
            </a:r>
          </a:p>
          <a:p>
            <a:pPr lvl="1"/>
            <a:r>
              <a:rPr lang="en-US" sz="2000" dirty="0" smtClean="0"/>
              <a:t>Shift 21 (=16+4+1) by doings shifts of size</a:t>
            </a:r>
          </a:p>
          <a:p>
            <a:r>
              <a:rPr lang="en-US" sz="2400" dirty="0" smtClean="0"/>
              <a:t>For a 32-bit number, </a:t>
            </a:r>
            <a:r>
              <a:rPr lang="en-US" sz="2400" dirty="0"/>
              <a:t>a 5-bit </a:t>
            </a:r>
            <a:r>
              <a:rPr lang="en-US" sz="2400" i="1" dirty="0" smtClean="0"/>
              <a:t>n </a:t>
            </a:r>
            <a:r>
              <a:rPr lang="en-US" sz="2400" dirty="0" smtClean="0"/>
              <a:t>can specify all the needed shifts </a:t>
            </a:r>
          </a:p>
          <a:p>
            <a:pPr lvl="1"/>
            <a:r>
              <a:rPr lang="en-US" sz="2000" dirty="0" smtClean="0"/>
              <a:t>3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 = 00011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 = 00101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21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10101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bit encoding of </a:t>
            </a:r>
            <a:r>
              <a:rPr lang="en-US" sz="2400" i="1" dirty="0"/>
              <a:t>n</a:t>
            </a:r>
            <a:r>
              <a:rPr lang="en-US" sz="2400" dirty="0"/>
              <a:t> tells us which shifters are needed; </a:t>
            </a:r>
            <a:r>
              <a:rPr lang="en-US" sz="2400" dirty="0" smtClean="0"/>
              <a:t>if </a:t>
            </a:r>
            <a:r>
              <a:rPr lang="en-US" sz="2400" dirty="0"/>
              <a:t>the value of the </a:t>
            </a:r>
            <a:r>
              <a:rPr lang="en-US" sz="2400" i="1" dirty="0" err="1" smtClean="0"/>
              <a:t>i</a:t>
            </a:r>
            <a:r>
              <a:rPr lang="en-US" sz="2400" i="1" baseline="30000" dirty="0" err="1" smtClean="0"/>
              <a:t>th</a:t>
            </a:r>
            <a:r>
              <a:rPr lang="en-US" sz="2400" i="1" dirty="0" smtClean="0"/>
              <a:t> </a:t>
            </a:r>
            <a:r>
              <a:rPr lang="en-US" sz="2400" dirty="0" smtClean="0"/>
              <a:t>(least significant) bit </a:t>
            </a:r>
            <a:r>
              <a:rPr lang="en-US" sz="2400" dirty="0"/>
              <a:t>is 1 then we need to shift by 2</a:t>
            </a:r>
            <a:r>
              <a:rPr lang="en-US" sz="2400" i="1" baseline="30000" dirty="0"/>
              <a:t>i  </a:t>
            </a:r>
            <a:r>
              <a:rPr lang="en-US" sz="2400" dirty="0"/>
              <a:t>bits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7544" y="310437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4 and 1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5255" y="345663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16, 4 and 1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09600" y="291153"/>
            <a:ext cx="7772400" cy="1143000"/>
          </a:xfrm>
        </p:spPr>
        <p:txBody>
          <a:bodyPr/>
          <a:lstStyle/>
          <a:p>
            <a:r>
              <a:rPr lang="en-US" dirty="0" smtClean="0"/>
              <a:t>Conditional operation: shift versus no-shift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674426" y="3818530"/>
            <a:ext cx="8278505" cy="1299380"/>
          </a:xfrm>
        </p:spPr>
        <p:txBody>
          <a:bodyPr/>
          <a:lstStyle/>
          <a:p>
            <a:r>
              <a:rPr lang="en-US" sz="2400" dirty="0" smtClean="0"/>
              <a:t>We need a mux to select the appropriate wires: if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is one the mux will select the wires on the left otherwise it would select wires on the right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9" name="Trapezoid 78"/>
          <p:cNvSpPr/>
          <p:nvPr/>
        </p:nvSpPr>
        <p:spPr>
          <a:xfrm flipH="1" flipV="1">
            <a:off x="3642815" y="2765946"/>
            <a:ext cx="2839871" cy="381000"/>
          </a:xfrm>
          <a:prstGeom prst="trapezoid">
            <a:avLst>
              <a:gd name="adj" fmla="val 65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80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02720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900317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197914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495512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>
            <a:off x="3518849" y="2739788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V="1">
            <a:off x="2702244" y="2843315"/>
            <a:ext cx="51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cs typeface="Tahoma" pitchFamily="34" charset="0"/>
              </a:rPr>
              <a:t>s</a:t>
            </a:r>
            <a:endParaRPr lang="en-US" dirty="0">
              <a:solidFill>
                <a:srgbClr val="FF0000"/>
              </a:solidFill>
              <a:latin typeface="+mn-lt"/>
              <a:cs typeface="Tahoma" pitchFamily="34" charset="0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53654" y="5305715"/>
            <a:ext cx="4324829" cy="4263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==0)?{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}:{0,0,a,b};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3435280" y="1846409"/>
            <a:ext cx="1227152" cy="618733"/>
          </a:xfrm>
          <a:prstGeom prst="bentConnector3">
            <a:avLst>
              <a:gd name="adj1" fmla="val 5889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3737806" y="1844133"/>
            <a:ext cx="1227152" cy="62328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486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200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534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48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339988" y="2265527"/>
            <a:ext cx="859809" cy="51861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4656160" y="2155371"/>
            <a:ext cx="845313" cy="63379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4342163" y="1528549"/>
            <a:ext cx="1430839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949" h="1018676">
                <a:moveTo>
                  <a:pt x="0" y="0"/>
                </a:moveTo>
                <a:cubicBezTo>
                  <a:pt x="471" y="130427"/>
                  <a:pt x="941" y="260854"/>
                  <a:pt x="1412" y="391281"/>
                </a:cubicBezTo>
                <a:lnTo>
                  <a:pt x="1416949" y="390112"/>
                </a:lnTo>
                <a:lnTo>
                  <a:pt x="1416949" y="101867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4632289" y="1515149"/>
            <a:ext cx="1451987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284137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21924"/>
              <a:gd name="connsiteY0" fmla="*/ 0 h 1018676"/>
              <a:gd name="connsiteX1" fmla="*/ 1412 w 1421924"/>
              <a:gd name="connsiteY1" fmla="*/ 284137 h 1018676"/>
              <a:gd name="connsiteX2" fmla="*/ 1421924 w 1421924"/>
              <a:gd name="connsiteY2" fmla="*/ 287088 h 1018676"/>
              <a:gd name="connsiteX3" fmla="*/ 1416949 w 1421924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924" h="1018676">
                <a:moveTo>
                  <a:pt x="0" y="0"/>
                </a:moveTo>
                <a:cubicBezTo>
                  <a:pt x="471" y="130427"/>
                  <a:pt x="941" y="153710"/>
                  <a:pt x="1412" y="284137"/>
                </a:cubicBezTo>
                <a:lnTo>
                  <a:pt x="1421924" y="287088"/>
                </a:lnTo>
                <a:cubicBezTo>
                  <a:pt x="1420266" y="530951"/>
                  <a:pt x="1418607" y="774813"/>
                  <a:pt x="1416949" y="101867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20092" y="1710047"/>
            <a:ext cx="3277590" cy="16862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</a:t>
            </a:r>
            <a:r>
              <a:rPr lang="en-US" dirty="0" err="1" smtClean="0"/>
              <a:t>ckt</a:t>
            </a:r>
            <a:endParaRPr lang="en-US" i="1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722261" y="1643953"/>
            <a:ext cx="5640936" cy="3340171"/>
          </a:xfrm>
        </p:spPr>
        <p:txBody>
          <a:bodyPr/>
          <a:lstStyle/>
          <a:p>
            <a:r>
              <a:rPr lang="en-US" sz="2400" dirty="0" smtClean="0"/>
              <a:t>Define log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/>
              <a:t>shifters </a:t>
            </a:r>
            <a:r>
              <a:rPr lang="en-US" sz="2400" dirty="0" smtClean="0"/>
              <a:t>of </a:t>
            </a:r>
            <a:r>
              <a:rPr lang="en-US" sz="2400" dirty="0" smtClean="0"/>
              <a:t>sizes </a:t>
            </a:r>
            <a:r>
              <a:rPr lang="en-US" sz="2400" dirty="0" smtClean="0"/>
              <a:t>1, 2, 4, …</a:t>
            </a:r>
          </a:p>
          <a:p>
            <a:r>
              <a:rPr lang="en-US" sz="2400" dirty="0" smtClean="0"/>
              <a:t>Define log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muxes</a:t>
            </a:r>
            <a:r>
              <a:rPr lang="en-US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 smtClean="0"/>
              <a:t>perform </a:t>
            </a:r>
            <a:r>
              <a:rPr lang="en-US" sz="2400" dirty="0" smtClean="0"/>
              <a:t>a particular size shift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hift circuit can be expressed as log </a:t>
            </a:r>
            <a:r>
              <a:rPr lang="en-US" sz="2400" i="1" dirty="0" smtClean="0"/>
              <a:t>n</a:t>
            </a:r>
            <a:r>
              <a:rPr lang="en-US" sz="2400" dirty="0" smtClean="0"/>
              <a:t> nested conditional expressions </a:t>
            </a:r>
            <a:r>
              <a:rPr lang="en-US" sz="2400" dirty="0" smtClean="0"/>
              <a:t>where s0, s1 .. </a:t>
            </a:r>
            <a:r>
              <a:rPr lang="en-US" sz="2400" dirty="0" smtClean="0"/>
              <a:t>R</a:t>
            </a:r>
            <a:r>
              <a:rPr lang="en-US" sz="2400" dirty="0" smtClean="0"/>
              <a:t>epresent the bits of </a:t>
            </a:r>
            <a:r>
              <a:rPr lang="en-US" sz="2400" i="1" dirty="0" smtClean="0"/>
              <a:t>n</a:t>
            </a:r>
            <a:r>
              <a:rPr lang="en-US" sz="2400" dirty="0" smtClean="0"/>
              <a:t>  </a:t>
            </a:r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2" name="Group 55"/>
          <p:cNvGrpSpPr/>
          <p:nvPr/>
        </p:nvGrpSpPr>
        <p:grpSpPr>
          <a:xfrm>
            <a:off x="6353299" y="2007226"/>
            <a:ext cx="2493818" cy="2819400"/>
            <a:chOff x="6353299" y="2375848"/>
            <a:chExt cx="2493818" cy="2819400"/>
          </a:xfrm>
        </p:grpSpPr>
        <p:cxnSp>
          <p:nvCxnSpPr>
            <p:cNvPr id="14" name="Elbow Connector 13"/>
            <p:cNvCxnSpPr/>
            <p:nvPr/>
          </p:nvCxnSpPr>
          <p:spPr>
            <a:xfrm rot="16200000" flipH="1">
              <a:off x="7049638" y="2642548"/>
              <a:ext cx="762000" cy="228600"/>
            </a:xfrm>
            <a:prstGeom prst="bentConnector3">
              <a:avLst>
                <a:gd name="adj1" fmla="val 38319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401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984242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3925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63938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sp>
          <p:nvSpPr>
            <p:cNvPr id="20" name="Trapezoid 19"/>
            <p:cNvSpPr/>
            <p:nvPr/>
          </p:nvSpPr>
          <p:spPr>
            <a:xfrm flipH="1" flipV="1">
              <a:off x="7087738" y="3137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29" name="Elbow Connector 28"/>
            <p:cNvCxnSpPr/>
            <p:nvPr/>
          </p:nvCxnSpPr>
          <p:spPr>
            <a:xfrm rot="16200000" flipH="1">
              <a:off x="7278238" y="2413948"/>
              <a:ext cx="762000" cy="685800"/>
            </a:xfrm>
            <a:prstGeom prst="bentConnector3">
              <a:avLst>
                <a:gd name="adj1" fmla="val 3800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6200000" flipH="1">
              <a:off x="7506838" y="2490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6200000" flipH="1">
              <a:off x="7735440" y="2566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7964037" y="2642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6200000" flipH="1">
              <a:off x="7284588" y="2725098"/>
              <a:ext cx="755650" cy="69850"/>
            </a:xfrm>
            <a:prstGeom prst="bentConnector3">
              <a:avLst>
                <a:gd name="adj1" fmla="val 3066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/>
            <p:nvPr/>
          </p:nvCxnSpPr>
          <p:spPr>
            <a:xfrm rot="5400000">
              <a:off x="7081388" y="3899848"/>
              <a:ext cx="768350" cy="6350"/>
            </a:xfrm>
            <a:prstGeom prst="bentConnector3">
              <a:avLst>
                <a:gd name="adj1" fmla="val 3760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316338" y="4052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87738" y="37554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flipH="1" flipV="1">
              <a:off x="7163938" y="4280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80" name="Elbow Connector 79"/>
            <p:cNvCxnSpPr/>
            <p:nvPr/>
          </p:nvCxnSpPr>
          <p:spPr>
            <a:xfrm rot="16200000" flipH="1">
              <a:off x="7392538" y="3595048"/>
              <a:ext cx="762000" cy="609600"/>
            </a:xfrm>
            <a:prstGeom prst="bentConnector3">
              <a:avLst>
                <a:gd name="adj1" fmla="val 3725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6200000" flipH="1">
              <a:off x="7583038" y="3633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>
              <a:off x="7811640" y="3709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H="1">
              <a:off x="8040237" y="3785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7278238" y="3861748"/>
              <a:ext cx="762000" cy="76200"/>
            </a:xfrm>
            <a:prstGeom prst="bentConnector3">
              <a:avLst>
                <a:gd name="adj1" fmla="val 31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5400000">
              <a:off x="7506838" y="3785548"/>
              <a:ext cx="762000" cy="228600"/>
            </a:xfrm>
            <a:prstGeom prst="bentConnector3">
              <a:avLst>
                <a:gd name="adj1" fmla="val 2475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4687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6973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0021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83069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0" idx="3"/>
            </p:cNvCxnSpPr>
            <p:nvPr/>
          </p:nvCxnSpPr>
          <p:spPr bwMode="auto">
            <a:xfrm>
              <a:off x="6662057" y="3325091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6755080" y="4475019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6947065" y="2458192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968840" y="3608123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3299" y="4298867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63197" y="312123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875813" y="2410691"/>
              <a:ext cx="1971304" cy="256507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12292" y="5230776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 Lab 3 you would design such a shifter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Combinational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8" y="283946"/>
            <a:ext cx="7772400" cy="1143000"/>
          </a:xfrm>
        </p:spPr>
        <p:txBody>
          <a:bodyPr/>
          <a:lstStyle/>
          <a:p>
            <a:r>
              <a:rPr lang="en-US" dirty="0" smtClean="0"/>
              <a:t>Multiplication by repeated addition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5943" y="1651379"/>
            <a:ext cx="30251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1101	</a:t>
            </a:r>
            <a:r>
              <a:rPr lang="en-US" dirty="0" smtClean="0">
                <a:latin typeface="+mn-lt"/>
                <a:cs typeface="Courier New" pitchFamily="49" charset="0"/>
              </a:rPr>
              <a:t>(13)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1011	</a:t>
            </a:r>
            <a:r>
              <a:rPr lang="en-US" dirty="0" smtClean="0">
                <a:latin typeface="+mn-lt"/>
                <a:cs typeface="Courier New" pitchFamily="49" charset="0"/>
              </a:rPr>
              <a:t>(11)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0001111	</a:t>
            </a:r>
            <a:r>
              <a:rPr lang="en-US" dirty="0" smtClean="0">
                <a:latin typeface="+mn-lt"/>
                <a:cs typeface="Courier New" pitchFamily="49" charset="0"/>
              </a:rPr>
              <a:t>(143)   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292" y="1612992"/>
            <a:ext cx="196560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b Multiplicand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Muliplier</a:t>
            </a:r>
            <a:r>
              <a:rPr lang="en-US" dirty="0" smtClean="0"/>
              <a:t>   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  <a:p>
            <a:pPr>
              <a:buNone/>
            </a:pPr>
            <a:r>
              <a:rPr lang="en-US" dirty="0" smtClean="0"/>
              <a:t>m0</a:t>
            </a:r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m1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m2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m3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53092" y="5486044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653092" y="407844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5222380" y="3001756"/>
            <a:ext cx="35702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]==0)? 0 : b;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 bwMode="auto">
          <a:xfrm flipH="1">
            <a:off x="1653092" y="3371088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1653092" y="477635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1783723"/>
            <a:ext cx="375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At each step we add either 1101 or 0 to the result depending upon a bit in the multiplier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29200" y="3449024"/>
            <a:ext cx="375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We also shift the result by one position at every step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38396" y="4296337"/>
            <a:ext cx="375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Notice, the first addition is unnecessary because it simply yields m0</a:t>
            </a:r>
          </a:p>
        </p:txBody>
      </p:sp>
    </p:spTree>
    <p:extLst>
      <p:ext uri="{BB962C8B-B14F-4D97-AF65-F5344CB8AC3E}">
        <p14:creationId xmlns:p14="http://schemas.microsoft.com/office/powerpoint/2010/main" val="650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8" y="283946"/>
            <a:ext cx="7772400" cy="1143000"/>
          </a:xfrm>
        </p:spPr>
        <p:txBody>
          <a:bodyPr/>
          <a:lstStyle/>
          <a:p>
            <a:r>
              <a:rPr lang="en-US" dirty="0" smtClean="0"/>
              <a:t>Multiplication by repeated </a:t>
            </a:r>
            <a:r>
              <a:rPr lang="en-US" dirty="0" smtClean="0"/>
              <a:t>addition </a:t>
            </a:r>
            <a:r>
              <a:rPr lang="en-US" dirty="0" err="1" smtClean="0"/>
              <a:t>ckt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5943" y="1651379"/>
            <a:ext cx="30251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1101	</a:t>
            </a:r>
            <a:r>
              <a:rPr lang="en-US" dirty="0" smtClean="0">
                <a:latin typeface="+mn-lt"/>
                <a:cs typeface="Courier New" pitchFamily="49" charset="0"/>
              </a:rPr>
              <a:t>(13)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1011	</a:t>
            </a:r>
            <a:r>
              <a:rPr lang="en-US" dirty="0" smtClean="0">
                <a:latin typeface="+mn-lt"/>
                <a:cs typeface="Courier New" pitchFamily="49" charset="0"/>
              </a:rPr>
              <a:t>(11)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0001111	</a:t>
            </a:r>
            <a:r>
              <a:rPr lang="en-US" dirty="0" smtClean="0">
                <a:latin typeface="+mn-lt"/>
                <a:cs typeface="Courier New" pitchFamily="49" charset="0"/>
              </a:rPr>
              <a:t>(143)   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292" y="1612992"/>
            <a:ext cx="196560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b Multiplicand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Muliplier</a:t>
            </a:r>
            <a:r>
              <a:rPr lang="en-US" dirty="0" smtClean="0"/>
              <a:t>   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  <a:p>
            <a:pPr>
              <a:buNone/>
            </a:pPr>
            <a:r>
              <a:rPr lang="en-US" dirty="0" smtClean="0"/>
              <a:t>m0</a:t>
            </a:r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m1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m2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m3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53092" y="5486044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653092" y="407844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627769" y="5820351"/>
            <a:ext cx="3570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]==0)? 0 : b;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 bwMode="auto">
          <a:xfrm flipH="1">
            <a:off x="1653092" y="3371088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1653092" y="477635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5663813" y="2506477"/>
            <a:ext cx="2729552" cy="396624"/>
            <a:chOff x="5663813" y="2506477"/>
            <a:chExt cx="2729552" cy="39662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663813" y="2506477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78219" y="253376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15468" y="1730829"/>
            <a:ext cx="1965269" cy="784738"/>
            <a:chOff x="4915468" y="1730829"/>
            <a:chExt cx="1965269" cy="78473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679734" y="1744477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5829858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6132386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34914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6737442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>
              <a:endCxn id="28" idx="1"/>
            </p:cNvCxnSpPr>
            <p:nvPr/>
          </p:nvCxnSpPr>
          <p:spPr bwMode="auto">
            <a:xfrm>
              <a:off x="5434076" y="1921898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915468" y="17308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07295" y="175812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m1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85731" y="3111528"/>
            <a:ext cx="1965264" cy="771090"/>
            <a:chOff x="4685731" y="3111528"/>
            <a:chExt cx="1965264" cy="77109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5449992" y="3111528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5600116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902644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6205172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6507700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>
              <a:endCxn id="37" idx="1"/>
            </p:cNvCxnSpPr>
            <p:nvPr/>
          </p:nvCxnSpPr>
          <p:spPr bwMode="auto">
            <a:xfrm>
              <a:off x="5204334" y="3288949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685731" y="312517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0263" y="312517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6938" y="4451280"/>
            <a:ext cx="1978911" cy="771090"/>
            <a:chOff x="4496938" y="4451280"/>
            <a:chExt cx="1978911" cy="77109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274846" y="4451280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5424970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727498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6030026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6332554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56" idx="1"/>
            </p:cNvCxnSpPr>
            <p:nvPr/>
          </p:nvCxnSpPr>
          <p:spPr bwMode="auto">
            <a:xfrm>
              <a:off x="5029188" y="4628701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4496938" y="445128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02412" y="445128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m3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06780" y="3900824"/>
            <a:ext cx="2729552" cy="382975"/>
            <a:chOff x="5406780" y="3900824"/>
            <a:chExt cx="2729552" cy="38297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06780" y="3900824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8479" y="3914467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54639" y="2697546"/>
            <a:ext cx="2756848" cy="3318330"/>
            <a:chOff x="5554639" y="2697546"/>
            <a:chExt cx="2756848" cy="331833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685951" y="2925012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401621" y="2938659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977109" y="2938659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311487" y="2902262"/>
              <a:ext cx="0" cy="311361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Freeform 78"/>
            <p:cNvSpPr/>
            <p:nvPr/>
          </p:nvSpPr>
          <p:spPr bwMode="auto">
            <a:xfrm>
              <a:off x="5554639" y="2697546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31634" y="5240576"/>
            <a:ext cx="2729552" cy="382978"/>
            <a:chOff x="5231634" y="5240576"/>
            <a:chExt cx="2729552" cy="382978"/>
          </a:xfrm>
        </p:grpSpPr>
        <p:sp>
          <p:nvSpPr>
            <p:cNvPr id="54" name="Rectangle 53"/>
            <p:cNvSpPr/>
            <p:nvPr/>
          </p:nvSpPr>
          <p:spPr bwMode="auto">
            <a:xfrm>
              <a:off x="5231634" y="5240576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59685" y="5254222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7607" y="4078244"/>
            <a:ext cx="2768220" cy="1922060"/>
            <a:chOff x="5297607" y="4465103"/>
            <a:chExt cx="2768220" cy="1922060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8052179" y="4667545"/>
              <a:ext cx="13648" cy="171961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7196907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499435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801963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Freeform 93"/>
            <p:cNvSpPr/>
            <p:nvPr/>
          </p:nvSpPr>
          <p:spPr bwMode="auto">
            <a:xfrm>
              <a:off x="5297607" y="4465103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95165" y="5404352"/>
            <a:ext cx="2599909" cy="677838"/>
            <a:chOff x="5095165" y="5404352"/>
            <a:chExt cx="2599909" cy="677838"/>
          </a:xfrm>
        </p:grpSpPr>
        <p:cxnSp>
          <p:nvCxnSpPr>
            <p:cNvPr id="69" name="Straight Arrow Connector 68"/>
            <p:cNvCxnSpPr/>
            <p:nvPr/>
          </p:nvCxnSpPr>
          <p:spPr bwMode="auto">
            <a:xfrm>
              <a:off x="6787490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7090018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7392546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7695074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Freeform 94"/>
            <p:cNvSpPr/>
            <p:nvPr/>
          </p:nvSpPr>
          <p:spPr bwMode="auto">
            <a:xfrm>
              <a:off x="5095165" y="5404352"/>
              <a:ext cx="1387522" cy="677838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  <a:gd name="connsiteX0" fmla="*/ 109182 w 1555530"/>
                <a:gd name="connsiteY0" fmla="*/ 0 h 636830"/>
                <a:gd name="connsiteX1" fmla="*/ 0 w 1555530"/>
                <a:gd name="connsiteY1" fmla="*/ 0 h 636830"/>
                <a:gd name="connsiteX2" fmla="*/ 0 w 1555530"/>
                <a:gd name="connsiteY2" fmla="*/ 286603 h 636830"/>
                <a:gd name="connsiteX3" fmla="*/ 1528549 w 1555530"/>
                <a:gd name="connsiteY3" fmla="*/ 300250 h 636830"/>
                <a:gd name="connsiteX4" fmla="*/ 1555530 w 1555530"/>
                <a:gd name="connsiteY4" fmla="*/ 636830 h 636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530" h="636830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55530" y="63683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44295" y="1634008"/>
            <a:ext cx="1512492" cy="4366296"/>
            <a:chOff x="7044295" y="1634008"/>
            <a:chExt cx="1512492" cy="4366296"/>
          </a:xfrm>
        </p:grpSpPr>
        <p:grpSp>
          <p:nvGrpSpPr>
            <p:cNvPr id="43" name="Group 42"/>
            <p:cNvGrpSpPr/>
            <p:nvPr/>
          </p:nvGrpSpPr>
          <p:grpSpPr>
            <a:xfrm>
              <a:off x="7044295" y="1634008"/>
              <a:ext cx="1176909" cy="897494"/>
              <a:chOff x="7044295" y="2090222"/>
              <a:chExt cx="1176909" cy="441279"/>
            </a:xfrm>
          </p:grpSpPr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7342259" y="2122068"/>
                <a:ext cx="0" cy="40943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3" name="TextBox 92"/>
              <p:cNvSpPr txBox="1"/>
              <p:nvPr/>
            </p:nvSpPr>
            <p:spPr>
              <a:xfrm>
                <a:off x="7044295" y="2090222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/>
                  <a:t>0</a:t>
                </a:r>
                <a:endParaRPr lang="en-US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7620404" y="2109984"/>
                <a:ext cx="0" cy="40943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7922932" y="2109984"/>
                <a:ext cx="0" cy="40943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8221204" y="2109984"/>
                <a:ext cx="0" cy="40943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cxnSp>
          <p:nvCxnSpPr>
            <p:cNvPr id="100" name="Straight Arrow Connector 99"/>
            <p:cNvCxnSpPr/>
            <p:nvPr/>
          </p:nvCxnSpPr>
          <p:spPr bwMode="auto">
            <a:xfrm>
              <a:off x="8521161" y="1634008"/>
              <a:ext cx="35626" cy="43662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6699187" y="916666"/>
            <a:ext cx="1965269" cy="784738"/>
            <a:chOff x="4915468" y="2117688"/>
            <a:chExt cx="1965269" cy="784738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679734" y="2131336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5829858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6132386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>
              <a:off x="6434914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Straight Arrow Connector 91"/>
            <p:cNvCxnSpPr/>
            <p:nvPr/>
          </p:nvCxnSpPr>
          <p:spPr bwMode="auto">
            <a:xfrm>
              <a:off x="6737442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 bwMode="auto">
            <a:xfrm>
              <a:off x="5434076" y="2308757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4915468" y="211768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07295" y="214498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5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 smtClean="0"/>
              <a:t>Combinational 32-bit multiply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Bit#(32)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Bit#(32) prod = 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 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     = sum[0];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= sum[32:1];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5789" y="3580262"/>
            <a:ext cx="17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Lot of gates!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114606" y="3393115"/>
            <a:ext cx="885825" cy="907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8895" y="2605385"/>
            <a:ext cx="219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This </a:t>
            </a:r>
            <a:r>
              <a:rPr lang="en-US" dirty="0" smtClean="0"/>
              <a:t>circuit uses 31 add32 circuits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95815" y="5156624"/>
            <a:ext cx="8160021" cy="146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kern="0" dirty="0" smtClean="0"/>
              <a:t>Long chains of gates</a:t>
            </a:r>
          </a:p>
          <a:p>
            <a:pPr lvl="1">
              <a:lnSpc>
                <a:spcPct val="100000"/>
              </a:lnSpc>
            </a:pPr>
            <a:r>
              <a:rPr lang="en-US" sz="2000" kern="0" dirty="0"/>
              <a:t>32-bit multiply has 31 ripple carry adders in sequence!</a:t>
            </a:r>
          </a:p>
          <a:p>
            <a:pPr lvl="1">
              <a:lnSpc>
                <a:spcPct val="100000"/>
              </a:lnSpc>
            </a:pPr>
            <a:r>
              <a:rPr lang="en-US" sz="2000" kern="0" dirty="0" smtClean="0"/>
              <a:t>32-bit ripple carry adder has a 31-long chain of gates</a:t>
            </a:r>
          </a:p>
          <a:p>
            <a:pPr lvl="1">
              <a:lnSpc>
                <a:spcPct val="100000"/>
              </a:lnSpc>
            </a:pPr>
            <a:r>
              <a:rPr lang="en-US" sz="2000" kern="0" dirty="0" smtClean="0">
                <a:solidFill>
                  <a:srgbClr val="FF0000"/>
                </a:solidFill>
              </a:rPr>
              <a:t>Total delay ? </a:t>
            </a:r>
            <a:endParaRPr lang="en-US" sz="2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8658" y="7999566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2(n-1) FAs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5722" y="635576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2(n-1) FAs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4447" y="4426572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Can we do better?</a:t>
            </a:r>
            <a:endParaRPr lang="en-US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008" y="479159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Stay tuned…</a:t>
            </a:r>
            <a:endParaRPr lang="en-US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66" y="1692499"/>
            <a:ext cx="7772400" cy="4114800"/>
          </a:xfrm>
        </p:spPr>
        <p:txBody>
          <a:bodyPr/>
          <a:lstStyle/>
          <a:p>
            <a:r>
              <a:rPr lang="en-US" sz="2400" dirty="0" smtClean="0"/>
              <a:t>Building complex combinational circuits in pieces</a:t>
            </a:r>
          </a:p>
          <a:p>
            <a:r>
              <a:rPr lang="en-US" sz="2400" dirty="0" smtClean="0"/>
              <a:t>Parameterization that goes beyond data path widths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45" y="351306"/>
            <a:ext cx="7772400" cy="1143000"/>
          </a:xfrm>
        </p:spPr>
        <p:txBody>
          <a:bodyPr/>
          <a:lstStyle/>
          <a:p>
            <a:r>
              <a:rPr lang="en-US" dirty="0"/>
              <a:t>Arithmetic-Logic Unit (ALU)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67996" y="1352081"/>
            <a:ext cx="3943419" cy="2202551"/>
            <a:chOff x="4738825" y="1369742"/>
            <a:chExt cx="3943419" cy="2202551"/>
          </a:xfrm>
        </p:grpSpPr>
        <p:sp>
          <p:nvSpPr>
            <p:cNvPr id="13" name="Rectangle 141"/>
            <p:cNvSpPr>
              <a:spLocks noChangeArrowheads="1"/>
            </p:cNvSpPr>
            <p:nvPr/>
          </p:nvSpPr>
          <p:spPr bwMode="auto">
            <a:xfrm>
              <a:off x="5496307" y="1369742"/>
              <a:ext cx="3185937" cy="966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 err="1" smtClean="0">
                  <a:solidFill>
                    <a:srgbClr val="56127A"/>
                  </a:solidFill>
                  <a:latin typeface="Verdana" pitchFamily="34" charset="0"/>
                </a:rPr>
                <a:t>func</a:t>
              </a:r>
              <a:endParaRPr lang="en-US" b="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-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Add, Sub, 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And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, Or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, ...</a:t>
              </a:r>
              <a:endParaRPr lang="en-US" sz="1800" b="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38825" y="1830805"/>
              <a:ext cx="2687718" cy="1741488"/>
              <a:chOff x="4658656" y="1830805"/>
              <a:chExt cx="2687718" cy="1741488"/>
            </a:xfrm>
          </p:grpSpPr>
          <p:sp>
            <p:nvSpPr>
              <p:cNvPr id="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Line 140"/>
              <p:cNvSpPr>
                <a:spLocks noChangeShapeType="1"/>
              </p:cNvSpPr>
              <p:nvPr/>
            </p:nvSpPr>
            <p:spPr bwMode="auto">
              <a:xfrm>
                <a:off x="5699703" y="1830805"/>
                <a:ext cx="0" cy="6556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142"/>
              <p:cNvSpPr>
                <a:spLocks noChangeArrowheads="1"/>
              </p:cNvSpPr>
              <p:nvPr/>
            </p:nvSpPr>
            <p:spPr bwMode="auto">
              <a:xfrm>
                <a:off x="6471134" y="2764357"/>
                <a:ext cx="875240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result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6" name="Rectangle 144"/>
              <p:cNvSpPr>
                <a:spLocks noChangeArrowheads="1"/>
              </p:cNvSpPr>
              <p:nvPr/>
            </p:nvSpPr>
            <p:spPr bwMode="auto">
              <a:xfrm>
                <a:off x="4658656" y="2429293"/>
                <a:ext cx="301365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a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7" name="Rectangle 145"/>
              <p:cNvSpPr>
                <a:spLocks noChangeArrowheads="1"/>
              </p:cNvSpPr>
              <p:nvPr/>
            </p:nvSpPr>
            <p:spPr bwMode="auto">
              <a:xfrm>
                <a:off x="4658656" y="3115093"/>
                <a:ext cx="307777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b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8" name="Rectangle 146"/>
              <p:cNvSpPr>
                <a:spLocks noChangeArrowheads="1"/>
              </p:cNvSpPr>
              <p:nvPr/>
            </p:nvSpPr>
            <p:spPr bwMode="auto">
              <a:xfrm>
                <a:off x="5405707" y="2738855"/>
                <a:ext cx="790282" cy="42216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sz="2400" b="0" dirty="0">
                    <a:solidFill>
                      <a:srgbClr val="56127A"/>
                    </a:solidFill>
                    <a:latin typeface="Verdana" pitchFamily="34" charset="0"/>
                  </a:rPr>
                  <a:t>ALU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194479" y="4598792"/>
            <a:ext cx="31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does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look like?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6589" y="3745229"/>
            <a:ext cx="7566338" cy="76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 Data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(Data a, Data b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                         </a:t>
            </a:r>
            <a:r>
              <a:rPr lang="en-US" sz="2400" dirty="0" err="1">
                <a:latin typeface="Courier New"/>
                <a:ea typeface="Calibri"/>
                <a:cs typeface="Times New Roman"/>
              </a:rPr>
              <a:t>AluFunc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);</a:t>
            </a:r>
            <a:endParaRPr lang="en-US" sz="2400" dirty="0">
              <a:latin typeface="Consolas"/>
              <a:ea typeface="Calibri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718" y="1988117"/>
            <a:ext cx="31584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ALU performs all the arithmetic and logical functions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798" y="5158238"/>
            <a:ext cx="771444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Each individual function can be described as a combinational circuit and these can be combined together to produce a combinational </a:t>
            </a:r>
            <a:r>
              <a:rPr lang="en-US" sz="2400" dirty="0" smtClean="0"/>
              <a:t>ALU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18125" y="3560094"/>
            <a:ext cx="4015842" cy="1142096"/>
            <a:chOff x="1218125" y="3560094"/>
            <a:chExt cx="4015842" cy="1142096"/>
          </a:xfrm>
        </p:grpSpPr>
        <p:sp>
          <p:nvSpPr>
            <p:cNvPr id="23" name="Freeform 22"/>
            <p:cNvSpPr/>
            <p:nvPr/>
          </p:nvSpPr>
          <p:spPr bwMode="auto">
            <a:xfrm>
              <a:off x="4256474" y="3560094"/>
              <a:ext cx="977493" cy="751684"/>
            </a:xfrm>
            <a:custGeom>
              <a:avLst/>
              <a:gdLst>
                <a:gd name="connsiteX0" fmla="*/ 38636 w 977493"/>
                <a:gd name="connsiteY0" fmla="*/ 689934 h 751684"/>
                <a:gd name="connsiteX1" fmla="*/ 45076 w 977493"/>
                <a:gd name="connsiteY1" fmla="*/ 644858 h 751684"/>
                <a:gd name="connsiteX2" fmla="*/ 57955 w 977493"/>
                <a:gd name="connsiteY2" fmla="*/ 625540 h 751684"/>
                <a:gd name="connsiteX3" fmla="*/ 70834 w 977493"/>
                <a:gd name="connsiteY3" fmla="*/ 541827 h 751684"/>
                <a:gd name="connsiteX4" fmla="*/ 77273 w 977493"/>
                <a:gd name="connsiteY4" fmla="*/ 503191 h 751684"/>
                <a:gd name="connsiteX5" fmla="*/ 96591 w 977493"/>
                <a:gd name="connsiteY5" fmla="*/ 483872 h 751684"/>
                <a:gd name="connsiteX6" fmla="*/ 109470 w 977493"/>
                <a:gd name="connsiteY6" fmla="*/ 419478 h 751684"/>
                <a:gd name="connsiteX7" fmla="*/ 115910 w 977493"/>
                <a:gd name="connsiteY7" fmla="*/ 380841 h 751684"/>
                <a:gd name="connsiteX8" fmla="*/ 135228 w 977493"/>
                <a:gd name="connsiteY8" fmla="*/ 322886 h 751684"/>
                <a:gd name="connsiteX9" fmla="*/ 141667 w 977493"/>
                <a:gd name="connsiteY9" fmla="*/ 284250 h 751684"/>
                <a:gd name="connsiteX10" fmla="*/ 148107 w 977493"/>
                <a:gd name="connsiteY10" fmla="*/ 252052 h 751684"/>
                <a:gd name="connsiteX11" fmla="*/ 154546 w 977493"/>
                <a:gd name="connsiteY11" fmla="*/ 206976 h 751684"/>
                <a:gd name="connsiteX12" fmla="*/ 173865 w 977493"/>
                <a:gd name="connsiteY12" fmla="*/ 168340 h 751684"/>
                <a:gd name="connsiteX13" fmla="*/ 180304 w 977493"/>
                <a:gd name="connsiteY13" fmla="*/ 149021 h 751684"/>
                <a:gd name="connsiteX14" fmla="*/ 218941 w 977493"/>
                <a:gd name="connsiteY14" fmla="*/ 97506 h 751684"/>
                <a:gd name="connsiteX15" fmla="*/ 264017 w 977493"/>
                <a:gd name="connsiteY15" fmla="*/ 78188 h 751684"/>
                <a:gd name="connsiteX16" fmla="*/ 296214 w 977493"/>
                <a:gd name="connsiteY16" fmla="*/ 65309 h 751684"/>
                <a:gd name="connsiteX17" fmla="*/ 302653 w 977493"/>
                <a:gd name="connsiteY17" fmla="*/ 45991 h 751684"/>
                <a:gd name="connsiteX18" fmla="*/ 354169 w 977493"/>
                <a:gd name="connsiteY18" fmla="*/ 39551 h 751684"/>
                <a:gd name="connsiteX19" fmla="*/ 386366 w 977493"/>
                <a:gd name="connsiteY19" fmla="*/ 33112 h 751684"/>
                <a:gd name="connsiteX20" fmla="*/ 418563 w 977493"/>
                <a:gd name="connsiteY20" fmla="*/ 13793 h 751684"/>
                <a:gd name="connsiteX21" fmla="*/ 695459 w 977493"/>
                <a:gd name="connsiteY21" fmla="*/ 7354 h 751684"/>
                <a:gd name="connsiteX22" fmla="*/ 746974 w 977493"/>
                <a:gd name="connsiteY22" fmla="*/ 45991 h 751684"/>
                <a:gd name="connsiteX23" fmla="*/ 766293 w 977493"/>
                <a:gd name="connsiteY23" fmla="*/ 52430 h 751684"/>
                <a:gd name="connsiteX24" fmla="*/ 798490 w 977493"/>
                <a:gd name="connsiteY24" fmla="*/ 71748 h 751684"/>
                <a:gd name="connsiteX25" fmla="*/ 817808 w 977493"/>
                <a:gd name="connsiteY25" fmla="*/ 91067 h 751684"/>
                <a:gd name="connsiteX26" fmla="*/ 869324 w 977493"/>
                <a:gd name="connsiteY26" fmla="*/ 110385 h 751684"/>
                <a:gd name="connsiteX27" fmla="*/ 914400 w 977493"/>
                <a:gd name="connsiteY27" fmla="*/ 161900 h 751684"/>
                <a:gd name="connsiteX28" fmla="*/ 965915 w 977493"/>
                <a:gd name="connsiteY28" fmla="*/ 232734 h 751684"/>
                <a:gd name="connsiteX29" fmla="*/ 953036 w 977493"/>
                <a:gd name="connsiteY29" fmla="*/ 496751 h 751684"/>
                <a:gd name="connsiteX30" fmla="*/ 927279 w 977493"/>
                <a:gd name="connsiteY30" fmla="*/ 593343 h 751684"/>
                <a:gd name="connsiteX31" fmla="*/ 907960 w 977493"/>
                <a:gd name="connsiteY31" fmla="*/ 606221 h 751684"/>
                <a:gd name="connsiteX32" fmla="*/ 901521 w 977493"/>
                <a:gd name="connsiteY32" fmla="*/ 631979 h 751684"/>
                <a:gd name="connsiteX33" fmla="*/ 862884 w 977493"/>
                <a:gd name="connsiteY33" fmla="*/ 657737 h 751684"/>
                <a:gd name="connsiteX34" fmla="*/ 843566 w 977493"/>
                <a:gd name="connsiteY34" fmla="*/ 683495 h 751684"/>
                <a:gd name="connsiteX35" fmla="*/ 824248 w 977493"/>
                <a:gd name="connsiteY35" fmla="*/ 689934 h 751684"/>
                <a:gd name="connsiteX36" fmla="*/ 792050 w 977493"/>
                <a:gd name="connsiteY36" fmla="*/ 702813 h 751684"/>
                <a:gd name="connsiteX37" fmla="*/ 772732 w 977493"/>
                <a:gd name="connsiteY37" fmla="*/ 715692 h 751684"/>
                <a:gd name="connsiteX38" fmla="*/ 721217 w 977493"/>
                <a:gd name="connsiteY38" fmla="*/ 722131 h 751684"/>
                <a:gd name="connsiteX39" fmla="*/ 476518 w 977493"/>
                <a:gd name="connsiteY39" fmla="*/ 722131 h 751684"/>
                <a:gd name="connsiteX40" fmla="*/ 444321 w 977493"/>
                <a:gd name="connsiteY40" fmla="*/ 709252 h 751684"/>
                <a:gd name="connsiteX41" fmla="*/ 418563 w 977493"/>
                <a:gd name="connsiteY41" fmla="*/ 689934 h 751684"/>
                <a:gd name="connsiteX42" fmla="*/ 399245 w 977493"/>
                <a:gd name="connsiteY42" fmla="*/ 677055 h 751684"/>
                <a:gd name="connsiteX43" fmla="*/ 347729 w 977493"/>
                <a:gd name="connsiteY43" fmla="*/ 651298 h 751684"/>
                <a:gd name="connsiteX44" fmla="*/ 341290 w 977493"/>
                <a:gd name="connsiteY44" fmla="*/ 631979 h 751684"/>
                <a:gd name="connsiteX45" fmla="*/ 321972 w 977493"/>
                <a:gd name="connsiteY45" fmla="*/ 625540 h 751684"/>
                <a:gd name="connsiteX46" fmla="*/ 296214 w 977493"/>
                <a:gd name="connsiteY46" fmla="*/ 612661 h 751684"/>
                <a:gd name="connsiteX47" fmla="*/ 270456 w 977493"/>
                <a:gd name="connsiteY47" fmla="*/ 593343 h 751684"/>
                <a:gd name="connsiteX48" fmla="*/ 251138 w 977493"/>
                <a:gd name="connsiteY48" fmla="*/ 580464 h 751684"/>
                <a:gd name="connsiteX49" fmla="*/ 231819 w 977493"/>
                <a:gd name="connsiteY49" fmla="*/ 561145 h 751684"/>
                <a:gd name="connsiteX50" fmla="*/ 167425 w 977493"/>
                <a:gd name="connsiteY50" fmla="*/ 541827 h 751684"/>
                <a:gd name="connsiteX51" fmla="*/ 115910 w 977493"/>
                <a:gd name="connsiteY51" fmla="*/ 528948 h 751684"/>
                <a:gd name="connsiteX52" fmla="*/ 90152 w 977493"/>
                <a:gd name="connsiteY52" fmla="*/ 516069 h 751684"/>
                <a:gd name="connsiteX53" fmla="*/ 38636 w 977493"/>
                <a:gd name="connsiteY53" fmla="*/ 509630 h 751684"/>
                <a:gd name="connsiteX54" fmla="*/ 0 w 977493"/>
                <a:gd name="connsiteY54" fmla="*/ 496751 h 75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77493" h="751684">
                  <a:moveTo>
                    <a:pt x="38636" y="689934"/>
                  </a:moveTo>
                  <a:cubicBezTo>
                    <a:pt x="40783" y="674909"/>
                    <a:pt x="40714" y="659396"/>
                    <a:pt x="45076" y="644858"/>
                  </a:cubicBezTo>
                  <a:cubicBezTo>
                    <a:pt x="47300" y="637445"/>
                    <a:pt x="55508" y="632882"/>
                    <a:pt x="57955" y="625540"/>
                  </a:cubicBezTo>
                  <a:cubicBezTo>
                    <a:pt x="60247" y="618663"/>
                    <a:pt x="70268" y="545504"/>
                    <a:pt x="70834" y="541827"/>
                  </a:cubicBezTo>
                  <a:cubicBezTo>
                    <a:pt x="72819" y="528923"/>
                    <a:pt x="71970" y="515122"/>
                    <a:pt x="77273" y="503191"/>
                  </a:cubicBezTo>
                  <a:cubicBezTo>
                    <a:pt x="80972" y="494869"/>
                    <a:pt x="90152" y="490312"/>
                    <a:pt x="96591" y="483872"/>
                  </a:cubicBezTo>
                  <a:cubicBezTo>
                    <a:pt x="100884" y="462407"/>
                    <a:pt x="105436" y="440993"/>
                    <a:pt x="109470" y="419478"/>
                  </a:cubicBezTo>
                  <a:cubicBezTo>
                    <a:pt x="111876" y="406645"/>
                    <a:pt x="112546" y="393457"/>
                    <a:pt x="115910" y="380841"/>
                  </a:cubicBezTo>
                  <a:cubicBezTo>
                    <a:pt x="121157" y="361165"/>
                    <a:pt x="128789" y="342204"/>
                    <a:pt x="135228" y="322886"/>
                  </a:cubicBezTo>
                  <a:cubicBezTo>
                    <a:pt x="137374" y="310007"/>
                    <a:pt x="139331" y="297096"/>
                    <a:pt x="141667" y="284250"/>
                  </a:cubicBezTo>
                  <a:cubicBezTo>
                    <a:pt x="143625" y="273481"/>
                    <a:pt x="146308" y="262848"/>
                    <a:pt x="148107" y="252052"/>
                  </a:cubicBezTo>
                  <a:cubicBezTo>
                    <a:pt x="150602" y="237081"/>
                    <a:pt x="150082" y="221483"/>
                    <a:pt x="154546" y="206976"/>
                  </a:cubicBezTo>
                  <a:cubicBezTo>
                    <a:pt x="158781" y="193214"/>
                    <a:pt x="168017" y="181498"/>
                    <a:pt x="173865" y="168340"/>
                  </a:cubicBezTo>
                  <a:cubicBezTo>
                    <a:pt x="176622" y="162137"/>
                    <a:pt x="177268" y="155092"/>
                    <a:pt x="180304" y="149021"/>
                  </a:cubicBezTo>
                  <a:cubicBezTo>
                    <a:pt x="186248" y="137132"/>
                    <a:pt x="214204" y="102243"/>
                    <a:pt x="218941" y="97506"/>
                  </a:cubicBezTo>
                  <a:cubicBezTo>
                    <a:pt x="235919" y="80528"/>
                    <a:pt x="241847" y="85578"/>
                    <a:pt x="264017" y="78188"/>
                  </a:cubicBezTo>
                  <a:cubicBezTo>
                    <a:pt x="274983" y="74533"/>
                    <a:pt x="285482" y="69602"/>
                    <a:pt x="296214" y="65309"/>
                  </a:cubicBezTo>
                  <a:cubicBezTo>
                    <a:pt x="298360" y="58870"/>
                    <a:pt x="296450" y="48748"/>
                    <a:pt x="302653" y="45991"/>
                  </a:cubicBezTo>
                  <a:cubicBezTo>
                    <a:pt x="318467" y="38962"/>
                    <a:pt x="337065" y="42182"/>
                    <a:pt x="354169" y="39551"/>
                  </a:cubicBezTo>
                  <a:cubicBezTo>
                    <a:pt x="364987" y="37887"/>
                    <a:pt x="375634" y="35258"/>
                    <a:pt x="386366" y="33112"/>
                  </a:cubicBezTo>
                  <a:cubicBezTo>
                    <a:pt x="397098" y="26672"/>
                    <a:pt x="406504" y="17143"/>
                    <a:pt x="418563" y="13793"/>
                  </a:cubicBezTo>
                  <a:cubicBezTo>
                    <a:pt x="507241" y="-10840"/>
                    <a:pt x="608055" y="4440"/>
                    <a:pt x="695459" y="7354"/>
                  </a:cubicBezTo>
                  <a:cubicBezTo>
                    <a:pt x="766389" y="42819"/>
                    <a:pt x="671029" y="-8255"/>
                    <a:pt x="746974" y="45991"/>
                  </a:cubicBezTo>
                  <a:cubicBezTo>
                    <a:pt x="752498" y="49936"/>
                    <a:pt x="760222" y="49394"/>
                    <a:pt x="766293" y="52430"/>
                  </a:cubicBezTo>
                  <a:cubicBezTo>
                    <a:pt x="777488" y="58027"/>
                    <a:pt x="788477" y="64238"/>
                    <a:pt x="798490" y="71748"/>
                  </a:cubicBezTo>
                  <a:cubicBezTo>
                    <a:pt x="805775" y="77212"/>
                    <a:pt x="810085" y="86240"/>
                    <a:pt x="817808" y="91067"/>
                  </a:cubicBezTo>
                  <a:cubicBezTo>
                    <a:pt x="826603" y="96564"/>
                    <a:pt x="856483" y="106105"/>
                    <a:pt x="869324" y="110385"/>
                  </a:cubicBezTo>
                  <a:cubicBezTo>
                    <a:pt x="901601" y="158799"/>
                    <a:pt x="855199" y="91934"/>
                    <a:pt x="914400" y="161900"/>
                  </a:cubicBezTo>
                  <a:cubicBezTo>
                    <a:pt x="937064" y="188685"/>
                    <a:pt x="948562" y="206705"/>
                    <a:pt x="965915" y="232734"/>
                  </a:cubicBezTo>
                  <a:cubicBezTo>
                    <a:pt x="987000" y="338151"/>
                    <a:pt x="977253" y="273965"/>
                    <a:pt x="953036" y="496751"/>
                  </a:cubicBezTo>
                  <a:cubicBezTo>
                    <a:pt x="951657" y="509438"/>
                    <a:pt x="941016" y="574111"/>
                    <a:pt x="927279" y="593343"/>
                  </a:cubicBezTo>
                  <a:cubicBezTo>
                    <a:pt x="922781" y="599641"/>
                    <a:pt x="914400" y="601928"/>
                    <a:pt x="907960" y="606221"/>
                  </a:cubicBezTo>
                  <a:cubicBezTo>
                    <a:pt x="905814" y="614807"/>
                    <a:pt x="907349" y="625319"/>
                    <a:pt x="901521" y="631979"/>
                  </a:cubicBezTo>
                  <a:cubicBezTo>
                    <a:pt x="891328" y="643628"/>
                    <a:pt x="862884" y="657737"/>
                    <a:pt x="862884" y="657737"/>
                  </a:cubicBezTo>
                  <a:cubicBezTo>
                    <a:pt x="856445" y="666323"/>
                    <a:pt x="851811" y="676624"/>
                    <a:pt x="843566" y="683495"/>
                  </a:cubicBezTo>
                  <a:cubicBezTo>
                    <a:pt x="838352" y="687840"/>
                    <a:pt x="830603" y="687551"/>
                    <a:pt x="824248" y="689934"/>
                  </a:cubicBezTo>
                  <a:cubicBezTo>
                    <a:pt x="813425" y="693993"/>
                    <a:pt x="802389" y="697643"/>
                    <a:pt x="792050" y="702813"/>
                  </a:cubicBezTo>
                  <a:cubicBezTo>
                    <a:pt x="785128" y="706274"/>
                    <a:pt x="780198" y="713656"/>
                    <a:pt x="772732" y="715692"/>
                  </a:cubicBezTo>
                  <a:cubicBezTo>
                    <a:pt x="756036" y="720245"/>
                    <a:pt x="738389" y="719985"/>
                    <a:pt x="721217" y="722131"/>
                  </a:cubicBezTo>
                  <a:cubicBezTo>
                    <a:pt x="640627" y="775857"/>
                    <a:pt x="696594" y="744139"/>
                    <a:pt x="476518" y="722131"/>
                  </a:cubicBezTo>
                  <a:cubicBezTo>
                    <a:pt x="465016" y="720981"/>
                    <a:pt x="454425" y="714866"/>
                    <a:pt x="444321" y="709252"/>
                  </a:cubicBezTo>
                  <a:cubicBezTo>
                    <a:pt x="434939" y="704040"/>
                    <a:pt x="427296" y="696172"/>
                    <a:pt x="418563" y="689934"/>
                  </a:cubicBezTo>
                  <a:cubicBezTo>
                    <a:pt x="412265" y="685436"/>
                    <a:pt x="405684" y="681348"/>
                    <a:pt x="399245" y="677055"/>
                  </a:cubicBezTo>
                  <a:cubicBezTo>
                    <a:pt x="367167" y="628939"/>
                    <a:pt x="414171" y="689265"/>
                    <a:pt x="347729" y="651298"/>
                  </a:cubicBezTo>
                  <a:cubicBezTo>
                    <a:pt x="341835" y="647930"/>
                    <a:pt x="346090" y="636779"/>
                    <a:pt x="341290" y="631979"/>
                  </a:cubicBezTo>
                  <a:cubicBezTo>
                    <a:pt x="336491" y="627179"/>
                    <a:pt x="328211" y="628214"/>
                    <a:pt x="321972" y="625540"/>
                  </a:cubicBezTo>
                  <a:cubicBezTo>
                    <a:pt x="313149" y="621759"/>
                    <a:pt x="304354" y="617749"/>
                    <a:pt x="296214" y="612661"/>
                  </a:cubicBezTo>
                  <a:cubicBezTo>
                    <a:pt x="287113" y="606973"/>
                    <a:pt x="279189" y="599581"/>
                    <a:pt x="270456" y="593343"/>
                  </a:cubicBezTo>
                  <a:cubicBezTo>
                    <a:pt x="264158" y="588845"/>
                    <a:pt x="257083" y="585419"/>
                    <a:pt x="251138" y="580464"/>
                  </a:cubicBezTo>
                  <a:cubicBezTo>
                    <a:pt x="244142" y="574634"/>
                    <a:pt x="239230" y="566438"/>
                    <a:pt x="231819" y="561145"/>
                  </a:cubicBezTo>
                  <a:cubicBezTo>
                    <a:pt x="207061" y="543461"/>
                    <a:pt x="198286" y="548440"/>
                    <a:pt x="167425" y="541827"/>
                  </a:cubicBezTo>
                  <a:cubicBezTo>
                    <a:pt x="150118" y="538118"/>
                    <a:pt x="132702" y="534545"/>
                    <a:pt x="115910" y="528948"/>
                  </a:cubicBezTo>
                  <a:cubicBezTo>
                    <a:pt x="106803" y="525912"/>
                    <a:pt x="99465" y="518397"/>
                    <a:pt x="90152" y="516069"/>
                  </a:cubicBezTo>
                  <a:cubicBezTo>
                    <a:pt x="73363" y="511872"/>
                    <a:pt x="55808" y="511776"/>
                    <a:pt x="38636" y="509630"/>
                  </a:cubicBezTo>
                  <a:cubicBezTo>
                    <a:pt x="4446" y="495954"/>
                    <a:pt x="17998" y="496751"/>
                    <a:pt x="0" y="49675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8125" y="4332858"/>
              <a:ext cx="332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Type of a, e.g., Bit#(32)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>
              <a:stCxn id="23" idx="4"/>
            </p:cNvCxnSpPr>
            <p:nvPr/>
          </p:nvCxnSpPr>
          <p:spPr bwMode="auto">
            <a:xfrm flipH="1">
              <a:off x="3206839" y="4063285"/>
              <a:ext cx="1126908" cy="248493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776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45" y="351306"/>
            <a:ext cx="7772400" cy="1143000"/>
          </a:xfrm>
        </p:spPr>
        <p:txBody>
          <a:bodyPr/>
          <a:lstStyle/>
          <a:p>
            <a:r>
              <a:rPr lang="en-US" dirty="0" smtClean="0"/>
              <a:t>ALU for 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67996" y="1384420"/>
            <a:ext cx="3747130" cy="2170212"/>
            <a:chOff x="4738825" y="1402081"/>
            <a:chExt cx="3747130" cy="2170212"/>
          </a:xfrm>
        </p:grpSpPr>
        <p:sp>
          <p:nvSpPr>
            <p:cNvPr id="13" name="Rectangle 141"/>
            <p:cNvSpPr>
              <a:spLocks noChangeArrowheads="1"/>
            </p:cNvSpPr>
            <p:nvPr/>
          </p:nvSpPr>
          <p:spPr bwMode="auto">
            <a:xfrm>
              <a:off x="5559192" y="1402081"/>
              <a:ext cx="2926763" cy="9355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 err="1" smtClean="0">
                  <a:solidFill>
                    <a:srgbClr val="56127A"/>
                  </a:solidFill>
                  <a:latin typeface="Verdana" pitchFamily="34" charset="0"/>
                </a:rPr>
                <a:t>func</a:t>
              </a:r>
              <a:endParaRPr lang="en-US" b="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    -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GT, LT, EQ, Zero,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38825" y="1830805"/>
              <a:ext cx="2093004" cy="1741488"/>
              <a:chOff x="4658656" y="1830805"/>
              <a:chExt cx="2093004" cy="1741488"/>
            </a:xfrm>
          </p:grpSpPr>
          <p:sp>
            <p:nvSpPr>
              <p:cNvPr id="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Line 140"/>
              <p:cNvSpPr>
                <a:spLocks noChangeShapeType="1"/>
              </p:cNvSpPr>
              <p:nvPr/>
            </p:nvSpPr>
            <p:spPr bwMode="auto">
              <a:xfrm>
                <a:off x="5699703" y="1830805"/>
                <a:ext cx="0" cy="6556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142"/>
              <p:cNvSpPr>
                <a:spLocks noChangeArrowheads="1"/>
              </p:cNvSpPr>
              <p:nvPr/>
            </p:nvSpPr>
            <p:spPr bwMode="auto">
              <a:xfrm>
                <a:off x="6471134" y="2764357"/>
                <a:ext cx="280526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c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6" name="Rectangle 144"/>
              <p:cNvSpPr>
                <a:spLocks noChangeArrowheads="1"/>
              </p:cNvSpPr>
              <p:nvPr/>
            </p:nvSpPr>
            <p:spPr bwMode="auto">
              <a:xfrm>
                <a:off x="4658656" y="2429293"/>
                <a:ext cx="301365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a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7" name="Rectangle 145"/>
              <p:cNvSpPr>
                <a:spLocks noChangeArrowheads="1"/>
              </p:cNvSpPr>
              <p:nvPr/>
            </p:nvSpPr>
            <p:spPr bwMode="auto">
              <a:xfrm>
                <a:off x="4658656" y="3115093"/>
                <a:ext cx="307777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b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8" name="Rectangle 146"/>
              <p:cNvSpPr>
                <a:spLocks noChangeArrowheads="1"/>
              </p:cNvSpPr>
              <p:nvPr/>
            </p:nvSpPr>
            <p:spPr bwMode="auto">
              <a:xfrm>
                <a:off x="5373513" y="2597197"/>
                <a:ext cx="804468" cy="75456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sz="2400" b="0" dirty="0" smtClean="0">
                    <a:solidFill>
                      <a:srgbClr val="56127A"/>
                    </a:solidFill>
                    <a:latin typeface="Verdana" pitchFamily="34" charset="0"/>
                  </a:rPr>
                  <a:t>ALU Br</a:t>
                </a:r>
                <a:endParaRPr lang="en-US" sz="2400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194479" y="4598792"/>
            <a:ext cx="31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what does </a:t>
            </a:r>
            <a:r>
              <a:rPr lang="en-US" dirty="0" err="1" smtClean="0">
                <a:latin typeface="Comic Sans MS" panose="030F0702030302020204" pitchFamily="66" charset="0"/>
              </a:rPr>
              <a:t>func</a:t>
            </a:r>
            <a:r>
              <a:rPr lang="en-US" dirty="0" smtClean="0">
                <a:latin typeface="Comic Sans MS" panose="030F0702030302020204" pitchFamily="66" charset="0"/>
              </a:rPr>
              <a:t> look like?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6589" y="3745229"/>
            <a:ext cx="7566338" cy="76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Bool 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aluBr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(Data 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a, Data b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                         </a:t>
            </a:r>
            <a:r>
              <a:rPr lang="en-US" sz="2400" dirty="0" err="1" smtClean="0">
                <a:latin typeface="Courier New"/>
                <a:ea typeface="Calibri"/>
                <a:cs typeface="Times New Roman"/>
              </a:rPr>
              <a:t>BrFunc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);</a:t>
            </a:r>
            <a:endParaRPr lang="en-US" sz="2400" dirty="0">
              <a:latin typeface="Consolas"/>
              <a:ea typeface="Calibri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8428" y="2298919"/>
            <a:ext cx="253713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Like ALU but returns a Bool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67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4889"/>
            <a:ext cx="8427836" cy="4114800"/>
          </a:xfrm>
        </p:spPr>
        <p:txBody>
          <a:bodyPr/>
          <a:lstStyle/>
          <a:p>
            <a:r>
              <a:rPr lang="en-US" sz="2400" dirty="0" smtClean="0"/>
              <a:t>Suppose we have a variable c whose values can represent three different colors</a:t>
            </a:r>
          </a:p>
          <a:p>
            <a:pPr lvl="1"/>
            <a:r>
              <a:rPr lang="en-US" sz="2000" dirty="0" smtClean="0"/>
              <a:t>Declare </a:t>
            </a:r>
            <a:r>
              <a:rPr lang="en-US" sz="2000" dirty="0" smtClean="0"/>
              <a:t>the type of c to be Bit#(2) and </a:t>
            </a:r>
            <a:r>
              <a:rPr lang="en-US" sz="2000" dirty="0" smtClean="0"/>
              <a:t>adopt the convention that </a:t>
            </a:r>
            <a:r>
              <a:rPr lang="en-US" sz="2000" dirty="0" smtClean="0"/>
              <a:t>00 represents Red, 01 Blue and 10 Green</a:t>
            </a:r>
          </a:p>
          <a:p>
            <a:r>
              <a:rPr lang="en-US" sz="2400" dirty="0" smtClean="0"/>
              <a:t>A better way is to create a new type called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474493" y="3429875"/>
            <a:ext cx="526920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{Red, Blue, Green}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749639" y="4130095"/>
            <a:ext cx="3086" cy="30667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070145" y="4420451"/>
            <a:ext cx="626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BSV </a:t>
            </a:r>
            <a:r>
              <a:rPr lang="en-US" dirty="0" smtClean="0">
                <a:latin typeface="+mj-lt"/>
              </a:rPr>
              <a:t>compiler </a:t>
            </a:r>
            <a:r>
              <a:rPr lang="en-US" dirty="0" smtClean="0">
                <a:latin typeface="+mj-lt"/>
              </a:rPr>
              <a:t>automatically assigns a bit </a:t>
            </a:r>
            <a:r>
              <a:rPr lang="en-US" dirty="0" smtClean="0">
                <a:latin typeface="+mj-lt"/>
              </a:rPr>
              <a:t>representation to the three colors </a:t>
            </a:r>
            <a:r>
              <a:rPr lang="en-US" dirty="0" smtClean="0">
                <a:latin typeface="+mj-lt"/>
              </a:rPr>
              <a:t>and provides </a:t>
            </a:r>
            <a:r>
              <a:rPr lang="en-US" dirty="0" smtClean="0">
                <a:latin typeface="+mj-lt"/>
              </a:rPr>
              <a:t>a function to test if the two colors are </a:t>
            </a:r>
            <a:r>
              <a:rPr lang="en-US" dirty="0" smtClean="0">
                <a:latin typeface="+mj-lt"/>
              </a:rPr>
              <a:t>equal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6038" y="5482248"/>
            <a:ext cx="2183548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Types prevent us from mixing colors with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raw bits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8034" y="3791512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Why is this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way better?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628" y="5419262"/>
            <a:ext cx="455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If you do not use “deriving” then you will have to specify </a:t>
            </a:r>
            <a:r>
              <a:rPr lang="en-US" dirty="0" smtClean="0"/>
              <a:t>your encoding and equality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 animBg="1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</a:p>
        </p:txBody>
      </p:sp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804863" y="1512262"/>
            <a:ext cx="833913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{Red, Blue, Green}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{Add, Sub, And, 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dirty="0">
                <a:latin typeface="Courier New"/>
                <a:ea typeface="Calibri"/>
                <a:cs typeface="Times New Roman"/>
              </a:rPr>
              <a:t>, Nor,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dirty="0">
                <a:latin typeface="Courier New"/>
                <a:ea typeface="Calibri"/>
                <a:cs typeface="Times New Roman"/>
              </a:rPr>
              <a:t>}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AluFunc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, Le, Lt,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Ge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Gt</a:t>
            </a:r>
            <a:r>
              <a:rPr lang="en-US" dirty="0">
                <a:latin typeface="Courier New"/>
                <a:ea typeface="Calibri"/>
                <a:cs typeface="Times New Roman"/>
              </a:rPr>
              <a:t>, AT, NT} </a:t>
            </a:r>
            <a:endParaRPr lang="en-US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 smtClean="0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758" y="4759305"/>
            <a:ext cx="6714980" cy="4247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Each enumerated type defines a new type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35" y="1542392"/>
            <a:ext cx="8132379" cy="498453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Data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AluFunc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Data res =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Add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addN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Sub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subN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And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andN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Or 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orN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xorN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Nor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norN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(pack(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signedLT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)));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(pack(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lt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));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shiftLeft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[4:0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shiftRight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[4:0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signedShiftRight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[4:0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2000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;</a:t>
            </a:r>
            <a:endParaRPr lang="en-US" sz="2000" b="1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  return 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res;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sz="2000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545" y="1970053"/>
            <a:ext cx="407114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Given an implementation of the primitive operations 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Shift, etc. </a:t>
            </a:r>
            <a:r>
              <a:rPr lang="en-US" dirty="0" smtClean="0"/>
              <a:t>the ALU can be implemented simply by introducing a mux controlled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select the appropriate circuit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operators</a:t>
            </a:r>
            <a:endParaRPr lang="en-US" sz="2800" dirty="0" smtClean="0"/>
          </a:p>
        </p:txBody>
      </p:sp>
      <p:sp>
        <p:nvSpPr>
          <p:cNvPr id="3686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91470" y="1552575"/>
            <a:ext cx="801768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aluBr</a:t>
            </a:r>
            <a:r>
              <a:rPr lang="en-US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 =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dirty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(a </a:t>
            </a:r>
            <a:r>
              <a:rPr lang="en-US" dirty="0">
                <a:latin typeface="Courier New"/>
                <a:ea typeface="Calibri"/>
                <a:cs typeface="Times New Roman"/>
              </a:rPr>
              <a:t>==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 : (a !=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Le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signedLE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Lt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signedLT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Ge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signedGE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Gt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signedGT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AT  : True;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NT  : False;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return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0"/>
          <p:cNvSpPr>
            <a:spLocks/>
          </p:cNvSpPr>
          <p:nvPr/>
        </p:nvSpPr>
        <p:spPr bwMode="auto">
          <a:xfrm rot="5400000">
            <a:off x="3417088" y="-99924"/>
            <a:ext cx="2886006" cy="8025381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"/>
              <a:gd name="T25" fmla="*/ 0 h 385"/>
              <a:gd name="T26" fmla="*/ 241 w 241"/>
              <a:gd name="T27" fmla="*/ 385 h 385"/>
              <a:gd name="connsiteX0" fmla="*/ 33 w 9992"/>
              <a:gd name="connsiteY0" fmla="*/ 0 h 9974"/>
              <a:gd name="connsiteX1" fmla="*/ 33 w 9992"/>
              <a:gd name="connsiteY1" fmla="*/ 4156 h 9974"/>
              <a:gd name="connsiteX2" fmla="*/ 2025 w 9992"/>
              <a:gd name="connsiteY2" fmla="*/ 4987 h 9974"/>
              <a:gd name="connsiteX3" fmla="*/ 33 w 9992"/>
              <a:gd name="connsiteY3" fmla="*/ 5818 h 9974"/>
              <a:gd name="connsiteX4" fmla="*/ 0 w 9992"/>
              <a:gd name="connsiteY4" fmla="*/ 7892 h 9974"/>
              <a:gd name="connsiteX5" fmla="*/ 33 w 9992"/>
              <a:gd name="connsiteY5" fmla="*/ 9974 h 9974"/>
              <a:gd name="connsiteX6" fmla="*/ 9992 w 9992"/>
              <a:gd name="connsiteY6" fmla="*/ 7481 h 9974"/>
              <a:gd name="connsiteX7" fmla="*/ 9992 w 9992"/>
              <a:gd name="connsiteY7" fmla="*/ 2494 h 9974"/>
              <a:gd name="connsiteX8" fmla="*/ 33 w 9992"/>
              <a:gd name="connsiteY8" fmla="*/ 0 h 9974"/>
              <a:gd name="connsiteX0" fmla="*/ 33 w 10000"/>
              <a:gd name="connsiteY0" fmla="*/ 0 h 10000"/>
              <a:gd name="connsiteX1" fmla="*/ 0 w 10000"/>
              <a:gd name="connsiteY1" fmla="*/ 2217 h 10000"/>
              <a:gd name="connsiteX2" fmla="*/ 33 w 10000"/>
              <a:gd name="connsiteY2" fmla="*/ 4167 h 10000"/>
              <a:gd name="connsiteX3" fmla="*/ 2027 w 10000"/>
              <a:gd name="connsiteY3" fmla="*/ 5000 h 10000"/>
              <a:gd name="connsiteX4" fmla="*/ 33 w 10000"/>
              <a:gd name="connsiteY4" fmla="*/ 5833 h 10000"/>
              <a:gd name="connsiteX5" fmla="*/ 0 w 10000"/>
              <a:gd name="connsiteY5" fmla="*/ 7913 h 10000"/>
              <a:gd name="connsiteX6" fmla="*/ 33 w 10000"/>
              <a:gd name="connsiteY6" fmla="*/ 10000 h 10000"/>
              <a:gd name="connsiteX7" fmla="*/ 10000 w 10000"/>
              <a:gd name="connsiteY7" fmla="*/ 7501 h 10000"/>
              <a:gd name="connsiteX8" fmla="*/ 10000 w 10000"/>
              <a:gd name="connsiteY8" fmla="*/ 2501 h 10000"/>
              <a:gd name="connsiteX9" fmla="*/ 33 w 10000"/>
              <a:gd name="connsiteY9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33" y="0"/>
                </a:moveTo>
                <a:lnTo>
                  <a:pt x="0" y="2217"/>
                </a:lnTo>
                <a:lnTo>
                  <a:pt x="33" y="4167"/>
                </a:lnTo>
                <a:lnTo>
                  <a:pt x="2027" y="5000"/>
                </a:lnTo>
                <a:lnTo>
                  <a:pt x="33" y="5833"/>
                </a:lnTo>
                <a:cubicBezTo>
                  <a:pt x="22" y="6526"/>
                  <a:pt x="11" y="7220"/>
                  <a:pt x="0" y="7913"/>
                </a:cubicBezTo>
                <a:cubicBezTo>
                  <a:pt x="11" y="8609"/>
                  <a:pt x="22" y="9304"/>
                  <a:pt x="33" y="10000"/>
                </a:cubicBezTo>
                <a:lnTo>
                  <a:pt x="10000" y="7501"/>
                </a:lnTo>
                <a:lnTo>
                  <a:pt x="10000" y="2501"/>
                </a:lnTo>
                <a:lnTo>
                  <a:pt x="33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vert270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200" dirty="0">
                <a:latin typeface="Verdana" pitchFamily="-96" charset="0"/>
              </a:rPr>
              <a:t> </a:t>
            </a:r>
          </a:p>
        </p:txBody>
      </p:sp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682392" y="304800"/>
            <a:ext cx="8434312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ALU including Comparison operators</a:t>
            </a:r>
          </a:p>
        </p:txBody>
      </p:sp>
      <p:sp>
        <p:nvSpPr>
          <p:cNvPr id="19460" name="AutoShape 10"/>
          <p:cNvSpPr>
            <a:spLocks noChangeArrowheads="1"/>
          </p:cNvSpPr>
          <p:nvPr/>
        </p:nvSpPr>
        <p:spPr bwMode="auto">
          <a:xfrm>
            <a:off x="5392815" y="4865688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19461" name="Elbow Connector 16"/>
          <p:cNvCxnSpPr>
            <a:cxnSpLocks noChangeShapeType="1"/>
          </p:cNvCxnSpPr>
          <p:nvPr/>
        </p:nvCxnSpPr>
        <p:spPr bwMode="auto">
          <a:xfrm rot="16200000" flipH="1">
            <a:off x="5001496" y="4198144"/>
            <a:ext cx="531813" cy="7842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2" name="Elbow Connector 18"/>
          <p:cNvCxnSpPr>
            <a:cxnSpLocks noChangeShapeType="1"/>
          </p:cNvCxnSpPr>
          <p:nvPr/>
        </p:nvCxnSpPr>
        <p:spPr bwMode="auto">
          <a:xfrm rot="5400000">
            <a:off x="6100046" y="4287044"/>
            <a:ext cx="514350" cy="6238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3" name="Elbow Connector 21"/>
          <p:cNvCxnSpPr>
            <a:cxnSpLocks noChangeShapeType="1"/>
            <a:stCxn id="19460" idx="3"/>
          </p:cNvCxnSpPr>
          <p:nvPr/>
        </p:nvCxnSpPr>
        <p:spPr bwMode="auto">
          <a:xfrm flipV="1">
            <a:off x="6177040" y="4664075"/>
            <a:ext cx="1404937" cy="3698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9465" name="Straight Arrow Connector 71"/>
          <p:cNvCxnSpPr>
            <a:cxnSpLocks noChangeShapeType="1"/>
            <a:stCxn id="19471" idx="2"/>
          </p:cNvCxnSpPr>
          <p:nvPr/>
        </p:nvCxnSpPr>
        <p:spPr bwMode="auto">
          <a:xfrm>
            <a:off x="3457294" y="2257103"/>
            <a:ext cx="0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895303" y="3143250"/>
            <a:ext cx="3163824" cy="458788"/>
            <a:chOff x="2203154" y="2647950"/>
            <a:chExt cx="3163272" cy="459317"/>
          </a:xfrm>
        </p:grpSpPr>
        <p:cxnSp>
          <p:nvCxnSpPr>
            <p:cNvPr id="19475" name="Straight Arrow Connector 77"/>
            <p:cNvCxnSpPr>
              <a:cxnSpLocks noChangeShapeType="1"/>
            </p:cNvCxnSpPr>
            <p:nvPr/>
          </p:nvCxnSpPr>
          <p:spPr bwMode="auto">
            <a:xfrm flipH="1" flipV="1">
              <a:off x="2203154" y="2650067"/>
              <a:ext cx="3163272" cy="338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76" name="Straight Arrow Connector 78"/>
            <p:cNvCxnSpPr>
              <a:cxnSpLocks noChangeShapeType="1"/>
            </p:cNvCxnSpPr>
            <p:nvPr/>
          </p:nvCxnSpPr>
          <p:spPr bwMode="auto">
            <a:xfrm>
              <a:off x="3581400" y="2647950"/>
              <a:ext cx="0" cy="45931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468" name="Straight Arrow Connector 84"/>
          <p:cNvCxnSpPr>
            <a:cxnSpLocks noChangeShapeType="1"/>
          </p:cNvCxnSpPr>
          <p:nvPr/>
        </p:nvCxnSpPr>
        <p:spPr bwMode="auto">
          <a:xfrm flipH="1" flipV="1">
            <a:off x="3452324" y="3221038"/>
            <a:ext cx="2962656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9" name="Straight Arrow Connector 85"/>
          <p:cNvCxnSpPr>
            <a:cxnSpLocks noChangeShapeType="1"/>
          </p:cNvCxnSpPr>
          <p:nvPr/>
        </p:nvCxnSpPr>
        <p:spPr bwMode="auto">
          <a:xfrm>
            <a:off x="6419927" y="3222625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70" name="Straight Arrow Connector 88"/>
          <p:cNvCxnSpPr>
            <a:cxnSpLocks noChangeShapeType="1"/>
          </p:cNvCxnSpPr>
          <p:nvPr/>
        </p:nvCxnSpPr>
        <p:spPr bwMode="auto">
          <a:xfrm>
            <a:off x="5868734" y="5202238"/>
            <a:ext cx="1587" cy="4968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9471" name="TextBox 90"/>
          <p:cNvSpPr txBox="1">
            <a:spLocks noChangeArrowheads="1"/>
          </p:cNvSpPr>
          <p:nvPr/>
        </p:nvSpPr>
        <p:spPr bwMode="auto">
          <a:xfrm>
            <a:off x="3272788" y="1832371"/>
            <a:ext cx="36901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/>
              <a:t>a</a:t>
            </a:r>
          </a:p>
        </p:txBody>
      </p:sp>
      <p:sp>
        <p:nvSpPr>
          <p:cNvPr id="19473" name="TextBox 92"/>
          <p:cNvSpPr txBox="1">
            <a:spLocks noChangeArrowheads="1"/>
          </p:cNvSpPr>
          <p:nvPr/>
        </p:nvSpPr>
        <p:spPr bwMode="auto">
          <a:xfrm>
            <a:off x="7701040" y="4476133"/>
            <a:ext cx="84510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 smtClean="0"/>
              <a:t>func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58292" y="37107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3006713" y="4867963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33" name="Straight Arrow Connector 88"/>
          <p:cNvCxnSpPr>
            <a:cxnSpLocks noChangeShapeType="1"/>
            <a:stCxn id="32" idx="2"/>
          </p:cNvCxnSpPr>
          <p:nvPr/>
        </p:nvCxnSpPr>
        <p:spPr bwMode="auto">
          <a:xfrm>
            <a:off x="3441688" y="5204513"/>
            <a:ext cx="1587" cy="4968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0" name="Straight Arrow Connector 78"/>
          <p:cNvCxnSpPr>
            <a:cxnSpLocks noChangeShapeType="1"/>
          </p:cNvCxnSpPr>
          <p:nvPr/>
        </p:nvCxnSpPr>
        <p:spPr bwMode="auto">
          <a:xfrm>
            <a:off x="3869655" y="3145522"/>
            <a:ext cx="0" cy="458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3" name="Straight Arrow Connector 85"/>
          <p:cNvCxnSpPr>
            <a:cxnSpLocks noChangeShapeType="1"/>
          </p:cNvCxnSpPr>
          <p:nvPr/>
        </p:nvCxnSpPr>
        <p:spPr bwMode="auto">
          <a:xfrm>
            <a:off x="4607015" y="3224897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6" name="Straight Arrow Connector 73"/>
          <p:cNvCxnSpPr>
            <a:cxnSpLocks noChangeShapeType="1"/>
          </p:cNvCxnSpPr>
          <p:nvPr/>
        </p:nvCxnSpPr>
        <p:spPr bwMode="auto">
          <a:xfrm>
            <a:off x="3155054" y="4408227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7" name="Straight Arrow Connector 73"/>
          <p:cNvCxnSpPr>
            <a:cxnSpLocks noChangeShapeType="1"/>
          </p:cNvCxnSpPr>
          <p:nvPr/>
        </p:nvCxnSpPr>
        <p:spPr bwMode="auto">
          <a:xfrm>
            <a:off x="5859630" y="4396851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73"/>
          <p:cNvCxnSpPr>
            <a:cxnSpLocks noChangeShapeType="1"/>
          </p:cNvCxnSpPr>
          <p:nvPr/>
        </p:nvCxnSpPr>
        <p:spPr bwMode="auto">
          <a:xfrm flipH="1">
            <a:off x="3631167" y="4362450"/>
            <a:ext cx="7383" cy="50168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Freeform 51"/>
          <p:cNvSpPr/>
          <p:nvPr/>
        </p:nvSpPr>
        <p:spPr bwMode="auto">
          <a:xfrm>
            <a:off x="3790950" y="5057775"/>
            <a:ext cx="3790950" cy="209550"/>
          </a:xfrm>
          <a:custGeom>
            <a:avLst/>
            <a:gdLst>
              <a:gd name="connsiteX0" fmla="*/ 0 w 3790950"/>
              <a:gd name="connsiteY0" fmla="*/ 0 h 209550"/>
              <a:gd name="connsiteX1" fmla="*/ 1076325 w 3790950"/>
              <a:gd name="connsiteY1" fmla="*/ 0 h 209550"/>
              <a:gd name="connsiteX2" fmla="*/ 1076325 w 3790950"/>
              <a:gd name="connsiteY2" fmla="*/ 209550 h 209550"/>
              <a:gd name="connsiteX3" fmla="*/ 3790950 w 3790950"/>
              <a:gd name="connsiteY3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950" h="209550">
                <a:moveTo>
                  <a:pt x="0" y="0"/>
                </a:moveTo>
                <a:lnTo>
                  <a:pt x="1076325" y="0"/>
                </a:lnTo>
                <a:lnTo>
                  <a:pt x="1076325" y="209550"/>
                </a:lnTo>
                <a:lnTo>
                  <a:pt x="3790950" y="2095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TextBox 92"/>
          <p:cNvSpPr txBox="1">
            <a:spLocks noChangeArrowheads="1"/>
          </p:cNvSpPr>
          <p:nvPr/>
        </p:nvSpPr>
        <p:spPr bwMode="auto">
          <a:xfrm>
            <a:off x="7701040" y="4990483"/>
            <a:ext cx="123623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 smtClean="0"/>
              <a:t>brFunc</a:t>
            </a:r>
            <a:endParaRPr lang="en-US" sz="2400" dirty="0"/>
          </a:p>
        </p:txBody>
      </p:sp>
      <p:grpSp>
        <p:nvGrpSpPr>
          <p:cNvPr id="3" name="Group 56"/>
          <p:cNvGrpSpPr/>
          <p:nvPr/>
        </p:nvGrpSpPr>
        <p:grpSpPr>
          <a:xfrm>
            <a:off x="6229350" y="3600450"/>
            <a:ext cx="1047750" cy="742950"/>
            <a:chOff x="6229350" y="3600450"/>
            <a:chExt cx="1047750" cy="742950"/>
          </a:xfrm>
        </p:grpSpPr>
        <p:sp>
          <p:nvSpPr>
            <p:cNvPr id="55" name="TextBox 54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Add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" name="Group 57"/>
          <p:cNvGrpSpPr/>
          <p:nvPr/>
        </p:nvGrpSpPr>
        <p:grpSpPr>
          <a:xfrm>
            <a:off x="4429125" y="3590925"/>
            <a:ext cx="1047750" cy="742950"/>
            <a:chOff x="6229350" y="3600450"/>
            <a:chExt cx="1047750" cy="742950"/>
          </a:xfrm>
        </p:grpSpPr>
        <p:sp>
          <p:nvSpPr>
            <p:cNvPr id="61" name="TextBox 60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 smtClean="0"/>
                <a:t>LShift</a:t>
              </a:r>
              <a:endParaRPr lang="en-US" dirty="0" smtClean="0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5" name="Group 62"/>
          <p:cNvGrpSpPr/>
          <p:nvPr/>
        </p:nvGrpSpPr>
        <p:grpSpPr>
          <a:xfrm>
            <a:off x="3133725" y="3590925"/>
            <a:ext cx="1047750" cy="742950"/>
            <a:chOff x="6229350" y="3600450"/>
            <a:chExt cx="1047750" cy="742950"/>
          </a:xfrm>
        </p:grpSpPr>
        <p:sp>
          <p:nvSpPr>
            <p:cNvPr id="64" name="TextBox 63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 smtClean="0"/>
                <a:t>Eq</a:t>
              </a:r>
              <a:endParaRPr lang="en-US" dirty="0" smtClean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38867" y="38250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9" name="Straight Arrow Connector 71"/>
          <p:cNvCxnSpPr>
            <a:cxnSpLocks noChangeShapeType="1"/>
            <a:stCxn id="50" idx="2"/>
          </p:cNvCxnSpPr>
          <p:nvPr/>
        </p:nvCxnSpPr>
        <p:spPr bwMode="auto">
          <a:xfrm flipH="1">
            <a:off x="7042916" y="2257103"/>
            <a:ext cx="4007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0" name="TextBox 90"/>
          <p:cNvSpPr txBox="1">
            <a:spLocks noChangeArrowheads="1"/>
          </p:cNvSpPr>
          <p:nvPr/>
        </p:nvSpPr>
        <p:spPr bwMode="auto">
          <a:xfrm>
            <a:off x="6858410" y="1832371"/>
            <a:ext cx="37702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140L W2017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44477</TotalTime>
  <Words>1156</Words>
  <Application>Microsoft Office PowerPoint</Application>
  <PresentationFormat>On-screen Show (4:3)</PresentationFormat>
  <Paragraphs>276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</vt:lpstr>
      <vt:lpstr>Comic Sans MS</vt:lpstr>
      <vt:lpstr>Consolas</vt:lpstr>
      <vt:lpstr>Courier New</vt:lpstr>
      <vt:lpstr>DINNeuzeitGrotesk BoldCond</vt:lpstr>
      <vt:lpstr>Tahoma</vt:lpstr>
      <vt:lpstr>Times</vt:lpstr>
      <vt:lpstr>Times New Roman</vt:lpstr>
      <vt:lpstr>Verdana</vt:lpstr>
      <vt:lpstr>Wingdings</vt:lpstr>
      <vt:lpstr>Blueprint</vt:lpstr>
      <vt:lpstr>PowerPoint Presentation</vt:lpstr>
      <vt:lpstr>Outline</vt:lpstr>
      <vt:lpstr>Arithmetic-Logic Unit (ALU)</vt:lpstr>
      <vt:lpstr>ALU for comparison operators</vt:lpstr>
      <vt:lpstr>Enumerated types</vt:lpstr>
      <vt:lpstr>Enumerated types</vt:lpstr>
      <vt:lpstr>Combinational ALU</vt:lpstr>
      <vt:lpstr>Comparison operators</vt:lpstr>
      <vt:lpstr>ALU including Comparison operators</vt:lpstr>
      <vt:lpstr>Shift operators</vt:lpstr>
      <vt:lpstr>Logical right shift by 2</vt:lpstr>
      <vt:lpstr>Logical right shift by n</vt:lpstr>
      <vt:lpstr>Conditional operation: shift versus no-shift</vt:lpstr>
      <vt:lpstr>Logical right shift ckt</vt:lpstr>
      <vt:lpstr>Complex Combinational Circuits</vt:lpstr>
      <vt:lpstr>Multiplication by repeated addition</vt:lpstr>
      <vt:lpstr>Multiplication by repeated addition ckt</vt:lpstr>
      <vt:lpstr>Combinational 32-bit multiply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Combinational Circuits</dc:subject>
  <dc:creator>Arvind</dc:creator>
  <dc:description>Other contributors: Asif Khan</dc:description>
  <cp:lastModifiedBy>arvind arvind</cp:lastModifiedBy>
  <cp:revision>1065</cp:revision>
  <cp:lastPrinted>2015-09-11T20:45:35Z</cp:lastPrinted>
  <dcterms:created xsi:type="dcterms:W3CDTF">2003-01-21T19:25:41Z</dcterms:created>
  <dcterms:modified xsi:type="dcterms:W3CDTF">2017-01-19T21:01:10Z</dcterms:modified>
</cp:coreProperties>
</file>