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8D1F-E4A8-4188-AA4F-9CF1028D7D7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0A5-7B12-46C5-A4AA-BFC70481D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8D1F-E4A8-4188-AA4F-9CF1028D7D7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0A5-7B12-46C5-A4AA-BFC70481D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8D1F-E4A8-4188-AA4F-9CF1028D7D7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0A5-7B12-46C5-A4AA-BFC70481D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5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8D1F-E4A8-4188-AA4F-9CF1028D7D7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0A5-7B12-46C5-A4AA-BFC70481D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1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8D1F-E4A8-4188-AA4F-9CF1028D7D7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0A5-7B12-46C5-A4AA-BFC70481D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8D1F-E4A8-4188-AA4F-9CF1028D7D7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0A5-7B12-46C5-A4AA-BFC70481D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9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8D1F-E4A8-4188-AA4F-9CF1028D7D7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0A5-7B12-46C5-A4AA-BFC70481D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2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8D1F-E4A8-4188-AA4F-9CF1028D7D7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0A5-7B12-46C5-A4AA-BFC70481D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9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8D1F-E4A8-4188-AA4F-9CF1028D7D7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0A5-7B12-46C5-A4AA-BFC70481D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4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8D1F-E4A8-4188-AA4F-9CF1028D7D7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0A5-7B12-46C5-A4AA-BFC70481D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8D1F-E4A8-4188-AA4F-9CF1028D7D7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0A5-7B12-46C5-A4AA-BFC70481D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98D1F-E4A8-4188-AA4F-9CF1028D7D7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350A5-7B12-46C5-A4AA-BFC70481D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5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467AF-56AC-41CD-BDA5-F429E1455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Group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2F2F4-0819-4DD2-92C8-E1C4E1DC9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196055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F540EB-74AA-4CEF-9986-95D48179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2529174-67E7-4B89-8EE9-0D041D439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68" y="726069"/>
            <a:ext cx="8383264" cy="603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A7C468B-4722-4B87-BD3B-C9FF2F7A9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86" y="2347784"/>
            <a:ext cx="7957364" cy="214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2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45190-10ED-43C6-A48D-165759EE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0C2DA2B-AF4E-4776-B2CE-BE6FEB810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83" y="2496065"/>
            <a:ext cx="8500974" cy="30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5E9C2D-3076-4B3E-854A-38FB794F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3E388F8-4A10-46BD-9DAB-B3B7C911A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21"/>
          <a:stretch/>
        </p:blipFill>
        <p:spPr>
          <a:xfrm>
            <a:off x="55633" y="1563757"/>
            <a:ext cx="8128036" cy="449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981D33-8810-4088-9AF8-D678A6D4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F3DBB6B-F18F-4EB8-9B4B-61095CB07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691977"/>
            <a:ext cx="9013936" cy="1458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B6A4BE5-59F6-4CD4-B8DE-EFBC64B30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75" y="2804765"/>
            <a:ext cx="7936375" cy="418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569DAE-2031-4EA8-952C-6CFAE80E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B04DE5-33AA-4A5E-8B9E-C627E08B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11FE95-031D-48AE-A9E9-E30809A7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27906"/>
            <a:ext cx="8115429" cy="25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8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A454F-6935-4205-BEF1-8260FF1E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nx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CCECF5C-093F-46D8-BAA3-C456D397D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10" y="756262"/>
            <a:ext cx="8889590" cy="18688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055515-CC3B-4BE3-A1EC-3D2FDDBADFEB}"/>
              </a:ext>
            </a:extLst>
          </p:cNvPr>
          <p:cNvSpPr txBox="1"/>
          <p:nvPr/>
        </p:nvSpPr>
        <p:spPr>
          <a:xfrm>
            <a:off x="254411" y="3113904"/>
            <a:ext cx="53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7060FF-8552-44B8-B696-6E25F3816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557" y="2872161"/>
            <a:ext cx="4305727" cy="8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6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CF4755A-CAB6-48FA-AAE5-FF4CAFD0A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69" y="2222696"/>
            <a:ext cx="8149868" cy="22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60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7372618" cy="655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78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FF7D4-D71F-4199-9D67-A901CDB8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486609-7B52-4027-90EB-BE5298C7B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47863"/>
            <a:ext cx="78867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25FA21-7933-4FA6-9155-7B4C8839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2041B9-7E66-429D-A70B-B781A2D2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26E762E-8E7A-436E-8F48-BE6C3E70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781175"/>
            <a:ext cx="78867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9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50FFA1-70E1-4BFD-9B1F-F02B6AE9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DCBCFD-5693-404E-AA39-0B4E2C62A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6F2F945-046A-4F1F-9C61-8B31A981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40" y="795690"/>
            <a:ext cx="8736418" cy="15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068D8-EC7F-4406-8BEC-9C989916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1795F3-A145-447A-9F90-12AD460F2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ACD521F-C6C1-415B-BCBA-3044EE862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32" y="1690688"/>
            <a:ext cx="8994368" cy="32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0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60E593-6C92-4796-931B-0539E13C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42FDC77-FA1C-4029-B76E-47AB92B14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IN" b="1" dirty="0"/>
                  <a:t>DEFINITION </a:t>
                </a:r>
                <a:r>
                  <a:rPr lang="en-IN" dirty="0"/>
                  <a:t>A nonempty set of elements </a:t>
                </a:r>
                <a:r>
                  <a:rPr lang="en-IN" i="1" dirty="0"/>
                  <a:t>G </a:t>
                </a:r>
                <a:r>
                  <a:rPr lang="en-IN" dirty="0"/>
                  <a:t>is said to form a </a:t>
                </a:r>
                <a:r>
                  <a:rPr lang="en-IN" i="1" dirty="0"/>
                  <a:t>group </a:t>
                </a:r>
                <a:r>
                  <a:rPr lang="en-IN" dirty="0"/>
                  <a:t>if in</a:t>
                </a:r>
              </a:p>
              <a:p>
                <a:pPr marL="0" indent="0">
                  <a:buNone/>
                </a:pPr>
                <a:r>
                  <a:rPr lang="en-IN" i="1" dirty="0"/>
                  <a:t>G </a:t>
                </a:r>
                <a:r>
                  <a:rPr lang="en-IN" dirty="0"/>
                  <a:t>there is defined a binary operation, called the product and denoted by ·,</a:t>
                </a:r>
              </a:p>
              <a:p>
                <a:pPr marL="0" indent="0">
                  <a:buNone/>
                </a:pPr>
                <a:r>
                  <a:rPr lang="en-IN" dirty="0"/>
                  <a:t>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𝑖𝑚𝑝𝑙𝑖𝑒𝑠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·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IN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IN" dirty="0">
                    <a:highlight>
                      <a:srgbClr val="FFFF00"/>
                    </a:highlight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2. 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𝑖𝑚𝑝𝑙𝑖𝑒𝑠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· </m:t>
                    </m:r>
                    <m:d>
                      <m:dPr>
                        <m:ctrlPr>
                          <a:rPr lang="en-I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dirty="0">
                              <a:highlight>
                                <a:srgbClr val="FFFF00"/>
                              </a:highlight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i="1" dirty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𝑎𝑠𝑠𝑜𝑐𝑖𝑎𝑡𝑖𝑣𝑒</m:t>
                          </m:r>
                          <m:r>
                            <a:rPr lang="en-IN" i="1" dirty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 dirty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𝑙𝑎𝑤</m:t>
                          </m:r>
                        </m:e>
                      </m:d>
                      <m:r>
                        <a:rPr lang="en-IN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IN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3. 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𝑇h𝑒𝑟𝑒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𝑒𝑥𝑖𝑠𝑡𝑠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𝑒𝑙𝑒𝑚𝑒𝑛𝑡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·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·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i="1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𝑒𝑥𝑖𝑠𝑡𝑒𝑛𝑐𝑒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𝑖𝑑𝑒𝑛𝑡𝑖𝑡𝑦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IN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4. 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𝑒𝑥𝑖𝑠𝑡𝑠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− 1</m:t>
                          </m:r>
                        </m:sup>
                      </m:sSup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 dirty="0" err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IN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 dirty="0" err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− 1</m:t>
                          </m:r>
                        </m:sup>
                      </m:sSup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IN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− 1</m:t>
                          </m:r>
                        </m:sup>
                      </m:sSup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·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𝑒𝑥𝑖𝑠𝑡𝑒𝑛𝑐𝑒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𝑖𝑛𝑣𝑒𝑟𝑠𝑒𝑠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IN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FDC77-FA1C-4029-B76E-47AB92B14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31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679A98-96FA-44B6-B719-8E253532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825076B-7DAD-4796-B0A0-29B9CA6E5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b="1" dirty="0"/>
                  <a:t>DEFINITION </a:t>
                </a:r>
                <a:r>
                  <a:rPr lang="en-IN" dirty="0"/>
                  <a:t>A group </a:t>
                </a:r>
                <a:r>
                  <a:rPr lang="en-IN" i="1" dirty="0"/>
                  <a:t>G </a:t>
                </a:r>
                <a:r>
                  <a:rPr lang="en-IN" dirty="0"/>
                  <a:t>is said to be </a:t>
                </a:r>
                <a:r>
                  <a:rPr lang="en-IN" i="1" dirty="0">
                    <a:solidFill>
                      <a:srgbClr val="FF0000"/>
                    </a:solidFill>
                  </a:rPr>
                  <a:t>abelian</a:t>
                </a:r>
                <a:r>
                  <a:rPr lang="en-IN" i="1" dirty="0"/>
                  <a:t> </a:t>
                </a:r>
                <a:r>
                  <a:rPr lang="en-IN" dirty="0"/>
                  <a:t>(or </a:t>
                </a:r>
                <a:r>
                  <a:rPr lang="en-IN" i="1" dirty="0"/>
                  <a:t>commutative) </a:t>
                </a:r>
                <a:r>
                  <a:rPr lang="en-IN" dirty="0"/>
                  <a:t>if for every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·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Another natural characteristic of a group </a:t>
                </a:r>
                <a:r>
                  <a:rPr lang="en-IN" i="1" dirty="0"/>
                  <a:t>G </a:t>
                </a:r>
                <a:r>
                  <a:rPr lang="en-IN" dirty="0"/>
                  <a:t>is the number of elements it</a:t>
                </a:r>
              </a:p>
              <a:p>
                <a:pPr marL="0" indent="0">
                  <a:buNone/>
                </a:pPr>
                <a:r>
                  <a:rPr lang="en-IN" dirty="0"/>
                  <a:t>contains. </a:t>
                </a:r>
              </a:p>
              <a:p>
                <a:pPr marL="0" indent="0">
                  <a:buNone/>
                </a:pPr>
                <a:r>
                  <a:rPr lang="en-IN" dirty="0"/>
                  <a:t>We call this the </a:t>
                </a:r>
                <a:r>
                  <a:rPr lang="en-IN" i="1" dirty="0"/>
                  <a:t>order </a:t>
                </a:r>
                <a:r>
                  <a:rPr lang="en-IN" dirty="0"/>
                  <a:t>of </a:t>
                </a:r>
                <a:r>
                  <a:rPr lang="en-IN" i="1" dirty="0"/>
                  <a:t>G </a:t>
                </a:r>
                <a:r>
                  <a:rPr lang="en-IN" dirty="0"/>
                  <a:t>and denote it by </a:t>
                </a:r>
                <a:r>
                  <a:rPr lang="en-IN" i="1" dirty="0"/>
                  <a:t>o(G). </a:t>
                </a:r>
              </a:p>
              <a:p>
                <a:pPr marL="0" indent="0">
                  <a:buNone/>
                </a:pPr>
                <a:r>
                  <a:rPr lang="en-IN" dirty="0"/>
                  <a:t>This number </a:t>
                </a:r>
                <a:r>
                  <a:rPr lang="en-IN" dirty="0" err="1"/>
                  <a:t>is,of</a:t>
                </a:r>
                <a:r>
                  <a:rPr lang="en-IN" dirty="0"/>
                  <a:t> course, most interesting when it is finite. In that case we say that </a:t>
                </a:r>
                <a:r>
                  <a:rPr lang="en-IN" i="1" dirty="0"/>
                  <a:t>G </a:t>
                </a:r>
                <a:r>
                  <a:rPr lang="en-IN" dirty="0"/>
                  <a:t>is a </a:t>
                </a:r>
                <a:r>
                  <a:rPr lang="en-IN" i="1" dirty="0"/>
                  <a:t>finite group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5076B-7DAD-4796-B0A0-29B9CA6E5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22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E808F1-83CA-4E0D-B766-CDE675A2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</a:rPr>
              <a:t>Some Examples of Groups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A5D97D1F-A010-4FC5-A9BB-E804F4BAF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8119433" cy="1835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CA6937B-8645-4A25-AD88-A16C0304A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99" y="4389053"/>
            <a:ext cx="8146584" cy="9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0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D54015-B2DE-4F2E-90D6-C4C4BF8B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B11440F-5874-442C-801D-9EA32B5BD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2766"/>
            <a:ext cx="8199979" cy="2756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46CB20-6A43-4C1A-BAAA-4AF3DFB4B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18" y="2919412"/>
            <a:ext cx="8584257" cy="20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267</Words>
  <Application>Microsoft Office PowerPoint</Application>
  <PresentationFormat>On-screen Show (4:3)</PresentationFormat>
  <Paragraphs>24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Group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Examples of Groups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theory</dc:title>
  <dc:creator>user</dc:creator>
  <cp:lastModifiedBy>user</cp:lastModifiedBy>
  <cp:revision>2</cp:revision>
  <dcterms:created xsi:type="dcterms:W3CDTF">2018-01-02T08:04:02Z</dcterms:created>
  <dcterms:modified xsi:type="dcterms:W3CDTF">2018-01-02T08:14:15Z</dcterms:modified>
</cp:coreProperties>
</file>