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2" r:id="rId3"/>
    <p:sldId id="302" r:id="rId4"/>
    <p:sldId id="290" r:id="rId5"/>
    <p:sldId id="284" r:id="rId6"/>
    <p:sldId id="300" r:id="rId7"/>
    <p:sldId id="305" r:id="rId8"/>
    <p:sldId id="297" r:id="rId9"/>
    <p:sldId id="301" r:id="rId10"/>
    <p:sldId id="304" r:id="rId11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8DA88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7" autoAdjust="0"/>
    <p:restoredTop sz="94686" autoAdjust="0"/>
  </p:normalViewPr>
  <p:slideViewPr>
    <p:cSldViewPr>
      <p:cViewPr>
        <p:scale>
          <a:sx n="100" d="100"/>
          <a:sy n="100" d="100"/>
        </p:scale>
        <p:origin x="-504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r>
              <a:rPr lang="en-US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52CD9F54-D9D0-4C56-A467-3B9448BA77B9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BC03BE59-FE24-4D97-A2B8-BA2DFCDB3F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r>
              <a:rPr lang="en-US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6D0F40CD-E825-4D62-B228-7DBFAD9F365B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DF9A4A4-88A1-42E5-9E2A-3A8EE04AC58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D91D642-B036-4D09-814F-F5115F49990F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9EB76-DA75-45C7-BC85-A2C199306979}" type="slidenum">
              <a:rPr lang="en-US"/>
              <a:pPr/>
              <a:t>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82EFD2F-8F6C-48EF-A5C2-C732B8F943C9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47768-A2FE-45B9-9E7F-B85C0B1B23A6}" type="slidenum">
              <a:rPr lang="en-US"/>
              <a:pPr/>
              <a:t>2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C0BA86B2-B41F-4C14-87C4-5C9A2DF311A3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Queues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FDEDC48-38F5-4A17-91B5-1EEC4645A4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92" name="Text Box 72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/>
              <a:t>© 2004 Goodrich, Tamassia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C522C-7493-4FEA-9688-58D930447521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C20BC-7158-482B-BB7D-7F5C0AEA5B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44D052-153E-4CAA-904A-E781093C9B5E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54D0C-F378-4B79-9E8B-36CEE0E49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3BF2CC-127E-4794-ADCC-BF9CBEB8F546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Queues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D74099-FFAD-46C7-811E-17CB67568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E02EF4-1631-4013-9C91-A62CD580EF57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89F6-11D9-4736-B736-7349E2417D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04F5F-62DE-44EA-80D7-346998BBC97F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D0419-4509-4F3B-BAA0-E3FF9833CE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043E44-3B63-4C55-9EB6-733F40C50F60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Queues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3B4A8-4939-4316-A7D6-0727960338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A58E8E-5482-4BD3-9CFB-83D5730C27FC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Queues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F988B-29C9-4AFC-936A-F82BF88D7F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B077D4-59D0-4402-A567-5793061EA938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Queues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E7066-C5E3-4AD5-92FA-20B743ABCA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599DD1-CDC9-4084-BDCE-83941F891E5B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FA011-C00F-49D2-A85B-823D06CF22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8930D1-575A-4077-A569-10F001CCAE3D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Queues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742E1-C1E8-4BAF-8BAC-0C047D8FFF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B54A83-0CC6-489D-B441-58D6102DB744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Queues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6963B-1380-406E-88C4-372B62A624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CE43C4D-B2F0-44EB-9519-7925CA6F3067}" type="datetime8">
              <a:rPr lang="en-US"/>
              <a:pPr/>
              <a:t>1/20/2018 9:51 PM</a:t>
            </a:fld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Queues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19CBB4-59B0-465B-9FC6-CE0A101B37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/>
              <a:t>© 2004 Goodrich, Tamassia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58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A1F8E90-9F64-4404-A2C4-5AC0DD7A6D49}" type="slidenum">
              <a:rPr lang="en-US"/>
              <a:pPr/>
              <a:t>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 dirty="0" smtClean="0"/>
              <a:t>Queues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IN" sz="1200" i="1" dirty="0" smtClean="0"/>
              <a:t>www.cs.nyu.edu/~melamed/courses/102/lectures/</a:t>
            </a:r>
            <a:r>
              <a:rPr lang="en-IN" sz="1200" b="1" i="1" dirty="0" smtClean="0"/>
              <a:t>Queues</a:t>
            </a:r>
            <a:r>
              <a:rPr lang="en-IN" sz="1200" i="1" dirty="0" smtClean="0"/>
              <a:t>.</a:t>
            </a:r>
            <a:r>
              <a:rPr lang="en-IN" sz="1200" b="1" i="1" dirty="0" smtClean="0"/>
              <a:t>ppt</a:t>
            </a:r>
            <a:endParaRPr lang="en-US" sz="1200" dirty="0"/>
          </a:p>
        </p:txBody>
      </p:sp>
      <p:grpSp>
        <p:nvGrpSpPr>
          <p:cNvPr id="3307" name="Group 235"/>
          <p:cNvGrpSpPr>
            <a:grpSpLocks/>
          </p:cNvGrpSpPr>
          <p:nvPr/>
        </p:nvGrpSpPr>
        <p:grpSpPr bwMode="auto">
          <a:xfrm>
            <a:off x="1981200" y="4343400"/>
            <a:ext cx="1828800" cy="908050"/>
            <a:chOff x="1248" y="2736"/>
            <a:chExt cx="1152" cy="572"/>
          </a:xfrm>
        </p:grpSpPr>
        <p:sp>
          <p:nvSpPr>
            <p:cNvPr id="3256" name="Freeform 184"/>
            <p:cNvSpPr>
              <a:spLocks/>
            </p:cNvSpPr>
            <p:nvPr/>
          </p:nvSpPr>
          <p:spPr bwMode="auto">
            <a:xfrm>
              <a:off x="1378" y="2857"/>
              <a:ext cx="349" cy="259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195" y="70"/>
                </a:cxn>
                <a:cxn ang="0">
                  <a:pos x="0" y="247"/>
                </a:cxn>
                <a:cxn ang="0">
                  <a:pos x="5" y="776"/>
                </a:cxn>
                <a:cxn ang="0">
                  <a:pos x="129" y="774"/>
                </a:cxn>
                <a:cxn ang="0">
                  <a:pos x="148" y="249"/>
                </a:cxn>
                <a:cxn ang="0">
                  <a:pos x="359" y="282"/>
                </a:cxn>
                <a:cxn ang="0">
                  <a:pos x="226" y="121"/>
                </a:cxn>
                <a:cxn ang="0">
                  <a:pos x="1047" y="37"/>
                </a:cxn>
                <a:cxn ang="0">
                  <a:pos x="952" y="0"/>
                </a:cxn>
                <a:cxn ang="0">
                  <a:pos x="952" y="0"/>
                </a:cxn>
              </a:cxnLst>
              <a:rect l="0" t="0" r="r" b="b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57" name="Freeform 185"/>
            <p:cNvSpPr>
              <a:spLocks/>
            </p:cNvSpPr>
            <p:nvPr/>
          </p:nvSpPr>
          <p:spPr bwMode="auto">
            <a:xfrm>
              <a:off x="1252" y="2948"/>
              <a:ext cx="878" cy="217"/>
            </a:xfrm>
            <a:custGeom>
              <a:avLst/>
              <a:gdLst/>
              <a:ahLst/>
              <a:cxnLst>
                <a:cxn ang="0">
                  <a:pos x="214" y="40"/>
                </a:cxn>
                <a:cxn ang="0">
                  <a:pos x="169" y="65"/>
                </a:cxn>
                <a:cxn ang="0">
                  <a:pos x="135" y="88"/>
                </a:cxn>
                <a:cxn ang="0">
                  <a:pos x="71" y="152"/>
                </a:cxn>
                <a:cxn ang="0">
                  <a:pos x="25" y="235"/>
                </a:cxn>
                <a:cxn ang="0">
                  <a:pos x="9" y="412"/>
                </a:cxn>
                <a:cxn ang="0">
                  <a:pos x="35" y="478"/>
                </a:cxn>
                <a:cxn ang="0">
                  <a:pos x="86" y="519"/>
                </a:cxn>
                <a:cxn ang="0">
                  <a:pos x="146" y="537"/>
                </a:cxn>
                <a:cxn ang="0">
                  <a:pos x="1122" y="617"/>
                </a:cxn>
                <a:cxn ang="0">
                  <a:pos x="1238" y="500"/>
                </a:cxn>
                <a:cxn ang="0">
                  <a:pos x="1282" y="428"/>
                </a:cxn>
                <a:cxn ang="0">
                  <a:pos x="1332" y="383"/>
                </a:cxn>
                <a:cxn ang="0">
                  <a:pos x="1373" y="363"/>
                </a:cxn>
                <a:cxn ang="0">
                  <a:pos x="1527" y="370"/>
                </a:cxn>
                <a:cxn ang="0">
                  <a:pos x="1592" y="399"/>
                </a:cxn>
                <a:cxn ang="0">
                  <a:pos x="1662" y="485"/>
                </a:cxn>
                <a:cxn ang="0">
                  <a:pos x="1701" y="651"/>
                </a:cxn>
                <a:cxn ang="0">
                  <a:pos x="1917" y="511"/>
                </a:cxn>
                <a:cxn ang="0">
                  <a:pos x="1850" y="446"/>
                </a:cxn>
                <a:cxn ang="0">
                  <a:pos x="1784" y="388"/>
                </a:cxn>
                <a:cxn ang="0">
                  <a:pos x="1716" y="335"/>
                </a:cxn>
                <a:cxn ang="0">
                  <a:pos x="1675" y="306"/>
                </a:cxn>
                <a:cxn ang="0">
                  <a:pos x="1635" y="278"/>
                </a:cxn>
                <a:cxn ang="0">
                  <a:pos x="1593" y="253"/>
                </a:cxn>
                <a:cxn ang="0">
                  <a:pos x="1553" y="235"/>
                </a:cxn>
                <a:cxn ang="0">
                  <a:pos x="1487" y="215"/>
                </a:cxn>
                <a:cxn ang="0">
                  <a:pos x="1392" y="231"/>
                </a:cxn>
                <a:cxn ang="0">
                  <a:pos x="1334" y="259"/>
                </a:cxn>
                <a:cxn ang="0">
                  <a:pos x="1293" y="286"/>
                </a:cxn>
                <a:cxn ang="0">
                  <a:pos x="1267" y="304"/>
                </a:cxn>
                <a:cxn ang="0">
                  <a:pos x="1241" y="322"/>
                </a:cxn>
                <a:cxn ang="0">
                  <a:pos x="1217" y="340"/>
                </a:cxn>
                <a:cxn ang="0">
                  <a:pos x="1184" y="366"/>
                </a:cxn>
                <a:cxn ang="0">
                  <a:pos x="1146" y="390"/>
                </a:cxn>
                <a:cxn ang="0">
                  <a:pos x="1096" y="402"/>
                </a:cxn>
                <a:cxn ang="0">
                  <a:pos x="1075" y="329"/>
                </a:cxn>
                <a:cxn ang="0">
                  <a:pos x="1108" y="267"/>
                </a:cxn>
                <a:cxn ang="0">
                  <a:pos x="1068" y="129"/>
                </a:cxn>
                <a:cxn ang="0">
                  <a:pos x="1045" y="138"/>
                </a:cxn>
                <a:cxn ang="0">
                  <a:pos x="1002" y="201"/>
                </a:cxn>
                <a:cxn ang="0">
                  <a:pos x="964" y="297"/>
                </a:cxn>
                <a:cxn ang="0">
                  <a:pos x="922" y="344"/>
                </a:cxn>
                <a:cxn ang="0">
                  <a:pos x="838" y="352"/>
                </a:cxn>
                <a:cxn ang="0">
                  <a:pos x="773" y="282"/>
                </a:cxn>
                <a:cxn ang="0">
                  <a:pos x="775" y="190"/>
                </a:cxn>
                <a:cxn ang="0">
                  <a:pos x="733" y="0"/>
                </a:cxn>
                <a:cxn ang="0">
                  <a:pos x="383" y="385"/>
                </a:cxn>
                <a:cxn ang="0">
                  <a:pos x="335" y="413"/>
                </a:cxn>
                <a:cxn ang="0">
                  <a:pos x="261" y="438"/>
                </a:cxn>
                <a:cxn ang="0">
                  <a:pos x="140" y="384"/>
                </a:cxn>
                <a:cxn ang="0">
                  <a:pos x="93" y="267"/>
                </a:cxn>
                <a:cxn ang="0">
                  <a:pos x="127" y="145"/>
                </a:cxn>
                <a:cxn ang="0">
                  <a:pos x="214" y="55"/>
                </a:cxn>
              </a:cxnLst>
              <a:rect l="0" t="0" r="r" b="b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58" name="Freeform 186"/>
            <p:cNvSpPr>
              <a:spLocks/>
            </p:cNvSpPr>
            <p:nvPr/>
          </p:nvSpPr>
          <p:spPr bwMode="auto">
            <a:xfrm>
              <a:off x="1251" y="3104"/>
              <a:ext cx="389" cy="88"/>
            </a:xfrm>
            <a:custGeom>
              <a:avLst/>
              <a:gdLst/>
              <a:ahLst/>
              <a:cxnLst>
                <a:cxn ang="0">
                  <a:pos x="35" y="16"/>
                </a:cxn>
                <a:cxn ang="0">
                  <a:pos x="10" y="55"/>
                </a:cxn>
                <a:cxn ang="0">
                  <a:pos x="2" y="123"/>
                </a:cxn>
                <a:cxn ang="0">
                  <a:pos x="15" y="154"/>
                </a:cxn>
                <a:cxn ang="0">
                  <a:pos x="33" y="170"/>
                </a:cxn>
                <a:cxn ang="0">
                  <a:pos x="54" y="181"/>
                </a:cxn>
                <a:cxn ang="0">
                  <a:pos x="97" y="195"/>
                </a:cxn>
                <a:cxn ang="0">
                  <a:pos x="153" y="207"/>
                </a:cxn>
                <a:cxn ang="0">
                  <a:pos x="224" y="218"/>
                </a:cxn>
                <a:cxn ang="0">
                  <a:pos x="303" y="229"/>
                </a:cxn>
                <a:cxn ang="0">
                  <a:pos x="392" y="238"/>
                </a:cxn>
                <a:cxn ang="0">
                  <a:pos x="484" y="246"/>
                </a:cxn>
                <a:cxn ang="0">
                  <a:pos x="673" y="258"/>
                </a:cxn>
                <a:cxn ang="0">
                  <a:pos x="930" y="264"/>
                </a:cxn>
                <a:cxn ang="0">
                  <a:pos x="1093" y="254"/>
                </a:cxn>
                <a:cxn ang="0">
                  <a:pos x="1147" y="207"/>
                </a:cxn>
                <a:cxn ang="0">
                  <a:pos x="1169" y="95"/>
                </a:cxn>
                <a:cxn ang="0">
                  <a:pos x="1150" y="110"/>
                </a:cxn>
                <a:cxn ang="0">
                  <a:pos x="1132" y="122"/>
                </a:cxn>
                <a:cxn ang="0">
                  <a:pos x="1107" y="134"/>
                </a:cxn>
                <a:cxn ang="0">
                  <a:pos x="1074" y="147"/>
                </a:cxn>
                <a:cxn ang="0">
                  <a:pos x="1032" y="159"/>
                </a:cxn>
                <a:cxn ang="0">
                  <a:pos x="983" y="169"/>
                </a:cxn>
                <a:cxn ang="0">
                  <a:pos x="875" y="176"/>
                </a:cxn>
                <a:cxn ang="0">
                  <a:pos x="469" y="169"/>
                </a:cxn>
                <a:cxn ang="0">
                  <a:pos x="259" y="154"/>
                </a:cxn>
                <a:cxn ang="0">
                  <a:pos x="148" y="140"/>
                </a:cxn>
                <a:cxn ang="0">
                  <a:pos x="76" y="122"/>
                </a:cxn>
                <a:cxn ang="0">
                  <a:pos x="46" y="89"/>
                </a:cxn>
                <a:cxn ang="0">
                  <a:pos x="44" y="51"/>
                </a:cxn>
                <a:cxn ang="0">
                  <a:pos x="61" y="20"/>
                </a:cxn>
                <a:cxn ang="0">
                  <a:pos x="80" y="1"/>
                </a:cxn>
                <a:cxn ang="0">
                  <a:pos x="48" y="0"/>
                </a:cxn>
              </a:cxnLst>
              <a:rect l="0" t="0" r="r" b="b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59" name="Freeform 187"/>
            <p:cNvSpPr>
              <a:spLocks/>
            </p:cNvSpPr>
            <p:nvPr/>
          </p:nvSpPr>
          <p:spPr bwMode="auto">
            <a:xfrm>
              <a:off x="1342" y="3170"/>
              <a:ext cx="166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9"/>
                </a:cxn>
                <a:cxn ang="0">
                  <a:pos x="8" y="41"/>
                </a:cxn>
                <a:cxn ang="0">
                  <a:pos x="18" y="69"/>
                </a:cxn>
                <a:cxn ang="0">
                  <a:pos x="25" y="84"/>
                </a:cxn>
                <a:cxn ang="0">
                  <a:pos x="33" y="99"/>
                </a:cxn>
                <a:cxn ang="0">
                  <a:pos x="41" y="114"/>
                </a:cxn>
                <a:cxn ang="0">
                  <a:pos x="54" y="130"/>
                </a:cxn>
                <a:cxn ang="0">
                  <a:pos x="66" y="143"/>
                </a:cxn>
                <a:cxn ang="0">
                  <a:pos x="81" y="157"/>
                </a:cxn>
                <a:cxn ang="0">
                  <a:pos x="90" y="164"/>
                </a:cxn>
                <a:cxn ang="0">
                  <a:pos x="99" y="169"/>
                </a:cxn>
                <a:cxn ang="0">
                  <a:pos x="108" y="176"/>
                </a:cxn>
                <a:cxn ang="0">
                  <a:pos x="119" y="182"/>
                </a:cxn>
                <a:cxn ang="0">
                  <a:pos x="128" y="187"/>
                </a:cxn>
                <a:cxn ang="0">
                  <a:pos x="139" y="191"/>
                </a:cxn>
                <a:cxn ang="0">
                  <a:pos x="149" y="196"/>
                </a:cxn>
                <a:cxn ang="0">
                  <a:pos x="160" y="200"/>
                </a:cxn>
                <a:cxn ang="0">
                  <a:pos x="182" y="207"/>
                </a:cxn>
                <a:cxn ang="0">
                  <a:pos x="203" y="211"/>
                </a:cxn>
                <a:cxn ang="0">
                  <a:pos x="245" y="215"/>
                </a:cxn>
                <a:cxn ang="0">
                  <a:pos x="285" y="215"/>
                </a:cxn>
                <a:cxn ang="0">
                  <a:pos x="324" y="209"/>
                </a:cxn>
                <a:cxn ang="0">
                  <a:pos x="357" y="201"/>
                </a:cxn>
                <a:cxn ang="0">
                  <a:pos x="372" y="197"/>
                </a:cxn>
                <a:cxn ang="0">
                  <a:pos x="386" y="191"/>
                </a:cxn>
                <a:cxn ang="0">
                  <a:pos x="397" y="185"/>
                </a:cxn>
                <a:cxn ang="0">
                  <a:pos x="408" y="178"/>
                </a:cxn>
                <a:cxn ang="0">
                  <a:pos x="426" y="161"/>
                </a:cxn>
                <a:cxn ang="0">
                  <a:pos x="444" y="141"/>
                </a:cxn>
                <a:cxn ang="0">
                  <a:pos x="459" y="117"/>
                </a:cxn>
                <a:cxn ang="0">
                  <a:pos x="471" y="92"/>
                </a:cxn>
                <a:cxn ang="0">
                  <a:pos x="484" y="70"/>
                </a:cxn>
                <a:cxn ang="0">
                  <a:pos x="492" y="52"/>
                </a:cxn>
                <a:cxn ang="0">
                  <a:pos x="499" y="3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60" name="Freeform 188"/>
            <p:cNvSpPr>
              <a:spLocks/>
            </p:cNvSpPr>
            <p:nvPr/>
          </p:nvSpPr>
          <p:spPr bwMode="auto">
            <a:xfrm>
              <a:off x="1495" y="2913"/>
              <a:ext cx="730" cy="192"/>
            </a:xfrm>
            <a:custGeom>
              <a:avLst/>
              <a:gdLst/>
              <a:ahLst/>
              <a:cxnLst>
                <a:cxn ang="0">
                  <a:pos x="42" y="266"/>
                </a:cxn>
                <a:cxn ang="0">
                  <a:pos x="57" y="252"/>
                </a:cxn>
                <a:cxn ang="0">
                  <a:pos x="71" y="245"/>
                </a:cxn>
                <a:cxn ang="0">
                  <a:pos x="95" y="237"/>
                </a:cxn>
                <a:cxn ang="0">
                  <a:pos x="135" y="240"/>
                </a:cxn>
                <a:cxn ang="0">
                  <a:pos x="166" y="253"/>
                </a:cxn>
                <a:cxn ang="0">
                  <a:pos x="206" y="284"/>
                </a:cxn>
                <a:cxn ang="0">
                  <a:pos x="232" y="335"/>
                </a:cxn>
                <a:cxn ang="0">
                  <a:pos x="244" y="438"/>
                </a:cxn>
                <a:cxn ang="0">
                  <a:pos x="269" y="406"/>
                </a:cxn>
                <a:cxn ang="0">
                  <a:pos x="284" y="341"/>
                </a:cxn>
                <a:cxn ang="0">
                  <a:pos x="273" y="307"/>
                </a:cxn>
                <a:cxn ang="0">
                  <a:pos x="257" y="278"/>
                </a:cxn>
                <a:cxn ang="0">
                  <a:pos x="239" y="252"/>
                </a:cxn>
                <a:cxn ang="0">
                  <a:pos x="210" y="229"/>
                </a:cxn>
                <a:cxn ang="0">
                  <a:pos x="184" y="218"/>
                </a:cxn>
                <a:cxn ang="0">
                  <a:pos x="146" y="205"/>
                </a:cxn>
                <a:cxn ang="0">
                  <a:pos x="149" y="200"/>
                </a:cxn>
                <a:cxn ang="0">
                  <a:pos x="221" y="193"/>
                </a:cxn>
                <a:cxn ang="0">
                  <a:pos x="287" y="208"/>
                </a:cxn>
                <a:cxn ang="0">
                  <a:pos x="317" y="224"/>
                </a:cxn>
                <a:cxn ang="0">
                  <a:pos x="345" y="249"/>
                </a:cxn>
                <a:cxn ang="0">
                  <a:pos x="357" y="241"/>
                </a:cxn>
                <a:cxn ang="0">
                  <a:pos x="378" y="227"/>
                </a:cxn>
                <a:cxn ang="0">
                  <a:pos x="400" y="215"/>
                </a:cxn>
                <a:cxn ang="0">
                  <a:pos x="418" y="205"/>
                </a:cxn>
                <a:cxn ang="0">
                  <a:pos x="437" y="197"/>
                </a:cxn>
                <a:cxn ang="0">
                  <a:pos x="458" y="190"/>
                </a:cxn>
                <a:cxn ang="0">
                  <a:pos x="492" y="178"/>
                </a:cxn>
                <a:cxn ang="0">
                  <a:pos x="545" y="167"/>
                </a:cxn>
                <a:cxn ang="0">
                  <a:pos x="630" y="163"/>
                </a:cxn>
                <a:cxn ang="0">
                  <a:pos x="831" y="185"/>
                </a:cxn>
                <a:cxn ang="0">
                  <a:pos x="866" y="198"/>
                </a:cxn>
                <a:cxn ang="0">
                  <a:pos x="884" y="208"/>
                </a:cxn>
                <a:cxn ang="0">
                  <a:pos x="904" y="219"/>
                </a:cxn>
                <a:cxn ang="0">
                  <a:pos x="926" y="231"/>
                </a:cxn>
                <a:cxn ang="0">
                  <a:pos x="953" y="246"/>
                </a:cxn>
                <a:cxn ang="0">
                  <a:pos x="973" y="260"/>
                </a:cxn>
                <a:cxn ang="0">
                  <a:pos x="1006" y="286"/>
                </a:cxn>
                <a:cxn ang="0">
                  <a:pos x="1059" y="335"/>
                </a:cxn>
                <a:cxn ang="0">
                  <a:pos x="1085" y="363"/>
                </a:cxn>
                <a:cxn ang="0">
                  <a:pos x="1110" y="390"/>
                </a:cxn>
                <a:cxn ang="0">
                  <a:pos x="1133" y="419"/>
                </a:cxn>
                <a:cxn ang="0">
                  <a:pos x="1155" y="445"/>
                </a:cxn>
                <a:cxn ang="0">
                  <a:pos x="1176" y="472"/>
                </a:cxn>
                <a:cxn ang="0">
                  <a:pos x="1212" y="518"/>
                </a:cxn>
                <a:cxn ang="0">
                  <a:pos x="1236" y="553"/>
                </a:cxn>
                <a:cxn ang="0">
                  <a:pos x="1253" y="575"/>
                </a:cxn>
                <a:cxn ang="0">
                  <a:pos x="1830" y="502"/>
                </a:cxn>
                <a:cxn ang="0">
                  <a:pos x="1819" y="384"/>
                </a:cxn>
                <a:cxn ang="0">
                  <a:pos x="1837" y="313"/>
                </a:cxn>
                <a:cxn ang="0">
                  <a:pos x="1850" y="289"/>
                </a:cxn>
                <a:cxn ang="0">
                  <a:pos x="1865" y="266"/>
                </a:cxn>
                <a:cxn ang="0">
                  <a:pos x="1903" y="222"/>
                </a:cxn>
                <a:cxn ang="0">
                  <a:pos x="1935" y="189"/>
                </a:cxn>
                <a:cxn ang="0">
                  <a:pos x="1968" y="152"/>
                </a:cxn>
                <a:cxn ang="0">
                  <a:pos x="2000" y="124"/>
                </a:cxn>
                <a:cxn ang="0">
                  <a:pos x="2016" y="116"/>
                </a:cxn>
                <a:cxn ang="0">
                  <a:pos x="2062" y="106"/>
                </a:cxn>
                <a:cxn ang="0">
                  <a:pos x="2156" y="99"/>
                </a:cxn>
                <a:cxn ang="0">
                  <a:pos x="2088" y="0"/>
                </a:cxn>
                <a:cxn ang="0">
                  <a:pos x="0" y="94"/>
                </a:cxn>
                <a:cxn ang="0">
                  <a:pos x="33" y="273"/>
                </a:cxn>
              </a:cxnLst>
              <a:rect l="0" t="0" r="r" b="b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61" name="Freeform 189"/>
            <p:cNvSpPr>
              <a:spLocks/>
            </p:cNvSpPr>
            <p:nvPr/>
          </p:nvSpPr>
          <p:spPr bwMode="auto">
            <a:xfrm>
              <a:off x="1303" y="2984"/>
              <a:ext cx="80" cy="85"/>
            </a:xfrm>
            <a:custGeom>
              <a:avLst/>
              <a:gdLst/>
              <a:ahLst/>
              <a:cxnLst>
                <a:cxn ang="0">
                  <a:pos x="43" y="237"/>
                </a:cxn>
                <a:cxn ang="0">
                  <a:pos x="36" y="229"/>
                </a:cxn>
                <a:cxn ang="0">
                  <a:pos x="21" y="204"/>
                </a:cxn>
                <a:cxn ang="0">
                  <a:pos x="7" y="168"/>
                </a:cxn>
                <a:cxn ang="0">
                  <a:pos x="0" y="121"/>
                </a:cxn>
                <a:cxn ang="0">
                  <a:pos x="4" y="96"/>
                </a:cxn>
                <a:cxn ang="0">
                  <a:pos x="13" y="73"/>
                </a:cxn>
                <a:cxn ang="0">
                  <a:pos x="20" y="62"/>
                </a:cxn>
                <a:cxn ang="0">
                  <a:pos x="25" y="52"/>
                </a:cxn>
                <a:cxn ang="0">
                  <a:pos x="40" y="33"/>
                </a:cxn>
                <a:cxn ang="0">
                  <a:pos x="61" y="18"/>
                </a:cxn>
                <a:cxn ang="0">
                  <a:pos x="71" y="12"/>
                </a:cxn>
                <a:cxn ang="0">
                  <a:pos x="82" y="8"/>
                </a:cxn>
                <a:cxn ang="0">
                  <a:pos x="93" y="3"/>
                </a:cxn>
                <a:cxn ang="0">
                  <a:pos x="105" y="0"/>
                </a:cxn>
                <a:cxn ang="0">
                  <a:pos x="129" y="0"/>
                </a:cxn>
                <a:cxn ang="0">
                  <a:pos x="175" y="8"/>
                </a:cxn>
                <a:cxn ang="0">
                  <a:pos x="193" y="18"/>
                </a:cxn>
                <a:cxn ang="0">
                  <a:pos x="202" y="23"/>
                </a:cxn>
                <a:cxn ang="0">
                  <a:pos x="208" y="29"/>
                </a:cxn>
                <a:cxn ang="0">
                  <a:pos x="230" y="54"/>
                </a:cxn>
                <a:cxn ang="0">
                  <a:pos x="239" y="77"/>
                </a:cxn>
                <a:cxn ang="0">
                  <a:pos x="240" y="149"/>
                </a:cxn>
                <a:cxn ang="0">
                  <a:pos x="239" y="198"/>
                </a:cxn>
                <a:cxn ang="0">
                  <a:pos x="230" y="207"/>
                </a:cxn>
                <a:cxn ang="0">
                  <a:pos x="206" y="224"/>
                </a:cxn>
                <a:cxn ang="0">
                  <a:pos x="197" y="230"/>
                </a:cxn>
                <a:cxn ang="0">
                  <a:pos x="191" y="235"/>
                </a:cxn>
                <a:cxn ang="0">
                  <a:pos x="182" y="240"/>
                </a:cxn>
                <a:cxn ang="0">
                  <a:pos x="175" y="245"/>
                </a:cxn>
                <a:cxn ang="0">
                  <a:pos x="163" y="252"/>
                </a:cxn>
                <a:cxn ang="0">
                  <a:pos x="149" y="255"/>
                </a:cxn>
                <a:cxn ang="0">
                  <a:pos x="102" y="253"/>
                </a:cxn>
                <a:cxn ang="0">
                  <a:pos x="79" y="249"/>
                </a:cxn>
                <a:cxn ang="0">
                  <a:pos x="82" y="224"/>
                </a:cxn>
                <a:cxn ang="0">
                  <a:pos x="166" y="165"/>
                </a:cxn>
                <a:cxn ang="0">
                  <a:pos x="175" y="123"/>
                </a:cxn>
                <a:cxn ang="0">
                  <a:pos x="174" y="84"/>
                </a:cxn>
                <a:cxn ang="0">
                  <a:pos x="168" y="70"/>
                </a:cxn>
                <a:cxn ang="0">
                  <a:pos x="159" y="58"/>
                </a:cxn>
                <a:cxn ang="0">
                  <a:pos x="153" y="54"/>
                </a:cxn>
                <a:cxn ang="0">
                  <a:pos x="148" y="50"/>
                </a:cxn>
                <a:cxn ang="0">
                  <a:pos x="133" y="46"/>
                </a:cxn>
                <a:cxn ang="0">
                  <a:pos x="101" y="43"/>
                </a:cxn>
                <a:cxn ang="0">
                  <a:pos x="75" y="47"/>
                </a:cxn>
                <a:cxn ang="0">
                  <a:pos x="53" y="62"/>
                </a:cxn>
                <a:cxn ang="0">
                  <a:pos x="36" y="84"/>
                </a:cxn>
                <a:cxn ang="0">
                  <a:pos x="33" y="117"/>
                </a:cxn>
                <a:cxn ang="0">
                  <a:pos x="36" y="135"/>
                </a:cxn>
                <a:cxn ang="0">
                  <a:pos x="42" y="153"/>
                </a:cxn>
                <a:cxn ang="0">
                  <a:pos x="49" y="168"/>
                </a:cxn>
                <a:cxn ang="0">
                  <a:pos x="55" y="182"/>
                </a:cxn>
                <a:cxn ang="0">
                  <a:pos x="61" y="193"/>
                </a:cxn>
                <a:cxn ang="0">
                  <a:pos x="43" y="237"/>
                </a:cxn>
                <a:cxn ang="0">
                  <a:pos x="43" y="237"/>
                </a:cxn>
              </a:cxnLst>
              <a:rect l="0" t="0" r="r" b="b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62" name="Freeform 190"/>
            <p:cNvSpPr>
              <a:spLocks/>
            </p:cNvSpPr>
            <p:nvPr/>
          </p:nvSpPr>
          <p:spPr bwMode="auto">
            <a:xfrm>
              <a:off x="1314" y="3044"/>
              <a:ext cx="28" cy="2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4" y="49"/>
                </a:cxn>
                <a:cxn ang="0">
                  <a:pos x="62" y="79"/>
                </a:cxn>
                <a:cxn ang="0">
                  <a:pos x="0" y="49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63" name="Freeform 191"/>
            <p:cNvSpPr>
              <a:spLocks/>
            </p:cNvSpPr>
            <p:nvPr/>
          </p:nvSpPr>
          <p:spPr bwMode="auto">
            <a:xfrm>
              <a:off x="1662" y="2786"/>
              <a:ext cx="247" cy="117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75" y="0"/>
                </a:cxn>
                <a:cxn ang="0">
                  <a:pos x="676" y="32"/>
                </a:cxn>
                <a:cxn ang="0">
                  <a:pos x="689" y="47"/>
                </a:cxn>
                <a:cxn ang="0">
                  <a:pos x="702" y="66"/>
                </a:cxn>
                <a:cxn ang="0">
                  <a:pos x="716" y="88"/>
                </a:cxn>
                <a:cxn ang="0">
                  <a:pos x="738" y="147"/>
                </a:cxn>
                <a:cxn ang="0">
                  <a:pos x="742" y="182"/>
                </a:cxn>
                <a:cxn ang="0">
                  <a:pos x="741" y="215"/>
                </a:cxn>
                <a:cxn ang="0">
                  <a:pos x="733" y="249"/>
                </a:cxn>
                <a:cxn ang="0">
                  <a:pos x="722" y="277"/>
                </a:cxn>
                <a:cxn ang="0">
                  <a:pos x="716" y="289"/>
                </a:cxn>
                <a:cxn ang="0">
                  <a:pos x="711" y="300"/>
                </a:cxn>
                <a:cxn ang="0">
                  <a:pos x="698" y="319"/>
                </a:cxn>
                <a:cxn ang="0">
                  <a:pos x="684" y="334"/>
                </a:cxn>
                <a:cxn ang="0">
                  <a:pos x="678" y="341"/>
                </a:cxn>
                <a:cxn ang="0">
                  <a:pos x="671" y="345"/>
                </a:cxn>
                <a:cxn ang="0">
                  <a:pos x="657" y="351"/>
                </a:cxn>
                <a:cxn ang="0">
                  <a:pos x="642" y="352"/>
                </a:cxn>
                <a:cxn ang="0">
                  <a:pos x="621" y="350"/>
                </a:cxn>
                <a:cxn ang="0">
                  <a:pos x="607" y="344"/>
                </a:cxn>
                <a:cxn ang="0">
                  <a:pos x="591" y="340"/>
                </a:cxn>
                <a:cxn ang="0">
                  <a:pos x="571" y="333"/>
                </a:cxn>
                <a:cxn ang="0">
                  <a:pos x="551" y="326"/>
                </a:cxn>
                <a:cxn ang="0">
                  <a:pos x="529" y="319"/>
                </a:cxn>
                <a:cxn ang="0">
                  <a:pos x="507" y="311"/>
                </a:cxn>
                <a:cxn ang="0">
                  <a:pos x="483" y="304"/>
                </a:cxn>
                <a:cxn ang="0">
                  <a:pos x="458" y="296"/>
                </a:cxn>
                <a:cxn ang="0">
                  <a:pos x="435" y="289"/>
                </a:cxn>
                <a:cxn ang="0">
                  <a:pos x="413" y="282"/>
                </a:cxn>
                <a:cxn ang="0">
                  <a:pos x="388" y="277"/>
                </a:cxn>
                <a:cxn ang="0">
                  <a:pos x="367" y="272"/>
                </a:cxn>
                <a:cxn ang="0">
                  <a:pos x="328" y="268"/>
                </a:cxn>
                <a:cxn ang="0">
                  <a:pos x="235" y="264"/>
                </a:cxn>
                <a:cxn ang="0">
                  <a:pos x="126" y="257"/>
                </a:cxn>
                <a:cxn ang="0">
                  <a:pos x="38" y="252"/>
                </a:cxn>
                <a:cxn ang="0">
                  <a:pos x="0" y="250"/>
                </a:cxn>
                <a:cxn ang="0">
                  <a:pos x="0" y="250"/>
                </a:cxn>
              </a:cxnLst>
              <a:rect l="0" t="0" r="r" b="b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64" name="Freeform 192"/>
            <p:cNvSpPr>
              <a:spLocks/>
            </p:cNvSpPr>
            <p:nvPr/>
          </p:nvSpPr>
          <p:spPr bwMode="auto">
            <a:xfrm>
              <a:off x="1628" y="2736"/>
              <a:ext cx="596" cy="210"/>
            </a:xfrm>
            <a:custGeom>
              <a:avLst/>
              <a:gdLst/>
              <a:ahLst/>
              <a:cxnLst>
                <a:cxn ang="0">
                  <a:pos x="48" y="366"/>
                </a:cxn>
                <a:cxn ang="0">
                  <a:pos x="73" y="308"/>
                </a:cxn>
                <a:cxn ang="0">
                  <a:pos x="89" y="270"/>
                </a:cxn>
                <a:cxn ang="0">
                  <a:pos x="107" y="230"/>
                </a:cxn>
                <a:cxn ang="0">
                  <a:pos x="126" y="191"/>
                </a:cxn>
                <a:cxn ang="0">
                  <a:pos x="157" y="131"/>
                </a:cxn>
                <a:cxn ang="0">
                  <a:pos x="180" y="105"/>
                </a:cxn>
                <a:cxn ang="0">
                  <a:pos x="223" y="92"/>
                </a:cxn>
                <a:cxn ang="0">
                  <a:pos x="343" y="74"/>
                </a:cxn>
                <a:cxn ang="0">
                  <a:pos x="1526" y="102"/>
                </a:cxn>
                <a:cxn ang="0">
                  <a:pos x="1577" y="122"/>
                </a:cxn>
                <a:cxn ang="0">
                  <a:pos x="1604" y="140"/>
                </a:cxn>
                <a:cxn ang="0">
                  <a:pos x="1667" y="198"/>
                </a:cxn>
                <a:cxn ang="0">
                  <a:pos x="1701" y="244"/>
                </a:cxn>
                <a:cxn ang="0">
                  <a:pos x="1722" y="334"/>
                </a:cxn>
                <a:cxn ang="0">
                  <a:pos x="1703" y="380"/>
                </a:cxn>
                <a:cxn ang="0">
                  <a:pos x="1688" y="345"/>
                </a:cxn>
                <a:cxn ang="0">
                  <a:pos x="1660" y="303"/>
                </a:cxn>
                <a:cxn ang="0">
                  <a:pos x="1620" y="257"/>
                </a:cxn>
                <a:cxn ang="0">
                  <a:pos x="1575" y="223"/>
                </a:cxn>
                <a:cxn ang="0">
                  <a:pos x="1544" y="205"/>
                </a:cxn>
                <a:cxn ang="0">
                  <a:pos x="1496" y="187"/>
                </a:cxn>
                <a:cxn ang="0">
                  <a:pos x="1408" y="171"/>
                </a:cxn>
                <a:cxn ang="0">
                  <a:pos x="1277" y="155"/>
                </a:cxn>
                <a:cxn ang="0">
                  <a:pos x="1063" y="155"/>
                </a:cxn>
                <a:cxn ang="0">
                  <a:pos x="974" y="173"/>
                </a:cxn>
                <a:cxn ang="0">
                  <a:pos x="901" y="190"/>
                </a:cxn>
                <a:cxn ang="0">
                  <a:pos x="975" y="246"/>
                </a:cxn>
                <a:cxn ang="0">
                  <a:pos x="1110" y="233"/>
                </a:cxn>
                <a:cxn ang="0">
                  <a:pos x="1364" y="230"/>
                </a:cxn>
                <a:cxn ang="0">
                  <a:pos x="1480" y="255"/>
                </a:cxn>
                <a:cxn ang="0">
                  <a:pos x="1508" y="274"/>
                </a:cxn>
                <a:cxn ang="0">
                  <a:pos x="1554" y="308"/>
                </a:cxn>
                <a:cxn ang="0">
                  <a:pos x="1604" y="391"/>
                </a:cxn>
                <a:cxn ang="0">
                  <a:pos x="1594" y="577"/>
                </a:cxn>
                <a:cxn ang="0">
                  <a:pos x="1787" y="377"/>
                </a:cxn>
                <a:cxn ang="0">
                  <a:pos x="1765" y="266"/>
                </a:cxn>
                <a:cxn ang="0">
                  <a:pos x="1733" y="213"/>
                </a:cxn>
                <a:cxn ang="0">
                  <a:pos x="1689" y="167"/>
                </a:cxn>
                <a:cxn ang="0">
                  <a:pos x="1646" y="133"/>
                </a:cxn>
                <a:cxn ang="0">
                  <a:pos x="1620" y="114"/>
                </a:cxn>
                <a:cxn ang="0">
                  <a:pos x="1594" y="99"/>
                </a:cxn>
                <a:cxn ang="0">
                  <a:pos x="1568" y="87"/>
                </a:cxn>
                <a:cxn ang="0">
                  <a:pos x="1517" y="67"/>
                </a:cxn>
                <a:cxn ang="0">
                  <a:pos x="1411" y="50"/>
                </a:cxn>
                <a:cxn ang="0">
                  <a:pos x="1255" y="32"/>
                </a:cxn>
                <a:cxn ang="0">
                  <a:pos x="1077" y="14"/>
                </a:cxn>
                <a:cxn ang="0">
                  <a:pos x="858" y="1"/>
                </a:cxn>
                <a:cxn ang="0">
                  <a:pos x="456" y="17"/>
                </a:cxn>
                <a:cxn ang="0">
                  <a:pos x="250" y="37"/>
                </a:cxn>
                <a:cxn ang="0">
                  <a:pos x="177" y="58"/>
                </a:cxn>
                <a:cxn ang="0">
                  <a:pos x="126" y="91"/>
                </a:cxn>
                <a:cxn ang="0">
                  <a:pos x="84" y="140"/>
                </a:cxn>
                <a:cxn ang="0">
                  <a:pos x="31" y="407"/>
                </a:cxn>
              </a:cxnLst>
              <a:rect l="0" t="0" r="r" b="b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65" name="Freeform 193"/>
            <p:cNvSpPr>
              <a:spLocks/>
            </p:cNvSpPr>
            <p:nvPr/>
          </p:nvSpPr>
          <p:spPr bwMode="auto">
            <a:xfrm>
              <a:off x="2029" y="2790"/>
              <a:ext cx="33" cy="13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4" y="406"/>
                </a:cxn>
                <a:cxn ang="0">
                  <a:pos x="99" y="410"/>
                </a:cxn>
                <a:cxn ang="0">
                  <a:pos x="75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66" name="Freeform 194"/>
            <p:cNvSpPr>
              <a:spLocks/>
            </p:cNvSpPr>
            <p:nvPr/>
          </p:nvSpPr>
          <p:spPr bwMode="auto">
            <a:xfrm>
              <a:off x="2117" y="2979"/>
              <a:ext cx="235" cy="157"/>
            </a:xfrm>
            <a:custGeom>
              <a:avLst/>
              <a:gdLst/>
              <a:ahLst/>
              <a:cxnLst>
                <a:cxn ang="0">
                  <a:pos x="31" y="373"/>
                </a:cxn>
                <a:cxn ang="0">
                  <a:pos x="41" y="260"/>
                </a:cxn>
                <a:cxn ang="0">
                  <a:pos x="54" y="193"/>
                </a:cxn>
                <a:cxn ang="0">
                  <a:pos x="71" y="131"/>
                </a:cxn>
                <a:cxn ang="0">
                  <a:pos x="84" y="105"/>
                </a:cxn>
                <a:cxn ang="0">
                  <a:pos x="98" y="80"/>
                </a:cxn>
                <a:cxn ang="0">
                  <a:pos x="133" y="47"/>
                </a:cxn>
                <a:cxn ang="0">
                  <a:pos x="154" y="34"/>
                </a:cxn>
                <a:cxn ang="0">
                  <a:pos x="175" y="25"/>
                </a:cxn>
                <a:cxn ang="0">
                  <a:pos x="197" y="16"/>
                </a:cxn>
                <a:cxn ang="0">
                  <a:pos x="242" y="7"/>
                </a:cxn>
                <a:cxn ang="0">
                  <a:pos x="311" y="0"/>
                </a:cxn>
                <a:cxn ang="0">
                  <a:pos x="398" y="18"/>
                </a:cxn>
                <a:cxn ang="0">
                  <a:pos x="427" y="32"/>
                </a:cxn>
                <a:cxn ang="0">
                  <a:pos x="470" y="63"/>
                </a:cxn>
                <a:cxn ang="0">
                  <a:pos x="500" y="95"/>
                </a:cxn>
                <a:cxn ang="0">
                  <a:pos x="530" y="131"/>
                </a:cxn>
                <a:cxn ang="0">
                  <a:pos x="561" y="168"/>
                </a:cxn>
                <a:cxn ang="0">
                  <a:pos x="585" y="204"/>
                </a:cxn>
                <a:cxn ang="0">
                  <a:pos x="607" y="235"/>
                </a:cxn>
                <a:cxn ang="0">
                  <a:pos x="641" y="283"/>
                </a:cxn>
                <a:cxn ang="0">
                  <a:pos x="707" y="377"/>
                </a:cxn>
                <a:cxn ang="0">
                  <a:pos x="475" y="400"/>
                </a:cxn>
                <a:cxn ang="0">
                  <a:pos x="459" y="316"/>
                </a:cxn>
                <a:cxn ang="0">
                  <a:pos x="443" y="270"/>
                </a:cxn>
                <a:cxn ang="0">
                  <a:pos x="423" y="227"/>
                </a:cxn>
                <a:cxn ang="0">
                  <a:pos x="393" y="193"/>
                </a:cxn>
                <a:cxn ang="0">
                  <a:pos x="376" y="182"/>
                </a:cxn>
                <a:cxn ang="0">
                  <a:pos x="357" y="173"/>
                </a:cxn>
                <a:cxn ang="0">
                  <a:pos x="317" y="169"/>
                </a:cxn>
                <a:cxn ang="0">
                  <a:pos x="260" y="186"/>
                </a:cxn>
                <a:cxn ang="0">
                  <a:pos x="242" y="197"/>
                </a:cxn>
                <a:cxn ang="0">
                  <a:pos x="227" y="206"/>
                </a:cxn>
                <a:cxn ang="0">
                  <a:pos x="184" y="248"/>
                </a:cxn>
                <a:cxn ang="0">
                  <a:pos x="162" y="277"/>
                </a:cxn>
                <a:cxn ang="0">
                  <a:pos x="136" y="327"/>
                </a:cxn>
                <a:cxn ang="0">
                  <a:pos x="128" y="418"/>
                </a:cxn>
                <a:cxn ang="0">
                  <a:pos x="0" y="464"/>
                </a:cxn>
                <a:cxn ang="0">
                  <a:pos x="30" y="424"/>
                </a:cxn>
              </a:cxnLst>
              <a:rect l="0" t="0" r="r" b="b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67" name="Freeform 195"/>
            <p:cNvSpPr>
              <a:spLocks/>
            </p:cNvSpPr>
            <p:nvPr/>
          </p:nvSpPr>
          <p:spPr bwMode="auto">
            <a:xfrm>
              <a:off x="2194" y="2941"/>
              <a:ext cx="206" cy="160"/>
            </a:xfrm>
            <a:custGeom>
              <a:avLst/>
              <a:gdLst/>
              <a:ahLst/>
              <a:cxnLst>
                <a:cxn ang="0">
                  <a:pos x="110" y="8"/>
                </a:cxn>
                <a:cxn ang="0">
                  <a:pos x="135" y="20"/>
                </a:cxn>
                <a:cxn ang="0">
                  <a:pos x="165" y="36"/>
                </a:cxn>
                <a:cxn ang="0">
                  <a:pos x="183" y="45"/>
                </a:cxn>
                <a:cxn ang="0">
                  <a:pos x="201" y="55"/>
                </a:cxn>
                <a:cxn ang="0">
                  <a:pos x="219" y="67"/>
                </a:cxn>
                <a:cxn ang="0">
                  <a:pos x="238" y="80"/>
                </a:cxn>
                <a:cxn ang="0">
                  <a:pos x="256" y="93"/>
                </a:cxn>
                <a:cxn ang="0">
                  <a:pos x="293" y="126"/>
                </a:cxn>
                <a:cxn ang="0">
                  <a:pos x="326" y="161"/>
                </a:cxn>
                <a:cxn ang="0">
                  <a:pos x="354" y="194"/>
                </a:cxn>
                <a:cxn ang="0">
                  <a:pos x="377" y="223"/>
                </a:cxn>
                <a:cxn ang="0">
                  <a:pos x="405" y="257"/>
                </a:cxn>
                <a:cxn ang="0">
                  <a:pos x="425" y="286"/>
                </a:cxn>
                <a:cxn ang="0">
                  <a:pos x="450" y="293"/>
                </a:cxn>
                <a:cxn ang="0">
                  <a:pos x="547" y="301"/>
                </a:cxn>
                <a:cxn ang="0">
                  <a:pos x="605" y="359"/>
                </a:cxn>
                <a:cxn ang="0">
                  <a:pos x="617" y="417"/>
                </a:cxn>
                <a:cxn ang="0">
                  <a:pos x="607" y="444"/>
                </a:cxn>
                <a:cxn ang="0">
                  <a:pos x="591" y="459"/>
                </a:cxn>
                <a:cxn ang="0">
                  <a:pos x="565" y="468"/>
                </a:cxn>
                <a:cxn ang="0">
                  <a:pos x="505" y="477"/>
                </a:cxn>
                <a:cxn ang="0">
                  <a:pos x="461" y="455"/>
                </a:cxn>
                <a:cxn ang="0">
                  <a:pos x="507" y="461"/>
                </a:cxn>
                <a:cxn ang="0">
                  <a:pos x="563" y="435"/>
                </a:cxn>
                <a:cxn ang="0">
                  <a:pos x="561" y="386"/>
                </a:cxn>
                <a:cxn ang="0">
                  <a:pos x="541" y="359"/>
                </a:cxn>
                <a:cxn ang="0">
                  <a:pos x="527" y="349"/>
                </a:cxn>
                <a:cxn ang="0">
                  <a:pos x="494" y="344"/>
                </a:cxn>
                <a:cxn ang="0">
                  <a:pos x="449" y="362"/>
                </a:cxn>
                <a:cxn ang="0">
                  <a:pos x="413" y="389"/>
                </a:cxn>
                <a:cxn ang="0">
                  <a:pos x="399" y="345"/>
                </a:cxn>
                <a:cxn ang="0">
                  <a:pos x="384" y="311"/>
                </a:cxn>
                <a:cxn ang="0">
                  <a:pos x="368" y="283"/>
                </a:cxn>
                <a:cxn ang="0">
                  <a:pos x="348" y="252"/>
                </a:cxn>
                <a:cxn ang="0">
                  <a:pos x="325" y="221"/>
                </a:cxn>
                <a:cxn ang="0">
                  <a:pos x="300" y="191"/>
                </a:cxn>
                <a:cxn ang="0">
                  <a:pos x="277" y="162"/>
                </a:cxn>
                <a:cxn ang="0">
                  <a:pos x="242" y="125"/>
                </a:cxn>
                <a:cxn ang="0">
                  <a:pos x="198" y="85"/>
                </a:cxn>
                <a:cxn ang="0">
                  <a:pos x="176" y="70"/>
                </a:cxn>
                <a:cxn ang="0">
                  <a:pos x="154" y="59"/>
                </a:cxn>
                <a:cxn ang="0">
                  <a:pos x="132" y="49"/>
                </a:cxn>
                <a:cxn ang="0">
                  <a:pos x="106" y="40"/>
                </a:cxn>
                <a:cxn ang="0">
                  <a:pos x="80" y="31"/>
                </a:cxn>
                <a:cxn ang="0">
                  <a:pos x="33" y="18"/>
                </a:cxn>
                <a:cxn ang="0">
                  <a:pos x="0" y="9"/>
                </a:cxn>
                <a:cxn ang="0">
                  <a:pos x="86" y="0"/>
                </a:cxn>
              </a:cxnLst>
              <a:rect l="0" t="0" r="r" b="b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68" name="Freeform 196"/>
            <p:cNvSpPr>
              <a:spLocks/>
            </p:cNvSpPr>
            <p:nvPr/>
          </p:nvSpPr>
          <p:spPr bwMode="auto">
            <a:xfrm>
              <a:off x="2130" y="3075"/>
              <a:ext cx="232" cy="132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4" y="258"/>
                </a:cxn>
                <a:cxn ang="0">
                  <a:pos x="33" y="293"/>
                </a:cxn>
                <a:cxn ang="0">
                  <a:pos x="59" y="329"/>
                </a:cxn>
                <a:cxn ang="0">
                  <a:pos x="87" y="353"/>
                </a:cxn>
                <a:cxn ang="0">
                  <a:pos x="108" y="365"/>
                </a:cxn>
                <a:cxn ang="0">
                  <a:pos x="128" y="375"/>
                </a:cxn>
                <a:cxn ang="0">
                  <a:pos x="160" y="386"/>
                </a:cxn>
                <a:cxn ang="0">
                  <a:pos x="201" y="394"/>
                </a:cxn>
                <a:cxn ang="0">
                  <a:pos x="281" y="393"/>
                </a:cxn>
                <a:cxn ang="0">
                  <a:pos x="329" y="379"/>
                </a:cxn>
                <a:cxn ang="0">
                  <a:pos x="356" y="366"/>
                </a:cxn>
                <a:cxn ang="0">
                  <a:pos x="375" y="354"/>
                </a:cxn>
                <a:cxn ang="0">
                  <a:pos x="400" y="333"/>
                </a:cxn>
                <a:cxn ang="0">
                  <a:pos x="431" y="307"/>
                </a:cxn>
                <a:cxn ang="0">
                  <a:pos x="462" y="280"/>
                </a:cxn>
                <a:cxn ang="0">
                  <a:pos x="493" y="288"/>
                </a:cxn>
                <a:cxn ang="0">
                  <a:pos x="565" y="295"/>
                </a:cxn>
                <a:cxn ang="0">
                  <a:pos x="633" y="278"/>
                </a:cxn>
                <a:cxn ang="0">
                  <a:pos x="651" y="263"/>
                </a:cxn>
                <a:cxn ang="0">
                  <a:pos x="692" y="208"/>
                </a:cxn>
                <a:cxn ang="0">
                  <a:pos x="470" y="189"/>
                </a:cxn>
                <a:cxn ang="0">
                  <a:pos x="419" y="0"/>
                </a:cxn>
                <a:cxn ang="0">
                  <a:pos x="411" y="160"/>
                </a:cxn>
                <a:cxn ang="0">
                  <a:pos x="394" y="225"/>
                </a:cxn>
                <a:cxn ang="0">
                  <a:pos x="378" y="260"/>
                </a:cxn>
                <a:cxn ang="0">
                  <a:pos x="354" y="285"/>
                </a:cxn>
                <a:cxn ang="0">
                  <a:pos x="334" y="302"/>
                </a:cxn>
                <a:cxn ang="0">
                  <a:pos x="318" y="311"/>
                </a:cxn>
                <a:cxn ang="0">
                  <a:pos x="303" y="320"/>
                </a:cxn>
                <a:cxn ang="0">
                  <a:pos x="280" y="331"/>
                </a:cxn>
                <a:cxn ang="0">
                  <a:pos x="248" y="339"/>
                </a:cxn>
                <a:cxn ang="0">
                  <a:pos x="188" y="336"/>
                </a:cxn>
                <a:cxn ang="0">
                  <a:pos x="161" y="321"/>
                </a:cxn>
                <a:cxn ang="0">
                  <a:pos x="134" y="280"/>
                </a:cxn>
                <a:cxn ang="0">
                  <a:pos x="119" y="249"/>
                </a:cxn>
                <a:cxn ang="0">
                  <a:pos x="105" y="222"/>
                </a:cxn>
                <a:cxn ang="0">
                  <a:pos x="90" y="186"/>
                </a:cxn>
                <a:cxn ang="0">
                  <a:pos x="70" y="141"/>
                </a:cxn>
                <a:cxn ang="0">
                  <a:pos x="1" y="124"/>
                </a:cxn>
              </a:cxnLst>
              <a:rect l="0" t="0" r="r" b="b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69" name="Freeform 197"/>
            <p:cNvSpPr>
              <a:spLocks/>
            </p:cNvSpPr>
            <p:nvPr/>
          </p:nvSpPr>
          <p:spPr bwMode="auto">
            <a:xfrm>
              <a:off x="2197" y="3078"/>
              <a:ext cx="48" cy="72"/>
            </a:xfrm>
            <a:custGeom>
              <a:avLst/>
              <a:gdLst/>
              <a:ahLst/>
              <a:cxnLst>
                <a:cxn ang="0">
                  <a:pos x="41" y="8"/>
                </a:cxn>
                <a:cxn ang="0">
                  <a:pos x="0" y="61"/>
                </a:cxn>
                <a:cxn ang="0">
                  <a:pos x="1" y="147"/>
                </a:cxn>
                <a:cxn ang="0">
                  <a:pos x="40" y="218"/>
                </a:cxn>
                <a:cxn ang="0">
                  <a:pos x="96" y="211"/>
                </a:cxn>
                <a:cxn ang="0">
                  <a:pos x="131" y="164"/>
                </a:cxn>
                <a:cxn ang="0">
                  <a:pos x="145" y="92"/>
                </a:cxn>
                <a:cxn ang="0">
                  <a:pos x="123" y="35"/>
                </a:cxn>
                <a:cxn ang="0">
                  <a:pos x="88" y="0"/>
                </a:cxn>
                <a:cxn ang="0">
                  <a:pos x="41" y="8"/>
                </a:cxn>
                <a:cxn ang="0">
                  <a:pos x="41" y="8"/>
                </a:cxn>
              </a:cxnLst>
              <a:rect l="0" t="0" r="r" b="b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0" name="Freeform 198"/>
            <p:cNvSpPr>
              <a:spLocks/>
            </p:cNvSpPr>
            <p:nvPr/>
          </p:nvSpPr>
          <p:spPr bwMode="auto">
            <a:xfrm>
              <a:off x="1615" y="3081"/>
              <a:ext cx="534" cy="194"/>
            </a:xfrm>
            <a:custGeom>
              <a:avLst/>
              <a:gdLst/>
              <a:ahLst/>
              <a:cxnLst>
                <a:cxn ang="0">
                  <a:pos x="2" y="303"/>
                </a:cxn>
                <a:cxn ang="0">
                  <a:pos x="13" y="369"/>
                </a:cxn>
                <a:cxn ang="0">
                  <a:pos x="28" y="410"/>
                </a:cxn>
                <a:cxn ang="0">
                  <a:pos x="51" y="451"/>
                </a:cxn>
                <a:cxn ang="0">
                  <a:pos x="84" y="490"/>
                </a:cxn>
                <a:cxn ang="0">
                  <a:pos x="112" y="510"/>
                </a:cxn>
                <a:cxn ang="0">
                  <a:pos x="130" y="521"/>
                </a:cxn>
                <a:cxn ang="0">
                  <a:pos x="157" y="537"/>
                </a:cxn>
                <a:cxn ang="0">
                  <a:pos x="182" y="546"/>
                </a:cxn>
                <a:cxn ang="0">
                  <a:pos x="206" y="557"/>
                </a:cxn>
                <a:cxn ang="0">
                  <a:pos x="231" y="565"/>
                </a:cxn>
                <a:cxn ang="0">
                  <a:pos x="275" y="575"/>
                </a:cxn>
                <a:cxn ang="0">
                  <a:pos x="355" y="581"/>
                </a:cxn>
                <a:cxn ang="0">
                  <a:pos x="423" y="567"/>
                </a:cxn>
                <a:cxn ang="0">
                  <a:pos x="454" y="554"/>
                </a:cxn>
                <a:cxn ang="0">
                  <a:pos x="481" y="539"/>
                </a:cxn>
                <a:cxn ang="0">
                  <a:pos x="502" y="526"/>
                </a:cxn>
                <a:cxn ang="0">
                  <a:pos x="531" y="502"/>
                </a:cxn>
                <a:cxn ang="0">
                  <a:pos x="568" y="465"/>
                </a:cxn>
                <a:cxn ang="0">
                  <a:pos x="592" y="437"/>
                </a:cxn>
                <a:cxn ang="0">
                  <a:pos x="1602" y="279"/>
                </a:cxn>
                <a:cxn ang="0">
                  <a:pos x="612" y="294"/>
                </a:cxn>
                <a:cxn ang="0">
                  <a:pos x="579" y="91"/>
                </a:cxn>
                <a:cxn ang="0">
                  <a:pos x="575" y="281"/>
                </a:cxn>
                <a:cxn ang="0">
                  <a:pos x="561" y="360"/>
                </a:cxn>
                <a:cxn ang="0">
                  <a:pos x="545" y="406"/>
                </a:cxn>
                <a:cxn ang="0">
                  <a:pos x="521" y="440"/>
                </a:cxn>
                <a:cxn ang="0">
                  <a:pos x="495" y="468"/>
                </a:cxn>
                <a:cxn ang="0">
                  <a:pos x="473" y="483"/>
                </a:cxn>
                <a:cxn ang="0">
                  <a:pos x="458" y="492"/>
                </a:cxn>
                <a:cxn ang="0">
                  <a:pos x="434" y="505"/>
                </a:cxn>
                <a:cxn ang="0">
                  <a:pos x="401" y="513"/>
                </a:cxn>
                <a:cxn ang="0">
                  <a:pos x="353" y="517"/>
                </a:cxn>
                <a:cxn ang="0">
                  <a:pos x="293" y="499"/>
                </a:cxn>
                <a:cxn ang="0">
                  <a:pos x="265" y="487"/>
                </a:cxn>
                <a:cxn ang="0">
                  <a:pos x="242" y="477"/>
                </a:cxn>
                <a:cxn ang="0">
                  <a:pos x="204" y="459"/>
                </a:cxn>
                <a:cxn ang="0">
                  <a:pos x="157" y="376"/>
                </a:cxn>
                <a:cxn ang="0">
                  <a:pos x="142" y="303"/>
                </a:cxn>
                <a:cxn ang="0">
                  <a:pos x="130" y="169"/>
                </a:cxn>
                <a:cxn ang="0">
                  <a:pos x="149" y="80"/>
                </a:cxn>
                <a:cxn ang="0">
                  <a:pos x="171" y="0"/>
                </a:cxn>
                <a:cxn ang="0">
                  <a:pos x="0" y="275"/>
                </a:cxn>
              </a:cxnLst>
              <a:rect l="0" t="0" r="r" b="b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1" name="Freeform 199"/>
            <p:cNvSpPr>
              <a:spLocks/>
            </p:cNvSpPr>
            <p:nvPr/>
          </p:nvSpPr>
          <p:spPr bwMode="auto">
            <a:xfrm>
              <a:off x="1697" y="3110"/>
              <a:ext cx="83" cy="113"/>
            </a:xfrm>
            <a:custGeom>
              <a:avLst/>
              <a:gdLst/>
              <a:ahLst/>
              <a:cxnLst>
                <a:cxn ang="0">
                  <a:pos x="4" y="124"/>
                </a:cxn>
                <a:cxn ang="0">
                  <a:pos x="36" y="40"/>
                </a:cxn>
                <a:cxn ang="0">
                  <a:pos x="100" y="0"/>
                </a:cxn>
                <a:cxn ang="0">
                  <a:pos x="183" y="1"/>
                </a:cxn>
                <a:cxn ang="0">
                  <a:pos x="233" y="59"/>
                </a:cxn>
                <a:cxn ang="0">
                  <a:pos x="249" y="135"/>
                </a:cxn>
                <a:cxn ang="0">
                  <a:pos x="238" y="234"/>
                </a:cxn>
                <a:cxn ang="0">
                  <a:pos x="188" y="305"/>
                </a:cxn>
                <a:cxn ang="0">
                  <a:pos x="126" y="337"/>
                </a:cxn>
                <a:cxn ang="0">
                  <a:pos x="62" y="318"/>
                </a:cxn>
                <a:cxn ang="0">
                  <a:pos x="19" y="264"/>
                </a:cxn>
                <a:cxn ang="0">
                  <a:pos x="0" y="180"/>
                </a:cxn>
                <a:cxn ang="0">
                  <a:pos x="4" y="124"/>
                </a:cxn>
                <a:cxn ang="0">
                  <a:pos x="4" y="124"/>
                </a:cxn>
              </a:cxnLst>
              <a:rect l="0" t="0" r="r" b="b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2" name="Freeform 200"/>
            <p:cNvSpPr>
              <a:spLocks/>
            </p:cNvSpPr>
            <p:nvPr/>
          </p:nvSpPr>
          <p:spPr bwMode="auto">
            <a:xfrm>
              <a:off x="1248" y="3208"/>
              <a:ext cx="443" cy="100"/>
            </a:xfrm>
            <a:custGeom>
              <a:avLst/>
              <a:gdLst/>
              <a:ahLst/>
              <a:cxnLst>
                <a:cxn ang="0">
                  <a:pos x="1141" y="0"/>
                </a:cxn>
                <a:cxn ang="0">
                  <a:pos x="606" y="49"/>
                </a:cxn>
                <a:cxn ang="0">
                  <a:pos x="0" y="193"/>
                </a:cxn>
                <a:cxn ang="0">
                  <a:pos x="433" y="155"/>
                </a:cxn>
                <a:cxn ang="0">
                  <a:pos x="134" y="270"/>
                </a:cxn>
                <a:cxn ang="0">
                  <a:pos x="718" y="175"/>
                </a:cxn>
                <a:cxn ang="0">
                  <a:pos x="444" y="299"/>
                </a:cxn>
                <a:cxn ang="0">
                  <a:pos x="945" y="199"/>
                </a:cxn>
                <a:cxn ang="0">
                  <a:pos x="810" y="278"/>
                </a:cxn>
                <a:cxn ang="0">
                  <a:pos x="1330" y="160"/>
                </a:cxn>
                <a:cxn ang="0">
                  <a:pos x="1141" y="0"/>
                </a:cxn>
                <a:cxn ang="0">
                  <a:pos x="1141" y="0"/>
                </a:cxn>
              </a:cxnLst>
              <a:rect l="0" t="0" r="r" b="b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308" name="Group 236"/>
          <p:cNvGrpSpPr>
            <a:grpSpLocks/>
          </p:cNvGrpSpPr>
          <p:nvPr/>
        </p:nvGrpSpPr>
        <p:grpSpPr bwMode="auto">
          <a:xfrm>
            <a:off x="3886200" y="3962400"/>
            <a:ext cx="1828800" cy="908050"/>
            <a:chOff x="2448" y="2496"/>
            <a:chExt cx="1152" cy="572"/>
          </a:xfrm>
        </p:grpSpPr>
        <p:sp>
          <p:nvSpPr>
            <p:cNvPr id="3273" name="Freeform 201"/>
            <p:cNvSpPr>
              <a:spLocks/>
            </p:cNvSpPr>
            <p:nvPr/>
          </p:nvSpPr>
          <p:spPr bwMode="auto">
            <a:xfrm>
              <a:off x="2578" y="2617"/>
              <a:ext cx="349" cy="259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195" y="70"/>
                </a:cxn>
                <a:cxn ang="0">
                  <a:pos x="0" y="247"/>
                </a:cxn>
                <a:cxn ang="0">
                  <a:pos x="5" y="776"/>
                </a:cxn>
                <a:cxn ang="0">
                  <a:pos x="129" y="774"/>
                </a:cxn>
                <a:cxn ang="0">
                  <a:pos x="148" y="249"/>
                </a:cxn>
                <a:cxn ang="0">
                  <a:pos x="359" y="282"/>
                </a:cxn>
                <a:cxn ang="0">
                  <a:pos x="226" y="121"/>
                </a:cxn>
                <a:cxn ang="0">
                  <a:pos x="1047" y="37"/>
                </a:cxn>
                <a:cxn ang="0">
                  <a:pos x="952" y="0"/>
                </a:cxn>
                <a:cxn ang="0">
                  <a:pos x="952" y="0"/>
                </a:cxn>
              </a:cxnLst>
              <a:rect l="0" t="0" r="r" b="b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4" name="Freeform 202"/>
            <p:cNvSpPr>
              <a:spLocks/>
            </p:cNvSpPr>
            <p:nvPr/>
          </p:nvSpPr>
          <p:spPr bwMode="auto">
            <a:xfrm>
              <a:off x="2452" y="2708"/>
              <a:ext cx="878" cy="217"/>
            </a:xfrm>
            <a:custGeom>
              <a:avLst/>
              <a:gdLst/>
              <a:ahLst/>
              <a:cxnLst>
                <a:cxn ang="0">
                  <a:pos x="214" y="40"/>
                </a:cxn>
                <a:cxn ang="0">
                  <a:pos x="169" y="65"/>
                </a:cxn>
                <a:cxn ang="0">
                  <a:pos x="135" y="88"/>
                </a:cxn>
                <a:cxn ang="0">
                  <a:pos x="71" y="152"/>
                </a:cxn>
                <a:cxn ang="0">
                  <a:pos x="25" y="235"/>
                </a:cxn>
                <a:cxn ang="0">
                  <a:pos x="9" y="412"/>
                </a:cxn>
                <a:cxn ang="0">
                  <a:pos x="35" y="478"/>
                </a:cxn>
                <a:cxn ang="0">
                  <a:pos x="86" y="519"/>
                </a:cxn>
                <a:cxn ang="0">
                  <a:pos x="146" y="537"/>
                </a:cxn>
                <a:cxn ang="0">
                  <a:pos x="1122" y="617"/>
                </a:cxn>
                <a:cxn ang="0">
                  <a:pos x="1238" y="500"/>
                </a:cxn>
                <a:cxn ang="0">
                  <a:pos x="1282" y="428"/>
                </a:cxn>
                <a:cxn ang="0">
                  <a:pos x="1332" y="383"/>
                </a:cxn>
                <a:cxn ang="0">
                  <a:pos x="1373" y="363"/>
                </a:cxn>
                <a:cxn ang="0">
                  <a:pos x="1527" y="370"/>
                </a:cxn>
                <a:cxn ang="0">
                  <a:pos x="1592" y="399"/>
                </a:cxn>
                <a:cxn ang="0">
                  <a:pos x="1662" y="485"/>
                </a:cxn>
                <a:cxn ang="0">
                  <a:pos x="1701" y="651"/>
                </a:cxn>
                <a:cxn ang="0">
                  <a:pos x="1917" y="511"/>
                </a:cxn>
                <a:cxn ang="0">
                  <a:pos x="1850" y="446"/>
                </a:cxn>
                <a:cxn ang="0">
                  <a:pos x="1784" y="388"/>
                </a:cxn>
                <a:cxn ang="0">
                  <a:pos x="1716" y="335"/>
                </a:cxn>
                <a:cxn ang="0">
                  <a:pos x="1675" y="306"/>
                </a:cxn>
                <a:cxn ang="0">
                  <a:pos x="1635" y="278"/>
                </a:cxn>
                <a:cxn ang="0">
                  <a:pos x="1593" y="253"/>
                </a:cxn>
                <a:cxn ang="0">
                  <a:pos x="1553" y="235"/>
                </a:cxn>
                <a:cxn ang="0">
                  <a:pos x="1487" y="215"/>
                </a:cxn>
                <a:cxn ang="0">
                  <a:pos x="1392" y="231"/>
                </a:cxn>
                <a:cxn ang="0">
                  <a:pos x="1334" y="259"/>
                </a:cxn>
                <a:cxn ang="0">
                  <a:pos x="1293" y="286"/>
                </a:cxn>
                <a:cxn ang="0">
                  <a:pos x="1267" y="304"/>
                </a:cxn>
                <a:cxn ang="0">
                  <a:pos x="1241" y="322"/>
                </a:cxn>
                <a:cxn ang="0">
                  <a:pos x="1217" y="340"/>
                </a:cxn>
                <a:cxn ang="0">
                  <a:pos x="1184" y="366"/>
                </a:cxn>
                <a:cxn ang="0">
                  <a:pos x="1146" y="390"/>
                </a:cxn>
                <a:cxn ang="0">
                  <a:pos x="1096" y="402"/>
                </a:cxn>
                <a:cxn ang="0">
                  <a:pos x="1075" y="329"/>
                </a:cxn>
                <a:cxn ang="0">
                  <a:pos x="1108" y="267"/>
                </a:cxn>
                <a:cxn ang="0">
                  <a:pos x="1068" y="129"/>
                </a:cxn>
                <a:cxn ang="0">
                  <a:pos x="1045" y="138"/>
                </a:cxn>
                <a:cxn ang="0">
                  <a:pos x="1002" y="201"/>
                </a:cxn>
                <a:cxn ang="0">
                  <a:pos x="964" y="297"/>
                </a:cxn>
                <a:cxn ang="0">
                  <a:pos x="922" y="344"/>
                </a:cxn>
                <a:cxn ang="0">
                  <a:pos x="838" y="352"/>
                </a:cxn>
                <a:cxn ang="0">
                  <a:pos x="773" y="282"/>
                </a:cxn>
                <a:cxn ang="0">
                  <a:pos x="775" y="190"/>
                </a:cxn>
                <a:cxn ang="0">
                  <a:pos x="733" y="0"/>
                </a:cxn>
                <a:cxn ang="0">
                  <a:pos x="383" y="385"/>
                </a:cxn>
                <a:cxn ang="0">
                  <a:pos x="335" y="413"/>
                </a:cxn>
                <a:cxn ang="0">
                  <a:pos x="261" y="438"/>
                </a:cxn>
                <a:cxn ang="0">
                  <a:pos x="140" y="384"/>
                </a:cxn>
                <a:cxn ang="0">
                  <a:pos x="93" y="267"/>
                </a:cxn>
                <a:cxn ang="0">
                  <a:pos x="127" y="145"/>
                </a:cxn>
                <a:cxn ang="0">
                  <a:pos x="214" y="55"/>
                </a:cxn>
              </a:cxnLst>
              <a:rect l="0" t="0" r="r" b="b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5" name="Freeform 203"/>
            <p:cNvSpPr>
              <a:spLocks/>
            </p:cNvSpPr>
            <p:nvPr/>
          </p:nvSpPr>
          <p:spPr bwMode="auto">
            <a:xfrm>
              <a:off x="2451" y="2864"/>
              <a:ext cx="389" cy="88"/>
            </a:xfrm>
            <a:custGeom>
              <a:avLst/>
              <a:gdLst/>
              <a:ahLst/>
              <a:cxnLst>
                <a:cxn ang="0">
                  <a:pos x="35" y="16"/>
                </a:cxn>
                <a:cxn ang="0">
                  <a:pos x="10" y="55"/>
                </a:cxn>
                <a:cxn ang="0">
                  <a:pos x="2" y="123"/>
                </a:cxn>
                <a:cxn ang="0">
                  <a:pos x="15" y="154"/>
                </a:cxn>
                <a:cxn ang="0">
                  <a:pos x="33" y="170"/>
                </a:cxn>
                <a:cxn ang="0">
                  <a:pos x="54" y="181"/>
                </a:cxn>
                <a:cxn ang="0">
                  <a:pos x="97" y="195"/>
                </a:cxn>
                <a:cxn ang="0">
                  <a:pos x="153" y="207"/>
                </a:cxn>
                <a:cxn ang="0">
                  <a:pos x="224" y="218"/>
                </a:cxn>
                <a:cxn ang="0">
                  <a:pos x="303" y="229"/>
                </a:cxn>
                <a:cxn ang="0">
                  <a:pos x="392" y="238"/>
                </a:cxn>
                <a:cxn ang="0">
                  <a:pos x="484" y="246"/>
                </a:cxn>
                <a:cxn ang="0">
                  <a:pos x="673" y="258"/>
                </a:cxn>
                <a:cxn ang="0">
                  <a:pos x="930" y="264"/>
                </a:cxn>
                <a:cxn ang="0">
                  <a:pos x="1093" y="254"/>
                </a:cxn>
                <a:cxn ang="0">
                  <a:pos x="1147" y="207"/>
                </a:cxn>
                <a:cxn ang="0">
                  <a:pos x="1169" y="95"/>
                </a:cxn>
                <a:cxn ang="0">
                  <a:pos x="1150" y="110"/>
                </a:cxn>
                <a:cxn ang="0">
                  <a:pos x="1132" y="122"/>
                </a:cxn>
                <a:cxn ang="0">
                  <a:pos x="1107" y="134"/>
                </a:cxn>
                <a:cxn ang="0">
                  <a:pos x="1074" y="147"/>
                </a:cxn>
                <a:cxn ang="0">
                  <a:pos x="1032" y="159"/>
                </a:cxn>
                <a:cxn ang="0">
                  <a:pos x="983" y="169"/>
                </a:cxn>
                <a:cxn ang="0">
                  <a:pos x="875" y="176"/>
                </a:cxn>
                <a:cxn ang="0">
                  <a:pos x="469" y="169"/>
                </a:cxn>
                <a:cxn ang="0">
                  <a:pos x="259" y="154"/>
                </a:cxn>
                <a:cxn ang="0">
                  <a:pos x="148" y="140"/>
                </a:cxn>
                <a:cxn ang="0">
                  <a:pos x="76" y="122"/>
                </a:cxn>
                <a:cxn ang="0">
                  <a:pos x="46" y="89"/>
                </a:cxn>
                <a:cxn ang="0">
                  <a:pos x="44" y="51"/>
                </a:cxn>
                <a:cxn ang="0">
                  <a:pos x="61" y="20"/>
                </a:cxn>
                <a:cxn ang="0">
                  <a:pos x="80" y="1"/>
                </a:cxn>
                <a:cxn ang="0">
                  <a:pos x="48" y="0"/>
                </a:cxn>
              </a:cxnLst>
              <a:rect l="0" t="0" r="r" b="b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6" name="Freeform 204"/>
            <p:cNvSpPr>
              <a:spLocks/>
            </p:cNvSpPr>
            <p:nvPr/>
          </p:nvSpPr>
          <p:spPr bwMode="auto">
            <a:xfrm>
              <a:off x="2542" y="2930"/>
              <a:ext cx="166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9"/>
                </a:cxn>
                <a:cxn ang="0">
                  <a:pos x="8" y="41"/>
                </a:cxn>
                <a:cxn ang="0">
                  <a:pos x="18" y="69"/>
                </a:cxn>
                <a:cxn ang="0">
                  <a:pos x="25" y="84"/>
                </a:cxn>
                <a:cxn ang="0">
                  <a:pos x="33" y="99"/>
                </a:cxn>
                <a:cxn ang="0">
                  <a:pos x="41" y="114"/>
                </a:cxn>
                <a:cxn ang="0">
                  <a:pos x="54" y="130"/>
                </a:cxn>
                <a:cxn ang="0">
                  <a:pos x="66" y="143"/>
                </a:cxn>
                <a:cxn ang="0">
                  <a:pos x="81" y="157"/>
                </a:cxn>
                <a:cxn ang="0">
                  <a:pos x="90" y="164"/>
                </a:cxn>
                <a:cxn ang="0">
                  <a:pos x="99" y="169"/>
                </a:cxn>
                <a:cxn ang="0">
                  <a:pos x="108" y="176"/>
                </a:cxn>
                <a:cxn ang="0">
                  <a:pos x="119" y="182"/>
                </a:cxn>
                <a:cxn ang="0">
                  <a:pos x="128" y="187"/>
                </a:cxn>
                <a:cxn ang="0">
                  <a:pos x="139" y="191"/>
                </a:cxn>
                <a:cxn ang="0">
                  <a:pos x="149" y="196"/>
                </a:cxn>
                <a:cxn ang="0">
                  <a:pos x="160" y="200"/>
                </a:cxn>
                <a:cxn ang="0">
                  <a:pos x="182" y="207"/>
                </a:cxn>
                <a:cxn ang="0">
                  <a:pos x="203" y="211"/>
                </a:cxn>
                <a:cxn ang="0">
                  <a:pos x="245" y="215"/>
                </a:cxn>
                <a:cxn ang="0">
                  <a:pos x="285" y="215"/>
                </a:cxn>
                <a:cxn ang="0">
                  <a:pos x="324" y="209"/>
                </a:cxn>
                <a:cxn ang="0">
                  <a:pos x="357" y="201"/>
                </a:cxn>
                <a:cxn ang="0">
                  <a:pos x="372" y="197"/>
                </a:cxn>
                <a:cxn ang="0">
                  <a:pos x="386" y="191"/>
                </a:cxn>
                <a:cxn ang="0">
                  <a:pos x="397" y="185"/>
                </a:cxn>
                <a:cxn ang="0">
                  <a:pos x="408" y="178"/>
                </a:cxn>
                <a:cxn ang="0">
                  <a:pos x="426" y="161"/>
                </a:cxn>
                <a:cxn ang="0">
                  <a:pos x="444" y="141"/>
                </a:cxn>
                <a:cxn ang="0">
                  <a:pos x="459" y="117"/>
                </a:cxn>
                <a:cxn ang="0">
                  <a:pos x="471" y="92"/>
                </a:cxn>
                <a:cxn ang="0">
                  <a:pos x="484" y="70"/>
                </a:cxn>
                <a:cxn ang="0">
                  <a:pos x="492" y="52"/>
                </a:cxn>
                <a:cxn ang="0">
                  <a:pos x="499" y="3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7" name="Freeform 205"/>
            <p:cNvSpPr>
              <a:spLocks/>
            </p:cNvSpPr>
            <p:nvPr/>
          </p:nvSpPr>
          <p:spPr bwMode="auto">
            <a:xfrm>
              <a:off x="2695" y="2673"/>
              <a:ext cx="730" cy="192"/>
            </a:xfrm>
            <a:custGeom>
              <a:avLst/>
              <a:gdLst/>
              <a:ahLst/>
              <a:cxnLst>
                <a:cxn ang="0">
                  <a:pos x="42" y="266"/>
                </a:cxn>
                <a:cxn ang="0">
                  <a:pos x="57" y="252"/>
                </a:cxn>
                <a:cxn ang="0">
                  <a:pos x="71" y="245"/>
                </a:cxn>
                <a:cxn ang="0">
                  <a:pos x="95" y="237"/>
                </a:cxn>
                <a:cxn ang="0">
                  <a:pos x="135" y="240"/>
                </a:cxn>
                <a:cxn ang="0">
                  <a:pos x="166" y="253"/>
                </a:cxn>
                <a:cxn ang="0">
                  <a:pos x="206" y="284"/>
                </a:cxn>
                <a:cxn ang="0">
                  <a:pos x="232" y="335"/>
                </a:cxn>
                <a:cxn ang="0">
                  <a:pos x="244" y="438"/>
                </a:cxn>
                <a:cxn ang="0">
                  <a:pos x="269" y="406"/>
                </a:cxn>
                <a:cxn ang="0">
                  <a:pos x="284" y="341"/>
                </a:cxn>
                <a:cxn ang="0">
                  <a:pos x="273" y="307"/>
                </a:cxn>
                <a:cxn ang="0">
                  <a:pos x="257" y="278"/>
                </a:cxn>
                <a:cxn ang="0">
                  <a:pos x="239" y="252"/>
                </a:cxn>
                <a:cxn ang="0">
                  <a:pos x="210" y="229"/>
                </a:cxn>
                <a:cxn ang="0">
                  <a:pos x="184" y="218"/>
                </a:cxn>
                <a:cxn ang="0">
                  <a:pos x="146" y="205"/>
                </a:cxn>
                <a:cxn ang="0">
                  <a:pos x="149" y="200"/>
                </a:cxn>
                <a:cxn ang="0">
                  <a:pos x="221" y="193"/>
                </a:cxn>
                <a:cxn ang="0">
                  <a:pos x="287" y="208"/>
                </a:cxn>
                <a:cxn ang="0">
                  <a:pos x="317" y="224"/>
                </a:cxn>
                <a:cxn ang="0">
                  <a:pos x="345" y="249"/>
                </a:cxn>
                <a:cxn ang="0">
                  <a:pos x="357" y="241"/>
                </a:cxn>
                <a:cxn ang="0">
                  <a:pos x="378" y="227"/>
                </a:cxn>
                <a:cxn ang="0">
                  <a:pos x="400" y="215"/>
                </a:cxn>
                <a:cxn ang="0">
                  <a:pos x="418" y="205"/>
                </a:cxn>
                <a:cxn ang="0">
                  <a:pos x="437" y="197"/>
                </a:cxn>
                <a:cxn ang="0">
                  <a:pos x="458" y="190"/>
                </a:cxn>
                <a:cxn ang="0">
                  <a:pos x="492" y="178"/>
                </a:cxn>
                <a:cxn ang="0">
                  <a:pos x="545" y="167"/>
                </a:cxn>
                <a:cxn ang="0">
                  <a:pos x="630" y="163"/>
                </a:cxn>
                <a:cxn ang="0">
                  <a:pos x="831" y="185"/>
                </a:cxn>
                <a:cxn ang="0">
                  <a:pos x="866" y="198"/>
                </a:cxn>
                <a:cxn ang="0">
                  <a:pos x="884" y="208"/>
                </a:cxn>
                <a:cxn ang="0">
                  <a:pos x="904" y="219"/>
                </a:cxn>
                <a:cxn ang="0">
                  <a:pos x="926" y="231"/>
                </a:cxn>
                <a:cxn ang="0">
                  <a:pos x="953" y="246"/>
                </a:cxn>
                <a:cxn ang="0">
                  <a:pos x="973" y="260"/>
                </a:cxn>
                <a:cxn ang="0">
                  <a:pos x="1006" y="286"/>
                </a:cxn>
                <a:cxn ang="0">
                  <a:pos x="1059" y="335"/>
                </a:cxn>
                <a:cxn ang="0">
                  <a:pos x="1085" y="363"/>
                </a:cxn>
                <a:cxn ang="0">
                  <a:pos x="1110" y="390"/>
                </a:cxn>
                <a:cxn ang="0">
                  <a:pos x="1133" y="419"/>
                </a:cxn>
                <a:cxn ang="0">
                  <a:pos x="1155" y="445"/>
                </a:cxn>
                <a:cxn ang="0">
                  <a:pos x="1176" y="472"/>
                </a:cxn>
                <a:cxn ang="0">
                  <a:pos x="1212" y="518"/>
                </a:cxn>
                <a:cxn ang="0">
                  <a:pos x="1236" y="553"/>
                </a:cxn>
                <a:cxn ang="0">
                  <a:pos x="1253" y="575"/>
                </a:cxn>
                <a:cxn ang="0">
                  <a:pos x="1830" y="502"/>
                </a:cxn>
                <a:cxn ang="0">
                  <a:pos x="1819" y="384"/>
                </a:cxn>
                <a:cxn ang="0">
                  <a:pos x="1837" y="313"/>
                </a:cxn>
                <a:cxn ang="0">
                  <a:pos x="1850" y="289"/>
                </a:cxn>
                <a:cxn ang="0">
                  <a:pos x="1865" y="266"/>
                </a:cxn>
                <a:cxn ang="0">
                  <a:pos x="1903" y="222"/>
                </a:cxn>
                <a:cxn ang="0">
                  <a:pos x="1935" y="189"/>
                </a:cxn>
                <a:cxn ang="0">
                  <a:pos x="1968" y="152"/>
                </a:cxn>
                <a:cxn ang="0">
                  <a:pos x="2000" y="124"/>
                </a:cxn>
                <a:cxn ang="0">
                  <a:pos x="2016" y="116"/>
                </a:cxn>
                <a:cxn ang="0">
                  <a:pos x="2062" y="106"/>
                </a:cxn>
                <a:cxn ang="0">
                  <a:pos x="2156" y="99"/>
                </a:cxn>
                <a:cxn ang="0">
                  <a:pos x="2088" y="0"/>
                </a:cxn>
                <a:cxn ang="0">
                  <a:pos x="0" y="94"/>
                </a:cxn>
                <a:cxn ang="0">
                  <a:pos x="33" y="273"/>
                </a:cxn>
              </a:cxnLst>
              <a:rect l="0" t="0" r="r" b="b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8" name="Freeform 206"/>
            <p:cNvSpPr>
              <a:spLocks/>
            </p:cNvSpPr>
            <p:nvPr/>
          </p:nvSpPr>
          <p:spPr bwMode="auto">
            <a:xfrm>
              <a:off x="2503" y="2744"/>
              <a:ext cx="80" cy="85"/>
            </a:xfrm>
            <a:custGeom>
              <a:avLst/>
              <a:gdLst/>
              <a:ahLst/>
              <a:cxnLst>
                <a:cxn ang="0">
                  <a:pos x="43" y="237"/>
                </a:cxn>
                <a:cxn ang="0">
                  <a:pos x="36" y="229"/>
                </a:cxn>
                <a:cxn ang="0">
                  <a:pos x="21" y="204"/>
                </a:cxn>
                <a:cxn ang="0">
                  <a:pos x="7" y="168"/>
                </a:cxn>
                <a:cxn ang="0">
                  <a:pos x="0" y="121"/>
                </a:cxn>
                <a:cxn ang="0">
                  <a:pos x="4" y="96"/>
                </a:cxn>
                <a:cxn ang="0">
                  <a:pos x="13" y="73"/>
                </a:cxn>
                <a:cxn ang="0">
                  <a:pos x="20" y="62"/>
                </a:cxn>
                <a:cxn ang="0">
                  <a:pos x="25" y="52"/>
                </a:cxn>
                <a:cxn ang="0">
                  <a:pos x="40" y="33"/>
                </a:cxn>
                <a:cxn ang="0">
                  <a:pos x="61" y="18"/>
                </a:cxn>
                <a:cxn ang="0">
                  <a:pos x="71" y="12"/>
                </a:cxn>
                <a:cxn ang="0">
                  <a:pos x="82" y="8"/>
                </a:cxn>
                <a:cxn ang="0">
                  <a:pos x="93" y="3"/>
                </a:cxn>
                <a:cxn ang="0">
                  <a:pos x="105" y="0"/>
                </a:cxn>
                <a:cxn ang="0">
                  <a:pos x="129" y="0"/>
                </a:cxn>
                <a:cxn ang="0">
                  <a:pos x="175" y="8"/>
                </a:cxn>
                <a:cxn ang="0">
                  <a:pos x="193" y="18"/>
                </a:cxn>
                <a:cxn ang="0">
                  <a:pos x="202" y="23"/>
                </a:cxn>
                <a:cxn ang="0">
                  <a:pos x="208" y="29"/>
                </a:cxn>
                <a:cxn ang="0">
                  <a:pos x="230" y="54"/>
                </a:cxn>
                <a:cxn ang="0">
                  <a:pos x="239" y="77"/>
                </a:cxn>
                <a:cxn ang="0">
                  <a:pos x="240" y="149"/>
                </a:cxn>
                <a:cxn ang="0">
                  <a:pos x="239" y="198"/>
                </a:cxn>
                <a:cxn ang="0">
                  <a:pos x="230" y="207"/>
                </a:cxn>
                <a:cxn ang="0">
                  <a:pos x="206" y="224"/>
                </a:cxn>
                <a:cxn ang="0">
                  <a:pos x="197" y="230"/>
                </a:cxn>
                <a:cxn ang="0">
                  <a:pos x="191" y="235"/>
                </a:cxn>
                <a:cxn ang="0">
                  <a:pos x="182" y="240"/>
                </a:cxn>
                <a:cxn ang="0">
                  <a:pos x="175" y="245"/>
                </a:cxn>
                <a:cxn ang="0">
                  <a:pos x="163" y="252"/>
                </a:cxn>
                <a:cxn ang="0">
                  <a:pos x="149" y="255"/>
                </a:cxn>
                <a:cxn ang="0">
                  <a:pos x="102" y="253"/>
                </a:cxn>
                <a:cxn ang="0">
                  <a:pos x="79" y="249"/>
                </a:cxn>
                <a:cxn ang="0">
                  <a:pos x="82" y="224"/>
                </a:cxn>
                <a:cxn ang="0">
                  <a:pos x="166" y="165"/>
                </a:cxn>
                <a:cxn ang="0">
                  <a:pos x="175" y="123"/>
                </a:cxn>
                <a:cxn ang="0">
                  <a:pos x="174" y="84"/>
                </a:cxn>
                <a:cxn ang="0">
                  <a:pos x="168" y="70"/>
                </a:cxn>
                <a:cxn ang="0">
                  <a:pos x="159" y="58"/>
                </a:cxn>
                <a:cxn ang="0">
                  <a:pos x="153" y="54"/>
                </a:cxn>
                <a:cxn ang="0">
                  <a:pos x="148" y="50"/>
                </a:cxn>
                <a:cxn ang="0">
                  <a:pos x="133" y="46"/>
                </a:cxn>
                <a:cxn ang="0">
                  <a:pos x="101" y="43"/>
                </a:cxn>
                <a:cxn ang="0">
                  <a:pos x="75" y="47"/>
                </a:cxn>
                <a:cxn ang="0">
                  <a:pos x="53" y="62"/>
                </a:cxn>
                <a:cxn ang="0">
                  <a:pos x="36" y="84"/>
                </a:cxn>
                <a:cxn ang="0">
                  <a:pos x="33" y="117"/>
                </a:cxn>
                <a:cxn ang="0">
                  <a:pos x="36" y="135"/>
                </a:cxn>
                <a:cxn ang="0">
                  <a:pos x="42" y="153"/>
                </a:cxn>
                <a:cxn ang="0">
                  <a:pos x="49" y="168"/>
                </a:cxn>
                <a:cxn ang="0">
                  <a:pos x="55" y="182"/>
                </a:cxn>
                <a:cxn ang="0">
                  <a:pos x="61" y="193"/>
                </a:cxn>
                <a:cxn ang="0">
                  <a:pos x="43" y="237"/>
                </a:cxn>
                <a:cxn ang="0">
                  <a:pos x="43" y="237"/>
                </a:cxn>
              </a:cxnLst>
              <a:rect l="0" t="0" r="r" b="b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9" name="Freeform 207"/>
            <p:cNvSpPr>
              <a:spLocks/>
            </p:cNvSpPr>
            <p:nvPr/>
          </p:nvSpPr>
          <p:spPr bwMode="auto">
            <a:xfrm>
              <a:off x="2514" y="2804"/>
              <a:ext cx="28" cy="2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4" y="49"/>
                </a:cxn>
                <a:cxn ang="0">
                  <a:pos x="62" y="79"/>
                </a:cxn>
                <a:cxn ang="0">
                  <a:pos x="0" y="49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0" name="Freeform 208"/>
            <p:cNvSpPr>
              <a:spLocks/>
            </p:cNvSpPr>
            <p:nvPr/>
          </p:nvSpPr>
          <p:spPr bwMode="auto">
            <a:xfrm>
              <a:off x="2862" y="2546"/>
              <a:ext cx="247" cy="117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75" y="0"/>
                </a:cxn>
                <a:cxn ang="0">
                  <a:pos x="676" y="32"/>
                </a:cxn>
                <a:cxn ang="0">
                  <a:pos x="689" y="47"/>
                </a:cxn>
                <a:cxn ang="0">
                  <a:pos x="702" y="66"/>
                </a:cxn>
                <a:cxn ang="0">
                  <a:pos x="716" y="88"/>
                </a:cxn>
                <a:cxn ang="0">
                  <a:pos x="738" y="147"/>
                </a:cxn>
                <a:cxn ang="0">
                  <a:pos x="742" y="182"/>
                </a:cxn>
                <a:cxn ang="0">
                  <a:pos x="741" y="215"/>
                </a:cxn>
                <a:cxn ang="0">
                  <a:pos x="733" y="249"/>
                </a:cxn>
                <a:cxn ang="0">
                  <a:pos x="722" y="277"/>
                </a:cxn>
                <a:cxn ang="0">
                  <a:pos x="716" y="289"/>
                </a:cxn>
                <a:cxn ang="0">
                  <a:pos x="711" y="300"/>
                </a:cxn>
                <a:cxn ang="0">
                  <a:pos x="698" y="319"/>
                </a:cxn>
                <a:cxn ang="0">
                  <a:pos x="684" y="334"/>
                </a:cxn>
                <a:cxn ang="0">
                  <a:pos x="678" y="341"/>
                </a:cxn>
                <a:cxn ang="0">
                  <a:pos x="671" y="345"/>
                </a:cxn>
                <a:cxn ang="0">
                  <a:pos x="657" y="351"/>
                </a:cxn>
                <a:cxn ang="0">
                  <a:pos x="642" y="352"/>
                </a:cxn>
                <a:cxn ang="0">
                  <a:pos x="621" y="350"/>
                </a:cxn>
                <a:cxn ang="0">
                  <a:pos x="607" y="344"/>
                </a:cxn>
                <a:cxn ang="0">
                  <a:pos x="591" y="340"/>
                </a:cxn>
                <a:cxn ang="0">
                  <a:pos x="571" y="333"/>
                </a:cxn>
                <a:cxn ang="0">
                  <a:pos x="551" y="326"/>
                </a:cxn>
                <a:cxn ang="0">
                  <a:pos x="529" y="319"/>
                </a:cxn>
                <a:cxn ang="0">
                  <a:pos x="507" y="311"/>
                </a:cxn>
                <a:cxn ang="0">
                  <a:pos x="483" y="304"/>
                </a:cxn>
                <a:cxn ang="0">
                  <a:pos x="458" y="296"/>
                </a:cxn>
                <a:cxn ang="0">
                  <a:pos x="435" y="289"/>
                </a:cxn>
                <a:cxn ang="0">
                  <a:pos x="413" y="282"/>
                </a:cxn>
                <a:cxn ang="0">
                  <a:pos x="388" y="277"/>
                </a:cxn>
                <a:cxn ang="0">
                  <a:pos x="367" y="272"/>
                </a:cxn>
                <a:cxn ang="0">
                  <a:pos x="328" y="268"/>
                </a:cxn>
                <a:cxn ang="0">
                  <a:pos x="235" y="264"/>
                </a:cxn>
                <a:cxn ang="0">
                  <a:pos x="126" y="257"/>
                </a:cxn>
                <a:cxn ang="0">
                  <a:pos x="38" y="252"/>
                </a:cxn>
                <a:cxn ang="0">
                  <a:pos x="0" y="250"/>
                </a:cxn>
                <a:cxn ang="0">
                  <a:pos x="0" y="250"/>
                </a:cxn>
              </a:cxnLst>
              <a:rect l="0" t="0" r="r" b="b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1" name="Freeform 209"/>
            <p:cNvSpPr>
              <a:spLocks/>
            </p:cNvSpPr>
            <p:nvPr/>
          </p:nvSpPr>
          <p:spPr bwMode="auto">
            <a:xfrm>
              <a:off x="2828" y="2496"/>
              <a:ext cx="596" cy="210"/>
            </a:xfrm>
            <a:custGeom>
              <a:avLst/>
              <a:gdLst/>
              <a:ahLst/>
              <a:cxnLst>
                <a:cxn ang="0">
                  <a:pos x="48" y="366"/>
                </a:cxn>
                <a:cxn ang="0">
                  <a:pos x="73" y="308"/>
                </a:cxn>
                <a:cxn ang="0">
                  <a:pos x="89" y="270"/>
                </a:cxn>
                <a:cxn ang="0">
                  <a:pos x="107" y="230"/>
                </a:cxn>
                <a:cxn ang="0">
                  <a:pos x="126" y="191"/>
                </a:cxn>
                <a:cxn ang="0">
                  <a:pos x="157" y="131"/>
                </a:cxn>
                <a:cxn ang="0">
                  <a:pos x="180" y="105"/>
                </a:cxn>
                <a:cxn ang="0">
                  <a:pos x="223" y="92"/>
                </a:cxn>
                <a:cxn ang="0">
                  <a:pos x="343" y="74"/>
                </a:cxn>
                <a:cxn ang="0">
                  <a:pos x="1526" y="102"/>
                </a:cxn>
                <a:cxn ang="0">
                  <a:pos x="1577" y="122"/>
                </a:cxn>
                <a:cxn ang="0">
                  <a:pos x="1604" y="140"/>
                </a:cxn>
                <a:cxn ang="0">
                  <a:pos x="1667" y="198"/>
                </a:cxn>
                <a:cxn ang="0">
                  <a:pos x="1701" y="244"/>
                </a:cxn>
                <a:cxn ang="0">
                  <a:pos x="1722" y="334"/>
                </a:cxn>
                <a:cxn ang="0">
                  <a:pos x="1703" y="380"/>
                </a:cxn>
                <a:cxn ang="0">
                  <a:pos x="1688" y="345"/>
                </a:cxn>
                <a:cxn ang="0">
                  <a:pos x="1660" y="303"/>
                </a:cxn>
                <a:cxn ang="0">
                  <a:pos x="1620" y="257"/>
                </a:cxn>
                <a:cxn ang="0">
                  <a:pos x="1575" y="223"/>
                </a:cxn>
                <a:cxn ang="0">
                  <a:pos x="1544" y="205"/>
                </a:cxn>
                <a:cxn ang="0">
                  <a:pos x="1496" y="187"/>
                </a:cxn>
                <a:cxn ang="0">
                  <a:pos x="1408" y="171"/>
                </a:cxn>
                <a:cxn ang="0">
                  <a:pos x="1277" y="155"/>
                </a:cxn>
                <a:cxn ang="0">
                  <a:pos x="1063" y="155"/>
                </a:cxn>
                <a:cxn ang="0">
                  <a:pos x="974" y="173"/>
                </a:cxn>
                <a:cxn ang="0">
                  <a:pos x="901" y="190"/>
                </a:cxn>
                <a:cxn ang="0">
                  <a:pos x="975" y="246"/>
                </a:cxn>
                <a:cxn ang="0">
                  <a:pos x="1110" y="233"/>
                </a:cxn>
                <a:cxn ang="0">
                  <a:pos x="1364" y="230"/>
                </a:cxn>
                <a:cxn ang="0">
                  <a:pos x="1480" y="255"/>
                </a:cxn>
                <a:cxn ang="0">
                  <a:pos x="1508" y="274"/>
                </a:cxn>
                <a:cxn ang="0">
                  <a:pos x="1554" y="308"/>
                </a:cxn>
                <a:cxn ang="0">
                  <a:pos x="1604" y="391"/>
                </a:cxn>
                <a:cxn ang="0">
                  <a:pos x="1594" y="577"/>
                </a:cxn>
                <a:cxn ang="0">
                  <a:pos x="1787" y="377"/>
                </a:cxn>
                <a:cxn ang="0">
                  <a:pos x="1765" y="266"/>
                </a:cxn>
                <a:cxn ang="0">
                  <a:pos x="1733" y="213"/>
                </a:cxn>
                <a:cxn ang="0">
                  <a:pos x="1689" y="167"/>
                </a:cxn>
                <a:cxn ang="0">
                  <a:pos x="1646" y="133"/>
                </a:cxn>
                <a:cxn ang="0">
                  <a:pos x="1620" y="114"/>
                </a:cxn>
                <a:cxn ang="0">
                  <a:pos x="1594" y="99"/>
                </a:cxn>
                <a:cxn ang="0">
                  <a:pos x="1568" y="87"/>
                </a:cxn>
                <a:cxn ang="0">
                  <a:pos x="1517" y="67"/>
                </a:cxn>
                <a:cxn ang="0">
                  <a:pos x="1411" y="50"/>
                </a:cxn>
                <a:cxn ang="0">
                  <a:pos x="1255" y="32"/>
                </a:cxn>
                <a:cxn ang="0">
                  <a:pos x="1077" y="14"/>
                </a:cxn>
                <a:cxn ang="0">
                  <a:pos x="858" y="1"/>
                </a:cxn>
                <a:cxn ang="0">
                  <a:pos x="456" y="17"/>
                </a:cxn>
                <a:cxn ang="0">
                  <a:pos x="250" y="37"/>
                </a:cxn>
                <a:cxn ang="0">
                  <a:pos x="177" y="58"/>
                </a:cxn>
                <a:cxn ang="0">
                  <a:pos x="126" y="91"/>
                </a:cxn>
                <a:cxn ang="0">
                  <a:pos x="84" y="140"/>
                </a:cxn>
                <a:cxn ang="0">
                  <a:pos x="31" y="407"/>
                </a:cxn>
              </a:cxnLst>
              <a:rect l="0" t="0" r="r" b="b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2" name="Freeform 210"/>
            <p:cNvSpPr>
              <a:spLocks/>
            </p:cNvSpPr>
            <p:nvPr/>
          </p:nvSpPr>
          <p:spPr bwMode="auto">
            <a:xfrm>
              <a:off x="3229" y="2550"/>
              <a:ext cx="33" cy="13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4" y="406"/>
                </a:cxn>
                <a:cxn ang="0">
                  <a:pos x="99" y="410"/>
                </a:cxn>
                <a:cxn ang="0">
                  <a:pos x="75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3" name="Freeform 211"/>
            <p:cNvSpPr>
              <a:spLocks/>
            </p:cNvSpPr>
            <p:nvPr/>
          </p:nvSpPr>
          <p:spPr bwMode="auto">
            <a:xfrm>
              <a:off x="3317" y="2739"/>
              <a:ext cx="235" cy="157"/>
            </a:xfrm>
            <a:custGeom>
              <a:avLst/>
              <a:gdLst/>
              <a:ahLst/>
              <a:cxnLst>
                <a:cxn ang="0">
                  <a:pos x="31" y="373"/>
                </a:cxn>
                <a:cxn ang="0">
                  <a:pos x="41" y="260"/>
                </a:cxn>
                <a:cxn ang="0">
                  <a:pos x="54" y="193"/>
                </a:cxn>
                <a:cxn ang="0">
                  <a:pos x="71" y="131"/>
                </a:cxn>
                <a:cxn ang="0">
                  <a:pos x="84" y="105"/>
                </a:cxn>
                <a:cxn ang="0">
                  <a:pos x="98" y="80"/>
                </a:cxn>
                <a:cxn ang="0">
                  <a:pos x="133" y="47"/>
                </a:cxn>
                <a:cxn ang="0">
                  <a:pos x="154" y="34"/>
                </a:cxn>
                <a:cxn ang="0">
                  <a:pos x="175" y="25"/>
                </a:cxn>
                <a:cxn ang="0">
                  <a:pos x="197" y="16"/>
                </a:cxn>
                <a:cxn ang="0">
                  <a:pos x="242" y="7"/>
                </a:cxn>
                <a:cxn ang="0">
                  <a:pos x="311" y="0"/>
                </a:cxn>
                <a:cxn ang="0">
                  <a:pos x="398" y="18"/>
                </a:cxn>
                <a:cxn ang="0">
                  <a:pos x="427" y="32"/>
                </a:cxn>
                <a:cxn ang="0">
                  <a:pos x="470" y="63"/>
                </a:cxn>
                <a:cxn ang="0">
                  <a:pos x="500" y="95"/>
                </a:cxn>
                <a:cxn ang="0">
                  <a:pos x="530" y="131"/>
                </a:cxn>
                <a:cxn ang="0">
                  <a:pos x="561" y="168"/>
                </a:cxn>
                <a:cxn ang="0">
                  <a:pos x="585" y="204"/>
                </a:cxn>
                <a:cxn ang="0">
                  <a:pos x="607" y="235"/>
                </a:cxn>
                <a:cxn ang="0">
                  <a:pos x="641" y="283"/>
                </a:cxn>
                <a:cxn ang="0">
                  <a:pos x="707" y="377"/>
                </a:cxn>
                <a:cxn ang="0">
                  <a:pos x="475" y="400"/>
                </a:cxn>
                <a:cxn ang="0">
                  <a:pos x="459" y="316"/>
                </a:cxn>
                <a:cxn ang="0">
                  <a:pos x="443" y="270"/>
                </a:cxn>
                <a:cxn ang="0">
                  <a:pos x="423" y="227"/>
                </a:cxn>
                <a:cxn ang="0">
                  <a:pos x="393" y="193"/>
                </a:cxn>
                <a:cxn ang="0">
                  <a:pos x="376" y="182"/>
                </a:cxn>
                <a:cxn ang="0">
                  <a:pos x="357" y="173"/>
                </a:cxn>
                <a:cxn ang="0">
                  <a:pos x="317" y="169"/>
                </a:cxn>
                <a:cxn ang="0">
                  <a:pos x="260" y="186"/>
                </a:cxn>
                <a:cxn ang="0">
                  <a:pos x="242" y="197"/>
                </a:cxn>
                <a:cxn ang="0">
                  <a:pos x="227" y="206"/>
                </a:cxn>
                <a:cxn ang="0">
                  <a:pos x="184" y="248"/>
                </a:cxn>
                <a:cxn ang="0">
                  <a:pos x="162" y="277"/>
                </a:cxn>
                <a:cxn ang="0">
                  <a:pos x="136" y="327"/>
                </a:cxn>
                <a:cxn ang="0">
                  <a:pos x="128" y="418"/>
                </a:cxn>
                <a:cxn ang="0">
                  <a:pos x="0" y="464"/>
                </a:cxn>
                <a:cxn ang="0">
                  <a:pos x="30" y="424"/>
                </a:cxn>
              </a:cxnLst>
              <a:rect l="0" t="0" r="r" b="b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4" name="Freeform 212"/>
            <p:cNvSpPr>
              <a:spLocks/>
            </p:cNvSpPr>
            <p:nvPr/>
          </p:nvSpPr>
          <p:spPr bwMode="auto">
            <a:xfrm>
              <a:off x="3394" y="2701"/>
              <a:ext cx="206" cy="160"/>
            </a:xfrm>
            <a:custGeom>
              <a:avLst/>
              <a:gdLst/>
              <a:ahLst/>
              <a:cxnLst>
                <a:cxn ang="0">
                  <a:pos x="110" y="8"/>
                </a:cxn>
                <a:cxn ang="0">
                  <a:pos x="135" y="20"/>
                </a:cxn>
                <a:cxn ang="0">
                  <a:pos x="165" y="36"/>
                </a:cxn>
                <a:cxn ang="0">
                  <a:pos x="183" y="45"/>
                </a:cxn>
                <a:cxn ang="0">
                  <a:pos x="201" y="55"/>
                </a:cxn>
                <a:cxn ang="0">
                  <a:pos x="219" y="67"/>
                </a:cxn>
                <a:cxn ang="0">
                  <a:pos x="238" y="80"/>
                </a:cxn>
                <a:cxn ang="0">
                  <a:pos x="256" y="93"/>
                </a:cxn>
                <a:cxn ang="0">
                  <a:pos x="293" y="126"/>
                </a:cxn>
                <a:cxn ang="0">
                  <a:pos x="326" y="161"/>
                </a:cxn>
                <a:cxn ang="0">
                  <a:pos x="354" y="194"/>
                </a:cxn>
                <a:cxn ang="0">
                  <a:pos x="377" y="223"/>
                </a:cxn>
                <a:cxn ang="0">
                  <a:pos x="405" y="257"/>
                </a:cxn>
                <a:cxn ang="0">
                  <a:pos x="425" y="286"/>
                </a:cxn>
                <a:cxn ang="0">
                  <a:pos x="450" y="293"/>
                </a:cxn>
                <a:cxn ang="0">
                  <a:pos x="547" y="301"/>
                </a:cxn>
                <a:cxn ang="0">
                  <a:pos x="605" y="359"/>
                </a:cxn>
                <a:cxn ang="0">
                  <a:pos x="617" y="417"/>
                </a:cxn>
                <a:cxn ang="0">
                  <a:pos x="607" y="444"/>
                </a:cxn>
                <a:cxn ang="0">
                  <a:pos x="591" y="459"/>
                </a:cxn>
                <a:cxn ang="0">
                  <a:pos x="565" y="468"/>
                </a:cxn>
                <a:cxn ang="0">
                  <a:pos x="505" y="477"/>
                </a:cxn>
                <a:cxn ang="0">
                  <a:pos x="461" y="455"/>
                </a:cxn>
                <a:cxn ang="0">
                  <a:pos x="507" y="461"/>
                </a:cxn>
                <a:cxn ang="0">
                  <a:pos x="563" y="435"/>
                </a:cxn>
                <a:cxn ang="0">
                  <a:pos x="561" y="386"/>
                </a:cxn>
                <a:cxn ang="0">
                  <a:pos x="541" y="359"/>
                </a:cxn>
                <a:cxn ang="0">
                  <a:pos x="527" y="349"/>
                </a:cxn>
                <a:cxn ang="0">
                  <a:pos x="494" y="344"/>
                </a:cxn>
                <a:cxn ang="0">
                  <a:pos x="449" y="362"/>
                </a:cxn>
                <a:cxn ang="0">
                  <a:pos x="413" y="389"/>
                </a:cxn>
                <a:cxn ang="0">
                  <a:pos x="399" y="345"/>
                </a:cxn>
                <a:cxn ang="0">
                  <a:pos x="384" y="311"/>
                </a:cxn>
                <a:cxn ang="0">
                  <a:pos x="368" y="283"/>
                </a:cxn>
                <a:cxn ang="0">
                  <a:pos x="348" y="252"/>
                </a:cxn>
                <a:cxn ang="0">
                  <a:pos x="325" y="221"/>
                </a:cxn>
                <a:cxn ang="0">
                  <a:pos x="300" y="191"/>
                </a:cxn>
                <a:cxn ang="0">
                  <a:pos x="277" y="162"/>
                </a:cxn>
                <a:cxn ang="0">
                  <a:pos x="242" y="125"/>
                </a:cxn>
                <a:cxn ang="0">
                  <a:pos x="198" y="85"/>
                </a:cxn>
                <a:cxn ang="0">
                  <a:pos x="176" y="70"/>
                </a:cxn>
                <a:cxn ang="0">
                  <a:pos x="154" y="59"/>
                </a:cxn>
                <a:cxn ang="0">
                  <a:pos x="132" y="49"/>
                </a:cxn>
                <a:cxn ang="0">
                  <a:pos x="106" y="40"/>
                </a:cxn>
                <a:cxn ang="0">
                  <a:pos x="80" y="31"/>
                </a:cxn>
                <a:cxn ang="0">
                  <a:pos x="33" y="18"/>
                </a:cxn>
                <a:cxn ang="0">
                  <a:pos x="0" y="9"/>
                </a:cxn>
                <a:cxn ang="0">
                  <a:pos x="86" y="0"/>
                </a:cxn>
              </a:cxnLst>
              <a:rect l="0" t="0" r="r" b="b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5" name="Freeform 213"/>
            <p:cNvSpPr>
              <a:spLocks/>
            </p:cNvSpPr>
            <p:nvPr/>
          </p:nvSpPr>
          <p:spPr bwMode="auto">
            <a:xfrm>
              <a:off x="3330" y="2835"/>
              <a:ext cx="232" cy="132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4" y="258"/>
                </a:cxn>
                <a:cxn ang="0">
                  <a:pos x="33" y="293"/>
                </a:cxn>
                <a:cxn ang="0">
                  <a:pos x="59" y="329"/>
                </a:cxn>
                <a:cxn ang="0">
                  <a:pos x="87" y="353"/>
                </a:cxn>
                <a:cxn ang="0">
                  <a:pos x="108" y="365"/>
                </a:cxn>
                <a:cxn ang="0">
                  <a:pos x="128" y="375"/>
                </a:cxn>
                <a:cxn ang="0">
                  <a:pos x="160" y="386"/>
                </a:cxn>
                <a:cxn ang="0">
                  <a:pos x="201" y="394"/>
                </a:cxn>
                <a:cxn ang="0">
                  <a:pos x="281" y="393"/>
                </a:cxn>
                <a:cxn ang="0">
                  <a:pos x="329" y="379"/>
                </a:cxn>
                <a:cxn ang="0">
                  <a:pos x="356" y="366"/>
                </a:cxn>
                <a:cxn ang="0">
                  <a:pos x="375" y="354"/>
                </a:cxn>
                <a:cxn ang="0">
                  <a:pos x="400" y="333"/>
                </a:cxn>
                <a:cxn ang="0">
                  <a:pos x="431" y="307"/>
                </a:cxn>
                <a:cxn ang="0">
                  <a:pos x="462" y="280"/>
                </a:cxn>
                <a:cxn ang="0">
                  <a:pos x="493" y="288"/>
                </a:cxn>
                <a:cxn ang="0">
                  <a:pos x="565" y="295"/>
                </a:cxn>
                <a:cxn ang="0">
                  <a:pos x="633" y="278"/>
                </a:cxn>
                <a:cxn ang="0">
                  <a:pos x="651" y="263"/>
                </a:cxn>
                <a:cxn ang="0">
                  <a:pos x="692" y="208"/>
                </a:cxn>
                <a:cxn ang="0">
                  <a:pos x="470" y="189"/>
                </a:cxn>
                <a:cxn ang="0">
                  <a:pos x="419" y="0"/>
                </a:cxn>
                <a:cxn ang="0">
                  <a:pos x="411" y="160"/>
                </a:cxn>
                <a:cxn ang="0">
                  <a:pos x="394" y="225"/>
                </a:cxn>
                <a:cxn ang="0">
                  <a:pos x="378" y="260"/>
                </a:cxn>
                <a:cxn ang="0">
                  <a:pos x="354" y="285"/>
                </a:cxn>
                <a:cxn ang="0">
                  <a:pos x="334" y="302"/>
                </a:cxn>
                <a:cxn ang="0">
                  <a:pos x="318" y="311"/>
                </a:cxn>
                <a:cxn ang="0">
                  <a:pos x="303" y="320"/>
                </a:cxn>
                <a:cxn ang="0">
                  <a:pos x="280" y="331"/>
                </a:cxn>
                <a:cxn ang="0">
                  <a:pos x="248" y="339"/>
                </a:cxn>
                <a:cxn ang="0">
                  <a:pos x="188" y="336"/>
                </a:cxn>
                <a:cxn ang="0">
                  <a:pos x="161" y="321"/>
                </a:cxn>
                <a:cxn ang="0">
                  <a:pos x="134" y="280"/>
                </a:cxn>
                <a:cxn ang="0">
                  <a:pos x="119" y="249"/>
                </a:cxn>
                <a:cxn ang="0">
                  <a:pos x="105" y="222"/>
                </a:cxn>
                <a:cxn ang="0">
                  <a:pos x="90" y="186"/>
                </a:cxn>
                <a:cxn ang="0">
                  <a:pos x="70" y="141"/>
                </a:cxn>
                <a:cxn ang="0">
                  <a:pos x="1" y="124"/>
                </a:cxn>
              </a:cxnLst>
              <a:rect l="0" t="0" r="r" b="b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6" name="Freeform 214"/>
            <p:cNvSpPr>
              <a:spLocks/>
            </p:cNvSpPr>
            <p:nvPr/>
          </p:nvSpPr>
          <p:spPr bwMode="auto">
            <a:xfrm>
              <a:off x="3397" y="2838"/>
              <a:ext cx="48" cy="72"/>
            </a:xfrm>
            <a:custGeom>
              <a:avLst/>
              <a:gdLst/>
              <a:ahLst/>
              <a:cxnLst>
                <a:cxn ang="0">
                  <a:pos x="41" y="8"/>
                </a:cxn>
                <a:cxn ang="0">
                  <a:pos x="0" y="61"/>
                </a:cxn>
                <a:cxn ang="0">
                  <a:pos x="1" y="147"/>
                </a:cxn>
                <a:cxn ang="0">
                  <a:pos x="40" y="218"/>
                </a:cxn>
                <a:cxn ang="0">
                  <a:pos x="96" y="211"/>
                </a:cxn>
                <a:cxn ang="0">
                  <a:pos x="131" y="164"/>
                </a:cxn>
                <a:cxn ang="0">
                  <a:pos x="145" y="92"/>
                </a:cxn>
                <a:cxn ang="0">
                  <a:pos x="123" y="35"/>
                </a:cxn>
                <a:cxn ang="0">
                  <a:pos x="88" y="0"/>
                </a:cxn>
                <a:cxn ang="0">
                  <a:pos x="41" y="8"/>
                </a:cxn>
                <a:cxn ang="0">
                  <a:pos x="41" y="8"/>
                </a:cxn>
              </a:cxnLst>
              <a:rect l="0" t="0" r="r" b="b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7" name="Freeform 215"/>
            <p:cNvSpPr>
              <a:spLocks/>
            </p:cNvSpPr>
            <p:nvPr/>
          </p:nvSpPr>
          <p:spPr bwMode="auto">
            <a:xfrm>
              <a:off x="2815" y="2841"/>
              <a:ext cx="534" cy="194"/>
            </a:xfrm>
            <a:custGeom>
              <a:avLst/>
              <a:gdLst/>
              <a:ahLst/>
              <a:cxnLst>
                <a:cxn ang="0">
                  <a:pos x="2" y="303"/>
                </a:cxn>
                <a:cxn ang="0">
                  <a:pos x="13" y="369"/>
                </a:cxn>
                <a:cxn ang="0">
                  <a:pos x="28" y="410"/>
                </a:cxn>
                <a:cxn ang="0">
                  <a:pos x="51" y="451"/>
                </a:cxn>
                <a:cxn ang="0">
                  <a:pos x="84" y="490"/>
                </a:cxn>
                <a:cxn ang="0">
                  <a:pos x="112" y="510"/>
                </a:cxn>
                <a:cxn ang="0">
                  <a:pos x="130" y="521"/>
                </a:cxn>
                <a:cxn ang="0">
                  <a:pos x="157" y="537"/>
                </a:cxn>
                <a:cxn ang="0">
                  <a:pos x="182" y="546"/>
                </a:cxn>
                <a:cxn ang="0">
                  <a:pos x="206" y="557"/>
                </a:cxn>
                <a:cxn ang="0">
                  <a:pos x="231" y="565"/>
                </a:cxn>
                <a:cxn ang="0">
                  <a:pos x="275" y="575"/>
                </a:cxn>
                <a:cxn ang="0">
                  <a:pos x="355" y="581"/>
                </a:cxn>
                <a:cxn ang="0">
                  <a:pos x="423" y="567"/>
                </a:cxn>
                <a:cxn ang="0">
                  <a:pos x="454" y="554"/>
                </a:cxn>
                <a:cxn ang="0">
                  <a:pos x="481" y="539"/>
                </a:cxn>
                <a:cxn ang="0">
                  <a:pos x="502" y="526"/>
                </a:cxn>
                <a:cxn ang="0">
                  <a:pos x="531" y="502"/>
                </a:cxn>
                <a:cxn ang="0">
                  <a:pos x="568" y="465"/>
                </a:cxn>
                <a:cxn ang="0">
                  <a:pos x="592" y="437"/>
                </a:cxn>
                <a:cxn ang="0">
                  <a:pos x="1602" y="279"/>
                </a:cxn>
                <a:cxn ang="0">
                  <a:pos x="612" y="294"/>
                </a:cxn>
                <a:cxn ang="0">
                  <a:pos x="579" y="91"/>
                </a:cxn>
                <a:cxn ang="0">
                  <a:pos x="575" y="281"/>
                </a:cxn>
                <a:cxn ang="0">
                  <a:pos x="561" y="360"/>
                </a:cxn>
                <a:cxn ang="0">
                  <a:pos x="545" y="406"/>
                </a:cxn>
                <a:cxn ang="0">
                  <a:pos x="521" y="440"/>
                </a:cxn>
                <a:cxn ang="0">
                  <a:pos x="495" y="468"/>
                </a:cxn>
                <a:cxn ang="0">
                  <a:pos x="473" y="483"/>
                </a:cxn>
                <a:cxn ang="0">
                  <a:pos x="458" y="492"/>
                </a:cxn>
                <a:cxn ang="0">
                  <a:pos x="434" y="505"/>
                </a:cxn>
                <a:cxn ang="0">
                  <a:pos x="401" y="513"/>
                </a:cxn>
                <a:cxn ang="0">
                  <a:pos x="353" y="517"/>
                </a:cxn>
                <a:cxn ang="0">
                  <a:pos x="293" y="499"/>
                </a:cxn>
                <a:cxn ang="0">
                  <a:pos x="265" y="487"/>
                </a:cxn>
                <a:cxn ang="0">
                  <a:pos x="242" y="477"/>
                </a:cxn>
                <a:cxn ang="0">
                  <a:pos x="204" y="459"/>
                </a:cxn>
                <a:cxn ang="0">
                  <a:pos x="157" y="376"/>
                </a:cxn>
                <a:cxn ang="0">
                  <a:pos x="142" y="303"/>
                </a:cxn>
                <a:cxn ang="0">
                  <a:pos x="130" y="169"/>
                </a:cxn>
                <a:cxn ang="0">
                  <a:pos x="149" y="80"/>
                </a:cxn>
                <a:cxn ang="0">
                  <a:pos x="171" y="0"/>
                </a:cxn>
                <a:cxn ang="0">
                  <a:pos x="0" y="275"/>
                </a:cxn>
              </a:cxnLst>
              <a:rect l="0" t="0" r="r" b="b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8" name="Freeform 216"/>
            <p:cNvSpPr>
              <a:spLocks/>
            </p:cNvSpPr>
            <p:nvPr/>
          </p:nvSpPr>
          <p:spPr bwMode="auto">
            <a:xfrm>
              <a:off x="2897" y="2870"/>
              <a:ext cx="83" cy="113"/>
            </a:xfrm>
            <a:custGeom>
              <a:avLst/>
              <a:gdLst/>
              <a:ahLst/>
              <a:cxnLst>
                <a:cxn ang="0">
                  <a:pos x="4" y="124"/>
                </a:cxn>
                <a:cxn ang="0">
                  <a:pos x="36" y="40"/>
                </a:cxn>
                <a:cxn ang="0">
                  <a:pos x="100" y="0"/>
                </a:cxn>
                <a:cxn ang="0">
                  <a:pos x="183" y="1"/>
                </a:cxn>
                <a:cxn ang="0">
                  <a:pos x="233" y="59"/>
                </a:cxn>
                <a:cxn ang="0">
                  <a:pos x="249" y="135"/>
                </a:cxn>
                <a:cxn ang="0">
                  <a:pos x="238" y="234"/>
                </a:cxn>
                <a:cxn ang="0">
                  <a:pos x="188" y="305"/>
                </a:cxn>
                <a:cxn ang="0">
                  <a:pos x="126" y="337"/>
                </a:cxn>
                <a:cxn ang="0">
                  <a:pos x="62" y="318"/>
                </a:cxn>
                <a:cxn ang="0">
                  <a:pos x="19" y="264"/>
                </a:cxn>
                <a:cxn ang="0">
                  <a:pos x="0" y="180"/>
                </a:cxn>
                <a:cxn ang="0">
                  <a:pos x="4" y="124"/>
                </a:cxn>
                <a:cxn ang="0">
                  <a:pos x="4" y="124"/>
                </a:cxn>
              </a:cxnLst>
              <a:rect l="0" t="0" r="r" b="b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9" name="Freeform 217"/>
            <p:cNvSpPr>
              <a:spLocks/>
            </p:cNvSpPr>
            <p:nvPr/>
          </p:nvSpPr>
          <p:spPr bwMode="auto">
            <a:xfrm>
              <a:off x="2448" y="2968"/>
              <a:ext cx="443" cy="100"/>
            </a:xfrm>
            <a:custGeom>
              <a:avLst/>
              <a:gdLst/>
              <a:ahLst/>
              <a:cxnLst>
                <a:cxn ang="0">
                  <a:pos x="1141" y="0"/>
                </a:cxn>
                <a:cxn ang="0">
                  <a:pos x="606" y="49"/>
                </a:cxn>
                <a:cxn ang="0">
                  <a:pos x="0" y="193"/>
                </a:cxn>
                <a:cxn ang="0">
                  <a:pos x="433" y="155"/>
                </a:cxn>
                <a:cxn ang="0">
                  <a:pos x="134" y="270"/>
                </a:cxn>
                <a:cxn ang="0">
                  <a:pos x="718" y="175"/>
                </a:cxn>
                <a:cxn ang="0">
                  <a:pos x="444" y="299"/>
                </a:cxn>
                <a:cxn ang="0">
                  <a:pos x="945" y="199"/>
                </a:cxn>
                <a:cxn ang="0">
                  <a:pos x="810" y="278"/>
                </a:cxn>
                <a:cxn ang="0">
                  <a:pos x="1330" y="160"/>
                </a:cxn>
                <a:cxn ang="0">
                  <a:pos x="1141" y="0"/>
                </a:cxn>
                <a:cxn ang="0">
                  <a:pos x="1141" y="0"/>
                </a:cxn>
              </a:cxnLst>
              <a:rect l="0" t="0" r="r" b="b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309" name="Group 237"/>
          <p:cNvGrpSpPr>
            <a:grpSpLocks/>
          </p:cNvGrpSpPr>
          <p:nvPr/>
        </p:nvGrpSpPr>
        <p:grpSpPr bwMode="auto">
          <a:xfrm>
            <a:off x="5791200" y="3581400"/>
            <a:ext cx="1828800" cy="908050"/>
            <a:chOff x="3648" y="2256"/>
            <a:chExt cx="1152" cy="572"/>
          </a:xfrm>
        </p:grpSpPr>
        <p:sp>
          <p:nvSpPr>
            <p:cNvPr id="3290" name="Freeform 218"/>
            <p:cNvSpPr>
              <a:spLocks/>
            </p:cNvSpPr>
            <p:nvPr/>
          </p:nvSpPr>
          <p:spPr bwMode="auto">
            <a:xfrm>
              <a:off x="3778" y="2377"/>
              <a:ext cx="349" cy="259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195" y="70"/>
                </a:cxn>
                <a:cxn ang="0">
                  <a:pos x="0" y="247"/>
                </a:cxn>
                <a:cxn ang="0">
                  <a:pos x="5" y="776"/>
                </a:cxn>
                <a:cxn ang="0">
                  <a:pos x="129" y="774"/>
                </a:cxn>
                <a:cxn ang="0">
                  <a:pos x="148" y="249"/>
                </a:cxn>
                <a:cxn ang="0">
                  <a:pos x="359" y="282"/>
                </a:cxn>
                <a:cxn ang="0">
                  <a:pos x="226" y="121"/>
                </a:cxn>
                <a:cxn ang="0">
                  <a:pos x="1047" y="37"/>
                </a:cxn>
                <a:cxn ang="0">
                  <a:pos x="952" y="0"/>
                </a:cxn>
                <a:cxn ang="0">
                  <a:pos x="952" y="0"/>
                </a:cxn>
              </a:cxnLst>
              <a:rect l="0" t="0" r="r" b="b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91" name="Freeform 219"/>
            <p:cNvSpPr>
              <a:spLocks/>
            </p:cNvSpPr>
            <p:nvPr/>
          </p:nvSpPr>
          <p:spPr bwMode="auto">
            <a:xfrm>
              <a:off x="3652" y="2468"/>
              <a:ext cx="878" cy="217"/>
            </a:xfrm>
            <a:custGeom>
              <a:avLst/>
              <a:gdLst/>
              <a:ahLst/>
              <a:cxnLst>
                <a:cxn ang="0">
                  <a:pos x="214" y="40"/>
                </a:cxn>
                <a:cxn ang="0">
                  <a:pos x="169" y="65"/>
                </a:cxn>
                <a:cxn ang="0">
                  <a:pos x="135" y="88"/>
                </a:cxn>
                <a:cxn ang="0">
                  <a:pos x="71" y="152"/>
                </a:cxn>
                <a:cxn ang="0">
                  <a:pos x="25" y="235"/>
                </a:cxn>
                <a:cxn ang="0">
                  <a:pos x="9" y="412"/>
                </a:cxn>
                <a:cxn ang="0">
                  <a:pos x="35" y="478"/>
                </a:cxn>
                <a:cxn ang="0">
                  <a:pos x="86" y="519"/>
                </a:cxn>
                <a:cxn ang="0">
                  <a:pos x="146" y="537"/>
                </a:cxn>
                <a:cxn ang="0">
                  <a:pos x="1122" y="617"/>
                </a:cxn>
                <a:cxn ang="0">
                  <a:pos x="1238" y="500"/>
                </a:cxn>
                <a:cxn ang="0">
                  <a:pos x="1282" y="428"/>
                </a:cxn>
                <a:cxn ang="0">
                  <a:pos x="1332" y="383"/>
                </a:cxn>
                <a:cxn ang="0">
                  <a:pos x="1373" y="363"/>
                </a:cxn>
                <a:cxn ang="0">
                  <a:pos x="1527" y="370"/>
                </a:cxn>
                <a:cxn ang="0">
                  <a:pos x="1592" y="399"/>
                </a:cxn>
                <a:cxn ang="0">
                  <a:pos x="1662" y="485"/>
                </a:cxn>
                <a:cxn ang="0">
                  <a:pos x="1701" y="651"/>
                </a:cxn>
                <a:cxn ang="0">
                  <a:pos x="1917" y="511"/>
                </a:cxn>
                <a:cxn ang="0">
                  <a:pos x="1850" y="446"/>
                </a:cxn>
                <a:cxn ang="0">
                  <a:pos x="1784" y="388"/>
                </a:cxn>
                <a:cxn ang="0">
                  <a:pos x="1716" y="335"/>
                </a:cxn>
                <a:cxn ang="0">
                  <a:pos x="1675" y="306"/>
                </a:cxn>
                <a:cxn ang="0">
                  <a:pos x="1635" y="278"/>
                </a:cxn>
                <a:cxn ang="0">
                  <a:pos x="1593" y="253"/>
                </a:cxn>
                <a:cxn ang="0">
                  <a:pos x="1553" y="235"/>
                </a:cxn>
                <a:cxn ang="0">
                  <a:pos x="1487" y="215"/>
                </a:cxn>
                <a:cxn ang="0">
                  <a:pos x="1392" y="231"/>
                </a:cxn>
                <a:cxn ang="0">
                  <a:pos x="1334" y="259"/>
                </a:cxn>
                <a:cxn ang="0">
                  <a:pos x="1293" y="286"/>
                </a:cxn>
                <a:cxn ang="0">
                  <a:pos x="1267" y="304"/>
                </a:cxn>
                <a:cxn ang="0">
                  <a:pos x="1241" y="322"/>
                </a:cxn>
                <a:cxn ang="0">
                  <a:pos x="1217" y="340"/>
                </a:cxn>
                <a:cxn ang="0">
                  <a:pos x="1184" y="366"/>
                </a:cxn>
                <a:cxn ang="0">
                  <a:pos x="1146" y="390"/>
                </a:cxn>
                <a:cxn ang="0">
                  <a:pos x="1096" y="402"/>
                </a:cxn>
                <a:cxn ang="0">
                  <a:pos x="1075" y="329"/>
                </a:cxn>
                <a:cxn ang="0">
                  <a:pos x="1108" y="267"/>
                </a:cxn>
                <a:cxn ang="0">
                  <a:pos x="1068" y="129"/>
                </a:cxn>
                <a:cxn ang="0">
                  <a:pos x="1045" y="138"/>
                </a:cxn>
                <a:cxn ang="0">
                  <a:pos x="1002" y="201"/>
                </a:cxn>
                <a:cxn ang="0">
                  <a:pos x="964" y="297"/>
                </a:cxn>
                <a:cxn ang="0">
                  <a:pos x="922" y="344"/>
                </a:cxn>
                <a:cxn ang="0">
                  <a:pos x="838" y="352"/>
                </a:cxn>
                <a:cxn ang="0">
                  <a:pos x="773" y="282"/>
                </a:cxn>
                <a:cxn ang="0">
                  <a:pos x="775" y="190"/>
                </a:cxn>
                <a:cxn ang="0">
                  <a:pos x="733" y="0"/>
                </a:cxn>
                <a:cxn ang="0">
                  <a:pos x="383" y="385"/>
                </a:cxn>
                <a:cxn ang="0">
                  <a:pos x="335" y="413"/>
                </a:cxn>
                <a:cxn ang="0">
                  <a:pos x="261" y="438"/>
                </a:cxn>
                <a:cxn ang="0">
                  <a:pos x="140" y="384"/>
                </a:cxn>
                <a:cxn ang="0">
                  <a:pos x="93" y="267"/>
                </a:cxn>
                <a:cxn ang="0">
                  <a:pos x="127" y="145"/>
                </a:cxn>
                <a:cxn ang="0">
                  <a:pos x="214" y="55"/>
                </a:cxn>
              </a:cxnLst>
              <a:rect l="0" t="0" r="r" b="b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92" name="Freeform 220"/>
            <p:cNvSpPr>
              <a:spLocks/>
            </p:cNvSpPr>
            <p:nvPr/>
          </p:nvSpPr>
          <p:spPr bwMode="auto">
            <a:xfrm>
              <a:off x="3651" y="2624"/>
              <a:ext cx="389" cy="88"/>
            </a:xfrm>
            <a:custGeom>
              <a:avLst/>
              <a:gdLst/>
              <a:ahLst/>
              <a:cxnLst>
                <a:cxn ang="0">
                  <a:pos x="35" y="16"/>
                </a:cxn>
                <a:cxn ang="0">
                  <a:pos x="10" y="55"/>
                </a:cxn>
                <a:cxn ang="0">
                  <a:pos x="2" y="123"/>
                </a:cxn>
                <a:cxn ang="0">
                  <a:pos x="15" y="154"/>
                </a:cxn>
                <a:cxn ang="0">
                  <a:pos x="33" y="170"/>
                </a:cxn>
                <a:cxn ang="0">
                  <a:pos x="54" y="181"/>
                </a:cxn>
                <a:cxn ang="0">
                  <a:pos x="97" y="195"/>
                </a:cxn>
                <a:cxn ang="0">
                  <a:pos x="153" y="207"/>
                </a:cxn>
                <a:cxn ang="0">
                  <a:pos x="224" y="218"/>
                </a:cxn>
                <a:cxn ang="0">
                  <a:pos x="303" y="229"/>
                </a:cxn>
                <a:cxn ang="0">
                  <a:pos x="392" y="238"/>
                </a:cxn>
                <a:cxn ang="0">
                  <a:pos x="484" y="246"/>
                </a:cxn>
                <a:cxn ang="0">
                  <a:pos x="673" y="258"/>
                </a:cxn>
                <a:cxn ang="0">
                  <a:pos x="930" y="264"/>
                </a:cxn>
                <a:cxn ang="0">
                  <a:pos x="1093" y="254"/>
                </a:cxn>
                <a:cxn ang="0">
                  <a:pos x="1147" y="207"/>
                </a:cxn>
                <a:cxn ang="0">
                  <a:pos x="1169" y="95"/>
                </a:cxn>
                <a:cxn ang="0">
                  <a:pos x="1150" y="110"/>
                </a:cxn>
                <a:cxn ang="0">
                  <a:pos x="1132" y="122"/>
                </a:cxn>
                <a:cxn ang="0">
                  <a:pos x="1107" y="134"/>
                </a:cxn>
                <a:cxn ang="0">
                  <a:pos x="1074" y="147"/>
                </a:cxn>
                <a:cxn ang="0">
                  <a:pos x="1032" y="159"/>
                </a:cxn>
                <a:cxn ang="0">
                  <a:pos x="983" y="169"/>
                </a:cxn>
                <a:cxn ang="0">
                  <a:pos x="875" y="176"/>
                </a:cxn>
                <a:cxn ang="0">
                  <a:pos x="469" y="169"/>
                </a:cxn>
                <a:cxn ang="0">
                  <a:pos x="259" y="154"/>
                </a:cxn>
                <a:cxn ang="0">
                  <a:pos x="148" y="140"/>
                </a:cxn>
                <a:cxn ang="0">
                  <a:pos x="76" y="122"/>
                </a:cxn>
                <a:cxn ang="0">
                  <a:pos x="46" y="89"/>
                </a:cxn>
                <a:cxn ang="0">
                  <a:pos x="44" y="51"/>
                </a:cxn>
                <a:cxn ang="0">
                  <a:pos x="61" y="20"/>
                </a:cxn>
                <a:cxn ang="0">
                  <a:pos x="80" y="1"/>
                </a:cxn>
                <a:cxn ang="0">
                  <a:pos x="48" y="0"/>
                </a:cxn>
              </a:cxnLst>
              <a:rect l="0" t="0" r="r" b="b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93" name="Freeform 221"/>
            <p:cNvSpPr>
              <a:spLocks/>
            </p:cNvSpPr>
            <p:nvPr/>
          </p:nvSpPr>
          <p:spPr bwMode="auto">
            <a:xfrm>
              <a:off x="3742" y="2690"/>
              <a:ext cx="166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9"/>
                </a:cxn>
                <a:cxn ang="0">
                  <a:pos x="8" y="41"/>
                </a:cxn>
                <a:cxn ang="0">
                  <a:pos x="18" y="69"/>
                </a:cxn>
                <a:cxn ang="0">
                  <a:pos x="25" y="84"/>
                </a:cxn>
                <a:cxn ang="0">
                  <a:pos x="33" y="99"/>
                </a:cxn>
                <a:cxn ang="0">
                  <a:pos x="41" y="114"/>
                </a:cxn>
                <a:cxn ang="0">
                  <a:pos x="54" y="130"/>
                </a:cxn>
                <a:cxn ang="0">
                  <a:pos x="66" y="143"/>
                </a:cxn>
                <a:cxn ang="0">
                  <a:pos x="81" y="157"/>
                </a:cxn>
                <a:cxn ang="0">
                  <a:pos x="90" y="164"/>
                </a:cxn>
                <a:cxn ang="0">
                  <a:pos x="99" y="169"/>
                </a:cxn>
                <a:cxn ang="0">
                  <a:pos x="108" y="176"/>
                </a:cxn>
                <a:cxn ang="0">
                  <a:pos x="119" y="182"/>
                </a:cxn>
                <a:cxn ang="0">
                  <a:pos x="128" y="187"/>
                </a:cxn>
                <a:cxn ang="0">
                  <a:pos x="139" y="191"/>
                </a:cxn>
                <a:cxn ang="0">
                  <a:pos x="149" y="196"/>
                </a:cxn>
                <a:cxn ang="0">
                  <a:pos x="160" y="200"/>
                </a:cxn>
                <a:cxn ang="0">
                  <a:pos x="182" y="207"/>
                </a:cxn>
                <a:cxn ang="0">
                  <a:pos x="203" y="211"/>
                </a:cxn>
                <a:cxn ang="0">
                  <a:pos x="245" y="215"/>
                </a:cxn>
                <a:cxn ang="0">
                  <a:pos x="285" y="215"/>
                </a:cxn>
                <a:cxn ang="0">
                  <a:pos x="324" y="209"/>
                </a:cxn>
                <a:cxn ang="0">
                  <a:pos x="357" y="201"/>
                </a:cxn>
                <a:cxn ang="0">
                  <a:pos x="372" y="197"/>
                </a:cxn>
                <a:cxn ang="0">
                  <a:pos x="386" y="191"/>
                </a:cxn>
                <a:cxn ang="0">
                  <a:pos x="397" y="185"/>
                </a:cxn>
                <a:cxn ang="0">
                  <a:pos x="408" y="178"/>
                </a:cxn>
                <a:cxn ang="0">
                  <a:pos x="426" y="161"/>
                </a:cxn>
                <a:cxn ang="0">
                  <a:pos x="444" y="141"/>
                </a:cxn>
                <a:cxn ang="0">
                  <a:pos x="459" y="117"/>
                </a:cxn>
                <a:cxn ang="0">
                  <a:pos x="471" y="92"/>
                </a:cxn>
                <a:cxn ang="0">
                  <a:pos x="484" y="70"/>
                </a:cxn>
                <a:cxn ang="0">
                  <a:pos x="492" y="52"/>
                </a:cxn>
                <a:cxn ang="0">
                  <a:pos x="499" y="3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94" name="Freeform 222"/>
            <p:cNvSpPr>
              <a:spLocks/>
            </p:cNvSpPr>
            <p:nvPr/>
          </p:nvSpPr>
          <p:spPr bwMode="auto">
            <a:xfrm>
              <a:off x="3895" y="2433"/>
              <a:ext cx="730" cy="192"/>
            </a:xfrm>
            <a:custGeom>
              <a:avLst/>
              <a:gdLst/>
              <a:ahLst/>
              <a:cxnLst>
                <a:cxn ang="0">
                  <a:pos x="42" y="266"/>
                </a:cxn>
                <a:cxn ang="0">
                  <a:pos x="57" y="252"/>
                </a:cxn>
                <a:cxn ang="0">
                  <a:pos x="71" y="245"/>
                </a:cxn>
                <a:cxn ang="0">
                  <a:pos x="95" y="237"/>
                </a:cxn>
                <a:cxn ang="0">
                  <a:pos x="135" y="240"/>
                </a:cxn>
                <a:cxn ang="0">
                  <a:pos x="166" y="253"/>
                </a:cxn>
                <a:cxn ang="0">
                  <a:pos x="206" y="284"/>
                </a:cxn>
                <a:cxn ang="0">
                  <a:pos x="232" y="335"/>
                </a:cxn>
                <a:cxn ang="0">
                  <a:pos x="244" y="438"/>
                </a:cxn>
                <a:cxn ang="0">
                  <a:pos x="269" y="406"/>
                </a:cxn>
                <a:cxn ang="0">
                  <a:pos x="284" y="341"/>
                </a:cxn>
                <a:cxn ang="0">
                  <a:pos x="273" y="307"/>
                </a:cxn>
                <a:cxn ang="0">
                  <a:pos x="257" y="278"/>
                </a:cxn>
                <a:cxn ang="0">
                  <a:pos x="239" y="252"/>
                </a:cxn>
                <a:cxn ang="0">
                  <a:pos x="210" y="229"/>
                </a:cxn>
                <a:cxn ang="0">
                  <a:pos x="184" y="218"/>
                </a:cxn>
                <a:cxn ang="0">
                  <a:pos x="146" y="205"/>
                </a:cxn>
                <a:cxn ang="0">
                  <a:pos x="149" y="200"/>
                </a:cxn>
                <a:cxn ang="0">
                  <a:pos x="221" y="193"/>
                </a:cxn>
                <a:cxn ang="0">
                  <a:pos x="287" y="208"/>
                </a:cxn>
                <a:cxn ang="0">
                  <a:pos x="317" y="224"/>
                </a:cxn>
                <a:cxn ang="0">
                  <a:pos x="345" y="249"/>
                </a:cxn>
                <a:cxn ang="0">
                  <a:pos x="357" y="241"/>
                </a:cxn>
                <a:cxn ang="0">
                  <a:pos x="378" y="227"/>
                </a:cxn>
                <a:cxn ang="0">
                  <a:pos x="400" y="215"/>
                </a:cxn>
                <a:cxn ang="0">
                  <a:pos x="418" y="205"/>
                </a:cxn>
                <a:cxn ang="0">
                  <a:pos x="437" y="197"/>
                </a:cxn>
                <a:cxn ang="0">
                  <a:pos x="458" y="190"/>
                </a:cxn>
                <a:cxn ang="0">
                  <a:pos x="492" y="178"/>
                </a:cxn>
                <a:cxn ang="0">
                  <a:pos x="545" y="167"/>
                </a:cxn>
                <a:cxn ang="0">
                  <a:pos x="630" y="163"/>
                </a:cxn>
                <a:cxn ang="0">
                  <a:pos x="831" y="185"/>
                </a:cxn>
                <a:cxn ang="0">
                  <a:pos x="866" y="198"/>
                </a:cxn>
                <a:cxn ang="0">
                  <a:pos x="884" y="208"/>
                </a:cxn>
                <a:cxn ang="0">
                  <a:pos x="904" y="219"/>
                </a:cxn>
                <a:cxn ang="0">
                  <a:pos x="926" y="231"/>
                </a:cxn>
                <a:cxn ang="0">
                  <a:pos x="953" y="246"/>
                </a:cxn>
                <a:cxn ang="0">
                  <a:pos x="973" y="260"/>
                </a:cxn>
                <a:cxn ang="0">
                  <a:pos x="1006" y="286"/>
                </a:cxn>
                <a:cxn ang="0">
                  <a:pos x="1059" y="335"/>
                </a:cxn>
                <a:cxn ang="0">
                  <a:pos x="1085" y="363"/>
                </a:cxn>
                <a:cxn ang="0">
                  <a:pos x="1110" y="390"/>
                </a:cxn>
                <a:cxn ang="0">
                  <a:pos x="1133" y="419"/>
                </a:cxn>
                <a:cxn ang="0">
                  <a:pos x="1155" y="445"/>
                </a:cxn>
                <a:cxn ang="0">
                  <a:pos x="1176" y="472"/>
                </a:cxn>
                <a:cxn ang="0">
                  <a:pos x="1212" y="518"/>
                </a:cxn>
                <a:cxn ang="0">
                  <a:pos x="1236" y="553"/>
                </a:cxn>
                <a:cxn ang="0">
                  <a:pos x="1253" y="575"/>
                </a:cxn>
                <a:cxn ang="0">
                  <a:pos x="1830" y="502"/>
                </a:cxn>
                <a:cxn ang="0">
                  <a:pos x="1819" y="384"/>
                </a:cxn>
                <a:cxn ang="0">
                  <a:pos x="1837" y="313"/>
                </a:cxn>
                <a:cxn ang="0">
                  <a:pos x="1850" y="289"/>
                </a:cxn>
                <a:cxn ang="0">
                  <a:pos x="1865" y="266"/>
                </a:cxn>
                <a:cxn ang="0">
                  <a:pos x="1903" y="222"/>
                </a:cxn>
                <a:cxn ang="0">
                  <a:pos x="1935" y="189"/>
                </a:cxn>
                <a:cxn ang="0">
                  <a:pos x="1968" y="152"/>
                </a:cxn>
                <a:cxn ang="0">
                  <a:pos x="2000" y="124"/>
                </a:cxn>
                <a:cxn ang="0">
                  <a:pos x="2016" y="116"/>
                </a:cxn>
                <a:cxn ang="0">
                  <a:pos x="2062" y="106"/>
                </a:cxn>
                <a:cxn ang="0">
                  <a:pos x="2156" y="99"/>
                </a:cxn>
                <a:cxn ang="0">
                  <a:pos x="2088" y="0"/>
                </a:cxn>
                <a:cxn ang="0">
                  <a:pos x="0" y="94"/>
                </a:cxn>
                <a:cxn ang="0">
                  <a:pos x="33" y="273"/>
                </a:cxn>
              </a:cxnLst>
              <a:rect l="0" t="0" r="r" b="b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95" name="Freeform 223"/>
            <p:cNvSpPr>
              <a:spLocks/>
            </p:cNvSpPr>
            <p:nvPr/>
          </p:nvSpPr>
          <p:spPr bwMode="auto">
            <a:xfrm>
              <a:off x="3703" y="2504"/>
              <a:ext cx="80" cy="85"/>
            </a:xfrm>
            <a:custGeom>
              <a:avLst/>
              <a:gdLst/>
              <a:ahLst/>
              <a:cxnLst>
                <a:cxn ang="0">
                  <a:pos x="43" y="237"/>
                </a:cxn>
                <a:cxn ang="0">
                  <a:pos x="36" y="229"/>
                </a:cxn>
                <a:cxn ang="0">
                  <a:pos x="21" y="204"/>
                </a:cxn>
                <a:cxn ang="0">
                  <a:pos x="7" y="168"/>
                </a:cxn>
                <a:cxn ang="0">
                  <a:pos x="0" y="121"/>
                </a:cxn>
                <a:cxn ang="0">
                  <a:pos x="4" y="96"/>
                </a:cxn>
                <a:cxn ang="0">
                  <a:pos x="13" y="73"/>
                </a:cxn>
                <a:cxn ang="0">
                  <a:pos x="20" y="62"/>
                </a:cxn>
                <a:cxn ang="0">
                  <a:pos x="25" y="52"/>
                </a:cxn>
                <a:cxn ang="0">
                  <a:pos x="40" y="33"/>
                </a:cxn>
                <a:cxn ang="0">
                  <a:pos x="61" y="18"/>
                </a:cxn>
                <a:cxn ang="0">
                  <a:pos x="71" y="12"/>
                </a:cxn>
                <a:cxn ang="0">
                  <a:pos x="82" y="8"/>
                </a:cxn>
                <a:cxn ang="0">
                  <a:pos x="93" y="3"/>
                </a:cxn>
                <a:cxn ang="0">
                  <a:pos x="105" y="0"/>
                </a:cxn>
                <a:cxn ang="0">
                  <a:pos x="129" y="0"/>
                </a:cxn>
                <a:cxn ang="0">
                  <a:pos x="175" y="8"/>
                </a:cxn>
                <a:cxn ang="0">
                  <a:pos x="193" y="18"/>
                </a:cxn>
                <a:cxn ang="0">
                  <a:pos x="202" y="23"/>
                </a:cxn>
                <a:cxn ang="0">
                  <a:pos x="208" y="29"/>
                </a:cxn>
                <a:cxn ang="0">
                  <a:pos x="230" y="54"/>
                </a:cxn>
                <a:cxn ang="0">
                  <a:pos x="239" y="77"/>
                </a:cxn>
                <a:cxn ang="0">
                  <a:pos x="240" y="149"/>
                </a:cxn>
                <a:cxn ang="0">
                  <a:pos x="239" y="198"/>
                </a:cxn>
                <a:cxn ang="0">
                  <a:pos x="230" y="207"/>
                </a:cxn>
                <a:cxn ang="0">
                  <a:pos x="206" y="224"/>
                </a:cxn>
                <a:cxn ang="0">
                  <a:pos x="197" y="230"/>
                </a:cxn>
                <a:cxn ang="0">
                  <a:pos x="191" y="235"/>
                </a:cxn>
                <a:cxn ang="0">
                  <a:pos x="182" y="240"/>
                </a:cxn>
                <a:cxn ang="0">
                  <a:pos x="175" y="245"/>
                </a:cxn>
                <a:cxn ang="0">
                  <a:pos x="163" y="252"/>
                </a:cxn>
                <a:cxn ang="0">
                  <a:pos x="149" y="255"/>
                </a:cxn>
                <a:cxn ang="0">
                  <a:pos x="102" y="253"/>
                </a:cxn>
                <a:cxn ang="0">
                  <a:pos x="79" y="249"/>
                </a:cxn>
                <a:cxn ang="0">
                  <a:pos x="82" y="224"/>
                </a:cxn>
                <a:cxn ang="0">
                  <a:pos x="166" y="165"/>
                </a:cxn>
                <a:cxn ang="0">
                  <a:pos x="175" y="123"/>
                </a:cxn>
                <a:cxn ang="0">
                  <a:pos x="174" y="84"/>
                </a:cxn>
                <a:cxn ang="0">
                  <a:pos x="168" y="70"/>
                </a:cxn>
                <a:cxn ang="0">
                  <a:pos x="159" y="58"/>
                </a:cxn>
                <a:cxn ang="0">
                  <a:pos x="153" y="54"/>
                </a:cxn>
                <a:cxn ang="0">
                  <a:pos x="148" y="50"/>
                </a:cxn>
                <a:cxn ang="0">
                  <a:pos x="133" y="46"/>
                </a:cxn>
                <a:cxn ang="0">
                  <a:pos x="101" y="43"/>
                </a:cxn>
                <a:cxn ang="0">
                  <a:pos x="75" y="47"/>
                </a:cxn>
                <a:cxn ang="0">
                  <a:pos x="53" y="62"/>
                </a:cxn>
                <a:cxn ang="0">
                  <a:pos x="36" y="84"/>
                </a:cxn>
                <a:cxn ang="0">
                  <a:pos x="33" y="117"/>
                </a:cxn>
                <a:cxn ang="0">
                  <a:pos x="36" y="135"/>
                </a:cxn>
                <a:cxn ang="0">
                  <a:pos x="42" y="153"/>
                </a:cxn>
                <a:cxn ang="0">
                  <a:pos x="49" y="168"/>
                </a:cxn>
                <a:cxn ang="0">
                  <a:pos x="55" y="182"/>
                </a:cxn>
                <a:cxn ang="0">
                  <a:pos x="61" y="193"/>
                </a:cxn>
                <a:cxn ang="0">
                  <a:pos x="43" y="237"/>
                </a:cxn>
                <a:cxn ang="0">
                  <a:pos x="43" y="237"/>
                </a:cxn>
              </a:cxnLst>
              <a:rect l="0" t="0" r="r" b="b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96" name="Freeform 224"/>
            <p:cNvSpPr>
              <a:spLocks/>
            </p:cNvSpPr>
            <p:nvPr/>
          </p:nvSpPr>
          <p:spPr bwMode="auto">
            <a:xfrm>
              <a:off x="3714" y="2564"/>
              <a:ext cx="28" cy="2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4" y="49"/>
                </a:cxn>
                <a:cxn ang="0">
                  <a:pos x="62" y="79"/>
                </a:cxn>
                <a:cxn ang="0">
                  <a:pos x="0" y="49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97" name="Freeform 225"/>
            <p:cNvSpPr>
              <a:spLocks/>
            </p:cNvSpPr>
            <p:nvPr/>
          </p:nvSpPr>
          <p:spPr bwMode="auto">
            <a:xfrm>
              <a:off x="4062" y="2306"/>
              <a:ext cx="247" cy="117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75" y="0"/>
                </a:cxn>
                <a:cxn ang="0">
                  <a:pos x="676" y="32"/>
                </a:cxn>
                <a:cxn ang="0">
                  <a:pos x="689" y="47"/>
                </a:cxn>
                <a:cxn ang="0">
                  <a:pos x="702" y="66"/>
                </a:cxn>
                <a:cxn ang="0">
                  <a:pos x="716" y="88"/>
                </a:cxn>
                <a:cxn ang="0">
                  <a:pos x="738" y="147"/>
                </a:cxn>
                <a:cxn ang="0">
                  <a:pos x="742" y="182"/>
                </a:cxn>
                <a:cxn ang="0">
                  <a:pos x="741" y="215"/>
                </a:cxn>
                <a:cxn ang="0">
                  <a:pos x="733" y="249"/>
                </a:cxn>
                <a:cxn ang="0">
                  <a:pos x="722" y="277"/>
                </a:cxn>
                <a:cxn ang="0">
                  <a:pos x="716" y="289"/>
                </a:cxn>
                <a:cxn ang="0">
                  <a:pos x="711" y="300"/>
                </a:cxn>
                <a:cxn ang="0">
                  <a:pos x="698" y="319"/>
                </a:cxn>
                <a:cxn ang="0">
                  <a:pos x="684" y="334"/>
                </a:cxn>
                <a:cxn ang="0">
                  <a:pos x="678" y="341"/>
                </a:cxn>
                <a:cxn ang="0">
                  <a:pos x="671" y="345"/>
                </a:cxn>
                <a:cxn ang="0">
                  <a:pos x="657" y="351"/>
                </a:cxn>
                <a:cxn ang="0">
                  <a:pos x="642" y="352"/>
                </a:cxn>
                <a:cxn ang="0">
                  <a:pos x="621" y="350"/>
                </a:cxn>
                <a:cxn ang="0">
                  <a:pos x="607" y="344"/>
                </a:cxn>
                <a:cxn ang="0">
                  <a:pos x="591" y="340"/>
                </a:cxn>
                <a:cxn ang="0">
                  <a:pos x="571" y="333"/>
                </a:cxn>
                <a:cxn ang="0">
                  <a:pos x="551" y="326"/>
                </a:cxn>
                <a:cxn ang="0">
                  <a:pos x="529" y="319"/>
                </a:cxn>
                <a:cxn ang="0">
                  <a:pos x="507" y="311"/>
                </a:cxn>
                <a:cxn ang="0">
                  <a:pos x="483" y="304"/>
                </a:cxn>
                <a:cxn ang="0">
                  <a:pos x="458" y="296"/>
                </a:cxn>
                <a:cxn ang="0">
                  <a:pos x="435" y="289"/>
                </a:cxn>
                <a:cxn ang="0">
                  <a:pos x="413" y="282"/>
                </a:cxn>
                <a:cxn ang="0">
                  <a:pos x="388" y="277"/>
                </a:cxn>
                <a:cxn ang="0">
                  <a:pos x="367" y="272"/>
                </a:cxn>
                <a:cxn ang="0">
                  <a:pos x="328" y="268"/>
                </a:cxn>
                <a:cxn ang="0">
                  <a:pos x="235" y="264"/>
                </a:cxn>
                <a:cxn ang="0">
                  <a:pos x="126" y="257"/>
                </a:cxn>
                <a:cxn ang="0">
                  <a:pos x="38" y="252"/>
                </a:cxn>
                <a:cxn ang="0">
                  <a:pos x="0" y="250"/>
                </a:cxn>
                <a:cxn ang="0">
                  <a:pos x="0" y="250"/>
                </a:cxn>
              </a:cxnLst>
              <a:rect l="0" t="0" r="r" b="b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98" name="Freeform 226"/>
            <p:cNvSpPr>
              <a:spLocks/>
            </p:cNvSpPr>
            <p:nvPr/>
          </p:nvSpPr>
          <p:spPr bwMode="auto">
            <a:xfrm>
              <a:off x="4028" y="2256"/>
              <a:ext cx="596" cy="210"/>
            </a:xfrm>
            <a:custGeom>
              <a:avLst/>
              <a:gdLst/>
              <a:ahLst/>
              <a:cxnLst>
                <a:cxn ang="0">
                  <a:pos x="48" y="366"/>
                </a:cxn>
                <a:cxn ang="0">
                  <a:pos x="73" y="308"/>
                </a:cxn>
                <a:cxn ang="0">
                  <a:pos x="89" y="270"/>
                </a:cxn>
                <a:cxn ang="0">
                  <a:pos x="107" y="230"/>
                </a:cxn>
                <a:cxn ang="0">
                  <a:pos x="126" y="191"/>
                </a:cxn>
                <a:cxn ang="0">
                  <a:pos x="157" y="131"/>
                </a:cxn>
                <a:cxn ang="0">
                  <a:pos x="180" y="105"/>
                </a:cxn>
                <a:cxn ang="0">
                  <a:pos x="223" y="92"/>
                </a:cxn>
                <a:cxn ang="0">
                  <a:pos x="343" y="74"/>
                </a:cxn>
                <a:cxn ang="0">
                  <a:pos x="1526" y="102"/>
                </a:cxn>
                <a:cxn ang="0">
                  <a:pos x="1577" y="122"/>
                </a:cxn>
                <a:cxn ang="0">
                  <a:pos x="1604" y="140"/>
                </a:cxn>
                <a:cxn ang="0">
                  <a:pos x="1667" y="198"/>
                </a:cxn>
                <a:cxn ang="0">
                  <a:pos x="1701" y="244"/>
                </a:cxn>
                <a:cxn ang="0">
                  <a:pos x="1722" y="334"/>
                </a:cxn>
                <a:cxn ang="0">
                  <a:pos x="1703" y="380"/>
                </a:cxn>
                <a:cxn ang="0">
                  <a:pos x="1688" y="345"/>
                </a:cxn>
                <a:cxn ang="0">
                  <a:pos x="1660" y="303"/>
                </a:cxn>
                <a:cxn ang="0">
                  <a:pos x="1620" y="257"/>
                </a:cxn>
                <a:cxn ang="0">
                  <a:pos x="1575" y="223"/>
                </a:cxn>
                <a:cxn ang="0">
                  <a:pos x="1544" y="205"/>
                </a:cxn>
                <a:cxn ang="0">
                  <a:pos x="1496" y="187"/>
                </a:cxn>
                <a:cxn ang="0">
                  <a:pos x="1408" y="171"/>
                </a:cxn>
                <a:cxn ang="0">
                  <a:pos x="1277" y="155"/>
                </a:cxn>
                <a:cxn ang="0">
                  <a:pos x="1063" y="155"/>
                </a:cxn>
                <a:cxn ang="0">
                  <a:pos x="974" y="173"/>
                </a:cxn>
                <a:cxn ang="0">
                  <a:pos x="901" y="190"/>
                </a:cxn>
                <a:cxn ang="0">
                  <a:pos x="975" y="246"/>
                </a:cxn>
                <a:cxn ang="0">
                  <a:pos x="1110" y="233"/>
                </a:cxn>
                <a:cxn ang="0">
                  <a:pos x="1364" y="230"/>
                </a:cxn>
                <a:cxn ang="0">
                  <a:pos x="1480" y="255"/>
                </a:cxn>
                <a:cxn ang="0">
                  <a:pos x="1508" y="274"/>
                </a:cxn>
                <a:cxn ang="0">
                  <a:pos x="1554" y="308"/>
                </a:cxn>
                <a:cxn ang="0">
                  <a:pos x="1604" y="391"/>
                </a:cxn>
                <a:cxn ang="0">
                  <a:pos x="1594" y="577"/>
                </a:cxn>
                <a:cxn ang="0">
                  <a:pos x="1787" y="377"/>
                </a:cxn>
                <a:cxn ang="0">
                  <a:pos x="1765" y="266"/>
                </a:cxn>
                <a:cxn ang="0">
                  <a:pos x="1733" y="213"/>
                </a:cxn>
                <a:cxn ang="0">
                  <a:pos x="1689" y="167"/>
                </a:cxn>
                <a:cxn ang="0">
                  <a:pos x="1646" y="133"/>
                </a:cxn>
                <a:cxn ang="0">
                  <a:pos x="1620" y="114"/>
                </a:cxn>
                <a:cxn ang="0">
                  <a:pos x="1594" y="99"/>
                </a:cxn>
                <a:cxn ang="0">
                  <a:pos x="1568" y="87"/>
                </a:cxn>
                <a:cxn ang="0">
                  <a:pos x="1517" y="67"/>
                </a:cxn>
                <a:cxn ang="0">
                  <a:pos x="1411" y="50"/>
                </a:cxn>
                <a:cxn ang="0">
                  <a:pos x="1255" y="32"/>
                </a:cxn>
                <a:cxn ang="0">
                  <a:pos x="1077" y="14"/>
                </a:cxn>
                <a:cxn ang="0">
                  <a:pos x="858" y="1"/>
                </a:cxn>
                <a:cxn ang="0">
                  <a:pos x="456" y="17"/>
                </a:cxn>
                <a:cxn ang="0">
                  <a:pos x="250" y="37"/>
                </a:cxn>
                <a:cxn ang="0">
                  <a:pos x="177" y="58"/>
                </a:cxn>
                <a:cxn ang="0">
                  <a:pos x="126" y="91"/>
                </a:cxn>
                <a:cxn ang="0">
                  <a:pos x="84" y="140"/>
                </a:cxn>
                <a:cxn ang="0">
                  <a:pos x="31" y="407"/>
                </a:cxn>
              </a:cxnLst>
              <a:rect l="0" t="0" r="r" b="b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99" name="Freeform 227"/>
            <p:cNvSpPr>
              <a:spLocks/>
            </p:cNvSpPr>
            <p:nvPr/>
          </p:nvSpPr>
          <p:spPr bwMode="auto">
            <a:xfrm>
              <a:off x="4429" y="2310"/>
              <a:ext cx="33" cy="13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4" y="406"/>
                </a:cxn>
                <a:cxn ang="0">
                  <a:pos x="99" y="410"/>
                </a:cxn>
                <a:cxn ang="0">
                  <a:pos x="75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00" name="Freeform 228"/>
            <p:cNvSpPr>
              <a:spLocks/>
            </p:cNvSpPr>
            <p:nvPr/>
          </p:nvSpPr>
          <p:spPr bwMode="auto">
            <a:xfrm>
              <a:off x="4517" y="2499"/>
              <a:ext cx="235" cy="157"/>
            </a:xfrm>
            <a:custGeom>
              <a:avLst/>
              <a:gdLst/>
              <a:ahLst/>
              <a:cxnLst>
                <a:cxn ang="0">
                  <a:pos x="31" y="373"/>
                </a:cxn>
                <a:cxn ang="0">
                  <a:pos x="41" y="260"/>
                </a:cxn>
                <a:cxn ang="0">
                  <a:pos x="54" y="193"/>
                </a:cxn>
                <a:cxn ang="0">
                  <a:pos x="71" y="131"/>
                </a:cxn>
                <a:cxn ang="0">
                  <a:pos x="84" y="105"/>
                </a:cxn>
                <a:cxn ang="0">
                  <a:pos x="98" y="80"/>
                </a:cxn>
                <a:cxn ang="0">
                  <a:pos x="133" y="47"/>
                </a:cxn>
                <a:cxn ang="0">
                  <a:pos x="154" y="34"/>
                </a:cxn>
                <a:cxn ang="0">
                  <a:pos x="175" y="25"/>
                </a:cxn>
                <a:cxn ang="0">
                  <a:pos x="197" y="16"/>
                </a:cxn>
                <a:cxn ang="0">
                  <a:pos x="242" y="7"/>
                </a:cxn>
                <a:cxn ang="0">
                  <a:pos x="311" y="0"/>
                </a:cxn>
                <a:cxn ang="0">
                  <a:pos x="398" y="18"/>
                </a:cxn>
                <a:cxn ang="0">
                  <a:pos x="427" y="32"/>
                </a:cxn>
                <a:cxn ang="0">
                  <a:pos x="470" y="63"/>
                </a:cxn>
                <a:cxn ang="0">
                  <a:pos x="500" y="95"/>
                </a:cxn>
                <a:cxn ang="0">
                  <a:pos x="530" y="131"/>
                </a:cxn>
                <a:cxn ang="0">
                  <a:pos x="561" y="168"/>
                </a:cxn>
                <a:cxn ang="0">
                  <a:pos x="585" y="204"/>
                </a:cxn>
                <a:cxn ang="0">
                  <a:pos x="607" y="235"/>
                </a:cxn>
                <a:cxn ang="0">
                  <a:pos x="641" y="283"/>
                </a:cxn>
                <a:cxn ang="0">
                  <a:pos x="707" y="377"/>
                </a:cxn>
                <a:cxn ang="0">
                  <a:pos x="475" y="400"/>
                </a:cxn>
                <a:cxn ang="0">
                  <a:pos x="459" y="316"/>
                </a:cxn>
                <a:cxn ang="0">
                  <a:pos x="443" y="270"/>
                </a:cxn>
                <a:cxn ang="0">
                  <a:pos x="423" y="227"/>
                </a:cxn>
                <a:cxn ang="0">
                  <a:pos x="393" y="193"/>
                </a:cxn>
                <a:cxn ang="0">
                  <a:pos x="376" y="182"/>
                </a:cxn>
                <a:cxn ang="0">
                  <a:pos x="357" y="173"/>
                </a:cxn>
                <a:cxn ang="0">
                  <a:pos x="317" y="169"/>
                </a:cxn>
                <a:cxn ang="0">
                  <a:pos x="260" y="186"/>
                </a:cxn>
                <a:cxn ang="0">
                  <a:pos x="242" y="197"/>
                </a:cxn>
                <a:cxn ang="0">
                  <a:pos x="227" y="206"/>
                </a:cxn>
                <a:cxn ang="0">
                  <a:pos x="184" y="248"/>
                </a:cxn>
                <a:cxn ang="0">
                  <a:pos x="162" y="277"/>
                </a:cxn>
                <a:cxn ang="0">
                  <a:pos x="136" y="327"/>
                </a:cxn>
                <a:cxn ang="0">
                  <a:pos x="128" y="418"/>
                </a:cxn>
                <a:cxn ang="0">
                  <a:pos x="0" y="464"/>
                </a:cxn>
                <a:cxn ang="0">
                  <a:pos x="30" y="424"/>
                </a:cxn>
              </a:cxnLst>
              <a:rect l="0" t="0" r="r" b="b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01" name="Freeform 229"/>
            <p:cNvSpPr>
              <a:spLocks/>
            </p:cNvSpPr>
            <p:nvPr/>
          </p:nvSpPr>
          <p:spPr bwMode="auto">
            <a:xfrm>
              <a:off x="4594" y="2461"/>
              <a:ext cx="206" cy="160"/>
            </a:xfrm>
            <a:custGeom>
              <a:avLst/>
              <a:gdLst/>
              <a:ahLst/>
              <a:cxnLst>
                <a:cxn ang="0">
                  <a:pos x="110" y="8"/>
                </a:cxn>
                <a:cxn ang="0">
                  <a:pos x="135" y="20"/>
                </a:cxn>
                <a:cxn ang="0">
                  <a:pos x="165" y="36"/>
                </a:cxn>
                <a:cxn ang="0">
                  <a:pos x="183" y="45"/>
                </a:cxn>
                <a:cxn ang="0">
                  <a:pos x="201" y="55"/>
                </a:cxn>
                <a:cxn ang="0">
                  <a:pos x="219" y="67"/>
                </a:cxn>
                <a:cxn ang="0">
                  <a:pos x="238" y="80"/>
                </a:cxn>
                <a:cxn ang="0">
                  <a:pos x="256" y="93"/>
                </a:cxn>
                <a:cxn ang="0">
                  <a:pos x="293" y="126"/>
                </a:cxn>
                <a:cxn ang="0">
                  <a:pos x="326" y="161"/>
                </a:cxn>
                <a:cxn ang="0">
                  <a:pos x="354" y="194"/>
                </a:cxn>
                <a:cxn ang="0">
                  <a:pos x="377" y="223"/>
                </a:cxn>
                <a:cxn ang="0">
                  <a:pos x="405" y="257"/>
                </a:cxn>
                <a:cxn ang="0">
                  <a:pos x="425" y="286"/>
                </a:cxn>
                <a:cxn ang="0">
                  <a:pos x="450" y="293"/>
                </a:cxn>
                <a:cxn ang="0">
                  <a:pos x="547" y="301"/>
                </a:cxn>
                <a:cxn ang="0">
                  <a:pos x="605" y="359"/>
                </a:cxn>
                <a:cxn ang="0">
                  <a:pos x="617" y="417"/>
                </a:cxn>
                <a:cxn ang="0">
                  <a:pos x="607" y="444"/>
                </a:cxn>
                <a:cxn ang="0">
                  <a:pos x="591" y="459"/>
                </a:cxn>
                <a:cxn ang="0">
                  <a:pos x="565" y="468"/>
                </a:cxn>
                <a:cxn ang="0">
                  <a:pos x="505" y="477"/>
                </a:cxn>
                <a:cxn ang="0">
                  <a:pos x="461" y="455"/>
                </a:cxn>
                <a:cxn ang="0">
                  <a:pos x="507" y="461"/>
                </a:cxn>
                <a:cxn ang="0">
                  <a:pos x="563" y="435"/>
                </a:cxn>
                <a:cxn ang="0">
                  <a:pos x="561" y="386"/>
                </a:cxn>
                <a:cxn ang="0">
                  <a:pos x="541" y="359"/>
                </a:cxn>
                <a:cxn ang="0">
                  <a:pos x="527" y="349"/>
                </a:cxn>
                <a:cxn ang="0">
                  <a:pos x="494" y="344"/>
                </a:cxn>
                <a:cxn ang="0">
                  <a:pos x="449" y="362"/>
                </a:cxn>
                <a:cxn ang="0">
                  <a:pos x="413" y="389"/>
                </a:cxn>
                <a:cxn ang="0">
                  <a:pos x="399" y="345"/>
                </a:cxn>
                <a:cxn ang="0">
                  <a:pos x="384" y="311"/>
                </a:cxn>
                <a:cxn ang="0">
                  <a:pos x="368" y="283"/>
                </a:cxn>
                <a:cxn ang="0">
                  <a:pos x="348" y="252"/>
                </a:cxn>
                <a:cxn ang="0">
                  <a:pos x="325" y="221"/>
                </a:cxn>
                <a:cxn ang="0">
                  <a:pos x="300" y="191"/>
                </a:cxn>
                <a:cxn ang="0">
                  <a:pos x="277" y="162"/>
                </a:cxn>
                <a:cxn ang="0">
                  <a:pos x="242" y="125"/>
                </a:cxn>
                <a:cxn ang="0">
                  <a:pos x="198" y="85"/>
                </a:cxn>
                <a:cxn ang="0">
                  <a:pos x="176" y="70"/>
                </a:cxn>
                <a:cxn ang="0">
                  <a:pos x="154" y="59"/>
                </a:cxn>
                <a:cxn ang="0">
                  <a:pos x="132" y="49"/>
                </a:cxn>
                <a:cxn ang="0">
                  <a:pos x="106" y="40"/>
                </a:cxn>
                <a:cxn ang="0">
                  <a:pos x="80" y="31"/>
                </a:cxn>
                <a:cxn ang="0">
                  <a:pos x="33" y="18"/>
                </a:cxn>
                <a:cxn ang="0">
                  <a:pos x="0" y="9"/>
                </a:cxn>
                <a:cxn ang="0">
                  <a:pos x="86" y="0"/>
                </a:cxn>
              </a:cxnLst>
              <a:rect l="0" t="0" r="r" b="b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02" name="Freeform 230"/>
            <p:cNvSpPr>
              <a:spLocks/>
            </p:cNvSpPr>
            <p:nvPr/>
          </p:nvSpPr>
          <p:spPr bwMode="auto">
            <a:xfrm>
              <a:off x="4530" y="2595"/>
              <a:ext cx="232" cy="132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4" y="258"/>
                </a:cxn>
                <a:cxn ang="0">
                  <a:pos x="33" y="293"/>
                </a:cxn>
                <a:cxn ang="0">
                  <a:pos x="59" y="329"/>
                </a:cxn>
                <a:cxn ang="0">
                  <a:pos x="87" y="353"/>
                </a:cxn>
                <a:cxn ang="0">
                  <a:pos x="108" y="365"/>
                </a:cxn>
                <a:cxn ang="0">
                  <a:pos x="128" y="375"/>
                </a:cxn>
                <a:cxn ang="0">
                  <a:pos x="160" y="386"/>
                </a:cxn>
                <a:cxn ang="0">
                  <a:pos x="201" y="394"/>
                </a:cxn>
                <a:cxn ang="0">
                  <a:pos x="281" y="393"/>
                </a:cxn>
                <a:cxn ang="0">
                  <a:pos x="329" y="379"/>
                </a:cxn>
                <a:cxn ang="0">
                  <a:pos x="356" y="366"/>
                </a:cxn>
                <a:cxn ang="0">
                  <a:pos x="375" y="354"/>
                </a:cxn>
                <a:cxn ang="0">
                  <a:pos x="400" y="333"/>
                </a:cxn>
                <a:cxn ang="0">
                  <a:pos x="431" y="307"/>
                </a:cxn>
                <a:cxn ang="0">
                  <a:pos x="462" y="280"/>
                </a:cxn>
                <a:cxn ang="0">
                  <a:pos x="493" y="288"/>
                </a:cxn>
                <a:cxn ang="0">
                  <a:pos x="565" y="295"/>
                </a:cxn>
                <a:cxn ang="0">
                  <a:pos x="633" y="278"/>
                </a:cxn>
                <a:cxn ang="0">
                  <a:pos x="651" y="263"/>
                </a:cxn>
                <a:cxn ang="0">
                  <a:pos x="692" y="208"/>
                </a:cxn>
                <a:cxn ang="0">
                  <a:pos x="470" y="189"/>
                </a:cxn>
                <a:cxn ang="0">
                  <a:pos x="419" y="0"/>
                </a:cxn>
                <a:cxn ang="0">
                  <a:pos x="411" y="160"/>
                </a:cxn>
                <a:cxn ang="0">
                  <a:pos x="394" y="225"/>
                </a:cxn>
                <a:cxn ang="0">
                  <a:pos x="378" y="260"/>
                </a:cxn>
                <a:cxn ang="0">
                  <a:pos x="354" y="285"/>
                </a:cxn>
                <a:cxn ang="0">
                  <a:pos x="334" y="302"/>
                </a:cxn>
                <a:cxn ang="0">
                  <a:pos x="318" y="311"/>
                </a:cxn>
                <a:cxn ang="0">
                  <a:pos x="303" y="320"/>
                </a:cxn>
                <a:cxn ang="0">
                  <a:pos x="280" y="331"/>
                </a:cxn>
                <a:cxn ang="0">
                  <a:pos x="248" y="339"/>
                </a:cxn>
                <a:cxn ang="0">
                  <a:pos x="188" y="336"/>
                </a:cxn>
                <a:cxn ang="0">
                  <a:pos x="161" y="321"/>
                </a:cxn>
                <a:cxn ang="0">
                  <a:pos x="134" y="280"/>
                </a:cxn>
                <a:cxn ang="0">
                  <a:pos x="119" y="249"/>
                </a:cxn>
                <a:cxn ang="0">
                  <a:pos x="105" y="222"/>
                </a:cxn>
                <a:cxn ang="0">
                  <a:pos x="90" y="186"/>
                </a:cxn>
                <a:cxn ang="0">
                  <a:pos x="70" y="141"/>
                </a:cxn>
                <a:cxn ang="0">
                  <a:pos x="1" y="124"/>
                </a:cxn>
              </a:cxnLst>
              <a:rect l="0" t="0" r="r" b="b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03" name="Freeform 231"/>
            <p:cNvSpPr>
              <a:spLocks/>
            </p:cNvSpPr>
            <p:nvPr/>
          </p:nvSpPr>
          <p:spPr bwMode="auto">
            <a:xfrm>
              <a:off x="4597" y="2598"/>
              <a:ext cx="48" cy="72"/>
            </a:xfrm>
            <a:custGeom>
              <a:avLst/>
              <a:gdLst/>
              <a:ahLst/>
              <a:cxnLst>
                <a:cxn ang="0">
                  <a:pos x="41" y="8"/>
                </a:cxn>
                <a:cxn ang="0">
                  <a:pos x="0" y="61"/>
                </a:cxn>
                <a:cxn ang="0">
                  <a:pos x="1" y="147"/>
                </a:cxn>
                <a:cxn ang="0">
                  <a:pos x="40" y="218"/>
                </a:cxn>
                <a:cxn ang="0">
                  <a:pos x="96" y="211"/>
                </a:cxn>
                <a:cxn ang="0">
                  <a:pos x="131" y="164"/>
                </a:cxn>
                <a:cxn ang="0">
                  <a:pos x="145" y="92"/>
                </a:cxn>
                <a:cxn ang="0">
                  <a:pos x="123" y="35"/>
                </a:cxn>
                <a:cxn ang="0">
                  <a:pos x="88" y="0"/>
                </a:cxn>
                <a:cxn ang="0">
                  <a:pos x="41" y="8"/>
                </a:cxn>
                <a:cxn ang="0">
                  <a:pos x="41" y="8"/>
                </a:cxn>
              </a:cxnLst>
              <a:rect l="0" t="0" r="r" b="b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04" name="Freeform 232"/>
            <p:cNvSpPr>
              <a:spLocks/>
            </p:cNvSpPr>
            <p:nvPr/>
          </p:nvSpPr>
          <p:spPr bwMode="auto">
            <a:xfrm>
              <a:off x="4015" y="2601"/>
              <a:ext cx="534" cy="194"/>
            </a:xfrm>
            <a:custGeom>
              <a:avLst/>
              <a:gdLst/>
              <a:ahLst/>
              <a:cxnLst>
                <a:cxn ang="0">
                  <a:pos x="2" y="303"/>
                </a:cxn>
                <a:cxn ang="0">
                  <a:pos x="13" y="369"/>
                </a:cxn>
                <a:cxn ang="0">
                  <a:pos x="28" y="410"/>
                </a:cxn>
                <a:cxn ang="0">
                  <a:pos x="51" y="451"/>
                </a:cxn>
                <a:cxn ang="0">
                  <a:pos x="84" y="490"/>
                </a:cxn>
                <a:cxn ang="0">
                  <a:pos x="112" y="510"/>
                </a:cxn>
                <a:cxn ang="0">
                  <a:pos x="130" y="521"/>
                </a:cxn>
                <a:cxn ang="0">
                  <a:pos x="157" y="537"/>
                </a:cxn>
                <a:cxn ang="0">
                  <a:pos x="182" y="546"/>
                </a:cxn>
                <a:cxn ang="0">
                  <a:pos x="206" y="557"/>
                </a:cxn>
                <a:cxn ang="0">
                  <a:pos x="231" y="565"/>
                </a:cxn>
                <a:cxn ang="0">
                  <a:pos x="275" y="575"/>
                </a:cxn>
                <a:cxn ang="0">
                  <a:pos x="355" y="581"/>
                </a:cxn>
                <a:cxn ang="0">
                  <a:pos x="423" y="567"/>
                </a:cxn>
                <a:cxn ang="0">
                  <a:pos x="454" y="554"/>
                </a:cxn>
                <a:cxn ang="0">
                  <a:pos x="481" y="539"/>
                </a:cxn>
                <a:cxn ang="0">
                  <a:pos x="502" y="526"/>
                </a:cxn>
                <a:cxn ang="0">
                  <a:pos x="531" y="502"/>
                </a:cxn>
                <a:cxn ang="0">
                  <a:pos x="568" y="465"/>
                </a:cxn>
                <a:cxn ang="0">
                  <a:pos x="592" y="437"/>
                </a:cxn>
                <a:cxn ang="0">
                  <a:pos x="1602" y="279"/>
                </a:cxn>
                <a:cxn ang="0">
                  <a:pos x="612" y="294"/>
                </a:cxn>
                <a:cxn ang="0">
                  <a:pos x="579" y="91"/>
                </a:cxn>
                <a:cxn ang="0">
                  <a:pos x="575" y="281"/>
                </a:cxn>
                <a:cxn ang="0">
                  <a:pos x="561" y="360"/>
                </a:cxn>
                <a:cxn ang="0">
                  <a:pos x="545" y="406"/>
                </a:cxn>
                <a:cxn ang="0">
                  <a:pos x="521" y="440"/>
                </a:cxn>
                <a:cxn ang="0">
                  <a:pos x="495" y="468"/>
                </a:cxn>
                <a:cxn ang="0">
                  <a:pos x="473" y="483"/>
                </a:cxn>
                <a:cxn ang="0">
                  <a:pos x="458" y="492"/>
                </a:cxn>
                <a:cxn ang="0">
                  <a:pos x="434" y="505"/>
                </a:cxn>
                <a:cxn ang="0">
                  <a:pos x="401" y="513"/>
                </a:cxn>
                <a:cxn ang="0">
                  <a:pos x="353" y="517"/>
                </a:cxn>
                <a:cxn ang="0">
                  <a:pos x="293" y="499"/>
                </a:cxn>
                <a:cxn ang="0">
                  <a:pos x="265" y="487"/>
                </a:cxn>
                <a:cxn ang="0">
                  <a:pos x="242" y="477"/>
                </a:cxn>
                <a:cxn ang="0">
                  <a:pos x="204" y="459"/>
                </a:cxn>
                <a:cxn ang="0">
                  <a:pos x="157" y="376"/>
                </a:cxn>
                <a:cxn ang="0">
                  <a:pos x="142" y="303"/>
                </a:cxn>
                <a:cxn ang="0">
                  <a:pos x="130" y="169"/>
                </a:cxn>
                <a:cxn ang="0">
                  <a:pos x="149" y="80"/>
                </a:cxn>
                <a:cxn ang="0">
                  <a:pos x="171" y="0"/>
                </a:cxn>
                <a:cxn ang="0">
                  <a:pos x="0" y="275"/>
                </a:cxn>
              </a:cxnLst>
              <a:rect l="0" t="0" r="r" b="b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05" name="Freeform 233"/>
            <p:cNvSpPr>
              <a:spLocks/>
            </p:cNvSpPr>
            <p:nvPr/>
          </p:nvSpPr>
          <p:spPr bwMode="auto">
            <a:xfrm>
              <a:off x="4097" y="2630"/>
              <a:ext cx="83" cy="113"/>
            </a:xfrm>
            <a:custGeom>
              <a:avLst/>
              <a:gdLst/>
              <a:ahLst/>
              <a:cxnLst>
                <a:cxn ang="0">
                  <a:pos x="4" y="124"/>
                </a:cxn>
                <a:cxn ang="0">
                  <a:pos x="36" y="40"/>
                </a:cxn>
                <a:cxn ang="0">
                  <a:pos x="100" y="0"/>
                </a:cxn>
                <a:cxn ang="0">
                  <a:pos x="183" y="1"/>
                </a:cxn>
                <a:cxn ang="0">
                  <a:pos x="233" y="59"/>
                </a:cxn>
                <a:cxn ang="0">
                  <a:pos x="249" y="135"/>
                </a:cxn>
                <a:cxn ang="0">
                  <a:pos x="238" y="234"/>
                </a:cxn>
                <a:cxn ang="0">
                  <a:pos x="188" y="305"/>
                </a:cxn>
                <a:cxn ang="0">
                  <a:pos x="126" y="337"/>
                </a:cxn>
                <a:cxn ang="0">
                  <a:pos x="62" y="318"/>
                </a:cxn>
                <a:cxn ang="0">
                  <a:pos x="19" y="264"/>
                </a:cxn>
                <a:cxn ang="0">
                  <a:pos x="0" y="180"/>
                </a:cxn>
                <a:cxn ang="0">
                  <a:pos x="4" y="124"/>
                </a:cxn>
                <a:cxn ang="0">
                  <a:pos x="4" y="124"/>
                </a:cxn>
              </a:cxnLst>
              <a:rect l="0" t="0" r="r" b="b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06" name="Freeform 234"/>
            <p:cNvSpPr>
              <a:spLocks/>
            </p:cNvSpPr>
            <p:nvPr/>
          </p:nvSpPr>
          <p:spPr bwMode="auto">
            <a:xfrm>
              <a:off x="3648" y="2728"/>
              <a:ext cx="443" cy="100"/>
            </a:xfrm>
            <a:custGeom>
              <a:avLst/>
              <a:gdLst/>
              <a:ahLst/>
              <a:cxnLst>
                <a:cxn ang="0">
                  <a:pos x="1141" y="0"/>
                </a:cxn>
                <a:cxn ang="0">
                  <a:pos x="606" y="49"/>
                </a:cxn>
                <a:cxn ang="0">
                  <a:pos x="0" y="193"/>
                </a:cxn>
                <a:cxn ang="0">
                  <a:pos x="433" y="155"/>
                </a:cxn>
                <a:cxn ang="0">
                  <a:pos x="134" y="270"/>
                </a:cxn>
                <a:cxn ang="0">
                  <a:pos x="718" y="175"/>
                </a:cxn>
                <a:cxn ang="0">
                  <a:pos x="444" y="299"/>
                </a:cxn>
                <a:cxn ang="0">
                  <a:pos x="945" y="199"/>
                </a:cxn>
                <a:cxn ang="0">
                  <a:pos x="810" y="278"/>
                </a:cxn>
                <a:cxn ang="0">
                  <a:pos x="1330" y="160"/>
                </a:cxn>
                <a:cxn ang="0">
                  <a:pos x="1141" y="0"/>
                </a:cxn>
                <a:cxn ang="0">
                  <a:pos x="1141" y="0"/>
                </a:cxn>
              </a:cxnLst>
              <a:rect l="0" t="0" r="r" b="b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7B1A-1C56-44E6-9567-1C7A84FF452C}" type="slidenum">
              <a:rPr lang="en-US"/>
              <a:pPr/>
              <a:t>10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r>
              <a:rPr lang="en-US" sz="4000"/>
              <a:t>Queue using a Doubly-Linked List</a:t>
            </a: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2133600"/>
          </a:xfrm>
        </p:spPr>
        <p:txBody>
          <a:bodyPr/>
          <a:lstStyle/>
          <a:p>
            <a:r>
              <a:rPr lang="en-US" sz="2400"/>
              <a:t>We can implement a queue with a doubly linked list</a:t>
            </a:r>
          </a:p>
          <a:p>
            <a:pPr lvl="1"/>
            <a:r>
              <a:rPr lang="en-US" sz="2000"/>
              <a:t>The front element is stored at the first node</a:t>
            </a:r>
          </a:p>
          <a:p>
            <a:pPr lvl="1"/>
            <a:r>
              <a:rPr lang="en-US" sz="2000"/>
              <a:t>The rear element is stored at the last node</a:t>
            </a:r>
          </a:p>
          <a:p>
            <a:r>
              <a:rPr lang="en-US" sz="2400"/>
              <a:t>The space used is </a:t>
            </a:r>
            <a:r>
              <a:rPr lang="en-US" sz="2400" b="1" i="1">
                <a:latin typeface="Times New Roman" pitchFamily="18" charset="0"/>
              </a:rPr>
              <a:t>O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)</a:t>
            </a:r>
            <a:r>
              <a:rPr lang="en-US" sz="2400"/>
              <a:t> and each operation of the Queue ADT takes </a:t>
            </a:r>
            <a:r>
              <a:rPr lang="en-US" sz="2400" b="1" i="1">
                <a:latin typeface="Times New Roman" pitchFamily="18" charset="0"/>
              </a:rPr>
              <a:t>O</a:t>
            </a:r>
            <a:r>
              <a:rPr lang="en-US" sz="2400">
                <a:latin typeface="Times New Roman" pitchFamily="18" charset="0"/>
              </a:rPr>
              <a:t>(1) </a:t>
            </a:r>
            <a:r>
              <a:rPr lang="en-US" sz="2400"/>
              <a:t>time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933450" y="429577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Times New Roman" pitchFamily="18" charset="0"/>
              </a:rPr>
              <a:t>f</a:t>
            </a: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rot="5400000" flipV="1">
            <a:off x="1524000" y="4267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 rot="-5400000" flipH="1" flipV="1">
            <a:off x="6905625" y="399097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050088" y="3314700"/>
            <a:ext cx="30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Times New Roman" pitchFamily="18" charset="0"/>
              </a:rPr>
              <a:t>r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828800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2365375" y="4302125"/>
            <a:ext cx="538163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2097088" y="4570413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V="1">
            <a:off x="2633663" y="4570413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3440113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3976688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 flipV="1">
            <a:off x="4244975" y="4570413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5051425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5588000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 flipV="1">
            <a:off x="5856288" y="4570413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6662738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7199313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 flipV="1">
            <a:off x="7467600" y="4570413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3708400" y="4570413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>
            <a:off x="5319713" y="4570413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6931025" y="4570413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8226425" y="4395788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ym typeface="Symbol" pitchFamily="18" charset="2"/>
              </a:rPr>
              <a:t></a:t>
            </a:r>
            <a:endParaRPr lang="en-US" sz="2000" b="1"/>
          </a:p>
        </p:txBody>
      </p:sp>
      <p:pic>
        <p:nvPicPr>
          <p:cNvPr id="69657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413375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69658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1850" y="5413375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69659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0825" y="5413375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69660" name="Picture 2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91100" y="5413375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69661" name="AutoShape 29"/>
          <p:cNvSpPr>
            <a:spLocks noChangeArrowheads="1"/>
          </p:cNvSpPr>
          <p:nvPr/>
        </p:nvSpPr>
        <p:spPr bwMode="auto">
          <a:xfrm>
            <a:off x="1524000" y="3768725"/>
            <a:ext cx="64770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1676400" y="3730625"/>
            <a:ext cx="849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nodes</a:t>
            </a:r>
          </a:p>
        </p:txBody>
      </p:sp>
      <p:sp>
        <p:nvSpPr>
          <p:cNvPr id="69663" name="AutoShape 31"/>
          <p:cNvSpPr>
            <a:spLocks noChangeArrowheads="1"/>
          </p:cNvSpPr>
          <p:nvPr/>
        </p:nvSpPr>
        <p:spPr bwMode="auto">
          <a:xfrm>
            <a:off x="1524000" y="5140325"/>
            <a:ext cx="59436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auto">
          <a:xfrm>
            <a:off x="6053138" y="6003925"/>
            <a:ext cx="1195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9E8B-0DDC-479D-B9F5-2EB2F204B8EC}" type="slidenum">
              <a:rPr lang="en-US"/>
              <a:pPr/>
              <a:t>2</a:t>
            </a:fld>
            <a:endParaRPr lang="en-US"/>
          </a:p>
        </p:txBody>
      </p:sp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 ADT</a:t>
            </a:r>
          </a:p>
        </p:txBody>
      </p:sp>
      <p:sp>
        <p:nvSpPr>
          <p:cNvPr id="389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4191000" cy="4724400"/>
          </a:xfrm>
        </p:spPr>
        <p:txBody>
          <a:bodyPr/>
          <a:lstStyle/>
          <a:p>
            <a:r>
              <a:rPr lang="en-US" sz="2000"/>
              <a:t>The </a:t>
            </a:r>
            <a:r>
              <a:rPr lang="en-US" sz="2000">
                <a:solidFill>
                  <a:schemeClr val="tx2"/>
                </a:solidFill>
              </a:rPr>
              <a:t>Queue</a:t>
            </a:r>
            <a:r>
              <a:rPr lang="en-US" sz="2000"/>
              <a:t> ADT stores arbitrary objects</a:t>
            </a:r>
          </a:p>
          <a:p>
            <a:r>
              <a:rPr lang="en-US" sz="2000"/>
              <a:t>Insertions and deletions follow the first-in first-out scheme</a:t>
            </a:r>
          </a:p>
          <a:p>
            <a:r>
              <a:rPr lang="en-US" sz="2000"/>
              <a:t>Insertions are at the rear of the queue and removals are at the front of the queue</a:t>
            </a:r>
          </a:p>
          <a:p>
            <a:r>
              <a:rPr lang="en-US" sz="2000"/>
              <a:t>Main queue operations: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enqueue</a:t>
            </a:r>
            <a:r>
              <a:rPr lang="en-US" sz="1800"/>
              <a:t>(object): inserts an element at the end of the queue</a:t>
            </a:r>
          </a:p>
          <a:p>
            <a:pPr lvl="1"/>
            <a:r>
              <a:rPr lang="en-US" sz="1800"/>
              <a:t>object </a:t>
            </a:r>
            <a:r>
              <a:rPr lang="en-US" sz="1800">
                <a:solidFill>
                  <a:schemeClr val="tx2"/>
                </a:solidFill>
              </a:rPr>
              <a:t>dequeue</a:t>
            </a:r>
            <a:r>
              <a:rPr lang="en-US" sz="1800"/>
              <a:t>(): removes and returns the element at the front of the queue</a:t>
            </a:r>
          </a:p>
        </p:txBody>
      </p:sp>
      <p:sp>
        <p:nvSpPr>
          <p:cNvPr id="38916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00200"/>
            <a:ext cx="4114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Auxiliary queue operations: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object </a:t>
            </a:r>
            <a:r>
              <a:rPr lang="en-US" sz="2000">
                <a:solidFill>
                  <a:schemeClr val="tx2"/>
                </a:solidFill>
              </a:rPr>
              <a:t>front</a:t>
            </a:r>
            <a:r>
              <a:rPr lang="en-US" sz="2000"/>
              <a:t>(): returns the element at the front without removing it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integer </a:t>
            </a:r>
            <a:r>
              <a:rPr lang="en-US" sz="2000">
                <a:solidFill>
                  <a:schemeClr val="tx2"/>
                </a:solidFill>
              </a:rPr>
              <a:t>size</a:t>
            </a:r>
            <a:r>
              <a:rPr lang="en-US" sz="2000"/>
              <a:t>(): returns the number of elements stored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boolean </a:t>
            </a:r>
            <a:r>
              <a:rPr lang="en-US" sz="2000">
                <a:solidFill>
                  <a:schemeClr val="tx2"/>
                </a:solidFill>
              </a:rPr>
              <a:t>isEmpty</a:t>
            </a:r>
            <a:r>
              <a:rPr lang="en-US" sz="2000"/>
              <a:t>(): indicates whether no elements are stored</a:t>
            </a:r>
          </a:p>
          <a:p>
            <a:pPr>
              <a:lnSpc>
                <a:spcPct val="90000"/>
              </a:lnSpc>
            </a:pPr>
            <a:r>
              <a:rPr lang="en-US" sz="2400"/>
              <a:t>Exceptions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Attempting the execution of dequeue or front on an empty queue throws an </a:t>
            </a:r>
            <a:r>
              <a:rPr lang="en-US" sz="2000">
                <a:solidFill>
                  <a:schemeClr val="hlink"/>
                </a:solidFill>
              </a:rPr>
              <a:t>EmptyQueueException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794E-D6EE-4014-B806-1496CC482F63}" type="slidenum">
              <a:rPr lang="en-US"/>
              <a:pPr/>
              <a:t>3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Example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i="1">
                <a:solidFill>
                  <a:srgbClr val="000000"/>
                </a:solidFill>
                <a:latin typeface="Times" pitchFamily="18" charset="0"/>
              </a:rPr>
              <a:t>Operation			Output	</a:t>
            </a:r>
            <a:r>
              <a:rPr lang="en-US" sz="1600" i="1">
                <a:solidFill>
                  <a:srgbClr val="000000"/>
                </a:solidFill>
                <a:latin typeface="Times" pitchFamily="18" charset="0"/>
              </a:rPr>
              <a:t>Q </a:t>
            </a:r>
            <a:r>
              <a:rPr lang="en-US" sz="1600" i="1">
                <a:solidFill>
                  <a:srgbClr val="000000"/>
                </a:solidFill>
                <a:latin typeface="CMSY10" charset="0"/>
              </a:rPr>
              <a:t>  </a:t>
            </a:r>
            <a:r>
              <a:rPr lang="en-US" sz="1600" i="1">
                <a:solidFill>
                  <a:srgbClr val="000000"/>
                </a:solidFill>
                <a:latin typeface="CMSSI10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MSS10" charset="0"/>
              </a:rPr>
              <a:t>enqueue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5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	</a:t>
            </a:r>
            <a:r>
              <a:rPr lang="en-US" sz="1600" i="1">
                <a:solidFill>
                  <a:srgbClr val="000000"/>
                </a:solidFill>
                <a:latin typeface="Times" pitchFamily="18" charset="0"/>
              </a:rPr>
              <a:t>–	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5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MSS10" charset="0"/>
              </a:rPr>
              <a:t>enqueue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3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	</a:t>
            </a:r>
            <a:r>
              <a:rPr lang="en-US" sz="1600" i="1">
                <a:solidFill>
                  <a:srgbClr val="000000"/>
                </a:solidFill>
                <a:latin typeface="Times" pitchFamily="18" charset="0"/>
              </a:rPr>
              <a:t>–	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5</a:t>
            </a:r>
            <a:r>
              <a:rPr lang="en-US" sz="1600" i="1">
                <a:solidFill>
                  <a:srgbClr val="000000"/>
                </a:solidFill>
                <a:latin typeface="CMMI10" charset="0"/>
              </a:rPr>
              <a:t>, 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3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MSS10" charset="0"/>
              </a:rPr>
              <a:t>dequeue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()		</a:t>
            </a:r>
            <a:r>
              <a:rPr lang="en-US" sz="1600" i="1">
                <a:solidFill>
                  <a:srgbClr val="000000"/>
                </a:solidFill>
                <a:latin typeface="Times" pitchFamily="18" charset="0"/>
              </a:rPr>
              <a:t>5	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3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MSS10" charset="0"/>
              </a:rPr>
              <a:t>enqueue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7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	</a:t>
            </a:r>
            <a:r>
              <a:rPr lang="en-US" sz="1600" i="1">
                <a:solidFill>
                  <a:srgbClr val="000000"/>
                </a:solidFill>
                <a:latin typeface="Times" pitchFamily="18" charset="0"/>
              </a:rPr>
              <a:t>–	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3</a:t>
            </a:r>
            <a:r>
              <a:rPr lang="en-US" sz="1600" i="1">
                <a:solidFill>
                  <a:srgbClr val="000000"/>
                </a:solidFill>
                <a:latin typeface="CMMI10" charset="0"/>
              </a:rPr>
              <a:t>, 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7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MSS10" charset="0"/>
              </a:rPr>
              <a:t>dequeue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()		</a:t>
            </a:r>
            <a:r>
              <a:rPr lang="en-US" sz="1600" i="1">
                <a:solidFill>
                  <a:srgbClr val="000000"/>
                </a:solidFill>
                <a:latin typeface="Times" pitchFamily="18" charset="0"/>
              </a:rPr>
              <a:t>3	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7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MSS10" charset="0"/>
              </a:rPr>
              <a:t>front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()			</a:t>
            </a:r>
            <a:r>
              <a:rPr lang="en-US" sz="1600" i="1">
                <a:solidFill>
                  <a:srgbClr val="000000"/>
                </a:solidFill>
                <a:latin typeface="Times" pitchFamily="18" charset="0"/>
              </a:rPr>
              <a:t>7	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7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MSS10" charset="0"/>
              </a:rPr>
              <a:t>dequeue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()		</a:t>
            </a:r>
            <a:r>
              <a:rPr lang="en-US" sz="1600" i="1">
                <a:solidFill>
                  <a:srgbClr val="000000"/>
                </a:solidFill>
                <a:latin typeface="Times" pitchFamily="18" charset="0"/>
              </a:rPr>
              <a:t>7	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MSS10" charset="0"/>
              </a:rPr>
              <a:t>dequeue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()		</a:t>
            </a:r>
            <a:r>
              <a:rPr lang="en-US" sz="1600" i="1">
                <a:solidFill>
                  <a:srgbClr val="000000"/>
                </a:solidFill>
                <a:latin typeface="Times" pitchFamily="18" charset="0"/>
              </a:rPr>
              <a:t>“error”	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MSS10" charset="0"/>
              </a:rPr>
              <a:t>isEmpty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()			</a:t>
            </a:r>
            <a:r>
              <a:rPr lang="en-US" sz="1600" i="1">
                <a:solidFill>
                  <a:srgbClr val="000000"/>
                </a:solidFill>
                <a:latin typeface="Times" pitchFamily="18" charset="0"/>
              </a:rPr>
              <a:t>true	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MSS10" charset="0"/>
              </a:rPr>
              <a:t>enqueue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9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	</a:t>
            </a:r>
            <a:r>
              <a:rPr lang="en-US" sz="1600" i="1">
                <a:solidFill>
                  <a:srgbClr val="000000"/>
                </a:solidFill>
                <a:latin typeface="Times" pitchFamily="18" charset="0"/>
              </a:rPr>
              <a:t>–	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9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MSS10" charset="0"/>
              </a:rPr>
              <a:t>enqueue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7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	</a:t>
            </a:r>
            <a:r>
              <a:rPr lang="en-US" sz="1600" i="1">
                <a:solidFill>
                  <a:srgbClr val="000000"/>
                </a:solidFill>
                <a:latin typeface="Times" pitchFamily="18" charset="0"/>
              </a:rPr>
              <a:t>–	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9</a:t>
            </a:r>
            <a:r>
              <a:rPr lang="en-US" sz="1600" i="1">
                <a:solidFill>
                  <a:srgbClr val="000000"/>
                </a:solidFill>
                <a:latin typeface="CMMI10" charset="0"/>
              </a:rPr>
              <a:t>, 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7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MSS10" charset="0"/>
              </a:rPr>
              <a:t>size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 i="1">
                <a:solidFill>
                  <a:srgbClr val="000000"/>
                </a:solidFill>
                <a:latin typeface="Times" pitchFamily="18" charset="0"/>
              </a:rPr>
              <a:t>)			2	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9</a:t>
            </a:r>
            <a:r>
              <a:rPr lang="en-US" sz="1600" i="1">
                <a:solidFill>
                  <a:srgbClr val="000000"/>
                </a:solidFill>
                <a:latin typeface="CMMI10" charset="0"/>
              </a:rPr>
              <a:t>, 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7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MSS10" charset="0"/>
              </a:rPr>
              <a:t>enqueue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3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	</a:t>
            </a:r>
            <a:r>
              <a:rPr lang="en-US" sz="1600" i="1">
                <a:solidFill>
                  <a:srgbClr val="000000"/>
                </a:solidFill>
                <a:latin typeface="Times" pitchFamily="18" charset="0"/>
              </a:rPr>
              <a:t>–	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9</a:t>
            </a:r>
            <a:r>
              <a:rPr lang="en-US" sz="1600" i="1">
                <a:solidFill>
                  <a:srgbClr val="000000"/>
                </a:solidFill>
                <a:latin typeface="CMMI10" charset="0"/>
              </a:rPr>
              <a:t>, 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7</a:t>
            </a:r>
            <a:r>
              <a:rPr lang="en-US" sz="1600" i="1">
                <a:solidFill>
                  <a:srgbClr val="000000"/>
                </a:solidFill>
                <a:latin typeface="CMMI10" charset="0"/>
              </a:rPr>
              <a:t>, 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3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MSS10" charset="0"/>
              </a:rPr>
              <a:t>enqueue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5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	</a:t>
            </a:r>
            <a:r>
              <a:rPr lang="en-US" sz="1600" i="1">
                <a:solidFill>
                  <a:srgbClr val="000000"/>
                </a:solidFill>
                <a:latin typeface="Times" pitchFamily="18" charset="0"/>
              </a:rPr>
              <a:t>–	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9</a:t>
            </a:r>
            <a:r>
              <a:rPr lang="en-US" sz="1600" i="1">
                <a:solidFill>
                  <a:srgbClr val="000000"/>
                </a:solidFill>
                <a:latin typeface="CMMI10" charset="0"/>
              </a:rPr>
              <a:t>, 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7</a:t>
            </a:r>
            <a:r>
              <a:rPr lang="en-US" sz="1600" i="1">
                <a:solidFill>
                  <a:srgbClr val="000000"/>
                </a:solidFill>
                <a:latin typeface="CMMI10" charset="0"/>
              </a:rPr>
              <a:t>, 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3</a:t>
            </a:r>
            <a:r>
              <a:rPr lang="en-US" sz="1600" i="1">
                <a:solidFill>
                  <a:srgbClr val="000000"/>
                </a:solidFill>
                <a:latin typeface="CMMI10" charset="0"/>
              </a:rPr>
              <a:t>, 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5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MSS10" charset="0"/>
              </a:rPr>
              <a:t>dequeue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()		</a:t>
            </a:r>
            <a:r>
              <a:rPr lang="en-US" sz="1600" i="1">
                <a:solidFill>
                  <a:srgbClr val="000000"/>
                </a:solidFill>
                <a:latin typeface="Times" pitchFamily="18" charset="0"/>
              </a:rPr>
              <a:t>9	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7</a:t>
            </a:r>
            <a:r>
              <a:rPr lang="en-US" sz="1600" i="1">
                <a:solidFill>
                  <a:srgbClr val="000000"/>
                </a:solidFill>
                <a:latin typeface="CMMI10" charset="0"/>
              </a:rPr>
              <a:t>, 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3</a:t>
            </a:r>
            <a:r>
              <a:rPr lang="en-US" sz="1600" i="1">
                <a:solidFill>
                  <a:srgbClr val="000000"/>
                </a:solidFill>
                <a:latin typeface="CMMI10" charset="0"/>
              </a:rPr>
              <a:t>, </a:t>
            </a:r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5</a:t>
            </a:r>
            <a:r>
              <a:rPr lang="en-US" sz="1600">
                <a:solidFill>
                  <a:srgbClr val="0000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3967-F4F5-4AA4-8443-E4F82BAC6C5B}" type="slidenum">
              <a:rPr 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Queues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Direct applications</a:t>
            </a:r>
          </a:p>
          <a:p>
            <a:pPr lvl="1"/>
            <a:r>
              <a:rPr lang="en-US"/>
              <a:t>Waiting lists, bureaucracy</a:t>
            </a:r>
          </a:p>
          <a:p>
            <a:pPr lvl="1"/>
            <a:r>
              <a:rPr lang="en-US"/>
              <a:t>Access to shared resources (e.g., printer)</a:t>
            </a:r>
          </a:p>
          <a:p>
            <a:pPr lvl="1"/>
            <a:r>
              <a:rPr lang="en-US"/>
              <a:t>Multiprogramming</a:t>
            </a:r>
          </a:p>
          <a:p>
            <a:r>
              <a:rPr lang="en-US"/>
              <a:t>Indirect applications</a:t>
            </a:r>
          </a:p>
          <a:p>
            <a:pPr lvl="1"/>
            <a:r>
              <a:rPr lang="en-US"/>
              <a:t>Auxiliary data structure for algorithms</a:t>
            </a:r>
          </a:p>
          <a:p>
            <a:pPr lvl="1"/>
            <a:r>
              <a:rPr lang="en-US"/>
              <a:t>Component of other data structures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6144-4EF7-4D37-BD2A-9D689279FD2E}" type="slidenum">
              <a:rPr lang="en-US"/>
              <a:pPr/>
              <a:t>5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Array-based Queue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4676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Use an array of size </a:t>
            </a:r>
            <a:r>
              <a:rPr lang="en-US" sz="2400" b="1" i="1">
                <a:latin typeface="Times New Roman" pitchFamily="18" charset="0"/>
              </a:rPr>
              <a:t>N</a:t>
            </a:r>
            <a:r>
              <a:rPr lang="en-US" sz="2400"/>
              <a:t> in a circular fashion</a:t>
            </a:r>
          </a:p>
          <a:p>
            <a:pPr>
              <a:lnSpc>
                <a:spcPct val="90000"/>
              </a:lnSpc>
            </a:pPr>
            <a:r>
              <a:rPr lang="en-US" sz="2400"/>
              <a:t>Two variables keep track of the front and rear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b="1" i="1">
                <a:latin typeface="Times New Roman" pitchFamily="18" charset="0"/>
              </a:rPr>
              <a:t>f</a:t>
            </a:r>
            <a:r>
              <a:rPr lang="en-US" sz="2000"/>
              <a:t> 	index of the front element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>
                <a:latin typeface="Times New Roman" pitchFamily="18" charset="0"/>
              </a:rPr>
              <a:t>r</a:t>
            </a:r>
            <a:r>
              <a:rPr lang="en-US" sz="2000"/>
              <a:t>	index immediately past the rear element</a:t>
            </a:r>
          </a:p>
          <a:p>
            <a:pPr>
              <a:lnSpc>
                <a:spcPct val="90000"/>
              </a:lnSpc>
            </a:pPr>
            <a:r>
              <a:rPr lang="en-US" sz="2400"/>
              <a:t>Array location </a:t>
            </a:r>
            <a:r>
              <a:rPr lang="en-US" sz="2400" b="1" i="1">
                <a:latin typeface="Times New Roman" pitchFamily="18" charset="0"/>
              </a:rPr>
              <a:t>r</a:t>
            </a:r>
            <a:r>
              <a:rPr lang="en-US" sz="2400"/>
              <a:t> is kept empty</a:t>
            </a:r>
          </a:p>
        </p:txBody>
      </p:sp>
      <p:grpSp>
        <p:nvGrpSpPr>
          <p:cNvPr id="41088" name="Group 128"/>
          <p:cNvGrpSpPr>
            <a:grpSpLocks/>
          </p:cNvGrpSpPr>
          <p:nvPr/>
        </p:nvGrpSpPr>
        <p:grpSpPr bwMode="auto">
          <a:xfrm>
            <a:off x="1524000" y="4122738"/>
            <a:ext cx="5638800" cy="754062"/>
            <a:chOff x="960" y="2597"/>
            <a:chExt cx="3552" cy="475"/>
          </a:xfrm>
        </p:grpSpPr>
        <p:sp>
          <p:nvSpPr>
            <p:cNvPr id="41018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41019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20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21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25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41040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41042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1043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44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48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49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50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51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52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53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54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55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56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57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58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059" name="Text Box 99"/>
          <p:cNvSpPr txBox="1">
            <a:spLocks noChangeArrowheads="1"/>
          </p:cNvSpPr>
          <p:nvPr/>
        </p:nvSpPr>
        <p:spPr bwMode="auto">
          <a:xfrm>
            <a:off x="2860675" y="3665538"/>
            <a:ext cx="296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normal configuration</a:t>
            </a:r>
          </a:p>
        </p:txBody>
      </p:sp>
      <p:grpSp>
        <p:nvGrpSpPr>
          <p:cNvPr id="41086" name="Group 126"/>
          <p:cNvGrpSpPr>
            <a:grpSpLocks/>
          </p:cNvGrpSpPr>
          <p:nvPr/>
        </p:nvGrpSpPr>
        <p:grpSpPr bwMode="auto">
          <a:xfrm>
            <a:off x="1524000" y="5570538"/>
            <a:ext cx="5638800" cy="754062"/>
            <a:chOff x="960" y="3360"/>
            <a:chExt cx="3552" cy="475"/>
          </a:xfrm>
        </p:grpSpPr>
        <p:sp>
          <p:nvSpPr>
            <p:cNvPr id="41062" name="Rectangle 102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41063" name="Rectangle 103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64" name="Rectangle 104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65" name="Rectangle 105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66" name="Rectangle 106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41067" name="Rectangle 107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41068" name="Rectangle 10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1069" name="Rectangle 109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70" name="Rectangle 110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71" name="Rectangle 111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72" name="Rectangle 112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73" name="Rectangle 113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74" name="Rectangle 114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75" name="Rectangle 115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76" name="Rectangle 116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77" name="Rectangle 11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78" name="Rectangle 118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79" name="Rectangle 119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80" name="Rectangle 120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81" name="Rectangle 121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82" name="Rectangle 122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83" name="Rectangle 123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84" name="Rectangle 1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085" name="Text Box 125"/>
          <p:cNvSpPr txBox="1">
            <a:spLocks noChangeArrowheads="1"/>
          </p:cNvSpPr>
          <p:nvPr/>
        </p:nvSpPr>
        <p:spPr bwMode="auto">
          <a:xfrm>
            <a:off x="2217738" y="5113338"/>
            <a:ext cx="4252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wrapped-around configuration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ED25-9377-4DB3-8320-6D5542502206}" type="slidenum">
              <a:rPr lang="en-US"/>
              <a:pPr/>
              <a:t>6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</a:t>
            </a:r>
          </a:p>
        </p:txBody>
      </p:sp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352800" cy="1905000"/>
          </a:xfrm>
        </p:spPr>
        <p:txBody>
          <a:bodyPr/>
          <a:lstStyle/>
          <a:p>
            <a:r>
              <a:rPr lang="en-US" sz="2800"/>
              <a:t>We use the modulo operator (remainder of division)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343400" y="1676400"/>
            <a:ext cx="441960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pitchFamily="18" charset="0"/>
              </a:rPr>
              <a:t>size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+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 mod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/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  <a:p>
            <a:pPr defTabSz="22860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pitchFamily="18" charset="0"/>
              </a:rPr>
              <a:t>isEmpty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=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0424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0425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0427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3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4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5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7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8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40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41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42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43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44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0446" name="Group 30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60447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0448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0449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0450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0451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0452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0453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0454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55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56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57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59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0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1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2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3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4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5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6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7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8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9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ED25-9377-4DB3-8320-6D5542502206}" type="slidenum">
              <a:rPr lang="en-US"/>
              <a:pPr/>
              <a:t>7</a:t>
            </a:fld>
            <a:endParaRPr lang="en-US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191000" y="2895600"/>
            <a:ext cx="4419600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</a:rPr>
              <a:t>Case 1: r-f = (N +r-f) mod N</a:t>
            </a:r>
          </a:p>
          <a:p>
            <a:pPr defTabSz="228600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</a:rPr>
              <a:t>Case 2: N-(f-r)= (N-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</a:rPr>
              <a:t>f+r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</a:rPr>
              <a:t>) mod N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0424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0425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0427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3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4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5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7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8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40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41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42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43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44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60447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0448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0449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0450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0451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0452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0453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0454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55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56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57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59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0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1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2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3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4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5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6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7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8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9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1066800" y="1524000"/>
            <a:ext cx="4419600" cy="120032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/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pitchFamily="18" charset="0"/>
              </a:rPr>
              <a:t>size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defTabSz="228600"/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+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 mod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dirty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/>
            <a:endParaRPr lang="en-US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9F1F-5CB3-423E-B3F9-75FCA52AE00C}" type="slidenum">
              <a:rPr lang="en-US"/>
              <a:pPr/>
              <a:t>8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 (cont.)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56394" name="Text Box 74"/>
          <p:cNvSpPr txBox="1">
            <a:spLocks noChangeArrowheads="1"/>
          </p:cNvSpPr>
          <p:nvPr/>
        </p:nvSpPr>
        <p:spPr bwMode="auto">
          <a:xfrm>
            <a:off x="4495800" y="1600200"/>
            <a:ext cx="42672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pitchFamily="18" charset="0"/>
              </a:rPr>
              <a:t>enqueue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pitchFamily="18" charset="0"/>
              </a:rPr>
              <a:t>o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defTabSz="228600"/>
            <a:r>
              <a:rPr lang="en-US">
                <a:latin typeface="Times New Roman" pitchFamily="18" charset="0"/>
                <a:sym typeface="Symbol" pitchFamily="18" charset="2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size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()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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then</a:t>
            </a:r>
          </a:p>
          <a:p>
            <a:pPr defTabSz="228600"/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throw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FullQueueException</a:t>
            </a:r>
            <a:endParaRPr lang="en-US" b="1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 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 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endParaRPr lang="en-US">
              <a:latin typeface="Times New Roman" pitchFamily="18" charset="0"/>
            </a:endParaRP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Q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]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o</a:t>
            </a: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r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r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+ 1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mod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</a:p>
        </p:txBody>
      </p:sp>
      <p:sp>
        <p:nvSpPr>
          <p:cNvPr id="56397" name="Rectangle 7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7338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Operation enqueue throws an exception if the array is full</a:t>
            </a:r>
          </a:p>
          <a:p>
            <a:pPr>
              <a:lnSpc>
                <a:spcPct val="90000"/>
              </a:lnSpc>
            </a:pPr>
            <a:r>
              <a:rPr lang="en-US" sz="2400"/>
              <a:t>This exception is implementation-dependent</a:t>
            </a:r>
          </a:p>
        </p:txBody>
      </p:sp>
      <p:grpSp>
        <p:nvGrpSpPr>
          <p:cNvPr id="56448" name="Group 128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56449" name="Rectangle 129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56450" name="Rectangle 130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6451" name="Rectangle 131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6452" name="Rectangle 132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6453" name="Rectangle 133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56454" name="Rectangle 134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56455" name="Rectangle 135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456" name="Rectangle 136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57" name="Rectangle 137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58" name="Rectangle 138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59" name="Rectangle 139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60" name="Rectangle 140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61" name="Rectangle 141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62" name="Rectangle 142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63" name="Rectangle 143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64" name="Rectangle 144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65" name="Rectangle 145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66" name="Rectangle 146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67" name="Rectangle 147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68" name="Rectangle 148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69" name="Rectangle 149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70" name="Rectangle 150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71" name="Rectangle 151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6472" name="Group 152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56473" name="Rectangle 153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56474" name="Rectangle 154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6475" name="Rectangle 155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6476" name="Rectangle 156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6477" name="Rectangle 157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56478" name="Rectangle 158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56479" name="Rectangle 159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480" name="Rectangle 160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81" name="Rectangle 161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82" name="Rectangle 162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83" name="Rectangle 163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84" name="Rectangle 164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85" name="Rectangle 165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86" name="Rectangle 166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87" name="Rectangle 167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88" name="Rectangle 168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89" name="Rectangle 169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90" name="Rectangle 170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91" name="Rectangle 171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92" name="Rectangle 172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93" name="Rectangle 173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94" name="Rectangle 174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495" name="Rectangle 175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09E8-7BEE-40BA-A142-47C1F2D77AB4}" type="slidenum">
              <a:rPr lang="en-US"/>
              <a:pPr/>
              <a:t>9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 (cont.)</a:t>
            </a:r>
          </a:p>
        </p:txBody>
      </p:sp>
      <p:sp>
        <p:nvSpPr>
          <p:cNvPr id="6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4290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Operation dequeue throws an exception if the queue is empty</a:t>
            </a:r>
          </a:p>
          <a:p>
            <a:pPr>
              <a:lnSpc>
                <a:spcPct val="90000"/>
              </a:lnSpc>
            </a:pPr>
            <a:r>
              <a:rPr lang="en-US" sz="2400"/>
              <a:t>This exception is specified in the queue ADT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343400" y="1600200"/>
            <a:ext cx="4419600" cy="26574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/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pitchFamily="18" charset="0"/>
              </a:rPr>
              <a:t>dequeue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defTabSz="228600"/>
            <a:r>
              <a:rPr lang="en-US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pitchFamily="18" charset="0"/>
              </a:rPr>
              <a:t>isEmpty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then</a:t>
            </a:r>
          </a:p>
          <a:p>
            <a:pPr defTabSz="228600"/>
            <a:r>
              <a:rPr lang="en-US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throw </a:t>
            </a:r>
            <a:r>
              <a:rPr lang="en-US" b="1" i="1" dirty="0" err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EmptyQueueException</a:t>
            </a:r>
            <a:endParaRPr lang="en-US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/>
            <a:r>
              <a:rPr lang="en-US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  <a:p>
            <a:pPr defTabSz="228600"/>
            <a:r>
              <a:rPr lang="en-US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Q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]</a:t>
            </a:r>
            <a:endParaRPr lang="en-US" dirty="0">
              <a:latin typeface="Times New Roman" pitchFamily="18" charset="0"/>
            </a:endParaRPr>
          </a:p>
          <a:p>
            <a:pPr defTabSz="228600"/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+ 1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mod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</a:p>
          <a:p>
            <a:pPr defTabSz="228600"/>
            <a:r>
              <a:rPr lang="en-US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o</a:t>
            </a:r>
          </a:p>
        </p:txBody>
      </p:sp>
      <p:grpSp>
        <p:nvGrpSpPr>
          <p:cNvPr id="61495" name="Group 55"/>
          <p:cNvGrpSpPr>
            <a:grpSpLocks/>
          </p:cNvGrpSpPr>
          <p:nvPr/>
        </p:nvGrpSpPr>
        <p:grpSpPr bwMode="auto">
          <a:xfrm>
            <a:off x="1524000" y="4511675"/>
            <a:ext cx="5638800" cy="754063"/>
            <a:chOff x="960" y="2597"/>
            <a:chExt cx="3552" cy="475"/>
          </a:xfrm>
        </p:grpSpPr>
        <p:sp>
          <p:nvSpPr>
            <p:cNvPr id="61496" name="Rectangle 5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1497" name="Rectangle 5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1498" name="Rectangle 5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1499" name="Rectangle 5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1500" name="Rectangle 6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1501" name="Rectangle 6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1502" name="Rectangle 6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1503" name="Rectangle 6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04" name="Rectangle 6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05" name="Rectangle 6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06" name="Rectangle 6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07" name="Rectangle 6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08" name="Rectangle 6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09" name="Rectangle 6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10" name="Rectangle 7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11" name="Rectangle 7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12" name="Rectangle 7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13" name="Rectangle 7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14" name="Rectangle 7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15" name="Rectangle 7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16" name="Rectangle 7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17" name="Rectangle 7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18" name="Rectangle 7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519" name="Group 79"/>
          <p:cNvGrpSpPr>
            <a:grpSpLocks/>
          </p:cNvGrpSpPr>
          <p:nvPr/>
        </p:nvGrpSpPr>
        <p:grpSpPr bwMode="auto">
          <a:xfrm>
            <a:off x="1524000" y="5494338"/>
            <a:ext cx="5638800" cy="754062"/>
            <a:chOff x="960" y="3360"/>
            <a:chExt cx="3552" cy="475"/>
          </a:xfrm>
        </p:grpSpPr>
        <p:sp>
          <p:nvSpPr>
            <p:cNvPr id="61520" name="Rectangle 80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1521" name="Rectangle 8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1522" name="Rectangle 8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1523" name="Rectangle 8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1524" name="Rectangle 84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1525" name="Rectangle 85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61526" name="Rectangle 8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1527" name="Rectangle 8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28" name="Rectangle 8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29" name="Rectangle 8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30" name="Rectangle 9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31" name="Rectangle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32" name="Rectangle 9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33" name="Rectangle 9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34" name="Rectangle 9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35" name="Rectangle 9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36" name="Rectangle 9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37" name="Rectangle 9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38" name="Rectangle 9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39" name="Rectangle 9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40" name="Rectangle 10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41" name="Rectangle 10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42" name="Rectangle 10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5900</TotalTime>
  <Words>404</Words>
  <Application>Microsoft PowerPoint</Application>
  <PresentationFormat>On-screen Show (4:3)</PresentationFormat>
  <Paragraphs>174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Blueprint</vt:lpstr>
      <vt:lpstr>Queues www.cs.nyu.edu/~melamed/courses/102/lectures/Queues.ppt</vt:lpstr>
      <vt:lpstr>The Queue ADT</vt:lpstr>
      <vt:lpstr>Queue Example</vt:lpstr>
      <vt:lpstr>Applications of Queues</vt:lpstr>
      <vt:lpstr>Array-based Queue</vt:lpstr>
      <vt:lpstr>Queue Operations</vt:lpstr>
      <vt:lpstr>Slide 7</vt:lpstr>
      <vt:lpstr>Queue Operations (cont.)</vt:lpstr>
      <vt:lpstr>Queue Operations (cont.)</vt:lpstr>
      <vt:lpstr>Queue using a Doubly-Linked List</vt:lpstr>
    </vt:vector>
  </TitlesOfParts>
  <Company>Brown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Prashanth Bachu</cp:lastModifiedBy>
  <cp:revision>264</cp:revision>
  <dcterms:created xsi:type="dcterms:W3CDTF">2002-01-21T02:22:10Z</dcterms:created>
  <dcterms:modified xsi:type="dcterms:W3CDTF">2018-01-20T16:21:52Z</dcterms:modified>
</cp:coreProperties>
</file>