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5" r:id="rId4"/>
    <p:sldId id="266" r:id="rId5"/>
    <p:sldId id="267" r:id="rId6"/>
    <p:sldId id="269" r:id="rId7"/>
    <p:sldId id="272" r:id="rId8"/>
    <p:sldId id="273" r:id="rId9"/>
    <p:sldId id="274" r:id="rId10"/>
    <p:sldId id="264" r:id="rId11"/>
    <p:sldId id="257" r:id="rId12"/>
    <p:sldId id="258" r:id="rId13"/>
    <p:sldId id="259" r:id="rId14"/>
    <p:sldId id="260" r:id="rId15"/>
    <p:sldId id="261" r:id="rId16"/>
    <p:sldId id="262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71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0F9A-1B0A-492D-B675-2449172B6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EC3D7-EC8F-4243-B0CB-941E93589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03241-6841-429C-BD90-6615E6C5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4B50-8506-498F-A97D-717DD30854C7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97CD7-9D9D-4A0C-A3D8-4C4C59F2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6992B-977A-4FFC-A576-40B9D6CB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C0D0-06DB-4074-834E-E5FB6C306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06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6C49-E5C5-477B-93E1-C0327B3E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8AC54-0B1E-4B2A-9367-DA0DCE945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342E-9CDF-42A7-AB3D-A7EDAC93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4B50-8506-498F-A97D-717DD30854C7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1C51B-AC90-43D2-BECC-B9EF100D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F14B3-5180-45D1-8498-DEF53B96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C0D0-06DB-4074-834E-E5FB6C306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6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43017-6AFF-4F42-A571-03D9AA96D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35BBB-B929-4398-BDE7-5665B7AE6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42880-89B7-4F58-9956-50B1D0AF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4B50-8506-498F-A97D-717DD30854C7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3D436-2621-4433-A882-A0D7E183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B59B8-A09B-4461-88F3-371C408A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C0D0-06DB-4074-834E-E5FB6C306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56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CBB8-ED7E-472C-8930-71FE0BF1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4C74-90CB-4221-B6C7-7AF130CAA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DEB8D-3D10-4959-B6B7-4F0BDF58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4B50-8506-498F-A97D-717DD30854C7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34C9D-A248-4DE8-9BFB-39B1C0EB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318B6-1D59-4C77-976B-89447814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C0D0-06DB-4074-834E-E5FB6C306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46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9B0F-FE6F-4744-83E8-48E63A46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EEB1-785A-447A-AFFA-87D5E74FD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97033-D3C2-44B2-A065-20B0E365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4B50-8506-498F-A97D-717DD30854C7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6374-7AB7-49B4-802F-273481CD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2AD25-C67C-4BFC-BA40-D3122ECC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C0D0-06DB-4074-834E-E5FB6C306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03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3F1C-8E7E-49E2-8A96-845EC44E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ED7CD-68A5-4B94-82F0-A13B4C3BC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76D86-E764-4B45-9CE0-187763FF5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EE16B-7F1C-4425-804F-72A86B0D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4B50-8506-498F-A97D-717DD30854C7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3D05D-D1B3-4820-93AF-0996FF63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6198E-3059-4DDC-9F7C-693D5AD1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C0D0-06DB-4074-834E-E5FB6C306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16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A2C1-CE79-42E7-AEF0-EB619602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65432-7698-4DE6-A19C-5A2A31D2B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CDD43-F545-4B9E-9855-7DACB1817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32AEC-0F70-4329-9A21-E0D34E19F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4B9C3-4308-4A9C-A671-56A053A0F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66B4AE-786B-41E6-9A07-69921B40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4B50-8506-498F-A97D-717DD30854C7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12D4E-2FDD-4A83-A4AC-A1D73AF4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B2725-D93F-4B2D-8AA0-3BCBD3F3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C0D0-06DB-4074-834E-E5FB6C306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37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2156-1784-4F5A-A66B-E956640C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92EC7-DAF8-44E6-B07A-0A252481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4B50-8506-498F-A97D-717DD30854C7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697EB-9839-4729-B3D3-A4666447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6E72D-0799-4D8E-914E-434DEC62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C0D0-06DB-4074-834E-E5FB6C306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85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7E60E-7A35-4F12-A84C-775C510C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4B50-8506-498F-A97D-717DD30854C7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3C765-574B-4BF6-87D7-D9F5A623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61D4F-B0B3-427C-9912-F04F200D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C0D0-06DB-4074-834E-E5FB6C306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78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1C02-A76C-407E-B868-C99ED239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DD73F-4BC6-4641-B37E-7B66484A8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4F981-7603-48CB-A234-30A194505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DAE37-1058-4B12-9B6E-6281998B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4B50-8506-498F-A97D-717DD30854C7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34F75-0545-43ED-9E11-F4C736F0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80331-6EFE-4688-AB74-6B96C012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C0D0-06DB-4074-834E-E5FB6C306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49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C073-EFA4-4DD4-9DBB-62962EC9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E3498-7B90-49E2-A284-CA91386CE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C7295-E214-4683-821F-0FE02C1D9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A606B-6BA7-454D-8DA3-445DE1FF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4B50-8506-498F-A97D-717DD30854C7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CB8AD-47D1-4299-A72D-41DEA3A9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542C0-EA5D-4129-92BB-7B5FAE9B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C0D0-06DB-4074-834E-E5FB6C306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27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38463-7521-4ACC-8155-C38A86B3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48CEE-7B48-4FD3-9F24-7695CA2B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9570-BFF2-4AC8-9DD6-EF8C2E61E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C4B50-8506-498F-A97D-717DD30854C7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D4274-1F80-40FE-8674-31F8FC865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2E63E-0466-44C2-976A-AF2EEE2E9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C0D0-06DB-4074-834E-E5FB6C306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39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4760-61A4-4EB8-8FDB-5894EB076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System Life cycle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63529-BCAC-4AB8-A7FE-404E36853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17</a:t>
            </a:r>
            <a:r>
              <a:rPr lang="en-GB" baseline="30000" dirty="0"/>
              <a:t>th</a:t>
            </a:r>
            <a:r>
              <a:rPr lang="en-GB" dirty="0"/>
              <a:t> Jan 2019</a:t>
            </a:r>
          </a:p>
        </p:txBody>
      </p:sp>
    </p:spTree>
    <p:extLst>
      <p:ext uri="{BB962C8B-B14F-4D97-AF65-F5344CB8AC3E}">
        <p14:creationId xmlns:p14="http://schemas.microsoft.com/office/powerpoint/2010/main" val="3859093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19E6-D6F9-4379-A0FF-BBE850AB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Importance of a System Life Cycle to an SE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FE24-6132-48BF-8F72-B8313830B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dirty="0"/>
              <a:t>1. </a:t>
            </a:r>
            <a:r>
              <a:rPr lang="en-GB" sz="2400" dirty="0"/>
              <a:t>Line of Business the User is engaged in.</a:t>
            </a:r>
          </a:p>
          <a:p>
            <a:pPr marL="0" indent="0">
              <a:buNone/>
            </a:pPr>
            <a:r>
              <a:rPr lang="en-GB" sz="2400" b="1" dirty="0"/>
              <a:t>2. </a:t>
            </a:r>
            <a:r>
              <a:rPr lang="en-GB" sz="2400" i="1" dirty="0"/>
              <a:t>Opportunities</a:t>
            </a:r>
            <a:r>
              <a:rPr lang="en-GB" sz="2400" dirty="0"/>
              <a:t>, </a:t>
            </a:r>
            <a:r>
              <a:rPr lang="en-GB" sz="2400" i="1" dirty="0"/>
              <a:t>problems</a:t>
            </a:r>
            <a:r>
              <a:rPr lang="en-GB" sz="2400" dirty="0"/>
              <a:t>, or </a:t>
            </a:r>
            <a:r>
              <a:rPr lang="en-GB" sz="2400" i="1" dirty="0"/>
              <a:t>issues </a:t>
            </a:r>
            <a:r>
              <a:rPr lang="en-GB" sz="2400" dirty="0"/>
              <a:t>the User is chartered to address as part of its line of business. -</a:t>
            </a:r>
            <a:r>
              <a:rPr lang="en-GB" sz="2400" i="1" dirty="0"/>
              <a:t>opportunity space</a:t>
            </a:r>
            <a:r>
              <a:rPr lang="en-GB" sz="2400" dirty="0"/>
              <a:t>; specific targets as </a:t>
            </a:r>
            <a:r>
              <a:rPr lang="en-GB" sz="2400" i="1" dirty="0"/>
              <a:t>targets of opportunity (TOO)</a:t>
            </a:r>
            <a:r>
              <a:rPr lang="en-GB" sz="2400" dirty="0"/>
              <a:t>.</a:t>
            </a:r>
          </a:p>
          <a:p>
            <a:pPr marL="0" indent="0">
              <a:buNone/>
            </a:pPr>
            <a:r>
              <a:rPr lang="en-GB" sz="2400" b="1" dirty="0"/>
              <a:t>3. </a:t>
            </a:r>
            <a:r>
              <a:rPr lang="en-GB" sz="2400" dirty="0"/>
              <a:t>Missions the User performs to support the LOB - </a:t>
            </a:r>
            <a:r>
              <a:rPr lang="en-GB" sz="2400" i="1" dirty="0"/>
              <a:t>solution space</a:t>
            </a:r>
            <a:r>
              <a:rPr lang="en-GB" sz="2400" dirty="0"/>
              <a:t>.</a:t>
            </a:r>
          </a:p>
          <a:p>
            <a:pPr marL="0" indent="0">
              <a:buNone/>
            </a:pPr>
            <a:r>
              <a:rPr lang="en-GB" sz="2400" b="1" dirty="0"/>
              <a:t>4. </a:t>
            </a:r>
            <a:r>
              <a:rPr lang="en-GB" sz="2400" dirty="0"/>
              <a:t>Capabilities are required to support </a:t>
            </a:r>
            <a:r>
              <a:rPr lang="en-GB" sz="2400" i="1" dirty="0"/>
              <a:t>solution space </a:t>
            </a:r>
            <a:r>
              <a:rPr lang="en-GB" sz="2400" dirty="0"/>
              <a:t>missions now and in the future.</a:t>
            </a:r>
          </a:p>
          <a:p>
            <a:pPr marL="0" indent="0">
              <a:buNone/>
            </a:pPr>
            <a:r>
              <a:rPr lang="en-GB" sz="2400" b="1" dirty="0"/>
              <a:t>5. </a:t>
            </a:r>
            <a:r>
              <a:rPr lang="en-GB" sz="2400" dirty="0"/>
              <a:t>Existing systems, products, or services the User employs to provide those capabilities.</a:t>
            </a:r>
          </a:p>
          <a:p>
            <a:pPr marL="0" indent="0">
              <a:buNone/>
            </a:pPr>
            <a:r>
              <a:rPr lang="en-GB" sz="2400" b="1" dirty="0"/>
              <a:t>6. </a:t>
            </a:r>
            <a:r>
              <a:rPr lang="en-GB" sz="2400" dirty="0"/>
              <a:t>Deficiencies or opportunities - exist in the current system, product, or service and how you and your organization can cost effectively eliminate those deficiencies with new technologies, systems, products, or services.</a:t>
            </a:r>
          </a:p>
        </p:txBody>
      </p:sp>
    </p:spTree>
    <p:extLst>
      <p:ext uri="{BB962C8B-B14F-4D97-AF65-F5344CB8AC3E}">
        <p14:creationId xmlns:p14="http://schemas.microsoft.com/office/powerpoint/2010/main" val="295754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0788-0228-4F12-A872-3B68A3B9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Life Cycle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CE0BC-6700-4C9E-9E4B-B102ABE7F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• System Definition Phase</a:t>
            </a:r>
          </a:p>
          <a:p>
            <a:pPr marL="0" indent="0">
              <a:buNone/>
            </a:pPr>
            <a:r>
              <a:rPr lang="en-GB" dirty="0"/>
              <a:t>1) mission opportunities, 2) threats, or 3) projected system capability and performance “gaps” or deficiencies.</a:t>
            </a:r>
          </a:p>
          <a:p>
            <a:pPr marL="0" indent="0">
              <a:buNone/>
            </a:pPr>
            <a:r>
              <a:rPr lang="en-GB" dirty="0"/>
              <a:t>• System Procurement Phase</a:t>
            </a:r>
          </a:p>
          <a:p>
            <a:pPr marL="0" indent="0">
              <a:buNone/>
            </a:pPr>
            <a:r>
              <a:rPr lang="en-GB" dirty="0"/>
              <a:t>• System Development Phase</a:t>
            </a:r>
          </a:p>
          <a:p>
            <a:pPr marL="0" indent="0">
              <a:buNone/>
            </a:pPr>
            <a:r>
              <a:rPr lang="en-GB" dirty="0"/>
              <a:t>• System Production Phase</a:t>
            </a:r>
          </a:p>
          <a:p>
            <a:pPr marL="0" indent="0">
              <a:buNone/>
            </a:pPr>
            <a:r>
              <a:rPr lang="en-GB" dirty="0"/>
              <a:t>• System Operations and Support (O&amp;S) Phase</a:t>
            </a:r>
          </a:p>
          <a:p>
            <a:pPr marL="0" indent="0">
              <a:buNone/>
            </a:pPr>
            <a:r>
              <a:rPr lang="en-GB" dirty="0"/>
              <a:t>• System Disposal Phase</a:t>
            </a:r>
          </a:p>
        </p:txBody>
      </p:sp>
    </p:spTree>
    <p:extLst>
      <p:ext uri="{BB962C8B-B14F-4D97-AF65-F5344CB8AC3E}">
        <p14:creationId xmlns:p14="http://schemas.microsoft.com/office/powerpoint/2010/main" val="334255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1AD4-601E-4E5A-A9A6-9B69CCA1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Definition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7794-200B-46F5-A2F5-AFF4986B3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1) mission opportunities,</a:t>
            </a:r>
          </a:p>
          <a:p>
            <a:pPr marL="0" indent="0">
              <a:buNone/>
            </a:pPr>
            <a:r>
              <a:rPr lang="en-GB" dirty="0"/>
              <a:t>2) threats, or</a:t>
            </a:r>
          </a:p>
          <a:p>
            <a:pPr marL="0" indent="0">
              <a:buNone/>
            </a:pPr>
            <a:r>
              <a:rPr lang="en-GB" dirty="0"/>
              <a:t>3) Projected system capability and performance “gaps” or deficiencies.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SWOT analysis:</a:t>
            </a:r>
          </a:p>
          <a:p>
            <a:pPr marL="0" indent="0">
              <a:buNone/>
            </a:pPr>
            <a:r>
              <a:rPr lang="en-GB" dirty="0"/>
              <a:t>Strength, Weakness, Opportunities and Threats</a:t>
            </a:r>
          </a:p>
          <a:p>
            <a:pPr marL="0" indent="0">
              <a:buNone/>
            </a:pPr>
            <a:r>
              <a:rPr lang="en-GB" sz="1600" dirty="0"/>
              <a:t>(Delhi metro. Source: Chapter 4, Thesis hosted on </a:t>
            </a:r>
            <a:r>
              <a:rPr lang="en-GB" sz="1600" dirty="0" err="1"/>
              <a:t>Shodhganga</a:t>
            </a:r>
            <a:r>
              <a:rPr lang="en-GB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816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CD2052-2275-48E6-8396-96E244AD745D}"/>
              </a:ext>
            </a:extLst>
          </p:cNvPr>
          <p:cNvCxnSpPr/>
          <p:nvPr/>
        </p:nvCxnSpPr>
        <p:spPr>
          <a:xfrm>
            <a:off x="5689600" y="174171"/>
            <a:ext cx="101600" cy="6683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4074F7-387F-47DA-B750-D1B93E34A886}"/>
              </a:ext>
            </a:extLst>
          </p:cNvPr>
          <p:cNvCxnSpPr/>
          <p:nvPr/>
        </p:nvCxnSpPr>
        <p:spPr>
          <a:xfrm>
            <a:off x="1030514" y="3429000"/>
            <a:ext cx="9724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FB02E61-156F-437C-8FEE-081AE1B3F964}"/>
              </a:ext>
            </a:extLst>
          </p:cNvPr>
          <p:cNvSpPr/>
          <p:nvPr/>
        </p:nvSpPr>
        <p:spPr>
          <a:xfrm>
            <a:off x="290287" y="139289"/>
            <a:ext cx="510902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effectLst/>
                <a:latin typeface="Arial" panose="020B0604020202020204" pitchFamily="34" charset="0"/>
              </a:rPr>
              <a:t>1.Cost effective mode of transport for the general public of Delhi.</a:t>
            </a:r>
          </a:p>
          <a:p>
            <a:r>
              <a:rPr lang="en-GB" sz="1600" dirty="0">
                <a:effectLst/>
                <a:latin typeface="Arial" panose="020B0604020202020204" pitchFamily="34" charset="0"/>
              </a:rPr>
              <a:t>2.Reduce congestion on roads making movement easier.</a:t>
            </a:r>
          </a:p>
          <a:p>
            <a:r>
              <a:rPr lang="en-GB" sz="1600" dirty="0">
                <a:effectLst/>
                <a:latin typeface="Arial" panose="020B0604020202020204" pitchFamily="34" charset="0"/>
              </a:rPr>
              <a:t>3.Reduce atmospheric pollution to a great level making environment healthy.</a:t>
            </a:r>
          </a:p>
          <a:p>
            <a:r>
              <a:rPr lang="en-GB" sz="1600" dirty="0">
                <a:effectLst/>
                <a:latin typeface="Arial" panose="020B0604020202020204" pitchFamily="34" charset="0"/>
              </a:rPr>
              <a:t>4.Ultra Modern technology and visually striking design, dynamic and modern, competitive and world class.</a:t>
            </a:r>
          </a:p>
          <a:p>
            <a:r>
              <a:rPr lang="en-GB" sz="1600" dirty="0">
                <a:effectLst/>
                <a:latin typeface="Arial" panose="020B0604020202020204" pitchFamily="34" charset="0"/>
              </a:rPr>
              <a:t>5. Reduce travel time: one hundred percent punctual operations.</a:t>
            </a:r>
          </a:p>
          <a:p>
            <a:r>
              <a:rPr lang="en-GB" sz="1600" dirty="0">
                <a:effectLst/>
                <a:latin typeface="Arial" panose="020B0604020202020204" pitchFamily="34" charset="0"/>
              </a:rPr>
              <a:t>6.Safer mode of transport for women.</a:t>
            </a:r>
          </a:p>
          <a:p>
            <a:r>
              <a:rPr lang="en-GB" sz="1600" dirty="0">
                <a:effectLst/>
                <a:latin typeface="Arial" panose="020B0604020202020204" pitchFamily="34" charset="0"/>
              </a:rPr>
              <a:t>7.The Voluntary International Standardization Organisation (ISO) 14,000 certification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85D4CA-DA7A-4A89-B1BD-7295FF78DD69}"/>
              </a:ext>
            </a:extLst>
          </p:cNvPr>
          <p:cNvSpPr/>
          <p:nvPr/>
        </p:nvSpPr>
        <p:spPr>
          <a:xfrm>
            <a:off x="5892800" y="629983"/>
            <a:ext cx="53122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1.Metro considerably more expensive than the bus.</a:t>
            </a:r>
          </a:p>
          <a:p>
            <a:r>
              <a:rPr lang="en-GB" dirty="0">
                <a:latin typeface="Arial" panose="020B0604020202020204" pitchFamily="34" charset="0"/>
              </a:rPr>
              <a:t>2.</a:t>
            </a:r>
            <a:r>
              <a:rPr lang="en-GB" dirty="0">
                <a:effectLst/>
                <a:latin typeface="Arial" panose="020B0604020202020204" pitchFamily="34" charset="0"/>
              </a:rPr>
              <a:t>Less ridership than estimated.</a:t>
            </a:r>
          </a:p>
          <a:p>
            <a:r>
              <a:rPr lang="en-GB" dirty="0">
                <a:latin typeface="Arial" panose="020B0604020202020204" pitchFamily="34" charset="0"/>
              </a:rPr>
              <a:t>3.</a:t>
            </a:r>
            <a:r>
              <a:rPr lang="en-GB" dirty="0">
                <a:effectLst/>
                <a:latin typeface="Arial" panose="020B0604020202020204" pitchFamily="34" charset="0"/>
              </a:rPr>
              <a:t>High development cost.</a:t>
            </a:r>
          </a:p>
          <a:p>
            <a:r>
              <a:rPr lang="en-GB" dirty="0">
                <a:latin typeface="Arial" panose="020B0604020202020204" pitchFamily="34" charset="0"/>
              </a:rPr>
              <a:t>4.</a:t>
            </a:r>
            <a:r>
              <a:rPr lang="en-GB" dirty="0">
                <a:effectLst/>
                <a:latin typeface="Arial" panose="020B0604020202020204" pitchFamily="34" charset="0"/>
              </a:rPr>
              <a:t>Displaced many economic backward people.</a:t>
            </a:r>
          </a:p>
          <a:p>
            <a:r>
              <a:rPr lang="en-GB" dirty="0">
                <a:latin typeface="Arial" panose="020B0604020202020204" pitchFamily="34" charset="0"/>
              </a:rPr>
              <a:t>5.</a:t>
            </a:r>
            <a:r>
              <a:rPr lang="en-GB" dirty="0">
                <a:effectLst/>
                <a:latin typeface="Arial" panose="020B0604020202020204" pitchFamily="34" charset="0"/>
              </a:rPr>
              <a:t>Difficulties in acquiring land.</a:t>
            </a:r>
          </a:p>
          <a:p>
            <a:r>
              <a:rPr lang="en-GB" dirty="0">
                <a:latin typeface="Arial" panose="020B0604020202020204" pitchFamily="34" charset="0"/>
              </a:rPr>
              <a:t>6.</a:t>
            </a:r>
            <a:r>
              <a:rPr lang="en-GB" dirty="0">
                <a:effectLst/>
                <a:latin typeface="Arial" panose="020B0604020202020204" pitchFamily="34" charset="0"/>
              </a:rPr>
              <a:t>Difficult to expand network because of already existing structures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6FAD2A-1506-4D27-9751-2EC2ED9197B0}"/>
              </a:ext>
            </a:extLst>
          </p:cNvPr>
          <p:cNvSpPr/>
          <p:nvPr/>
        </p:nvSpPr>
        <p:spPr>
          <a:xfrm>
            <a:off x="290287" y="3866228"/>
            <a:ext cx="529771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effectLst/>
                <a:latin typeface="Arial" panose="020B0604020202020204" pitchFamily="34" charset="0"/>
              </a:rPr>
              <a:t>1. Revenue from property development and advertisements.</a:t>
            </a:r>
          </a:p>
          <a:p>
            <a:r>
              <a:rPr lang="en-GB" sz="1600" dirty="0">
                <a:latin typeface="Arial" panose="020B0604020202020204" pitchFamily="34" charset="0"/>
              </a:rPr>
              <a:t>2.</a:t>
            </a:r>
            <a:r>
              <a:rPr lang="en-GB" sz="1600" dirty="0">
                <a:effectLst/>
                <a:latin typeface="Arial" panose="020B0604020202020204" pitchFamily="34" charset="0"/>
              </a:rPr>
              <a:t>Potential to achieve higher ridership.</a:t>
            </a:r>
          </a:p>
          <a:p>
            <a:r>
              <a:rPr lang="en-GB" sz="1600" dirty="0">
                <a:latin typeface="Arial" panose="020B0604020202020204" pitchFamily="34" charset="0"/>
              </a:rPr>
              <a:t>3.</a:t>
            </a:r>
            <a:r>
              <a:rPr lang="en-GB" sz="1600" dirty="0">
                <a:effectLst/>
                <a:latin typeface="Arial" panose="020B0604020202020204" pitchFamily="34" charset="0"/>
              </a:rPr>
              <a:t>The success of the Delhi Metro has encouraged other Indian Cities to seriously attempt to introduce </a:t>
            </a:r>
          </a:p>
          <a:p>
            <a:r>
              <a:rPr lang="en-GB" sz="1600" dirty="0">
                <a:effectLst/>
                <a:latin typeface="Arial" panose="020B0604020202020204" pitchFamily="34" charset="0"/>
              </a:rPr>
              <a:t>Metro Systems.</a:t>
            </a:r>
          </a:p>
          <a:p>
            <a:r>
              <a:rPr lang="en-GB" sz="1600" dirty="0">
                <a:latin typeface="Arial" panose="020B0604020202020204" pitchFamily="34" charset="0"/>
              </a:rPr>
              <a:t>4.</a:t>
            </a:r>
            <a:r>
              <a:rPr lang="en-GB" sz="1600" dirty="0">
                <a:effectLst/>
                <a:latin typeface="Arial" panose="020B0604020202020204" pitchFamily="34" charset="0"/>
              </a:rPr>
              <a:t>The upcoming Metro lines in the city will be 10 - </a:t>
            </a:r>
          </a:p>
          <a:p>
            <a:r>
              <a:rPr lang="en-GB" sz="1600" dirty="0">
                <a:effectLst/>
                <a:latin typeface="Arial" panose="020B0604020202020204" pitchFamily="34" charset="0"/>
              </a:rPr>
              <a:t>15 percent cheaper than the previous phases. </a:t>
            </a:r>
          </a:p>
          <a:p>
            <a:r>
              <a:rPr lang="en-GB" sz="1600" dirty="0">
                <a:latin typeface="Arial" panose="020B0604020202020204" pitchFamily="34" charset="0"/>
              </a:rPr>
              <a:t>5.</a:t>
            </a:r>
            <a:r>
              <a:rPr lang="en-GB" sz="1600" dirty="0">
                <a:effectLst/>
                <a:latin typeface="Arial" panose="020B0604020202020204" pitchFamily="34" charset="0"/>
              </a:rPr>
              <a:t>Delhi Metro has massive scope to increase its connectivity to the satellite towns of Bahadurgarh, </a:t>
            </a:r>
          </a:p>
          <a:p>
            <a:r>
              <a:rPr lang="en-GB" sz="1600" dirty="0">
                <a:effectLst/>
                <a:latin typeface="Arial" panose="020B0604020202020204" pitchFamily="34" charset="0"/>
              </a:rPr>
              <a:t>Faridabad, Gurgaon, Noida and Ghaziabad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1855C4-3F60-4C75-9198-DE03198A441A}"/>
              </a:ext>
            </a:extLst>
          </p:cNvPr>
          <p:cNvSpPr/>
          <p:nvPr/>
        </p:nvSpPr>
        <p:spPr>
          <a:xfrm>
            <a:off x="5892800" y="342900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</a:rPr>
              <a:t>1.</a:t>
            </a:r>
            <a:r>
              <a:rPr lang="en-GB" sz="1600" dirty="0">
                <a:effectLst/>
                <a:latin typeface="Arial" panose="020B0604020202020204" pitchFamily="34" charset="0"/>
              </a:rPr>
              <a:t>A struggle on part of those being displaced, and protests, petitions, hunger strikes, negotiations and </a:t>
            </a:r>
          </a:p>
          <a:p>
            <a:r>
              <a:rPr lang="en-GB" sz="1600" dirty="0">
                <a:effectLst/>
                <a:latin typeface="Arial" panose="020B0604020202020204" pitchFamily="34" charset="0"/>
              </a:rPr>
              <a:t>legal action have all been initiated.</a:t>
            </a:r>
          </a:p>
          <a:p>
            <a:r>
              <a:rPr lang="en-GB" sz="1600" dirty="0">
                <a:latin typeface="Arial" panose="020B0604020202020204" pitchFamily="34" charset="0"/>
              </a:rPr>
              <a:t>2. </a:t>
            </a:r>
            <a:r>
              <a:rPr lang="en-GB" sz="1600" dirty="0">
                <a:effectLst/>
                <a:latin typeface="Arial" panose="020B0604020202020204" pitchFamily="34" charset="0"/>
              </a:rPr>
              <a:t>Security threat. Delhi being the capital city is particularly vulnerable to terrorist attacks.</a:t>
            </a:r>
          </a:p>
          <a:p>
            <a:r>
              <a:rPr lang="en-GB" sz="1600" dirty="0">
                <a:latin typeface="Arial" panose="020B0604020202020204" pitchFamily="34" charset="0"/>
              </a:rPr>
              <a:t>3. </a:t>
            </a:r>
            <a:r>
              <a:rPr lang="en-GB" sz="1600" dirty="0">
                <a:effectLst/>
                <a:latin typeface="Arial" panose="020B0604020202020204" pitchFamily="34" charset="0"/>
              </a:rPr>
              <a:t>Risk of cost over runs and ridership shortfalls.</a:t>
            </a:r>
          </a:p>
          <a:p>
            <a:r>
              <a:rPr lang="en-GB" sz="1600" dirty="0">
                <a:latin typeface="Arial" panose="020B0604020202020204" pitchFamily="34" charset="0"/>
              </a:rPr>
              <a:t>4. </a:t>
            </a:r>
            <a:r>
              <a:rPr lang="en-GB" sz="1600" dirty="0">
                <a:effectLst/>
                <a:latin typeface="Arial" panose="020B0604020202020204" pitchFamily="34" charset="0"/>
              </a:rPr>
              <a:t>Metro operations have had to be suspended several times in last year because of earthquake. Delhi </a:t>
            </a:r>
          </a:p>
          <a:p>
            <a:r>
              <a:rPr lang="en-GB" sz="1600" dirty="0">
                <a:effectLst/>
                <a:latin typeface="Arial" panose="020B0604020202020204" pitchFamily="34" charset="0"/>
              </a:rPr>
              <a:t>being in seismic zone IV, this also is a big threat to the operations of Metro.</a:t>
            </a:r>
          </a:p>
          <a:p>
            <a:r>
              <a:rPr lang="en-GB" sz="1600" dirty="0">
                <a:latin typeface="Arial" panose="020B0604020202020204" pitchFamily="34" charset="0"/>
              </a:rPr>
              <a:t>5. </a:t>
            </a:r>
            <a:r>
              <a:rPr lang="en-GB" sz="1600" dirty="0">
                <a:effectLst/>
                <a:latin typeface="Arial" panose="020B0604020202020204" pitchFamily="34" charset="0"/>
              </a:rPr>
              <a:t>Delhi Metro have had to take several measures to stop suicides on its tracks.</a:t>
            </a:r>
          </a:p>
          <a:p>
            <a:r>
              <a:rPr lang="en-GB" sz="1600" dirty="0">
                <a:latin typeface="Arial" panose="020B0604020202020204" pitchFamily="34" charset="0"/>
              </a:rPr>
              <a:t>6.</a:t>
            </a:r>
            <a:r>
              <a:rPr lang="en-GB" sz="1600" dirty="0">
                <a:effectLst/>
                <a:latin typeface="Arial" panose="020B0604020202020204" pitchFamily="34" charset="0"/>
              </a:rPr>
              <a:t>With the increase in network, Delhi Metro has been </a:t>
            </a:r>
          </a:p>
          <a:p>
            <a:r>
              <a:rPr lang="en-GB" sz="1600" dirty="0">
                <a:effectLst/>
                <a:latin typeface="Arial" panose="020B0604020202020204" pitchFamily="34" charset="0"/>
              </a:rPr>
              <a:t>witnessing frequent snarls and breakdowns.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F68456-7FAD-437A-8655-508F9A26373F}"/>
              </a:ext>
            </a:extLst>
          </p:cNvPr>
          <p:cNvSpPr/>
          <p:nvPr/>
        </p:nvSpPr>
        <p:spPr>
          <a:xfrm>
            <a:off x="10014857" y="2916"/>
            <a:ext cx="1973943" cy="4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Weakness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7A6C5F-57F7-4E4B-88CE-4C848417606C}"/>
              </a:ext>
            </a:extLst>
          </p:cNvPr>
          <p:cNvSpPr/>
          <p:nvPr/>
        </p:nvSpPr>
        <p:spPr>
          <a:xfrm rot="16200000">
            <a:off x="4822372" y="1395201"/>
            <a:ext cx="1357088" cy="44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Strength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549D43-7AF9-4BDB-990F-67D332F8224D}"/>
              </a:ext>
            </a:extLst>
          </p:cNvPr>
          <p:cNvSpPr/>
          <p:nvPr/>
        </p:nvSpPr>
        <p:spPr>
          <a:xfrm>
            <a:off x="3911600" y="3398290"/>
            <a:ext cx="1828800" cy="60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Opportunities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368834-87DD-439A-BD9B-E520F25BC6C8}"/>
              </a:ext>
            </a:extLst>
          </p:cNvPr>
          <p:cNvSpPr/>
          <p:nvPr/>
        </p:nvSpPr>
        <p:spPr>
          <a:xfrm rot="5400000">
            <a:off x="11292114" y="3646715"/>
            <a:ext cx="914400" cy="6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56494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2D5B-4E75-4D73-A035-DB1A6936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System Procurement Phase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29F37-7613-41AB-BB3B-3DEC6425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1. </a:t>
            </a:r>
            <a:r>
              <a:rPr lang="en-GB" dirty="0"/>
              <a:t>Qualifying capable system, product, or service vendors.</a:t>
            </a:r>
          </a:p>
          <a:p>
            <a:pPr marL="0" indent="0">
              <a:buNone/>
            </a:pPr>
            <a:r>
              <a:rPr lang="en-GB" b="1" dirty="0"/>
              <a:t>2. </a:t>
            </a:r>
            <a:r>
              <a:rPr lang="en-GB" dirty="0"/>
              <a:t>Soliciting proposals from qualified vendors (offerors).</a:t>
            </a:r>
          </a:p>
          <a:p>
            <a:pPr marL="0" indent="0">
              <a:buNone/>
            </a:pPr>
            <a:r>
              <a:rPr lang="en-GB" b="1" dirty="0"/>
              <a:t>3. </a:t>
            </a:r>
            <a:r>
              <a:rPr lang="en-GB" dirty="0"/>
              <a:t>Selecting a preferred vendor (offeror).</a:t>
            </a:r>
          </a:p>
          <a:p>
            <a:pPr marL="0" indent="0">
              <a:buNone/>
            </a:pPr>
            <a:r>
              <a:rPr lang="en-GB" b="1" dirty="0"/>
              <a:t>4. </a:t>
            </a:r>
            <a:r>
              <a:rPr lang="en-GB" dirty="0"/>
              <a:t>Contracting with the vendor to develop the system, product, or service.</a:t>
            </a:r>
          </a:p>
        </p:txBody>
      </p:sp>
    </p:spTree>
    <p:extLst>
      <p:ext uri="{BB962C8B-B14F-4D97-AF65-F5344CB8AC3E}">
        <p14:creationId xmlns:p14="http://schemas.microsoft.com/office/powerpoint/2010/main" val="4097928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38BD-2466-45BD-BB50-191F8278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development Phase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5B7D-1E41-451E-BD77-DAED8388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1. </a:t>
            </a:r>
            <a:r>
              <a:rPr lang="en-GB" dirty="0"/>
              <a:t>System Engineering Design</a:t>
            </a:r>
          </a:p>
          <a:p>
            <a:pPr marL="0" indent="0">
              <a:buNone/>
            </a:pPr>
            <a:r>
              <a:rPr lang="en-GB" b="1" dirty="0"/>
              <a:t>2. </a:t>
            </a:r>
            <a:r>
              <a:rPr lang="en-GB" dirty="0"/>
              <a:t>Component Procurement and Development</a:t>
            </a:r>
          </a:p>
          <a:p>
            <a:pPr marL="0" indent="0">
              <a:buNone/>
            </a:pPr>
            <a:r>
              <a:rPr lang="en-GB" b="1" dirty="0"/>
              <a:t>3. </a:t>
            </a:r>
            <a:r>
              <a:rPr lang="en-GB" dirty="0"/>
              <a:t>System Integration, Test, and Evaluation (SITE)</a:t>
            </a:r>
          </a:p>
          <a:p>
            <a:pPr marL="0" indent="0">
              <a:buNone/>
            </a:pPr>
            <a:r>
              <a:rPr lang="en-GB" b="1" dirty="0"/>
              <a:t>4. </a:t>
            </a:r>
            <a:r>
              <a:rPr lang="en-GB" dirty="0"/>
              <a:t>Authenticate System Baselines</a:t>
            </a:r>
          </a:p>
          <a:p>
            <a:pPr marL="0" indent="0">
              <a:buNone/>
            </a:pPr>
            <a:r>
              <a:rPr lang="en-GB" b="1" dirty="0"/>
              <a:t>5. </a:t>
            </a:r>
            <a:r>
              <a:rPr lang="en-GB" dirty="0"/>
              <a:t>Operational Test and Evaluation (OT&amp;E)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Each stage has an </a:t>
            </a:r>
            <a:r>
              <a:rPr lang="en-GB" i="1" dirty="0"/>
              <a:t>Entry and Exit </a:t>
            </a:r>
            <a:r>
              <a:rPr lang="en-GB" dirty="0"/>
              <a:t>criteria</a:t>
            </a:r>
          </a:p>
          <a:p>
            <a:r>
              <a:rPr lang="en-GB" i="1" dirty="0"/>
              <a:t>Developmental Configuration</a:t>
            </a:r>
          </a:p>
          <a:p>
            <a:r>
              <a:rPr lang="en-GB" dirty="0"/>
              <a:t>System Verification test</a:t>
            </a:r>
          </a:p>
          <a:p>
            <a:r>
              <a:rPr lang="en-GB" dirty="0"/>
              <a:t>System Performance test</a:t>
            </a:r>
          </a:p>
        </p:txBody>
      </p:sp>
    </p:spTree>
    <p:extLst>
      <p:ext uri="{BB962C8B-B14F-4D97-AF65-F5344CB8AC3E}">
        <p14:creationId xmlns:p14="http://schemas.microsoft.com/office/powerpoint/2010/main" val="1691636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2476-9DBD-4201-B928-E17CDABD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System Operations and Support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AA6BE-348A-4E5B-A182-8DCE9658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(O&amp;S) Phase</a:t>
            </a:r>
          </a:p>
          <a:p>
            <a:pPr marL="0" indent="0">
              <a:buNone/>
            </a:pPr>
            <a:r>
              <a:rPr lang="en-GB" dirty="0"/>
              <a:t>• </a:t>
            </a:r>
            <a:r>
              <a:rPr lang="en-GB" i="1" dirty="0"/>
              <a:t>Initial Operational Capability </a:t>
            </a:r>
            <a:r>
              <a:rPr lang="en-GB" dirty="0"/>
              <a:t>(IOC)</a:t>
            </a:r>
          </a:p>
          <a:p>
            <a:pPr marL="0" indent="0">
              <a:buNone/>
            </a:pPr>
            <a:r>
              <a:rPr lang="en-GB" dirty="0"/>
              <a:t>• </a:t>
            </a:r>
            <a:r>
              <a:rPr lang="en-GB" i="1" dirty="0"/>
              <a:t>Full Operational Capability </a:t>
            </a:r>
            <a:r>
              <a:rPr lang="en-GB" dirty="0"/>
              <a:t>(FOC)</a:t>
            </a:r>
          </a:p>
          <a:p>
            <a:pPr marL="0" indent="0">
              <a:buNone/>
            </a:pPr>
            <a:r>
              <a:rPr lang="en-GB" dirty="0"/>
              <a:t>• </a:t>
            </a:r>
            <a:r>
              <a:rPr lang="en-GB" i="1" dirty="0"/>
              <a:t>operational service life</a:t>
            </a:r>
          </a:p>
          <a:p>
            <a:pPr marL="0" indent="0">
              <a:buNone/>
            </a:pPr>
            <a:r>
              <a:rPr lang="en-GB" dirty="0"/>
              <a:t>• Disposal</a:t>
            </a:r>
          </a:p>
        </p:txBody>
      </p:sp>
    </p:spTree>
    <p:extLst>
      <p:ext uri="{BB962C8B-B14F-4D97-AF65-F5344CB8AC3E}">
        <p14:creationId xmlns:p14="http://schemas.microsoft.com/office/powerpoint/2010/main" val="1286054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E4C0-4DDC-4FF9-8386-6A51354A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SE’s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69B9-BCD2-46BF-8CEF-2FEB8DEB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SE’s role as a </a:t>
            </a:r>
            <a:r>
              <a:rPr lang="en-GB" i="1" dirty="0"/>
              <a:t>problem solver- solution developer </a:t>
            </a:r>
            <a:r>
              <a:rPr lang="en-GB" dirty="0"/>
              <a:t>becomes crucial.</a:t>
            </a:r>
          </a:p>
          <a:p>
            <a:pPr marL="0" indent="0">
              <a:buNone/>
            </a:pPr>
            <a:r>
              <a:rPr lang="en-GB" dirty="0"/>
              <a:t>The challenge is how do SEs work with Users and Acquirers to:</a:t>
            </a:r>
          </a:p>
          <a:p>
            <a:pPr marL="0" indent="0">
              <a:buNone/>
            </a:pPr>
            <a:r>
              <a:rPr lang="en-GB" b="1" dirty="0"/>
              <a:t>1. </a:t>
            </a:r>
            <a:r>
              <a:rPr lang="en-GB" i="1" dirty="0"/>
              <a:t>Collaboratively </a:t>
            </a:r>
            <a:r>
              <a:rPr lang="en-GB" dirty="0"/>
              <a:t>identify and partition the </a:t>
            </a:r>
            <a:r>
              <a:rPr lang="en-GB" i="1" dirty="0"/>
              <a:t>opportunity space </a:t>
            </a:r>
            <a:r>
              <a:rPr lang="en-GB" dirty="0"/>
              <a:t>into one or more </a:t>
            </a:r>
            <a:r>
              <a:rPr lang="en-GB" i="1" dirty="0"/>
              <a:t>solution spaces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b="1" dirty="0"/>
              <a:t>2. </a:t>
            </a:r>
            <a:r>
              <a:rPr lang="en-GB" dirty="0"/>
              <a:t>Technically </a:t>
            </a:r>
            <a:r>
              <a:rPr lang="en-GB" i="1" dirty="0"/>
              <a:t>bound and specify </a:t>
            </a:r>
            <a:r>
              <a:rPr lang="en-GB" dirty="0"/>
              <a:t>the </a:t>
            </a:r>
            <a:r>
              <a:rPr lang="en-GB" i="1" dirty="0"/>
              <a:t>solution space </a:t>
            </a:r>
            <a:r>
              <a:rPr lang="en-GB" dirty="0"/>
              <a:t>in terms of capability and performance requirements that are legally sufficient to procure systems, products, and services,</a:t>
            </a:r>
          </a:p>
          <a:p>
            <a:pPr marL="0" indent="0">
              <a:buNone/>
            </a:pPr>
            <a:r>
              <a:rPr lang="en-GB" b="1" dirty="0"/>
              <a:t>3. </a:t>
            </a:r>
            <a:r>
              <a:rPr lang="en-GB" i="1" dirty="0"/>
              <a:t>Verify </a:t>
            </a:r>
            <a:r>
              <a:rPr lang="en-GB" dirty="0"/>
              <a:t>that the new system complies with those requirements,</a:t>
            </a:r>
          </a:p>
          <a:p>
            <a:pPr marL="0" indent="0">
              <a:buNone/>
            </a:pPr>
            <a:r>
              <a:rPr lang="en-GB" b="1" dirty="0"/>
              <a:t>4. </a:t>
            </a:r>
            <a:r>
              <a:rPr lang="en-GB" i="1" dirty="0"/>
              <a:t>Validate </a:t>
            </a:r>
            <a:r>
              <a:rPr lang="en-GB" dirty="0"/>
              <a:t>that the system developed satisfies the User’s original operational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95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9CC2-C4DB-425F-A881-1D46BB06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B0806-E590-4288-9DD9-74289063A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As an SE, you have been tasked to work with government transport authority to convert the existing bus transport into an high-tech  system – includes bus fleet, bus stops.</a:t>
            </a:r>
          </a:p>
          <a:p>
            <a:pPr marL="0" indent="0">
              <a:buNone/>
            </a:pPr>
            <a:r>
              <a:rPr lang="en-GB" i="1" dirty="0"/>
              <a:t>4) </a:t>
            </a:r>
            <a:r>
              <a:rPr lang="en-GB" dirty="0"/>
              <a:t>Existing systems, products, or services the User employs to provide those capabilities.</a:t>
            </a:r>
          </a:p>
          <a:p>
            <a:pPr marL="0" indent="0">
              <a:buNone/>
            </a:pPr>
            <a:r>
              <a:rPr lang="en-GB" dirty="0"/>
              <a:t>5) Deficiencies or opportunities - exist in the current system, product, or service and how you and your organization can cost effectively eliminate those deficiencies with new technologies, systems, products, or services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Hence, </a:t>
            </a:r>
            <a:r>
              <a:rPr lang="en-GB" i="1" dirty="0"/>
              <a:t>Specify the </a:t>
            </a:r>
            <a:r>
              <a:rPr lang="en-GB" i="1" u="sng" dirty="0"/>
              <a:t>opportunity space </a:t>
            </a:r>
            <a:r>
              <a:rPr lang="en-GB" i="1" dirty="0"/>
              <a:t>- Opportunities</a:t>
            </a:r>
            <a:r>
              <a:rPr lang="en-GB" dirty="0"/>
              <a:t>, </a:t>
            </a:r>
            <a:r>
              <a:rPr lang="en-GB" i="1" dirty="0"/>
              <a:t>problems</a:t>
            </a:r>
            <a:r>
              <a:rPr lang="en-GB" dirty="0"/>
              <a:t>, or </a:t>
            </a:r>
            <a:r>
              <a:rPr lang="en-GB" i="1" dirty="0"/>
              <a:t>issues </a:t>
            </a:r>
          </a:p>
          <a:p>
            <a:pPr marL="0" indent="0">
              <a:buNone/>
            </a:pPr>
            <a:r>
              <a:rPr lang="en-GB" i="1" dirty="0"/>
              <a:t>the </a:t>
            </a:r>
            <a:r>
              <a:rPr lang="en-GB" i="1" u="sng" dirty="0"/>
              <a:t>solutions space </a:t>
            </a:r>
            <a:r>
              <a:rPr lang="en-GB" i="1" dirty="0"/>
              <a:t>- </a:t>
            </a:r>
            <a:r>
              <a:rPr lang="en-GB" dirty="0"/>
              <a:t>Missions the User performs. </a:t>
            </a:r>
          </a:p>
          <a:p>
            <a:pPr marL="0" indent="0">
              <a:buNone/>
            </a:pPr>
            <a:r>
              <a:rPr lang="en-GB" dirty="0"/>
              <a:t>And the capabilities required to support </a:t>
            </a:r>
            <a:r>
              <a:rPr lang="en-GB" i="1" dirty="0"/>
              <a:t>solution space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02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06F6-F9CD-45AB-B22A-EEEE456F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Guiding Principles for System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D777-0D0B-433E-8F49-2BBD1235C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System acceptability is determined by user satisfaction; </a:t>
            </a:r>
          </a:p>
          <a:p>
            <a:pPr marL="0" indent="0">
              <a:buNone/>
            </a:pPr>
            <a:r>
              <a:rPr lang="en-GB" b="1" i="1" dirty="0"/>
              <a:t>user satisfaction is determined by five User criteria:</a:t>
            </a:r>
          </a:p>
          <a:p>
            <a:pPr marL="0" indent="0">
              <a:buNone/>
            </a:pPr>
            <a:r>
              <a:rPr lang="en-GB" b="1" dirty="0"/>
              <a:t>1. </a:t>
            </a:r>
            <a:r>
              <a:rPr lang="en-GB" dirty="0"/>
              <a:t>Provide value—meaning </a:t>
            </a:r>
            <a:r>
              <a:rPr lang="en-GB" i="1" dirty="0"/>
              <a:t>operational utility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/>
              <a:t>2. </a:t>
            </a:r>
            <a:r>
              <a:rPr lang="en-GB" dirty="0"/>
              <a:t>Fit within the user’s system and mission applications— meaning </a:t>
            </a:r>
            <a:r>
              <a:rPr lang="en-GB" i="1" dirty="0"/>
              <a:t>operational suitability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/>
              <a:t>3. </a:t>
            </a:r>
            <a:r>
              <a:rPr lang="en-GB" dirty="0"/>
              <a:t>Be available to conduct missions—meaning </a:t>
            </a:r>
            <a:r>
              <a:rPr lang="en-GB" i="1" dirty="0"/>
              <a:t>operational availability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/>
              <a:t>4. </a:t>
            </a:r>
            <a:r>
              <a:rPr lang="en-GB" dirty="0"/>
              <a:t>Accomplish performance objectives—meaning </a:t>
            </a:r>
            <a:r>
              <a:rPr lang="en-GB" i="1" dirty="0"/>
              <a:t>operational effectiveness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/>
              <a:t>5. </a:t>
            </a:r>
            <a:r>
              <a:rPr lang="en-GB" dirty="0"/>
              <a:t>Be affordable—meaning </a:t>
            </a:r>
            <a:r>
              <a:rPr lang="en-GB" i="1" dirty="0"/>
              <a:t>cost effectiveness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Principle 6.2 </a:t>
            </a:r>
            <a:r>
              <a:rPr lang="en-GB" dirty="0"/>
              <a:t>Despite the most technically </a:t>
            </a:r>
            <a:r>
              <a:rPr lang="en-GB" i="1" dirty="0"/>
              <a:t>innovative </a:t>
            </a:r>
            <a:r>
              <a:rPr lang="en-GB" dirty="0"/>
              <a:t>and </a:t>
            </a:r>
            <a:r>
              <a:rPr lang="en-GB" i="1" dirty="0"/>
              <a:t>elegant </a:t>
            </a:r>
            <a:r>
              <a:rPr lang="en-GB" dirty="0"/>
              <a:t>SE design solutions, Users’ </a:t>
            </a:r>
            <a:r>
              <a:rPr lang="en-GB" i="1" dirty="0"/>
              <a:t>perceptions </a:t>
            </a:r>
            <a:r>
              <a:rPr lang="en-GB" dirty="0"/>
              <a:t>of a system, product, or service constitute </a:t>
            </a:r>
            <a:r>
              <a:rPr lang="en-GB" i="1" dirty="0"/>
              <a:t>reality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481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B56D-B815-42E3-83FE-20C9D20D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Verification and Validation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94672-85E8-4A42-BEED-7EE4AE08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• Engineering of the system</a:t>
            </a:r>
          </a:p>
          <a:p>
            <a:pPr marL="0" indent="0">
              <a:buNone/>
            </a:pPr>
            <a:r>
              <a:rPr lang="en-GB" dirty="0"/>
              <a:t>– Conversion of users vision to an operable system</a:t>
            </a:r>
          </a:p>
          <a:p>
            <a:pPr marL="0" indent="0">
              <a:buNone/>
            </a:pPr>
            <a:r>
              <a:rPr lang="en-GB" dirty="0"/>
              <a:t>• System integrity</a:t>
            </a:r>
          </a:p>
          <a:p>
            <a:pPr marL="0" indent="0">
              <a:buNone/>
            </a:pPr>
            <a:r>
              <a:rPr lang="en-GB" dirty="0"/>
              <a:t>– Confidence in the performance of the system</a:t>
            </a:r>
          </a:p>
          <a:p>
            <a:pPr marL="0" indent="0">
              <a:buNone/>
            </a:pPr>
            <a:r>
              <a:rPr lang="en-GB" dirty="0"/>
              <a:t>• Reproducibility of the system</a:t>
            </a:r>
          </a:p>
        </p:txBody>
      </p:sp>
    </p:spTree>
    <p:extLst>
      <p:ext uri="{BB962C8B-B14F-4D97-AF65-F5344CB8AC3E}">
        <p14:creationId xmlns:p14="http://schemas.microsoft.com/office/powerpoint/2010/main" val="404957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7DCBB0-97A3-47AF-B5C9-64B518128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2" y="119708"/>
            <a:ext cx="9318171" cy="638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E8662E8-6162-4A48-BF32-B5A6F176C5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3380" y="870738"/>
            <a:ext cx="114452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inventory and assessment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determination of which systems need to be validated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requirement specifications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clearly defines what the system should do, along with operational (regulatory) constraints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requirement specifications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clearly defines how the system will look and function for the user to be able to achieve the user requirements.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Plan (VP)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defines objectives of the validation and approach for maintaining validation status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Risk assessments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analysis of failure scenarios to determine scope of validation efforts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Traceability Matrix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cross reference between user and functional requirements and verification that everything has been tested.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6CA21B3-A226-410C-97A0-195726604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1" y="3113532"/>
            <a:ext cx="1106424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and Infrastructure Qualification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documentation showing that the network and infrastructure hardware/software supporting the application system being validated has been installed correctly and is functioning as intended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Installation Qualification (IQ) Scripts and Results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test cases for checking that system has been installed correctly in user environment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Operational Qualification (OQ) Scripts and Results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test cases for checking that system does what it is intended to do in user environment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Qualification (PQ) Scripts and Results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test cases for checking that System does what it is intended to do with trained people following SOPs in the production environment even under worst case conditions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Report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 review of all activities and documents against the Validation Plan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Release Documentation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documents that validation activities are complete and the system is available for intended use.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D70337-924E-4BBD-9E16-C78C55B3AC90}"/>
              </a:ext>
            </a:extLst>
          </p:cNvPr>
          <p:cNvSpPr/>
          <p:nvPr/>
        </p:nvSpPr>
        <p:spPr>
          <a:xfrm>
            <a:off x="0" y="-50887"/>
            <a:ext cx="59218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System Validation process</a:t>
            </a:r>
          </a:p>
        </p:txBody>
      </p:sp>
    </p:spTree>
    <p:extLst>
      <p:ext uri="{BB962C8B-B14F-4D97-AF65-F5344CB8AC3E}">
        <p14:creationId xmlns:p14="http://schemas.microsoft.com/office/powerpoint/2010/main" val="207377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4D9C-41B7-4CAE-BFD6-ADE1CFD9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 in a System’s Life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BBCFB-B075-47CA-A76A-3313EB347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74" y="1828801"/>
            <a:ext cx="10166251" cy="312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7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B048-6412-4122-91ED-AAC3E7B1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259"/>
            <a:ext cx="8805650" cy="676777"/>
          </a:xfrm>
        </p:spPr>
        <p:txBody>
          <a:bodyPr>
            <a:normAutofit fontScale="90000"/>
          </a:bodyPr>
          <a:lstStyle/>
          <a:p>
            <a:r>
              <a:rPr lang="en-GB" dirty="0"/>
              <a:t>A hardware system’s life 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521EC3-B08C-48D6-A7DE-D0861E06D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722" y="256917"/>
            <a:ext cx="2597963" cy="25263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B0C9B-D131-46EB-BC46-166C3C7A4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3" y="658986"/>
            <a:ext cx="2145172" cy="1501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0B1773-6BE7-42AE-BF34-E2AD2FF2C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068" y="1222348"/>
            <a:ext cx="2352389" cy="15609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DA1157-077E-4716-9C6A-C05EADB0B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57" y="1922049"/>
            <a:ext cx="2569498" cy="15416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1A381E-649F-4C9E-9C3E-4F2AC7E0FF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500" y="2692898"/>
            <a:ext cx="2351844" cy="17638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6C2FD0-AEC9-40E4-BE92-53E42E029B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43" y="5133142"/>
            <a:ext cx="2193201" cy="15873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45425C-10F2-45A7-91FB-2A7116C048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52" y="4014771"/>
            <a:ext cx="2462255" cy="164267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05D318-C86A-4BFC-9E93-0BA07A39A596}"/>
              </a:ext>
            </a:extLst>
          </p:cNvPr>
          <p:cNvSpPr/>
          <p:nvPr/>
        </p:nvSpPr>
        <p:spPr>
          <a:xfrm>
            <a:off x="134668" y="6351139"/>
            <a:ext cx="488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effectLst/>
                <a:latin typeface="Lora"/>
              </a:rPr>
              <a:t>India ranks fifth in e-waste generation: UN report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26E5306-6E17-40F5-A0DD-498706A6BB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3" y="3055250"/>
            <a:ext cx="2462254" cy="1641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BADB0F8-FA38-4302-A088-1C45912740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58" y="4761172"/>
            <a:ext cx="2081038" cy="155345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752CF0C-F990-4A54-95A8-BB26DE1B63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344" y="3585471"/>
            <a:ext cx="2436442" cy="183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2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510C-80D4-43AA-8F1A-D1CC32B4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Life cycle of a soda can!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A63E6E-EB62-408A-9DE3-7AA5A35EB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518" y="3820885"/>
            <a:ext cx="2014482" cy="26457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6830CE-84EB-46B4-AD8C-BF73DA3A1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4" y="1397000"/>
            <a:ext cx="7271657" cy="4847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C2A4A4-0EE1-4402-AED1-6558AF781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7" y="757010"/>
            <a:ext cx="2507947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ACFB91-424E-4592-BB39-B4A3D84A7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277" y="592480"/>
            <a:ext cx="3508677" cy="2631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EF00FD-1043-482A-BDE4-0207521D7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965" y="3429000"/>
            <a:ext cx="3694834" cy="2470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AEFD11-9FF3-46AB-9117-2272BAB99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15" y="175619"/>
            <a:ext cx="4456874" cy="25053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BB8D12-95CC-44E8-81D6-02FD1CCE5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8" y="3994114"/>
            <a:ext cx="3952417" cy="24702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5488C9-0FBB-4AF5-A904-FB98B6CD1C60}"/>
              </a:ext>
            </a:extLst>
          </p:cNvPr>
          <p:cNvSpPr/>
          <p:nvPr/>
        </p:nvSpPr>
        <p:spPr>
          <a:xfrm>
            <a:off x="208878" y="4463534"/>
            <a:ext cx="2244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effectLst/>
              </a:rPr>
              <a:t>professor r </a:t>
            </a:r>
            <a:r>
              <a:rPr lang="en-GB" dirty="0" err="1">
                <a:effectLst/>
              </a:rPr>
              <a:t>vasudevan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47596B-C02A-4330-AE39-0AB8BD123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93" y="4139449"/>
            <a:ext cx="3496129" cy="232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1381</Words>
  <Application>Microsoft Office PowerPoint</Application>
  <PresentationFormat>Widescreen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Lora</vt:lpstr>
      <vt:lpstr>Office Theme</vt:lpstr>
      <vt:lpstr>System Life cycle </vt:lpstr>
      <vt:lpstr>Guiding Principles for System  </vt:lpstr>
      <vt:lpstr>System Verification and Validation </vt:lpstr>
      <vt:lpstr>PowerPoint Presentation</vt:lpstr>
      <vt:lpstr>PowerPoint Presentation</vt:lpstr>
      <vt:lpstr>Stages in a System’s Life</vt:lpstr>
      <vt:lpstr>A hardware system’s life cycle</vt:lpstr>
      <vt:lpstr>Life cycle of a soda can!</vt:lpstr>
      <vt:lpstr>PowerPoint Presentation</vt:lpstr>
      <vt:lpstr>Importance of a System Life Cycle to an SE </vt:lpstr>
      <vt:lpstr>System Life Cycle </vt:lpstr>
      <vt:lpstr>System Definition </vt:lpstr>
      <vt:lpstr>PowerPoint Presentation</vt:lpstr>
      <vt:lpstr>System Procurement Phase </vt:lpstr>
      <vt:lpstr>System development Phase </vt:lpstr>
      <vt:lpstr>System Operations and Support </vt:lpstr>
      <vt:lpstr>SE’s role</vt:lpstr>
      <vt:lpstr>Class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kavi_</dc:creator>
  <cp:lastModifiedBy> </cp:lastModifiedBy>
  <cp:revision>14</cp:revision>
  <dcterms:created xsi:type="dcterms:W3CDTF">2019-01-17T02:50:22Z</dcterms:created>
  <dcterms:modified xsi:type="dcterms:W3CDTF">2019-01-17T06:53:32Z</dcterms:modified>
</cp:coreProperties>
</file>