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81" r:id="rId4"/>
    <p:sldId id="282" r:id="rId5"/>
    <p:sldId id="257" r:id="rId6"/>
    <p:sldId id="268" r:id="rId7"/>
    <p:sldId id="258" r:id="rId8"/>
    <p:sldId id="266" r:id="rId9"/>
    <p:sldId id="260" r:id="rId10"/>
    <p:sldId id="267" r:id="rId11"/>
    <p:sldId id="271" r:id="rId12"/>
    <p:sldId id="262" r:id="rId13"/>
    <p:sldId id="274" r:id="rId14"/>
    <p:sldId id="278" r:id="rId15"/>
    <p:sldId id="279" r:id="rId16"/>
    <p:sldId id="275" r:id="rId17"/>
    <p:sldId id="283" r:id="rId18"/>
    <p:sldId id="264" r:id="rId19"/>
    <p:sldId id="284" r:id="rId20"/>
    <p:sldId id="261" r:id="rId21"/>
    <p:sldId id="285" r:id="rId22"/>
    <p:sldId id="273" r:id="rId23"/>
    <p:sldId id="270" r:id="rId24"/>
    <p:sldId id="277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B79C-9803-49DB-B7C6-FADB751F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E7685-2132-4260-8A0E-FA409A731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680A-148C-4356-8DC7-4E9153B2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D57E-18BB-4002-AE97-6C9BB5B6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C877-6BC9-4B9B-BD18-9B034A64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7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60BE-F7AD-4C32-968A-0BE2C06B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1D6D-9A8B-40B7-A02F-D76C656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BAD9-8781-4474-84E7-37A6C568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0A9C-2977-472D-84BD-E0508FF7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AD71-BFF5-4068-AFEA-7A7CD49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8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6E936-8B4A-440E-987D-C5554CA4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6B944-359E-42EF-9E5C-90DAE73D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9CD3-489E-4099-8F17-10D1B7BE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F3F4-8C6B-4558-9A67-F2F00ADC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7921-700A-4A44-8A75-7F3A1E5E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7F3C-455B-42EB-AC3F-4523493D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F13A-91C2-4DB2-938F-11536129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9EF4-BDB4-4B0A-8364-B8E98E6B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E5DA-3008-408F-A719-01C42FB6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1B0-698E-4610-BD39-1B385E01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DC62-4244-4ABE-8E5A-37D9FA28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254E8-E003-4EAA-B74F-06311559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025A-8917-48E8-8C03-9A602EDC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A220-7CAA-4B82-BCD8-DB29542A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2083-891C-4CB3-B73A-C12801C7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D3A8-8838-4661-94C3-5DC3F343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B3D9-4C19-4796-9FFA-57E76F8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8108-4B85-4529-B72E-9BBD7C88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C73CA-908B-40E5-97A8-158DD8D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D23A-A956-4340-AE10-ECA486D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4D828-A3D1-4F15-9D02-B96A0AAE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5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21F1-D4BA-4CF8-948A-36CD343E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60DC-7F09-46A3-B5D0-1A294923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E117-2CDD-426C-8DB3-83A8A503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0800-0BB1-41FD-9888-2F88DFA93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08AA1-3E45-42DD-B14F-60C7B6C3F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6305-D2B5-447E-AB7B-91875E0C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CC620-3167-44A2-A387-1C74E39B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6049B-68BB-4AD4-99E0-B0296208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280C-171F-4610-98D1-B6CA861D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D73BF-0CED-49EE-9CCB-51DBBD46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9EAE9-2A84-424F-87AA-0828EDE3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FC0D0-3195-4D1D-8DD8-F805AC82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8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D60F-5248-4DBC-B595-06A06EB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E5798-AFCD-45C4-8E65-4D7D27B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3A58-10B6-4493-96BA-14300F0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0E4C-7995-45A7-95AD-4FFAE919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A42D-70EF-47B6-9A63-AE700956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E1D7-990C-4E8D-901C-AC61CC18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5159-0E0E-4F66-9A74-DD4D2E29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29DF-57FC-420C-9480-35C12958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A652-745D-4FAE-A82B-C63C2DBD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9ED1-3BB1-4700-AD5C-DFF632D8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68A1-0277-4AED-9F5B-4FD570616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BB25-5917-4884-A1B1-0219A882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D1F6-69CD-42CD-9EBD-AFD4D9E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4984-7C5E-4D96-9DDE-9D4A9184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0951B-C8FD-4A4F-B7E8-9F1DE110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4FD25-3EB4-4D12-B7B5-20E0F972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41CD-215C-4AB7-9D98-BA2A25A0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29B2-F471-4315-AA57-AF2E519E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C5F4-5E5E-4F8B-A1A8-E3067D350B64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8C88-5868-4D4A-9F04-E7DAF6DF9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E0EC-8DE1-41F5-AF66-6FE7F355D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DA39-0FEB-4262-9BD3-3910F8DC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BD6C0-DA76-4146-9C03-477F6778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09" y="1516993"/>
            <a:ext cx="4995118" cy="38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46C9-F6F6-4E63-8C1A-CB257ABB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System/Entity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D1C00-2669-413D-9178-40900401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97" y="1690688"/>
            <a:ext cx="7338899" cy="44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7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D871-E3C7-4BD4-B6BD-77C1845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SOI’s Operating Environment (OE)</a:t>
            </a:r>
            <a:br>
              <a:rPr lang="en-GB" dirty="0"/>
            </a:br>
            <a:r>
              <a:rPr lang="en-GB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08757-75C1-416C-AAF3-2517EAE4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3" y="1725782"/>
            <a:ext cx="6280666" cy="49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9D85-3C35-4D33-BF1E-74809B9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BBBC8-FAC3-4A4E-A7A7-8FCB9112E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64" y="1356852"/>
            <a:ext cx="7797001" cy="53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B6D5-2309-47E4-A89E-A2F23BF2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analysis and decomposition - list of tools and diagrams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C3F4-DC44-4913-B92D-CA396934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IDEF0 diagram</a:t>
            </a:r>
          </a:p>
          <a:p>
            <a:r>
              <a:rPr lang="en-GB" dirty="0"/>
              <a:t>Functional flow block diagram (FFBD)</a:t>
            </a:r>
          </a:p>
          <a:p>
            <a:r>
              <a:rPr lang="en-GB" dirty="0"/>
              <a:t>N^2 diagrams -  diagram represents the logical data flow for a system or system segment. </a:t>
            </a:r>
          </a:p>
          <a:p>
            <a:r>
              <a:rPr lang="en-GB" dirty="0"/>
              <a:t>Timeline analysis</a:t>
            </a:r>
          </a:p>
          <a:p>
            <a:r>
              <a:rPr lang="en-GB" dirty="0"/>
              <a:t>Tree diagrams</a:t>
            </a:r>
          </a:p>
          <a:p>
            <a:r>
              <a:rPr lang="en-GB" dirty="0"/>
              <a:t>SysML (such as activity diagrams, sequence diagrams)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10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173B-EDED-4631-BB8B-4139037C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6C4B-D51F-41E3-9966-27D5CD05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Business Rules</a:t>
            </a:r>
          </a:p>
          <a:p>
            <a:r>
              <a:rPr lang="en-GB" dirty="0"/>
              <a:t>Transaction corrections, adjustments and cancellations</a:t>
            </a:r>
          </a:p>
          <a:p>
            <a:r>
              <a:rPr lang="en-GB" dirty="0"/>
              <a:t>Administrative functions</a:t>
            </a:r>
          </a:p>
          <a:p>
            <a:r>
              <a:rPr lang="en-GB" dirty="0"/>
              <a:t>Authentication</a:t>
            </a:r>
          </a:p>
          <a:p>
            <a:r>
              <a:rPr lang="en-GB" dirty="0"/>
              <a:t>Authorization levels</a:t>
            </a:r>
          </a:p>
          <a:p>
            <a:r>
              <a:rPr lang="en-GB" dirty="0"/>
              <a:t>Audit Tracking</a:t>
            </a:r>
          </a:p>
          <a:p>
            <a:r>
              <a:rPr lang="en-GB" dirty="0"/>
              <a:t>External Interfaces</a:t>
            </a:r>
          </a:p>
          <a:p>
            <a:r>
              <a:rPr lang="en-GB" dirty="0"/>
              <a:t>Certification Requirements</a:t>
            </a:r>
          </a:p>
          <a:p>
            <a:r>
              <a:rPr lang="en-GB" dirty="0"/>
              <a:t>Reporting Requirements</a:t>
            </a:r>
          </a:p>
          <a:p>
            <a:r>
              <a:rPr lang="en-GB" dirty="0"/>
              <a:t>Historical Data</a:t>
            </a:r>
          </a:p>
          <a:p>
            <a:r>
              <a:rPr lang="en-GB" dirty="0"/>
              <a:t>Legal or Regulatory Requirements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46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6673-EB8B-46E7-9767-C4528F05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 are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DAAF-34DE-4926-8EE5-FF11ECDE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Performance – for example Response Time, Throughput, Utilization, Static Volumetric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Capacity</a:t>
            </a:r>
          </a:p>
          <a:p>
            <a:r>
              <a:rPr lang="en-GB" dirty="0"/>
              <a:t>Availability</a:t>
            </a:r>
          </a:p>
          <a:p>
            <a:r>
              <a:rPr lang="en-GB" dirty="0"/>
              <a:t>Reliability</a:t>
            </a:r>
          </a:p>
          <a:p>
            <a:r>
              <a:rPr lang="en-GB" dirty="0"/>
              <a:t>Recoverability</a:t>
            </a:r>
          </a:p>
          <a:p>
            <a:r>
              <a:rPr lang="en-GB" dirty="0"/>
              <a:t>Maintainability</a:t>
            </a:r>
          </a:p>
          <a:p>
            <a:r>
              <a:rPr lang="en-GB" dirty="0"/>
              <a:t>Serviceability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Regulatory</a:t>
            </a:r>
          </a:p>
          <a:p>
            <a:r>
              <a:rPr lang="en-GB" dirty="0"/>
              <a:t>Manageability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dirty="0"/>
              <a:t>Environmental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Data Integrity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Usability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Interoperability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26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BB73-1E29-4760-9D7F-7D33EE9C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9" y="5500650"/>
            <a:ext cx="2610190" cy="1267026"/>
          </a:xfrm>
        </p:spPr>
        <p:txBody>
          <a:bodyPr>
            <a:normAutofit fontScale="90000"/>
          </a:bodyPr>
          <a:lstStyle/>
          <a:p>
            <a:r>
              <a:rPr lang="en-GB" dirty="0"/>
              <a:t>IDEF0 diagram</a:t>
            </a:r>
            <a:br>
              <a:rPr lang="en-GB" dirty="0"/>
            </a:b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62EEED-48C4-45E9-98CB-8CAB815CFF08}"/>
              </a:ext>
            </a:extLst>
          </p:cNvPr>
          <p:cNvGrpSpPr/>
          <p:nvPr/>
        </p:nvGrpSpPr>
        <p:grpSpPr>
          <a:xfrm>
            <a:off x="1562865" y="702645"/>
            <a:ext cx="6210476" cy="5069251"/>
            <a:chOff x="3140943" y="894374"/>
            <a:chExt cx="6210476" cy="5069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40E9F3-9B85-4A16-9CC3-C19106BEB4C6}"/>
                </a:ext>
              </a:extLst>
            </p:cNvPr>
            <p:cNvSpPr/>
            <p:nvPr/>
          </p:nvSpPr>
          <p:spPr>
            <a:xfrm>
              <a:off x="4557252" y="2374490"/>
              <a:ext cx="2536722" cy="2168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Function</a:t>
              </a:r>
            </a:p>
            <a:p>
              <a:pPr algn="ctr"/>
              <a:r>
                <a:rPr lang="en-GB" sz="2400" dirty="0"/>
                <a:t>(described as noun-verb pair)</a:t>
              </a: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CE6EEF7-DF9B-4509-A614-486CAD73ED47}"/>
                </a:ext>
              </a:extLst>
            </p:cNvPr>
            <p:cNvSpPr/>
            <p:nvPr/>
          </p:nvSpPr>
          <p:spPr>
            <a:xfrm>
              <a:off x="5471652" y="1150374"/>
              <a:ext cx="353961" cy="13255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E7F324-20AF-4369-9ACE-B099F697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0943" y="894374"/>
              <a:ext cx="5910114" cy="50692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2B697F-A855-46F9-B445-24F0BF85EAC6}"/>
                </a:ext>
              </a:extLst>
            </p:cNvPr>
            <p:cNvSpPr txBox="1"/>
            <p:nvPr/>
          </p:nvSpPr>
          <p:spPr>
            <a:xfrm>
              <a:off x="4865695" y="2731937"/>
              <a:ext cx="246061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Function</a:t>
              </a:r>
            </a:p>
            <a:p>
              <a:r>
                <a:rPr lang="en-GB" sz="2800" dirty="0"/>
                <a:t>(Description as </a:t>
              </a:r>
            </a:p>
            <a:p>
              <a:r>
                <a:rPr lang="en-GB" sz="2800" dirty="0"/>
                <a:t>noun-verb pair)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0BA8A3-062A-466D-8246-EFF23F00FA0C}"/>
                </a:ext>
              </a:extLst>
            </p:cNvPr>
            <p:cNvSpPr txBox="1"/>
            <p:nvPr/>
          </p:nvSpPr>
          <p:spPr>
            <a:xfrm>
              <a:off x="6356366" y="1207534"/>
              <a:ext cx="1241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Constraints</a:t>
              </a:r>
            </a:p>
            <a:p>
              <a:r>
                <a:rPr lang="en-GB" dirty="0"/>
                <a:t> &amp; Triggers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07647-EC52-4859-8A6F-B55B4E44BEB7}"/>
                </a:ext>
              </a:extLst>
            </p:cNvPr>
            <p:cNvSpPr txBox="1"/>
            <p:nvPr/>
          </p:nvSpPr>
          <p:spPr>
            <a:xfrm flipH="1">
              <a:off x="3240754" y="2731937"/>
              <a:ext cx="121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Inputs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97B3D-FFE4-4ED5-ADFB-CF907AB28F98}"/>
                </a:ext>
              </a:extLst>
            </p:cNvPr>
            <p:cNvSpPr txBox="1"/>
            <p:nvPr/>
          </p:nvSpPr>
          <p:spPr>
            <a:xfrm>
              <a:off x="7760518" y="3551180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Output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6CC395-0930-4EB4-91FF-B03D9B0D8DCF}"/>
                </a:ext>
              </a:extLst>
            </p:cNvPr>
            <p:cNvSpPr txBox="1"/>
            <p:nvPr/>
          </p:nvSpPr>
          <p:spPr>
            <a:xfrm flipH="1">
              <a:off x="6169616" y="5071752"/>
              <a:ext cx="318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Resources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CA90B-75A0-4408-A76A-A0ECDAD7AA5C}"/>
              </a:ext>
            </a:extLst>
          </p:cNvPr>
          <p:cNvSpPr/>
          <p:nvPr/>
        </p:nvSpPr>
        <p:spPr>
          <a:xfrm>
            <a:off x="9055510" y="1843548"/>
            <a:ext cx="2418735" cy="303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DC956-D3AE-4593-9A2A-A7BE2050BE47}"/>
              </a:ext>
            </a:extLst>
          </p:cNvPr>
          <p:cNvSpPr txBox="1"/>
          <p:nvPr/>
        </p:nvSpPr>
        <p:spPr>
          <a:xfrm flipH="1">
            <a:off x="9411068" y="2873695"/>
            <a:ext cx="1707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Clean  Dirty Kitchen Items  </a:t>
            </a:r>
          </a:p>
        </p:txBody>
      </p:sp>
    </p:spTree>
    <p:extLst>
      <p:ext uri="{BB962C8B-B14F-4D97-AF65-F5344CB8AC3E}">
        <p14:creationId xmlns:p14="http://schemas.microsoft.com/office/powerpoint/2010/main" val="411765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D64C-BDA4-4538-BC69-F20A4294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76939" cy="1325563"/>
          </a:xfrm>
        </p:spPr>
        <p:txBody>
          <a:bodyPr/>
          <a:lstStyle/>
          <a:p>
            <a:r>
              <a:rPr lang="en-GB" dirty="0"/>
              <a:t>N^2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53FD1-E122-4AEA-B203-94083403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11224"/>
            <a:ext cx="9912626" cy="68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A829-9FD0-421E-AAC7-39D90185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26435"/>
          </a:xfrm>
        </p:spPr>
        <p:txBody>
          <a:bodyPr>
            <a:normAutofit fontScale="90000"/>
          </a:bodyPr>
          <a:lstStyle/>
          <a:p>
            <a:r>
              <a:rPr lang="en-GB" dirty="0"/>
              <a:t>Tree diagrams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A12DB-03A1-420D-B3BE-83E39044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434393"/>
            <a:ext cx="7801897" cy="58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691B-70C3-4946-A454-84B9AD9E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61"/>
            <a:ext cx="10515600" cy="1325563"/>
          </a:xfrm>
        </p:spPr>
        <p:txBody>
          <a:bodyPr/>
          <a:lstStyle/>
          <a:p>
            <a:r>
              <a:rPr lang="en-GB" dirty="0"/>
              <a:t>Entity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AF88-13F7-4C37-81CF-93B2BA3F7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92" y="912708"/>
            <a:ext cx="8396034" cy="57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566C-47EA-4F30-A388-A839E719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distinction between - between architecting and engineering?</a:t>
            </a:r>
          </a:p>
          <a:p>
            <a:r>
              <a:rPr lang="en-GB" dirty="0"/>
              <a:t>Engineering deals almost entirely with measurables using analytic tools derived from mathematics and the hard sciences; that is, engineering is a </a:t>
            </a:r>
            <a:r>
              <a:rPr lang="en-GB" b="1" u="sng" dirty="0"/>
              <a:t>deductive</a:t>
            </a:r>
            <a:r>
              <a:rPr lang="en-GB" dirty="0"/>
              <a:t> process.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Architecting deals largely with </a:t>
            </a:r>
            <a:r>
              <a:rPr lang="en-GB" dirty="0" err="1"/>
              <a:t>unmeasurables</a:t>
            </a:r>
            <a:r>
              <a:rPr lang="en-GB" dirty="0"/>
              <a:t> using nonquantitative tools and guidelines based on practical lessons learned; that is, architecting is an </a:t>
            </a:r>
            <a:r>
              <a:rPr lang="en-GB" b="1" u="sng" dirty="0"/>
              <a:t>inductive</a:t>
            </a:r>
            <a:r>
              <a:rPr lang="en-GB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6994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97C7-3303-4570-94A8-D1ECBC1A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94760" cy="1325563"/>
          </a:xfrm>
        </p:spPr>
        <p:txBody>
          <a:bodyPr/>
          <a:lstStyle/>
          <a:p>
            <a:r>
              <a:rPr lang="en-GB" i="1" dirty="0"/>
              <a:t>context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B55CA-9FFF-4E6C-95AA-D3ED79E8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72" y="446996"/>
            <a:ext cx="8021501" cy="5823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0DFFD-9737-469E-B899-257C38B0D81A}"/>
              </a:ext>
            </a:extLst>
          </p:cNvPr>
          <p:cNvSpPr txBox="1"/>
          <p:nvPr/>
        </p:nvSpPr>
        <p:spPr>
          <a:xfrm>
            <a:off x="689113" y="6347791"/>
            <a:ext cx="392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Systems Engineering by Wasson</a:t>
            </a:r>
          </a:p>
        </p:txBody>
      </p:sp>
    </p:spTree>
    <p:extLst>
      <p:ext uri="{BB962C8B-B14F-4D97-AF65-F5344CB8AC3E}">
        <p14:creationId xmlns:p14="http://schemas.microsoft.com/office/powerpoint/2010/main" val="93134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BFFDD-0E1A-4ACB-8C04-09EC302E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93" y="207221"/>
            <a:ext cx="8294167" cy="62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36CC8-1FB8-4B1C-8434-76025FAC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6" y="270803"/>
            <a:ext cx="8693834" cy="6316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CF8ED7-1D12-47B3-86A4-CC4CF1E54132}"/>
              </a:ext>
            </a:extLst>
          </p:cNvPr>
          <p:cNvSpPr/>
          <p:nvPr/>
        </p:nvSpPr>
        <p:spPr>
          <a:xfrm>
            <a:off x="225083" y="4832871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Kumar N., </a:t>
            </a:r>
            <a:r>
              <a:rPr lang="en-GB" sz="1200" dirty="0" err="1"/>
              <a:t>Kumari</a:t>
            </a:r>
            <a:r>
              <a:rPr lang="en-GB" sz="1200" dirty="0"/>
              <a:t> N. (2012) Conceptual Architectural Design of Indian Railway Intelligent Transportation Systems. In: </a:t>
            </a:r>
            <a:r>
              <a:rPr lang="en-GB" sz="1200" dirty="0" err="1"/>
              <a:t>Vinel</a:t>
            </a:r>
            <a:r>
              <a:rPr lang="en-GB" sz="1200" dirty="0"/>
              <a:t> A., Mehmood R., </a:t>
            </a:r>
            <a:r>
              <a:rPr lang="en-GB" sz="1200" dirty="0" err="1"/>
              <a:t>Berbineau</a:t>
            </a:r>
            <a:r>
              <a:rPr lang="en-GB" sz="1200" dirty="0"/>
              <a:t> M., Garcia C.R., Huang CM., </a:t>
            </a:r>
            <a:r>
              <a:rPr lang="en-GB" sz="1200" dirty="0" err="1"/>
              <a:t>Chilamkurti</a:t>
            </a:r>
            <a:r>
              <a:rPr lang="en-GB" sz="1200" dirty="0"/>
              <a:t> N. (</a:t>
            </a:r>
            <a:r>
              <a:rPr lang="en-GB" sz="1200" dirty="0" err="1"/>
              <a:t>eds</a:t>
            </a:r>
            <a:r>
              <a:rPr lang="en-GB" sz="1200" dirty="0"/>
              <a:t>) Communication Technologies for Vehicles. Nets4Cars/Nets4Trains 2012. Lecture Notes in Computer Science, </a:t>
            </a:r>
            <a:r>
              <a:rPr lang="en-GB" sz="1200" dirty="0" err="1"/>
              <a:t>vol</a:t>
            </a:r>
            <a:r>
              <a:rPr lang="en-GB" sz="1200" dirty="0"/>
              <a:t> 7266. Springer, Berlin, Heidelberg</a:t>
            </a:r>
          </a:p>
        </p:txBody>
      </p:sp>
    </p:spTree>
    <p:extLst>
      <p:ext uri="{BB962C8B-B14F-4D97-AF65-F5344CB8AC3E}">
        <p14:creationId xmlns:p14="http://schemas.microsoft.com/office/powerpoint/2010/main" val="142360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4B9F-2E5F-4829-8A9B-31CB22F0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 Architecture for In-Vehicle Infotainment Systems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AD3FC-4C50-4BDA-B6C6-610386A24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2" y="1173726"/>
            <a:ext cx="7204322" cy="5134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DE44D-F1EF-40F4-AB67-B9B5D1F7DDE6}"/>
              </a:ext>
            </a:extLst>
          </p:cNvPr>
          <p:cNvSpPr txBox="1"/>
          <p:nvPr/>
        </p:nvSpPr>
        <p:spPr>
          <a:xfrm>
            <a:off x="8391833" y="6123543"/>
            <a:ext cx="368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Intel team article in Dr Dobbs</a:t>
            </a:r>
          </a:p>
        </p:txBody>
      </p:sp>
    </p:spTree>
    <p:extLst>
      <p:ext uri="{BB962C8B-B14F-4D97-AF65-F5344CB8AC3E}">
        <p14:creationId xmlns:p14="http://schemas.microsoft.com/office/powerpoint/2010/main" val="114534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C73A-3E9B-4D16-8FFA-4F638B7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functional, physical, and system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CD98-23FA-4082-8694-B3EC98EF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00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1. Example or case study:  Mobile phone based voting systems – for national/state elections.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Problem statement: ??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Functional Architecture: Identify and structure the allocated functional and performance requirements.</a:t>
            </a:r>
          </a:p>
          <a:p>
            <a:pPr marL="0" indent="0">
              <a:buNone/>
            </a:pPr>
            <a:r>
              <a:rPr lang="en-GB" dirty="0"/>
              <a:t>What are functional requirements?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0A8510-6852-4B7C-B451-E5D7D6394D5E}"/>
              </a:ext>
            </a:extLst>
          </p:cNvPr>
          <p:cNvSpPr/>
          <p:nvPr/>
        </p:nvSpPr>
        <p:spPr>
          <a:xfrm>
            <a:off x="8229600" y="4321277"/>
            <a:ext cx="1799303" cy="148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 a school bag?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3C192F-E708-4AC7-BD5E-F75ED9DDBFA6}"/>
              </a:ext>
            </a:extLst>
          </p:cNvPr>
          <p:cNvSpPr/>
          <p:nvPr/>
        </p:nvSpPr>
        <p:spPr>
          <a:xfrm>
            <a:off x="9129251" y="2742508"/>
            <a:ext cx="154858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 a OS?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61E82-F601-4E1E-912F-F54EF8EF3945}"/>
              </a:ext>
            </a:extLst>
          </p:cNvPr>
          <p:cNvCxnSpPr/>
          <p:nvPr/>
        </p:nvCxnSpPr>
        <p:spPr>
          <a:xfrm flipV="1">
            <a:off x="5796116" y="3657600"/>
            <a:ext cx="3333135" cy="154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F4900E-A118-4B14-9D08-CD4879656472}"/>
              </a:ext>
            </a:extLst>
          </p:cNvPr>
          <p:cNvCxnSpPr/>
          <p:nvPr/>
        </p:nvCxnSpPr>
        <p:spPr>
          <a:xfrm>
            <a:off x="5707626" y="5294671"/>
            <a:ext cx="235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9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172F-56F7-4E11-9604-607BF294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for System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15BF-A257-4F26-8CB6-CCC2FB24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i="1" dirty="0"/>
              <a:t>how do you measure an external system response such as a human that has no intention of producing a response</a:t>
            </a:r>
            <a:r>
              <a:rPr lang="en-GB" dirty="0"/>
              <a:t>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reality is: Human Systems </a:t>
            </a:r>
            <a:r>
              <a:rPr lang="en-GB" i="1" dirty="0"/>
              <a:t>may or may not </a:t>
            </a:r>
            <a:r>
              <a:rPr lang="en-GB" dirty="0"/>
              <a:t>produce an output to avoid detection, survival, or it might be internal-thought driven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5971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FACC9-8089-43C0-A036-58511B3B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6" y="206613"/>
            <a:ext cx="8892208" cy="602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5F89A-5B54-4D36-9199-05655EF24E3A}"/>
              </a:ext>
            </a:extLst>
          </p:cNvPr>
          <p:cNvSpPr txBox="1"/>
          <p:nvPr/>
        </p:nvSpPr>
        <p:spPr>
          <a:xfrm>
            <a:off x="5406887" y="6546574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art of systems architecture – Mark Maier</a:t>
            </a:r>
          </a:p>
        </p:txBody>
      </p:sp>
    </p:spTree>
    <p:extLst>
      <p:ext uri="{BB962C8B-B14F-4D97-AF65-F5344CB8AC3E}">
        <p14:creationId xmlns:p14="http://schemas.microsoft.com/office/powerpoint/2010/main" val="1892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66C-0BFE-47EB-874C-BA1582ED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Architecting Methodologies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59A0-F302-4617-8C7B-80B470AE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Normative (solution based)</a:t>
            </a:r>
          </a:p>
          <a:p>
            <a:pPr marL="0" indent="0">
              <a:buNone/>
            </a:pPr>
            <a:r>
              <a:rPr lang="en-GB" dirty="0"/>
              <a:t>       Examples: building codes and communications standards or protocol standards</a:t>
            </a:r>
          </a:p>
          <a:p>
            <a:r>
              <a:rPr lang="en-GB" dirty="0"/>
              <a:t>Rational (method based)</a:t>
            </a:r>
          </a:p>
          <a:p>
            <a:pPr marL="0" indent="0">
              <a:buNone/>
            </a:pPr>
            <a:r>
              <a:rPr lang="en-GB" dirty="0"/>
              <a:t>       Examples: systems analysis and engineering</a:t>
            </a:r>
          </a:p>
          <a:p>
            <a:r>
              <a:rPr lang="en-GB" dirty="0"/>
              <a:t>Participative (stakeholder based)</a:t>
            </a:r>
          </a:p>
          <a:p>
            <a:pPr marL="0" indent="0">
              <a:buNone/>
            </a:pPr>
            <a:r>
              <a:rPr lang="en-GB" dirty="0"/>
              <a:t>       Examples: concurrent engineering and brainstorming</a:t>
            </a:r>
          </a:p>
          <a:p>
            <a:r>
              <a:rPr lang="en-GB" dirty="0"/>
              <a:t>Heuristic (lessons learned)</a:t>
            </a:r>
          </a:p>
          <a:p>
            <a:pPr marL="0" indent="0">
              <a:buNone/>
            </a:pPr>
            <a:r>
              <a:rPr lang="en-GB" dirty="0"/>
              <a:t>       Examples: Simplify. Simplify. Simplify. and SCOPE!</a:t>
            </a:r>
          </a:p>
        </p:txBody>
      </p:sp>
    </p:spTree>
    <p:extLst>
      <p:ext uri="{BB962C8B-B14F-4D97-AF65-F5344CB8AC3E}">
        <p14:creationId xmlns:p14="http://schemas.microsoft.com/office/powerpoint/2010/main" val="371454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AF90-E616-4FA0-B8A2-97A1EC8E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1200" b="1" dirty="0"/>
              <a:t>Selected </a:t>
            </a:r>
            <a:r>
              <a:rPr lang="en-GB" sz="11200" b="1" dirty="0" err="1"/>
              <a:t>Artifacts</a:t>
            </a:r>
            <a:r>
              <a:rPr lang="en-GB" sz="11200" b="1" dirty="0"/>
              <a:t> Created during the Architecture Process</a:t>
            </a:r>
            <a:r>
              <a:rPr lang="en-GB" sz="11200" dirty="0"/>
              <a:t>	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Define a </a:t>
            </a:r>
            <a:r>
              <a:rPr lang="en-GB" sz="8000" b="1" u="sng" dirty="0"/>
              <a:t>consistent logical architecture</a:t>
            </a:r>
            <a:r>
              <a:rPr lang="en-GB" sz="8000" dirty="0"/>
              <a:t>—capture the logical sequencing and interaction of system functions or logical elements.</a:t>
            </a:r>
          </a:p>
          <a:p>
            <a:pPr>
              <a:lnSpc>
                <a:spcPct val="120000"/>
              </a:lnSpc>
            </a:pPr>
            <a:r>
              <a:rPr lang="en-GB" sz="8000" b="1" u="sng" dirty="0"/>
              <a:t>Partition system requirements </a:t>
            </a:r>
            <a:r>
              <a:rPr lang="en-GB" sz="8000" dirty="0"/>
              <a:t>and allocate them to system elements and subsystems with associated performance requirements—evaluate off-the-shelf solutions that already exist.</a:t>
            </a:r>
          </a:p>
          <a:p>
            <a:pPr>
              <a:lnSpc>
                <a:spcPct val="120000"/>
              </a:lnSpc>
            </a:pPr>
            <a:r>
              <a:rPr lang="en-GB" sz="8000" b="1" u="sng" dirty="0"/>
              <a:t>Evaluate alternative design solutions </a:t>
            </a:r>
            <a:r>
              <a:rPr lang="en-GB" sz="8000" dirty="0"/>
              <a:t>using trade studies.</a:t>
            </a:r>
          </a:p>
          <a:p>
            <a:pPr>
              <a:lnSpc>
                <a:spcPct val="120000"/>
              </a:lnSpc>
            </a:pPr>
            <a:r>
              <a:rPr lang="en-GB" sz="8000" b="1" u="sng" dirty="0"/>
              <a:t>Identify interfaces and interactions </a:t>
            </a:r>
            <a:r>
              <a:rPr lang="en-GB" sz="8000" dirty="0"/>
              <a:t>between system elements (including human elements of the system) and with external and enabling systems.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Define the </a:t>
            </a:r>
            <a:r>
              <a:rPr lang="en-GB" sz="8000" b="1" u="sng" dirty="0"/>
              <a:t>system integration strategy </a:t>
            </a:r>
            <a:r>
              <a:rPr lang="en-GB" sz="8000" dirty="0"/>
              <a:t>and plan (to include human system integration).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Document and maintain the architectural design and relevant decisions made to reach agreement on the baseline design.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Establish and maintain the traceability between requirements and system elements.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Define verification and validation criteria for the system elements.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2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CD09-B132-4F80-A9FA-A9A9BECF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Simplified  architecture/definition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3E50-BAA8-4BE1-B572-E037180C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Entity Component System consists of three primary items:</a:t>
            </a:r>
          </a:p>
          <a:p>
            <a:r>
              <a:rPr lang="en-GB" dirty="0"/>
              <a:t>Components </a:t>
            </a:r>
          </a:p>
          <a:p>
            <a:pPr lvl="1"/>
            <a:r>
              <a:rPr lang="en-GB" dirty="0"/>
              <a:t>A component simply holds a piece of data and does not contain any game logic. Your typical component will have fields for primitive values and data objects.</a:t>
            </a:r>
          </a:p>
          <a:p>
            <a:r>
              <a:rPr lang="en-GB" dirty="0"/>
              <a:t>Entities </a:t>
            </a:r>
          </a:p>
          <a:p>
            <a:pPr lvl="1"/>
            <a:r>
              <a:rPr lang="en-GB" dirty="0"/>
              <a:t>An entity is a collection of components.</a:t>
            </a:r>
          </a:p>
          <a:p>
            <a:r>
              <a:rPr lang="en-GB" dirty="0"/>
              <a:t>Systems </a:t>
            </a:r>
          </a:p>
          <a:p>
            <a:pPr lvl="1"/>
            <a:r>
              <a:rPr lang="en-GB" dirty="0"/>
              <a:t>A system is typically an implementation that iteratively operates on a group of entities that share a specific set of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3059-39A7-4B84-8E52-90BA3816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07156-CDA5-4948-AA25-10AB098A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1329508"/>
            <a:ext cx="6790008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A73-BE31-47E1-84B3-2AD892F8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12"/>
            <a:ext cx="10515600" cy="1325563"/>
          </a:xfrm>
        </p:spPr>
        <p:txBody>
          <a:bodyPr/>
          <a:lstStyle/>
          <a:p>
            <a:r>
              <a:rPr lang="en-GB" dirty="0"/>
              <a:t>System Element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B736-68D6-4D6A-998C-C89A2704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36" y="1238234"/>
            <a:ext cx="6124975" cy="52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491E-C708-420E-86BE-C2095FD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level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61FD1-5582-47D3-A5C6-1DC79540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9" y="1519084"/>
            <a:ext cx="8655558" cy="48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584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Four Architecting Methodologies </vt:lpstr>
      <vt:lpstr>PowerPoint Presentation</vt:lpstr>
      <vt:lpstr>Simplified  architecture/definition</vt:lpstr>
      <vt:lpstr>Abstraction </vt:lpstr>
      <vt:lpstr>System Element Architecture</vt:lpstr>
      <vt:lpstr>System level abstraction</vt:lpstr>
      <vt:lpstr>System/Entity Architecture</vt:lpstr>
      <vt:lpstr>SOI’s Operating Environment (OE) Architecture</vt:lpstr>
      <vt:lpstr>Levels of abstraction</vt:lpstr>
      <vt:lpstr>functional analysis and decomposition - list of tools and diagrams </vt:lpstr>
      <vt:lpstr>Example of functional specifications</vt:lpstr>
      <vt:lpstr>non-functional requirements are </vt:lpstr>
      <vt:lpstr>IDEF0 diagram </vt:lpstr>
      <vt:lpstr>N^2 diagram</vt:lpstr>
      <vt:lpstr>Tree diagrams </vt:lpstr>
      <vt:lpstr>Entity Relationships</vt:lpstr>
      <vt:lpstr>context diagram</vt:lpstr>
      <vt:lpstr>PowerPoint Presentation</vt:lpstr>
      <vt:lpstr>PowerPoint Presentation</vt:lpstr>
      <vt:lpstr>An Architecture for In-Vehicle Infotainment Systems </vt:lpstr>
      <vt:lpstr>functional, physical, and system architectures</vt:lpstr>
      <vt:lpstr>Challenge for System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and Development Practices,”</dc:title>
  <dc:creator>kavi vemuri</dc:creator>
  <cp:lastModifiedBy> </cp:lastModifiedBy>
  <cp:revision>22</cp:revision>
  <dcterms:created xsi:type="dcterms:W3CDTF">2018-01-31T15:11:46Z</dcterms:created>
  <dcterms:modified xsi:type="dcterms:W3CDTF">2019-01-31T05:54:24Z</dcterms:modified>
</cp:coreProperties>
</file>