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3" r:id="rId6"/>
    <p:sldId id="264" r:id="rId7"/>
    <p:sldId id="265" r:id="rId8"/>
    <p:sldId id="266" r:id="rId9"/>
    <p:sldId id="268" r:id="rId10"/>
    <p:sldId id="267" r:id="rId11"/>
    <p:sldId id="258" r:id="rId12"/>
    <p:sldId id="260" r:id="rId13"/>
    <p:sldId id="262"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29-Mar-19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29-Mar-19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29-Mar-19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29-Mar-19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29-Mar-19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Humanities</a:t>
            </a:r>
            <a:endParaRPr lang="en-US" dirty="0"/>
          </a:p>
        </p:txBody>
      </p:sp>
      <p:sp>
        <p:nvSpPr>
          <p:cNvPr id="3" name="Subtitle 2"/>
          <p:cNvSpPr>
            <a:spLocks noGrp="1"/>
          </p:cNvSpPr>
          <p:nvPr>
            <p:ph type="subTitle" idx="1"/>
          </p:nvPr>
        </p:nvSpPr>
        <p:spPr/>
        <p:txBody>
          <a:bodyPr/>
          <a:lstStyle/>
          <a:p>
            <a:r>
              <a:rPr lang="en-US" dirty="0" smtClean="0"/>
              <a:t>Lecture 4</a:t>
            </a:r>
          </a:p>
          <a:p>
            <a:endParaRPr lang="en-US" dirty="0"/>
          </a:p>
        </p:txBody>
      </p:sp>
    </p:spTree>
    <p:extLst>
      <p:ext uri="{BB962C8B-B14F-4D97-AF65-F5344CB8AC3E}">
        <p14:creationId xmlns:p14="http://schemas.microsoft.com/office/powerpoint/2010/main" val="2240973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not Legit</a:t>
            </a:r>
            <a:endParaRPr lang="en-US" dirty="0"/>
          </a:p>
        </p:txBody>
      </p:sp>
      <p:sp>
        <p:nvSpPr>
          <p:cNvPr id="3" name="Content Placeholder 2"/>
          <p:cNvSpPr>
            <a:spLocks noGrp="1"/>
          </p:cNvSpPr>
          <p:nvPr>
            <p:ph idx="1"/>
          </p:nvPr>
        </p:nvSpPr>
        <p:spPr/>
        <p:txBody>
          <a:bodyPr/>
          <a:lstStyle/>
          <a:p>
            <a:r>
              <a:rPr lang="en-US" dirty="0" smtClean="0"/>
              <a:t>Is cinema legitimate cultural production in India?</a:t>
            </a:r>
          </a:p>
          <a:p>
            <a:r>
              <a:rPr lang="en-US" dirty="0" smtClean="0"/>
              <a:t>Art/Declass</a:t>
            </a:r>
            <a:r>
              <a:rPr lang="az-Cyrl-AZ" dirty="0" smtClean="0">
                <a:cs typeface="Times New Roman"/>
              </a:rPr>
              <a:t>ѐ</a:t>
            </a:r>
            <a:r>
              <a:rPr lang="en-US" dirty="0" smtClean="0">
                <a:latin typeface="Times New Roman"/>
                <a:cs typeface="Times New Roman"/>
              </a:rPr>
              <a:t>?</a:t>
            </a:r>
          </a:p>
          <a:p>
            <a:r>
              <a:rPr lang="en-US" dirty="0" smtClean="0">
                <a:cs typeface="Times New Roman"/>
              </a:rPr>
              <a:t>Bad because it is popular? Of the masses?</a:t>
            </a:r>
          </a:p>
          <a:p>
            <a:r>
              <a:rPr lang="en-US" dirty="0" smtClean="0">
                <a:cs typeface="Times New Roman"/>
              </a:rPr>
              <a:t>Place in the hierarchy of labor/knowledge/culture?</a:t>
            </a:r>
          </a:p>
          <a:p>
            <a:r>
              <a:rPr lang="en-US" dirty="0" smtClean="0">
                <a:cs typeface="Times New Roman"/>
              </a:rPr>
              <a:t>Just how bad is it?</a:t>
            </a:r>
          </a:p>
          <a:p>
            <a:endParaRPr lang="en-US" dirty="0"/>
          </a:p>
        </p:txBody>
      </p:sp>
    </p:spTree>
    <p:extLst>
      <p:ext uri="{BB962C8B-B14F-4D97-AF65-F5344CB8AC3E}">
        <p14:creationId xmlns:p14="http://schemas.microsoft.com/office/powerpoint/2010/main" val="1443662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Beginnings</a:t>
            </a:r>
          </a:p>
        </p:txBody>
      </p:sp>
      <p:sp>
        <p:nvSpPr>
          <p:cNvPr id="3" name="Content Placeholder 2"/>
          <p:cNvSpPr>
            <a:spLocks noGrp="1"/>
          </p:cNvSpPr>
          <p:nvPr>
            <p:ph idx="1"/>
          </p:nvPr>
        </p:nvSpPr>
        <p:spPr/>
        <p:txBody>
          <a:bodyPr>
            <a:normAutofit fontScale="92500" lnSpcReduction="20000"/>
          </a:bodyPr>
          <a:lstStyle/>
          <a:p>
            <a:r>
              <a:rPr lang="en-US" dirty="0" smtClean="0"/>
              <a:t>Gandhi </a:t>
            </a:r>
            <a:r>
              <a:rPr lang="en-US" dirty="0"/>
              <a:t>– “…I have never once been to a cinema and refuse to be enthused about it and waste God-given time in spite of pressure sometimes used by kind friends. They tell me it has an educational value. It is possible that it has. But its corrupting influence obtrudes itself upon me every day. Education, therefore, I seek elsewhere</a:t>
            </a:r>
            <a:r>
              <a:rPr lang="en-US" dirty="0" smtClean="0"/>
              <a:t>.” 1926</a:t>
            </a:r>
            <a:endParaRPr lang="en-US" dirty="0"/>
          </a:p>
          <a:p>
            <a:pPr marL="0" indent="0">
              <a:buNone/>
            </a:pPr>
            <a:r>
              <a:rPr lang="en-US" dirty="0"/>
              <a:t>Source: </a:t>
            </a:r>
            <a:r>
              <a:rPr lang="en-US" i="1" dirty="0"/>
              <a:t>Collected Works of Mahatma Gandhi, The </a:t>
            </a:r>
            <a:r>
              <a:rPr lang="en-US" dirty="0"/>
              <a:t>(Delhi, Publication Division, Government of India, 1965) Vol. 32, p. 84-85</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174403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LETTER TO KASTURBA GANDHI</a:t>
            </a:r>
          </a:p>
          <a:p>
            <a:pPr marL="0" indent="0">
              <a:buNone/>
            </a:pPr>
            <a:r>
              <a:rPr lang="en-US" dirty="0"/>
              <a:t>“In Ahmedabad children get headaches, lose power of thinking, get fever and die. It is on the decline now. The disease is caused by going to cinemas, etc</a:t>
            </a:r>
            <a:r>
              <a:rPr lang="en-US" dirty="0" smtClean="0"/>
              <a:t>.” 1934</a:t>
            </a:r>
            <a:endParaRPr lang="en-US" dirty="0"/>
          </a:p>
          <a:p>
            <a:pPr marL="0" indent="0">
              <a:buNone/>
            </a:pPr>
            <a:r>
              <a:rPr lang="en-US" i="1" dirty="0"/>
              <a:t>Collected Works of Mahatma Gandhi, The </a:t>
            </a:r>
            <a:r>
              <a:rPr lang="en-US" dirty="0"/>
              <a:t>(Delhi, Publication Division, Government of India, 1965) Vol. 57, Item. 340, p. 324</a:t>
            </a:r>
          </a:p>
          <a:p>
            <a:endParaRPr lang="en-US" dirty="0"/>
          </a:p>
        </p:txBody>
      </p:sp>
    </p:spTree>
    <p:extLst>
      <p:ext uri="{BB962C8B-B14F-4D97-AF65-F5344CB8AC3E}">
        <p14:creationId xmlns:p14="http://schemas.microsoft.com/office/powerpoint/2010/main" val="2653957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t>
            </a:r>
            <a:r>
              <a:rPr lang="en-US" dirty="0"/>
              <a:t>L</a:t>
            </a:r>
            <a:r>
              <a:rPr lang="en-US" dirty="0" smtClean="0"/>
              <a:t>egit Culture</a:t>
            </a:r>
            <a:endParaRPr lang="en-US" dirty="0"/>
          </a:p>
        </p:txBody>
      </p:sp>
      <p:sp>
        <p:nvSpPr>
          <p:cNvPr id="3" name="Content Placeholder 2"/>
          <p:cNvSpPr>
            <a:spLocks noGrp="1"/>
          </p:cNvSpPr>
          <p:nvPr>
            <p:ph idx="1"/>
          </p:nvPr>
        </p:nvSpPr>
        <p:spPr/>
        <p:txBody>
          <a:bodyPr/>
          <a:lstStyle/>
          <a:p>
            <a:r>
              <a:rPr lang="en-US" dirty="0" smtClean="0"/>
              <a:t>Film making gains industry status in 2000</a:t>
            </a:r>
          </a:p>
          <a:p>
            <a:r>
              <a:rPr lang="en-US" dirty="0" smtClean="0"/>
              <a:t>Banks, financial Institutions, corporate entities can now invest</a:t>
            </a:r>
          </a:p>
          <a:p>
            <a:r>
              <a:rPr lang="en-US" dirty="0" smtClean="0"/>
              <a:t> </a:t>
            </a:r>
            <a:r>
              <a:rPr lang="en-US" dirty="0"/>
              <a:t>M</a:t>
            </a:r>
            <a:r>
              <a:rPr lang="en-US" dirty="0" smtClean="0"/>
              <a:t>all culture, Multiple platforms for Screening – TV rights, Music rights, International rights, Ancillary rights</a:t>
            </a:r>
          </a:p>
          <a:p>
            <a:r>
              <a:rPr lang="en-US" dirty="0" smtClean="0"/>
              <a:t>Global goods on the Indian screen, Indian goods on the global screen</a:t>
            </a:r>
            <a:endParaRPr lang="en-US" dirty="0"/>
          </a:p>
        </p:txBody>
      </p:sp>
    </p:spTree>
    <p:extLst>
      <p:ext uri="{BB962C8B-B14F-4D97-AF65-F5344CB8AC3E}">
        <p14:creationId xmlns:p14="http://schemas.microsoft.com/office/powerpoint/2010/main" val="412189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 cinema ever important as culture? </a:t>
            </a:r>
            <a:endParaRPr lang="en-US" dirty="0"/>
          </a:p>
        </p:txBody>
      </p:sp>
      <p:sp>
        <p:nvSpPr>
          <p:cNvPr id="3" name="Content Placeholder 2"/>
          <p:cNvSpPr>
            <a:spLocks noGrp="1"/>
          </p:cNvSpPr>
          <p:nvPr>
            <p:ph idx="1"/>
          </p:nvPr>
        </p:nvSpPr>
        <p:spPr/>
        <p:txBody>
          <a:bodyPr/>
          <a:lstStyle/>
          <a:p>
            <a:r>
              <a:rPr lang="en-US" dirty="0" smtClean="0"/>
              <a:t>Problems of representation – Sex, Sexuality, Violence, </a:t>
            </a:r>
            <a:r>
              <a:rPr lang="en-US" dirty="0"/>
              <a:t>R</a:t>
            </a:r>
            <a:r>
              <a:rPr lang="en-US" dirty="0" smtClean="0"/>
              <a:t>egional Stereotypes, Caste</a:t>
            </a:r>
          </a:p>
          <a:p>
            <a:r>
              <a:rPr lang="en-US" dirty="0" smtClean="0"/>
              <a:t>Technological </a:t>
            </a:r>
            <a:r>
              <a:rPr lang="en-US" dirty="0"/>
              <a:t>proliferation of </a:t>
            </a:r>
            <a:r>
              <a:rPr lang="en-US" dirty="0" smtClean="0"/>
              <a:t>images</a:t>
            </a:r>
          </a:p>
          <a:p>
            <a:r>
              <a:rPr lang="en-US" dirty="0"/>
              <a:t>E</a:t>
            </a:r>
            <a:r>
              <a:rPr lang="en-US" dirty="0" smtClean="0"/>
              <a:t>ntertainment </a:t>
            </a:r>
            <a:r>
              <a:rPr lang="en-US" dirty="0"/>
              <a:t>versus art; escape versus </a:t>
            </a:r>
            <a:r>
              <a:rPr lang="en-US" dirty="0" smtClean="0"/>
              <a:t>engagement</a:t>
            </a:r>
          </a:p>
          <a:p>
            <a:r>
              <a:rPr lang="en-US" dirty="0"/>
              <a:t>B</a:t>
            </a:r>
            <a:r>
              <a:rPr lang="en-US" dirty="0" smtClean="0"/>
              <a:t>oundaries </a:t>
            </a:r>
            <a:r>
              <a:rPr lang="en-US" dirty="0"/>
              <a:t>of “decent” </a:t>
            </a:r>
            <a:r>
              <a:rPr lang="en-US" dirty="0" smtClean="0"/>
              <a:t>cinema </a:t>
            </a:r>
          </a:p>
          <a:p>
            <a:r>
              <a:rPr lang="en-US" smtClean="0"/>
              <a:t>Dangerous?</a:t>
            </a:r>
            <a:endParaRPr lang="en-US" dirty="0"/>
          </a:p>
          <a:p>
            <a:endParaRPr lang="en-US" dirty="0"/>
          </a:p>
        </p:txBody>
      </p:sp>
    </p:spTree>
    <p:extLst>
      <p:ext uri="{BB962C8B-B14F-4D97-AF65-F5344CB8AC3E}">
        <p14:creationId xmlns:p14="http://schemas.microsoft.com/office/powerpoint/2010/main" val="1889908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Culture </a:t>
            </a:r>
            <a:r>
              <a:rPr lang="en-US" dirty="0" smtClean="0"/>
              <a:t>– human </a:t>
            </a:r>
            <a:r>
              <a:rPr lang="en-US" dirty="0"/>
              <a:t>expressive and symbolic </a:t>
            </a:r>
            <a:r>
              <a:rPr lang="en-US" dirty="0" smtClean="0"/>
              <a:t>activities</a:t>
            </a:r>
          </a:p>
          <a:p>
            <a:r>
              <a:rPr lang="en-US" dirty="0"/>
              <a:t>L</a:t>
            </a:r>
            <a:r>
              <a:rPr lang="en-US" dirty="0" smtClean="0"/>
              <a:t>iterary </a:t>
            </a:r>
            <a:r>
              <a:rPr lang="en-US" dirty="0"/>
              <a:t>production, visual and aural production, art and artisanal practices, pop culture and </a:t>
            </a:r>
            <a:r>
              <a:rPr lang="en-US" dirty="0" smtClean="0"/>
              <a:t>ephemera</a:t>
            </a:r>
          </a:p>
          <a:p>
            <a:r>
              <a:rPr lang="en-US" dirty="0" smtClean="0"/>
              <a:t>What is legit Culture?</a:t>
            </a:r>
          </a:p>
          <a:p>
            <a:pPr marL="0" indent="0">
              <a:buNone/>
            </a:pPr>
            <a:endParaRPr lang="en-US" dirty="0" smtClean="0"/>
          </a:p>
          <a:p>
            <a:endParaRPr lang="en-US" dirty="0"/>
          </a:p>
        </p:txBody>
      </p:sp>
    </p:spTree>
    <p:extLst>
      <p:ext uri="{BB962C8B-B14F-4D97-AF65-F5344CB8AC3E}">
        <p14:creationId xmlns:p14="http://schemas.microsoft.com/office/powerpoint/2010/main" val="3435010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Cinema </a:t>
            </a:r>
            <a:r>
              <a:rPr lang="en-US" dirty="0" err="1"/>
              <a:t>Cinema</a:t>
            </a:r>
            <a:endParaRPr lang="en-US" dirty="0"/>
          </a:p>
        </p:txBody>
      </p:sp>
      <p:sp>
        <p:nvSpPr>
          <p:cNvPr id="3" name="Content Placeholder 2"/>
          <p:cNvSpPr>
            <a:spLocks noGrp="1"/>
          </p:cNvSpPr>
          <p:nvPr>
            <p:ph idx="1"/>
          </p:nvPr>
        </p:nvSpPr>
        <p:spPr/>
        <p:txBody>
          <a:bodyPr/>
          <a:lstStyle/>
          <a:p>
            <a:r>
              <a:rPr lang="en-US" dirty="0"/>
              <a:t>Indian </a:t>
            </a:r>
            <a:r>
              <a:rPr lang="en-US" dirty="0" smtClean="0"/>
              <a:t>Literature, Painting, Music, Dance </a:t>
            </a:r>
            <a:r>
              <a:rPr lang="en-US" dirty="0"/>
              <a:t>has greats – old and </a:t>
            </a:r>
            <a:r>
              <a:rPr lang="en-US" dirty="0" smtClean="0"/>
              <a:t>new</a:t>
            </a:r>
          </a:p>
          <a:p>
            <a:r>
              <a:rPr lang="en-US" dirty="0"/>
              <a:t>Largest Cinema Producing/Consuming country in the world</a:t>
            </a:r>
          </a:p>
          <a:p>
            <a:r>
              <a:rPr lang="en-US" dirty="0"/>
              <a:t>But is it legit</a:t>
            </a:r>
            <a:r>
              <a:rPr lang="en-US" dirty="0" smtClean="0"/>
              <a:t>?</a:t>
            </a:r>
          </a:p>
          <a:p>
            <a:endParaRPr lang="en-US" dirty="0"/>
          </a:p>
          <a:p>
            <a:endParaRPr lang="en-US" dirty="0"/>
          </a:p>
          <a:p>
            <a:endParaRPr lang="en-US" dirty="0"/>
          </a:p>
        </p:txBody>
      </p:sp>
    </p:spTree>
    <p:extLst>
      <p:ext uri="{BB962C8B-B14F-4D97-AF65-F5344CB8AC3E}">
        <p14:creationId xmlns:p14="http://schemas.microsoft.com/office/powerpoint/2010/main" val="274550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Early Days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err="1" smtClean="0"/>
              <a:t>Dadasaheb</a:t>
            </a:r>
            <a:r>
              <a:rPr lang="en-US" dirty="0" smtClean="0"/>
              <a:t> </a:t>
            </a:r>
            <a:r>
              <a:rPr lang="en-US" dirty="0" err="1" smtClean="0"/>
              <a:t>Phalke</a:t>
            </a:r>
            <a:r>
              <a:rPr lang="en-US" dirty="0" smtClean="0"/>
              <a:t> – </a:t>
            </a:r>
            <a:r>
              <a:rPr lang="en-US" i="1" dirty="0" smtClean="0"/>
              <a:t>Raja </a:t>
            </a:r>
            <a:r>
              <a:rPr lang="en-US" i="1" dirty="0" err="1" smtClean="0"/>
              <a:t>Harishchandra</a:t>
            </a:r>
            <a:r>
              <a:rPr lang="en-US" i="1" dirty="0" smtClean="0"/>
              <a:t> </a:t>
            </a:r>
            <a:r>
              <a:rPr lang="en-US" dirty="0" smtClean="0"/>
              <a:t>(1913) – First Film</a:t>
            </a:r>
          </a:p>
          <a:p>
            <a:r>
              <a:rPr lang="en-US" dirty="0" err="1" smtClean="0"/>
              <a:t>Ardeshir</a:t>
            </a:r>
            <a:r>
              <a:rPr lang="en-US" dirty="0" smtClean="0"/>
              <a:t> </a:t>
            </a:r>
            <a:r>
              <a:rPr lang="en-US" dirty="0" err="1" smtClean="0"/>
              <a:t>Irani</a:t>
            </a:r>
            <a:r>
              <a:rPr lang="en-US" dirty="0" smtClean="0"/>
              <a:t> – </a:t>
            </a:r>
            <a:r>
              <a:rPr lang="en-US" i="1" dirty="0" err="1" smtClean="0"/>
              <a:t>Alam</a:t>
            </a:r>
            <a:r>
              <a:rPr lang="en-US" i="1" dirty="0" smtClean="0"/>
              <a:t> Ara </a:t>
            </a:r>
            <a:r>
              <a:rPr lang="en-US" dirty="0" smtClean="0"/>
              <a:t>(1931) – First Talkie</a:t>
            </a:r>
          </a:p>
          <a:p>
            <a:r>
              <a:rPr lang="en-US" dirty="0"/>
              <a:t>First Bangla feature in 1917</a:t>
            </a:r>
          </a:p>
          <a:p>
            <a:r>
              <a:rPr lang="en-US" dirty="0"/>
              <a:t>First South Indian feature in 1919</a:t>
            </a:r>
          </a:p>
          <a:p>
            <a:r>
              <a:rPr lang="en-US" dirty="0"/>
              <a:t>1927 – 108 films made, 1931 – 328 films made</a:t>
            </a:r>
          </a:p>
          <a:p>
            <a:endParaRPr lang="en-US" dirty="0" smtClean="0"/>
          </a:p>
          <a:p>
            <a:endParaRPr lang="en-US" dirty="0"/>
          </a:p>
        </p:txBody>
      </p:sp>
    </p:spTree>
    <p:extLst>
      <p:ext uri="{BB962C8B-B14F-4D97-AF65-F5344CB8AC3E}">
        <p14:creationId xmlns:p14="http://schemas.microsoft.com/office/powerpoint/2010/main" val="3602217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nn-NO" dirty="0" smtClean="0"/>
              <a:t>V</a:t>
            </a:r>
            <a:r>
              <a:rPr lang="nn-NO" dirty="0"/>
              <a:t>. G. Damle, Shantaram, S. Fatehlal, </a:t>
            </a:r>
            <a:r>
              <a:rPr lang="en-US" dirty="0"/>
              <a:t>P.C. </a:t>
            </a:r>
            <a:r>
              <a:rPr lang="en-US" dirty="0" err="1"/>
              <a:t>Barua</a:t>
            </a:r>
            <a:r>
              <a:rPr lang="en-US" dirty="0"/>
              <a:t> </a:t>
            </a:r>
          </a:p>
          <a:p>
            <a:r>
              <a:rPr lang="en-US" dirty="0" err="1"/>
              <a:t>Mythologicals</a:t>
            </a:r>
            <a:r>
              <a:rPr lang="en-US" dirty="0"/>
              <a:t>, </a:t>
            </a:r>
            <a:r>
              <a:rPr lang="en-US" dirty="0" smtClean="0"/>
              <a:t>religious stories in the 20s</a:t>
            </a:r>
            <a:endParaRPr lang="en-US" dirty="0"/>
          </a:p>
          <a:p>
            <a:r>
              <a:rPr lang="en-US" dirty="0"/>
              <a:t>Influenced by folk story telling techniques – </a:t>
            </a:r>
            <a:r>
              <a:rPr lang="en-US" dirty="0" err="1"/>
              <a:t>Lavani</a:t>
            </a:r>
            <a:r>
              <a:rPr lang="en-US" dirty="0"/>
              <a:t>, </a:t>
            </a:r>
            <a:r>
              <a:rPr lang="en-US" dirty="0" err="1"/>
              <a:t>Jatra</a:t>
            </a:r>
            <a:r>
              <a:rPr lang="en-US" dirty="0"/>
              <a:t>, </a:t>
            </a:r>
            <a:r>
              <a:rPr lang="en-US" dirty="0" err="1"/>
              <a:t>Parsi</a:t>
            </a:r>
            <a:r>
              <a:rPr lang="en-US" dirty="0"/>
              <a:t> </a:t>
            </a:r>
            <a:r>
              <a:rPr lang="en-US" dirty="0" smtClean="0"/>
              <a:t>Theatre</a:t>
            </a:r>
          </a:p>
          <a:p>
            <a:r>
              <a:rPr lang="en-US" dirty="0" smtClean="0"/>
              <a:t>Dowry, Widow remarriage, </a:t>
            </a:r>
            <a:r>
              <a:rPr lang="en-US" dirty="0" err="1" smtClean="0"/>
              <a:t>Untouchabilility</a:t>
            </a:r>
            <a:r>
              <a:rPr lang="en-US" dirty="0" smtClean="0"/>
              <a:t>, Polygamy, Child marriage – 30s, 40s</a:t>
            </a:r>
          </a:p>
          <a:p>
            <a:r>
              <a:rPr lang="en-US" dirty="0" smtClean="0"/>
              <a:t>By the 1940s, a studio system is in place churning out films in Oriya, </a:t>
            </a:r>
            <a:r>
              <a:rPr lang="en-US" dirty="0"/>
              <a:t>P</a:t>
            </a:r>
            <a:r>
              <a:rPr lang="en-US" dirty="0" smtClean="0"/>
              <a:t>anjabi, Marathi</a:t>
            </a:r>
            <a:endParaRPr lang="en-US" dirty="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72820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a:t>
            </a:r>
            <a:endParaRPr lang="en-US" dirty="0"/>
          </a:p>
        </p:txBody>
      </p:sp>
      <p:sp>
        <p:nvSpPr>
          <p:cNvPr id="3" name="Content Placeholder 2"/>
          <p:cNvSpPr>
            <a:spLocks noGrp="1"/>
          </p:cNvSpPr>
          <p:nvPr>
            <p:ph idx="1"/>
          </p:nvPr>
        </p:nvSpPr>
        <p:spPr/>
        <p:txBody>
          <a:bodyPr/>
          <a:lstStyle/>
          <a:p>
            <a:r>
              <a:rPr lang="en-US" dirty="0" smtClean="0"/>
              <a:t>1940s – studio system shaken up by the Partition</a:t>
            </a:r>
          </a:p>
          <a:p>
            <a:r>
              <a:rPr lang="en-US" dirty="0" smtClean="0"/>
              <a:t>Writers, Artistes, technicians relocate</a:t>
            </a:r>
          </a:p>
          <a:p>
            <a:r>
              <a:rPr lang="en-US" dirty="0" smtClean="0"/>
              <a:t>Studio lots are assigned to different countries</a:t>
            </a:r>
          </a:p>
          <a:p>
            <a:r>
              <a:rPr lang="en-US" dirty="0" smtClean="0"/>
              <a:t>Time for individual contracts</a:t>
            </a:r>
          </a:p>
          <a:p>
            <a:r>
              <a:rPr lang="en-US" dirty="0" smtClean="0"/>
              <a:t>Investment is scarce</a:t>
            </a:r>
          </a:p>
          <a:p>
            <a:r>
              <a:rPr lang="en-US" dirty="0" smtClean="0"/>
              <a:t>1950s &amp; 60s see the “Golden Period”</a:t>
            </a:r>
            <a:endParaRPr lang="en-US" dirty="0"/>
          </a:p>
        </p:txBody>
      </p:sp>
    </p:spTree>
    <p:extLst>
      <p:ext uri="{BB962C8B-B14F-4D97-AF65-F5344CB8AC3E}">
        <p14:creationId xmlns:p14="http://schemas.microsoft.com/office/powerpoint/2010/main" val="455646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Bimal</a:t>
            </a:r>
            <a:r>
              <a:rPr lang="en-US" dirty="0" smtClean="0"/>
              <a:t> Roy, Raj </a:t>
            </a:r>
            <a:r>
              <a:rPr lang="en-US" dirty="0"/>
              <a:t>K</a:t>
            </a:r>
            <a:r>
              <a:rPr lang="en-US" dirty="0" smtClean="0"/>
              <a:t>apoor, Guru </a:t>
            </a:r>
            <a:r>
              <a:rPr lang="en-US" dirty="0" err="1" smtClean="0"/>
              <a:t>Dutt</a:t>
            </a:r>
            <a:r>
              <a:rPr lang="en-US" dirty="0" smtClean="0"/>
              <a:t>, K. Asif, </a:t>
            </a:r>
            <a:r>
              <a:rPr lang="en-US" dirty="0" err="1" smtClean="0"/>
              <a:t>Abrar</a:t>
            </a:r>
            <a:r>
              <a:rPr lang="en-US" dirty="0" smtClean="0"/>
              <a:t> </a:t>
            </a:r>
            <a:r>
              <a:rPr lang="en-US" dirty="0" err="1"/>
              <a:t>A</a:t>
            </a:r>
            <a:r>
              <a:rPr lang="en-US" dirty="0" err="1" smtClean="0"/>
              <a:t>lvi</a:t>
            </a:r>
            <a:r>
              <a:rPr lang="en-US" dirty="0" smtClean="0"/>
              <a:t> </a:t>
            </a:r>
          </a:p>
          <a:p>
            <a:r>
              <a:rPr lang="en-US" dirty="0" smtClean="0"/>
              <a:t>Romance/melodramas/Socials, Muslim Socials, great songs, socialist nation-building concerns</a:t>
            </a:r>
          </a:p>
          <a:p>
            <a:r>
              <a:rPr lang="en-US" dirty="0" smtClean="0"/>
              <a:t>1970s – </a:t>
            </a:r>
            <a:r>
              <a:rPr lang="en-US" dirty="0"/>
              <a:t>T</a:t>
            </a:r>
            <a:r>
              <a:rPr lang="en-US" dirty="0" smtClean="0"/>
              <a:t>he Emergency, Manmohan Desai, Prakash </a:t>
            </a:r>
            <a:r>
              <a:rPr lang="en-US" dirty="0" err="1" smtClean="0"/>
              <a:t>Mehra</a:t>
            </a:r>
            <a:r>
              <a:rPr lang="en-US" dirty="0" smtClean="0"/>
              <a:t>, Sippy brothers – the angry young man, Masala pot-boiler</a:t>
            </a:r>
          </a:p>
          <a:p>
            <a:endParaRPr lang="en-US" dirty="0" smtClean="0"/>
          </a:p>
          <a:p>
            <a:endParaRPr lang="en-US" dirty="0"/>
          </a:p>
        </p:txBody>
      </p:sp>
    </p:spTree>
    <p:extLst>
      <p:ext uri="{BB962C8B-B14F-4D97-AF65-F5344CB8AC3E}">
        <p14:creationId xmlns:p14="http://schemas.microsoft.com/office/powerpoint/2010/main" val="265150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1980s – TV, VHS, Piracy</a:t>
            </a:r>
          </a:p>
          <a:p>
            <a:r>
              <a:rPr lang="en-US" dirty="0" smtClean="0"/>
              <a:t>Audiences move away from theatres</a:t>
            </a:r>
          </a:p>
          <a:p>
            <a:r>
              <a:rPr lang="en-US" dirty="0" smtClean="0"/>
              <a:t>Infrastructure suffers</a:t>
            </a:r>
          </a:p>
          <a:p>
            <a:r>
              <a:rPr lang="en-US" dirty="0" smtClean="0"/>
              <a:t>Dubious sources of money</a:t>
            </a:r>
          </a:p>
          <a:p>
            <a:r>
              <a:rPr lang="en-US" dirty="0" smtClean="0"/>
              <a:t>Art Cinema, Government funding for a certain kind of cinema</a:t>
            </a:r>
          </a:p>
          <a:p>
            <a:r>
              <a:rPr lang="en-US" dirty="0" smtClean="0"/>
              <a:t>Satyajit Ray, </a:t>
            </a:r>
            <a:r>
              <a:rPr lang="en-US" dirty="0" err="1" smtClean="0"/>
              <a:t>Mrinal</a:t>
            </a:r>
            <a:r>
              <a:rPr lang="en-US" dirty="0" smtClean="0"/>
              <a:t> Sen, </a:t>
            </a:r>
            <a:r>
              <a:rPr lang="en-US" dirty="0" err="1" smtClean="0"/>
              <a:t>Adoor</a:t>
            </a:r>
            <a:r>
              <a:rPr lang="en-US" dirty="0" smtClean="0"/>
              <a:t> </a:t>
            </a:r>
            <a:r>
              <a:rPr lang="en-US" dirty="0" err="1" smtClean="0"/>
              <a:t>Gopalakrishnan</a:t>
            </a:r>
            <a:r>
              <a:rPr lang="en-US" dirty="0" smtClean="0"/>
              <a:t>, </a:t>
            </a:r>
            <a:r>
              <a:rPr lang="en-US" dirty="0" err="1" smtClean="0"/>
              <a:t>Jahnu</a:t>
            </a:r>
            <a:r>
              <a:rPr lang="en-US" dirty="0" smtClean="0"/>
              <a:t> </a:t>
            </a:r>
            <a:r>
              <a:rPr lang="en-US" dirty="0" err="1" smtClean="0"/>
              <a:t>Barua</a:t>
            </a:r>
            <a:r>
              <a:rPr lang="en-US" dirty="0" smtClean="0"/>
              <a:t>, Ghatak, </a:t>
            </a:r>
            <a:r>
              <a:rPr lang="en-US" dirty="0" err="1" smtClean="0"/>
              <a:t>Kesavalli</a:t>
            </a:r>
            <a:endParaRPr lang="en-US" dirty="0" smtClean="0"/>
          </a:p>
          <a:p>
            <a:endParaRPr lang="en-US" dirty="0"/>
          </a:p>
        </p:txBody>
      </p:sp>
    </p:spTree>
    <p:extLst>
      <p:ext uri="{BB962C8B-B14F-4D97-AF65-F5344CB8AC3E}">
        <p14:creationId xmlns:p14="http://schemas.microsoft.com/office/powerpoint/2010/main" val="112996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1990s – cinema starts to cater to TV</a:t>
            </a:r>
          </a:p>
          <a:p>
            <a:r>
              <a:rPr lang="en-US" dirty="0" smtClean="0"/>
              <a:t>Independent producers lose money heavily</a:t>
            </a:r>
          </a:p>
          <a:p>
            <a:r>
              <a:rPr lang="en-US" dirty="0" smtClean="0"/>
              <a:t>India has 1 screen per 93,000 people</a:t>
            </a:r>
          </a:p>
          <a:p>
            <a:r>
              <a:rPr lang="en-US" dirty="0" smtClean="0"/>
              <a:t>Single screen theatres, bad equipment</a:t>
            </a:r>
          </a:p>
          <a:p>
            <a:r>
              <a:rPr lang="en-US" dirty="0" smtClean="0"/>
              <a:t>Liberalization – Global industry players come in</a:t>
            </a:r>
          </a:p>
          <a:p>
            <a:r>
              <a:rPr lang="en-US" dirty="0" smtClean="0"/>
              <a:t>DDLJ – 1995 </a:t>
            </a:r>
            <a:endParaRPr lang="en-US" dirty="0"/>
          </a:p>
        </p:txBody>
      </p:sp>
    </p:spTree>
    <p:extLst>
      <p:ext uri="{BB962C8B-B14F-4D97-AF65-F5344CB8AC3E}">
        <p14:creationId xmlns:p14="http://schemas.microsoft.com/office/powerpoint/2010/main" val="1919585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TotalTime>
  <Words>641</Words>
  <Application>Microsoft Office PowerPoint</Application>
  <PresentationFormat>On-screen Show (4:3)</PresentationFormat>
  <Paragraphs>70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Introduction to Humanities</vt:lpstr>
      <vt:lpstr>PowerPoint Presentation</vt:lpstr>
      <vt:lpstr>Cinema Cinema</vt:lpstr>
      <vt:lpstr>Early Days </vt:lpstr>
      <vt:lpstr>PowerPoint Presentation</vt:lpstr>
      <vt:lpstr>Independence</vt:lpstr>
      <vt:lpstr>PowerPoint Presentation</vt:lpstr>
      <vt:lpstr>PowerPoint Presentation</vt:lpstr>
      <vt:lpstr>PowerPoint Presentation</vt:lpstr>
      <vt:lpstr>Still not Legit</vt:lpstr>
      <vt:lpstr>Bad Beginnings</vt:lpstr>
      <vt:lpstr>PowerPoint Presentation</vt:lpstr>
      <vt:lpstr>Not Legit Culture</vt:lpstr>
      <vt:lpstr>Is cinema ever important as culture?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Humanities</dc:title>
  <dc:creator>Sushmita</dc:creator>
  <cp:lastModifiedBy>Sushmita</cp:lastModifiedBy>
  <cp:revision>10</cp:revision>
  <dcterms:created xsi:type="dcterms:W3CDTF">2006-08-16T00:00:00Z</dcterms:created>
  <dcterms:modified xsi:type="dcterms:W3CDTF">2019-03-29T04:08:56Z</dcterms:modified>
</cp:coreProperties>
</file>