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2" r:id="rId7"/>
    <p:sldId id="263" r:id="rId8"/>
    <p:sldId id="264" r:id="rId9"/>
    <p:sldId id="265" r:id="rId10"/>
    <p:sldId id="268" r:id="rId11"/>
    <p:sldId id="266" r:id="rId12"/>
    <p:sldId id="269" r:id="rId13"/>
    <p:sldId id="270" r:id="rId14"/>
    <p:sldId id="271" r:id="rId15"/>
    <p:sldId id="272"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258" y="1485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18-Mar-19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18-Mar-19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18-Mar-19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18-Mar-19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Human Sciences</a:t>
            </a:r>
            <a:endParaRPr lang="en-US" dirty="0"/>
          </a:p>
        </p:txBody>
      </p:sp>
      <p:sp>
        <p:nvSpPr>
          <p:cNvPr id="3" name="Subtitle 2"/>
          <p:cNvSpPr>
            <a:spLocks noGrp="1"/>
          </p:cNvSpPr>
          <p:nvPr>
            <p:ph type="subTitle" idx="1"/>
          </p:nvPr>
        </p:nvSpPr>
        <p:spPr/>
        <p:txBody>
          <a:bodyPr/>
          <a:lstStyle/>
          <a:p>
            <a:r>
              <a:rPr lang="en-US" dirty="0" smtClean="0"/>
              <a:t>Literature Module</a:t>
            </a:r>
          </a:p>
          <a:p>
            <a:r>
              <a:rPr lang="en-US" dirty="0" smtClean="0"/>
              <a:t>Lecture 1: What is Culture</a:t>
            </a:r>
            <a:endParaRPr lang="en-US" dirty="0"/>
          </a:p>
        </p:txBody>
      </p:sp>
    </p:spTree>
    <p:extLst>
      <p:ext uri="{BB962C8B-B14F-4D97-AF65-F5344CB8AC3E}">
        <p14:creationId xmlns:p14="http://schemas.microsoft.com/office/powerpoint/2010/main" val="1109936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IN" dirty="0" smtClean="0"/>
              <a:t>Distinguish </a:t>
            </a:r>
            <a:r>
              <a:rPr lang="en-IN" dirty="0"/>
              <a:t>three levels of </a:t>
            </a:r>
            <a:r>
              <a:rPr lang="en-IN" dirty="0" smtClean="0"/>
              <a:t>culture</a:t>
            </a:r>
          </a:p>
          <a:p>
            <a:pPr marL="971550" lvl="1" indent="-514350">
              <a:buFont typeface="+mj-lt"/>
              <a:buAutoNum type="arabicPeriod"/>
            </a:pPr>
            <a:r>
              <a:rPr lang="en-IN" dirty="0" smtClean="0"/>
              <a:t> </a:t>
            </a:r>
            <a:r>
              <a:rPr lang="en-IN" dirty="0"/>
              <a:t>the lived culture of a particular time and place, only fully accessible to those living in that time and place. </a:t>
            </a:r>
            <a:endParaRPr lang="en-IN" dirty="0" smtClean="0"/>
          </a:p>
          <a:p>
            <a:pPr marL="971550" lvl="1" indent="-514350">
              <a:buFont typeface="+mj-lt"/>
              <a:buAutoNum type="arabicPeriod"/>
            </a:pPr>
            <a:r>
              <a:rPr lang="en-IN" dirty="0" smtClean="0"/>
              <a:t>recorded </a:t>
            </a:r>
            <a:r>
              <a:rPr lang="en-IN" dirty="0"/>
              <a:t>culture, of every kind, from art to the most everyday facts: the culture of a period. </a:t>
            </a:r>
            <a:endParaRPr lang="en-IN" dirty="0" smtClean="0"/>
          </a:p>
          <a:p>
            <a:pPr marL="971550" lvl="1" indent="-514350">
              <a:buFont typeface="+mj-lt"/>
              <a:buAutoNum type="arabicPeriod"/>
            </a:pPr>
            <a:r>
              <a:rPr lang="en-IN" dirty="0" smtClean="0"/>
              <a:t>the </a:t>
            </a:r>
            <a:r>
              <a:rPr lang="en-IN" dirty="0"/>
              <a:t>factor connecting lived culture and period cultures, the culture of the selective tradition </a:t>
            </a:r>
            <a:endParaRPr lang="en-US" dirty="0"/>
          </a:p>
        </p:txBody>
      </p:sp>
    </p:spTree>
    <p:extLst>
      <p:ext uri="{BB962C8B-B14F-4D97-AF65-F5344CB8AC3E}">
        <p14:creationId xmlns:p14="http://schemas.microsoft.com/office/powerpoint/2010/main" val="325600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Culture?</a:t>
            </a:r>
            <a:r>
              <a:rPr lang="en-US" b="1" dirty="0"/>
              <a:t> </a:t>
            </a:r>
            <a:endParaRPr lang="en-US" dirty="0"/>
          </a:p>
        </p:txBody>
      </p:sp>
      <p:sp>
        <p:nvSpPr>
          <p:cNvPr id="3" name="Content Placeholder 2"/>
          <p:cNvSpPr>
            <a:spLocks noGrp="1"/>
          </p:cNvSpPr>
          <p:nvPr>
            <p:ph idx="1"/>
          </p:nvPr>
        </p:nvSpPr>
        <p:spPr/>
        <p:txBody>
          <a:bodyPr/>
          <a:lstStyle/>
          <a:p>
            <a:r>
              <a:rPr lang="en-US" dirty="0"/>
              <a:t>It is in</a:t>
            </a:r>
            <a:r>
              <a:rPr lang="en-US" b="1" dirty="0"/>
              <a:t> </a:t>
            </a:r>
            <a:r>
              <a:rPr lang="en-US" dirty="0"/>
              <a:t>the organization of production of society, the structure of the family, and institutions which express or govern social relationships, the characteristic forms through which members of the society communicate.  Cultural artefacts cannot then be read only in aesthetic terms. </a:t>
            </a:r>
            <a:endParaRPr lang="en-US" dirty="0"/>
          </a:p>
        </p:txBody>
      </p:sp>
    </p:spTree>
    <p:extLst>
      <p:ext uri="{BB962C8B-B14F-4D97-AF65-F5344CB8AC3E}">
        <p14:creationId xmlns:p14="http://schemas.microsoft.com/office/powerpoint/2010/main" val="268219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read literary </a:t>
            </a:r>
            <a:r>
              <a:rPr lang="en-IN" dirty="0" smtClean="0"/>
              <a:t>texts with </a:t>
            </a:r>
            <a:r>
              <a:rPr lang="en-IN" dirty="0"/>
              <a:t>social and historical </a:t>
            </a:r>
            <a:r>
              <a:rPr lang="en-IN" dirty="0" smtClean="0"/>
              <a:t>analyses</a:t>
            </a:r>
          </a:p>
          <a:p>
            <a:r>
              <a:rPr lang="en-IN" dirty="0"/>
              <a:t>H</a:t>
            </a:r>
            <a:r>
              <a:rPr lang="en-IN" dirty="0" smtClean="0"/>
              <a:t>istorical </a:t>
            </a:r>
            <a:r>
              <a:rPr lang="en-IN" dirty="0"/>
              <a:t>circumstances, social traditions, and the media work together to create a cultural milieu in which certain sets of beliefs are either reinforced or </a:t>
            </a:r>
            <a:r>
              <a:rPr lang="en-IN" dirty="0" smtClean="0"/>
              <a:t>questioned in the text</a:t>
            </a:r>
            <a:endParaRPr lang="en-US" dirty="0"/>
          </a:p>
        </p:txBody>
      </p:sp>
    </p:spTree>
    <p:extLst>
      <p:ext uri="{BB962C8B-B14F-4D97-AF65-F5344CB8AC3E}">
        <p14:creationId xmlns:p14="http://schemas.microsoft.com/office/powerpoint/2010/main" val="410329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Banksy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230" y="1600200"/>
            <a:ext cx="7241540" cy="4525963"/>
          </a:xfrm>
        </p:spPr>
      </p:pic>
    </p:spTree>
    <p:extLst>
      <p:ext uri="{BB962C8B-B14F-4D97-AF65-F5344CB8AC3E}">
        <p14:creationId xmlns:p14="http://schemas.microsoft.com/office/powerpoint/2010/main" val="2473912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67000" y="990600"/>
            <a:ext cx="3962400" cy="5638800"/>
          </a:xfrm>
        </p:spPr>
      </p:pic>
    </p:spTree>
    <p:extLst>
      <p:ext uri="{BB962C8B-B14F-4D97-AF65-F5344CB8AC3E}">
        <p14:creationId xmlns:p14="http://schemas.microsoft.com/office/powerpoint/2010/main" val="3423194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Souza – “Birth” 2015, 3.1 million euros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9687" y="2262981"/>
            <a:ext cx="6524625" cy="3200400"/>
          </a:xfrm>
        </p:spPr>
      </p:pic>
    </p:spTree>
    <p:extLst>
      <p:ext uri="{BB962C8B-B14F-4D97-AF65-F5344CB8AC3E}">
        <p14:creationId xmlns:p14="http://schemas.microsoft.com/office/powerpoint/2010/main" val="408948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ideas</a:t>
            </a:r>
            <a:endParaRPr lang="en-US" dirty="0"/>
          </a:p>
        </p:txBody>
      </p:sp>
      <p:sp>
        <p:nvSpPr>
          <p:cNvPr id="3" name="Content Placeholder 2"/>
          <p:cNvSpPr>
            <a:spLocks noGrp="1"/>
          </p:cNvSpPr>
          <p:nvPr>
            <p:ph idx="1"/>
          </p:nvPr>
        </p:nvSpPr>
        <p:spPr/>
        <p:txBody>
          <a:bodyPr/>
          <a:lstStyle/>
          <a:p>
            <a:r>
              <a:rPr lang="en-US" dirty="0" smtClean="0"/>
              <a:t>High artistic/cultural merit vs low culture/literature</a:t>
            </a:r>
          </a:p>
          <a:p>
            <a:r>
              <a:rPr lang="en-US" dirty="0" smtClean="0"/>
              <a:t>Exclusivity of access, control over means of production, rarity</a:t>
            </a:r>
          </a:p>
          <a:p>
            <a:r>
              <a:rPr lang="en-US" dirty="0" smtClean="0"/>
              <a:t>Artist vs artisan, skills vs talent/genius</a:t>
            </a:r>
          </a:p>
          <a:p>
            <a:r>
              <a:rPr lang="en-US" dirty="0" smtClean="0"/>
              <a:t>Distance from the body</a:t>
            </a:r>
            <a:endParaRPr lang="en-US" dirty="0"/>
          </a:p>
        </p:txBody>
      </p:sp>
    </p:spTree>
    <p:extLst>
      <p:ext uri="{BB962C8B-B14F-4D97-AF65-F5344CB8AC3E}">
        <p14:creationId xmlns:p14="http://schemas.microsoft.com/office/powerpoint/2010/main" val="37691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I need the Humanities</a:t>
            </a:r>
            <a:endParaRPr lang="en-US" dirty="0"/>
          </a:p>
        </p:txBody>
      </p:sp>
      <p:sp>
        <p:nvSpPr>
          <p:cNvPr id="3" name="Content Placeholder 2"/>
          <p:cNvSpPr>
            <a:spLocks noGrp="1"/>
          </p:cNvSpPr>
          <p:nvPr>
            <p:ph idx="1"/>
          </p:nvPr>
        </p:nvSpPr>
        <p:spPr/>
        <p:txBody>
          <a:bodyPr/>
          <a:lstStyle/>
          <a:p>
            <a:r>
              <a:rPr lang="en-US" dirty="0" smtClean="0"/>
              <a:t>The cumulative and individual experience of being a human</a:t>
            </a:r>
          </a:p>
          <a:p>
            <a:r>
              <a:rPr lang="en-US" dirty="0" smtClean="0"/>
              <a:t>Equally human? Some more, perhaps?</a:t>
            </a:r>
          </a:p>
          <a:p>
            <a:r>
              <a:rPr lang="en-US" dirty="0" smtClean="0"/>
              <a:t>Who, why, where are more/less human</a:t>
            </a:r>
          </a:p>
          <a:p>
            <a:r>
              <a:rPr lang="en-US" dirty="0" smtClean="0"/>
              <a:t>The modern citizen-subject – autonomous, free, free-willed, inalienable rights</a:t>
            </a:r>
          </a:p>
          <a:p>
            <a:endParaRPr lang="en-US" dirty="0" smtClean="0"/>
          </a:p>
          <a:p>
            <a:endParaRPr lang="en-US" dirty="0"/>
          </a:p>
        </p:txBody>
      </p:sp>
    </p:spTree>
    <p:extLst>
      <p:ext uri="{BB962C8B-B14F-4D97-AF65-F5344CB8AC3E}">
        <p14:creationId xmlns:p14="http://schemas.microsoft.com/office/powerpoint/2010/main" val="287133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Political subject</a:t>
            </a:r>
          </a:p>
          <a:p>
            <a:r>
              <a:rPr lang="en-US" dirty="0" smtClean="0"/>
              <a:t>Psychological, emotive, rational, economic entity</a:t>
            </a:r>
            <a:endParaRPr lang="en-US" dirty="0"/>
          </a:p>
          <a:p>
            <a:r>
              <a:rPr lang="en-US" dirty="0" smtClean="0"/>
              <a:t>The Humanities are a </a:t>
            </a:r>
            <a:r>
              <a:rPr lang="en-US" b="1" dirty="0" smtClean="0">
                <a:solidFill>
                  <a:srgbClr val="92D050"/>
                </a:solidFill>
              </a:rPr>
              <a:t>continual accrual of the entirety</a:t>
            </a:r>
            <a:r>
              <a:rPr lang="en-US" dirty="0" smtClean="0"/>
              <a:t> of this human experience</a:t>
            </a:r>
          </a:p>
          <a:p>
            <a:r>
              <a:rPr lang="en-US" dirty="0" smtClean="0"/>
              <a:t>We exist as individuals, </a:t>
            </a:r>
            <a:r>
              <a:rPr lang="en-US" dirty="0"/>
              <a:t>as social bodies, </a:t>
            </a:r>
            <a:r>
              <a:rPr lang="en-US" dirty="0" smtClean="0"/>
              <a:t>as concepts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496950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Humanities are a study of the experience of being all of these</a:t>
            </a:r>
          </a:p>
          <a:p>
            <a:r>
              <a:rPr lang="en-US" dirty="0" smtClean="0"/>
              <a:t>Individuals, social bodies, concepts</a:t>
            </a:r>
          </a:p>
          <a:p>
            <a:r>
              <a:rPr lang="en-US" dirty="0" smtClean="0"/>
              <a:t>Think critically, creatively, imaginatively</a:t>
            </a:r>
          </a:p>
          <a:p>
            <a:r>
              <a:rPr lang="en-US" dirty="0" smtClean="0"/>
              <a:t>Ask questions and interrogate existing conditions of being a human</a:t>
            </a:r>
            <a:endParaRPr lang="en-US" dirty="0"/>
          </a:p>
        </p:txBody>
      </p:sp>
    </p:spTree>
    <p:extLst>
      <p:ext uri="{BB962C8B-B14F-4D97-AF65-F5344CB8AC3E}">
        <p14:creationId xmlns:p14="http://schemas.microsoft.com/office/powerpoint/2010/main" val="1000068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No separation between human society and the Humanities</a:t>
            </a:r>
          </a:p>
          <a:p>
            <a:r>
              <a:rPr lang="en-US" dirty="0" smtClean="0"/>
              <a:t>Encounter other imaginations, ways of being in our everyday</a:t>
            </a:r>
          </a:p>
          <a:p>
            <a:r>
              <a:rPr lang="en-US" dirty="0" smtClean="0"/>
              <a:t>A good novel tells a story of other times/societies/genders/races/ages/realities</a:t>
            </a:r>
          </a:p>
          <a:p>
            <a:r>
              <a:rPr lang="en-US" dirty="0"/>
              <a:t>The Humanities are essential training in finding a language to ask questions </a:t>
            </a:r>
            <a:r>
              <a:rPr lang="en-US" dirty="0" smtClean="0"/>
              <a:t>about these “others” and “us”</a:t>
            </a:r>
          </a:p>
          <a:p>
            <a:endParaRPr lang="en-US" dirty="0" smtClean="0"/>
          </a:p>
          <a:p>
            <a:endParaRPr lang="en-US" dirty="0"/>
          </a:p>
        </p:txBody>
      </p:sp>
    </p:spTree>
    <p:extLst>
      <p:ext uri="{BB962C8B-B14F-4D97-AF65-F5344CB8AC3E}">
        <p14:creationId xmlns:p14="http://schemas.microsoft.com/office/powerpoint/2010/main" val="4164666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Fiction allows you to imagine hobbits, elves, rings, wandering wise men, dwarfs, evil and good</a:t>
            </a:r>
          </a:p>
          <a:p>
            <a:r>
              <a:rPr lang="en-US" dirty="0" smtClean="0"/>
              <a:t>Humanities – those orcs look like black people!! Was </a:t>
            </a:r>
            <a:r>
              <a:rPr lang="en-US" dirty="0" err="1"/>
              <a:t>T</a:t>
            </a:r>
            <a:r>
              <a:rPr lang="en-US" dirty="0" err="1" smtClean="0"/>
              <a:t>olkein</a:t>
            </a:r>
            <a:r>
              <a:rPr lang="en-US" dirty="0" smtClean="0"/>
              <a:t> racist?!! Debatable.</a:t>
            </a:r>
          </a:p>
          <a:p>
            <a:endParaRPr lang="en-US" dirty="0"/>
          </a:p>
        </p:txBody>
      </p:sp>
    </p:spTree>
    <p:extLst>
      <p:ext uri="{BB962C8B-B14F-4D97-AF65-F5344CB8AC3E}">
        <p14:creationId xmlns:p14="http://schemas.microsoft.com/office/powerpoint/2010/main" val="3242879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Culture?</a:t>
            </a:r>
            <a:endParaRPr lang="en-US" dirty="0"/>
          </a:p>
        </p:txBody>
      </p:sp>
      <p:sp>
        <p:nvSpPr>
          <p:cNvPr id="3" name="Content Placeholder 2"/>
          <p:cNvSpPr>
            <a:spLocks noGrp="1"/>
          </p:cNvSpPr>
          <p:nvPr>
            <p:ph idx="1"/>
          </p:nvPr>
        </p:nvSpPr>
        <p:spPr/>
        <p:txBody>
          <a:bodyPr/>
          <a:lstStyle/>
          <a:p>
            <a:r>
              <a:rPr lang="en-US" dirty="0"/>
              <a:t>Relationship between human experience, everyday life, social relations and </a:t>
            </a:r>
            <a:r>
              <a:rPr lang="en-US" dirty="0" smtClean="0"/>
              <a:t>power</a:t>
            </a:r>
          </a:p>
          <a:p>
            <a:r>
              <a:rPr lang="en-US" dirty="0"/>
              <a:t>Particular cultural practices include but are not restricted to literary production, visual and aural production, art and artisanal practices, pop culture and ephemera. </a:t>
            </a:r>
            <a:endParaRPr lang="en-US" dirty="0"/>
          </a:p>
        </p:txBody>
      </p:sp>
    </p:spTree>
    <p:extLst>
      <p:ext uri="{BB962C8B-B14F-4D97-AF65-F5344CB8AC3E}">
        <p14:creationId xmlns:p14="http://schemas.microsoft.com/office/powerpoint/2010/main" val="3825164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Culture is the everyday</a:t>
            </a:r>
            <a:r>
              <a:rPr lang="en-US" i="1" dirty="0" smtClean="0"/>
              <a:t> (</a:t>
            </a:r>
            <a:r>
              <a:rPr lang="en-US" i="1" dirty="0" err="1" smtClean="0"/>
              <a:t>shaadi</a:t>
            </a:r>
            <a:r>
              <a:rPr lang="en-US" dirty="0" smtClean="0"/>
              <a:t> dancing, flowers in hair) and the long-forgotten (Mohenjo-Daro)</a:t>
            </a:r>
          </a:p>
          <a:p>
            <a:r>
              <a:rPr lang="en-US" dirty="0" smtClean="0"/>
              <a:t>The massive (Ganga, Taj Mahal) and the minute (touching of head with a finger)</a:t>
            </a:r>
          </a:p>
          <a:p>
            <a:r>
              <a:rPr lang="en-US" dirty="0" smtClean="0"/>
              <a:t>Continually produced and reproduced</a:t>
            </a:r>
            <a:endParaRPr lang="en-US" dirty="0"/>
          </a:p>
        </p:txBody>
      </p:sp>
    </p:spTree>
    <p:extLst>
      <p:ext uri="{BB962C8B-B14F-4D97-AF65-F5344CB8AC3E}">
        <p14:creationId xmlns:p14="http://schemas.microsoft.com/office/powerpoint/2010/main" val="1916843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a:t>Literature: Written works, especially those </a:t>
            </a:r>
            <a:r>
              <a:rPr lang="en-US" dirty="0">
                <a:solidFill>
                  <a:srgbClr val="FF0000"/>
                </a:solidFill>
              </a:rPr>
              <a:t>considered of superior or lasting artistic </a:t>
            </a:r>
            <a:r>
              <a:rPr lang="en-US" dirty="0" smtClean="0">
                <a:solidFill>
                  <a:srgbClr val="FF0000"/>
                </a:solidFill>
              </a:rPr>
              <a:t>merit </a:t>
            </a:r>
            <a:r>
              <a:rPr lang="en-US" dirty="0" smtClean="0"/>
              <a:t>(Oxford Dictionary)</a:t>
            </a:r>
          </a:p>
          <a:p>
            <a:r>
              <a:rPr lang="en-US" dirty="0"/>
              <a:t>Understanding culture requires understanding a specific conjunction between the ideal of all human achievements and values; a common practice and a way of life commonly understood by members of a society and the new, creative, and untested.  (Raymond Williams, </a:t>
            </a:r>
            <a:r>
              <a:rPr lang="en-US" dirty="0" smtClean="0"/>
              <a:t>Stuart Hall)</a:t>
            </a:r>
          </a:p>
          <a:p>
            <a:endParaRPr lang="en-US" dirty="0"/>
          </a:p>
        </p:txBody>
      </p:sp>
    </p:spTree>
    <p:extLst>
      <p:ext uri="{BB962C8B-B14F-4D97-AF65-F5344CB8AC3E}">
        <p14:creationId xmlns:p14="http://schemas.microsoft.com/office/powerpoint/2010/main" val="1770371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1337</TotalTime>
  <Words>552</Words>
  <Application>Microsoft Office PowerPoint</Application>
  <PresentationFormat>On-screen Show (4:3)</PresentationFormat>
  <Paragraphs>45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Introduction to Human Sciences</vt:lpstr>
      <vt:lpstr>Why do I need the Humanities</vt:lpstr>
      <vt:lpstr>PowerPoint Presentation</vt:lpstr>
      <vt:lpstr>PowerPoint Presentation</vt:lpstr>
      <vt:lpstr>PowerPoint Presentation</vt:lpstr>
      <vt:lpstr>PowerPoint Presentation</vt:lpstr>
      <vt:lpstr>What is Culture?</vt:lpstr>
      <vt:lpstr>PowerPoint Presentation</vt:lpstr>
      <vt:lpstr>PowerPoint Presentation</vt:lpstr>
      <vt:lpstr>PowerPoint Presentation</vt:lpstr>
      <vt:lpstr>Where is Culture? </vt:lpstr>
      <vt:lpstr>PowerPoint Presentation</vt:lpstr>
      <vt:lpstr>Banksy</vt:lpstr>
      <vt:lpstr>PowerPoint Presentation</vt:lpstr>
      <vt:lpstr>Souza – “Birth” 2015, 3.1 million euros</vt:lpstr>
      <vt:lpstr>A few ideas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Human Sciences</dc:title>
  <dc:creator>Sushmita</dc:creator>
  <cp:lastModifiedBy>Sushmita</cp:lastModifiedBy>
  <cp:revision>14</cp:revision>
  <dcterms:created xsi:type="dcterms:W3CDTF">2006-08-16T00:00:00Z</dcterms:created>
  <dcterms:modified xsi:type="dcterms:W3CDTF">2019-03-19T03:58:23Z</dcterms:modified>
</cp:coreProperties>
</file>