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Human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Literature Module</a:t>
            </a:r>
          </a:p>
          <a:p>
            <a:r>
              <a:rPr lang="en-US" dirty="0" smtClean="0"/>
              <a:t>Lecture 2: “Good” vs “Bad”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3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universally obligatory, eternally better, more valuable world must constantly be affirmed – a world removed from the facticity of daily struggles, yet realizable from </a:t>
            </a:r>
            <a:r>
              <a:rPr lang="en-US" dirty="0" smtClean="0">
                <a:solidFill>
                  <a:srgbClr val="FF0000"/>
                </a:solidFill>
              </a:rPr>
              <a:t>within</a:t>
            </a:r>
            <a:r>
              <a:rPr lang="en-US" dirty="0" smtClean="0"/>
              <a:t> each individual without transforming the world</a:t>
            </a:r>
          </a:p>
          <a:p>
            <a:r>
              <a:rPr lang="en-US" dirty="0" smtClean="0"/>
              <a:t>“Civilization and Culture” – where Sublime Beauty and antagonistic relations of existence are stabilized and pacified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2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– Supposed to be concerned with every individual’s claim to happiness</a:t>
            </a:r>
          </a:p>
          <a:p>
            <a:r>
              <a:rPr lang="en-US" dirty="0" smtClean="0"/>
              <a:t>Root of Culture – hierarchies of antagonisms</a:t>
            </a:r>
          </a:p>
          <a:p>
            <a:r>
              <a:rPr lang="en-US" dirty="0" smtClean="0"/>
              <a:t>Society reproduces itself through economic competition</a:t>
            </a:r>
          </a:p>
          <a:p>
            <a:r>
              <a:rPr lang="en-US" dirty="0" smtClean="0"/>
              <a:t>Here, happier social existence is rebellion – </a:t>
            </a:r>
            <a:r>
              <a:rPr lang="en-US" dirty="0" err="1" smtClean="0"/>
              <a:t>Maruti</a:t>
            </a:r>
            <a:r>
              <a:rPr lang="en-US" dirty="0" smtClean="0"/>
              <a:t>, Amazon, Bangladesh Sweatshops, Refugees vs migrants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0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belongs to he who has internalized a proper mode of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He who comprehends the truths of humanity as battle cry is a rebel (</a:t>
            </a:r>
            <a:r>
              <a:rPr lang="en-US" dirty="0" err="1" smtClean="0"/>
              <a:t>Nargis</a:t>
            </a:r>
            <a:r>
              <a:rPr lang="en-US" dirty="0" smtClean="0"/>
              <a:t> vs Satyajit Ray)</a:t>
            </a:r>
          </a:p>
          <a:p>
            <a:r>
              <a:rPr lang="en-US" dirty="0" smtClean="0"/>
              <a:t>Culture – ennobles, speaks of the dignity and freedom of man without freeing 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Beauty and truth, contemplation and intellection then are “cultural” activities</a:t>
            </a:r>
          </a:p>
          <a:p>
            <a:r>
              <a:rPr lang="en-US" dirty="0" smtClean="0"/>
              <a:t>Both sublimated and internalized</a:t>
            </a:r>
          </a:p>
          <a:p>
            <a:r>
              <a:rPr lang="en-US" dirty="0" smtClean="0"/>
              <a:t>Neither forms allow real material conditions to change</a:t>
            </a:r>
          </a:p>
          <a:p>
            <a:r>
              <a:rPr lang="en-US" dirty="0" smtClean="0"/>
              <a:t>Culture perpetuates forms of systemic/epistemic oppression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same time, culture is that which escapes the confines and language of power disrupting the narrative of political and capitalist formation.</a:t>
            </a:r>
          </a:p>
          <a:p>
            <a:r>
              <a:rPr lang="en-US" dirty="0" smtClean="0"/>
              <a:t>Such escapes are short lived, and quickly co-opted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9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406277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art/Culture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opular </a:t>
            </a:r>
            <a:r>
              <a:rPr lang="en-IN" dirty="0"/>
              <a:t>art is not art that has attempted and failed to be </a:t>
            </a:r>
            <a:r>
              <a:rPr lang="en-IN" dirty="0" smtClean="0"/>
              <a:t>real art</a:t>
            </a:r>
            <a:r>
              <a:rPr lang="en-IN" dirty="0"/>
              <a:t>, but art that operates within the confines of the </a:t>
            </a:r>
            <a:r>
              <a:rPr lang="en-IN" dirty="0" smtClean="0"/>
              <a:t>popular</a:t>
            </a:r>
          </a:p>
          <a:p>
            <a:r>
              <a:rPr lang="en-IN" dirty="0"/>
              <a:t>While retaining much in common with folk art, it became an individual art, existing within a literate commercial culture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2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</a:t>
            </a:r>
            <a:r>
              <a:rPr lang="en-IN" smtClean="0"/>
              <a:t>he </a:t>
            </a:r>
            <a:r>
              <a:rPr lang="en-IN"/>
              <a:t>artist replaced the anonymous folk artist, and </a:t>
            </a:r>
            <a:r>
              <a:rPr lang="en-IN"/>
              <a:t>the </a:t>
            </a:r>
            <a:r>
              <a:rPr lang="en-IN" smtClean="0"/>
              <a:t>style </a:t>
            </a:r>
            <a:r>
              <a:rPr lang="en-IN"/>
              <a:t>was that of the performer rather than a communal style</a:t>
            </a:r>
            <a:r>
              <a:rPr lang="en-IN"/>
              <a:t>. </a:t>
            </a:r>
            <a:endParaRPr lang="en-IN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then to study culture/s and its manifestations?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trong </a:t>
            </a:r>
            <a:r>
              <a:rPr lang="en-US" dirty="0"/>
              <a:t>interlinkages of </a:t>
            </a:r>
            <a:r>
              <a:rPr lang="en-US" dirty="0" smtClean="0"/>
              <a:t>Culture with Power</a:t>
            </a:r>
          </a:p>
          <a:p>
            <a:r>
              <a:rPr lang="en-US" dirty="0" smtClean="0"/>
              <a:t>Aristotle – truth arrived at through knowledge</a:t>
            </a:r>
          </a:p>
          <a:p>
            <a:r>
              <a:rPr lang="en-US" dirty="0" smtClean="0"/>
              <a:t>Knowledge should direct practice in arts and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Nadir – Functional knowledge of everyday necessities of life (food, clothes, shelter, sex)</a:t>
            </a:r>
          </a:p>
          <a:p>
            <a:r>
              <a:rPr lang="en-US" dirty="0" smtClean="0"/>
              <a:t>Zenith – Philosophic knowledge that has </a:t>
            </a:r>
            <a:r>
              <a:rPr lang="en-US" dirty="0" smtClean="0">
                <a:solidFill>
                  <a:srgbClr val="FF0000"/>
                </a:solidFill>
              </a:rPr>
              <a:t>no purpose outside itself </a:t>
            </a:r>
            <a:r>
              <a:rPr lang="en-US" dirty="0" smtClean="0"/>
              <a:t>(affords men felicity and leisure)</a:t>
            </a:r>
          </a:p>
          <a:p>
            <a:r>
              <a:rPr lang="en-US" dirty="0" smtClean="0"/>
              <a:t>Fundamental break between the useful and the beautiful</a:t>
            </a:r>
          </a:p>
          <a:p>
            <a:r>
              <a:rPr lang="en-US" dirty="0" smtClean="0"/>
              <a:t>Beautiful, “pure” theory congeals into an independent activity</a:t>
            </a:r>
          </a:p>
        </p:txBody>
      </p:sp>
    </p:spTree>
    <p:extLst>
      <p:ext uri="{BB962C8B-B14F-4D97-AF65-F5344CB8AC3E}">
        <p14:creationId xmlns:p14="http://schemas.microsoft.com/office/powerpoint/2010/main" val="20512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is no longer guided by truth arrived at through knowledge. </a:t>
            </a:r>
            <a:r>
              <a:rPr lang="en-US" dirty="0" err="1" smtClean="0"/>
              <a:t>Labour</a:t>
            </a:r>
            <a:r>
              <a:rPr lang="en-US" dirty="0" smtClean="0"/>
              <a:t> vs contemplation</a:t>
            </a:r>
          </a:p>
          <a:p>
            <a:r>
              <a:rPr lang="en-US" dirty="0" smtClean="0"/>
              <a:t>An economic hierarchy of </a:t>
            </a:r>
            <a:r>
              <a:rPr lang="en-US" dirty="0" err="1" smtClean="0"/>
              <a:t>labour</a:t>
            </a:r>
            <a:r>
              <a:rPr lang="en-US" dirty="0" smtClean="0"/>
              <a:t> can be traced</a:t>
            </a:r>
          </a:p>
          <a:p>
            <a:r>
              <a:rPr lang="en-US" dirty="0" smtClean="0"/>
              <a:t>“lower” order activities divorced from beauty and thought produce a class of men dedicated to production of goods</a:t>
            </a:r>
          </a:p>
          <a:p>
            <a:r>
              <a:rPr lang="en-US" dirty="0" smtClean="0"/>
              <a:t>Wealth/well-being depend on opaque market forces, while he (worker) has not access to beauty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Structures are produced</a:t>
            </a:r>
          </a:p>
          <a:p>
            <a:r>
              <a:rPr lang="en-US" dirty="0" smtClean="0"/>
              <a:t>Caste structures perpetuate this division</a:t>
            </a:r>
          </a:p>
          <a:p>
            <a:r>
              <a:rPr lang="en-US" dirty="0" smtClean="0"/>
              <a:t>Peasant/Serf vs Priest/Brahmin</a:t>
            </a:r>
          </a:p>
          <a:p>
            <a:r>
              <a:rPr lang="en-US" dirty="0" smtClean="0"/>
              <a:t>In capitalism, the commodity attempts to replace truth/</a:t>
            </a:r>
            <a:r>
              <a:rPr lang="en-US" dirty="0" err="1" smtClean="0"/>
              <a:t>beaty</a:t>
            </a:r>
            <a:endParaRPr lang="en-US" dirty="0" smtClean="0"/>
          </a:p>
          <a:p>
            <a:r>
              <a:rPr lang="en-US" dirty="0" smtClean="0"/>
              <a:t>Science/technology vs Humanities,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1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Pursuit of the Highest good/truth is a “luxury”</a:t>
            </a:r>
          </a:p>
          <a:p>
            <a:r>
              <a:rPr lang="en-US" dirty="0" smtClean="0"/>
              <a:t>So, we end up with a hierarchy of truths mirrored in a social hierarchy</a:t>
            </a:r>
          </a:p>
          <a:p>
            <a:r>
              <a:rPr lang="en-US" dirty="0" smtClean="0"/>
              <a:t>In the face of social contradictions, Idealism retreats – in Aristotle</a:t>
            </a:r>
          </a:p>
          <a:p>
            <a:r>
              <a:rPr lang="en-US" dirty="0" smtClean="0"/>
              <a:t>The material world should be transformed by the truths revealed by knowledge of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Idealism is the History of coming to terms with the established order</a:t>
            </a:r>
          </a:p>
          <a:p>
            <a:r>
              <a:rPr lang="en-IN" dirty="0" smtClean="0"/>
              <a:t>CULTURE is that negotiation</a:t>
            </a:r>
          </a:p>
          <a:p>
            <a:r>
              <a:rPr lang="en-IN" dirty="0" smtClean="0"/>
              <a:t>It mediates between Idealism and material conditions of exploitation and profiteering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7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Capitalist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validity of “culture”</a:t>
            </a:r>
          </a:p>
          <a:p>
            <a:r>
              <a:rPr lang="en-US" dirty="0" smtClean="0"/>
              <a:t>You are not born into </a:t>
            </a:r>
            <a:r>
              <a:rPr lang="en-US" dirty="0" err="1" smtClean="0"/>
              <a:t>labour</a:t>
            </a:r>
            <a:r>
              <a:rPr lang="en-US" dirty="0" smtClean="0"/>
              <a:t>/leisure</a:t>
            </a:r>
          </a:p>
          <a:p>
            <a:r>
              <a:rPr lang="en-US" dirty="0" smtClean="0"/>
              <a:t>You are in a pure exchange of </a:t>
            </a:r>
            <a:r>
              <a:rPr lang="en-US" dirty="0" err="1" smtClean="0"/>
              <a:t>labour</a:t>
            </a:r>
            <a:r>
              <a:rPr lang="en-US" dirty="0" smtClean="0"/>
              <a:t> and services i.e., your personal qualities/needs don’t matter except as commodities</a:t>
            </a:r>
          </a:p>
          <a:p>
            <a:r>
              <a:rPr lang="en-US" dirty="0" smtClean="0"/>
              <a:t>Your higher ideas – to God, truth, leisure, beauty are tested against a universal set of values we call “culture”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of the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Here, sameness is essential</a:t>
            </a:r>
          </a:p>
          <a:p>
            <a:r>
              <a:rPr lang="en-US" dirty="0" smtClean="0"/>
              <a:t>Rather minute differences that ultimately produce sameness </a:t>
            </a:r>
          </a:p>
          <a:p>
            <a:r>
              <a:rPr lang="en-US" dirty="0"/>
              <a:t>Fashions that produce a rhetoric of individual choice</a:t>
            </a:r>
          </a:p>
          <a:p>
            <a:r>
              <a:rPr lang="en-US" dirty="0" err="1" smtClean="0"/>
              <a:t>Egs</a:t>
            </a:r>
            <a:r>
              <a:rPr lang="en-US" dirty="0" smtClean="0"/>
              <a:t>. Modern day ones – </a:t>
            </a:r>
            <a:r>
              <a:rPr lang="en-US" dirty="0" err="1" smtClean="0"/>
              <a:t>Ranbir</a:t>
            </a:r>
            <a:r>
              <a:rPr lang="en-US" dirty="0" smtClean="0"/>
              <a:t> Kapoor’s entire career is about watching a grown petulant boy hopefully becoming a man</a:t>
            </a:r>
          </a:p>
          <a:p>
            <a:r>
              <a:rPr lang="en-US" dirty="0" smtClean="0"/>
              <a:t>Beards, Slim Pants, Coffee, Trekking, photography, Graphic Design – Hipster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669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Human Sciences</vt:lpstr>
      <vt:lpstr>PowerPoint Presentation</vt:lpstr>
      <vt:lpstr>Hierarchies of Knowledge</vt:lpstr>
      <vt:lpstr>PowerPoint Presentation</vt:lpstr>
      <vt:lpstr>PowerPoint Presentation</vt:lpstr>
      <vt:lpstr>PowerPoint Presentation</vt:lpstr>
      <vt:lpstr>PowerPoint Presentation</vt:lpstr>
      <vt:lpstr>Capitalist Epoch</vt:lpstr>
      <vt:lpstr>Desert of the Real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 art/Culture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 Sciences</dc:title>
  <dc:creator>Sushmita</dc:creator>
  <cp:lastModifiedBy>Sushmita</cp:lastModifiedBy>
  <cp:revision>11</cp:revision>
  <dcterms:created xsi:type="dcterms:W3CDTF">2006-08-16T00:00:00Z</dcterms:created>
  <dcterms:modified xsi:type="dcterms:W3CDTF">2019-03-22T04:08:31Z</dcterms:modified>
</cp:coreProperties>
</file>