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4" r:id="rId5"/>
    <p:sldId id="261" r:id="rId6"/>
    <p:sldId id="262" r:id="rId7"/>
    <p:sldId id="263" r:id="rId8"/>
    <p:sldId id="265" r:id="rId9"/>
    <p:sldId id="266" r:id="rId10"/>
    <p:sldId id="268" r:id="rId11"/>
    <p:sldId id="267" r:id="rId12"/>
    <p:sldId id="269" r:id="rId13"/>
    <p:sldId id="270" r:id="rId14"/>
    <p:sldId id="258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D28C3-E5DF-471E-ACC8-4DBC468E9EB5}" type="datetimeFigureOut">
              <a:rPr lang="en-US" smtClean="0"/>
              <a:t>26-Mar-19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D8E9-67ED-470F-9B30-9DA67CC51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FD8E9-67ED-470F-9B30-9DA67CC511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26-Mar-19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Human Sciences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Literature Module</a:t>
            </a:r>
          </a:p>
          <a:p>
            <a:r>
              <a:rPr lang="en-US" dirty="0" smtClean="0"/>
              <a:t>Lecture 3: </a:t>
            </a:r>
            <a:r>
              <a:rPr lang="en-US" dirty="0" smtClean="0"/>
              <a:t>The Written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0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Lit. exists in a variegated terrain</a:t>
            </a:r>
          </a:p>
          <a:p>
            <a:r>
              <a:rPr lang="en-US" dirty="0" smtClean="0"/>
              <a:t>Does it matter, who to, why, under what circumstances?</a:t>
            </a:r>
          </a:p>
          <a:p>
            <a:r>
              <a:rPr lang="en-US" dirty="0" smtClean="0"/>
              <a:t>Why do states bother with censorship?</a:t>
            </a:r>
          </a:p>
          <a:p>
            <a:r>
              <a:rPr lang="en-US" dirty="0" smtClean="0"/>
              <a:t>Writers, poets, lyricists – arrested, banned, jailed, killed</a:t>
            </a:r>
          </a:p>
          <a:p>
            <a:r>
              <a:rPr lang="en-US" dirty="0" err="1" smtClean="0"/>
              <a:t>Gaddar</a:t>
            </a:r>
            <a:r>
              <a:rPr lang="en-US" dirty="0" smtClean="0"/>
              <a:t>, </a:t>
            </a:r>
            <a:r>
              <a:rPr lang="en-US" dirty="0" err="1" smtClean="0"/>
              <a:t>Safdar</a:t>
            </a:r>
            <a:r>
              <a:rPr lang="en-US" dirty="0" smtClean="0"/>
              <a:t> </a:t>
            </a:r>
            <a:r>
              <a:rPr lang="en-US" dirty="0"/>
              <a:t>H</a:t>
            </a:r>
            <a:r>
              <a:rPr lang="en-US" dirty="0" smtClean="0"/>
              <a:t>ashmi, Even </a:t>
            </a:r>
            <a:r>
              <a:rPr lang="en-US" dirty="0" err="1" smtClean="0"/>
              <a:t>Gulzar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8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– Contested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Satanic Verses</a:t>
            </a:r>
            <a:r>
              <a:rPr lang="en-US" dirty="0" smtClean="0"/>
              <a:t> (Salman Rushdie, 1988)</a:t>
            </a:r>
          </a:p>
          <a:p>
            <a:r>
              <a:rPr lang="en-US" dirty="0" smtClean="0"/>
              <a:t>Banned in India before it was banned in Iran</a:t>
            </a:r>
          </a:p>
          <a:p>
            <a:r>
              <a:rPr lang="en-US" dirty="0" smtClean="0"/>
              <a:t>Khomeini issues fatwa to kill Rushdie in 1989</a:t>
            </a:r>
          </a:p>
          <a:p>
            <a:r>
              <a:rPr lang="en-US" dirty="0" smtClean="0"/>
              <a:t>Rushdie goes into hiding in the UK</a:t>
            </a:r>
          </a:p>
          <a:p>
            <a:r>
              <a:rPr lang="en-US" dirty="0" smtClean="0"/>
              <a:t>Divided Muslims from Westerners along lines of culture</a:t>
            </a:r>
          </a:p>
          <a:p>
            <a:r>
              <a:rPr lang="en-US" dirty="0" smtClean="0"/>
              <a:t>Freedom of expression vs Blasphemy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2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read </a:t>
            </a:r>
            <a:r>
              <a:rPr lang="en-US" i="1" dirty="0"/>
              <a:t>The Satanic Verses</a:t>
            </a:r>
            <a:r>
              <a:rPr lang="en-US" dirty="0"/>
              <a:t> </a:t>
            </a:r>
            <a:r>
              <a:rPr lang="en-US" dirty="0" smtClean="0"/>
              <a:t>? </a:t>
            </a:r>
          </a:p>
          <a:p>
            <a:r>
              <a:rPr lang="en-US" dirty="0" smtClean="0"/>
              <a:t>English speaking and literate readership</a:t>
            </a:r>
          </a:p>
          <a:p>
            <a:r>
              <a:rPr lang="en-US" dirty="0" smtClean="0"/>
              <a:t>Very few people in Iran and India would have bothered</a:t>
            </a:r>
          </a:p>
          <a:p>
            <a:r>
              <a:rPr lang="en-US" dirty="0" smtClean="0"/>
              <a:t>Why then do states continually intervene?</a:t>
            </a:r>
          </a:p>
          <a:p>
            <a:r>
              <a:rPr lang="en-US" dirty="0" smtClean="0"/>
              <a:t>Why is power afraid of the imaginative text?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0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thinking culture is dangerous – organic, mutative, resistant</a:t>
            </a:r>
          </a:p>
          <a:p>
            <a:r>
              <a:rPr lang="en-US" dirty="0" smtClean="0"/>
              <a:t>A cultural text is bound. All arms of the Humanities are needed to make it organic</a:t>
            </a:r>
            <a:r>
              <a:rPr lang="en-US" smtClean="0"/>
              <a:t>,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9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Pride and Prejudice (1813)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is a truth universally acknowledged, that a single man in possession of a good fortune must be in want of a wife.</a:t>
            </a:r>
          </a:p>
          <a:p>
            <a:pPr marL="0" indent="0">
              <a:buNone/>
            </a:pPr>
            <a:r>
              <a:rPr lang="en-US" dirty="0"/>
              <a:t>However little known the feelings or views of such a man may be on his first entering a </a:t>
            </a:r>
            <a:r>
              <a:rPr lang="en-US" dirty="0" err="1"/>
              <a:t>neighbourhood</a:t>
            </a:r>
            <a:r>
              <a:rPr lang="en-US" dirty="0"/>
              <a:t>, this truth is so well fixed in the minds of the surrounding families, that he is considered as the rightful property of some one or other of their daughters.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7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Ajanta </a:t>
            </a:r>
            <a:r>
              <a:rPr lang="en-US" dirty="0" err="1" smtClean="0"/>
              <a:t>Deo</a:t>
            </a:r>
            <a:r>
              <a:rPr lang="en-US" dirty="0" smtClean="0"/>
              <a:t> (2019)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hi-IN" dirty="0" smtClean="0"/>
              <a:t>कौन </a:t>
            </a:r>
            <a:r>
              <a:rPr lang="hi-IN" dirty="0"/>
              <a:t>अपनी बेटी को चिड़िया कहता है</a:t>
            </a:r>
            <a:br>
              <a:rPr lang="hi-IN" dirty="0"/>
            </a:br>
            <a:r>
              <a:rPr lang="en-US" dirty="0" smtClean="0"/>
              <a:t>	</a:t>
            </a:r>
            <a:r>
              <a:rPr lang="hi-IN" dirty="0" smtClean="0"/>
              <a:t>सिर्फ़ </a:t>
            </a:r>
            <a:r>
              <a:rPr lang="hi-IN" dirty="0"/>
              <a:t>चिड़िया कहने से घर आसमान नहीं </a:t>
            </a:r>
            <a:r>
              <a:rPr lang="en-US" dirty="0" smtClean="0"/>
              <a:t>	</a:t>
            </a:r>
            <a:r>
              <a:rPr lang="hi-IN" dirty="0" smtClean="0"/>
              <a:t>हो </a:t>
            </a:r>
            <a:r>
              <a:rPr lang="hi-IN" dirty="0"/>
              <a:t>जाता 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9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or Great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cultural artifacts are more valued than others</a:t>
            </a:r>
          </a:p>
          <a:p>
            <a:r>
              <a:rPr lang="en-US" dirty="0" smtClean="0"/>
              <a:t>Intrinsic aesthetic/moral/spiritual value</a:t>
            </a:r>
          </a:p>
          <a:p>
            <a:r>
              <a:rPr lang="en-US" dirty="0" smtClean="0"/>
              <a:t>Shakespeare – great because of something internal? Or have we been conditioned?</a:t>
            </a:r>
          </a:p>
          <a:p>
            <a:r>
              <a:rPr lang="en-US" dirty="0" smtClean="0"/>
              <a:t>Text is important</a:t>
            </a:r>
          </a:p>
          <a:p>
            <a:r>
              <a:rPr lang="en-US" dirty="0" smtClean="0"/>
              <a:t>Its values, and their histories, are to be questioned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688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English literature departments and the colonial </a:t>
            </a:r>
            <a:r>
              <a:rPr lang="en-US" dirty="0" smtClean="0"/>
              <a:t>project</a:t>
            </a:r>
          </a:p>
          <a:p>
            <a:r>
              <a:rPr lang="en-US" dirty="0"/>
              <a:t>S</a:t>
            </a:r>
            <a:r>
              <a:rPr lang="en-US" dirty="0" smtClean="0"/>
              <a:t>treamlining </a:t>
            </a:r>
            <a:r>
              <a:rPr lang="en-US" dirty="0"/>
              <a:t>of certain literatures as superior to others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err="1" smtClean="0"/>
              <a:t>Meghadhoot</a:t>
            </a:r>
            <a:r>
              <a:rPr lang="en-US" i="1" dirty="0" smtClean="0"/>
              <a:t> </a:t>
            </a:r>
            <a:r>
              <a:rPr lang="en-US" dirty="0" smtClean="0"/>
              <a:t>reflect the lives of common people? Is the language accessible to anyone but a few? Greek, Latin, Roman 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6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British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the first of the Literature departments in the country</a:t>
            </a:r>
          </a:p>
          <a:p>
            <a:r>
              <a:rPr lang="en-US" dirty="0" smtClean="0"/>
              <a:t>European aesthetic and moral values</a:t>
            </a:r>
          </a:p>
          <a:p>
            <a:r>
              <a:rPr lang="en-US" dirty="0"/>
              <a:t>The analysis of Western imagination as typified by some of its luminaries: Alighieri Dante, William </a:t>
            </a:r>
            <a:r>
              <a:rPr lang="en-US" dirty="0" err="1"/>
              <a:t>Bulter</a:t>
            </a:r>
            <a:r>
              <a:rPr lang="en-US" dirty="0"/>
              <a:t> Yeats, Samuel Taylor Coleridge, William Wordsworth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2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Were Shakespeare (1564-1616), Dickens (1812-187), </a:t>
            </a:r>
            <a:r>
              <a:rPr lang="en-US" dirty="0" err="1" smtClean="0"/>
              <a:t>Sharat</a:t>
            </a:r>
            <a:r>
              <a:rPr lang="en-US" dirty="0" smtClean="0"/>
              <a:t> Chandra (1876-1938) mean to be high literature?</a:t>
            </a:r>
          </a:p>
          <a:p>
            <a:r>
              <a:rPr lang="en-US" dirty="0" smtClean="0"/>
              <a:t>The case of India – anti-imperial move </a:t>
            </a:r>
          </a:p>
          <a:p>
            <a:r>
              <a:rPr lang="en-US" dirty="0"/>
              <a:t>The anti-imperialist hero comes via </a:t>
            </a:r>
            <a:r>
              <a:rPr lang="en-US" dirty="0" smtClean="0"/>
              <a:t>Europe</a:t>
            </a:r>
          </a:p>
          <a:p>
            <a:r>
              <a:rPr lang="en-US" dirty="0" smtClean="0"/>
              <a:t> </a:t>
            </a:r>
            <a:r>
              <a:rPr lang="en-US" dirty="0"/>
              <a:t>Raja Ram Mohan Roy – Sufi and rationalist traditions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 in crisis</a:t>
            </a:r>
          </a:p>
          <a:p>
            <a:r>
              <a:rPr lang="en-US" dirty="0"/>
              <a:t>An intellectual class that is educated in the European tradition</a:t>
            </a:r>
          </a:p>
          <a:p>
            <a:r>
              <a:rPr lang="en-US" dirty="0"/>
              <a:t>Looking for traditional textual evidences for current </a:t>
            </a:r>
            <a:r>
              <a:rPr lang="en-US" dirty="0" smtClean="0"/>
              <a:t>malaise</a:t>
            </a:r>
          </a:p>
          <a:p>
            <a:r>
              <a:rPr lang="en-US" dirty="0" smtClean="0"/>
              <a:t>Resurrecting ancient texts</a:t>
            </a:r>
          </a:p>
          <a:p>
            <a:r>
              <a:rPr lang="en-US" dirty="0" smtClean="0"/>
              <a:t>Valorizing European 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3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very concept of Literature comes from this turmoil</a:t>
            </a:r>
          </a:p>
          <a:p>
            <a:r>
              <a:rPr lang="en-US" dirty="0" smtClean="0"/>
              <a:t>To unify a cultural practice, establish it as good by </a:t>
            </a:r>
            <a:r>
              <a:rPr lang="en-US" i="1" dirty="0" smtClean="0"/>
              <a:t>European </a:t>
            </a:r>
            <a:r>
              <a:rPr lang="en-US" dirty="0" smtClean="0"/>
              <a:t>standards</a:t>
            </a:r>
          </a:p>
          <a:p>
            <a:r>
              <a:rPr lang="en-US" dirty="0" smtClean="0"/>
              <a:t>Men of letters read, write and discuss proper literature</a:t>
            </a:r>
          </a:p>
          <a:p>
            <a:r>
              <a:rPr lang="en-US" dirty="0" smtClean="0"/>
              <a:t>Formation of middle class and right “values”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8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the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Literacy, and access to literacy, gains primacy</a:t>
            </a:r>
          </a:p>
          <a:p>
            <a:r>
              <a:rPr lang="en-US" dirty="0" smtClean="0"/>
              <a:t>Other literatures – written and oral </a:t>
            </a:r>
          </a:p>
          <a:p>
            <a:r>
              <a:rPr lang="en-US" dirty="0"/>
              <a:t>Middle Class vs low forms of education (</a:t>
            </a:r>
            <a:r>
              <a:rPr lang="en-US" dirty="0" err="1"/>
              <a:t>kirtan</a:t>
            </a:r>
            <a:r>
              <a:rPr lang="en-US" dirty="0"/>
              <a:t>, </a:t>
            </a:r>
            <a:r>
              <a:rPr lang="en-US" dirty="0" err="1"/>
              <a:t>kathakathas</a:t>
            </a:r>
            <a:r>
              <a:rPr lang="en-US" dirty="0"/>
              <a:t>)</a:t>
            </a:r>
          </a:p>
          <a:p>
            <a:r>
              <a:rPr lang="en-US" dirty="0"/>
              <a:t>R</a:t>
            </a:r>
            <a:r>
              <a:rPr lang="en-US" dirty="0" smtClean="0"/>
              <a:t>egional </a:t>
            </a:r>
            <a:r>
              <a:rPr lang="en-US" dirty="0"/>
              <a:t>literatures – their reach, circulation and </a:t>
            </a:r>
            <a:r>
              <a:rPr lang="en-US" dirty="0" smtClean="0"/>
              <a:t>afterlives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3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a hierarchy</a:t>
            </a:r>
          </a:p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experiences get a readership; who are the </a:t>
            </a:r>
            <a:r>
              <a:rPr lang="en-US" dirty="0" smtClean="0"/>
              <a:t>marginalized</a:t>
            </a:r>
          </a:p>
          <a:p>
            <a:r>
              <a:rPr lang="en-US" dirty="0"/>
              <a:t>Between small regional publications and the Jaipur Lit Festival, lies a literary tradition that continues a legacy of colonialism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9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580</Words>
  <Application>Microsoft Office PowerPoint</Application>
  <PresentationFormat>On-screen Show (4:3)</PresentationFormat>
  <Paragraphs>66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Introduction to Human Sciences</vt:lpstr>
      <vt:lpstr>Good or Great Culture</vt:lpstr>
      <vt:lpstr>PowerPoint Presentation</vt:lpstr>
      <vt:lpstr>The British</vt:lpstr>
      <vt:lpstr>PowerPoint Presentation</vt:lpstr>
      <vt:lpstr>PowerPoint Presentation</vt:lpstr>
      <vt:lpstr>PowerPoint Presentation</vt:lpstr>
      <vt:lpstr>What about the rest</vt:lpstr>
      <vt:lpstr>PowerPoint Presentation</vt:lpstr>
      <vt:lpstr>Does it matter</vt:lpstr>
      <vt:lpstr>Literature – Contested site</vt:lpstr>
      <vt:lpstr>PowerPoint Presentation</vt:lpstr>
      <vt:lpstr>Two thoughts</vt:lpstr>
      <vt:lpstr>Pride and Prejudice (1813)</vt:lpstr>
      <vt:lpstr>Ajanta Deo (2019)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 Sciences</dc:title>
  <dc:creator>Sushmita</dc:creator>
  <cp:lastModifiedBy>Sushmita</cp:lastModifiedBy>
  <cp:revision>8</cp:revision>
  <dcterms:created xsi:type="dcterms:W3CDTF">2006-08-16T00:00:00Z</dcterms:created>
  <dcterms:modified xsi:type="dcterms:W3CDTF">2019-03-26T04:07:32Z</dcterms:modified>
</cp:coreProperties>
</file>