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4" r:id="rId9"/>
    <p:sldId id="265" r:id="rId10"/>
    <p:sldId id="263" r:id="rId11"/>
    <p:sldId id="266" r:id="rId12"/>
    <p:sldId id="267" r:id="rId13"/>
    <p:sldId id="268" r:id="rId14"/>
    <p:sldId id="271" r:id="rId15"/>
    <p:sldId id="270"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5" r:id="rId29"/>
    <p:sldId id="284" r:id="rId30"/>
    <p:sldId id="286" r:id="rId31"/>
    <p:sldId id="287" r:id="rId32"/>
    <p:sldId id="288" r:id="rId33"/>
    <p:sldId id="290" r:id="rId34"/>
    <p:sldId id="291" r:id="rId35"/>
    <p:sldId id="292" r:id="rId36"/>
    <p:sldId id="294" r:id="rId37"/>
    <p:sldId id="293" r:id="rId38"/>
    <p:sldId id="289" r:id="rId39"/>
    <p:sldId id="295" r:id="rId40"/>
    <p:sldId id="296" r:id="rId41"/>
    <p:sldId id="297" r:id="rId42"/>
    <p:sldId id="300" r:id="rId43"/>
    <p:sldId id="299" r:id="rId44"/>
    <p:sldId id="298" r:id="rId45"/>
    <p:sldId id="301" r:id="rId46"/>
    <p:sldId id="308" r:id="rId47"/>
    <p:sldId id="302" r:id="rId48"/>
    <p:sldId id="303" r:id="rId49"/>
    <p:sldId id="320" r:id="rId50"/>
    <p:sldId id="304" r:id="rId51"/>
    <p:sldId id="305" r:id="rId52"/>
    <p:sldId id="309" r:id="rId53"/>
    <p:sldId id="306" r:id="rId54"/>
    <p:sldId id="310" r:id="rId55"/>
    <p:sldId id="307" r:id="rId56"/>
    <p:sldId id="311" r:id="rId57"/>
    <p:sldId id="312" r:id="rId58"/>
    <p:sldId id="313" r:id="rId59"/>
    <p:sldId id="315" r:id="rId60"/>
    <p:sldId id="316" r:id="rId61"/>
    <p:sldId id="317" r:id="rId62"/>
    <p:sldId id="318" r:id="rId63"/>
    <p:sldId id="31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817" autoAdjust="0"/>
  </p:normalViewPr>
  <p:slideViewPr>
    <p:cSldViewPr>
      <p:cViewPr>
        <p:scale>
          <a:sx n="60" d="100"/>
          <a:sy n="60" d="100"/>
        </p:scale>
        <p:origin x="-1572"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IIT\Downloads\Political%20Party%20wise%20seat%20won%20and%20valid%20votes%20polled%20in%20st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ser>
          <c:idx val="0"/>
          <c:order val="0"/>
          <c:dLbls>
            <c:txPr>
              <a:bodyPr/>
              <a:lstStyle/>
              <a:p>
                <a:pPr>
                  <a:defRPr sz="1400" baseline="0"/>
                </a:pPr>
                <a:endParaRPr lang="en-US"/>
              </a:p>
            </c:txPr>
            <c:showVal val="1"/>
            <c:showLeaderLines val="1"/>
          </c:dLbls>
          <c:cat>
            <c:strRef>
              <c:f>Sheet1!$B$60:$B$75</c:f>
              <c:strCache>
                <c:ptCount val="16"/>
                <c:pt idx="0">
                  <c:v>Akhil Bharatiya Hindu Mahasabha</c:v>
                </c:pt>
                <c:pt idx="1">
                  <c:v>Akhil Bharatiya Ram Rajya Parishad</c:v>
                </c:pt>
                <c:pt idx="2">
                  <c:v>Bharatiya Jana Sangh</c:v>
                </c:pt>
                <c:pt idx="3">
                  <c:v>Communist Party of India</c:v>
                </c:pt>
                <c:pt idx="4">
                  <c:v>Indian National Congress</c:v>
                </c:pt>
                <c:pt idx="5">
                  <c:v>Krishikar Lok Party</c:v>
                </c:pt>
                <c:pt idx="6">
                  <c:v>Kisan Mazdoor Praja Party</c:v>
                </c:pt>
                <c:pt idx="7">
                  <c:v>Scheduled Caste Federation</c:v>
                </c:pt>
                <c:pt idx="8">
                  <c:v>Socialist Party</c:v>
                </c:pt>
                <c:pt idx="9">
                  <c:v>Ganatantra Parishad</c:v>
                </c:pt>
                <c:pt idx="10">
                  <c:v>Jharkhand Party</c:v>
                </c:pt>
                <c:pt idx="11">
                  <c:v>Peasants and Workers Party of India</c:v>
                </c:pt>
                <c:pt idx="12">
                  <c:v>Peoples Democratic Front</c:v>
                </c:pt>
                <c:pt idx="13">
                  <c:v>Shiromani Akali Dal</c:v>
                </c:pt>
                <c:pt idx="14">
                  <c:v>Independents</c:v>
                </c:pt>
                <c:pt idx="15">
                  <c:v>Others</c:v>
                </c:pt>
              </c:strCache>
            </c:strRef>
          </c:cat>
          <c:val>
            <c:numRef>
              <c:f>Sheet1!$C$60:$C$75</c:f>
              <c:numCache>
                <c:formatCode>General</c:formatCode>
                <c:ptCount val="16"/>
                <c:pt idx="0">
                  <c:v>0.9500000000000004</c:v>
                </c:pt>
                <c:pt idx="1">
                  <c:v>1.9700000000000002</c:v>
                </c:pt>
                <c:pt idx="2">
                  <c:v>3.06</c:v>
                </c:pt>
                <c:pt idx="3">
                  <c:v>4.4099999999999993</c:v>
                </c:pt>
                <c:pt idx="4">
                  <c:v>44.99</c:v>
                </c:pt>
                <c:pt idx="5">
                  <c:v>1.41</c:v>
                </c:pt>
                <c:pt idx="6">
                  <c:v>5.79</c:v>
                </c:pt>
                <c:pt idx="7">
                  <c:v>2.38</c:v>
                </c:pt>
                <c:pt idx="8">
                  <c:v>10.59</c:v>
                </c:pt>
                <c:pt idx="9">
                  <c:v>0.91</c:v>
                </c:pt>
                <c:pt idx="10">
                  <c:v>0.71000000000000041</c:v>
                </c:pt>
                <c:pt idx="11">
                  <c:v>0.94000000000000039</c:v>
                </c:pt>
                <c:pt idx="12">
                  <c:v>1.29</c:v>
                </c:pt>
                <c:pt idx="13">
                  <c:v>0.99</c:v>
                </c:pt>
                <c:pt idx="14">
                  <c:v>15.9</c:v>
                </c:pt>
                <c:pt idx="15">
                  <c:v>3.7199999999999998</c:v>
                </c:pt>
              </c:numCache>
            </c:numRef>
          </c:val>
        </c:ser>
        <c:firstSliceAng val="0"/>
      </c:pieChart>
    </c:plotArea>
    <c:legend>
      <c:legendPos val="r"/>
      <c:layout>
        <c:manualLayout>
          <c:xMode val="edge"/>
          <c:yMode val="edge"/>
          <c:x val="0.68730810181746138"/>
          <c:y val="3.6285279154920511E-2"/>
          <c:w val="0.2749560491259348"/>
          <c:h val="0.92742944169015951"/>
        </c:manualLayout>
      </c:layout>
      <c:txPr>
        <a:bodyPr/>
        <a:lstStyle/>
        <a:p>
          <a:pPr>
            <a:defRPr sz="1100" baseline="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0016922226826946E-2"/>
          <c:y val="9.6826867678125594E-2"/>
          <c:w val="0.47474029562094217"/>
          <c:h val="0.66000480122911498"/>
        </c:manualLayout>
      </c:layout>
      <c:pieChart>
        <c:varyColors val="1"/>
        <c:ser>
          <c:idx val="3"/>
          <c:order val="3"/>
          <c:tx>
            <c:strRef>
              <c:f>Sheet1!$H$292</c:f>
              <c:strCache>
                <c:ptCount val="1"/>
                <c:pt idx="0">
                  <c:v>% of votes </c:v>
                </c:pt>
              </c:strCache>
            </c:strRef>
          </c:tx>
          <c:dLbls>
            <c:txPr>
              <a:bodyPr/>
              <a:lstStyle/>
              <a:p>
                <a:pPr>
                  <a:defRPr sz="1400" baseline="0"/>
                </a:pPr>
                <a:endParaRPr lang="en-US"/>
              </a:p>
            </c:txPr>
            <c:showVal val="1"/>
            <c:showLeaderLines val="1"/>
          </c:dLbls>
          <c:cat>
            <c:strRef>
              <c:f>Sheet1!$B$293:$D$318</c:f>
              <c:strCache>
                <c:ptCount val="26"/>
                <c:pt idx="0">
                  <c:v>Bahujan Samaj Party</c:v>
                </c:pt>
                <c:pt idx="1">
                  <c:v>Bharatiya Janata Party</c:v>
                </c:pt>
                <c:pt idx="2">
                  <c:v>Communist Party of India</c:v>
                </c:pt>
                <c:pt idx="3">
                  <c:v>Indian National Congress</c:v>
                </c:pt>
                <c:pt idx="4">
                  <c:v>Nationalist Congress Party</c:v>
                </c:pt>
                <c:pt idx="5">
                  <c:v>Aam Aadmi Party</c:v>
                </c:pt>
                <c:pt idx="6">
                  <c:v>AJSU Party</c:v>
                </c:pt>
                <c:pt idx="7">
                  <c:v>All India Anna Dravida Munnetra Kazhagam</c:v>
                </c:pt>
                <c:pt idx="8">
                  <c:v>All India Trinamool Congress</c:v>
                </c:pt>
                <c:pt idx="9">
                  <c:v>Asom Gana Parishad</c:v>
                </c:pt>
                <c:pt idx="10">
                  <c:v>Biju Janata Dal</c:v>
                </c:pt>
                <c:pt idx="11">
                  <c:v>Dravida Munnetra Kazhagam</c:v>
                </c:pt>
                <c:pt idx="12">
                  <c:v>Jammu &amp; Kashmir National Conference</c:v>
                </c:pt>
                <c:pt idx="13">
                  <c:v>Jammu &amp; Kashmir Peoples Democratic Party</c:v>
                </c:pt>
                <c:pt idx="14">
                  <c:v>Janata Dal  (Secular)</c:v>
                </c:pt>
                <c:pt idx="15">
                  <c:v>Janata Dal  (United)</c:v>
                </c:pt>
                <c:pt idx="16">
                  <c:v>Jharkhand Mukti Morcha</c:v>
                </c:pt>
                <c:pt idx="17">
                  <c:v>Lok Jan Shakti Party</c:v>
                </c:pt>
                <c:pt idx="18">
                  <c:v>Rashtriya Janata Dal</c:v>
                </c:pt>
                <c:pt idx="19">
                  <c:v>Samajwadi Party</c:v>
                </c:pt>
                <c:pt idx="20">
                  <c:v>Shiromani Akali Dal</c:v>
                </c:pt>
                <c:pt idx="21">
                  <c:v>Shivsena</c:v>
                </c:pt>
                <c:pt idx="22">
                  <c:v>Telangana Rashtra Samithi</c:v>
                </c:pt>
                <c:pt idx="23">
                  <c:v>Telugu Desam</c:v>
                </c:pt>
                <c:pt idx="24">
                  <c:v>Others</c:v>
                </c:pt>
                <c:pt idx="25">
                  <c:v>Independents</c:v>
                </c:pt>
              </c:strCache>
            </c:strRef>
          </c:cat>
          <c:val>
            <c:numRef>
              <c:f>Sheet1!$H$293:$H$318</c:f>
              <c:numCache>
                <c:formatCode>0.0</c:formatCode>
                <c:ptCount val="26"/>
                <c:pt idx="0">
                  <c:v>4.3442420289661801</c:v>
                </c:pt>
                <c:pt idx="1">
                  <c:v>32.499012516764161</c:v>
                </c:pt>
                <c:pt idx="2">
                  <c:v>4.6721285305559537</c:v>
                </c:pt>
                <c:pt idx="3">
                  <c:v>20.245298037582529</c:v>
                </c:pt>
                <c:pt idx="4">
                  <c:v>1.634898820368835</c:v>
                </c:pt>
                <c:pt idx="5">
                  <c:v>0.51550169013949498</c:v>
                </c:pt>
                <c:pt idx="6">
                  <c:v>9.11900319713672E-2</c:v>
                </c:pt>
                <c:pt idx="7">
                  <c:v>3.4289155538202576</c:v>
                </c:pt>
                <c:pt idx="8">
                  <c:v>3.8580081537539037</c:v>
                </c:pt>
                <c:pt idx="9">
                  <c:v>0.10937684576858697</c:v>
                </c:pt>
                <c:pt idx="10">
                  <c:v>1.7966530386066477</c:v>
                </c:pt>
                <c:pt idx="11">
                  <c:v>1.8234041997149522</c:v>
                </c:pt>
                <c:pt idx="12">
                  <c:v>7.510639332455199E-2</c:v>
                </c:pt>
                <c:pt idx="13">
                  <c:v>0.13870543297263541</c:v>
                </c:pt>
                <c:pt idx="14">
                  <c:v>0.70239499491493163</c:v>
                </c:pt>
                <c:pt idx="15">
                  <c:v>1.0720237205290712</c:v>
                </c:pt>
                <c:pt idx="16">
                  <c:v>0.228138559246302</c:v>
                </c:pt>
                <c:pt idx="17">
                  <c:v>0.43466926094996988</c:v>
                </c:pt>
                <c:pt idx="18">
                  <c:v>1.4080735859959106</c:v>
                </c:pt>
                <c:pt idx="19">
                  <c:v>3.4057024372893903</c:v>
                </c:pt>
                <c:pt idx="20">
                  <c:v>0.68840184686229855</c:v>
                </c:pt>
                <c:pt idx="21">
                  <c:v>1.9028068711642803</c:v>
                </c:pt>
                <c:pt idx="22">
                  <c:v>1.2753223215785214</c:v>
                </c:pt>
                <c:pt idx="23">
                  <c:v>2.6692906810548762</c:v>
                </c:pt>
                <c:pt idx="24">
                  <c:v>12.857974552932442</c:v>
                </c:pt>
                <c:pt idx="25">
                  <c:v>3.1688141847537636</c:v>
                </c:pt>
              </c:numCache>
            </c:numRef>
          </c:val>
        </c:ser>
        <c:ser>
          <c:idx val="2"/>
          <c:order val="2"/>
          <c:tx>
            <c:strRef>
              <c:f>Sheet1!$G$292</c:f>
              <c:strCache>
                <c:ptCount val="1"/>
                <c:pt idx="0">
                  <c:v>Seats Won</c:v>
                </c:pt>
              </c:strCache>
            </c:strRef>
          </c:tx>
          <c:cat>
            <c:strRef>
              <c:f>Sheet1!$B$293:$D$318</c:f>
              <c:strCache>
                <c:ptCount val="26"/>
                <c:pt idx="0">
                  <c:v>Bahujan Samaj Party</c:v>
                </c:pt>
                <c:pt idx="1">
                  <c:v>Bharatiya Janata Party</c:v>
                </c:pt>
                <c:pt idx="2">
                  <c:v>Communist Party of India</c:v>
                </c:pt>
                <c:pt idx="3">
                  <c:v>Indian National Congress</c:v>
                </c:pt>
                <c:pt idx="4">
                  <c:v>Nationalist Congress Party</c:v>
                </c:pt>
                <c:pt idx="5">
                  <c:v>Aam Aadmi Party</c:v>
                </c:pt>
                <c:pt idx="6">
                  <c:v>AJSU Party</c:v>
                </c:pt>
                <c:pt idx="7">
                  <c:v>All India Anna Dravida Munnetra Kazhagam</c:v>
                </c:pt>
                <c:pt idx="8">
                  <c:v>All India Trinamool Congress</c:v>
                </c:pt>
                <c:pt idx="9">
                  <c:v>Asom Gana Parishad</c:v>
                </c:pt>
                <c:pt idx="10">
                  <c:v>Biju Janata Dal</c:v>
                </c:pt>
                <c:pt idx="11">
                  <c:v>Dravida Munnetra Kazhagam</c:v>
                </c:pt>
                <c:pt idx="12">
                  <c:v>Jammu &amp; Kashmir National Conference</c:v>
                </c:pt>
                <c:pt idx="13">
                  <c:v>Jammu &amp; Kashmir Peoples Democratic Party</c:v>
                </c:pt>
                <c:pt idx="14">
                  <c:v>Janata Dal  (Secular)</c:v>
                </c:pt>
                <c:pt idx="15">
                  <c:v>Janata Dal  (United)</c:v>
                </c:pt>
                <c:pt idx="16">
                  <c:v>Jharkhand Mukti Morcha</c:v>
                </c:pt>
                <c:pt idx="17">
                  <c:v>Lok Jan Shakti Party</c:v>
                </c:pt>
                <c:pt idx="18">
                  <c:v>Rashtriya Janata Dal</c:v>
                </c:pt>
                <c:pt idx="19">
                  <c:v>Samajwadi Party</c:v>
                </c:pt>
                <c:pt idx="20">
                  <c:v>Shiromani Akali Dal</c:v>
                </c:pt>
                <c:pt idx="21">
                  <c:v>Shivsena</c:v>
                </c:pt>
                <c:pt idx="22">
                  <c:v>Telangana Rashtra Samithi</c:v>
                </c:pt>
                <c:pt idx="23">
                  <c:v>Telugu Desam</c:v>
                </c:pt>
                <c:pt idx="24">
                  <c:v>Others</c:v>
                </c:pt>
                <c:pt idx="25">
                  <c:v>Independents</c:v>
                </c:pt>
              </c:strCache>
            </c:strRef>
          </c:cat>
          <c:val>
            <c:numRef>
              <c:f>Sheet1!$G$293:$G$318</c:f>
            </c:numRef>
          </c:val>
        </c:ser>
        <c:ser>
          <c:idx val="1"/>
          <c:order val="1"/>
          <c:tx>
            <c:strRef>
              <c:f>Sheet1!$F$292</c:f>
              <c:strCache>
                <c:ptCount val="1"/>
                <c:pt idx="0">
                  <c:v>Total Electors in The States</c:v>
                </c:pt>
              </c:strCache>
            </c:strRef>
          </c:tx>
          <c:cat>
            <c:strRef>
              <c:f>Sheet1!$B$293:$D$318</c:f>
              <c:strCache>
                <c:ptCount val="26"/>
                <c:pt idx="0">
                  <c:v>Bahujan Samaj Party</c:v>
                </c:pt>
                <c:pt idx="1">
                  <c:v>Bharatiya Janata Party</c:v>
                </c:pt>
                <c:pt idx="2">
                  <c:v>Communist Party of India</c:v>
                </c:pt>
                <c:pt idx="3">
                  <c:v>Indian National Congress</c:v>
                </c:pt>
                <c:pt idx="4">
                  <c:v>Nationalist Congress Party</c:v>
                </c:pt>
                <c:pt idx="5">
                  <c:v>Aam Aadmi Party</c:v>
                </c:pt>
                <c:pt idx="6">
                  <c:v>AJSU Party</c:v>
                </c:pt>
                <c:pt idx="7">
                  <c:v>All India Anna Dravida Munnetra Kazhagam</c:v>
                </c:pt>
                <c:pt idx="8">
                  <c:v>All India Trinamool Congress</c:v>
                </c:pt>
                <c:pt idx="9">
                  <c:v>Asom Gana Parishad</c:v>
                </c:pt>
                <c:pt idx="10">
                  <c:v>Biju Janata Dal</c:v>
                </c:pt>
                <c:pt idx="11">
                  <c:v>Dravida Munnetra Kazhagam</c:v>
                </c:pt>
                <c:pt idx="12">
                  <c:v>Jammu &amp; Kashmir National Conference</c:v>
                </c:pt>
                <c:pt idx="13">
                  <c:v>Jammu &amp; Kashmir Peoples Democratic Party</c:v>
                </c:pt>
                <c:pt idx="14">
                  <c:v>Janata Dal  (Secular)</c:v>
                </c:pt>
                <c:pt idx="15">
                  <c:v>Janata Dal  (United)</c:v>
                </c:pt>
                <c:pt idx="16">
                  <c:v>Jharkhand Mukti Morcha</c:v>
                </c:pt>
                <c:pt idx="17">
                  <c:v>Lok Jan Shakti Party</c:v>
                </c:pt>
                <c:pt idx="18">
                  <c:v>Rashtriya Janata Dal</c:v>
                </c:pt>
                <c:pt idx="19">
                  <c:v>Samajwadi Party</c:v>
                </c:pt>
                <c:pt idx="20">
                  <c:v>Shiromani Akali Dal</c:v>
                </c:pt>
                <c:pt idx="21">
                  <c:v>Shivsena</c:v>
                </c:pt>
                <c:pt idx="22">
                  <c:v>Telangana Rashtra Samithi</c:v>
                </c:pt>
                <c:pt idx="23">
                  <c:v>Telugu Desam</c:v>
                </c:pt>
                <c:pt idx="24">
                  <c:v>Others</c:v>
                </c:pt>
                <c:pt idx="25">
                  <c:v>Independents</c:v>
                </c:pt>
              </c:strCache>
            </c:strRef>
          </c:cat>
          <c:val>
            <c:numRef>
              <c:f>Sheet1!$F$293:$F$318</c:f>
            </c:numRef>
          </c:val>
        </c:ser>
        <c:ser>
          <c:idx val="0"/>
          <c:order val="0"/>
          <c:tx>
            <c:strRef>
              <c:f>Sheet1!$E$292</c:f>
              <c:strCache>
                <c:ptCount val="1"/>
                <c:pt idx="0">
                  <c:v>Total Valid Votes Polled In States</c:v>
                </c:pt>
              </c:strCache>
            </c:strRef>
          </c:tx>
          <c:cat>
            <c:strRef>
              <c:f>Sheet1!$B$293:$D$318</c:f>
              <c:strCache>
                <c:ptCount val="26"/>
                <c:pt idx="0">
                  <c:v>Bahujan Samaj Party</c:v>
                </c:pt>
                <c:pt idx="1">
                  <c:v>Bharatiya Janata Party</c:v>
                </c:pt>
                <c:pt idx="2">
                  <c:v>Communist Party of India</c:v>
                </c:pt>
                <c:pt idx="3">
                  <c:v>Indian National Congress</c:v>
                </c:pt>
                <c:pt idx="4">
                  <c:v>Nationalist Congress Party</c:v>
                </c:pt>
                <c:pt idx="5">
                  <c:v>Aam Aadmi Party</c:v>
                </c:pt>
                <c:pt idx="6">
                  <c:v>AJSU Party</c:v>
                </c:pt>
                <c:pt idx="7">
                  <c:v>All India Anna Dravida Munnetra Kazhagam</c:v>
                </c:pt>
                <c:pt idx="8">
                  <c:v>All India Trinamool Congress</c:v>
                </c:pt>
                <c:pt idx="9">
                  <c:v>Asom Gana Parishad</c:v>
                </c:pt>
                <c:pt idx="10">
                  <c:v>Biju Janata Dal</c:v>
                </c:pt>
                <c:pt idx="11">
                  <c:v>Dravida Munnetra Kazhagam</c:v>
                </c:pt>
                <c:pt idx="12">
                  <c:v>Jammu &amp; Kashmir National Conference</c:v>
                </c:pt>
                <c:pt idx="13">
                  <c:v>Jammu &amp; Kashmir Peoples Democratic Party</c:v>
                </c:pt>
                <c:pt idx="14">
                  <c:v>Janata Dal  (Secular)</c:v>
                </c:pt>
                <c:pt idx="15">
                  <c:v>Janata Dal  (United)</c:v>
                </c:pt>
                <c:pt idx="16">
                  <c:v>Jharkhand Mukti Morcha</c:v>
                </c:pt>
                <c:pt idx="17">
                  <c:v>Lok Jan Shakti Party</c:v>
                </c:pt>
                <c:pt idx="18">
                  <c:v>Rashtriya Janata Dal</c:v>
                </c:pt>
                <c:pt idx="19">
                  <c:v>Samajwadi Party</c:v>
                </c:pt>
                <c:pt idx="20">
                  <c:v>Shiromani Akali Dal</c:v>
                </c:pt>
                <c:pt idx="21">
                  <c:v>Shivsena</c:v>
                </c:pt>
                <c:pt idx="22">
                  <c:v>Telangana Rashtra Samithi</c:v>
                </c:pt>
                <c:pt idx="23">
                  <c:v>Telugu Desam</c:v>
                </c:pt>
                <c:pt idx="24">
                  <c:v>Others</c:v>
                </c:pt>
                <c:pt idx="25">
                  <c:v>Independents</c:v>
                </c:pt>
              </c:strCache>
            </c:strRef>
          </c:cat>
          <c:val>
            <c:numRef>
              <c:f>Sheet1!$E$293:$E$318</c:f>
            </c:numRef>
          </c:val>
        </c:ser>
        <c:firstSliceAng val="0"/>
      </c:pieChart>
    </c:plotArea>
    <c:legend>
      <c:legendPos val="r"/>
      <c:layout>
        <c:manualLayout>
          <c:xMode val="edge"/>
          <c:yMode val="edge"/>
          <c:x val="0.56992033890500549"/>
          <c:y val="4.879073042698933E-2"/>
          <c:w val="0.42130773127043347"/>
          <c:h val="0.89225593752000532"/>
        </c:manualLayout>
      </c:layout>
      <c:txPr>
        <a:bodyPr/>
        <a:lstStyle/>
        <a:p>
          <a:pPr>
            <a:defRPr sz="1200" baseline="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BB5A8-4EA3-48DB-A0D2-0F966C329218}"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714B7316-1EA6-4457-B687-FC23D8C28D17}">
      <dgm:prSet phldrT="[Text]"/>
      <dgm:spPr/>
      <dgm:t>
        <a:bodyPr/>
        <a:lstStyle/>
        <a:p>
          <a:r>
            <a:rPr lang="en-US" dirty="0" smtClean="0"/>
            <a:t>Global actors</a:t>
          </a:r>
          <a:endParaRPr lang="en-US" dirty="0"/>
        </a:p>
      </dgm:t>
    </dgm:pt>
    <dgm:pt modelId="{68371D37-DC0D-433B-BB51-2FB37842B55C}" type="parTrans" cxnId="{99C33188-A3BD-480A-A03F-C5FF2D6CED68}">
      <dgm:prSet/>
      <dgm:spPr/>
      <dgm:t>
        <a:bodyPr/>
        <a:lstStyle/>
        <a:p>
          <a:endParaRPr lang="en-US"/>
        </a:p>
      </dgm:t>
    </dgm:pt>
    <dgm:pt modelId="{11017172-137F-4A09-8B08-DB28F99E2C21}" type="sibTrans" cxnId="{99C33188-A3BD-480A-A03F-C5FF2D6CED68}">
      <dgm:prSet/>
      <dgm:spPr/>
      <dgm:t>
        <a:bodyPr/>
        <a:lstStyle/>
        <a:p>
          <a:endParaRPr lang="en-US"/>
        </a:p>
      </dgm:t>
    </dgm:pt>
    <dgm:pt modelId="{DD1B1ED0-DFE8-4353-A30E-C4C3C8ED9652}">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Non-Legitimate actors</a:t>
          </a:r>
        </a:p>
        <a:p>
          <a:pPr defTabSz="1066800">
            <a:lnSpc>
              <a:spcPct val="90000"/>
            </a:lnSpc>
            <a:spcBef>
              <a:spcPct val="0"/>
            </a:spcBef>
            <a:spcAft>
              <a:spcPct val="35000"/>
            </a:spcAft>
          </a:pPr>
          <a:endParaRPr lang="en-US" dirty="0"/>
        </a:p>
      </dgm:t>
    </dgm:pt>
    <dgm:pt modelId="{B31A2A39-7AAA-4B2D-A0F3-BA7153597CFF}" type="parTrans" cxnId="{490735E5-0378-44D6-AC7D-B309CFD2CBF9}">
      <dgm:prSet/>
      <dgm:spPr/>
      <dgm:t>
        <a:bodyPr/>
        <a:lstStyle/>
        <a:p>
          <a:endParaRPr lang="en-US"/>
        </a:p>
      </dgm:t>
    </dgm:pt>
    <dgm:pt modelId="{61C6311A-A10D-44E7-B272-2F5D49D8D539}" type="sibTrans" cxnId="{490735E5-0378-44D6-AC7D-B309CFD2CBF9}">
      <dgm:prSet/>
      <dgm:spPr/>
      <dgm:t>
        <a:bodyPr/>
        <a:lstStyle/>
        <a:p>
          <a:endParaRPr lang="en-US"/>
        </a:p>
      </dgm:t>
    </dgm:pt>
    <dgm:pt modelId="{1BECB7CA-2330-4034-BA8F-3B9B7708E900}">
      <dgm:prSet phldrT="[Text]"/>
      <dgm:spPr/>
      <dgm:t>
        <a:bodyPr/>
        <a:lstStyle/>
        <a:p>
          <a:r>
            <a:rPr lang="en-US" dirty="0" smtClean="0"/>
            <a:t>Guerilla and liberation movements</a:t>
          </a:r>
          <a:endParaRPr lang="en-US" dirty="0"/>
        </a:p>
      </dgm:t>
    </dgm:pt>
    <dgm:pt modelId="{F53AE550-6068-4C17-A064-4AF503C2A4B4}" type="parTrans" cxnId="{24EB07D0-1525-4FB7-A197-F317AA6A0BB1}">
      <dgm:prSet/>
      <dgm:spPr/>
      <dgm:t>
        <a:bodyPr/>
        <a:lstStyle/>
        <a:p>
          <a:endParaRPr lang="en-US"/>
        </a:p>
      </dgm:t>
    </dgm:pt>
    <dgm:pt modelId="{9F4A35B5-D3E7-466D-A1BB-B6D48314FAF5}" type="sibTrans" cxnId="{24EB07D0-1525-4FB7-A197-F317AA6A0BB1}">
      <dgm:prSet/>
      <dgm:spPr/>
      <dgm:t>
        <a:bodyPr/>
        <a:lstStyle/>
        <a:p>
          <a:endParaRPr lang="en-US"/>
        </a:p>
      </dgm:t>
    </dgm:pt>
    <dgm:pt modelId="{A02048BC-B1FB-4ED8-99B1-4413D9668DB0}">
      <dgm:prSet phldrT="[Text]"/>
      <dgm:spPr/>
      <dgm:t>
        <a:bodyPr/>
        <a:lstStyle/>
        <a:p>
          <a:r>
            <a:rPr lang="en-US" dirty="0" smtClean="0"/>
            <a:t>Legitimate actors</a:t>
          </a:r>
          <a:endParaRPr lang="en-US" dirty="0"/>
        </a:p>
      </dgm:t>
    </dgm:pt>
    <dgm:pt modelId="{C1680FF8-3D89-476C-BE1C-7A2ADBD5CE1F}" type="parTrans" cxnId="{778EE4BA-A8C5-44DB-B0C1-EF7222AECA49}">
      <dgm:prSet/>
      <dgm:spPr/>
      <dgm:t>
        <a:bodyPr/>
        <a:lstStyle/>
        <a:p>
          <a:endParaRPr lang="en-US"/>
        </a:p>
      </dgm:t>
    </dgm:pt>
    <dgm:pt modelId="{10C41505-D0DC-4E44-B4F3-DA60DB3B309B}" type="sibTrans" cxnId="{778EE4BA-A8C5-44DB-B0C1-EF7222AECA49}">
      <dgm:prSet/>
      <dgm:spPr/>
      <dgm:t>
        <a:bodyPr/>
        <a:lstStyle/>
        <a:p>
          <a:endParaRPr lang="en-US"/>
        </a:p>
      </dgm:t>
    </dgm:pt>
    <dgm:pt modelId="{1E3EF029-D368-4F86-BB9A-D175D1D18AA6}">
      <dgm:prSet phldrT="[Text]"/>
      <dgm:spPr/>
      <dgm:t>
        <a:bodyPr/>
        <a:lstStyle/>
        <a:p>
          <a:r>
            <a:rPr lang="en-US" dirty="0" smtClean="0"/>
            <a:t>Transnational companies</a:t>
          </a:r>
          <a:endParaRPr lang="en-US" dirty="0"/>
        </a:p>
      </dgm:t>
    </dgm:pt>
    <dgm:pt modelId="{3585734D-F5B9-4C90-952F-70C934F402A1}" type="parTrans" cxnId="{220E0B93-D57E-4A77-B4CB-B17E8A3B2FD8}">
      <dgm:prSet/>
      <dgm:spPr/>
      <dgm:t>
        <a:bodyPr/>
        <a:lstStyle/>
        <a:p>
          <a:endParaRPr lang="en-US"/>
        </a:p>
      </dgm:t>
    </dgm:pt>
    <dgm:pt modelId="{04F57535-0947-4A96-9C8D-919C416E0B09}" type="sibTrans" cxnId="{220E0B93-D57E-4A77-B4CB-B17E8A3B2FD8}">
      <dgm:prSet/>
      <dgm:spPr/>
      <dgm:t>
        <a:bodyPr/>
        <a:lstStyle/>
        <a:p>
          <a:endParaRPr lang="en-US"/>
        </a:p>
      </dgm:t>
    </dgm:pt>
    <dgm:pt modelId="{172B0407-C08D-4080-874B-7EFD2FE190B6}">
      <dgm:prSet/>
      <dgm:spPr/>
      <dgm:t>
        <a:bodyPr/>
        <a:lstStyle/>
        <a:p>
          <a:r>
            <a:rPr lang="en-US" dirty="0" smtClean="0"/>
            <a:t>Government Departments</a:t>
          </a:r>
          <a:endParaRPr lang="en-US" dirty="0"/>
        </a:p>
      </dgm:t>
    </dgm:pt>
    <dgm:pt modelId="{0D9D8C30-D562-4D79-B685-0C4BBCA2C6D0}" type="parTrans" cxnId="{2A294AF8-908F-44C7-AC3F-F84BAD55EF3C}">
      <dgm:prSet/>
      <dgm:spPr/>
      <dgm:t>
        <a:bodyPr/>
        <a:lstStyle/>
        <a:p>
          <a:endParaRPr lang="en-US"/>
        </a:p>
      </dgm:t>
    </dgm:pt>
    <dgm:pt modelId="{59EA4AB6-FDD1-47D2-9BF3-54DFA277F325}" type="sibTrans" cxnId="{2A294AF8-908F-44C7-AC3F-F84BAD55EF3C}">
      <dgm:prSet/>
      <dgm:spPr/>
      <dgm:t>
        <a:bodyPr/>
        <a:lstStyle/>
        <a:p>
          <a:endParaRPr lang="en-US"/>
        </a:p>
      </dgm:t>
    </dgm:pt>
    <dgm:pt modelId="{B872B2EB-0435-4825-B37B-2E2CA6231183}">
      <dgm:prSet phldrT="[Text]"/>
      <dgm:spPr/>
      <dgm:t>
        <a:bodyPr/>
        <a:lstStyle/>
        <a:p>
          <a:r>
            <a:rPr lang="en-US" dirty="0" smtClean="0"/>
            <a:t>Criminals</a:t>
          </a:r>
          <a:endParaRPr lang="en-US" dirty="0"/>
        </a:p>
      </dgm:t>
    </dgm:pt>
    <dgm:pt modelId="{191F13EB-2703-40E4-B0D7-F3A8B0CFCB50}" type="sibTrans" cxnId="{1E4225ED-8018-4BAB-BBB0-DABCC342DED1}">
      <dgm:prSet/>
      <dgm:spPr/>
      <dgm:t>
        <a:bodyPr/>
        <a:lstStyle/>
        <a:p>
          <a:endParaRPr lang="en-US"/>
        </a:p>
      </dgm:t>
    </dgm:pt>
    <dgm:pt modelId="{4E530070-1C91-4349-A3A5-144C7ED0D134}" type="parTrans" cxnId="{1E4225ED-8018-4BAB-BBB0-DABCC342DED1}">
      <dgm:prSet/>
      <dgm:spPr/>
      <dgm:t>
        <a:bodyPr/>
        <a:lstStyle/>
        <a:p>
          <a:endParaRPr lang="en-US"/>
        </a:p>
      </dgm:t>
    </dgm:pt>
    <dgm:pt modelId="{0F8E5350-49A5-48FB-90FD-8C48E79801A6}">
      <dgm:prSet/>
      <dgm:spPr/>
      <dgm:t>
        <a:bodyPr/>
        <a:lstStyle/>
        <a:p>
          <a:r>
            <a:rPr lang="en-US" dirty="0" smtClean="0"/>
            <a:t>Political parties</a:t>
          </a:r>
          <a:endParaRPr lang="en-US" dirty="0"/>
        </a:p>
      </dgm:t>
    </dgm:pt>
    <dgm:pt modelId="{47973BFB-F3A6-4DE1-9C15-EB493FFCD5E5}" type="parTrans" cxnId="{AEAC23AE-00BE-452A-9904-3905EF197971}">
      <dgm:prSet/>
      <dgm:spPr/>
      <dgm:t>
        <a:bodyPr/>
        <a:lstStyle/>
        <a:p>
          <a:endParaRPr lang="en-US"/>
        </a:p>
      </dgm:t>
    </dgm:pt>
    <dgm:pt modelId="{44FB2B7B-E466-4B61-8470-9684FC0D11F7}" type="sibTrans" cxnId="{AEAC23AE-00BE-452A-9904-3905EF197971}">
      <dgm:prSet/>
      <dgm:spPr/>
      <dgm:t>
        <a:bodyPr/>
        <a:lstStyle/>
        <a:p>
          <a:endParaRPr lang="en-US"/>
        </a:p>
      </dgm:t>
    </dgm:pt>
    <dgm:pt modelId="{D3C3C50F-686E-4B81-B529-6E8CAE872894}">
      <dgm:prSet/>
      <dgm:spPr/>
      <dgm:t>
        <a:bodyPr/>
        <a:lstStyle/>
        <a:p>
          <a:r>
            <a:rPr lang="en-US" dirty="0" smtClean="0"/>
            <a:t>NGOs</a:t>
          </a:r>
          <a:endParaRPr lang="en-US" dirty="0"/>
        </a:p>
      </dgm:t>
    </dgm:pt>
    <dgm:pt modelId="{4A9CE4E3-F362-447F-8C41-110125A87E45}" type="parTrans" cxnId="{F2A963F6-C252-400D-A6C1-13A3D1049D95}">
      <dgm:prSet/>
      <dgm:spPr/>
      <dgm:t>
        <a:bodyPr/>
        <a:lstStyle/>
        <a:p>
          <a:endParaRPr lang="en-US"/>
        </a:p>
      </dgm:t>
    </dgm:pt>
    <dgm:pt modelId="{3F1E695D-B9C8-4D25-A630-D0459CBA16C5}" type="sibTrans" cxnId="{F2A963F6-C252-400D-A6C1-13A3D1049D95}">
      <dgm:prSet/>
      <dgm:spPr/>
      <dgm:t>
        <a:bodyPr/>
        <a:lstStyle/>
        <a:p>
          <a:endParaRPr lang="en-US"/>
        </a:p>
      </dgm:t>
    </dgm:pt>
    <dgm:pt modelId="{FA7C779F-0D6A-4AB1-93F5-8CCE0FC4F044}" type="pres">
      <dgm:prSet presAssocID="{587BB5A8-4EA3-48DB-A0D2-0F966C329218}" presName="diagram" presStyleCnt="0">
        <dgm:presLayoutVars>
          <dgm:chPref val="1"/>
          <dgm:dir/>
          <dgm:animOne val="branch"/>
          <dgm:animLvl val="lvl"/>
          <dgm:resizeHandles val="exact"/>
        </dgm:presLayoutVars>
      </dgm:prSet>
      <dgm:spPr/>
      <dgm:t>
        <a:bodyPr/>
        <a:lstStyle/>
        <a:p>
          <a:endParaRPr lang="en-US"/>
        </a:p>
      </dgm:t>
    </dgm:pt>
    <dgm:pt modelId="{140C9CBE-16BC-4CB5-8F53-B98F2850EE09}" type="pres">
      <dgm:prSet presAssocID="{714B7316-1EA6-4457-B687-FC23D8C28D17}" presName="root1" presStyleCnt="0"/>
      <dgm:spPr/>
    </dgm:pt>
    <dgm:pt modelId="{DD39B2B7-6B6A-4E31-BCC4-FB3FB36B5A3D}" type="pres">
      <dgm:prSet presAssocID="{714B7316-1EA6-4457-B687-FC23D8C28D17}" presName="LevelOneTextNode" presStyleLbl="node0" presStyleIdx="0" presStyleCnt="2" custLinFactX="-23652" custLinFactNeighborX="-100000" custLinFactNeighborY="-28967">
        <dgm:presLayoutVars>
          <dgm:chPref val="3"/>
        </dgm:presLayoutVars>
      </dgm:prSet>
      <dgm:spPr/>
      <dgm:t>
        <a:bodyPr/>
        <a:lstStyle/>
        <a:p>
          <a:endParaRPr lang="en-US"/>
        </a:p>
      </dgm:t>
    </dgm:pt>
    <dgm:pt modelId="{49273A3D-583F-4186-B482-570D04CE4DB7}" type="pres">
      <dgm:prSet presAssocID="{714B7316-1EA6-4457-B687-FC23D8C28D17}" presName="level2hierChild" presStyleCnt="0"/>
      <dgm:spPr/>
    </dgm:pt>
    <dgm:pt modelId="{E8C2DC12-E5BD-4F3A-A8A9-D31F306F377D}" type="pres">
      <dgm:prSet presAssocID="{B31A2A39-7AAA-4B2D-A0F3-BA7153597CFF}" presName="conn2-1" presStyleLbl="parChTrans1D2" presStyleIdx="0" presStyleCnt="4"/>
      <dgm:spPr/>
      <dgm:t>
        <a:bodyPr/>
        <a:lstStyle/>
        <a:p>
          <a:endParaRPr lang="en-US"/>
        </a:p>
      </dgm:t>
    </dgm:pt>
    <dgm:pt modelId="{C0EF8120-6040-4BE2-958C-445F9BD9C1B2}" type="pres">
      <dgm:prSet presAssocID="{B31A2A39-7AAA-4B2D-A0F3-BA7153597CFF}" presName="connTx" presStyleLbl="parChTrans1D2" presStyleIdx="0" presStyleCnt="4"/>
      <dgm:spPr/>
      <dgm:t>
        <a:bodyPr/>
        <a:lstStyle/>
        <a:p>
          <a:endParaRPr lang="en-US"/>
        </a:p>
      </dgm:t>
    </dgm:pt>
    <dgm:pt modelId="{3E67F054-E5D1-4BDF-84C8-6351C321EA0E}" type="pres">
      <dgm:prSet presAssocID="{DD1B1ED0-DFE8-4353-A30E-C4C3C8ED9652}" presName="root2" presStyleCnt="0"/>
      <dgm:spPr/>
    </dgm:pt>
    <dgm:pt modelId="{186B7CC2-4DDE-49C1-9832-69D42A3E6D88}" type="pres">
      <dgm:prSet presAssocID="{DD1B1ED0-DFE8-4353-A30E-C4C3C8ED9652}" presName="LevelTwoTextNode" presStyleLbl="node2" presStyleIdx="0" presStyleCnt="4" custLinFactNeighborX="-90886" custLinFactNeighborY="-56135">
        <dgm:presLayoutVars>
          <dgm:chPref val="3"/>
        </dgm:presLayoutVars>
      </dgm:prSet>
      <dgm:spPr/>
      <dgm:t>
        <a:bodyPr/>
        <a:lstStyle/>
        <a:p>
          <a:endParaRPr lang="en-US"/>
        </a:p>
      </dgm:t>
    </dgm:pt>
    <dgm:pt modelId="{45F35953-202E-4EE3-8642-E393AEB34165}" type="pres">
      <dgm:prSet presAssocID="{DD1B1ED0-DFE8-4353-A30E-C4C3C8ED9652}" presName="level3hierChild" presStyleCnt="0"/>
      <dgm:spPr/>
    </dgm:pt>
    <dgm:pt modelId="{ECF97C46-3FD3-413D-8BAB-D63248303F20}" type="pres">
      <dgm:prSet presAssocID="{4E530070-1C91-4349-A3A5-144C7ED0D134}" presName="conn2-1" presStyleLbl="parChTrans1D3" presStyleIdx="0" presStyleCnt="3"/>
      <dgm:spPr/>
      <dgm:t>
        <a:bodyPr/>
        <a:lstStyle/>
        <a:p>
          <a:endParaRPr lang="en-US"/>
        </a:p>
      </dgm:t>
    </dgm:pt>
    <dgm:pt modelId="{56F6B345-E701-423D-8AB2-9E25D67CDC62}" type="pres">
      <dgm:prSet presAssocID="{4E530070-1C91-4349-A3A5-144C7ED0D134}" presName="connTx" presStyleLbl="parChTrans1D3" presStyleIdx="0" presStyleCnt="3"/>
      <dgm:spPr/>
      <dgm:t>
        <a:bodyPr/>
        <a:lstStyle/>
        <a:p>
          <a:endParaRPr lang="en-US"/>
        </a:p>
      </dgm:t>
    </dgm:pt>
    <dgm:pt modelId="{06E74AD0-DD3E-45E1-91AA-C622135B8299}" type="pres">
      <dgm:prSet presAssocID="{B872B2EB-0435-4825-B37B-2E2CA6231183}" presName="root2" presStyleCnt="0"/>
      <dgm:spPr/>
    </dgm:pt>
    <dgm:pt modelId="{765B8C88-F6FD-4E2F-9DC4-AD615A6A3D28}" type="pres">
      <dgm:prSet presAssocID="{B872B2EB-0435-4825-B37B-2E2CA6231183}" presName="LevelTwoTextNode" presStyleLbl="node3" presStyleIdx="0" presStyleCnt="3">
        <dgm:presLayoutVars>
          <dgm:chPref val="3"/>
        </dgm:presLayoutVars>
      </dgm:prSet>
      <dgm:spPr/>
      <dgm:t>
        <a:bodyPr/>
        <a:lstStyle/>
        <a:p>
          <a:endParaRPr lang="en-US"/>
        </a:p>
      </dgm:t>
    </dgm:pt>
    <dgm:pt modelId="{3302B688-0B7D-4959-9F0D-CBCA9FC7C000}" type="pres">
      <dgm:prSet presAssocID="{B872B2EB-0435-4825-B37B-2E2CA6231183}" presName="level3hierChild" presStyleCnt="0"/>
      <dgm:spPr/>
    </dgm:pt>
    <dgm:pt modelId="{6D6F0264-08C0-43D7-8B5F-A87D17DFD4C3}" type="pres">
      <dgm:prSet presAssocID="{F53AE550-6068-4C17-A064-4AF503C2A4B4}" presName="conn2-1" presStyleLbl="parChTrans1D3" presStyleIdx="1" presStyleCnt="3"/>
      <dgm:spPr/>
      <dgm:t>
        <a:bodyPr/>
        <a:lstStyle/>
        <a:p>
          <a:endParaRPr lang="en-US"/>
        </a:p>
      </dgm:t>
    </dgm:pt>
    <dgm:pt modelId="{D31F95D9-6F83-4E96-942B-B8310CE1BEF7}" type="pres">
      <dgm:prSet presAssocID="{F53AE550-6068-4C17-A064-4AF503C2A4B4}" presName="connTx" presStyleLbl="parChTrans1D3" presStyleIdx="1" presStyleCnt="3"/>
      <dgm:spPr/>
      <dgm:t>
        <a:bodyPr/>
        <a:lstStyle/>
        <a:p>
          <a:endParaRPr lang="en-US"/>
        </a:p>
      </dgm:t>
    </dgm:pt>
    <dgm:pt modelId="{850D11AE-8FF8-4C58-BBCE-757748E949F4}" type="pres">
      <dgm:prSet presAssocID="{1BECB7CA-2330-4034-BA8F-3B9B7708E900}" presName="root2" presStyleCnt="0"/>
      <dgm:spPr/>
    </dgm:pt>
    <dgm:pt modelId="{2BF98967-A9F4-404C-9EED-C2597029F164}" type="pres">
      <dgm:prSet presAssocID="{1BECB7CA-2330-4034-BA8F-3B9B7708E900}" presName="LevelTwoTextNode" presStyleLbl="node3" presStyleIdx="1" presStyleCnt="3">
        <dgm:presLayoutVars>
          <dgm:chPref val="3"/>
        </dgm:presLayoutVars>
      </dgm:prSet>
      <dgm:spPr/>
      <dgm:t>
        <a:bodyPr/>
        <a:lstStyle/>
        <a:p>
          <a:endParaRPr lang="en-US"/>
        </a:p>
      </dgm:t>
    </dgm:pt>
    <dgm:pt modelId="{E990920C-22A2-40BE-8CB0-3E768B101B44}" type="pres">
      <dgm:prSet presAssocID="{1BECB7CA-2330-4034-BA8F-3B9B7708E900}" presName="level3hierChild" presStyleCnt="0"/>
      <dgm:spPr/>
    </dgm:pt>
    <dgm:pt modelId="{678AE1FF-371C-49F5-9318-3E4C91AD3C71}" type="pres">
      <dgm:prSet presAssocID="{C1680FF8-3D89-476C-BE1C-7A2ADBD5CE1F}" presName="conn2-1" presStyleLbl="parChTrans1D2" presStyleIdx="1" presStyleCnt="4"/>
      <dgm:spPr/>
      <dgm:t>
        <a:bodyPr/>
        <a:lstStyle/>
        <a:p>
          <a:endParaRPr lang="en-US"/>
        </a:p>
      </dgm:t>
    </dgm:pt>
    <dgm:pt modelId="{84E12F2C-9C4E-4D3D-B179-3BFCA3444992}" type="pres">
      <dgm:prSet presAssocID="{C1680FF8-3D89-476C-BE1C-7A2ADBD5CE1F}" presName="connTx" presStyleLbl="parChTrans1D2" presStyleIdx="1" presStyleCnt="4"/>
      <dgm:spPr/>
      <dgm:t>
        <a:bodyPr/>
        <a:lstStyle/>
        <a:p>
          <a:endParaRPr lang="en-US"/>
        </a:p>
      </dgm:t>
    </dgm:pt>
    <dgm:pt modelId="{98E442A4-DCE8-4612-9BD4-776530B7AAC9}" type="pres">
      <dgm:prSet presAssocID="{A02048BC-B1FB-4ED8-99B1-4413D9668DB0}" presName="root2" presStyleCnt="0"/>
      <dgm:spPr/>
    </dgm:pt>
    <dgm:pt modelId="{E73F69E1-614F-4D38-B378-11BBC5CFE42E}" type="pres">
      <dgm:prSet presAssocID="{A02048BC-B1FB-4ED8-99B1-4413D9668DB0}" presName="LevelTwoTextNode" presStyleLbl="node2" presStyleIdx="1" presStyleCnt="4" custScaleY="235796" custLinFactNeighborX="-85886" custLinFactNeighborY="-42195">
        <dgm:presLayoutVars>
          <dgm:chPref val="3"/>
        </dgm:presLayoutVars>
      </dgm:prSet>
      <dgm:spPr/>
      <dgm:t>
        <a:bodyPr/>
        <a:lstStyle/>
        <a:p>
          <a:endParaRPr lang="en-US"/>
        </a:p>
      </dgm:t>
    </dgm:pt>
    <dgm:pt modelId="{92F45306-B75B-4F1F-823D-88722285978F}" type="pres">
      <dgm:prSet presAssocID="{A02048BC-B1FB-4ED8-99B1-4413D9668DB0}" presName="level3hierChild" presStyleCnt="0"/>
      <dgm:spPr/>
    </dgm:pt>
    <dgm:pt modelId="{C6EB797B-0AAC-446A-9357-3A0EFB3DA08A}" type="pres">
      <dgm:prSet presAssocID="{3585734D-F5B9-4C90-952F-70C934F402A1}" presName="conn2-1" presStyleLbl="parChTrans1D3" presStyleIdx="2" presStyleCnt="3"/>
      <dgm:spPr/>
      <dgm:t>
        <a:bodyPr/>
        <a:lstStyle/>
        <a:p>
          <a:endParaRPr lang="en-US"/>
        </a:p>
      </dgm:t>
    </dgm:pt>
    <dgm:pt modelId="{79504B40-17ED-4858-A3F4-1613F39D37E8}" type="pres">
      <dgm:prSet presAssocID="{3585734D-F5B9-4C90-952F-70C934F402A1}" presName="connTx" presStyleLbl="parChTrans1D3" presStyleIdx="2" presStyleCnt="3"/>
      <dgm:spPr/>
      <dgm:t>
        <a:bodyPr/>
        <a:lstStyle/>
        <a:p>
          <a:endParaRPr lang="en-US"/>
        </a:p>
      </dgm:t>
    </dgm:pt>
    <dgm:pt modelId="{66DCB75B-EDCF-416A-8BC4-82F6BCE253AB}" type="pres">
      <dgm:prSet presAssocID="{1E3EF029-D368-4F86-BB9A-D175D1D18AA6}" presName="root2" presStyleCnt="0"/>
      <dgm:spPr/>
    </dgm:pt>
    <dgm:pt modelId="{D108E1C4-3E1E-4341-9757-91E871EA7D41}" type="pres">
      <dgm:prSet presAssocID="{1E3EF029-D368-4F86-BB9A-D175D1D18AA6}" presName="LevelTwoTextNode" presStyleLbl="node3" presStyleIdx="2" presStyleCnt="3">
        <dgm:presLayoutVars>
          <dgm:chPref val="3"/>
        </dgm:presLayoutVars>
      </dgm:prSet>
      <dgm:spPr/>
      <dgm:t>
        <a:bodyPr/>
        <a:lstStyle/>
        <a:p>
          <a:endParaRPr lang="en-US"/>
        </a:p>
      </dgm:t>
    </dgm:pt>
    <dgm:pt modelId="{11CC0488-423E-4DA4-9205-96A5433271D3}" type="pres">
      <dgm:prSet presAssocID="{1E3EF029-D368-4F86-BB9A-D175D1D18AA6}" presName="level3hierChild" presStyleCnt="0"/>
      <dgm:spPr/>
    </dgm:pt>
    <dgm:pt modelId="{58ADEE9C-0463-45CC-883E-9784686D2932}" type="pres">
      <dgm:prSet presAssocID="{0D9D8C30-D562-4D79-B685-0C4BBCA2C6D0}" presName="conn2-1" presStyleLbl="parChTrans1D2" presStyleIdx="2" presStyleCnt="4"/>
      <dgm:spPr/>
      <dgm:t>
        <a:bodyPr/>
        <a:lstStyle/>
        <a:p>
          <a:endParaRPr lang="en-US"/>
        </a:p>
      </dgm:t>
    </dgm:pt>
    <dgm:pt modelId="{3C7AB349-96A2-4D00-BED6-E2C6267A70FB}" type="pres">
      <dgm:prSet presAssocID="{0D9D8C30-D562-4D79-B685-0C4BBCA2C6D0}" presName="connTx" presStyleLbl="parChTrans1D2" presStyleIdx="2" presStyleCnt="4"/>
      <dgm:spPr/>
      <dgm:t>
        <a:bodyPr/>
        <a:lstStyle/>
        <a:p>
          <a:endParaRPr lang="en-US"/>
        </a:p>
      </dgm:t>
    </dgm:pt>
    <dgm:pt modelId="{2EA9BB80-CAC4-439C-955A-98C32E67AD8D}" type="pres">
      <dgm:prSet presAssocID="{172B0407-C08D-4080-874B-7EFD2FE190B6}" presName="root2" presStyleCnt="0"/>
      <dgm:spPr/>
    </dgm:pt>
    <dgm:pt modelId="{B6621D7B-885A-4EAC-9A30-A7AD060F2F82}" type="pres">
      <dgm:prSet presAssocID="{172B0407-C08D-4080-874B-7EFD2FE190B6}" presName="LevelTwoTextNode" presStyleLbl="node2" presStyleIdx="2" presStyleCnt="4" custLinFactNeighborX="-90113" custLinFactNeighborY="25506">
        <dgm:presLayoutVars>
          <dgm:chPref val="3"/>
        </dgm:presLayoutVars>
      </dgm:prSet>
      <dgm:spPr/>
      <dgm:t>
        <a:bodyPr/>
        <a:lstStyle/>
        <a:p>
          <a:endParaRPr lang="en-US"/>
        </a:p>
      </dgm:t>
    </dgm:pt>
    <dgm:pt modelId="{8DF581F5-8E82-47C5-8D5D-9B07E4ED0A35}" type="pres">
      <dgm:prSet presAssocID="{172B0407-C08D-4080-874B-7EFD2FE190B6}" presName="level3hierChild" presStyleCnt="0"/>
      <dgm:spPr/>
    </dgm:pt>
    <dgm:pt modelId="{97889188-7B1B-44B5-BD38-143A3FFAE526}" type="pres">
      <dgm:prSet presAssocID="{0F8E5350-49A5-48FB-90FD-8C48E79801A6}" presName="root1" presStyleCnt="0"/>
      <dgm:spPr/>
    </dgm:pt>
    <dgm:pt modelId="{E37E6771-F85B-40A1-B22F-83307F7A05C1}" type="pres">
      <dgm:prSet presAssocID="{0F8E5350-49A5-48FB-90FD-8C48E79801A6}" presName="LevelOneTextNode" presStyleLbl="node0" presStyleIdx="1" presStyleCnt="2" custLinFactX="100000" custLinFactY="-14220" custLinFactNeighborX="181345" custLinFactNeighborY="-100000">
        <dgm:presLayoutVars>
          <dgm:chPref val="3"/>
        </dgm:presLayoutVars>
      </dgm:prSet>
      <dgm:spPr/>
      <dgm:t>
        <a:bodyPr/>
        <a:lstStyle/>
        <a:p>
          <a:endParaRPr lang="en-US"/>
        </a:p>
      </dgm:t>
    </dgm:pt>
    <dgm:pt modelId="{8BD68BA3-6EC6-445F-A460-9322ABE1C264}" type="pres">
      <dgm:prSet presAssocID="{0F8E5350-49A5-48FB-90FD-8C48E79801A6}" presName="level2hierChild" presStyleCnt="0"/>
      <dgm:spPr/>
    </dgm:pt>
    <dgm:pt modelId="{5F9397C0-E5F1-463F-BAA0-34C218C9D416}" type="pres">
      <dgm:prSet presAssocID="{4A9CE4E3-F362-447F-8C41-110125A87E45}" presName="conn2-1" presStyleLbl="parChTrans1D2" presStyleIdx="3" presStyleCnt="4"/>
      <dgm:spPr/>
      <dgm:t>
        <a:bodyPr/>
        <a:lstStyle/>
        <a:p>
          <a:endParaRPr lang="en-US"/>
        </a:p>
      </dgm:t>
    </dgm:pt>
    <dgm:pt modelId="{4AB5ACB3-C556-48EA-AAEE-94260DF6EA07}" type="pres">
      <dgm:prSet presAssocID="{4A9CE4E3-F362-447F-8C41-110125A87E45}" presName="connTx" presStyleLbl="parChTrans1D2" presStyleIdx="3" presStyleCnt="4"/>
      <dgm:spPr/>
      <dgm:t>
        <a:bodyPr/>
        <a:lstStyle/>
        <a:p>
          <a:endParaRPr lang="en-US"/>
        </a:p>
      </dgm:t>
    </dgm:pt>
    <dgm:pt modelId="{0F6DD5AB-06BF-4EBA-B3CC-80CCBE15E669}" type="pres">
      <dgm:prSet presAssocID="{D3C3C50F-686E-4B81-B529-6E8CAE872894}" presName="root2" presStyleCnt="0"/>
      <dgm:spPr/>
    </dgm:pt>
    <dgm:pt modelId="{8A5C07C7-F1F1-45E1-BE86-70EC5171F655}" type="pres">
      <dgm:prSet presAssocID="{D3C3C50F-686E-4B81-B529-6E8CAE872894}" presName="LevelTwoTextNode" presStyleLbl="node2" presStyleIdx="3" presStyleCnt="4" custAng="0" custLinFactX="41298" custLinFactNeighborX="100000">
        <dgm:presLayoutVars>
          <dgm:chPref val="3"/>
        </dgm:presLayoutVars>
      </dgm:prSet>
      <dgm:spPr/>
      <dgm:t>
        <a:bodyPr/>
        <a:lstStyle/>
        <a:p>
          <a:endParaRPr lang="en-US"/>
        </a:p>
      </dgm:t>
    </dgm:pt>
    <dgm:pt modelId="{AB3F317F-8895-4B31-9D89-FE469D1BE247}" type="pres">
      <dgm:prSet presAssocID="{D3C3C50F-686E-4B81-B529-6E8CAE872894}" presName="level3hierChild" presStyleCnt="0"/>
      <dgm:spPr/>
    </dgm:pt>
  </dgm:ptLst>
  <dgm:cxnLst>
    <dgm:cxn modelId="{DB067565-7F62-42A5-82B0-77543218368E}" type="presOf" srcId="{3585734D-F5B9-4C90-952F-70C934F402A1}" destId="{79504B40-17ED-4858-A3F4-1613F39D37E8}" srcOrd="1" destOrd="0" presId="urn:microsoft.com/office/officeart/2005/8/layout/hierarchy2"/>
    <dgm:cxn modelId="{6B484520-945B-42A1-ACF7-50B5EE6949B9}" type="presOf" srcId="{1BECB7CA-2330-4034-BA8F-3B9B7708E900}" destId="{2BF98967-A9F4-404C-9EED-C2597029F164}" srcOrd="0" destOrd="0" presId="urn:microsoft.com/office/officeart/2005/8/layout/hierarchy2"/>
    <dgm:cxn modelId="{0B0F36C7-8E52-4F36-837D-694972EE4162}" type="presOf" srcId="{C1680FF8-3D89-476C-BE1C-7A2ADBD5CE1F}" destId="{678AE1FF-371C-49F5-9318-3E4C91AD3C71}" srcOrd="0" destOrd="0" presId="urn:microsoft.com/office/officeart/2005/8/layout/hierarchy2"/>
    <dgm:cxn modelId="{B37057A7-0B47-439A-92A2-9EBDB7F30305}" type="presOf" srcId="{A02048BC-B1FB-4ED8-99B1-4413D9668DB0}" destId="{E73F69E1-614F-4D38-B378-11BBC5CFE42E}" srcOrd="0" destOrd="0" presId="urn:microsoft.com/office/officeart/2005/8/layout/hierarchy2"/>
    <dgm:cxn modelId="{61AAF303-03DC-4AA8-BD39-5B9E53FA387E}" type="presOf" srcId="{3585734D-F5B9-4C90-952F-70C934F402A1}" destId="{C6EB797B-0AAC-446A-9357-3A0EFB3DA08A}" srcOrd="0" destOrd="0" presId="urn:microsoft.com/office/officeart/2005/8/layout/hierarchy2"/>
    <dgm:cxn modelId="{1E4225ED-8018-4BAB-BBB0-DABCC342DED1}" srcId="{DD1B1ED0-DFE8-4353-A30E-C4C3C8ED9652}" destId="{B872B2EB-0435-4825-B37B-2E2CA6231183}" srcOrd="0" destOrd="0" parTransId="{4E530070-1C91-4349-A3A5-144C7ED0D134}" sibTransId="{191F13EB-2703-40E4-B0D7-F3A8B0CFCB50}"/>
    <dgm:cxn modelId="{F475A81E-81F8-44EB-8FA0-D8702C22DFB4}" type="presOf" srcId="{4A9CE4E3-F362-447F-8C41-110125A87E45}" destId="{4AB5ACB3-C556-48EA-AAEE-94260DF6EA07}" srcOrd="1" destOrd="0" presId="urn:microsoft.com/office/officeart/2005/8/layout/hierarchy2"/>
    <dgm:cxn modelId="{96A3990B-ACB6-47B4-AF9C-3BE662EABE75}" type="presOf" srcId="{1E3EF029-D368-4F86-BB9A-D175D1D18AA6}" destId="{D108E1C4-3E1E-4341-9757-91E871EA7D41}" srcOrd="0" destOrd="0" presId="urn:microsoft.com/office/officeart/2005/8/layout/hierarchy2"/>
    <dgm:cxn modelId="{35D41809-EEE1-4602-B8D4-35A1B776FE84}" type="presOf" srcId="{172B0407-C08D-4080-874B-7EFD2FE190B6}" destId="{B6621D7B-885A-4EAC-9A30-A7AD060F2F82}" srcOrd="0" destOrd="0" presId="urn:microsoft.com/office/officeart/2005/8/layout/hierarchy2"/>
    <dgm:cxn modelId="{F2A963F6-C252-400D-A6C1-13A3D1049D95}" srcId="{0F8E5350-49A5-48FB-90FD-8C48E79801A6}" destId="{D3C3C50F-686E-4B81-B529-6E8CAE872894}" srcOrd="0" destOrd="0" parTransId="{4A9CE4E3-F362-447F-8C41-110125A87E45}" sibTransId="{3F1E695D-B9C8-4D25-A630-D0459CBA16C5}"/>
    <dgm:cxn modelId="{F815FBA2-DFFB-4656-994E-FF2F1BF80F35}" type="presOf" srcId="{B31A2A39-7AAA-4B2D-A0F3-BA7153597CFF}" destId="{E8C2DC12-E5BD-4F3A-A8A9-D31F306F377D}" srcOrd="0" destOrd="0" presId="urn:microsoft.com/office/officeart/2005/8/layout/hierarchy2"/>
    <dgm:cxn modelId="{2AA8DF2D-514D-4436-B84E-4F31ECCF2575}" type="presOf" srcId="{D3C3C50F-686E-4B81-B529-6E8CAE872894}" destId="{8A5C07C7-F1F1-45E1-BE86-70EC5171F655}" srcOrd="0" destOrd="0" presId="urn:microsoft.com/office/officeart/2005/8/layout/hierarchy2"/>
    <dgm:cxn modelId="{220E0B93-D57E-4A77-B4CB-B17E8A3B2FD8}" srcId="{A02048BC-B1FB-4ED8-99B1-4413D9668DB0}" destId="{1E3EF029-D368-4F86-BB9A-D175D1D18AA6}" srcOrd="0" destOrd="0" parTransId="{3585734D-F5B9-4C90-952F-70C934F402A1}" sibTransId="{04F57535-0947-4A96-9C8D-919C416E0B09}"/>
    <dgm:cxn modelId="{99C33188-A3BD-480A-A03F-C5FF2D6CED68}" srcId="{587BB5A8-4EA3-48DB-A0D2-0F966C329218}" destId="{714B7316-1EA6-4457-B687-FC23D8C28D17}" srcOrd="0" destOrd="0" parTransId="{68371D37-DC0D-433B-BB51-2FB37842B55C}" sibTransId="{11017172-137F-4A09-8B08-DB28F99E2C21}"/>
    <dgm:cxn modelId="{CFF4D147-1EDC-475E-B0B0-1E1366329688}" type="presOf" srcId="{F53AE550-6068-4C17-A064-4AF503C2A4B4}" destId="{6D6F0264-08C0-43D7-8B5F-A87D17DFD4C3}" srcOrd="0" destOrd="0" presId="urn:microsoft.com/office/officeart/2005/8/layout/hierarchy2"/>
    <dgm:cxn modelId="{8FA728F7-5D3D-43E8-A5E8-8505AE22F137}" type="presOf" srcId="{F53AE550-6068-4C17-A064-4AF503C2A4B4}" destId="{D31F95D9-6F83-4E96-942B-B8310CE1BEF7}" srcOrd="1" destOrd="0" presId="urn:microsoft.com/office/officeart/2005/8/layout/hierarchy2"/>
    <dgm:cxn modelId="{A41B5B69-06D8-4344-9E67-B7561159F626}" type="presOf" srcId="{0D9D8C30-D562-4D79-B685-0C4BBCA2C6D0}" destId="{58ADEE9C-0463-45CC-883E-9784686D2932}" srcOrd="0" destOrd="0" presId="urn:microsoft.com/office/officeart/2005/8/layout/hierarchy2"/>
    <dgm:cxn modelId="{AB2CF22F-BF71-495E-808E-0A0074B4A2CC}" type="presOf" srcId="{C1680FF8-3D89-476C-BE1C-7A2ADBD5CE1F}" destId="{84E12F2C-9C4E-4D3D-B179-3BFCA3444992}" srcOrd="1" destOrd="0" presId="urn:microsoft.com/office/officeart/2005/8/layout/hierarchy2"/>
    <dgm:cxn modelId="{C6CF4B3C-D1BB-453B-8B85-3275D08875C0}" type="presOf" srcId="{714B7316-1EA6-4457-B687-FC23D8C28D17}" destId="{DD39B2B7-6B6A-4E31-BCC4-FB3FB36B5A3D}" srcOrd="0" destOrd="0" presId="urn:microsoft.com/office/officeart/2005/8/layout/hierarchy2"/>
    <dgm:cxn modelId="{659EED2A-20E5-47FC-BD14-15E7DB551895}" type="presOf" srcId="{B31A2A39-7AAA-4B2D-A0F3-BA7153597CFF}" destId="{C0EF8120-6040-4BE2-958C-445F9BD9C1B2}" srcOrd="1" destOrd="0" presId="urn:microsoft.com/office/officeart/2005/8/layout/hierarchy2"/>
    <dgm:cxn modelId="{89B54C2A-564E-4B4B-AFEC-64308A7461D3}" type="presOf" srcId="{DD1B1ED0-DFE8-4353-A30E-C4C3C8ED9652}" destId="{186B7CC2-4DDE-49C1-9832-69D42A3E6D88}" srcOrd="0" destOrd="0" presId="urn:microsoft.com/office/officeart/2005/8/layout/hierarchy2"/>
    <dgm:cxn modelId="{15CEAAAC-ACC3-4E66-9755-34D411B039CF}" type="presOf" srcId="{4E530070-1C91-4349-A3A5-144C7ED0D134}" destId="{ECF97C46-3FD3-413D-8BAB-D63248303F20}" srcOrd="0" destOrd="0" presId="urn:microsoft.com/office/officeart/2005/8/layout/hierarchy2"/>
    <dgm:cxn modelId="{490735E5-0378-44D6-AC7D-B309CFD2CBF9}" srcId="{714B7316-1EA6-4457-B687-FC23D8C28D17}" destId="{DD1B1ED0-DFE8-4353-A30E-C4C3C8ED9652}" srcOrd="0" destOrd="0" parTransId="{B31A2A39-7AAA-4B2D-A0F3-BA7153597CFF}" sibTransId="{61C6311A-A10D-44E7-B272-2F5D49D8D539}"/>
    <dgm:cxn modelId="{E2FD97BA-9E89-4B15-8DD5-83E8B9725C63}" type="presOf" srcId="{4E530070-1C91-4349-A3A5-144C7ED0D134}" destId="{56F6B345-E701-423D-8AB2-9E25D67CDC62}" srcOrd="1" destOrd="0" presId="urn:microsoft.com/office/officeart/2005/8/layout/hierarchy2"/>
    <dgm:cxn modelId="{AEAC23AE-00BE-452A-9904-3905EF197971}" srcId="{587BB5A8-4EA3-48DB-A0D2-0F966C329218}" destId="{0F8E5350-49A5-48FB-90FD-8C48E79801A6}" srcOrd="1" destOrd="0" parTransId="{47973BFB-F3A6-4DE1-9C15-EB493FFCD5E5}" sibTransId="{44FB2B7B-E466-4B61-8470-9684FC0D11F7}"/>
    <dgm:cxn modelId="{DF4F4CED-383A-4539-B519-37BDBA59FBBC}" type="presOf" srcId="{0D9D8C30-D562-4D79-B685-0C4BBCA2C6D0}" destId="{3C7AB349-96A2-4D00-BED6-E2C6267A70FB}" srcOrd="1" destOrd="0" presId="urn:microsoft.com/office/officeart/2005/8/layout/hierarchy2"/>
    <dgm:cxn modelId="{B061C606-E3D1-44DA-BCEE-BF9B02C81E47}" type="presOf" srcId="{587BB5A8-4EA3-48DB-A0D2-0F966C329218}" destId="{FA7C779F-0D6A-4AB1-93F5-8CCE0FC4F044}" srcOrd="0" destOrd="0" presId="urn:microsoft.com/office/officeart/2005/8/layout/hierarchy2"/>
    <dgm:cxn modelId="{24EB07D0-1525-4FB7-A197-F317AA6A0BB1}" srcId="{DD1B1ED0-DFE8-4353-A30E-C4C3C8ED9652}" destId="{1BECB7CA-2330-4034-BA8F-3B9B7708E900}" srcOrd="1" destOrd="0" parTransId="{F53AE550-6068-4C17-A064-4AF503C2A4B4}" sibTransId="{9F4A35B5-D3E7-466D-A1BB-B6D48314FAF5}"/>
    <dgm:cxn modelId="{2A294AF8-908F-44C7-AC3F-F84BAD55EF3C}" srcId="{714B7316-1EA6-4457-B687-FC23D8C28D17}" destId="{172B0407-C08D-4080-874B-7EFD2FE190B6}" srcOrd="2" destOrd="0" parTransId="{0D9D8C30-D562-4D79-B685-0C4BBCA2C6D0}" sibTransId="{59EA4AB6-FDD1-47D2-9BF3-54DFA277F325}"/>
    <dgm:cxn modelId="{EFF9695A-A631-4CC1-843F-951066CF491C}" type="presOf" srcId="{0F8E5350-49A5-48FB-90FD-8C48E79801A6}" destId="{E37E6771-F85B-40A1-B22F-83307F7A05C1}" srcOrd="0" destOrd="0" presId="urn:microsoft.com/office/officeart/2005/8/layout/hierarchy2"/>
    <dgm:cxn modelId="{AD50C269-95D1-447A-AC25-7536CC23E9B4}" type="presOf" srcId="{B872B2EB-0435-4825-B37B-2E2CA6231183}" destId="{765B8C88-F6FD-4E2F-9DC4-AD615A6A3D28}" srcOrd="0" destOrd="0" presId="urn:microsoft.com/office/officeart/2005/8/layout/hierarchy2"/>
    <dgm:cxn modelId="{FCEB35E9-B021-46AA-8930-8E38E1E69467}" type="presOf" srcId="{4A9CE4E3-F362-447F-8C41-110125A87E45}" destId="{5F9397C0-E5F1-463F-BAA0-34C218C9D416}" srcOrd="0" destOrd="0" presId="urn:microsoft.com/office/officeart/2005/8/layout/hierarchy2"/>
    <dgm:cxn modelId="{778EE4BA-A8C5-44DB-B0C1-EF7222AECA49}" srcId="{714B7316-1EA6-4457-B687-FC23D8C28D17}" destId="{A02048BC-B1FB-4ED8-99B1-4413D9668DB0}" srcOrd="1" destOrd="0" parTransId="{C1680FF8-3D89-476C-BE1C-7A2ADBD5CE1F}" sibTransId="{10C41505-D0DC-4E44-B4F3-DA60DB3B309B}"/>
    <dgm:cxn modelId="{FEE790D8-72A3-427B-BD43-13DD4A7A744D}" type="presParOf" srcId="{FA7C779F-0D6A-4AB1-93F5-8CCE0FC4F044}" destId="{140C9CBE-16BC-4CB5-8F53-B98F2850EE09}" srcOrd="0" destOrd="0" presId="urn:microsoft.com/office/officeart/2005/8/layout/hierarchy2"/>
    <dgm:cxn modelId="{BB62733E-73AF-4803-AEBF-19612A309E14}" type="presParOf" srcId="{140C9CBE-16BC-4CB5-8F53-B98F2850EE09}" destId="{DD39B2B7-6B6A-4E31-BCC4-FB3FB36B5A3D}" srcOrd="0" destOrd="0" presId="urn:microsoft.com/office/officeart/2005/8/layout/hierarchy2"/>
    <dgm:cxn modelId="{96994D6F-D7A7-41C6-A49B-B7E8AAD0447C}" type="presParOf" srcId="{140C9CBE-16BC-4CB5-8F53-B98F2850EE09}" destId="{49273A3D-583F-4186-B482-570D04CE4DB7}" srcOrd="1" destOrd="0" presId="urn:microsoft.com/office/officeart/2005/8/layout/hierarchy2"/>
    <dgm:cxn modelId="{99CA584D-11EB-4529-8AAE-18FF046C6836}" type="presParOf" srcId="{49273A3D-583F-4186-B482-570D04CE4DB7}" destId="{E8C2DC12-E5BD-4F3A-A8A9-D31F306F377D}" srcOrd="0" destOrd="0" presId="urn:microsoft.com/office/officeart/2005/8/layout/hierarchy2"/>
    <dgm:cxn modelId="{F1C06F51-3CD2-44C6-AEDA-FB48A17307A6}" type="presParOf" srcId="{E8C2DC12-E5BD-4F3A-A8A9-D31F306F377D}" destId="{C0EF8120-6040-4BE2-958C-445F9BD9C1B2}" srcOrd="0" destOrd="0" presId="urn:microsoft.com/office/officeart/2005/8/layout/hierarchy2"/>
    <dgm:cxn modelId="{A064A042-5B31-4922-A7E4-3A54188E7ABC}" type="presParOf" srcId="{49273A3D-583F-4186-B482-570D04CE4DB7}" destId="{3E67F054-E5D1-4BDF-84C8-6351C321EA0E}" srcOrd="1" destOrd="0" presId="urn:microsoft.com/office/officeart/2005/8/layout/hierarchy2"/>
    <dgm:cxn modelId="{187683FB-3C09-4553-8BD5-FAAD0B9D0DB8}" type="presParOf" srcId="{3E67F054-E5D1-4BDF-84C8-6351C321EA0E}" destId="{186B7CC2-4DDE-49C1-9832-69D42A3E6D88}" srcOrd="0" destOrd="0" presId="urn:microsoft.com/office/officeart/2005/8/layout/hierarchy2"/>
    <dgm:cxn modelId="{3E60F70C-A1DA-44B1-A612-1EA2F6D07EFB}" type="presParOf" srcId="{3E67F054-E5D1-4BDF-84C8-6351C321EA0E}" destId="{45F35953-202E-4EE3-8642-E393AEB34165}" srcOrd="1" destOrd="0" presId="urn:microsoft.com/office/officeart/2005/8/layout/hierarchy2"/>
    <dgm:cxn modelId="{F0B369C3-3135-4214-B3E8-BEE615893605}" type="presParOf" srcId="{45F35953-202E-4EE3-8642-E393AEB34165}" destId="{ECF97C46-3FD3-413D-8BAB-D63248303F20}" srcOrd="0" destOrd="0" presId="urn:microsoft.com/office/officeart/2005/8/layout/hierarchy2"/>
    <dgm:cxn modelId="{B935F831-FC99-4352-9ECC-288FCDDFB48E}" type="presParOf" srcId="{ECF97C46-3FD3-413D-8BAB-D63248303F20}" destId="{56F6B345-E701-423D-8AB2-9E25D67CDC62}" srcOrd="0" destOrd="0" presId="urn:microsoft.com/office/officeart/2005/8/layout/hierarchy2"/>
    <dgm:cxn modelId="{10E8702B-6224-4BE1-8C0C-0C481B68CB40}" type="presParOf" srcId="{45F35953-202E-4EE3-8642-E393AEB34165}" destId="{06E74AD0-DD3E-45E1-91AA-C622135B8299}" srcOrd="1" destOrd="0" presId="urn:microsoft.com/office/officeart/2005/8/layout/hierarchy2"/>
    <dgm:cxn modelId="{2C95442B-877F-4FFC-B966-ECDF4D5ACEA1}" type="presParOf" srcId="{06E74AD0-DD3E-45E1-91AA-C622135B8299}" destId="{765B8C88-F6FD-4E2F-9DC4-AD615A6A3D28}" srcOrd="0" destOrd="0" presId="urn:microsoft.com/office/officeart/2005/8/layout/hierarchy2"/>
    <dgm:cxn modelId="{0F61B5CC-9E8E-43CD-87B6-FE4AFC909C88}" type="presParOf" srcId="{06E74AD0-DD3E-45E1-91AA-C622135B8299}" destId="{3302B688-0B7D-4959-9F0D-CBCA9FC7C000}" srcOrd="1" destOrd="0" presId="urn:microsoft.com/office/officeart/2005/8/layout/hierarchy2"/>
    <dgm:cxn modelId="{C3D3F129-C32B-4308-A69C-C59769A6580D}" type="presParOf" srcId="{45F35953-202E-4EE3-8642-E393AEB34165}" destId="{6D6F0264-08C0-43D7-8B5F-A87D17DFD4C3}" srcOrd="2" destOrd="0" presId="urn:microsoft.com/office/officeart/2005/8/layout/hierarchy2"/>
    <dgm:cxn modelId="{C700C1B2-1C81-47FA-91B6-20113174D3FA}" type="presParOf" srcId="{6D6F0264-08C0-43D7-8B5F-A87D17DFD4C3}" destId="{D31F95D9-6F83-4E96-942B-B8310CE1BEF7}" srcOrd="0" destOrd="0" presId="urn:microsoft.com/office/officeart/2005/8/layout/hierarchy2"/>
    <dgm:cxn modelId="{AA363D58-D475-44F9-A74B-BB5867BD4A79}" type="presParOf" srcId="{45F35953-202E-4EE3-8642-E393AEB34165}" destId="{850D11AE-8FF8-4C58-BBCE-757748E949F4}" srcOrd="3" destOrd="0" presId="urn:microsoft.com/office/officeart/2005/8/layout/hierarchy2"/>
    <dgm:cxn modelId="{F1873B4C-D0E6-479D-9045-7FB3D33B0E25}" type="presParOf" srcId="{850D11AE-8FF8-4C58-BBCE-757748E949F4}" destId="{2BF98967-A9F4-404C-9EED-C2597029F164}" srcOrd="0" destOrd="0" presId="urn:microsoft.com/office/officeart/2005/8/layout/hierarchy2"/>
    <dgm:cxn modelId="{D6A57773-8B63-4DE0-95C6-0CB4E7802520}" type="presParOf" srcId="{850D11AE-8FF8-4C58-BBCE-757748E949F4}" destId="{E990920C-22A2-40BE-8CB0-3E768B101B44}" srcOrd="1" destOrd="0" presId="urn:microsoft.com/office/officeart/2005/8/layout/hierarchy2"/>
    <dgm:cxn modelId="{04FBA5EB-F8C7-45F6-92F2-BBCA6A169DB9}" type="presParOf" srcId="{49273A3D-583F-4186-B482-570D04CE4DB7}" destId="{678AE1FF-371C-49F5-9318-3E4C91AD3C71}" srcOrd="2" destOrd="0" presId="urn:microsoft.com/office/officeart/2005/8/layout/hierarchy2"/>
    <dgm:cxn modelId="{DBA94C1D-2FC8-4791-A947-CBD40EFE750F}" type="presParOf" srcId="{678AE1FF-371C-49F5-9318-3E4C91AD3C71}" destId="{84E12F2C-9C4E-4D3D-B179-3BFCA3444992}" srcOrd="0" destOrd="0" presId="urn:microsoft.com/office/officeart/2005/8/layout/hierarchy2"/>
    <dgm:cxn modelId="{3A7D8969-EF72-4707-9668-DA4A5AE29F3B}" type="presParOf" srcId="{49273A3D-583F-4186-B482-570D04CE4DB7}" destId="{98E442A4-DCE8-4612-9BD4-776530B7AAC9}" srcOrd="3" destOrd="0" presId="urn:microsoft.com/office/officeart/2005/8/layout/hierarchy2"/>
    <dgm:cxn modelId="{08566C11-10AA-4ACE-8C32-C4D079E18C97}" type="presParOf" srcId="{98E442A4-DCE8-4612-9BD4-776530B7AAC9}" destId="{E73F69E1-614F-4D38-B378-11BBC5CFE42E}" srcOrd="0" destOrd="0" presId="urn:microsoft.com/office/officeart/2005/8/layout/hierarchy2"/>
    <dgm:cxn modelId="{A203A59C-77FA-49B8-92FB-2AFAB61F55FA}" type="presParOf" srcId="{98E442A4-DCE8-4612-9BD4-776530B7AAC9}" destId="{92F45306-B75B-4F1F-823D-88722285978F}" srcOrd="1" destOrd="0" presId="urn:microsoft.com/office/officeart/2005/8/layout/hierarchy2"/>
    <dgm:cxn modelId="{9F8D9211-00D5-4A83-9768-54B6A40CCE31}" type="presParOf" srcId="{92F45306-B75B-4F1F-823D-88722285978F}" destId="{C6EB797B-0AAC-446A-9357-3A0EFB3DA08A}" srcOrd="0" destOrd="0" presId="urn:microsoft.com/office/officeart/2005/8/layout/hierarchy2"/>
    <dgm:cxn modelId="{75D764A3-BFB0-44FD-A4A2-2C7595AD22E4}" type="presParOf" srcId="{C6EB797B-0AAC-446A-9357-3A0EFB3DA08A}" destId="{79504B40-17ED-4858-A3F4-1613F39D37E8}" srcOrd="0" destOrd="0" presId="urn:microsoft.com/office/officeart/2005/8/layout/hierarchy2"/>
    <dgm:cxn modelId="{7839A8A6-E210-40E6-A827-EA84E14D355B}" type="presParOf" srcId="{92F45306-B75B-4F1F-823D-88722285978F}" destId="{66DCB75B-EDCF-416A-8BC4-82F6BCE253AB}" srcOrd="1" destOrd="0" presId="urn:microsoft.com/office/officeart/2005/8/layout/hierarchy2"/>
    <dgm:cxn modelId="{1F2D7F4C-8756-4CE1-A64D-9A75AACEC79C}" type="presParOf" srcId="{66DCB75B-EDCF-416A-8BC4-82F6BCE253AB}" destId="{D108E1C4-3E1E-4341-9757-91E871EA7D41}" srcOrd="0" destOrd="0" presId="urn:microsoft.com/office/officeart/2005/8/layout/hierarchy2"/>
    <dgm:cxn modelId="{8AD8A93F-C61A-48CA-9208-AB10EEC4516F}" type="presParOf" srcId="{66DCB75B-EDCF-416A-8BC4-82F6BCE253AB}" destId="{11CC0488-423E-4DA4-9205-96A5433271D3}" srcOrd="1" destOrd="0" presId="urn:microsoft.com/office/officeart/2005/8/layout/hierarchy2"/>
    <dgm:cxn modelId="{75EEF188-8E4A-4681-8393-D376D91BA05E}" type="presParOf" srcId="{49273A3D-583F-4186-B482-570D04CE4DB7}" destId="{58ADEE9C-0463-45CC-883E-9784686D2932}" srcOrd="4" destOrd="0" presId="urn:microsoft.com/office/officeart/2005/8/layout/hierarchy2"/>
    <dgm:cxn modelId="{899E5AE7-037B-4C13-A64D-A2023713C014}" type="presParOf" srcId="{58ADEE9C-0463-45CC-883E-9784686D2932}" destId="{3C7AB349-96A2-4D00-BED6-E2C6267A70FB}" srcOrd="0" destOrd="0" presId="urn:microsoft.com/office/officeart/2005/8/layout/hierarchy2"/>
    <dgm:cxn modelId="{6BB19D21-5F14-45F5-A029-4F28064AED70}" type="presParOf" srcId="{49273A3D-583F-4186-B482-570D04CE4DB7}" destId="{2EA9BB80-CAC4-439C-955A-98C32E67AD8D}" srcOrd="5" destOrd="0" presId="urn:microsoft.com/office/officeart/2005/8/layout/hierarchy2"/>
    <dgm:cxn modelId="{71CC3667-BB3E-47F0-A05B-51CCB50DEA08}" type="presParOf" srcId="{2EA9BB80-CAC4-439C-955A-98C32E67AD8D}" destId="{B6621D7B-885A-4EAC-9A30-A7AD060F2F82}" srcOrd="0" destOrd="0" presId="urn:microsoft.com/office/officeart/2005/8/layout/hierarchy2"/>
    <dgm:cxn modelId="{3D56EC64-F7E1-4EEE-AEC6-413C3362A82A}" type="presParOf" srcId="{2EA9BB80-CAC4-439C-955A-98C32E67AD8D}" destId="{8DF581F5-8E82-47C5-8D5D-9B07E4ED0A35}" srcOrd="1" destOrd="0" presId="urn:microsoft.com/office/officeart/2005/8/layout/hierarchy2"/>
    <dgm:cxn modelId="{74E3FE1B-14DE-43CE-9C2C-B6FCDE7BB5AD}" type="presParOf" srcId="{FA7C779F-0D6A-4AB1-93F5-8CCE0FC4F044}" destId="{97889188-7B1B-44B5-BD38-143A3FFAE526}" srcOrd="1" destOrd="0" presId="urn:microsoft.com/office/officeart/2005/8/layout/hierarchy2"/>
    <dgm:cxn modelId="{DC7940C7-B653-486F-9054-95D2AEBE1225}" type="presParOf" srcId="{97889188-7B1B-44B5-BD38-143A3FFAE526}" destId="{E37E6771-F85B-40A1-B22F-83307F7A05C1}" srcOrd="0" destOrd="0" presId="urn:microsoft.com/office/officeart/2005/8/layout/hierarchy2"/>
    <dgm:cxn modelId="{93146331-849E-45A2-AB14-457DE27797B8}" type="presParOf" srcId="{97889188-7B1B-44B5-BD38-143A3FFAE526}" destId="{8BD68BA3-6EC6-445F-A460-9322ABE1C264}" srcOrd="1" destOrd="0" presId="urn:microsoft.com/office/officeart/2005/8/layout/hierarchy2"/>
    <dgm:cxn modelId="{E88CECD5-1FF9-466F-8E00-313613F8D453}" type="presParOf" srcId="{8BD68BA3-6EC6-445F-A460-9322ABE1C264}" destId="{5F9397C0-E5F1-463F-BAA0-34C218C9D416}" srcOrd="0" destOrd="0" presId="urn:microsoft.com/office/officeart/2005/8/layout/hierarchy2"/>
    <dgm:cxn modelId="{6CF9E5BF-E934-4AC5-98E8-B10671F0CD07}" type="presParOf" srcId="{5F9397C0-E5F1-463F-BAA0-34C218C9D416}" destId="{4AB5ACB3-C556-48EA-AAEE-94260DF6EA07}" srcOrd="0" destOrd="0" presId="urn:microsoft.com/office/officeart/2005/8/layout/hierarchy2"/>
    <dgm:cxn modelId="{1AA8369B-B5BE-46A3-A73F-6012DDBD54E0}" type="presParOf" srcId="{8BD68BA3-6EC6-445F-A460-9322ABE1C264}" destId="{0F6DD5AB-06BF-4EBA-B3CC-80CCBE15E669}" srcOrd="1" destOrd="0" presId="urn:microsoft.com/office/officeart/2005/8/layout/hierarchy2"/>
    <dgm:cxn modelId="{C6DF484F-4ABB-42B1-BE1B-05ADC0BE6E43}" type="presParOf" srcId="{0F6DD5AB-06BF-4EBA-B3CC-80CCBE15E669}" destId="{8A5C07C7-F1F1-45E1-BE86-70EC5171F655}" srcOrd="0" destOrd="0" presId="urn:microsoft.com/office/officeart/2005/8/layout/hierarchy2"/>
    <dgm:cxn modelId="{36CA9636-8C4A-4C9C-872E-ECFB7AD4327A}" type="presParOf" srcId="{0F6DD5AB-06BF-4EBA-B3CC-80CCBE15E669}" destId="{AB3F317F-8895-4B31-9D89-FE469D1BE247}"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DBD2A3F6-DF66-4AAA-8892-294700C4E978}" type="doc">
      <dgm:prSet loTypeId="urn:microsoft.com/office/officeart/2005/8/layout/cycle4#1" loCatId="cycle" qsTypeId="urn:microsoft.com/office/officeart/2005/8/quickstyle/3d3" qsCatId="3D" csTypeId="urn:microsoft.com/office/officeart/2005/8/colors/accent0_1" csCatId="mainScheme" phldr="1"/>
      <dgm:spPr/>
      <dgm:t>
        <a:bodyPr/>
        <a:lstStyle/>
        <a:p>
          <a:endParaRPr lang="en-US"/>
        </a:p>
      </dgm:t>
    </dgm:pt>
    <dgm:pt modelId="{1FF23B27-084B-431A-8BF3-7F01BC5F6F9B}">
      <dgm:prSet phldrT="[Text]"/>
      <dgm:spPr/>
      <dgm:t>
        <a:bodyPr/>
        <a:lstStyle/>
        <a:p>
          <a:r>
            <a:rPr lang="en-US" dirty="0" smtClean="0"/>
            <a:t>Faction_1</a:t>
          </a:r>
          <a:endParaRPr lang="en-US" dirty="0"/>
        </a:p>
      </dgm:t>
    </dgm:pt>
    <dgm:pt modelId="{663F3325-C9F3-41C8-B8F6-0E79A1C3E5BE}" type="parTrans" cxnId="{A424A9B3-4D7D-4059-985D-3E8816D92699}">
      <dgm:prSet/>
      <dgm:spPr/>
      <dgm:t>
        <a:bodyPr/>
        <a:lstStyle/>
        <a:p>
          <a:endParaRPr lang="en-US"/>
        </a:p>
      </dgm:t>
    </dgm:pt>
    <dgm:pt modelId="{79EEA9B6-5970-46C6-8CF8-029BACD5194D}" type="sibTrans" cxnId="{A424A9B3-4D7D-4059-985D-3E8816D92699}">
      <dgm:prSet/>
      <dgm:spPr/>
      <dgm:t>
        <a:bodyPr/>
        <a:lstStyle/>
        <a:p>
          <a:endParaRPr lang="en-US"/>
        </a:p>
      </dgm:t>
    </dgm:pt>
    <dgm:pt modelId="{466AB807-D304-4F98-93AB-75A6581B9714}">
      <dgm:prSet phldrT="[Text]"/>
      <dgm:spPr/>
      <dgm:t>
        <a:bodyPr/>
        <a:lstStyle/>
        <a:p>
          <a:r>
            <a:rPr lang="en-US" dirty="0" smtClean="0"/>
            <a:t>Pressure_1</a:t>
          </a:r>
          <a:endParaRPr lang="en-US" dirty="0"/>
        </a:p>
      </dgm:t>
    </dgm:pt>
    <dgm:pt modelId="{011760FA-5DE0-4292-A1FE-C89DB3340FC5}" type="parTrans" cxnId="{A3B54DF8-3A59-4882-9055-CA2EE13D28A4}">
      <dgm:prSet/>
      <dgm:spPr/>
      <dgm:t>
        <a:bodyPr/>
        <a:lstStyle/>
        <a:p>
          <a:endParaRPr lang="en-US"/>
        </a:p>
      </dgm:t>
    </dgm:pt>
    <dgm:pt modelId="{F998D251-7725-4F87-96F9-4C8846B9E74B}" type="sibTrans" cxnId="{A3B54DF8-3A59-4882-9055-CA2EE13D28A4}">
      <dgm:prSet/>
      <dgm:spPr/>
      <dgm:t>
        <a:bodyPr/>
        <a:lstStyle/>
        <a:p>
          <a:endParaRPr lang="en-US"/>
        </a:p>
      </dgm:t>
    </dgm:pt>
    <dgm:pt modelId="{1E8CA1AD-2245-49B9-B4B8-BA79F9C3F796}">
      <dgm:prSet phldrT="[Text]"/>
      <dgm:spPr/>
      <dgm:t>
        <a:bodyPr/>
        <a:lstStyle/>
        <a:p>
          <a:r>
            <a:rPr lang="en-US" dirty="0" smtClean="0"/>
            <a:t>Faction_2</a:t>
          </a:r>
          <a:endParaRPr lang="en-US" dirty="0"/>
        </a:p>
      </dgm:t>
    </dgm:pt>
    <dgm:pt modelId="{D52EF465-1DE3-48D6-AB6D-9142D9AAB02F}" type="parTrans" cxnId="{179646DE-A4A4-4A98-AF12-15E9A44E7945}">
      <dgm:prSet/>
      <dgm:spPr/>
      <dgm:t>
        <a:bodyPr/>
        <a:lstStyle/>
        <a:p>
          <a:endParaRPr lang="en-US"/>
        </a:p>
      </dgm:t>
    </dgm:pt>
    <dgm:pt modelId="{6BDBD0E8-D944-4B4D-B11E-149CBD6A7C13}" type="sibTrans" cxnId="{179646DE-A4A4-4A98-AF12-15E9A44E7945}">
      <dgm:prSet/>
      <dgm:spPr/>
      <dgm:t>
        <a:bodyPr/>
        <a:lstStyle/>
        <a:p>
          <a:endParaRPr lang="en-US"/>
        </a:p>
      </dgm:t>
    </dgm:pt>
    <dgm:pt modelId="{B47C76D7-F35D-4468-8D81-FB9E85CC15B2}">
      <dgm:prSet phldrT="[Text]"/>
      <dgm:spPr/>
      <dgm:t>
        <a:bodyPr/>
        <a:lstStyle/>
        <a:p>
          <a:r>
            <a:rPr lang="en-US" dirty="0" smtClean="0"/>
            <a:t>Pressure_2</a:t>
          </a:r>
          <a:endParaRPr lang="en-US" dirty="0"/>
        </a:p>
      </dgm:t>
    </dgm:pt>
    <dgm:pt modelId="{614490B6-07A3-4941-9F84-77C4F05DA5B2}" type="parTrans" cxnId="{19CB5AEC-CC77-4785-9391-1F1E85E5E001}">
      <dgm:prSet/>
      <dgm:spPr/>
      <dgm:t>
        <a:bodyPr/>
        <a:lstStyle/>
        <a:p>
          <a:endParaRPr lang="en-US"/>
        </a:p>
      </dgm:t>
    </dgm:pt>
    <dgm:pt modelId="{C0CA4B22-87EA-4B09-92F1-622CEDAD74D7}" type="sibTrans" cxnId="{19CB5AEC-CC77-4785-9391-1F1E85E5E001}">
      <dgm:prSet/>
      <dgm:spPr/>
      <dgm:t>
        <a:bodyPr/>
        <a:lstStyle/>
        <a:p>
          <a:endParaRPr lang="en-US"/>
        </a:p>
      </dgm:t>
    </dgm:pt>
    <dgm:pt modelId="{75F3F2F3-2C2F-4F80-8992-08F22CD72FD4}">
      <dgm:prSet phldrT="[Text]"/>
      <dgm:spPr/>
      <dgm:t>
        <a:bodyPr/>
        <a:lstStyle/>
        <a:p>
          <a:r>
            <a:rPr lang="en-US" dirty="0" smtClean="0"/>
            <a:t>Faction_4</a:t>
          </a:r>
          <a:endParaRPr lang="en-US" dirty="0"/>
        </a:p>
      </dgm:t>
    </dgm:pt>
    <dgm:pt modelId="{1CE2B58B-3457-4449-ADFA-37891B645E83}" type="parTrans" cxnId="{825642E8-C9E1-4B3A-AB03-2FB84BC5C809}">
      <dgm:prSet/>
      <dgm:spPr/>
      <dgm:t>
        <a:bodyPr/>
        <a:lstStyle/>
        <a:p>
          <a:endParaRPr lang="en-US"/>
        </a:p>
      </dgm:t>
    </dgm:pt>
    <dgm:pt modelId="{F82BD228-C8A3-4248-8C77-2D861B8197FE}" type="sibTrans" cxnId="{825642E8-C9E1-4B3A-AB03-2FB84BC5C809}">
      <dgm:prSet/>
      <dgm:spPr/>
      <dgm:t>
        <a:bodyPr/>
        <a:lstStyle/>
        <a:p>
          <a:endParaRPr lang="en-US"/>
        </a:p>
      </dgm:t>
    </dgm:pt>
    <dgm:pt modelId="{41382D06-9952-4342-9C30-99CEADF36551}">
      <dgm:prSet phldrT="[Text]"/>
      <dgm:spPr/>
      <dgm:t>
        <a:bodyPr/>
        <a:lstStyle/>
        <a:p>
          <a:r>
            <a:rPr lang="en-US" dirty="0" smtClean="0"/>
            <a:t>Pressure_4</a:t>
          </a:r>
          <a:endParaRPr lang="en-US" dirty="0"/>
        </a:p>
      </dgm:t>
    </dgm:pt>
    <dgm:pt modelId="{69BBE089-5B5A-4528-9844-373A0242EF91}" type="parTrans" cxnId="{C62EC305-FAA1-4A36-B573-036339BD46E7}">
      <dgm:prSet/>
      <dgm:spPr/>
      <dgm:t>
        <a:bodyPr/>
        <a:lstStyle/>
        <a:p>
          <a:endParaRPr lang="en-US"/>
        </a:p>
      </dgm:t>
    </dgm:pt>
    <dgm:pt modelId="{F642D7EF-85C2-4133-8097-2ECEF65DE9C6}" type="sibTrans" cxnId="{C62EC305-FAA1-4A36-B573-036339BD46E7}">
      <dgm:prSet/>
      <dgm:spPr/>
      <dgm:t>
        <a:bodyPr/>
        <a:lstStyle/>
        <a:p>
          <a:endParaRPr lang="en-US"/>
        </a:p>
      </dgm:t>
    </dgm:pt>
    <dgm:pt modelId="{256D864F-D279-47FB-9CB3-066A6675994E}">
      <dgm:prSet phldrT="[Text]"/>
      <dgm:spPr/>
      <dgm:t>
        <a:bodyPr/>
        <a:lstStyle/>
        <a:p>
          <a:r>
            <a:rPr lang="en-US" dirty="0" smtClean="0"/>
            <a:t>Faction_3</a:t>
          </a:r>
          <a:endParaRPr lang="en-US" dirty="0"/>
        </a:p>
      </dgm:t>
    </dgm:pt>
    <dgm:pt modelId="{5E5D678E-90AC-4617-8852-51C0D621A266}" type="parTrans" cxnId="{531EDBCC-408E-44A6-8639-D4C835F9BD53}">
      <dgm:prSet/>
      <dgm:spPr/>
      <dgm:t>
        <a:bodyPr/>
        <a:lstStyle/>
        <a:p>
          <a:endParaRPr lang="en-US"/>
        </a:p>
      </dgm:t>
    </dgm:pt>
    <dgm:pt modelId="{1F264B31-3E5C-42AF-ADCB-BE9BDD4039C4}" type="sibTrans" cxnId="{531EDBCC-408E-44A6-8639-D4C835F9BD53}">
      <dgm:prSet/>
      <dgm:spPr/>
      <dgm:t>
        <a:bodyPr/>
        <a:lstStyle/>
        <a:p>
          <a:endParaRPr lang="en-US"/>
        </a:p>
      </dgm:t>
    </dgm:pt>
    <dgm:pt modelId="{487034DB-1184-4C7B-9CD9-498660BEF673}">
      <dgm:prSet phldrT="[Text]"/>
      <dgm:spPr/>
      <dgm:t>
        <a:bodyPr/>
        <a:lstStyle/>
        <a:p>
          <a:r>
            <a:rPr lang="en-US" dirty="0" smtClean="0"/>
            <a:t>Pressure_3</a:t>
          </a:r>
          <a:endParaRPr lang="en-US" dirty="0"/>
        </a:p>
      </dgm:t>
    </dgm:pt>
    <dgm:pt modelId="{52EF1644-ACDC-47B6-9508-A98D88C925C9}" type="parTrans" cxnId="{3D3AF818-0F3C-4965-9C3E-E463D07DA7FD}">
      <dgm:prSet/>
      <dgm:spPr/>
      <dgm:t>
        <a:bodyPr/>
        <a:lstStyle/>
        <a:p>
          <a:endParaRPr lang="en-US"/>
        </a:p>
      </dgm:t>
    </dgm:pt>
    <dgm:pt modelId="{65E48AEF-3CF1-4F52-AD9C-3868670093CC}" type="sibTrans" cxnId="{3D3AF818-0F3C-4965-9C3E-E463D07DA7FD}">
      <dgm:prSet/>
      <dgm:spPr/>
      <dgm:t>
        <a:bodyPr/>
        <a:lstStyle/>
        <a:p>
          <a:endParaRPr lang="en-US"/>
        </a:p>
      </dgm:t>
    </dgm:pt>
    <dgm:pt modelId="{5A3F755C-2467-4898-A523-A434DF004438}" type="pres">
      <dgm:prSet presAssocID="{DBD2A3F6-DF66-4AAA-8892-294700C4E978}" presName="cycleMatrixDiagram" presStyleCnt="0">
        <dgm:presLayoutVars>
          <dgm:chMax val="1"/>
          <dgm:dir/>
          <dgm:animLvl val="lvl"/>
          <dgm:resizeHandles val="exact"/>
        </dgm:presLayoutVars>
      </dgm:prSet>
      <dgm:spPr/>
      <dgm:t>
        <a:bodyPr/>
        <a:lstStyle/>
        <a:p>
          <a:endParaRPr lang="en-US"/>
        </a:p>
      </dgm:t>
    </dgm:pt>
    <dgm:pt modelId="{69C31001-B6DE-4231-8C65-8922CE281A4B}" type="pres">
      <dgm:prSet presAssocID="{DBD2A3F6-DF66-4AAA-8892-294700C4E978}" presName="children" presStyleCnt="0"/>
      <dgm:spPr/>
      <dgm:t>
        <a:bodyPr/>
        <a:lstStyle/>
        <a:p>
          <a:endParaRPr lang="en-GB"/>
        </a:p>
      </dgm:t>
    </dgm:pt>
    <dgm:pt modelId="{3568BDBD-7D44-4F28-A2E8-610F69F420B6}" type="pres">
      <dgm:prSet presAssocID="{DBD2A3F6-DF66-4AAA-8892-294700C4E978}" presName="child1group" presStyleCnt="0"/>
      <dgm:spPr/>
      <dgm:t>
        <a:bodyPr/>
        <a:lstStyle/>
        <a:p>
          <a:endParaRPr lang="en-GB"/>
        </a:p>
      </dgm:t>
    </dgm:pt>
    <dgm:pt modelId="{5911689C-ABAF-4123-A302-E55B88BCDDCD}" type="pres">
      <dgm:prSet presAssocID="{DBD2A3F6-DF66-4AAA-8892-294700C4E978}" presName="child1" presStyleLbl="bgAcc1" presStyleIdx="0" presStyleCnt="4"/>
      <dgm:spPr/>
      <dgm:t>
        <a:bodyPr/>
        <a:lstStyle/>
        <a:p>
          <a:endParaRPr lang="en-US"/>
        </a:p>
      </dgm:t>
    </dgm:pt>
    <dgm:pt modelId="{CD7A63DE-8BC1-4B82-8A99-A475C4B3C075}" type="pres">
      <dgm:prSet presAssocID="{DBD2A3F6-DF66-4AAA-8892-294700C4E978}" presName="child1Text" presStyleLbl="bgAcc1" presStyleIdx="0" presStyleCnt="4">
        <dgm:presLayoutVars>
          <dgm:bulletEnabled val="1"/>
        </dgm:presLayoutVars>
      </dgm:prSet>
      <dgm:spPr/>
      <dgm:t>
        <a:bodyPr/>
        <a:lstStyle/>
        <a:p>
          <a:endParaRPr lang="en-US"/>
        </a:p>
      </dgm:t>
    </dgm:pt>
    <dgm:pt modelId="{F69825FD-2225-4D34-9242-8E988529A171}" type="pres">
      <dgm:prSet presAssocID="{DBD2A3F6-DF66-4AAA-8892-294700C4E978}" presName="child2group" presStyleCnt="0"/>
      <dgm:spPr/>
      <dgm:t>
        <a:bodyPr/>
        <a:lstStyle/>
        <a:p>
          <a:endParaRPr lang="en-GB"/>
        </a:p>
      </dgm:t>
    </dgm:pt>
    <dgm:pt modelId="{05E1F4C4-B74A-4F18-939D-FC954993F320}" type="pres">
      <dgm:prSet presAssocID="{DBD2A3F6-DF66-4AAA-8892-294700C4E978}" presName="child2" presStyleLbl="bgAcc1" presStyleIdx="1" presStyleCnt="4"/>
      <dgm:spPr/>
      <dgm:t>
        <a:bodyPr/>
        <a:lstStyle/>
        <a:p>
          <a:endParaRPr lang="en-US"/>
        </a:p>
      </dgm:t>
    </dgm:pt>
    <dgm:pt modelId="{C1708D85-3540-4CB6-97AA-20E74C1A1AB5}" type="pres">
      <dgm:prSet presAssocID="{DBD2A3F6-DF66-4AAA-8892-294700C4E978}" presName="child2Text" presStyleLbl="bgAcc1" presStyleIdx="1" presStyleCnt="4">
        <dgm:presLayoutVars>
          <dgm:bulletEnabled val="1"/>
        </dgm:presLayoutVars>
      </dgm:prSet>
      <dgm:spPr/>
      <dgm:t>
        <a:bodyPr/>
        <a:lstStyle/>
        <a:p>
          <a:endParaRPr lang="en-US"/>
        </a:p>
      </dgm:t>
    </dgm:pt>
    <dgm:pt modelId="{A4F5DD85-5034-4429-B321-DC0FA82C6A93}" type="pres">
      <dgm:prSet presAssocID="{DBD2A3F6-DF66-4AAA-8892-294700C4E978}" presName="child3group" presStyleCnt="0"/>
      <dgm:spPr/>
      <dgm:t>
        <a:bodyPr/>
        <a:lstStyle/>
        <a:p>
          <a:endParaRPr lang="en-GB"/>
        </a:p>
      </dgm:t>
    </dgm:pt>
    <dgm:pt modelId="{F8A7ABE6-E83E-4615-A173-E8406CF82FA1}" type="pres">
      <dgm:prSet presAssocID="{DBD2A3F6-DF66-4AAA-8892-294700C4E978}" presName="child3" presStyleLbl="bgAcc1" presStyleIdx="2" presStyleCnt="4"/>
      <dgm:spPr/>
      <dgm:t>
        <a:bodyPr/>
        <a:lstStyle/>
        <a:p>
          <a:endParaRPr lang="en-US"/>
        </a:p>
      </dgm:t>
    </dgm:pt>
    <dgm:pt modelId="{6BE05288-10D6-4AD0-8C7C-811D93909141}" type="pres">
      <dgm:prSet presAssocID="{DBD2A3F6-DF66-4AAA-8892-294700C4E978}" presName="child3Text" presStyleLbl="bgAcc1" presStyleIdx="2" presStyleCnt="4">
        <dgm:presLayoutVars>
          <dgm:bulletEnabled val="1"/>
        </dgm:presLayoutVars>
      </dgm:prSet>
      <dgm:spPr/>
      <dgm:t>
        <a:bodyPr/>
        <a:lstStyle/>
        <a:p>
          <a:endParaRPr lang="en-US"/>
        </a:p>
      </dgm:t>
    </dgm:pt>
    <dgm:pt modelId="{A39A675B-6091-4CE5-9117-EE4AD45DA0A9}" type="pres">
      <dgm:prSet presAssocID="{DBD2A3F6-DF66-4AAA-8892-294700C4E978}" presName="child4group" presStyleCnt="0"/>
      <dgm:spPr/>
      <dgm:t>
        <a:bodyPr/>
        <a:lstStyle/>
        <a:p>
          <a:endParaRPr lang="en-GB"/>
        </a:p>
      </dgm:t>
    </dgm:pt>
    <dgm:pt modelId="{9823B1F5-F832-49E0-BA88-4D21E174A61F}" type="pres">
      <dgm:prSet presAssocID="{DBD2A3F6-DF66-4AAA-8892-294700C4E978}" presName="child4" presStyleLbl="bgAcc1" presStyleIdx="3" presStyleCnt="4"/>
      <dgm:spPr/>
      <dgm:t>
        <a:bodyPr/>
        <a:lstStyle/>
        <a:p>
          <a:endParaRPr lang="en-US"/>
        </a:p>
      </dgm:t>
    </dgm:pt>
    <dgm:pt modelId="{842CF2EF-F1BC-4488-9661-14C00FE36C12}" type="pres">
      <dgm:prSet presAssocID="{DBD2A3F6-DF66-4AAA-8892-294700C4E978}" presName="child4Text" presStyleLbl="bgAcc1" presStyleIdx="3" presStyleCnt="4">
        <dgm:presLayoutVars>
          <dgm:bulletEnabled val="1"/>
        </dgm:presLayoutVars>
      </dgm:prSet>
      <dgm:spPr/>
      <dgm:t>
        <a:bodyPr/>
        <a:lstStyle/>
        <a:p>
          <a:endParaRPr lang="en-US"/>
        </a:p>
      </dgm:t>
    </dgm:pt>
    <dgm:pt modelId="{5B984C2B-01DC-4CDE-99BE-A7482097196C}" type="pres">
      <dgm:prSet presAssocID="{DBD2A3F6-DF66-4AAA-8892-294700C4E978}" presName="childPlaceholder" presStyleCnt="0"/>
      <dgm:spPr/>
      <dgm:t>
        <a:bodyPr/>
        <a:lstStyle/>
        <a:p>
          <a:endParaRPr lang="en-GB"/>
        </a:p>
      </dgm:t>
    </dgm:pt>
    <dgm:pt modelId="{FF800D1C-8D6E-4293-A25C-21DC8180BC65}" type="pres">
      <dgm:prSet presAssocID="{DBD2A3F6-DF66-4AAA-8892-294700C4E978}" presName="circle" presStyleCnt="0"/>
      <dgm:spPr/>
      <dgm:t>
        <a:bodyPr/>
        <a:lstStyle/>
        <a:p>
          <a:endParaRPr lang="en-GB"/>
        </a:p>
      </dgm:t>
    </dgm:pt>
    <dgm:pt modelId="{0EB21634-4052-4402-9495-D55ADDCEFEEF}" type="pres">
      <dgm:prSet presAssocID="{DBD2A3F6-DF66-4AAA-8892-294700C4E978}" presName="quadrant1" presStyleLbl="node1" presStyleIdx="0" presStyleCnt="4">
        <dgm:presLayoutVars>
          <dgm:chMax val="1"/>
          <dgm:bulletEnabled val="1"/>
        </dgm:presLayoutVars>
      </dgm:prSet>
      <dgm:spPr/>
      <dgm:t>
        <a:bodyPr/>
        <a:lstStyle/>
        <a:p>
          <a:endParaRPr lang="en-US"/>
        </a:p>
      </dgm:t>
    </dgm:pt>
    <dgm:pt modelId="{B2A0B01B-B081-44CE-AFCD-9A69B9F68078}" type="pres">
      <dgm:prSet presAssocID="{DBD2A3F6-DF66-4AAA-8892-294700C4E978}" presName="quadrant2" presStyleLbl="node1" presStyleIdx="1" presStyleCnt="4">
        <dgm:presLayoutVars>
          <dgm:chMax val="1"/>
          <dgm:bulletEnabled val="1"/>
        </dgm:presLayoutVars>
      </dgm:prSet>
      <dgm:spPr/>
      <dgm:t>
        <a:bodyPr/>
        <a:lstStyle/>
        <a:p>
          <a:endParaRPr lang="en-US"/>
        </a:p>
      </dgm:t>
    </dgm:pt>
    <dgm:pt modelId="{B4918D1B-70C3-4534-97C6-CF6FCC38884D}" type="pres">
      <dgm:prSet presAssocID="{DBD2A3F6-DF66-4AAA-8892-294700C4E978}" presName="quadrant3" presStyleLbl="node1" presStyleIdx="2" presStyleCnt="4">
        <dgm:presLayoutVars>
          <dgm:chMax val="1"/>
          <dgm:bulletEnabled val="1"/>
        </dgm:presLayoutVars>
      </dgm:prSet>
      <dgm:spPr/>
      <dgm:t>
        <a:bodyPr/>
        <a:lstStyle/>
        <a:p>
          <a:endParaRPr lang="en-US"/>
        </a:p>
      </dgm:t>
    </dgm:pt>
    <dgm:pt modelId="{9937556E-DA84-4978-862A-D815D2A8C505}" type="pres">
      <dgm:prSet presAssocID="{DBD2A3F6-DF66-4AAA-8892-294700C4E978}" presName="quadrant4" presStyleLbl="node1" presStyleIdx="3" presStyleCnt="4">
        <dgm:presLayoutVars>
          <dgm:chMax val="1"/>
          <dgm:bulletEnabled val="1"/>
        </dgm:presLayoutVars>
      </dgm:prSet>
      <dgm:spPr/>
      <dgm:t>
        <a:bodyPr/>
        <a:lstStyle/>
        <a:p>
          <a:endParaRPr lang="en-US"/>
        </a:p>
      </dgm:t>
    </dgm:pt>
    <dgm:pt modelId="{C939429B-8F50-410E-9769-40F8C23232C8}" type="pres">
      <dgm:prSet presAssocID="{DBD2A3F6-DF66-4AAA-8892-294700C4E978}" presName="quadrantPlaceholder" presStyleCnt="0"/>
      <dgm:spPr/>
      <dgm:t>
        <a:bodyPr/>
        <a:lstStyle/>
        <a:p>
          <a:endParaRPr lang="en-GB"/>
        </a:p>
      </dgm:t>
    </dgm:pt>
    <dgm:pt modelId="{6205144A-1B89-4BB6-BAE3-BEFC92B56188}" type="pres">
      <dgm:prSet presAssocID="{DBD2A3F6-DF66-4AAA-8892-294700C4E978}" presName="center1" presStyleLbl="fgShp" presStyleIdx="0" presStyleCnt="2" custScaleX="45047" custScaleY="14714"/>
      <dgm:spPr/>
      <dgm:t>
        <a:bodyPr/>
        <a:lstStyle/>
        <a:p>
          <a:endParaRPr lang="en-GB"/>
        </a:p>
      </dgm:t>
    </dgm:pt>
    <dgm:pt modelId="{F89E7B7C-C27D-4CF0-A103-DF36D8B72C3A}" type="pres">
      <dgm:prSet presAssocID="{DBD2A3F6-DF66-4AAA-8892-294700C4E978}" presName="center2" presStyleLbl="fgShp" presStyleIdx="1" presStyleCnt="2" custFlipVert="1" custScaleX="22523" custScaleY="7771"/>
      <dgm:spPr/>
      <dgm:t>
        <a:bodyPr/>
        <a:lstStyle/>
        <a:p>
          <a:endParaRPr lang="en-GB"/>
        </a:p>
      </dgm:t>
    </dgm:pt>
  </dgm:ptLst>
  <dgm:cxnLst>
    <dgm:cxn modelId="{179646DE-A4A4-4A98-AF12-15E9A44E7945}" srcId="{DBD2A3F6-DF66-4AAA-8892-294700C4E978}" destId="{1E8CA1AD-2245-49B9-B4B8-BA79F9C3F796}" srcOrd="1" destOrd="0" parTransId="{D52EF465-1DE3-48D6-AB6D-9142D9AAB02F}" sibTransId="{6BDBD0E8-D944-4B4D-B11E-149CBD6A7C13}"/>
    <dgm:cxn modelId="{A3B54DF8-3A59-4882-9055-CA2EE13D28A4}" srcId="{1FF23B27-084B-431A-8BF3-7F01BC5F6F9B}" destId="{466AB807-D304-4F98-93AB-75A6581B9714}" srcOrd="0" destOrd="0" parTransId="{011760FA-5DE0-4292-A1FE-C89DB3340FC5}" sibTransId="{F998D251-7725-4F87-96F9-4C8846B9E74B}"/>
    <dgm:cxn modelId="{B6AECF13-A299-4371-98E8-22F5A82610E8}" type="presOf" srcId="{41382D06-9952-4342-9C30-99CEADF36551}" destId="{6BE05288-10D6-4AD0-8C7C-811D93909141}" srcOrd="1" destOrd="0" presId="urn:microsoft.com/office/officeart/2005/8/layout/cycle4#1"/>
    <dgm:cxn modelId="{942C3A58-886F-4C74-9C55-430DAFCB1DA9}" type="presOf" srcId="{75F3F2F3-2C2F-4F80-8992-08F22CD72FD4}" destId="{B4918D1B-70C3-4534-97C6-CF6FCC38884D}" srcOrd="0" destOrd="0" presId="urn:microsoft.com/office/officeart/2005/8/layout/cycle4#1"/>
    <dgm:cxn modelId="{98688DBD-73C0-4705-B736-A679CD14DA3B}" type="presOf" srcId="{466AB807-D304-4F98-93AB-75A6581B9714}" destId="{CD7A63DE-8BC1-4B82-8A99-A475C4B3C075}" srcOrd="1" destOrd="0" presId="urn:microsoft.com/office/officeart/2005/8/layout/cycle4#1"/>
    <dgm:cxn modelId="{BE66E97A-9D16-439E-957A-2F4AA790D5C5}" type="presOf" srcId="{B47C76D7-F35D-4468-8D81-FB9E85CC15B2}" destId="{C1708D85-3540-4CB6-97AA-20E74C1A1AB5}" srcOrd="1" destOrd="0" presId="urn:microsoft.com/office/officeart/2005/8/layout/cycle4#1"/>
    <dgm:cxn modelId="{531EDBCC-408E-44A6-8639-D4C835F9BD53}" srcId="{DBD2A3F6-DF66-4AAA-8892-294700C4E978}" destId="{256D864F-D279-47FB-9CB3-066A6675994E}" srcOrd="3" destOrd="0" parTransId="{5E5D678E-90AC-4617-8852-51C0D621A266}" sibTransId="{1F264B31-3E5C-42AF-ADCB-BE9BDD4039C4}"/>
    <dgm:cxn modelId="{9ECF54DF-6340-47D5-B4F3-F46E0F39C798}" type="presOf" srcId="{1E8CA1AD-2245-49B9-B4B8-BA79F9C3F796}" destId="{B2A0B01B-B081-44CE-AFCD-9A69B9F68078}" srcOrd="0" destOrd="0" presId="urn:microsoft.com/office/officeart/2005/8/layout/cycle4#1"/>
    <dgm:cxn modelId="{08A205D8-6937-49F9-832F-F868810E5621}" type="presOf" srcId="{41382D06-9952-4342-9C30-99CEADF36551}" destId="{F8A7ABE6-E83E-4615-A173-E8406CF82FA1}" srcOrd="0" destOrd="0" presId="urn:microsoft.com/office/officeart/2005/8/layout/cycle4#1"/>
    <dgm:cxn modelId="{48B5C958-8CC7-4F38-A415-54F4DF45FC23}" type="presOf" srcId="{1FF23B27-084B-431A-8BF3-7F01BC5F6F9B}" destId="{0EB21634-4052-4402-9495-D55ADDCEFEEF}" srcOrd="0" destOrd="0" presId="urn:microsoft.com/office/officeart/2005/8/layout/cycle4#1"/>
    <dgm:cxn modelId="{825642E8-C9E1-4B3A-AB03-2FB84BC5C809}" srcId="{DBD2A3F6-DF66-4AAA-8892-294700C4E978}" destId="{75F3F2F3-2C2F-4F80-8992-08F22CD72FD4}" srcOrd="2" destOrd="0" parTransId="{1CE2B58B-3457-4449-ADFA-37891B645E83}" sibTransId="{F82BD228-C8A3-4248-8C77-2D861B8197FE}"/>
    <dgm:cxn modelId="{A76DC9C3-2216-47E0-9D12-D73BC33748FC}" type="presOf" srcId="{487034DB-1184-4C7B-9CD9-498660BEF673}" destId="{9823B1F5-F832-49E0-BA88-4D21E174A61F}" srcOrd="0" destOrd="0" presId="urn:microsoft.com/office/officeart/2005/8/layout/cycle4#1"/>
    <dgm:cxn modelId="{C62EC305-FAA1-4A36-B573-036339BD46E7}" srcId="{75F3F2F3-2C2F-4F80-8992-08F22CD72FD4}" destId="{41382D06-9952-4342-9C30-99CEADF36551}" srcOrd="0" destOrd="0" parTransId="{69BBE089-5B5A-4528-9844-373A0242EF91}" sibTransId="{F642D7EF-85C2-4133-8097-2ECEF65DE9C6}"/>
    <dgm:cxn modelId="{19CB5AEC-CC77-4785-9391-1F1E85E5E001}" srcId="{1E8CA1AD-2245-49B9-B4B8-BA79F9C3F796}" destId="{B47C76D7-F35D-4468-8D81-FB9E85CC15B2}" srcOrd="0" destOrd="0" parTransId="{614490B6-07A3-4941-9F84-77C4F05DA5B2}" sibTransId="{C0CA4B22-87EA-4B09-92F1-622CEDAD74D7}"/>
    <dgm:cxn modelId="{A424A9B3-4D7D-4059-985D-3E8816D92699}" srcId="{DBD2A3F6-DF66-4AAA-8892-294700C4E978}" destId="{1FF23B27-084B-431A-8BF3-7F01BC5F6F9B}" srcOrd="0" destOrd="0" parTransId="{663F3325-C9F3-41C8-B8F6-0E79A1C3E5BE}" sibTransId="{79EEA9B6-5970-46C6-8CF8-029BACD5194D}"/>
    <dgm:cxn modelId="{A4F90AAA-69C2-42C0-B5B0-737D5287A9D7}" type="presOf" srcId="{487034DB-1184-4C7B-9CD9-498660BEF673}" destId="{842CF2EF-F1BC-4488-9661-14C00FE36C12}" srcOrd="1" destOrd="0" presId="urn:microsoft.com/office/officeart/2005/8/layout/cycle4#1"/>
    <dgm:cxn modelId="{89C48523-E9AE-4EF2-9762-5F1B128818B0}" type="presOf" srcId="{B47C76D7-F35D-4468-8D81-FB9E85CC15B2}" destId="{05E1F4C4-B74A-4F18-939D-FC954993F320}" srcOrd="0" destOrd="0" presId="urn:microsoft.com/office/officeart/2005/8/layout/cycle4#1"/>
    <dgm:cxn modelId="{711273A1-06AB-4622-96F7-95B2B3F50A24}" type="presOf" srcId="{466AB807-D304-4F98-93AB-75A6581B9714}" destId="{5911689C-ABAF-4123-A302-E55B88BCDDCD}" srcOrd="0" destOrd="0" presId="urn:microsoft.com/office/officeart/2005/8/layout/cycle4#1"/>
    <dgm:cxn modelId="{7648CB70-EF78-42F4-A3B8-CEB0C457F8E4}" type="presOf" srcId="{DBD2A3F6-DF66-4AAA-8892-294700C4E978}" destId="{5A3F755C-2467-4898-A523-A434DF004438}" srcOrd="0" destOrd="0" presId="urn:microsoft.com/office/officeart/2005/8/layout/cycle4#1"/>
    <dgm:cxn modelId="{3D3AF818-0F3C-4965-9C3E-E463D07DA7FD}" srcId="{256D864F-D279-47FB-9CB3-066A6675994E}" destId="{487034DB-1184-4C7B-9CD9-498660BEF673}" srcOrd="0" destOrd="0" parTransId="{52EF1644-ACDC-47B6-9508-A98D88C925C9}" sibTransId="{65E48AEF-3CF1-4F52-AD9C-3868670093CC}"/>
    <dgm:cxn modelId="{641C49B1-767A-42C4-9721-D59275367EDD}" type="presOf" srcId="{256D864F-D279-47FB-9CB3-066A6675994E}" destId="{9937556E-DA84-4978-862A-D815D2A8C505}" srcOrd="0" destOrd="0" presId="urn:microsoft.com/office/officeart/2005/8/layout/cycle4#1"/>
    <dgm:cxn modelId="{00061082-D706-49B1-9DAD-DAD67794E4DE}" type="presParOf" srcId="{5A3F755C-2467-4898-A523-A434DF004438}" destId="{69C31001-B6DE-4231-8C65-8922CE281A4B}" srcOrd="0" destOrd="0" presId="urn:microsoft.com/office/officeart/2005/8/layout/cycle4#1"/>
    <dgm:cxn modelId="{357B801A-6DA4-41F0-B618-11DD52411C32}" type="presParOf" srcId="{69C31001-B6DE-4231-8C65-8922CE281A4B}" destId="{3568BDBD-7D44-4F28-A2E8-610F69F420B6}" srcOrd="0" destOrd="0" presId="urn:microsoft.com/office/officeart/2005/8/layout/cycle4#1"/>
    <dgm:cxn modelId="{47150A19-A76D-4D4C-90CC-455F4E416477}" type="presParOf" srcId="{3568BDBD-7D44-4F28-A2E8-610F69F420B6}" destId="{5911689C-ABAF-4123-A302-E55B88BCDDCD}" srcOrd="0" destOrd="0" presId="urn:microsoft.com/office/officeart/2005/8/layout/cycle4#1"/>
    <dgm:cxn modelId="{ADDCBBF7-11AF-4027-9E3D-8479BA67113F}" type="presParOf" srcId="{3568BDBD-7D44-4F28-A2E8-610F69F420B6}" destId="{CD7A63DE-8BC1-4B82-8A99-A475C4B3C075}" srcOrd="1" destOrd="0" presId="urn:microsoft.com/office/officeart/2005/8/layout/cycle4#1"/>
    <dgm:cxn modelId="{1E67C16D-5B1D-46DC-8713-EAE9DC44F5B5}" type="presParOf" srcId="{69C31001-B6DE-4231-8C65-8922CE281A4B}" destId="{F69825FD-2225-4D34-9242-8E988529A171}" srcOrd="1" destOrd="0" presId="urn:microsoft.com/office/officeart/2005/8/layout/cycle4#1"/>
    <dgm:cxn modelId="{AF5F9350-4C46-444D-8A83-09BA9305714E}" type="presParOf" srcId="{F69825FD-2225-4D34-9242-8E988529A171}" destId="{05E1F4C4-B74A-4F18-939D-FC954993F320}" srcOrd="0" destOrd="0" presId="urn:microsoft.com/office/officeart/2005/8/layout/cycle4#1"/>
    <dgm:cxn modelId="{24339662-C669-4E37-9958-4D4168AC4861}" type="presParOf" srcId="{F69825FD-2225-4D34-9242-8E988529A171}" destId="{C1708D85-3540-4CB6-97AA-20E74C1A1AB5}" srcOrd="1" destOrd="0" presId="urn:microsoft.com/office/officeart/2005/8/layout/cycle4#1"/>
    <dgm:cxn modelId="{7BA91768-0A91-439D-B827-2C65047ED03A}" type="presParOf" srcId="{69C31001-B6DE-4231-8C65-8922CE281A4B}" destId="{A4F5DD85-5034-4429-B321-DC0FA82C6A93}" srcOrd="2" destOrd="0" presId="urn:microsoft.com/office/officeart/2005/8/layout/cycle4#1"/>
    <dgm:cxn modelId="{14657472-77B0-4261-AA2A-FA4A9376A254}" type="presParOf" srcId="{A4F5DD85-5034-4429-B321-DC0FA82C6A93}" destId="{F8A7ABE6-E83E-4615-A173-E8406CF82FA1}" srcOrd="0" destOrd="0" presId="urn:microsoft.com/office/officeart/2005/8/layout/cycle4#1"/>
    <dgm:cxn modelId="{E5100DD8-645C-4DBB-A0AF-A4DABA1C1F41}" type="presParOf" srcId="{A4F5DD85-5034-4429-B321-DC0FA82C6A93}" destId="{6BE05288-10D6-4AD0-8C7C-811D93909141}" srcOrd="1" destOrd="0" presId="urn:microsoft.com/office/officeart/2005/8/layout/cycle4#1"/>
    <dgm:cxn modelId="{3E83290B-2C3D-49B2-840F-B09E0A2FA66D}" type="presParOf" srcId="{69C31001-B6DE-4231-8C65-8922CE281A4B}" destId="{A39A675B-6091-4CE5-9117-EE4AD45DA0A9}" srcOrd="3" destOrd="0" presId="urn:microsoft.com/office/officeart/2005/8/layout/cycle4#1"/>
    <dgm:cxn modelId="{5A1D11E2-CFC7-441C-BF31-BD3EC1FE7B03}" type="presParOf" srcId="{A39A675B-6091-4CE5-9117-EE4AD45DA0A9}" destId="{9823B1F5-F832-49E0-BA88-4D21E174A61F}" srcOrd="0" destOrd="0" presId="urn:microsoft.com/office/officeart/2005/8/layout/cycle4#1"/>
    <dgm:cxn modelId="{771184D0-AD9D-46ED-9CEA-757A92265ACF}" type="presParOf" srcId="{A39A675B-6091-4CE5-9117-EE4AD45DA0A9}" destId="{842CF2EF-F1BC-4488-9661-14C00FE36C12}" srcOrd="1" destOrd="0" presId="urn:microsoft.com/office/officeart/2005/8/layout/cycle4#1"/>
    <dgm:cxn modelId="{21CEFC3D-8900-4013-A712-12BAB7FCCBB4}" type="presParOf" srcId="{69C31001-B6DE-4231-8C65-8922CE281A4B}" destId="{5B984C2B-01DC-4CDE-99BE-A7482097196C}" srcOrd="4" destOrd="0" presId="urn:microsoft.com/office/officeart/2005/8/layout/cycle4#1"/>
    <dgm:cxn modelId="{2637F311-3F84-416D-9D20-26FE92A8D732}" type="presParOf" srcId="{5A3F755C-2467-4898-A523-A434DF004438}" destId="{FF800D1C-8D6E-4293-A25C-21DC8180BC65}" srcOrd="1" destOrd="0" presId="urn:microsoft.com/office/officeart/2005/8/layout/cycle4#1"/>
    <dgm:cxn modelId="{752689B9-E2B7-4DB1-8990-E07C64564B82}" type="presParOf" srcId="{FF800D1C-8D6E-4293-A25C-21DC8180BC65}" destId="{0EB21634-4052-4402-9495-D55ADDCEFEEF}" srcOrd="0" destOrd="0" presId="urn:microsoft.com/office/officeart/2005/8/layout/cycle4#1"/>
    <dgm:cxn modelId="{871E30BA-135F-44FE-9DB9-E244A0D2D0AB}" type="presParOf" srcId="{FF800D1C-8D6E-4293-A25C-21DC8180BC65}" destId="{B2A0B01B-B081-44CE-AFCD-9A69B9F68078}" srcOrd="1" destOrd="0" presId="urn:microsoft.com/office/officeart/2005/8/layout/cycle4#1"/>
    <dgm:cxn modelId="{88549D89-12AF-43F8-A712-9805AF70762A}" type="presParOf" srcId="{FF800D1C-8D6E-4293-A25C-21DC8180BC65}" destId="{B4918D1B-70C3-4534-97C6-CF6FCC38884D}" srcOrd="2" destOrd="0" presId="urn:microsoft.com/office/officeart/2005/8/layout/cycle4#1"/>
    <dgm:cxn modelId="{FF014E94-B489-44DD-B7D5-92A5170D2051}" type="presParOf" srcId="{FF800D1C-8D6E-4293-A25C-21DC8180BC65}" destId="{9937556E-DA84-4978-862A-D815D2A8C505}" srcOrd="3" destOrd="0" presId="urn:microsoft.com/office/officeart/2005/8/layout/cycle4#1"/>
    <dgm:cxn modelId="{1BB7F906-C9D6-4C68-B3FC-8B106FE69572}" type="presParOf" srcId="{FF800D1C-8D6E-4293-A25C-21DC8180BC65}" destId="{C939429B-8F50-410E-9769-40F8C23232C8}" srcOrd="4" destOrd="0" presId="urn:microsoft.com/office/officeart/2005/8/layout/cycle4#1"/>
    <dgm:cxn modelId="{A7CBE81D-FC0B-46C4-A617-3B292502F003}" type="presParOf" srcId="{5A3F755C-2467-4898-A523-A434DF004438}" destId="{6205144A-1B89-4BB6-BAE3-BEFC92B56188}" srcOrd="2" destOrd="0" presId="urn:microsoft.com/office/officeart/2005/8/layout/cycle4#1"/>
    <dgm:cxn modelId="{E511274C-BD98-43FF-802E-0C53BA234B3D}" type="presParOf" srcId="{5A3F755C-2467-4898-A523-A434DF004438}" destId="{F89E7B7C-C27D-4CF0-A103-DF36D8B72C3A}" srcOrd="3" destOrd="0" presId="urn:microsoft.com/office/officeart/2005/8/layout/cycle4#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771583-3949-42CC-AC27-C88EF0E864FF}" type="datetimeFigureOut">
              <a:rPr lang="en-US" smtClean="0"/>
              <a:pPr/>
              <a:t>08-Mar-19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771583-3949-42CC-AC27-C88EF0E864FF}" type="datetimeFigureOut">
              <a:rPr lang="en-US" smtClean="0"/>
              <a:pPr/>
              <a:t>08-Mar-19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771583-3949-42CC-AC27-C88EF0E864FF}" type="datetimeFigureOut">
              <a:rPr lang="en-US" smtClean="0"/>
              <a:pPr/>
              <a:t>08-Mar-19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771583-3949-42CC-AC27-C88EF0E864FF}" type="datetimeFigureOut">
              <a:rPr lang="en-US" smtClean="0"/>
              <a:pPr/>
              <a:t>08-Mar-19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71583-3949-42CC-AC27-C88EF0E864FF}" type="datetimeFigureOut">
              <a:rPr lang="en-US" smtClean="0"/>
              <a:pPr/>
              <a:t>08-Mar-19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771583-3949-42CC-AC27-C88EF0E864FF}" type="datetimeFigureOut">
              <a:rPr lang="en-US" smtClean="0"/>
              <a:pPr/>
              <a:t>08-Mar-19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771583-3949-42CC-AC27-C88EF0E864FF}" type="datetimeFigureOut">
              <a:rPr lang="en-US" smtClean="0"/>
              <a:pPr/>
              <a:t>08-Mar-19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771583-3949-42CC-AC27-C88EF0E864FF}" type="datetimeFigureOut">
              <a:rPr lang="en-US" smtClean="0"/>
              <a:pPr/>
              <a:t>08-Mar-19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71583-3949-42CC-AC27-C88EF0E864FF}" type="datetimeFigureOut">
              <a:rPr lang="en-US" smtClean="0"/>
              <a:pPr/>
              <a:t>08-Mar-19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71583-3949-42CC-AC27-C88EF0E864FF}" type="datetimeFigureOut">
              <a:rPr lang="en-US" smtClean="0"/>
              <a:pPr/>
              <a:t>08-Mar-19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71583-3949-42CC-AC27-C88EF0E864FF}" type="datetimeFigureOut">
              <a:rPr lang="en-US" smtClean="0"/>
              <a:pPr/>
              <a:t>08-Mar-19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2BFD8D-ECB6-4DED-AC92-548913AE68A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71583-3949-42CC-AC27-C88EF0E864FF}" type="datetimeFigureOut">
              <a:rPr lang="en-US" smtClean="0"/>
              <a:pPr/>
              <a:t>08-Mar-19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BFD8D-ECB6-4DED-AC92-548913AE68A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357298"/>
            <a:ext cx="7772400" cy="1928826"/>
          </a:xfrm>
        </p:spPr>
        <p:txBody>
          <a:bodyPr/>
          <a:lstStyle/>
          <a:p>
            <a:r>
              <a:rPr lang="en-GB" dirty="0"/>
              <a:t>Defining Politics</a:t>
            </a:r>
            <a:br>
              <a:rPr lang="en-GB" dirty="0"/>
            </a:br>
            <a:r>
              <a:rPr lang="en-GB" dirty="0"/>
              <a:t>Understanding State</a:t>
            </a:r>
          </a:p>
        </p:txBody>
      </p:sp>
      <p:sp>
        <p:nvSpPr>
          <p:cNvPr id="3" name="Subtitle 2"/>
          <p:cNvSpPr>
            <a:spLocks noGrp="1"/>
          </p:cNvSpPr>
          <p:nvPr>
            <p:ph type="subTitle" idx="1"/>
          </p:nvPr>
        </p:nvSpPr>
        <p:spPr>
          <a:xfrm>
            <a:off x="1357290" y="4357694"/>
            <a:ext cx="6400800" cy="1714512"/>
          </a:xfrm>
        </p:spPr>
        <p:txBody>
          <a:bodyPr>
            <a:noAutofit/>
          </a:bodyPr>
          <a:lstStyle/>
          <a:p>
            <a:r>
              <a:rPr lang="en-IN" sz="1800" dirty="0">
                <a:solidFill>
                  <a:srgbClr val="FF0000"/>
                </a:solidFill>
              </a:rPr>
              <a:t>Introduction to Human Sciences</a:t>
            </a:r>
          </a:p>
          <a:p>
            <a:r>
              <a:rPr lang="en-IN" sz="1800" dirty="0">
                <a:solidFill>
                  <a:srgbClr val="FF0000"/>
                </a:solidFill>
              </a:rPr>
              <a:t>Politics Module: Lecture 1</a:t>
            </a:r>
          </a:p>
          <a:p>
            <a:endParaRPr lang="en-IN" sz="1800" dirty="0">
              <a:solidFill>
                <a:srgbClr val="FF0000"/>
              </a:solidFill>
            </a:endParaRPr>
          </a:p>
          <a:p>
            <a:r>
              <a:rPr lang="en-IN" sz="1800" dirty="0" err="1">
                <a:solidFill>
                  <a:srgbClr val="FF0000"/>
                </a:solidFill>
              </a:rPr>
              <a:t>Radhika</a:t>
            </a:r>
            <a:r>
              <a:rPr lang="en-IN" sz="1800" dirty="0">
                <a:solidFill>
                  <a:srgbClr val="FF0000"/>
                </a:solidFill>
              </a:rPr>
              <a:t> Krishnan and Aniket Alam</a:t>
            </a:r>
          </a:p>
          <a:p>
            <a:r>
              <a:rPr lang="en-IN" sz="1800" dirty="0">
                <a:solidFill>
                  <a:srgbClr val="FF0000"/>
                </a:solidFill>
              </a:rPr>
              <a:t>2019</a:t>
            </a:r>
          </a:p>
          <a:p>
            <a:endParaRPr lang="en-GB" sz="1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96908"/>
          </a:xfrm>
        </p:spPr>
        <p:txBody>
          <a:bodyPr/>
          <a:lstStyle/>
          <a:p>
            <a:r>
              <a:rPr lang="en-GB" dirty="0"/>
              <a:t>Limited Power</a:t>
            </a:r>
          </a:p>
        </p:txBody>
      </p:sp>
      <p:sp>
        <p:nvSpPr>
          <p:cNvPr id="3" name="Content Placeholder 2"/>
          <p:cNvSpPr>
            <a:spLocks noGrp="1"/>
          </p:cNvSpPr>
          <p:nvPr>
            <p:ph idx="1"/>
          </p:nvPr>
        </p:nvSpPr>
        <p:spPr>
          <a:xfrm>
            <a:off x="457200" y="1285860"/>
            <a:ext cx="8229600" cy="5214974"/>
          </a:xfrm>
        </p:spPr>
        <p:txBody>
          <a:bodyPr/>
          <a:lstStyle/>
          <a:p>
            <a:r>
              <a:rPr lang="en-GB" dirty="0"/>
              <a:t>State under Social Contract has its power limited by law</a:t>
            </a:r>
          </a:p>
          <a:p>
            <a:r>
              <a:rPr lang="en-GB" dirty="0"/>
              <a:t>Opposite of Absolutism</a:t>
            </a:r>
          </a:p>
          <a:p>
            <a:r>
              <a:rPr lang="en-GB" dirty="0"/>
              <a:t>Checks and Balances : Neutral</a:t>
            </a:r>
          </a:p>
          <a:p>
            <a:r>
              <a:rPr lang="en-GB" dirty="0"/>
              <a:t>Legitimacy based on Democracy (Popular Mandate)</a:t>
            </a:r>
          </a:p>
          <a:p>
            <a:r>
              <a:rPr lang="en-GB" dirty="0"/>
              <a:t>State monopoly of legitimate violence provides the freedom necessary for individuals to achieve their potential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lstStyle/>
          <a:p>
            <a:r>
              <a:rPr lang="en-GB" dirty="0"/>
              <a:t>Unlimited Power</a:t>
            </a:r>
          </a:p>
        </p:txBody>
      </p:sp>
      <p:sp>
        <p:nvSpPr>
          <p:cNvPr id="3" name="Content Placeholder 2"/>
          <p:cNvSpPr>
            <a:spLocks noGrp="1"/>
          </p:cNvSpPr>
          <p:nvPr>
            <p:ph idx="1"/>
          </p:nvPr>
        </p:nvSpPr>
        <p:spPr>
          <a:xfrm>
            <a:off x="457200" y="1285860"/>
            <a:ext cx="8229600" cy="4840303"/>
          </a:xfrm>
        </p:spPr>
        <p:txBody>
          <a:bodyPr>
            <a:normAutofit lnSpcReduction="10000"/>
          </a:bodyPr>
          <a:lstStyle/>
          <a:p>
            <a:r>
              <a:rPr lang="en-GB" dirty="0"/>
              <a:t>Marxist, Anarchist, Autonomous, Fascist theories of State power</a:t>
            </a:r>
          </a:p>
          <a:p>
            <a:r>
              <a:rPr lang="en-GB" dirty="0"/>
              <a:t>Marxist : State instrument of Ruling Class</a:t>
            </a:r>
          </a:p>
          <a:p>
            <a:r>
              <a:rPr lang="en-GB" dirty="0"/>
              <a:t>Anarchist : State oppressive irrespective of who rules with what form</a:t>
            </a:r>
          </a:p>
          <a:p>
            <a:r>
              <a:rPr lang="en-GB" dirty="0"/>
              <a:t>Autonomous : State is network of institutions which are autonomous of all other influences</a:t>
            </a:r>
          </a:p>
          <a:p>
            <a:r>
              <a:rPr lang="en-GB" dirty="0"/>
              <a:t>Fascist : State is the instrument for reshaping perfect society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96908"/>
          </a:xfrm>
        </p:spPr>
        <p:txBody>
          <a:bodyPr/>
          <a:lstStyle/>
          <a:p>
            <a:r>
              <a:rPr lang="en-GB" dirty="0"/>
              <a:t>Marxist Theory</a:t>
            </a:r>
          </a:p>
        </p:txBody>
      </p:sp>
      <p:sp>
        <p:nvSpPr>
          <p:cNvPr id="3" name="Content Placeholder 2"/>
          <p:cNvSpPr>
            <a:spLocks noGrp="1"/>
          </p:cNvSpPr>
          <p:nvPr>
            <p:ph idx="1"/>
          </p:nvPr>
        </p:nvSpPr>
        <p:spPr>
          <a:xfrm>
            <a:off x="457200" y="1285860"/>
            <a:ext cx="8229600" cy="4840303"/>
          </a:xfrm>
        </p:spPr>
        <p:txBody>
          <a:bodyPr>
            <a:normAutofit fontScale="92500"/>
          </a:bodyPr>
          <a:lstStyle/>
          <a:p>
            <a:r>
              <a:rPr lang="en-GB" dirty="0"/>
              <a:t>State emerges in history to protect social surplus in private hands</a:t>
            </a:r>
          </a:p>
          <a:p>
            <a:r>
              <a:rPr lang="en-GB" dirty="0"/>
              <a:t>State and its apparatus – legislature, executive, judiciary – is used to protect private property</a:t>
            </a:r>
          </a:p>
          <a:p>
            <a:r>
              <a:rPr lang="en-GB" dirty="0"/>
              <a:t>State instrument of those who control social surplus to dominate / control the producers of surplus</a:t>
            </a:r>
          </a:p>
          <a:p>
            <a:pPr marL="0" indent="0">
              <a:buNone/>
            </a:pPr>
            <a:r>
              <a:rPr lang="en-GB" sz="2800" dirty="0"/>
              <a:t>“...</a:t>
            </a:r>
            <a:r>
              <a:rPr lang="en-US" sz="2800" dirty="0"/>
              <a:t>modern state is nothing but a committee for managing the common affairs of the whole bourgeoisie.”</a:t>
            </a:r>
          </a:p>
          <a:p>
            <a:pPr marL="0" indent="0">
              <a:buNone/>
            </a:pPr>
            <a:r>
              <a:rPr lang="en-US" sz="2800" dirty="0"/>
              <a:t>						~ Karl Marx ~</a:t>
            </a:r>
            <a:endParaRPr lang="en-GB"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96908"/>
          </a:xfrm>
        </p:spPr>
        <p:txBody>
          <a:bodyPr/>
          <a:lstStyle/>
          <a:p>
            <a:r>
              <a:rPr lang="en-GB" dirty="0"/>
              <a:t>Various Forms of State</a:t>
            </a:r>
          </a:p>
        </p:txBody>
      </p:sp>
      <p:sp>
        <p:nvSpPr>
          <p:cNvPr id="3" name="Content Placeholder 2"/>
          <p:cNvSpPr>
            <a:spLocks noGrp="1"/>
          </p:cNvSpPr>
          <p:nvPr>
            <p:ph idx="1"/>
          </p:nvPr>
        </p:nvSpPr>
        <p:spPr>
          <a:xfrm>
            <a:off x="785786" y="1142984"/>
            <a:ext cx="5929354" cy="5286412"/>
          </a:xfrm>
        </p:spPr>
        <p:txBody>
          <a:bodyPr>
            <a:normAutofit/>
          </a:bodyPr>
          <a:lstStyle/>
          <a:p>
            <a:pPr algn="ctr"/>
            <a:r>
              <a:rPr lang="en-GB" sz="2800" dirty="0"/>
              <a:t>Monarchy </a:t>
            </a:r>
            <a:r>
              <a:rPr lang="en-GB" sz="2800" dirty="0">
                <a:sym typeface="Wingdings" pitchFamily="2" charset="2"/>
              </a:rPr>
              <a:t> Republic</a:t>
            </a:r>
          </a:p>
          <a:p>
            <a:pPr algn="ctr"/>
            <a:r>
              <a:rPr lang="en-GB" sz="2800" dirty="0">
                <a:sym typeface="Wingdings" pitchFamily="2" charset="2"/>
              </a:rPr>
              <a:t>Theocratic  Secular </a:t>
            </a:r>
          </a:p>
          <a:p>
            <a:pPr algn="ctr"/>
            <a:r>
              <a:rPr lang="en-GB" sz="2800" dirty="0">
                <a:sym typeface="Wingdings" pitchFamily="2" charset="2"/>
              </a:rPr>
              <a:t>Totalitarian  Democratic</a:t>
            </a:r>
          </a:p>
          <a:p>
            <a:pPr algn="ctr"/>
            <a:r>
              <a:rPr lang="en-GB" sz="2800" dirty="0"/>
              <a:t>Authoritarian </a:t>
            </a:r>
            <a:r>
              <a:rPr lang="en-GB" sz="2800" dirty="0">
                <a:sym typeface="Wingdings" pitchFamily="2" charset="2"/>
              </a:rPr>
              <a:t> Liberal</a:t>
            </a:r>
          </a:p>
          <a:p>
            <a:pPr algn="ctr">
              <a:buNone/>
            </a:pPr>
            <a:r>
              <a:rPr lang="en-GB" sz="2800" dirty="0">
                <a:sym typeface="Wingdings" pitchFamily="2" charset="2"/>
              </a:rPr>
              <a:t>~~  ~~  ~~</a:t>
            </a:r>
          </a:p>
          <a:p>
            <a:pPr algn="ctr"/>
            <a:r>
              <a:rPr lang="en-GB" sz="2800" dirty="0">
                <a:sym typeface="Wingdings" pitchFamily="2" charset="2"/>
              </a:rPr>
              <a:t>Unitary  Federation</a:t>
            </a:r>
          </a:p>
          <a:p>
            <a:pPr algn="ctr"/>
            <a:r>
              <a:rPr lang="en-GB" sz="2800" dirty="0">
                <a:sym typeface="Wingdings" pitchFamily="2" charset="2"/>
              </a:rPr>
              <a:t>Welfare State  Libertarian State</a:t>
            </a:r>
          </a:p>
          <a:p>
            <a:pPr algn="ctr"/>
            <a:r>
              <a:rPr lang="en-GB" sz="2800" dirty="0">
                <a:sym typeface="Wingdings" pitchFamily="2" charset="2"/>
              </a:rPr>
              <a:t>Nation State  Multi-national State</a:t>
            </a:r>
            <a:endParaRPr lang="en-GB" sz="2800" dirty="0"/>
          </a:p>
        </p:txBody>
      </p:sp>
      <p:sp>
        <p:nvSpPr>
          <p:cNvPr id="4" name="TextBox 3"/>
          <p:cNvSpPr txBox="1"/>
          <p:nvPr/>
        </p:nvSpPr>
        <p:spPr>
          <a:xfrm rot="5400000">
            <a:off x="7371776" y="1343604"/>
            <a:ext cx="615553" cy="1643074"/>
          </a:xfrm>
          <a:prstGeom prst="rect">
            <a:avLst/>
          </a:prstGeom>
        </p:spPr>
        <p:style>
          <a:lnRef idx="2">
            <a:schemeClr val="dk1"/>
          </a:lnRef>
          <a:fillRef idx="1">
            <a:schemeClr val="lt1"/>
          </a:fillRef>
          <a:effectRef idx="0">
            <a:schemeClr val="dk1"/>
          </a:effectRef>
          <a:fontRef idx="minor">
            <a:schemeClr val="dk1"/>
          </a:fontRef>
        </p:style>
        <p:txBody>
          <a:bodyPr vert="vert270" wrap="square" rtlCol="0">
            <a:spAutoFit/>
          </a:bodyPr>
          <a:lstStyle/>
          <a:p>
            <a:pPr algn="ctr"/>
            <a:r>
              <a:rPr lang="en-GB" sz="2800" dirty="0"/>
              <a:t>India</a:t>
            </a:r>
          </a:p>
        </p:txBody>
      </p:sp>
      <p:sp>
        <p:nvSpPr>
          <p:cNvPr id="5" name="TextBox 4"/>
          <p:cNvSpPr txBox="1"/>
          <p:nvPr/>
        </p:nvSpPr>
        <p:spPr>
          <a:xfrm rot="5400000">
            <a:off x="7012327" y="3774755"/>
            <a:ext cx="1477328" cy="1643074"/>
          </a:xfrm>
          <a:prstGeom prst="rect">
            <a:avLst/>
          </a:prstGeom>
        </p:spPr>
        <p:style>
          <a:lnRef idx="2">
            <a:schemeClr val="dk1"/>
          </a:lnRef>
          <a:fillRef idx="1">
            <a:schemeClr val="lt1"/>
          </a:fillRef>
          <a:effectRef idx="0">
            <a:schemeClr val="dk1"/>
          </a:effectRef>
          <a:fontRef idx="minor">
            <a:schemeClr val="dk1"/>
          </a:fontRef>
        </p:style>
        <p:txBody>
          <a:bodyPr vert="vert270" wrap="square" rtlCol="0">
            <a:spAutoFit/>
          </a:bodyPr>
          <a:lstStyle/>
          <a:p>
            <a:pPr algn="ctr"/>
            <a:r>
              <a:rPr lang="en-GB" sz="2800" dirty="0"/>
              <a:t>Where does it stand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470025"/>
          </a:xfrm>
        </p:spPr>
        <p:txBody>
          <a:bodyPr>
            <a:normAutofit/>
          </a:bodyPr>
          <a:lstStyle/>
          <a:p>
            <a:r>
              <a:rPr lang="en-GB" sz="4800" dirty="0"/>
              <a:t>Indian Constitution</a:t>
            </a:r>
          </a:p>
        </p:txBody>
      </p:sp>
      <p:sp>
        <p:nvSpPr>
          <p:cNvPr id="3" name="Subtitle 2"/>
          <p:cNvSpPr>
            <a:spLocks noGrp="1"/>
          </p:cNvSpPr>
          <p:nvPr>
            <p:ph type="subTitle" idx="1"/>
          </p:nvPr>
        </p:nvSpPr>
        <p:spPr/>
        <p:txBody>
          <a:bodyPr>
            <a:normAutofit fontScale="70000" lnSpcReduction="20000"/>
          </a:bodyPr>
          <a:lstStyle/>
          <a:p>
            <a:r>
              <a:rPr lang="en-IN" dirty="0">
                <a:solidFill>
                  <a:srgbClr val="FF0000"/>
                </a:solidFill>
              </a:rPr>
              <a:t>Introduction to Human Sciences</a:t>
            </a:r>
          </a:p>
          <a:p>
            <a:r>
              <a:rPr lang="en-IN" dirty="0">
                <a:solidFill>
                  <a:srgbClr val="FF0000"/>
                </a:solidFill>
              </a:rPr>
              <a:t>Politics Module: Lecture </a:t>
            </a:r>
            <a:r>
              <a:rPr lang="en-IN" dirty="0" smtClean="0">
                <a:solidFill>
                  <a:srgbClr val="FF0000"/>
                </a:solidFill>
              </a:rPr>
              <a:t>2</a:t>
            </a:r>
            <a:endParaRPr lang="en-IN" dirty="0">
              <a:solidFill>
                <a:srgbClr val="FF0000"/>
              </a:solidFill>
            </a:endParaRPr>
          </a:p>
          <a:p>
            <a:endParaRPr lang="en-IN" dirty="0">
              <a:solidFill>
                <a:srgbClr val="FF0000"/>
              </a:solidFill>
            </a:endParaRPr>
          </a:p>
          <a:p>
            <a:r>
              <a:rPr lang="en-IN" dirty="0" err="1">
                <a:solidFill>
                  <a:srgbClr val="FF0000"/>
                </a:solidFill>
              </a:rPr>
              <a:t>Radhika</a:t>
            </a:r>
            <a:r>
              <a:rPr lang="en-IN" dirty="0">
                <a:solidFill>
                  <a:srgbClr val="FF0000"/>
                </a:solidFill>
              </a:rPr>
              <a:t> Krishnan and Aniket Alam</a:t>
            </a:r>
          </a:p>
          <a:p>
            <a:r>
              <a:rPr lang="en-IN" dirty="0">
                <a:solidFill>
                  <a:srgbClr val="FF0000"/>
                </a:solidFill>
              </a:rPr>
              <a:t>2019</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755"/>
            <a:ext cx="8229600" cy="634082"/>
          </a:xfrm>
        </p:spPr>
        <p:txBody>
          <a:bodyPr>
            <a:normAutofit fontScale="90000"/>
          </a:bodyPr>
          <a:lstStyle/>
          <a:p>
            <a:r>
              <a:rPr lang="en-GB" dirty="0"/>
              <a:t>Main Features</a:t>
            </a:r>
          </a:p>
        </p:txBody>
      </p:sp>
      <p:sp>
        <p:nvSpPr>
          <p:cNvPr id="3" name="Content Placeholder 2"/>
          <p:cNvSpPr>
            <a:spLocks noGrp="1"/>
          </p:cNvSpPr>
          <p:nvPr>
            <p:ph idx="1"/>
          </p:nvPr>
        </p:nvSpPr>
        <p:spPr>
          <a:xfrm>
            <a:off x="457200" y="1124744"/>
            <a:ext cx="8229600" cy="5001419"/>
          </a:xfrm>
        </p:spPr>
        <p:txBody>
          <a:bodyPr>
            <a:normAutofit fontScale="77500" lnSpcReduction="20000"/>
          </a:bodyPr>
          <a:lstStyle/>
          <a:p>
            <a:r>
              <a:rPr lang="en-GB" dirty="0"/>
              <a:t>Preamble</a:t>
            </a:r>
          </a:p>
          <a:p>
            <a:r>
              <a:rPr lang="en-GB" dirty="0"/>
              <a:t>25 Parts; 12 Schedules; 5 Appendices</a:t>
            </a:r>
          </a:p>
          <a:p>
            <a:r>
              <a:rPr lang="en-GB" dirty="0"/>
              <a:t>448 Articles</a:t>
            </a:r>
          </a:p>
          <a:p>
            <a:r>
              <a:rPr lang="en-GB" dirty="0"/>
              <a:t>103 Amendments</a:t>
            </a:r>
          </a:p>
          <a:p>
            <a:r>
              <a:rPr lang="en-GB" dirty="0"/>
              <a:t>Federation but Unitary</a:t>
            </a:r>
          </a:p>
          <a:p>
            <a:r>
              <a:rPr lang="en-GB" dirty="0"/>
              <a:t>Single Citizenship</a:t>
            </a:r>
          </a:p>
          <a:p>
            <a:r>
              <a:rPr lang="en-GB" dirty="0"/>
              <a:t>Parliamentary Democracy</a:t>
            </a:r>
            <a:br>
              <a:rPr lang="en-GB" dirty="0"/>
            </a:br>
            <a:endParaRPr lang="en-GB" dirty="0"/>
          </a:p>
          <a:p>
            <a:pPr algn="ctr">
              <a:buFont typeface="Wingdings" panose="05000000000000000000" pitchFamily="2" charset="2"/>
              <a:buChar char="à"/>
            </a:pPr>
            <a:r>
              <a:rPr lang="en-GB" sz="3600" cap="small" dirty="0">
                <a:sym typeface="Wingdings" panose="05000000000000000000" pitchFamily="2" charset="2"/>
              </a:rPr>
              <a:t>Makes it the largest, most detailed, written constitution of the world</a:t>
            </a:r>
          </a:p>
          <a:p>
            <a:pPr lvl="1"/>
            <a:r>
              <a:rPr lang="en-GB" dirty="0"/>
              <a:t>Draws on Constitutional experience from many other countries</a:t>
            </a:r>
          </a:p>
          <a:p>
            <a:pPr lvl="1"/>
            <a:r>
              <a:rPr lang="en-GB" dirty="0"/>
              <a:t>Based on existing Government of India Act of British times</a:t>
            </a:r>
          </a:p>
          <a:p>
            <a:pPr lvl="1"/>
            <a:r>
              <a:rPr lang="en-GB" dirty="0"/>
              <a:t>Enacted after three years of intense debate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FF90F-A912-43EF-B8A4-7D18395EE208}"/>
              </a:ext>
            </a:extLst>
          </p:cNvPr>
          <p:cNvSpPr>
            <a:spLocks noGrp="1"/>
          </p:cNvSpPr>
          <p:nvPr>
            <p:ph type="title"/>
          </p:nvPr>
        </p:nvSpPr>
        <p:spPr>
          <a:xfrm>
            <a:off x="457200" y="116632"/>
            <a:ext cx="8229600" cy="735455"/>
          </a:xfrm>
        </p:spPr>
        <p:txBody>
          <a:bodyPr>
            <a:noAutofit/>
          </a:bodyPr>
          <a:lstStyle/>
          <a:p>
            <a:r>
              <a:rPr lang="en-IN" dirty="0"/>
              <a:t>Preamble</a:t>
            </a:r>
          </a:p>
        </p:txBody>
      </p:sp>
      <p:sp>
        <p:nvSpPr>
          <p:cNvPr id="3" name="Content Placeholder 2">
            <a:extLst>
              <a:ext uri="{FF2B5EF4-FFF2-40B4-BE49-F238E27FC236}">
                <a16:creationId xmlns="" xmlns:a16="http://schemas.microsoft.com/office/drawing/2014/main" id="{06F3385D-83E2-4508-B9F7-05CB1FC84D10}"/>
              </a:ext>
            </a:extLst>
          </p:cNvPr>
          <p:cNvSpPr>
            <a:spLocks noGrp="1"/>
          </p:cNvSpPr>
          <p:nvPr>
            <p:ph idx="1"/>
          </p:nvPr>
        </p:nvSpPr>
        <p:spPr>
          <a:xfrm>
            <a:off x="457200" y="1052736"/>
            <a:ext cx="8229600" cy="5073427"/>
          </a:xfrm>
        </p:spPr>
        <p:txBody>
          <a:bodyPr>
            <a:normAutofit fontScale="85000" lnSpcReduction="10000"/>
          </a:bodyPr>
          <a:lstStyle/>
          <a:p>
            <a:pPr marL="0" indent="0">
              <a:buNone/>
            </a:pPr>
            <a:r>
              <a:rPr lang="en-US" dirty="0"/>
              <a:t>WE, THE PEOPLE OF INDIA, having solemnly resolved to constitute India into a SOVEREIGN SOCIALIST SECULAR DEMOCRATIC REPUBLIC and to secure to all its citizens</a:t>
            </a:r>
          </a:p>
          <a:p>
            <a:pPr marL="0" indent="0">
              <a:buNone/>
            </a:pPr>
            <a:r>
              <a:rPr lang="en-US" dirty="0"/>
              <a:t> JUSTICE, social, economic and political;</a:t>
            </a:r>
          </a:p>
          <a:p>
            <a:pPr marL="0" indent="0">
              <a:buNone/>
            </a:pPr>
            <a:r>
              <a:rPr lang="en-US" dirty="0"/>
              <a:t> LIBERTY of thought, expression, belief, faith and worship;</a:t>
            </a:r>
          </a:p>
          <a:p>
            <a:pPr marL="0" indent="0">
              <a:buNone/>
            </a:pPr>
            <a:r>
              <a:rPr lang="en-US" dirty="0"/>
              <a:t> EQUALITY of status and of opportunity; and to promote among them all</a:t>
            </a:r>
          </a:p>
          <a:p>
            <a:pPr marL="0" indent="0">
              <a:buNone/>
            </a:pPr>
            <a:r>
              <a:rPr lang="en-US" dirty="0"/>
              <a:t> FRATERNITY assuring the dignity of the individual and the unity and integrity of the Nation;</a:t>
            </a:r>
          </a:p>
          <a:p>
            <a:pPr marL="0" indent="0">
              <a:buNone/>
            </a:pPr>
            <a:r>
              <a:rPr lang="en-US" dirty="0"/>
              <a:t> IN OUR CONSTITUENT ASSEMBLY this  26th day of November, 1949, do HEREBY ADOPT, ENACT AND GIVE TO OURSELVES THIS CONSTITUTION.</a:t>
            </a:r>
            <a:endParaRPr lang="en-IN" dirty="0"/>
          </a:p>
        </p:txBody>
      </p:sp>
    </p:spTree>
    <p:extLst>
      <p:ext uri="{BB962C8B-B14F-4D97-AF65-F5344CB8AC3E}">
        <p14:creationId xmlns="" xmlns:p14="http://schemas.microsoft.com/office/powerpoint/2010/main" val="83184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866D5-1A2A-414B-A41A-C0892F3E16BF}"/>
              </a:ext>
            </a:extLst>
          </p:cNvPr>
          <p:cNvSpPr>
            <a:spLocks noGrp="1"/>
          </p:cNvSpPr>
          <p:nvPr>
            <p:ph type="title"/>
          </p:nvPr>
        </p:nvSpPr>
        <p:spPr>
          <a:xfrm>
            <a:off x="457200" y="25747"/>
            <a:ext cx="8229600" cy="706090"/>
          </a:xfrm>
        </p:spPr>
        <p:txBody>
          <a:bodyPr>
            <a:normAutofit fontScale="90000"/>
          </a:bodyPr>
          <a:lstStyle/>
          <a:p>
            <a:r>
              <a:rPr lang="en-IN" dirty="0"/>
              <a:t>Part One</a:t>
            </a:r>
          </a:p>
        </p:txBody>
      </p:sp>
      <p:sp>
        <p:nvSpPr>
          <p:cNvPr id="3" name="Content Placeholder 2">
            <a:extLst>
              <a:ext uri="{FF2B5EF4-FFF2-40B4-BE49-F238E27FC236}">
                <a16:creationId xmlns="" xmlns:a16="http://schemas.microsoft.com/office/drawing/2014/main" id="{19195C8C-9AB8-47B9-B3E9-79C8867A7E16}"/>
              </a:ext>
            </a:extLst>
          </p:cNvPr>
          <p:cNvSpPr>
            <a:spLocks noGrp="1"/>
          </p:cNvSpPr>
          <p:nvPr>
            <p:ph idx="1"/>
          </p:nvPr>
        </p:nvSpPr>
        <p:spPr>
          <a:xfrm>
            <a:off x="457200" y="1124744"/>
            <a:ext cx="8229600" cy="5001419"/>
          </a:xfrm>
        </p:spPr>
        <p:txBody>
          <a:bodyPr/>
          <a:lstStyle/>
          <a:p>
            <a:pPr marL="0" indent="0">
              <a:buNone/>
            </a:pPr>
            <a:r>
              <a:rPr lang="en-IN" dirty="0"/>
              <a:t>THE UNION AND ITS TERRITORY</a:t>
            </a:r>
          </a:p>
          <a:p>
            <a:r>
              <a:rPr lang="en-IN" dirty="0"/>
              <a:t>Names and territory of Union;  States</a:t>
            </a:r>
          </a:p>
          <a:p>
            <a:r>
              <a:rPr lang="en-IN" dirty="0"/>
              <a:t>Admission or Establishment of new States</a:t>
            </a:r>
          </a:p>
          <a:p>
            <a:r>
              <a:rPr lang="en-IN" dirty="0"/>
              <a:t>Alteration of areas, boundaries, names of States</a:t>
            </a:r>
          </a:p>
          <a:p>
            <a:endParaRPr lang="en-IN" dirty="0"/>
          </a:p>
        </p:txBody>
      </p:sp>
    </p:spTree>
    <p:extLst>
      <p:ext uri="{BB962C8B-B14F-4D97-AF65-F5344CB8AC3E}">
        <p14:creationId xmlns="" xmlns:p14="http://schemas.microsoft.com/office/powerpoint/2010/main" val="117504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7BB47-320B-4643-898E-E72518569ADE}"/>
              </a:ext>
            </a:extLst>
          </p:cNvPr>
          <p:cNvSpPr>
            <a:spLocks noGrp="1"/>
          </p:cNvSpPr>
          <p:nvPr>
            <p:ph type="title"/>
          </p:nvPr>
        </p:nvSpPr>
        <p:spPr>
          <a:xfrm>
            <a:off x="457200" y="41846"/>
            <a:ext cx="8229600" cy="706090"/>
          </a:xfrm>
        </p:spPr>
        <p:txBody>
          <a:bodyPr>
            <a:noAutofit/>
          </a:bodyPr>
          <a:lstStyle/>
          <a:p>
            <a:r>
              <a:rPr lang="en-IN" dirty="0"/>
              <a:t>Part Two</a:t>
            </a:r>
          </a:p>
        </p:txBody>
      </p:sp>
      <p:sp>
        <p:nvSpPr>
          <p:cNvPr id="3" name="Content Placeholder 2">
            <a:extLst>
              <a:ext uri="{FF2B5EF4-FFF2-40B4-BE49-F238E27FC236}">
                <a16:creationId xmlns="" xmlns:a16="http://schemas.microsoft.com/office/drawing/2014/main" id="{7D5727C6-B763-4A55-B7AC-6A6759470F7F}"/>
              </a:ext>
            </a:extLst>
          </p:cNvPr>
          <p:cNvSpPr>
            <a:spLocks noGrp="1"/>
          </p:cNvSpPr>
          <p:nvPr>
            <p:ph idx="1"/>
          </p:nvPr>
        </p:nvSpPr>
        <p:spPr>
          <a:xfrm>
            <a:off x="457200" y="1268760"/>
            <a:ext cx="8229600" cy="4857403"/>
          </a:xfrm>
        </p:spPr>
        <p:txBody>
          <a:bodyPr/>
          <a:lstStyle/>
          <a:p>
            <a:pPr marL="0" indent="0">
              <a:buNone/>
            </a:pPr>
            <a:r>
              <a:rPr lang="en-IN" dirty="0"/>
              <a:t>CITIZENSHIP</a:t>
            </a:r>
          </a:p>
          <a:p>
            <a:r>
              <a:rPr lang="en-IN" dirty="0"/>
              <a:t>Who will be called a Citizen</a:t>
            </a:r>
          </a:p>
          <a:p>
            <a:r>
              <a:rPr lang="en-IN" dirty="0"/>
              <a:t>Test of Citizenship</a:t>
            </a:r>
          </a:p>
          <a:p>
            <a:r>
              <a:rPr lang="en-IN" dirty="0"/>
              <a:t>Dealing with Partition of 1947 into India and Pakistan and citizenship of migrants</a:t>
            </a:r>
          </a:p>
          <a:p>
            <a:r>
              <a:rPr lang="en-IN" dirty="0"/>
              <a:t>Acquiring Citizenship</a:t>
            </a:r>
          </a:p>
          <a:p>
            <a:r>
              <a:rPr lang="en-IN" dirty="0"/>
              <a:t>Losing Citizenship</a:t>
            </a:r>
          </a:p>
          <a:p>
            <a:endParaRPr lang="en-IN" dirty="0"/>
          </a:p>
        </p:txBody>
      </p:sp>
    </p:spTree>
    <p:extLst>
      <p:ext uri="{BB962C8B-B14F-4D97-AF65-F5344CB8AC3E}">
        <p14:creationId xmlns="" xmlns:p14="http://schemas.microsoft.com/office/powerpoint/2010/main" val="212706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63D5DD-2F6B-4F44-A70E-365302133CAB}"/>
              </a:ext>
            </a:extLst>
          </p:cNvPr>
          <p:cNvSpPr>
            <a:spLocks noGrp="1"/>
          </p:cNvSpPr>
          <p:nvPr>
            <p:ph type="title"/>
          </p:nvPr>
        </p:nvSpPr>
        <p:spPr>
          <a:xfrm>
            <a:off x="457200" y="97755"/>
            <a:ext cx="8229600" cy="634082"/>
          </a:xfrm>
        </p:spPr>
        <p:txBody>
          <a:bodyPr>
            <a:noAutofit/>
          </a:bodyPr>
          <a:lstStyle/>
          <a:p>
            <a:r>
              <a:rPr lang="en-IN" dirty="0"/>
              <a:t>Part Three</a:t>
            </a:r>
          </a:p>
        </p:txBody>
      </p:sp>
      <p:sp>
        <p:nvSpPr>
          <p:cNvPr id="3" name="Content Placeholder 2">
            <a:extLst>
              <a:ext uri="{FF2B5EF4-FFF2-40B4-BE49-F238E27FC236}">
                <a16:creationId xmlns="" xmlns:a16="http://schemas.microsoft.com/office/drawing/2014/main" id="{A6FA3B2B-B36E-4EED-BCF9-FBC94D909CAA}"/>
              </a:ext>
            </a:extLst>
          </p:cNvPr>
          <p:cNvSpPr>
            <a:spLocks noGrp="1"/>
          </p:cNvSpPr>
          <p:nvPr>
            <p:ph idx="1"/>
          </p:nvPr>
        </p:nvSpPr>
        <p:spPr>
          <a:xfrm>
            <a:off x="457200" y="1124744"/>
            <a:ext cx="8229600" cy="5001419"/>
          </a:xfrm>
        </p:spPr>
        <p:txBody>
          <a:bodyPr>
            <a:normAutofit fontScale="92500" lnSpcReduction="20000"/>
          </a:bodyPr>
          <a:lstStyle/>
          <a:p>
            <a:pPr marL="0" indent="0">
              <a:buNone/>
            </a:pPr>
            <a:r>
              <a:rPr lang="en-IN" dirty="0"/>
              <a:t>FUNDAMENTAL RIGHTS</a:t>
            </a:r>
          </a:p>
          <a:p>
            <a:r>
              <a:rPr lang="en-IN" dirty="0"/>
              <a:t>Equality</a:t>
            </a:r>
          </a:p>
          <a:p>
            <a:r>
              <a:rPr lang="en-IN" dirty="0"/>
              <a:t>Freedom</a:t>
            </a:r>
          </a:p>
          <a:p>
            <a:r>
              <a:rPr lang="en-IN" dirty="0"/>
              <a:t>Right against Exploitation</a:t>
            </a:r>
          </a:p>
          <a:p>
            <a:r>
              <a:rPr lang="en-IN" dirty="0"/>
              <a:t>Freedom of Religion</a:t>
            </a:r>
          </a:p>
          <a:p>
            <a:r>
              <a:rPr lang="en-IN" dirty="0"/>
              <a:t>Cultural and Educational Rights</a:t>
            </a:r>
          </a:p>
          <a:p>
            <a:r>
              <a:rPr lang="en-IN" dirty="0"/>
              <a:t>Right to Constitutional Remedies</a:t>
            </a:r>
            <a:br>
              <a:rPr lang="en-IN" dirty="0"/>
            </a:br>
            <a:r>
              <a:rPr lang="en-IN" dirty="0"/>
              <a:t/>
            </a:r>
            <a:br>
              <a:rPr lang="en-IN" dirty="0"/>
            </a:br>
            <a:r>
              <a:rPr lang="en-IN" dirty="0"/>
              <a:t>~~ ~~ ~~</a:t>
            </a:r>
          </a:p>
          <a:p>
            <a:r>
              <a:rPr lang="en-IN" dirty="0"/>
              <a:t>Property</a:t>
            </a:r>
          </a:p>
          <a:p>
            <a:r>
              <a:rPr lang="en-IN" dirty="0"/>
              <a:t>Privacy</a:t>
            </a:r>
          </a:p>
        </p:txBody>
      </p:sp>
    </p:spTree>
    <p:extLst>
      <p:ext uri="{BB962C8B-B14F-4D97-AF65-F5344CB8AC3E}">
        <p14:creationId xmlns="" xmlns:p14="http://schemas.microsoft.com/office/powerpoint/2010/main" val="193850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68346"/>
          </a:xfrm>
        </p:spPr>
        <p:txBody>
          <a:bodyPr/>
          <a:lstStyle/>
          <a:p>
            <a:r>
              <a:rPr lang="en-GB" dirty="0"/>
              <a:t>A Quick Recap</a:t>
            </a:r>
          </a:p>
        </p:txBody>
      </p:sp>
      <p:sp>
        <p:nvSpPr>
          <p:cNvPr id="3" name="Content Placeholder 2"/>
          <p:cNvSpPr>
            <a:spLocks noGrp="1"/>
          </p:cNvSpPr>
          <p:nvPr>
            <p:ph idx="1"/>
          </p:nvPr>
        </p:nvSpPr>
        <p:spPr>
          <a:xfrm>
            <a:off x="457200" y="1285860"/>
            <a:ext cx="8229600" cy="4840303"/>
          </a:xfrm>
        </p:spPr>
        <p:txBody>
          <a:bodyPr/>
          <a:lstStyle/>
          <a:p>
            <a:pPr algn="ctr"/>
            <a:r>
              <a:rPr lang="en-GB" sz="3600" dirty="0"/>
              <a:t>Philosophy</a:t>
            </a:r>
            <a:r>
              <a:rPr lang="en-GB" dirty="0"/>
              <a:t> </a:t>
            </a:r>
          </a:p>
          <a:p>
            <a:pPr lvl="1" algn="ctr"/>
            <a:r>
              <a:rPr lang="en-GB" dirty="0"/>
              <a:t>Rationalism </a:t>
            </a:r>
            <a:r>
              <a:rPr lang="en-GB" dirty="0">
                <a:sym typeface="Wingdings" pitchFamily="2" charset="2"/>
              </a:rPr>
              <a:t> </a:t>
            </a:r>
            <a:r>
              <a:rPr lang="en-GB" dirty="0" err="1">
                <a:sym typeface="Wingdings" pitchFamily="2" charset="2"/>
              </a:rPr>
              <a:t>Empericism</a:t>
            </a:r>
            <a:endParaRPr lang="en-GB" dirty="0">
              <a:sym typeface="Wingdings" pitchFamily="2" charset="2"/>
            </a:endParaRPr>
          </a:p>
          <a:p>
            <a:pPr algn="ctr"/>
            <a:r>
              <a:rPr lang="en-GB" sz="3600" dirty="0">
                <a:sym typeface="Wingdings" pitchFamily="2" charset="2"/>
              </a:rPr>
              <a:t>History</a:t>
            </a:r>
          </a:p>
          <a:p>
            <a:pPr lvl="1" algn="ctr"/>
            <a:r>
              <a:rPr lang="en-GB" dirty="0">
                <a:sym typeface="Wingdings" pitchFamily="2" charset="2"/>
              </a:rPr>
              <a:t>Deductive   Inductive</a:t>
            </a:r>
          </a:p>
          <a:p>
            <a:pPr algn="ctr"/>
            <a:r>
              <a:rPr lang="en-GB" sz="3600" dirty="0">
                <a:sym typeface="Wingdings" pitchFamily="2" charset="2"/>
              </a:rPr>
              <a:t>Sociology</a:t>
            </a:r>
          </a:p>
          <a:p>
            <a:pPr lvl="1" algn="ctr"/>
            <a:r>
              <a:rPr lang="en-GB" dirty="0">
                <a:sym typeface="Wingdings" pitchFamily="2" charset="2"/>
              </a:rPr>
              <a:t>Structure   Agency</a:t>
            </a:r>
          </a:p>
          <a:p>
            <a:pPr algn="ctr"/>
            <a:r>
              <a:rPr lang="en-GB" sz="3600" dirty="0">
                <a:sym typeface="Wingdings" pitchFamily="2" charset="2"/>
              </a:rPr>
              <a:t>Politics</a:t>
            </a:r>
          </a:p>
          <a:p>
            <a:pPr lvl="1" algn="ctr"/>
            <a:r>
              <a:rPr lang="en-GB" dirty="0">
                <a:sym typeface="Wingdings" pitchFamily="2" charset="2"/>
              </a:rPr>
              <a:t>State   Citizen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EA91D-2AA4-4A3E-B91F-1502E5E5295F}"/>
              </a:ext>
            </a:extLst>
          </p:cNvPr>
          <p:cNvSpPr>
            <a:spLocks noGrp="1"/>
          </p:cNvSpPr>
          <p:nvPr>
            <p:ph type="title"/>
          </p:nvPr>
        </p:nvSpPr>
        <p:spPr>
          <a:xfrm>
            <a:off x="457200" y="97755"/>
            <a:ext cx="8229600" cy="634082"/>
          </a:xfrm>
        </p:spPr>
        <p:txBody>
          <a:bodyPr>
            <a:noAutofit/>
          </a:bodyPr>
          <a:lstStyle/>
          <a:p>
            <a:r>
              <a:rPr lang="en-IN" dirty="0"/>
              <a:t>Part Four</a:t>
            </a:r>
          </a:p>
        </p:txBody>
      </p:sp>
      <p:sp>
        <p:nvSpPr>
          <p:cNvPr id="3" name="Content Placeholder 2">
            <a:extLst>
              <a:ext uri="{FF2B5EF4-FFF2-40B4-BE49-F238E27FC236}">
                <a16:creationId xmlns="" xmlns:a16="http://schemas.microsoft.com/office/drawing/2014/main" id="{3319D777-3335-4887-BE51-77A7B78200C6}"/>
              </a:ext>
            </a:extLst>
          </p:cNvPr>
          <p:cNvSpPr>
            <a:spLocks noGrp="1"/>
          </p:cNvSpPr>
          <p:nvPr>
            <p:ph idx="1"/>
          </p:nvPr>
        </p:nvSpPr>
        <p:spPr>
          <a:xfrm>
            <a:off x="457200" y="1196752"/>
            <a:ext cx="8229600" cy="4929411"/>
          </a:xfrm>
        </p:spPr>
        <p:txBody>
          <a:bodyPr>
            <a:normAutofit fontScale="70000" lnSpcReduction="20000"/>
          </a:bodyPr>
          <a:lstStyle/>
          <a:p>
            <a:r>
              <a:rPr lang="en-IN" sz="4000" dirty="0"/>
              <a:t>Directive Principles</a:t>
            </a:r>
          </a:p>
          <a:p>
            <a:r>
              <a:rPr lang="en-IN" sz="4000" dirty="0"/>
              <a:t>Non-Justiciable</a:t>
            </a:r>
          </a:p>
          <a:p>
            <a:r>
              <a:rPr lang="en-IN" sz="4000" dirty="0"/>
              <a:t>Guidelines for State Policy and Adjudication</a:t>
            </a:r>
          </a:p>
          <a:p>
            <a:r>
              <a:rPr lang="en-IN" sz="4000" dirty="0"/>
              <a:t>Lower to Fundamental Rights in importance</a:t>
            </a:r>
          </a:p>
          <a:p>
            <a:pPr lvl="1"/>
            <a:r>
              <a:rPr lang="en-IN" dirty="0"/>
              <a:t>Welfare State (Income, Social equality)</a:t>
            </a:r>
          </a:p>
          <a:p>
            <a:pPr lvl="1"/>
            <a:r>
              <a:rPr lang="en-IN" dirty="0"/>
              <a:t>Panchayats, local self-government</a:t>
            </a:r>
          </a:p>
          <a:p>
            <a:pPr lvl="1"/>
            <a:r>
              <a:rPr lang="en-IN" dirty="0"/>
              <a:t>Right to education, work, public assistance</a:t>
            </a:r>
          </a:p>
          <a:p>
            <a:pPr lvl="1"/>
            <a:r>
              <a:rPr lang="en-IN" dirty="0"/>
              <a:t>Humane working conditions</a:t>
            </a:r>
          </a:p>
          <a:p>
            <a:pPr lvl="1"/>
            <a:r>
              <a:rPr lang="en-IN" dirty="0"/>
              <a:t>Uniform Civil Code</a:t>
            </a:r>
          </a:p>
          <a:p>
            <a:pPr lvl="1"/>
            <a:r>
              <a:rPr lang="en-IN" dirty="0"/>
              <a:t>Protect forests and wildlife; historical heritage</a:t>
            </a:r>
          </a:p>
          <a:p>
            <a:pPr lvl="1"/>
            <a:r>
              <a:rPr lang="en-IN" dirty="0"/>
              <a:t>Uplift SC, ST, weaker sections</a:t>
            </a:r>
          </a:p>
          <a:p>
            <a:pPr lvl="1"/>
            <a:r>
              <a:rPr lang="en-IN" dirty="0"/>
              <a:t>Improve public health; child care</a:t>
            </a:r>
          </a:p>
          <a:p>
            <a:pPr lvl="1"/>
            <a:r>
              <a:rPr lang="en-IN" dirty="0"/>
              <a:t>Cow Protection</a:t>
            </a:r>
          </a:p>
          <a:p>
            <a:r>
              <a:rPr lang="en-IN" sz="4000" dirty="0"/>
              <a:t>Part Four A: Fundamental Duties</a:t>
            </a:r>
          </a:p>
          <a:p>
            <a:pPr lvl="1"/>
            <a:endParaRPr lang="en-IN" dirty="0"/>
          </a:p>
        </p:txBody>
      </p:sp>
    </p:spTree>
    <p:extLst>
      <p:ext uri="{BB962C8B-B14F-4D97-AF65-F5344CB8AC3E}">
        <p14:creationId xmlns="" xmlns:p14="http://schemas.microsoft.com/office/powerpoint/2010/main" val="350919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405B93-3623-42A0-AA88-B36D2B0699BD}"/>
              </a:ext>
            </a:extLst>
          </p:cNvPr>
          <p:cNvSpPr>
            <a:spLocks noGrp="1"/>
          </p:cNvSpPr>
          <p:nvPr>
            <p:ph type="title"/>
          </p:nvPr>
        </p:nvSpPr>
        <p:spPr>
          <a:xfrm>
            <a:off x="457200" y="-5166"/>
            <a:ext cx="8229600" cy="706090"/>
          </a:xfrm>
        </p:spPr>
        <p:txBody>
          <a:bodyPr>
            <a:normAutofit fontScale="90000"/>
          </a:bodyPr>
          <a:lstStyle/>
          <a:p>
            <a:r>
              <a:rPr lang="en-IN" dirty="0"/>
              <a:t>Other Parts and Schedules</a:t>
            </a:r>
          </a:p>
        </p:txBody>
      </p:sp>
      <p:sp>
        <p:nvSpPr>
          <p:cNvPr id="3" name="Content Placeholder 2">
            <a:extLst>
              <a:ext uri="{FF2B5EF4-FFF2-40B4-BE49-F238E27FC236}">
                <a16:creationId xmlns="" xmlns:a16="http://schemas.microsoft.com/office/drawing/2014/main" id="{3E67CEBD-DD66-4868-BB83-1E9AFAEB04EB}"/>
              </a:ext>
            </a:extLst>
          </p:cNvPr>
          <p:cNvSpPr>
            <a:spLocks noGrp="1"/>
          </p:cNvSpPr>
          <p:nvPr>
            <p:ph idx="1"/>
          </p:nvPr>
        </p:nvSpPr>
        <p:spPr>
          <a:xfrm>
            <a:off x="457200" y="980728"/>
            <a:ext cx="8229600" cy="5145435"/>
          </a:xfrm>
        </p:spPr>
        <p:txBody>
          <a:bodyPr>
            <a:normAutofit fontScale="92500" lnSpcReduction="20000"/>
          </a:bodyPr>
          <a:lstStyle/>
          <a:p>
            <a:r>
              <a:rPr lang="en-IN" dirty="0"/>
              <a:t>PARTS dealing with functioning of Union Govt, States, UTs, Panchayats, Municipalities, Cooperative Societies, Scheduled and Tribal Areas, Relations between Union and States, Conduct of trade and commerce, Services, Elections, Languages, Emergency Provisions, etc</a:t>
            </a:r>
          </a:p>
          <a:p>
            <a:r>
              <a:rPr lang="en-IN" dirty="0"/>
              <a:t>SCHEDULES encode ways in which constitutional provisions will work; bureaucratic procedures; rules</a:t>
            </a:r>
          </a:p>
          <a:p>
            <a:pPr lvl="1"/>
            <a:r>
              <a:rPr lang="en-IN" dirty="0"/>
              <a:t>Union List</a:t>
            </a:r>
          </a:p>
          <a:p>
            <a:pPr lvl="1"/>
            <a:r>
              <a:rPr lang="en-IN" dirty="0"/>
              <a:t>State List</a:t>
            </a:r>
          </a:p>
          <a:p>
            <a:pPr lvl="1"/>
            <a:r>
              <a:rPr lang="en-IN" dirty="0"/>
              <a:t>Concurrent List</a:t>
            </a:r>
          </a:p>
        </p:txBody>
      </p:sp>
    </p:spTree>
    <p:extLst>
      <p:ext uri="{BB962C8B-B14F-4D97-AF65-F5344CB8AC3E}">
        <p14:creationId xmlns="" xmlns:p14="http://schemas.microsoft.com/office/powerpoint/2010/main" val="161338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40CBD-0C6A-4E85-B670-8DF6316571E1}"/>
              </a:ext>
            </a:extLst>
          </p:cNvPr>
          <p:cNvSpPr>
            <a:spLocks noGrp="1"/>
          </p:cNvSpPr>
          <p:nvPr>
            <p:ph type="title"/>
          </p:nvPr>
        </p:nvSpPr>
        <p:spPr>
          <a:xfrm>
            <a:off x="457200" y="25747"/>
            <a:ext cx="8229600" cy="706090"/>
          </a:xfrm>
        </p:spPr>
        <p:txBody>
          <a:bodyPr>
            <a:normAutofit fontScale="90000"/>
          </a:bodyPr>
          <a:lstStyle/>
          <a:p>
            <a:r>
              <a:rPr lang="en-IN" dirty="0"/>
              <a:t>How the Constitution Came into Being</a:t>
            </a:r>
          </a:p>
        </p:txBody>
      </p:sp>
      <p:sp>
        <p:nvSpPr>
          <p:cNvPr id="3" name="Content Placeholder 2">
            <a:extLst>
              <a:ext uri="{FF2B5EF4-FFF2-40B4-BE49-F238E27FC236}">
                <a16:creationId xmlns="" xmlns:a16="http://schemas.microsoft.com/office/drawing/2014/main" id="{0B902423-9201-43ED-AF5E-874CD285667D}"/>
              </a:ext>
            </a:extLst>
          </p:cNvPr>
          <p:cNvSpPr>
            <a:spLocks noGrp="1"/>
          </p:cNvSpPr>
          <p:nvPr>
            <p:ph idx="1"/>
          </p:nvPr>
        </p:nvSpPr>
        <p:spPr>
          <a:xfrm>
            <a:off x="457200" y="1052736"/>
            <a:ext cx="8229600" cy="5073427"/>
          </a:xfrm>
        </p:spPr>
        <p:txBody>
          <a:bodyPr>
            <a:normAutofit fontScale="92500"/>
          </a:bodyPr>
          <a:lstStyle/>
          <a:p>
            <a:r>
              <a:rPr lang="en-IN" dirty="0"/>
              <a:t>Regulating Act, 1773</a:t>
            </a:r>
          </a:p>
          <a:p>
            <a:pPr lvl="1"/>
            <a:r>
              <a:rPr lang="en-IN" dirty="0"/>
              <a:t>Established Gov-Gen; Supreme Court; Civil Service</a:t>
            </a:r>
          </a:p>
          <a:p>
            <a:r>
              <a:rPr lang="en-IN" dirty="0"/>
              <a:t>Charter Act, 1833</a:t>
            </a:r>
          </a:p>
          <a:p>
            <a:pPr lvl="1"/>
            <a:r>
              <a:rPr lang="en-IN" dirty="0"/>
              <a:t>Centralised power in India </a:t>
            </a:r>
          </a:p>
          <a:p>
            <a:pPr lvl="1"/>
            <a:r>
              <a:rPr lang="en-IN" dirty="0"/>
              <a:t>Gov-Gen’s Council (1853: provincial representation)</a:t>
            </a:r>
          </a:p>
          <a:p>
            <a:r>
              <a:rPr lang="en-IN" dirty="0"/>
              <a:t>Government of India Act, 1858</a:t>
            </a:r>
          </a:p>
          <a:p>
            <a:pPr lvl="1"/>
            <a:r>
              <a:rPr lang="en-IN" dirty="0"/>
              <a:t>Ruled by British Crown; Viceroy</a:t>
            </a:r>
          </a:p>
          <a:p>
            <a:pPr lvl="1"/>
            <a:r>
              <a:rPr lang="en-IN" dirty="0" err="1"/>
              <a:t>Viceory’s</a:t>
            </a:r>
            <a:r>
              <a:rPr lang="en-IN" dirty="0"/>
              <a:t> Executive (Cabinet); Portfolio System</a:t>
            </a:r>
          </a:p>
          <a:p>
            <a:pPr lvl="1"/>
            <a:r>
              <a:rPr lang="en-IN" dirty="0"/>
              <a:t>Council of India, 16 members (at least 3 Indian)</a:t>
            </a:r>
          </a:p>
          <a:p>
            <a:pPr lvl="1"/>
            <a:r>
              <a:rPr lang="en-IN" dirty="0"/>
              <a:t>Legislative councils in Centre, Provinces</a:t>
            </a:r>
          </a:p>
        </p:txBody>
      </p:sp>
    </p:spTree>
    <p:extLst>
      <p:ext uri="{BB962C8B-B14F-4D97-AF65-F5344CB8AC3E}">
        <p14:creationId xmlns="" xmlns:p14="http://schemas.microsoft.com/office/powerpoint/2010/main" val="383407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40CBD-0C6A-4E85-B670-8DF6316571E1}"/>
              </a:ext>
            </a:extLst>
          </p:cNvPr>
          <p:cNvSpPr>
            <a:spLocks noGrp="1"/>
          </p:cNvSpPr>
          <p:nvPr>
            <p:ph type="title"/>
          </p:nvPr>
        </p:nvSpPr>
        <p:spPr>
          <a:xfrm>
            <a:off x="457200" y="25747"/>
            <a:ext cx="8229600" cy="706090"/>
          </a:xfrm>
        </p:spPr>
        <p:txBody>
          <a:bodyPr>
            <a:normAutofit fontScale="90000"/>
          </a:bodyPr>
          <a:lstStyle/>
          <a:p>
            <a:r>
              <a:rPr lang="en-IN" dirty="0"/>
              <a:t>How the Constitution Came into Being</a:t>
            </a:r>
          </a:p>
        </p:txBody>
      </p:sp>
      <p:sp>
        <p:nvSpPr>
          <p:cNvPr id="3" name="Content Placeholder 2">
            <a:extLst>
              <a:ext uri="{FF2B5EF4-FFF2-40B4-BE49-F238E27FC236}">
                <a16:creationId xmlns="" xmlns:a16="http://schemas.microsoft.com/office/drawing/2014/main" id="{0B902423-9201-43ED-AF5E-874CD285667D}"/>
              </a:ext>
            </a:extLst>
          </p:cNvPr>
          <p:cNvSpPr>
            <a:spLocks noGrp="1"/>
          </p:cNvSpPr>
          <p:nvPr>
            <p:ph idx="1"/>
          </p:nvPr>
        </p:nvSpPr>
        <p:spPr>
          <a:xfrm>
            <a:off x="457200" y="1052736"/>
            <a:ext cx="8229600" cy="5544616"/>
          </a:xfrm>
        </p:spPr>
        <p:txBody>
          <a:bodyPr>
            <a:normAutofit fontScale="62500" lnSpcReduction="20000"/>
          </a:bodyPr>
          <a:lstStyle/>
          <a:p>
            <a:r>
              <a:rPr lang="en-IN" sz="4000" dirty="0"/>
              <a:t>Government of India Act, 1909</a:t>
            </a:r>
          </a:p>
          <a:p>
            <a:pPr lvl="1"/>
            <a:r>
              <a:rPr lang="en-IN" dirty="0"/>
              <a:t>Indian in Viceroy’s Executive</a:t>
            </a:r>
          </a:p>
          <a:p>
            <a:pPr lvl="1"/>
            <a:r>
              <a:rPr lang="en-IN" dirty="0"/>
              <a:t>Elections to Legislative Councils; 60 seats</a:t>
            </a:r>
          </a:p>
          <a:p>
            <a:pPr lvl="1"/>
            <a:r>
              <a:rPr lang="en-IN" dirty="0"/>
              <a:t>Separate Electorates; Communal Representation</a:t>
            </a:r>
          </a:p>
          <a:p>
            <a:r>
              <a:rPr lang="en-IN" sz="4000" dirty="0"/>
              <a:t>Government of India Act, 1919</a:t>
            </a:r>
          </a:p>
          <a:p>
            <a:pPr lvl="1"/>
            <a:r>
              <a:rPr lang="en-IN" dirty="0"/>
              <a:t>Central and Provincial subjects demarcated</a:t>
            </a:r>
          </a:p>
          <a:p>
            <a:pPr lvl="1"/>
            <a:r>
              <a:rPr lang="en-IN" dirty="0"/>
              <a:t>Bi-cameral Legislature: Assembly 140 members; Council 60 members</a:t>
            </a:r>
          </a:p>
          <a:p>
            <a:pPr lvl="1"/>
            <a:r>
              <a:rPr lang="en-IN" dirty="0"/>
              <a:t>3 out of 6 Viceroy’s Executive to be Indian</a:t>
            </a:r>
          </a:p>
          <a:p>
            <a:r>
              <a:rPr lang="en-IN" sz="4000" dirty="0"/>
              <a:t>Government of India Act, 1935</a:t>
            </a:r>
          </a:p>
          <a:p>
            <a:pPr lvl="1"/>
            <a:r>
              <a:rPr lang="en-IN" dirty="0"/>
              <a:t>India to be a Federation of Provinces and Princely States</a:t>
            </a:r>
          </a:p>
          <a:p>
            <a:pPr lvl="1"/>
            <a:r>
              <a:rPr lang="en-IN" dirty="0"/>
              <a:t>Union, State, Concurrent Lists of powers</a:t>
            </a:r>
          </a:p>
          <a:p>
            <a:pPr lvl="1"/>
            <a:r>
              <a:rPr lang="en-IN" dirty="0"/>
              <a:t>Established Constitutional Court</a:t>
            </a:r>
          </a:p>
          <a:p>
            <a:r>
              <a:rPr lang="en-IN" sz="4000" dirty="0"/>
              <a:t>India Independence Act, 1947</a:t>
            </a:r>
          </a:p>
          <a:p>
            <a:pPr lvl="1"/>
            <a:r>
              <a:rPr lang="en-IN" dirty="0"/>
              <a:t>Sovereignty vested in Indian People</a:t>
            </a:r>
          </a:p>
          <a:p>
            <a:pPr lvl="1"/>
            <a:r>
              <a:rPr lang="en-IN" dirty="0"/>
              <a:t>Divided India into two Independent States; and gave freedom to Princely states</a:t>
            </a:r>
          </a:p>
          <a:p>
            <a:pPr lvl="1"/>
            <a:r>
              <a:rPr lang="en-IN" dirty="0"/>
              <a:t>Established </a:t>
            </a:r>
            <a:r>
              <a:rPr lang="en-IN" dirty="0" err="1"/>
              <a:t>Contituent</a:t>
            </a:r>
            <a:r>
              <a:rPr lang="en-IN" dirty="0"/>
              <a:t> Assembly</a:t>
            </a:r>
          </a:p>
        </p:txBody>
      </p:sp>
    </p:spTree>
    <p:extLst>
      <p:ext uri="{BB962C8B-B14F-4D97-AF65-F5344CB8AC3E}">
        <p14:creationId xmlns="" xmlns:p14="http://schemas.microsoft.com/office/powerpoint/2010/main" val="4082301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11B16-70F5-4D29-B9D7-E73AE5747129}"/>
              </a:ext>
            </a:extLst>
          </p:cNvPr>
          <p:cNvSpPr>
            <a:spLocks noGrp="1"/>
          </p:cNvSpPr>
          <p:nvPr>
            <p:ph type="title"/>
          </p:nvPr>
        </p:nvSpPr>
        <p:spPr>
          <a:xfrm>
            <a:off x="457200" y="116632"/>
            <a:ext cx="8229600" cy="706090"/>
          </a:xfrm>
        </p:spPr>
        <p:txBody>
          <a:bodyPr>
            <a:normAutofit fontScale="90000"/>
          </a:bodyPr>
          <a:lstStyle/>
          <a:p>
            <a:r>
              <a:rPr lang="en-IN" dirty="0"/>
              <a:t>Salient Features</a:t>
            </a:r>
          </a:p>
        </p:txBody>
      </p:sp>
      <p:sp>
        <p:nvSpPr>
          <p:cNvPr id="3" name="Content Placeholder 2">
            <a:extLst>
              <a:ext uri="{FF2B5EF4-FFF2-40B4-BE49-F238E27FC236}">
                <a16:creationId xmlns="" xmlns:a16="http://schemas.microsoft.com/office/drawing/2014/main" id="{B35B787F-272A-40DA-AAAC-A4B440BD0D62}"/>
              </a:ext>
            </a:extLst>
          </p:cNvPr>
          <p:cNvSpPr>
            <a:spLocks noGrp="1"/>
          </p:cNvSpPr>
          <p:nvPr>
            <p:ph idx="1"/>
          </p:nvPr>
        </p:nvSpPr>
        <p:spPr>
          <a:xfrm>
            <a:off x="457200" y="1196752"/>
            <a:ext cx="8229600" cy="4929411"/>
          </a:xfrm>
        </p:spPr>
        <p:txBody>
          <a:bodyPr>
            <a:normAutofit fontScale="85000" lnSpcReduction="20000"/>
          </a:bodyPr>
          <a:lstStyle/>
          <a:p>
            <a:r>
              <a:rPr lang="en-IN" dirty="0"/>
              <a:t>Stress Equality and Fraternity over Liberty</a:t>
            </a:r>
          </a:p>
          <a:p>
            <a:r>
              <a:rPr lang="en-IN" dirty="0"/>
              <a:t>Result of Constitutional and Political Debates over a century and more</a:t>
            </a:r>
          </a:p>
          <a:p>
            <a:r>
              <a:rPr lang="en-IN" dirty="0"/>
              <a:t>Different Ideals</a:t>
            </a:r>
          </a:p>
          <a:p>
            <a:pPr lvl="1"/>
            <a:r>
              <a:rPr lang="en-IN" dirty="0"/>
              <a:t>Social Democratic</a:t>
            </a:r>
          </a:p>
          <a:p>
            <a:pPr lvl="1"/>
            <a:r>
              <a:rPr lang="en-IN" dirty="0"/>
              <a:t>Liberal Democratic</a:t>
            </a:r>
          </a:p>
          <a:p>
            <a:pPr lvl="1"/>
            <a:r>
              <a:rPr lang="en-IN" dirty="0"/>
              <a:t>Gandhian Anarchist</a:t>
            </a:r>
          </a:p>
          <a:p>
            <a:pPr lvl="1"/>
            <a:r>
              <a:rPr lang="en-IN" dirty="0"/>
              <a:t>Religious Nationalist</a:t>
            </a:r>
          </a:p>
          <a:p>
            <a:pPr lvl="1"/>
            <a:r>
              <a:rPr lang="en-IN" dirty="0"/>
              <a:t>Social Conservative</a:t>
            </a:r>
          </a:p>
          <a:p>
            <a:r>
              <a:rPr lang="en-IN" dirty="0"/>
              <a:t>Compromise and Consensus</a:t>
            </a:r>
          </a:p>
          <a:p>
            <a:pPr lvl="1"/>
            <a:r>
              <a:rPr lang="en-IN" dirty="0"/>
              <a:t>Individual Rights v/s Group Rights</a:t>
            </a:r>
          </a:p>
          <a:p>
            <a:pPr lvl="1"/>
            <a:r>
              <a:rPr lang="en-IN" dirty="0"/>
              <a:t>Secularism: State aloof of religion or State reforms religion</a:t>
            </a:r>
          </a:p>
          <a:p>
            <a:endParaRPr lang="en-IN" dirty="0"/>
          </a:p>
        </p:txBody>
      </p:sp>
    </p:spTree>
    <p:extLst>
      <p:ext uri="{BB962C8B-B14F-4D97-AF65-F5344CB8AC3E}">
        <p14:creationId xmlns="" xmlns:p14="http://schemas.microsoft.com/office/powerpoint/2010/main" val="3558737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90AB47-AD04-4F15-8D05-BA1E48908D84}"/>
              </a:ext>
            </a:extLst>
          </p:cNvPr>
          <p:cNvSpPr>
            <a:spLocks noGrp="1"/>
          </p:cNvSpPr>
          <p:nvPr>
            <p:ph type="title"/>
          </p:nvPr>
        </p:nvSpPr>
        <p:spPr>
          <a:xfrm>
            <a:off x="452360" y="97755"/>
            <a:ext cx="8229600" cy="634082"/>
          </a:xfrm>
        </p:spPr>
        <p:txBody>
          <a:bodyPr>
            <a:normAutofit fontScale="90000"/>
          </a:bodyPr>
          <a:lstStyle/>
          <a:p>
            <a:r>
              <a:rPr lang="en-IN" dirty="0"/>
              <a:t>Why do we Need Constitutions</a:t>
            </a:r>
          </a:p>
        </p:txBody>
      </p:sp>
      <p:sp>
        <p:nvSpPr>
          <p:cNvPr id="3" name="Content Placeholder 2">
            <a:extLst>
              <a:ext uri="{FF2B5EF4-FFF2-40B4-BE49-F238E27FC236}">
                <a16:creationId xmlns="" xmlns:a16="http://schemas.microsoft.com/office/drawing/2014/main" id="{9279E200-2600-4E5D-922F-EA06BD3F6408}"/>
              </a:ext>
            </a:extLst>
          </p:cNvPr>
          <p:cNvSpPr>
            <a:spLocks noGrp="1"/>
          </p:cNvSpPr>
          <p:nvPr>
            <p:ph idx="1"/>
          </p:nvPr>
        </p:nvSpPr>
        <p:spPr>
          <a:xfrm>
            <a:off x="457200" y="1124744"/>
            <a:ext cx="8229600" cy="5001419"/>
          </a:xfrm>
        </p:spPr>
        <p:txBody>
          <a:bodyPr/>
          <a:lstStyle/>
          <a:p>
            <a:r>
              <a:rPr lang="en-IN" dirty="0"/>
              <a:t>Check power of States</a:t>
            </a:r>
          </a:p>
          <a:p>
            <a:r>
              <a:rPr lang="en-IN" dirty="0"/>
              <a:t>Check power of social majorities</a:t>
            </a:r>
          </a:p>
          <a:p>
            <a:r>
              <a:rPr lang="en-IN" dirty="0"/>
              <a:t>Check power of socially dominant groups</a:t>
            </a:r>
          </a:p>
          <a:p>
            <a:r>
              <a:rPr lang="en-IN" dirty="0"/>
              <a:t>Template for consensus and compromise</a:t>
            </a:r>
          </a:p>
          <a:p>
            <a:r>
              <a:rPr lang="en-IN" dirty="0"/>
              <a:t>Give society a long term vision and strategy</a:t>
            </a:r>
          </a:p>
        </p:txBody>
      </p:sp>
    </p:spTree>
    <p:extLst>
      <p:ext uri="{BB962C8B-B14F-4D97-AF65-F5344CB8AC3E}">
        <p14:creationId xmlns="" xmlns:p14="http://schemas.microsoft.com/office/powerpoint/2010/main" val="110378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6AD61-23B6-4B46-BA67-173960B2FAD4}"/>
              </a:ext>
            </a:extLst>
          </p:cNvPr>
          <p:cNvSpPr>
            <a:spLocks noGrp="1"/>
          </p:cNvSpPr>
          <p:nvPr>
            <p:ph type="title"/>
          </p:nvPr>
        </p:nvSpPr>
        <p:spPr>
          <a:xfrm>
            <a:off x="449940" y="25747"/>
            <a:ext cx="8229600" cy="706090"/>
          </a:xfrm>
        </p:spPr>
        <p:txBody>
          <a:bodyPr>
            <a:normAutofit fontScale="90000"/>
          </a:bodyPr>
          <a:lstStyle/>
          <a:p>
            <a:r>
              <a:rPr lang="en-IN" dirty="0"/>
              <a:t>Achievements</a:t>
            </a:r>
          </a:p>
        </p:txBody>
      </p:sp>
      <p:sp>
        <p:nvSpPr>
          <p:cNvPr id="3" name="Content Placeholder 2">
            <a:extLst>
              <a:ext uri="{FF2B5EF4-FFF2-40B4-BE49-F238E27FC236}">
                <a16:creationId xmlns="" xmlns:a16="http://schemas.microsoft.com/office/drawing/2014/main" id="{A861725B-0082-4849-A8AA-50343452385B}"/>
              </a:ext>
            </a:extLst>
          </p:cNvPr>
          <p:cNvSpPr>
            <a:spLocks noGrp="1"/>
          </p:cNvSpPr>
          <p:nvPr>
            <p:ph idx="1"/>
          </p:nvPr>
        </p:nvSpPr>
        <p:spPr>
          <a:xfrm>
            <a:off x="457200" y="1124744"/>
            <a:ext cx="8229600" cy="5328592"/>
          </a:xfrm>
        </p:spPr>
        <p:txBody>
          <a:bodyPr/>
          <a:lstStyle/>
          <a:p>
            <a:r>
              <a:rPr lang="en-IN" dirty="0"/>
              <a:t>Universal Franchise</a:t>
            </a:r>
          </a:p>
          <a:p>
            <a:r>
              <a:rPr lang="en-IN" dirty="0"/>
              <a:t>Civil Liberties</a:t>
            </a:r>
          </a:p>
          <a:p>
            <a:r>
              <a:rPr lang="en-IN" dirty="0"/>
              <a:t>Religious Freedom</a:t>
            </a:r>
          </a:p>
          <a:p>
            <a:r>
              <a:rPr lang="en-IN" dirty="0"/>
              <a:t>Affirmative Action</a:t>
            </a:r>
          </a:p>
          <a:p>
            <a:r>
              <a:rPr lang="en-IN" dirty="0"/>
              <a:t>Asymmetric Federalism</a:t>
            </a:r>
          </a:p>
          <a:p>
            <a:endParaRPr lang="en-IN" dirty="0"/>
          </a:p>
          <a:p>
            <a:pPr marL="0" indent="0" algn="ctr">
              <a:buNone/>
            </a:pPr>
            <a:r>
              <a:rPr lang="en-IN" sz="2800" b="1" cap="small" dirty="0"/>
              <a:t>Embody the principles of Civic Nationalism</a:t>
            </a:r>
          </a:p>
        </p:txBody>
      </p:sp>
    </p:spTree>
    <p:extLst>
      <p:ext uri="{BB962C8B-B14F-4D97-AF65-F5344CB8AC3E}">
        <p14:creationId xmlns="" xmlns:p14="http://schemas.microsoft.com/office/powerpoint/2010/main" val="1611613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13679"/>
            <a:ext cx="8229600" cy="778098"/>
          </a:xfrm>
        </p:spPr>
        <p:txBody>
          <a:bodyPr/>
          <a:lstStyle/>
          <a:p>
            <a:r>
              <a:rPr lang="en-IN" dirty="0"/>
              <a:t>Criticism</a:t>
            </a:r>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lnSpcReduction="10000"/>
          </a:bodyPr>
          <a:lstStyle/>
          <a:p>
            <a:r>
              <a:rPr lang="en-IN" dirty="0"/>
              <a:t>Unwieldy </a:t>
            </a:r>
          </a:p>
          <a:p>
            <a:pPr lvl="1"/>
            <a:r>
              <a:rPr lang="en-IN" dirty="0"/>
              <a:t>Too many contrasting (contradictory) influences and inspirations</a:t>
            </a:r>
          </a:p>
          <a:p>
            <a:pPr lvl="1"/>
            <a:r>
              <a:rPr lang="en-IN" dirty="0"/>
              <a:t>Too large and complex</a:t>
            </a:r>
          </a:p>
          <a:p>
            <a:r>
              <a:rPr lang="en-IN" dirty="0"/>
              <a:t>Unrepresentative</a:t>
            </a:r>
          </a:p>
          <a:p>
            <a:pPr lvl="1"/>
            <a:r>
              <a:rPr lang="en-IN" dirty="0"/>
              <a:t>Of people</a:t>
            </a:r>
          </a:p>
          <a:p>
            <a:pPr lvl="1"/>
            <a:r>
              <a:rPr lang="en-IN" dirty="0"/>
              <a:t>Of Indian traditions</a:t>
            </a:r>
          </a:p>
          <a:p>
            <a:r>
              <a:rPr lang="en-IN" dirty="0"/>
              <a:t>Alien Concept</a:t>
            </a:r>
          </a:p>
          <a:p>
            <a:pPr lvl="1"/>
            <a:r>
              <a:rPr lang="en-IN" dirty="0"/>
              <a:t>Western Import</a:t>
            </a:r>
          </a:p>
          <a:p>
            <a:pPr lvl="1"/>
            <a:r>
              <a:rPr lang="en-IN" dirty="0"/>
              <a:t>Not rooted in Indian thought</a:t>
            </a:r>
          </a:p>
        </p:txBody>
      </p:sp>
    </p:spTree>
    <p:extLst>
      <p:ext uri="{BB962C8B-B14F-4D97-AF65-F5344CB8AC3E}">
        <p14:creationId xmlns="" xmlns:p14="http://schemas.microsoft.com/office/powerpoint/2010/main" val="121204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470025"/>
          </a:xfrm>
        </p:spPr>
        <p:txBody>
          <a:bodyPr>
            <a:normAutofit/>
          </a:bodyPr>
          <a:lstStyle/>
          <a:p>
            <a:r>
              <a:rPr lang="en-GB" sz="4800" dirty="0" smtClean="0"/>
              <a:t>International Relations </a:t>
            </a:r>
            <a:endParaRPr lang="en-GB" sz="4800" dirty="0"/>
          </a:p>
        </p:txBody>
      </p:sp>
      <p:sp>
        <p:nvSpPr>
          <p:cNvPr id="3" name="Subtitle 2"/>
          <p:cNvSpPr>
            <a:spLocks noGrp="1"/>
          </p:cNvSpPr>
          <p:nvPr>
            <p:ph type="subTitle" idx="1"/>
          </p:nvPr>
        </p:nvSpPr>
        <p:spPr/>
        <p:txBody>
          <a:bodyPr>
            <a:normAutofit fontScale="70000" lnSpcReduction="20000"/>
          </a:bodyPr>
          <a:lstStyle/>
          <a:p>
            <a:r>
              <a:rPr lang="en-IN" dirty="0">
                <a:solidFill>
                  <a:srgbClr val="FF0000"/>
                </a:solidFill>
              </a:rPr>
              <a:t>Introduction to Human Sciences</a:t>
            </a:r>
          </a:p>
          <a:p>
            <a:r>
              <a:rPr lang="en-IN" dirty="0">
                <a:solidFill>
                  <a:srgbClr val="FF0000"/>
                </a:solidFill>
              </a:rPr>
              <a:t>Politics Module: Lecture </a:t>
            </a:r>
            <a:r>
              <a:rPr lang="en-IN" dirty="0" smtClean="0">
                <a:solidFill>
                  <a:srgbClr val="FF0000"/>
                </a:solidFill>
              </a:rPr>
              <a:t>3</a:t>
            </a:r>
            <a:endParaRPr lang="en-IN" dirty="0">
              <a:solidFill>
                <a:srgbClr val="FF0000"/>
              </a:solidFill>
            </a:endParaRPr>
          </a:p>
          <a:p>
            <a:endParaRPr lang="en-IN" dirty="0">
              <a:solidFill>
                <a:srgbClr val="FF0000"/>
              </a:solidFill>
            </a:endParaRPr>
          </a:p>
          <a:p>
            <a:r>
              <a:rPr lang="en-IN" dirty="0" err="1">
                <a:solidFill>
                  <a:srgbClr val="FF0000"/>
                </a:solidFill>
              </a:rPr>
              <a:t>Radhika</a:t>
            </a:r>
            <a:r>
              <a:rPr lang="en-IN" dirty="0">
                <a:solidFill>
                  <a:srgbClr val="FF0000"/>
                </a:solidFill>
              </a:rPr>
              <a:t> Krishnan and Aniket Alam</a:t>
            </a:r>
          </a:p>
          <a:p>
            <a:r>
              <a:rPr lang="en-IN" dirty="0">
                <a:solidFill>
                  <a:srgbClr val="FF0000"/>
                </a:solidFill>
              </a:rPr>
              <a:t>2019</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What does IR deal with?</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371600"/>
            <a:ext cx="8077200" cy="4876800"/>
          </a:xfrm>
        </p:spPr>
        <p:txBody>
          <a:bodyPr>
            <a:normAutofit fontScale="62500" lnSpcReduction="20000"/>
          </a:bodyPr>
          <a:lstStyle/>
          <a:p>
            <a:r>
              <a:rPr lang="en-GB" sz="4000" dirty="0" smtClean="0"/>
              <a:t>Attempts to understand and explain interactions </a:t>
            </a:r>
            <a:r>
              <a:rPr lang="en-GB" sz="4000" i="1" dirty="0" smtClean="0"/>
              <a:t>between</a:t>
            </a:r>
            <a:r>
              <a:rPr lang="en-GB" sz="4000" dirty="0" smtClean="0"/>
              <a:t> countries</a:t>
            </a:r>
          </a:p>
          <a:p>
            <a:r>
              <a:rPr lang="en-GB" sz="4000" dirty="0" smtClean="0"/>
              <a:t>Deals with:</a:t>
            </a:r>
          </a:p>
          <a:p>
            <a:pPr lvl="1"/>
            <a:r>
              <a:rPr lang="en-GB" sz="4000" dirty="0" smtClean="0"/>
              <a:t>POLITICAL issues: Foreign relations, War, Aid, Alliances, Terrorism, Drugs Trade</a:t>
            </a:r>
          </a:p>
          <a:p>
            <a:pPr lvl="1"/>
            <a:r>
              <a:rPr lang="en-GB" sz="4000" dirty="0" smtClean="0"/>
              <a:t>ECONOMIC issues: International trade, Sanctions, Regulations</a:t>
            </a:r>
          </a:p>
          <a:p>
            <a:pPr lvl="1"/>
            <a:r>
              <a:rPr lang="en-GB" sz="4000" dirty="0" smtClean="0"/>
              <a:t>SOCIAL/CULTURAL issues: Human rights, Migration, Ethnic and Religious Conflicts/Genocide</a:t>
            </a:r>
          </a:p>
          <a:p>
            <a:pPr marL="347472" lvl="1">
              <a:buFont typeface="Arial" pitchFamily="34" charset="0"/>
              <a:buChar char="•"/>
            </a:pPr>
            <a:r>
              <a:rPr lang="en-GB" sz="4000" dirty="0" smtClean="0"/>
              <a:t>ACTORS: Legitimate, Non-Legitimate, State, Non-State</a:t>
            </a:r>
          </a:p>
          <a:p>
            <a:pPr>
              <a:buNone/>
            </a:pPr>
            <a:endParaRPr lang="en-GB" sz="4500" dirty="0" smtClean="0"/>
          </a:p>
          <a:p>
            <a:pPr>
              <a:buNone/>
            </a:pPr>
            <a:endParaRPr lang="en-GB" sz="4500"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68346"/>
          </a:xfrm>
        </p:spPr>
        <p:txBody>
          <a:bodyPr/>
          <a:lstStyle/>
          <a:p>
            <a:pPr algn="l"/>
            <a:r>
              <a:rPr lang="en-GB" dirty="0"/>
              <a:t>What is Politics?</a:t>
            </a:r>
          </a:p>
        </p:txBody>
      </p:sp>
      <p:sp>
        <p:nvSpPr>
          <p:cNvPr id="3" name="Content Placeholder 2"/>
          <p:cNvSpPr>
            <a:spLocks noGrp="1"/>
          </p:cNvSpPr>
          <p:nvPr>
            <p:ph idx="1"/>
          </p:nvPr>
        </p:nvSpPr>
        <p:spPr>
          <a:xfrm>
            <a:off x="457200" y="1285860"/>
            <a:ext cx="8229600" cy="5072098"/>
          </a:xfrm>
        </p:spPr>
        <p:txBody>
          <a:bodyPr/>
          <a:lstStyle/>
          <a:p>
            <a:pPr marL="514350" indent="-514350">
              <a:buFont typeface="+mj-lt"/>
              <a:buAutoNum type="arabicPeriod"/>
            </a:pPr>
            <a:r>
              <a:rPr lang="en-GB" dirty="0"/>
              <a:t>Organisation of Public Life</a:t>
            </a:r>
          </a:p>
          <a:p>
            <a:pPr marL="514350" indent="-514350">
              <a:buFont typeface="+mj-lt"/>
              <a:buAutoNum type="arabicPeriod"/>
            </a:pPr>
            <a:r>
              <a:rPr lang="en-GB" dirty="0"/>
              <a:t>Art of Government</a:t>
            </a:r>
          </a:p>
          <a:p>
            <a:pPr marL="514350" indent="-514350">
              <a:buFont typeface="+mj-lt"/>
              <a:buAutoNum type="arabicPeriod"/>
            </a:pPr>
            <a:r>
              <a:rPr lang="en-GB" dirty="0"/>
              <a:t>Methods for finding consensus; or compromise</a:t>
            </a:r>
          </a:p>
          <a:p>
            <a:pPr marL="514350" indent="-514350">
              <a:buFont typeface="+mj-lt"/>
              <a:buAutoNum type="arabicPeriod"/>
            </a:pPr>
            <a:r>
              <a:rPr lang="en-GB" dirty="0"/>
              <a:t>Exercise of power</a:t>
            </a:r>
            <a:br>
              <a:rPr lang="en-GB" dirty="0"/>
            </a:br>
            <a:r>
              <a:rPr lang="en-GB" dirty="0"/>
              <a:t>				~~  ~~</a:t>
            </a:r>
          </a:p>
          <a:p>
            <a:pPr algn="ctr"/>
            <a:r>
              <a:rPr lang="en-GB" cap="small" dirty="0"/>
              <a:t>Normative Questions</a:t>
            </a:r>
          </a:p>
          <a:p>
            <a:pPr algn="ctr"/>
            <a:r>
              <a:rPr lang="en-GB" cap="small" dirty="0" err="1"/>
              <a:t>Emperical</a:t>
            </a:r>
            <a:r>
              <a:rPr lang="en-GB" cap="small" dirty="0"/>
              <a:t> Studies</a:t>
            </a:r>
          </a:p>
          <a:p>
            <a:pPr algn="ctr"/>
            <a:r>
              <a:rPr lang="en-GB" cap="small" dirty="0"/>
              <a:t>Institutionalism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Global Political Actors</a:t>
            </a:r>
            <a:endParaRPr lang="en-IN" dirty="0"/>
          </a:p>
        </p:txBody>
      </p:sp>
      <p:graphicFrame>
        <p:nvGraphicFramePr>
          <p:cNvPr id="4" name="Content Placeholder 3"/>
          <p:cNvGraphicFramePr>
            <a:graphicFrameLocks noGrp="1"/>
          </p:cNvGraphicFramePr>
          <p:nvPr>
            <p:ph idx="1"/>
          </p:nvPr>
        </p:nvGraphicFramePr>
        <p:xfrm>
          <a:off x="457200" y="1052512"/>
          <a:ext cx="8305800" cy="557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12040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Levels of Analysis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a:bodyPr>
          <a:lstStyle/>
          <a:p>
            <a:r>
              <a:rPr lang="en-GB" sz="2800" dirty="0" smtClean="0"/>
              <a:t>Multiple levels of analysis</a:t>
            </a:r>
          </a:p>
          <a:p>
            <a:r>
              <a:rPr lang="en-GB" sz="2800" dirty="0" smtClean="0"/>
              <a:t>Individual level: Psychological and social-psychological. Attempt to explain </a:t>
            </a:r>
            <a:r>
              <a:rPr lang="en-GB" sz="2800" i="1" dirty="0" smtClean="0"/>
              <a:t>why</a:t>
            </a:r>
            <a:r>
              <a:rPr lang="en-GB" sz="2800" dirty="0" smtClean="0"/>
              <a:t> certain actors act the way they do</a:t>
            </a:r>
          </a:p>
          <a:p>
            <a:r>
              <a:rPr lang="en-GB" sz="2800" dirty="0" smtClean="0"/>
              <a:t>Domestic level: Institutional processes and politics within countries</a:t>
            </a:r>
          </a:p>
          <a:p>
            <a:r>
              <a:rPr lang="en-GB" sz="2800" dirty="0" smtClean="0"/>
              <a:t>International level: Character and relationship between and among participants in the international system</a:t>
            </a:r>
          </a:p>
          <a:p>
            <a:endParaRPr lang="en-GB" sz="3600"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Approaches/Models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a:bodyPr>
          <a:lstStyle/>
          <a:p>
            <a:pPr>
              <a:buNone/>
            </a:pPr>
            <a:endParaRPr lang="en-GB" sz="2800" dirty="0" smtClean="0"/>
          </a:p>
          <a:p>
            <a:r>
              <a:rPr lang="en-US" sz="3600" dirty="0" smtClean="0"/>
              <a:t>Liberal: How to </a:t>
            </a:r>
            <a:r>
              <a:rPr lang="en-US" sz="3600" i="1" dirty="0" smtClean="0"/>
              <a:t>reduce</a:t>
            </a:r>
            <a:r>
              <a:rPr lang="en-US" sz="3600" dirty="0" smtClean="0"/>
              <a:t> conflict </a:t>
            </a:r>
          </a:p>
          <a:p>
            <a:r>
              <a:rPr lang="en-US" sz="3600" dirty="0" smtClean="0"/>
              <a:t>Realist: Why conflict </a:t>
            </a:r>
            <a:r>
              <a:rPr lang="en-US" sz="3600" i="1" dirty="0" smtClean="0"/>
              <a:t>endures</a:t>
            </a:r>
          </a:p>
          <a:p>
            <a:r>
              <a:rPr lang="en-US" sz="3600" dirty="0" smtClean="0"/>
              <a:t>Radical: How to </a:t>
            </a:r>
            <a:r>
              <a:rPr lang="en-US" sz="3600" i="1" dirty="0" smtClean="0"/>
              <a:t>transform</a:t>
            </a:r>
            <a:r>
              <a:rPr lang="en-US" sz="3600" dirty="0" smtClean="0"/>
              <a:t> the entire system of state relations</a:t>
            </a:r>
          </a:p>
          <a:p>
            <a:r>
              <a:rPr lang="en-US" sz="3600" dirty="0" smtClean="0"/>
              <a:t>Constructivist: How </a:t>
            </a:r>
            <a:r>
              <a:rPr lang="en-US" sz="3600" i="1" dirty="0" smtClean="0"/>
              <a:t>ideas</a:t>
            </a:r>
            <a:r>
              <a:rPr lang="en-US" sz="3600" dirty="0" smtClean="0"/>
              <a:t> transform systems</a:t>
            </a:r>
            <a:endParaRPr lang="en-GB" sz="3600"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Liberalism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fontScale="92500" lnSpcReduction="10000"/>
          </a:bodyPr>
          <a:lstStyle/>
          <a:p>
            <a:r>
              <a:rPr lang="en-US" sz="2800" dirty="0" smtClean="0"/>
              <a:t>Makes normative claims:</a:t>
            </a:r>
          </a:p>
          <a:p>
            <a:pPr lvl="1"/>
            <a:r>
              <a:rPr lang="en-US" dirty="0" smtClean="0"/>
              <a:t>Governments </a:t>
            </a:r>
            <a:r>
              <a:rPr lang="en-US" i="1" dirty="0" smtClean="0"/>
              <a:t>should</a:t>
            </a:r>
            <a:r>
              <a:rPr lang="en-US" dirty="0" smtClean="0"/>
              <a:t> pursue/defend ‘ethical’ principals (peace, justice, human rights)</a:t>
            </a:r>
          </a:p>
          <a:p>
            <a:pPr lvl="1"/>
            <a:r>
              <a:rPr lang="en-US" dirty="0" smtClean="0"/>
              <a:t>Human nature </a:t>
            </a:r>
            <a:r>
              <a:rPr lang="en-US" i="1" dirty="0" smtClean="0"/>
              <a:t>is</a:t>
            </a:r>
            <a:r>
              <a:rPr lang="en-US" dirty="0" smtClean="0"/>
              <a:t> capable of </a:t>
            </a:r>
            <a:r>
              <a:rPr lang="en-US" u="sng" dirty="0" smtClean="0"/>
              <a:t>reason</a:t>
            </a:r>
            <a:r>
              <a:rPr lang="en-US" dirty="0" smtClean="0"/>
              <a:t> and peaceful, harmonious interaction </a:t>
            </a:r>
          </a:p>
          <a:p>
            <a:r>
              <a:rPr lang="en-US" sz="2800" dirty="0" smtClean="0"/>
              <a:t>Stress on Interdependence /Interconnectedness. EXAMPLES: ISIS/Syria refugee crisis, Fall of Lehman Brothers</a:t>
            </a:r>
          </a:p>
          <a:p>
            <a:r>
              <a:rPr lang="en-US" sz="2800" dirty="0" smtClean="0"/>
              <a:t>Mutual beneficial to pursue value claims (Sharing, aiding, defending justice and rights, avoiding war). </a:t>
            </a:r>
          </a:p>
          <a:p>
            <a:r>
              <a:rPr lang="en-US" sz="2800" dirty="0" smtClean="0"/>
              <a:t>Human security is </a:t>
            </a:r>
            <a:r>
              <a:rPr lang="en-US" sz="2800" i="1" dirty="0" smtClean="0"/>
              <a:t>central </a:t>
            </a:r>
            <a:r>
              <a:rPr lang="en-US" sz="2800" dirty="0" smtClean="0"/>
              <a:t>to Government security.  </a:t>
            </a:r>
            <a:endParaRPr lang="en-GB" sz="2800" dirty="0" smtClean="0"/>
          </a:p>
        </p:txBody>
      </p:sp>
    </p:spTree>
    <p:extLst>
      <p:ext uri="{BB962C8B-B14F-4D97-AF65-F5344CB8AC3E}">
        <p14:creationId xmlns="" xmlns:p14="http://schemas.microsoft.com/office/powerpoint/2010/main" val="1212040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Liberalism - II</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lnSpcReduction="10000"/>
          </a:bodyPr>
          <a:lstStyle/>
          <a:p>
            <a:r>
              <a:rPr lang="en-US" dirty="0" smtClean="0"/>
              <a:t>Liberal </a:t>
            </a:r>
            <a:r>
              <a:rPr lang="en-US" dirty="0" err="1" smtClean="0"/>
              <a:t>Institutionalists</a:t>
            </a:r>
            <a:endParaRPr lang="en-US" dirty="0" smtClean="0"/>
          </a:p>
          <a:p>
            <a:pPr lvl="1"/>
            <a:r>
              <a:rPr lang="en-US" dirty="0" smtClean="0"/>
              <a:t>Economic Cooperation (EU etc.)</a:t>
            </a:r>
          </a:p>
          <a:p>
            <a:pPr lvl="1"/>
            <a:r>
              <a:rPr lang="en-US" dirty="0" smtClean="0"/>
              <a:t>International Organizations (UN etc.)</a:t>
            </a:r>
          </a:p>
          <a:p>
            <a:r>
              <a:rPr lang="en-US" dirty="0" smtClean="0"/>
              <a:t>Iroquois League is the earliest example (1400s-1700s)</a:t>
            </a:r>
          </a:p>
          <a:p>
            <a:pPr lvl="1"/>
            <a:r>
              <a:rPr lang="en-US" dirty="0" smtClean="0"/>
              <a:t>Member states retained own customs and traditions</a:t>
            </a:r>
          </a:p>
          <a:p>
            <a:pPr lvl="1"/>
            <a:r>
              <a:rPr lang="en-US" dirty="0" smtClean="0"/>
              <a:t>Pledged to defend other member states</a:t>
            </a:r>
          </a:p>
          <a:p>
            <a:pPr lvl="1"/>
            <a:r>
              <a:rPr lang="en-US" dirty="0" smtClean="0"/>
              <a:t>Membership was renewable</a:t>
            </a:r>
          </a:p>
          <a:p>
            <a:pPr lvl="1"/>
            <a:r>
              <a:rPr lang="en-US" dirty="0" smtClean="0"/>
              <a:t>Participation in the decision making process</a:t>
            </a:r>
          </a:p>
          <a:p>
            <a:pPr>
              <a:buNone/>
            </a:pPr>
            <a:endParaRPr lang="en-US" dirty="0" smtClean="0"/>
          </a:p>
        </p:txBody>
      </p:sp>
    </p:spTree>
    <p:extLst>
      <p:ext uri="{BB962C8B-B14F-4D97-AF65-F5344CB8AC3E}">
        <p14:creationId xmlns="" xmlns:p14="http://schemas.microsoft.com/office/powerpoint/2010/main" val="121204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Realism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500464"/>
          </a:xfrm>
        </p:spPr>
        <p:txBody>
          <a:bodyPr>
            <a:normAutofit fontScale="85000" lnSpcReduction="20000"/>
          </a:bodyPr>
          <a:lstStyle/>
          <a:p>
            <a:r>
              <a:rPr lang="en-US" sz="3300" dirty="0" smtClean="0"/>
              <a:t>Assumptions</a:t>
            </a:r>
          </a:p>
          <a:p>
            <a:pPr lvl="1"/>
            <a:r>
              <a:rPr lang="en-US" sz="3300" dirty="0" smtClean="0"/>
              <a:t>Human Nature is Prone to Violence and Destruction</a:t>
            </a:r>
          </a:p>
          <a:p>
            <a:pPr lvl="1"/>
            <a:r>
              <a:rPr lang="en-US" sz="3300" dirty="0" smtClean="0"/>
              <a:t>Political Behavior is Conflict oriented</a:t>
            </a:r>
          </a:p>
          <a:p>
            <a:pPr lvl="1"/>
            <a:r>
              <a:rPr lang="en-US" sz="3300" dirty="0" smtClean="0"/>
              <a:t>Government security is </a:t>
            </a:r>
            <a:r>
              <a:rPr lang="en-US" sz="3300" i="1" dirty="0" smtClean="0"/>
              <a:t>primarily</a:t>
            </a:r>
            <a:r>
              <a:rPr lang="en-US" sz="3300" dirty="0" smtClean="0"/>
              <a:t> as military security, </a:t>
            </a:r>
            <a:r>
              <a:rPr lang="en-US" sz="3300" i="1" dirty="0" smtClean="0"/>
              <a:t>not</a:t>
            </a:r>
            <a:r>
              <a:rPr lang="en-US" sz="3300" dirty="0" smtClean="0"/>
              <a:t> quality-of-life security</a:t>
            </a:r>
          </a:p>
          <a:p>
            <a:r>
              <a:rPr lang="en-US" sz="3300" dirty="0" smtClean="0"/>
              <a:t>Central Argument</a:t>
            </a:r>
          </a:p>
          <a:p>
            <a:pPr lvl="1"/>
            <a:r>
              <a:rPr lang="en-US" sz="3300" dirty="0" smtClean="0"/>
              <a:t>Interests of governments are best promoted when governments gain and hold power relative to other states</a:t>
            </a:r>
          </a:p>
          <a:p>
            <a:pPr lvl="1"/>
            <a:r>
              <a:rPr lang="en-US" sz="3300" dirty="0" smtClean="0"/>
              <a:t>Military and economic power</a:t>
            </a:r>
          </a:p>
          <a:p>
            <a:pPr marL="0">
              <a:buNone/>
            </a:pPr>
            <a:r>
              <a:rPr lang="en-US" sz="3300" dirty="0" smtClean="0"/>
              <a:t>U.S. involvement in Third World Conflict: Hostility of governments </a:t>
            </a:r>
            <a:r>
              <a:rPr lang="en-US" sz="3300" i="1" dirty="0" smtClean="0"/>
              <a:t>over</a:t>
            </a:r>
            <a:r>
              <a:rPr lang="en-US" sz="3300" dirty="0" smtClean="0"/>
              <a:t> ethical, humanitarian, and  cooperative motives. </a:t>
            </a:r>
          </a:p>
          <a:p>
            <a:endParaRPr lang="en-US" dirty="0" smtClean="0"/>
          </a:p>
        </p:txBody>
      </p:sp>
    </p:spTree>
    <p:extLst>
      <p:ext uri="{BB962C8B-B14F-4D97-AF65-F5344CB8AC3E}">
        <p14:creationId xmlns="" xmlns:p14="http://schemas.microsoft.com/office/powerpoint/2010/main" val="1212040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Realism – II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500464"/>
          </a:xfrm>
        </p:spPr>
        <p:txBody>
          <a:bodyPr>
            <a:normAutofit fontScale="77500" lnSpcReduction="20000"/>
          </a:bodyPr>
          <a:lstStyle/>
          <a:p>
            <a:r>
              <a:rPr lang="en-US" sz="3600" dirty="0" smtClean="0"/>
              <a:t>Governments exist in relations of international anarchy; thus prone to conflict.</a:t>
            </a:r>
          </a:p>
          <a:p>
            <a:pPr lvl="1"/>
            <a:r>
              <a:rPr lang="en-US" sz="3600" dirty="0" smtClean="0"/>
              <a:t>Anarchy: Absence of any </a:t>
            </a:r>
            <a:r>
              <a:rPr lang="en-US" sz="3600" i="1" dirty="0" smtClean="0"/>
              <a:t>overarching</a:t>
            </a:r>
            <a:r>
              <a:rPr lang="en-US" sz="3600" dirty="0" smtClean="0"/>
              <a:t> world government that enforces rules of peace on existing governments</a:t>
            </a:r>
          </a:p>
          <a:p>
            <a:r>
              <a:rPr lang="en-US" sz="3600" dirty="0" smtClean="0"/>
              <a:t>UN is not above the influence of powerful governments and cannot independently make decisions</a:t>
            </a:r>
          </a:p>
          <a:p>
            <a:pPr lvl="1"/>
            <a:r>
              <a:rPr lang="en-US" sz="3600" dirty="0" smtClean="0"/>
              <a:t>&gt; States must be </a:t>
            </a:r>
            <a:r>
              <a:rPr lang="en-US" sz="3600" i="1" dirty="0" smtClean="0"/>
              <a:t>powerful</a:t>
            </a:r>
            <a:r>
              <a:rPr lang="en-US" sz="3600" dirty="0" smtClean="0"/>
              <a:t> or should </a:t>
            </a:r>
            <a:r>
              <a:rPr lang="en-US" sz="3600" i="1" dirty="0" smtClean="0"/>
              <a:t>align </a:t>
            </a:r>
            <a:r>
              <a:rPr lang="en-US" sz="3600" dirty="0" smtClean="0"/>
              <a:t>with the powerful. </a:t>
            </a:r>
          </a:p>
          <a:p>
            <a:r>
              <a:rPr lang="en-US" sz="3600" dirty="0" smtClean="0"/>
              <a:t>Foreign policy based on strategic military objectives is </a:t>
            </a:r>
            <a:r>
              <a:rPr lang="en-US" sz="3600" i="1" dirty="0" smtClean="0"/>
              <a:t>thoroughly </a:t>
            </a:r>
            <a:r>
              <a:rPr lang="en-US" sz="3600" dirty="0" smtClean="0"/>
              <a:t>rational choice</a:t>
            </a:r>
          </a:p>
          <a:p>
            <a:r>
              <a:rPr lang="en-US" sz="3600" dirty="0" smtClean="0"/>
              <a:t>Moral principles take a back seat – e.g. US’s position on Terrorism</a:t>
            </a:r>
          </a:p>
          <a:p>
            <a:endParaRPr lang="en-US" dirty="0" smtClean="0"/>
          </a:p>
          <a:p>
            <a:pPr>
              <a:buNone/>
            </a:pPr>
            <a:endParaRPr lang="en-US" dirty="0" smtClean="0"/>
          </a:p>
          <a:p>
            <a:endParaRPr lang="en-US" dirty="0" smtClean="0"/>
          </a:p>
        </p:txBody>
      </p:sp>
    </p:spTree>
    <p:extLst>
      <p:ext uri="{BB962C8B-B14F-4D97-AF65-F5344CB8AC3E}">
        <p14:creationId xmlns="" xmlns:p14="http://schemas.microsoft.com/office/powerpoint/2010/main" val="1212040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a:bodyPr>
          <a:lstStyle/>
          <a:p>
            <a:endParaRPr lang="en-US" dirty="0" smtClean="0"/>
          </a:p>
          <a:p>
            <a:endParaRPr lang="en-US" dirty="0" smtClean="0"/>
          </a:p>
        </p:txBody>
      </p:sp>
      <p:pic>
        <p:nvPicPr>
          <p:cNvPr id="1026" name="Picture 2" descr="Image result for realism versus liberalism"/>
          <p:cNvPicPr>
            <a:picLocks noChangeAspect="1" noChangeArrowheads="1"/>
          </p:cNvPicPr>
          <p:nvPr/>
        </p:nvPicPr>
        <p:blipFill>
          <a:blip r:embed="rId2"/>
          <a:srcRect/>
          <a:stretch>
            <a:fillRect/>
          </a:stretch>
        </p:blipFill>
        <p:spPr bwMode="auto">
          <a:xfrm>
            <a:off x="2416175" y="381000"/>
            <a:ext cx="4670425" cy="6227234"/>
          </a:xfrm>
          <a:prstGeom prst="rect">
            <a:avLst/>
          </a:prstGeom>
          <a:noFill/>
        </p:spPr>
      </p:pic>
    </p:spTree>
    <p:extLst>
      <p:ext uri="{BB962C8B-B14F-4D97-AF65-F5344CB8AC3E}">
        <p14:creationId xmlns="" xmlns:p14="http://schemas.microsoft.com/office/powerpoint/2010/main" val="1212040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Radical/Constructivist Approaches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lnSpcReduction="10000"/>
          </a:bodyPr>
          <a:lstStyle/>
          <a:p>
            <a:r>
              <a:rPr lang="en-US" sz="2800" dirty="0" smtClean="0"/>
              <a:t>Marxism:</a:t>
            </a:r>
          </a:p>
          <a:p>
            <a:pPr lvl="1"/>
            <a:r>
              <a:rPr lang="en-US" dirty="0" smtClean="0"/>
              <a:t>Capitalism and Globalization as the source of international tensions. </a:t>
            </a:r>
          </a:p>
          <a:p>
            <a:pPr lvl="1"/>
            <a:r>
              <a:rPr lang="en-US" dirty="0" smtClean="0"/>
              <a:t>Neo-</a:t>
            </a:r>
            <a:r>
              <a:rPr lang="en-US" dirty="0" err="1" smtClean="0"/>
              <a:t>marxist</a:t>
            </a:r>
            <a:r>
              <a:rPr lang="en-US" dirty="0" smtClean="0"/>
              <a:t> </a:t>
            </a:r>
            <a:r>
              <a:rPr lang="en-US" i="1" dirty="0" smtClean="0"/>
              <a:t>Dependency</a:t>
            </a:r>
            <a:r>
              <a:rPr lang="en-US" dirty="0" smtClean="0"/>
              <a:t> theory  </a:t>
            </a:r>
          </a:p>
          <a:p>
            <a:pPr lvl="1"/>
            <a:r>
              <a:rPr lang="en-US" dirty="0" smtClean="0"/>
              <a:t>World Systems Theory </a:t>
            </a:r>
          </a:p>
          <a:p>
            <a:r>
              <a:rPr lang="en-US" sz="2800" dirty="0" smtClean="0"/>
              <a:t>Constructivism: </a:t>
            </a:r>
          </a:p>
          <a:p>
            <a:pPr lvl="1"/>
            <a:r>
              <a:rPr lang="en-GB" dirty="0" smtClean="0"/>
              <a:t>IR  is a </a:t>
            </a:r>
            <a:r>
              <a:rPr lang="en-US" dirty="0" smtClean="0"/>
              <a:t>product of human action, socially constructed</a:t>
            </a:r>
          </a:p>
          <a:p>
            <a:pPr lvl="1"/>
            <a:r>
              <a:rPr lang="en-US" altLang="tr-TR" dirty="0" smtClean="0"/>
              <a:t>Highlight</a:t>
            </a:r>
            <a:r>
              <a:rPr lang="tr-TR" altLang="tr-TR" dirty="0" smtClean="0"/>
              <a:t> ideas, knowledge, norms, and rules to understand the origins of state’s interests</a:t>
            </a:r>
            <a:endParaRPr lang="en-US" altLang="tr-TR" dirty="0" smtClean="0"/>
          </a:p>
          <a:p>
            <a:pPr lvl="1"/>
            <a:r>
              <a:rPr lang="en-US" altLang="tr-TR" dirty="0" smtClean="0"/>
              <a:t>“Power Politics”, Anarchy is </a:t>
            </a:r>
            <a:r>
              <a:rPr lang="en-US" altLang="tr-TR" i="1" dirty="0" smtClean="0"/>
              <a:t>human made </a:t>
            </a:r>
          </a:p>
          <a:p>
            <a:endParaRPr lang="en-US"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2286001"/>
            <a:ext cx="8229600" cy="1371600"/>
          </a:xfrm>
        </p:spPr>
        <p:txBody>
          <a:bodyPr>
            <a:normAutofit/>
          </a:bodyPr>
          <a:lstStyle/>
          <a:p>
            <a:endParaRPr lang="en-US" altLang="tr-TR" i="1" dirty="0" smtClean="0"/>
          </a:p>
          <a:p>
            <a:endParaRPr lang="en-US" dirty="0" smtClean="0"/>
          </a:p>
          <a:p>
            <a:endParaRPr lang="en-GB" dirty="0" smtClean="0"/>
          </a:p>
        </p:txBody>
      </p:sp>
      <p:sp>
        <p:nvSpPr>
          <p:cNvPr id="4" name="Title 3"/>
          <p:cNvSpPr>
            <a:spLocks noGrp="1"/>
          </p:cNvSpPr>
          <p:nvPr>
            <p:ph type="title"/>
          </p:nvPr>
        </p:nvSpPr>
        <p:spPr>
          <a:xfrm>
            <a:off x="457200" y="1600200"/>
            <a:ext cx="8229600" cy="2819400"/>
          </a:xfrm>
        </p:spPr>
        <p:txBody>
          <a:bodyPr/>
          <a:lstStyle/>
          <a:p>
            <a:r>
              <a:rPr lang="en-US" dirty="0" smtClean="0"/>
              <a:t>CONCEPTS</a:t>
            </a:r>
            <a:endParaRPr lang="en-US" dirty="0"/>
          </a:p>
        </p:txBody>
      </p:sp>
    </p:spTree>
    <p:extLst>
      <p:ext uri="{BB962C8B-B14F-4D97-AF65-F5344CB8AC3E}">
        <p14:creationId xmlns="" xmlns:p14="http://schemas.microsoft.com/office/powerpoint/2010/main" val="121204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pPr algn="l"/>
            <a:r>
              <a:rPr lang="en-GB" dirty="0"/>
              <a:t>What is Politics? </a:t>
            </a:r>
          </a:p>
        </p:txBody>
      </p:sp>
      <p:sp>
        <p:nvSpPr>
          <p:cNvPr id="3" name="Content Placeholder 2"/>
          <p:cNvSpPr>
            <a:spLocks noGrp="1"/>
          </p:cNvSpPr>
          <p:nvPr>
            <p:ph idx="1"/>
          </p:nvPr>
        </p:nvSpPr>
        <p:spPr>
          <a:xfrm>
            <a:off x="457200" y="1500174"/>
            <a:ext cx="8229600" cy="4625989"/>
          </a:xfrm>
        </p:spPr>
        <p:txBody>
          <a:bodyPr/>
          <a:lstStyle/>
          <a:p>
            <a:pPr>
              <a:buNone/>
            </a:pPr>
            <a:r>
              <a:rPr lang="en-GB" dirty="0"/>
              <a:t>“Man is by nature a political animal”: Aristotle</a:t>
            </a:r>
          </a:p>
          <a:p>
            <a:r>
              <a:rPr lang="en-GB" dirty="0"/>
              <a:t>Politics, the word, comes from Greek </a:t>
            </a:r>
            <a:r>
              <a:rPr lang="en-GB" i="1" dirty="0" err="1"/>
              <a:t>Politikos</a:t>
            </a:r>
            <a:r>
              <a:rPr lang="en-GB" dirty="0"/>
              <a:t> </a:t>
            </a:r>
          </a:p>
          <a:p>
            <a:pPr lvl="1"/>
            <a:r>
              <a:rPr lang="en-GB" dirty="0"/>
              <a:t>Relating to the citizen; </a:t>
            </a:r>
          </a:p>
          <a:p>
            <a:pPr lvl="1"/>
            <a:r>
              <a:rPr lang="en-GB" dirty="0"/>
              <a:t>Affairs of the </a:t>
            </a:r>
            <a:r>
              <a:rPr lang="en-GB" i="1" dirty="0"/>
              <a:t>Polis </a:t>
            </a:r>
            <a:r>
              <a:rPr lang="en-GB" dirty="0"/>
              <a:t>[city-state]</a:t>
            </a:r>
          </a:p>
          <a:p>
            <a:r>
              <a:rPr lang="en-GB" dirty="0"/>
              <a:t>Expected from every [free] man</a:t>
            </a:r>
          </a:p>
          <a:p>
            <a:r>
              <a:rPr lang="en-GB" dirty="0"/>
              <a:t>Inescapable for every [free] man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Concepts: Balance of Powers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fontScale="92500" lnSpcReduction="20000"/>
          </a:bodyPr>
          <a:lstStyle/>
          <a:p>
            <a:r>
              <a:rPr lang="en-GB" sz="3000" dirty="0" smtClean="0"/>
              <a:t>States act to preserve a </a:t>
            </a:r>
            <a:r>
              <a:rPr lang="en-GB" sz="3000" u="sng" dirty="0" smtClean="0"/>
              <a:t>balance of power</a:t>
            </a:r>
            <a:r>
              <a:rPr lang="en-GB" sz="3000" dirty="0" smtClean="0"/>
              <a:t> in the system</a:t>
            </a:r>
          </a:p>
          <a:p>
            <a:pPr lvl="1"/>
            <a:r>
              <a:rPr lang="en-GB" sz="3000" dirty="0" smtClean="0"/>
              <a:t>No </a:t>
            </a:r>
            <a:r>
              <a:rPr lang="en-GB" sz="3000" i="1" dirty="0" smtClean="0"/>
              <a:t>one </a:t>
            </a:r>
            <a:r>
              <a:rPr lang="en-GB" sz="3000" dirty="0" smtClean="0"/>
              <a:t>entity should become all-powerful and gain the ability to push its will upon the others</a:t>
            </a:r>
          </a:p>
          <a:p>
            <a:pPr lvl="1"/>
            <a:r>
              <a:rPr lang="en-GB" sz="3000" dirty="0" smtClean="0"/>
              <a:t>Maintain equilibrium</a:t>
            </a:r>
          </a:p>
          <a:p>
            <a:r>
              <a:rPr lang="en-GB" sz="3000" dirty="0" smtClean="0"/>
              <a:t>Assume: when </a:t>
            </a:r>
            <a:r>
              <a:rPr lang="en-GB" sz="3000" i="1" dirty="0" smtClean="0"/>
              <a:t>one</a:t>
            </a:r>
            <a:r>
              <a:rPr lang="en-GB" sz="3000" dirty="0" smtClean="0"/>
              <a:t> State’s power (economic and military) increases -&gt; Others will take measures to balance </a:t>
            </a:r>
          </a:p>
          <a:p>
            <a:pPr lvl="1"/>
            <a:r>
              <a:rPr lang="en-GB" sz="3000" dirty="0" smtClean="0"/>
              <a:t>That means increasing their own military and economic capacity</a:t>
            </a:r>
          </a:p>
          <a:p>
            <a:pPr lvl="1"/>
            <a:r>
              <a:rPr lang="en-GB" sz="3000" dirty="0" smtClean="0"/>
              <a:t>Resource and monetary constraints often prevent this </a:t>
            </a:r>
          </a:p>
          <a:p>
            <a:pPr lvl="1"/>
            <a:r>
              <a:rPr lang="en-GB" sz="3000" dirty="0" smtClean="0"/>
              <a:t>Hence alliances</a:t>
            </a:r>
          </a:p>
          <a:p>
            <a:pPr lvl="1">
              <a:buNone/>
            </a:pPr>
            <a:endParaRPr lang="en-US"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Mechanisms for </a:t>
            </a:r>
            <a:r>
              <a:rPr lang="en-IN" dirty="0" err="1" smtClean="0"/>
              <a:t>BoP</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a:bodyPr>
          <a:lstStyle/>
          <a:p>
            <a:r>
              <a:rPr lang="en-GB" dirty="0" smtClean="0"/>
              <a:t>Military spending</a:t>
            </a:r>
          </a:p>
          <a:p>
            <a:r>
              <a:rPr lang="en-GB" dirty="0" smtClean="0"/>
              <a:t>Alliances </a:t>
            </a:r>
          </a:p>
          <a:p>
            <a:pPr lvl="1"/>
            <a:r>
              <a:rPr lang="en-GB" dirty="0" smtClean="0"/>
              <a:t>Military Alliances</a:t>
            </a:r>
          </a:p>
          <a:p>
            <a:pPr lvl="1"/>
            <a:r>
              <a:rPr lang="en-GB" dirty="0" smtClean="0"/>
              <a:t>Economic Alliances  </a:t>
            </a:r>
          </a:p>
          <a:p>
            <a:r>
              <a:rPr lang="en-GB" dirty="0" smtClean="0"/>
              <a:t>How and Why do alignments work?</a:t>
            </a:r>
          </a:p>
          <a:p>
            <a:pPr lvl="1"/>
            <a:r>
              <a:rPr lang="en-GB" dirty="0" smtClean="0"/>
              <a:t>Use others to check competitors</a:t>
            </a:r>
          </a:p>
          <a:p>
            <a:pPr lvl="1"/>
            <a:r>
              <a:rPr lang="en-GB" dirty="0" smtClean="0"/>
              <a:t>Partition</a:t>
            </a:r>
          </a:p>
          <a:p>
            <a:pPr lvl="1"/>
            <a:r>
              <a:rPr lang="en-GB" dirty="0" smtClean="0"/>
              <a:t>Compensation in </a:t>
            </a:r>
            <a:r>
              <a:rPr lang="en-GB" dirty="0" err="1" smtClean="0"/>
              <a:t>postwar</a:t>
            </a:r>
            <a:r>
              <a:rPr lang="en-GB" dirty="0" smtClean="0"/>
              <a:t> peace </a:t>
            </a:r>
          </a:p>
          <a:p>
            <a:r>
              <a:rPr lang="en-GB" dirty="0" smtClean="0"/>
              <a:t>Protectionism and tariff barriers</a:t>
            </a:r>
            <a:endParaRPr lang="en-US"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More Concepts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073427"/>
          </a:xfrm>
        </p:spPr>
        <p:txBody>
          <a:bodyPr>
            <a:normAutofit fontScale="92500" lnSpcReduction="20000"/>
          </a:bodyPr>
          <a:lstStyle/>
          <a:p>
            <a:r>
              <a:rPr lang="en-US" sz="3000" dirty="0" smtClean="0"/>
              <a:t>Deterrence </a:t>
            </a:r>
          </a:p>
          <a:p>
            <a:pPr lvl="1"/>
            <a:r>
              <a:rPr lang="en-US" sz="3000" dirty="0" smtClean="0"/>
              <a:t>Persuade opponent </a:t>
            </a:r>
            <a:r>
              <a:rPr lang="en-US" sz="3000" i="1" dirty="0" smtClean="0"/>
              <a:t>not</a:t>
            </a:r>
            <a:r>
              <a:rPr lang="en-US" sz="3000" dirty="0" smtClean="0"/>
              <a:t> to initiate action</a:t>
            </a:r>
          </a:p>
          <a:p>
            <a:pPr lvl="1"/>
            <a:r>
              <a:rPr lang="en-US" sz="3000" dirty="0" smtClean="0"/>
              <a:t>Protects status quo</a:t>
            </a:r>
          </a:p>
          <a:p>
            <a:pPr lvl="1"/>
            <a:r>
              <a:rPr lang="en-US" sz="3000" dirty="0" smtClean="0"/>
              <a:t>Difficult to measure if success is due to deterrence</a:t>
            </a:r>
          </a:p>
          <a:p>
            <a:r>
              <a:rPr lang="en-US" sz="3000" dirty="0" err="1" smtClean="0"/>
              <a:t>Compellence</a:t>
            </a:r>
            <a:r>
              <a:rPr lang="en-US" sz="3000" dirty="0" smtClean="0"/>
              <a:t> </a:t>
            </a:r>
          </a:p>
          <a:p>
            <a:pPr lvl="1"/>
            <a:r>
              <a:rPr lang="en-GB" sz="3000" dirty="0" smtClean="0"/>
              <a:t>Persuade opponent to change behaviour</a:t>
            </a:r>
          </a:p>
          <a:p>
            <a:pPr lvl="1"/>
            <a:r>
              <a:rPr lang="en-GB" sz="3000" dirty="0" smtClean="0"/>
              <a:t>Aims to change status  quo</a:t>
            </a:r>
          </a:p>
          <a:p>
            <a:pPr marL="347472" lvl="1">
              <a:buFont typeface="Arial" pitchFamily="34" charset="0"/>
              <a:buChar char="•"/>
            </a:pPr>
            <a:r>
              <a:rPr lang="en-US" sz="3000" dirty="0" smtClean="0"/>
              <a:t>State Building</a:t>
            </a:r>
          </a:p>
          <a:p>
            <a:pPr marL="747522" lvl="2">
              <a:buFontTx/>
              <a:buChar char="-"/>
            </a:pPr>
            <a:r>
              <a:rPr lang="en-US" sz="3000" dirty="0" smtClean="0"/>
              <a:t>To stabilize violent conflicts (</a:t>
            </a:r>
            <a:r>
              <a:rPr lang="en-US" sz="3000" dirty="0" err="1" smtClean="0"/>
              <a:t>eg</a:t>
            </a:r>
            <a:r>
              <a:rPr lang="en-US" sz="3000" dirty="0" smtClean="0"/>
              <a:t>. US role in Somalia, Balkans, Iraq, Afghanistan; 1992 UN Agenda for peace)</a:t>
            </a:r>
          </a:p>
          <a:p>
            <a:pPr marL="747522" lvl="2">
              <a:buFontTx/>
              <a:buChar char="-"/>
            </a:pPr>
            <a:r>
              <a:rPr lang="en-US" sz="3000" dirty="0" smtClean="0"/>
              <a:t>Humanitarian intervention </a:t>
            </a:r>
          </a:p>
          <a:p>
            <a:pPr marL="747522" lvl="2">
              <a:buFontTx/>
              <a:buChar char="-"/>
            </a:pPr>
            <a:endParaRPr lang="en-US" sz="2600" dirty="0" smtClean="0"/>
          </a:p>
          <a:p>
            <a:endParaRPr lang="en-US" dirty="0" smtClean="0"/>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Image result for united nations composition"/>
          <p:cNvPicPr>
            <a:picLocks noChangeAspect="1" noChangeArrowheads="1"/>
          </p:cNvPicPr>
          <p:nvPr/>
        </p:nvPicPr>
        <p:blipFill>
          <a:blip r:embed="rId2"/>
          <a:srcRect/>
          <a:stretch>
            <a:fillRect/>
          </a:stretch>
        </p:blipFill>
        <p:spPr bwMode="auto">
          <a:xfrm>
            <a:off x="227013" y="833644"/>
            <a:ext cx="8383587" cy="5948156"/>
          </a:xfrm>
          <a:prstGeom prst="rect">
            <a:avLst/>
          </a:prstGeom>
          <a:noFill/>
        </p:spPr>
      </p:pic>
      <p:sp>
        <p:nvSpPr>
          <p:cNvPr id="5" name="TextBox 4"/>
          <p:cNvSpPr txBox="1"/>
          <p:nvPr/>
        </p:nvSpPr>
        <p:spPr>
          <a:xfrm>
            <a:off x="228600" y="152400"/>
            <a:ext cx="6422692" cy="707886"/>
          </a:xfrm>
          <a:prstGeom prst="rect">
            <a:avLst/>
          </a:prstGeom>
          <a:noFill/>
        </p:spPr>
        <p:txBody>
          <a:bodyPr wrap="square" rtlCol="0">
            <a:spAutoFit/>
          </a:bodyPr>
          <a:lstStyle/>
          <a:p>
            <a:r>
              <a:rPr lang="en-US" sz="4000" dirty="0" smtClean="0"/>
              <a:t>United Nations at a Glance</a:t>
            </a:r>
            <a:endParaRPr 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United Nations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229600" cy="5576664"/>
          </a:xfrm>
        </p:spPr>
        <p:txBody>
          <a:bodyPr>
            <a:normAutofit fontScale="55000" lnSpcReduction="20000"/>
          </a:bodyPr>
          <a:lstStyle/>
          <a:p>
            <a:pPr>
              <a:buNone/>
            </a:pPr>
            <a:r>
              <a:rPr lang="en-US" sz="4500" dirty="0" smtClean="0"/>
              <a:t>Effectiveness</a:t>
            </a:r>
          </a:p>
          <a:p>
            <a:r>
              <a:rPr lang="en-US" sz="4500" dirty="0" smtClean="0"/>
              <a:t>Provides a forum for debate and discussion for diverse countries</a:t>
            </a:r>
          </a:p>
          <a:p>
            <a:r>
              <a:rPr lang="en-US" sz="4500" dirty="0" smtClean="0"/>
              <a:t>Striking a balance between Military and Human Security</a:t>
            </a:r>
          </a:p>
          <a:p>
            <a:r>
              <a:rPr lang="en-US" sz="4500" dirty="0" smtClean="0"/>
              <a:t>Cooperation with NGOs, provides citizens and social movements an arena for participating in politics beyond the borders of their own countries</a:t>
            </a:r>
          </a:p>
          <a:p>
            <a:pPr>
              <a:buNone/>
            </a:pPr>
            <a:endParaRPr lang="en-US" sz="4500" dirty="0" smtClean="0"/>
          </a:p>
          <a:p>
            <a:pPr>
              <a:buNone/>
            </a:pPr>
            <a:r>
              <a:rPr lang="en-US" sz="4500" dirty="0" smtClean="0"/>
              <a:t>Limitations</a:t>
            </a:r>
          </a:p>
          <a:p>
            <a:r>
              <a:rPr lang="en-US" sz="4500" dirty="0" smtClean="0"/>
              <a:t>UN, as an organization, is actually in a subordinate relationship relative to states e.g.- troops deployment</a:t>
            </a:r>
          </a:p>
          <a:p>
            <a:r>
              <a:rPr lang="en-US" sz="4500" dirty="0" smtClean="0"/>
              <a:t>Critics contend that the UN is actually dominated by superpower states, such as the United States e.g.- US’s invasion of Iraq</a:t>
            </a:r>
          </a:p>
          <a:p>
            <a:r>
              <a:rPr lang="en-US" sz="4500" dirty="0" smtClean="0"/>
              <a:t>The Question of State Sovereignty</a:t>
            </a:r>
          </a:p>
          <a:p>
            <a:endParaRPr lang="en-GB" dirty="0" smtClean="0"/>
          </a:p>
        </p:txBody>
      </p:sp>
    </p:spTree>
    <p:extLst>
      <p:ext uri="{BB962C8B-B14F-4D97-AF65-F5344CB8AC3E}">
        <p14:creationId xmlns="" xmlns:p14="http://schemas.microsoft.com/office/powerpoint/2010/main" val="1212040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470025"/>
          </a:xfrm>
        </p:spPr>
        <p:txBody>
          <a:bodyPr>
            <a:normAutofit/>
          </a:bodyPr>
          <a:lstStyle/>
          <a:p>
            <a:r>
              <a:rPr lang="en-GB" sz="4800" dirty="0" smtClean="0"/>
              <a:t>Indian Party System </a:t>
            </a:r>
            <a:endParaRPr lang="en-GB" sz="4800" dirty="0"/>
          </a:p>
        </p:txBody>
      </p:sp>
      <p:sp>
        <p:nvSpPr>
          <p:cNvPr id="3" name="Subtitle 2"/>
          <p:cNvSpPr>
            <a:spLocks noGrp="1"/>
          </p:cNvSpPr>
          <p:nvPr>
            <p:ph type="subTitle" idx="1"/>
          </p:nvPr>
        </p:nvSpPr>
        <p:spPr/>
        <p:txBody>
          <a:bodyPr>
            <a:normAutofit fontScale="70000" lnSpcReduction="20000"/>
          </a:bodyPr>
          <a:lstStyle/>
          <a:p>
            <a:r>
              <a:rPr lang="en-IN" dirty="0">
                <a:solidFill>
                  <a:srgbClr val="FF0000"/>
                </a:solidFill>
              </a:rPr>
              <a:t>Introduction to Human Sciences</a:t>
            </a:r>
          </a:p>
          <a:p>
            <a:r>
              <a:rPr lang="en-IN" dirty="0">
                <a:solidFill>
                  <a:srgbClr val="FF0000"/>
                </a:solidFill>
              </a:rPr>
              <a:t>Politics Module: Lecture </a:t>
            </a:r>
            <a:r>
              <a:rPr lang="en-IN" dirty="0" smtClean="0">
                <a:solidFill>
                  <a:srgbClr val="FF0000"/>
                </a:solidFill>
              </a:rPr>
              <a:t>4</a:t>
            </a:r>
            <a:endParaRPr lang="en-IN" dirty="0">
              <a:solidFill>
                <a:srgbClr val="FF0000"/>
              </a:solidFill>
            </a:endParaRPr>
          </a:p>
          <a:p>
            <a:endParaRPr lang="en-IN" dirty="0">
              <a:solidFill>
                <a:srgbClr val="FF0000"/>
              </a:solidFill>
            </a:endParaRPr>
          </a:p>
          <a:p>
            <a:r>
              <a:rPr lang="en-IN" dirty="0" err="1">
                <a:solidFill>
                  <a:srgbClr val="FF0000"/>
                </a:solidFill>
              </a:rPr>
              <a:t>Radhika</a:t>
            </a:r>
            <a:r>
              <a:rPr lang="en-IN" dirty="0">
                <a:solidFill>
                  <a:srgbClr val="FF0000"/>
                </a:solidFill>
              </a:rPr>
              <a:t> Krishnan and Aniket Alam</a:t>
            </a:r>
          </a:p>
          <a:p>
            <a:r>
              <a:rPr lang="en-IN" dirty="0">
                <a:solidFill>
                  <a:srgbClr val="FF0000"/>
                </a:solidFill>
              </a:rPr>
              <a:t>2019</a:t>
            </a:r>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has India succeeded in becoming a resilient multi-party democracy and not lapsed into a non-democratic system? </a:t>
            </a:r>
          </a:p>
          <a:p>
            <a:r>
              <a:rPr lang="en-US" dirty="0" smtClean="0"/>
              <a:t>How has India with deep diversity and deep seated inequalities managed to hold-together and also move towards a more egalitarian society?</a:t>
            </a:r>
          </a:p>
          <a:p>
            <a:r>
              <a:rPr lang="en-US" dirty="0" smtClean="0"/>
              <a:t>How have modern institutions taken root in a country far removed from modernity? And CAN they collapse?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The Indian Party System</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348064"/>
          </a:xfrm>
        </p:spPr>
        <p:txBody>
          <a:bodyPr>
            <a:normAutofit/>
          </a:bodyPr>
          <a:lstStyle/>
          <a:p>
            <a:r>
              <a:rPr lang="en-US" sz="2800" dirty="0" smtClean="0"/>
              <a:t>Multi-party system </a:t>
            </a:r>
          </a:p>
          <a:p>
            <a:pPr lvl="1"/>
            <a:r>
              <a:rPr lang="en-US" sz="2400" dirty="0" smtClean="0"/>
              <a:t>1952: 55 parties.</a:t>
            </a:r>
          </a:p>
          <a:p>
            <a:pPr lvl="1"/>
            <a:r>
              <a:rPr lang="en-US" sz="2400" dirty="0" smtClean="0"/>
              <a:t>2014: 464 parties.</a:t>
            </a:r>
          </a:p>
          <a:p>
            <a:pPr marL="347472" lvl="1">
              <a:buFont typeface="Arial" pitchFamily="34" charset="0"/>
              <a:buChar char="•"/>
            </a:pPr>
            <a:r>
              <a:rPr lang="en-US" sz="2600" dirty="0" smtClean="0"/>
              <a:t>Kinds of parties </a:t>
            </a:r>
          </a:p>
          <a:p>
            <a:pPr marL="747522" lvl="2">
              <a:buFont typeface="Wingdings" pitchFamily="2" charset="2"/>
              <a:buChar char="q"/>
            </a:pPr>
            <a:r>
              <a:rPr lang="en-US" sz="2000" dirty="0" smtClean="0"/>
              <a:t> </a:t>
            </a:r>
            <a:r>
              <a:rPr lang="en-US" sz="2600" dirty="0" smtClean="0"/>
              <a:t>Right-wing (in terms of economic/social policy). </a:t>
            </a:r>
            <a:r>
              <a:rPr lang="en-US" sz="2600" dirty="0" err="1" smtClean="0"/>
              <a:t>Swatantra</a:t>
            </a:r>
            <a:r>
              <a:rPr lang="en-US" sz="2600" dirty="0" smtClean="0"/>
              <a:t> party, BJS, BJP </a:t>
            </a:r>
          </a:p>
          <a:p>
            <a:pPr marL="747522" lvl="2">
              <a:buFont typeface="Wingdings" pitchFamily="2" charset="2"/>
              <a:buChar char="q"/>
            </a:pPr>
            <a:r>
              <a:rPr lang="en-US" sz="2600" dirty="0" smtClean="0"/>
              <a:t>Left-wing. CPI, CPI(M)</a:t>
            </a:r>
          </a:p>
          <a:p>
            <a:pPr marL="747522" lvl="2">
              <a:buFont typeface="Wingdings" pitchFamily="2" charset="2"/>
              <a:buChar char="q"/>
            </a:pPr>
            <a:r>
              <a:rPr lang="en-US" sz="2600" dirty="0" smtClean="0"/>
              <a:t>Centrist. Congress </a:t>
            </a:r>
          </a:p>
          <a:p>
            <a:pPr marL="747522" lvl="2">
              <a:buFont typeface="Wingdings" pitchFamily="2" charset="2"/>
              <a:buChar char="q"/>
            </a:pPr>
            <a:r>
              <a:rPr lang="en-US" sz="2600" dirty="0" smtClean="0"/>
              <a:t>Regional parties </a:t>
            </a:r>
          </a:p>
          <a:p>
            <a:pPr marL="747522" lvl="2">
              <a:buNone/>
            </a:pPr>
            <a:endParaRPr lang="en-US" sz="2000" dirty="0" smtClean="0"/>
          </a:p>
          <a:p>
            <a:pPr>
              <a:buNone/>
            </a:pPr>
            <a:endParaRPr lang="en-US" sz="4500" dirty="0" smtClean="0"/>
          </a:p>
          <a:p>
            <a:pPr>
              <a:buNone/>
            </a:pPr>
            <a:endParaRPr lang="en-GB"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838200" y="914400"/>
          <a:ext cx="7848600" cy="5638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04800" y="304800"/>
            <a:ext cx="5791200" cy="677108"/>
          </a:xfrm>
          <a:prstGeom prst="rect">
            <a:avLst/>
          </a:prstGeom>
          <a:noFill/>
        </p:spPr>
        <p:txBody>
          <a:bodyPr wrap="square" rtlCol="0">
            <a:spAutoFit/>
          </a:bodyPr>
          <a:lstStyle/>
          <a:p>
            <a:r>
              <a:rPr lang="en-US" sz="3800" dirty="0" smtClean="0"/>
              <a:t>1952 </a:t>
            </a:r>
            <a:r>
              <a:rPr lang="en-US" sz="3800" dirty="0" err="1" smtClean="0"/>
              <a:t>Lok</a:t>
            </a:r>
            <a:r>
              <a:rPr lang="en-US" sz="3800" dirty="0" smtClean="0"/>
              <a:t> </a:t>
            </a:r>
            <a:r>
              <a:rPr lang="en-US" sz="3800" dirty="0" err="1" smtClean="0"/>
              <a:t>Sabha</a:t>
            </a:r>
            <a:r>
              <a:rPr lang="en-US" sz="3800" dirty="0" smtClean="0"/>
              <a:t> Elections</a:t>
            </a:r>
            <a:endParaRPr lang="en-US" sz="3800" dirty="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5715000" cy="677108"/>
          </a:xfrm>
          <a:prstGeom prst="rect">
            <a:avLst/>
          </a:prstGeom>
          <a:noFill/>
        </p:spPr>
        <p:txBody>
          <a:bodyPr wrap="square" rtlCol="0">
            <a:spAutoFit/>
          </a:bodyPr>
          <a:lstStyle/>
          <a:p>
            <a:r>
              <a:rPr lang="en-US" sz="3800" dirty="0" smtClean="0"/>
              <a:t>2014 </a:t>
            </a:r>
            <a:r>
              <a:rPr lang="en-US" sz="3800" dirty="0" err="1" smtClean="0"/>
              <a:t>Lok</a:t>
            </a:r>
            <a:r>
              <a:rPr lang="en-US" sz="3800" dirty="0" smtClean="0"/>
              <a:t> </a:t>
            </a:r>
            <a:r>
              <a:rPr lang="en-US" sz="3800" dirty="0" err="1" smtClean="0"/>
              <a:t>Sabha</a:t>
            </a:r>
            <a:r>
              <a:rPr lang="en-US" sz="3800" dirty="0" smtClean="0"/>
              <a:t> Elections</a:t>
            </a:r>
            <a:endParaRPr lang="en-US" sz="3800" dirty="0"/>
          </a:p>
        </p:txBody>
      </p:sp>
      <p:graphicFrame>
        <p:nvGraphicFramePr>
          <p:cNvPr id="5" name="Chart 4"/>
          <p:cNvGraphicFramePr/>
          <p:nvPr/>
        </p:nvGraphicFramePr>
        <p:xfrm>
          <a:off x="228600" y="609600"/>
          <a:ext cx="8686800" cy="6248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96908"/>
          </a:xfrm>
        </p:spPr>
        <p:txBody>
          <a:bodyPr/>
          <a:lstStyle/>
          <a:p>
            <a:pPr algn="l"/>
            <a:r>
              <a:rPr lang="en-GB" dirty="0"/>
              <a:t>Subject : Citizen</a:t>
            </a:r>
          </a:p>
        </p:txBody>
      </p:sp>
      <p:sp>
        <p:nvSpPr>
          <p:cNvPr id="3" name="Content Placeholder 2"/>
          <p:cNvSpPr>
            <a:spLocks noGrp="1"/>
          </p:cNvSpPr>
          <p:nvPr>
            <p:ph idx="1"/>
          </p:nvPr>
        </p:nvSpPr>
        <p:spPr>
          <a:xfrm>
            <a:off x="457200" y="1357298"/>
            <a:ext cx="8229600" cy="4768865"/>
          </a:xfrm>
        </p:spPr>
        <p:txBody>
          <a:bodyPr/>
          <a:lstStyle/>
          <a:p>
            <a:r>
              <a:rPr lang="en-GB" dirty="0"/>
              <a:t>Subject </a:t>
            </a:r>
          </a:p>
          <a:p>
            <a:pPr lvl="1"/>
            <a:r>
              <a:rPr lang="en-GB" dirty="0"/>
              <a:t>Under someone’s sovereign power</a:t>
            </a:r>
          </a:p>
          <a:p>
            <a:pPr lvl="1"/>
            <a:r>
              <a:rPr lang="en-GB" dirty="0"/>
              <a:t>Is ruled by Sovereign, his Law</a:t>
            </a:r>
          </a:p>
          <a:p>
            <a:r>
              <a:rPr lang="en-GB" dirty="0"/>
              <a:t>Citizen</a:t>
            </a:r>
          </a:p>
          <a:p>
            <a:pPr lvl="1"/>
            <a:r>
              <a:rPr lang="en-GB" dirty="0"/>
              <a:t>Individual [unit] who possesses sovereignty</a:t>
            </a:r>
          </a:p>
          <a:p>
            <a:pPr lvl="1"/>
            <a:r>
              <a:rPr lang="en-GB" dirty="0"/>
              <a:t>Autonomous, Equal</a:t>
            </a:r>
          </a:p>
          <a:p>
            <a:pPr lvl="1">
              <a:buNone/>
            </a:pP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The Indian Party System</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576664"/>
          </a:xfrm>
        </p:spPr>
        <p:txBody>
          <a:bodyPr>
            <a:normAutofit fontScale="32500" lnSpcReduction="20000"/>
          </a:bodyPr>
          <a:lstStyle/>
          <a:p>
            <a:r>
              <a:rPr lang="en-US" sz="8000" dirty="0" smtClean="0"/>
              <a:t>What are parties </a:t>
            </a:r>
            <a:r>
              <a:rPr lang="en-US" sz="8000" i="1" dirty="0" smtClean="0"/>
              <a:t>supposed</a:t>
            </a:r>
            <a:r>
              <a:rPr lang="en-US" sz="8000" dirty="0" smtClean="0"/>
              <a:t> to do?</a:t>
            </a:r>
          </a:p>
          <a:p>
            <a:pPr lvl="1"/>
            <a:r>
              <a:rPr lang="en-US" sz="8000" dirty="0" smtClean="0"/>
              <a:t>Articulate specific demands </a:t>
            </a:r>
          </a:p>
          <a:p>
            <a:pPr lvl="1"/>
            <a:r>
              <a:rPr lang="en-US" sz="8000" dirty="0" smtClean="0"/>
              <a:t>Attempt to </a:t>
            </a:r>
            <a:r>
              <a:rPr lang="en-US" sz="8000" i="1" dirty="0" smtClean="0"/>
              <a:t>legitimately</a:t>
            </a:r>
            <a:r>
              <a:rPr lang="en-US" sz="8000" dirty="0" smtClean="0"/>
              <a:t> capture political power</a:t>
            </a:r>
          </a:p>
          <a:p>
            <a:r>
              <a:rPr lang="en-US" sz="8000" dirty="0" smtClean="0"/>
              <a:t>“</a:t>
            </a:r>
            <a:r>
              <a:rPr lang="en-US" sz="8000" i="1" dirty="0" smtClean="0"/>
              <a:t>Primary instrumentality through which democracy could be </a:t>
            </a:r>
            <a:r>
              <a:rPr lang="en-US" sz="8000" i="1" dirty="0" err="1" smtClean="0"/>
              <a:t>operationalized</a:t>
            </a:r>
            <a:r>
              <a:rPr lang="en-US" sz="8000" i="1" dirty="0" smtClean="0"/>
              <a:t> in letter and spirit</a:t>
            </a:r>
            <a:r>
              <a:rPr lang="en-US" sz="8000" dirty="0" smtClean="0"/>
              <a:t>” (</a:t>
            </a:r>
            <a:r>
              <a:rPr lang="en-US" sz="8000" dirty="0" err="1" smtClean="0"/>
              <a:t>Bidyut</a:t>
            </a:r>
            <a:r>
              <a:rPr lang="en-US" sz="8000" dirty="0" smtClean="0"/>
              <a:t> </a:t>
            </a:r>
            <a:r>
              <a:rPr lang="en-US" sz="8000" dirty="0" err="1" smtClean="0"/>
              <a:t>Chakravarty</a:t>
            </a:r>
            <a:r>
              <a:rPr lang="en-US" sz="8000" dirty="0" smtClean="0"/>
              <a:t> and R.K. </a:t>
            </a:r>
            <a:r>
              <a:rPr lang="en-US" sz="8000" dirty="0" err="1" smtClean="0"/>
              <a:t>Pandey</a:t>
            </a:r>
            <a:r>
              <a:rPr lang="en-US" sz="8000" dirty="0" smtClean="0"/>
              <a:t>)</a:t>
            </a:r>
          </a:p>
          <a:p>
            <a:r>
              <a:rPr lang="en-US" sz="8000" dirty="0" smtClean="0"/>
              <a:t>Phases:</a:t>
            </a:r>
          </a:p>
          <a:p>
            <a:pPr lvl="1"/>
            <a:r>
              <a:rPr lang="en-US" sz="6000" dirty="0" smtClean="0"/>
              <a:t>1952-64 (</a:t>
            </a:r>
            <a:r>
              <a:rPr lang="en-US" sz="6000" dirty="0" err="1" smtClean="0"/>
              <a:t>Nehruvian</a:t>
            </a:r>
            <a:r>
              <a:rPr lang="en-US" sz="6000" dirty="0" smtClean="0"/>
              <a:t> era of national consensus) </a:t>
            </a:r>
          </a:p>
          <a:p>
            <a:pPr lvl="1"/>
            <a:r>
              <a:rPr lang="en-US" sz="6000" dirty="0" smtClean="0"/>
              <a:t>1964-69 (Uneasy transition, emergence of a multi-party system)</a:t>
            </a:r>
          </a:p>
          <a:p>
            <a:pPr lvl="1"/>
            <a:r>
              <a:rPr lang="en-US" sz="6000" dirty="0" smtClean="0"/>
              <a:t>1969-75 (New consensus and increasing inter-party conflict)</a:t>
            </a:r>
          </a:p>
          <a:p>
            <a:pPr lvl="1"/>
            <a:r>
              <a:rPr lang="en-US" sz="6000" dirty="0" smtClean="0"/>
              <a:t>1975-77 (Emergency)</a:t>
            </a:r>
          </a:p>
          <a:p>
            <a:pPr lvl="1"/>
            <a:r>
              <a:rPr lang="en-US" sz="6000" dirty="0" smtClean="0"/>
              <a:t>1980-89 (Tussle between the Congress at the centre and the newly emerged regional parties at the state level)</a:t>
            </a:r>
          </a:p>
          <a:p>
            <a:pPr lvl="1"/>
            <a:r>
              <a:rPr lang="en-US" sz="6000" dirty="0" smtClean="0"/>
              <a:t>1989 to the present (The emergence of an established multi-party system and coalition politics) </a:t>
            </a:r>
          </a:p>
          <a:p>
            <a:pPr>
              <a:buNone/>
            </a:pPr>
            <a:endParaRPr lang="en-GB"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The “Congress System”</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576664"/>
          </a:xfrm>
        </p:spPr>
        <p:txBody>
          <a:bodyPr>
            <a:normAutofit fontScale="92500" lnSpcReduction="20000"/>
          </a:bodyPr>
          <a:lstStyle/>
          <a:p>
            <a:r>
              <a:rPr lang="en-US" sz="2800" dirty="0" smtClean="0"/>
              <a:t>Congress as an Umbrella, accommodating various voices. </a:t>
            </a:r>
          </a:p>
          <a:p>
            <a:r>
              <a:rPr lang="en-US" sz="2800" dirty="0" smtClean="0"/>
              <a:t>Various ‘interests’ (religion, region, class, caste etc.) articulated by a </a:t>
            </a:r>
            <a:r>
              <a:rPr lang="en-US" sz="2800" i="1" dirty="0" smtClean="0"/>
              <a:t>single</a:t>
            </a:r>
            <a:r>
              <a:rPr lang="en-US" sz="2800" dirty="0" smtClean="0"/>
              <a:t> party</a:t>
            </a:r>
            <a:r>
              <a:rPr lang="en-US" sz="2800" i="1" dirty="0" smtClean="0"/>
              <a:t>. </a:t>
            </a:r>
          </a:p>
          <a:p>
            <a:pPr lvl="1"/>
            <a:r>
              <a:rPr lang="en-US" sz="2600" dirty="0" smtClean="0"/>
              <a:t>Internal consensus within Congress (party of consensus) </a:t>
            </a:r>
          </a:p>
          <a:p>
            <a:pPr lvl="1"/>
            <a:r>
              <a:rPr lang="en-US" sz="2600" dirty="0" smtClean="0"/>
              <a:t>Small parties ~ Pressure groups  (parties of pressure)</a:t>
            </a:r>
          </a:p>
          <a:p>
            <a:r>
              <a:rPr lang="en-US" sz="2800" dirty="0" smtClean="0"/>
              <a:t>Monopoly of Congress </a:t>
            </a:r>
          </a:p>
          <a:p>
            <a:pPr lvl="1"/>
            <a:r>
              <a:rPr lang="en-US" sz="2600" dirty="0" smtClean="0"/>
              <a:t>Upper and Middle Class party with Mass Support.</a:t>
            </a:r>
          </a:p>
          <a:p>
            <a:pPr lvl="1"/>
            <a:r>
              <a:rPr lang="en-US" sz="2600" dirty="0" smtClean="0"/>
              <a:t>Only </a:t>
            </a:r>
            <a:r>
              <a:rPr lang="en-US" sz="2600" dirty="0" smtClean="0"/>
              <a:t>feeble alternative were the Communists/Socialists.</a:t>
            </a:r>
          </a:p>
          <a:p>
            <a:pPr lvl="1"/>
            <a:r>
              <a:rPr lang="en-US" sz="2600" dirty="0" smtClean="0"/>
              <a:t>Dominated first 3 elections, fragmented opposition. </a:t>
            </a:r>
          </a:p>
          <a:p>
            <a:r>
              <a:rPr lang="en-US" sz="2800" dirty="0" smtClean="0"/>
              <a:t>Formation of </a:t>
            </a:r>
            <a:r>
              <a:rPr lang="en-US" sz="2800" dirty="0" err="1" smtClean="0"/>
              <a:t>Swatantra</a:t>
            </a:r>
            <a:r>
              <a:rPr lang="en-US" sz="2800" dirty="0" smtClean="0"/>
              <a:t> Party in 1959, consolidation of the Right Wing</a:t>
            </a:r>
          </a:p>
          <a:p>
            <a:r>
              <a:rPr lang="en-US" sz="2800" dirty="0" smtClean="0"/>
              <a:t>Locality-oriented </a:t>
            </a:r>
            <a:r>
              <a:rPr lang="en-US" sz="2800" dirty="0" smtClean="0"/>
              <a:t>pluralist model of electoral mobilization</a:t>
            </a:r>
            <a:r>
              <a:rPr lang="en-US" sz="2800" dirty="0" smtClean="0"/>
              <a:t>.</a:t>
            </a:r>
          </a:p>
          <a:p>
            <a:r>
              <a:rPr lang="en-US" sz="2800" dirty="0" smtClean="0"/>
              <a:t>Homogeneous elite in roles of authority and decision-making.</a:t>
            </a:r>
            <a:endParaRPr lang="en-GB" sz="2800" dirty="0" smtClean="0"/>
          </a:p>
        </p:txBody>
      </p:sp>
    </p:spTree>
    <p:extLst>
      <p:ext uri="{BB962C8B-B14F-4D97-AF65-F5344CB8AC3E}">
        <p14:creationId xmlns="" xmlns:p14="http://schemas.microsoft.com/office/powerpoint/2010/main" val="1212040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Congress System</a:t>
            </a:r>
            <a:endParaRPr lang="en-US" dirty="0"/>
          </a:p>
        </p:txBody>
      </p:sp>
      <p:graphicFrame>
        <p:nvGraphicFramePr>
          <p:cNvPr id="4" name="Content Placeholder 3"/>
          <p:cNvGraphicFramePr>
            <a:graphicFrameLocks noGrp="1"/>
          </p:cNvGraphicFramePr>
          <p:nvPr>
            <p:ph idx="1"/>
            <p:extLst/>
          </p:nvPr>
        </p:nvGraphicFramePr>
        <p:xfrm>
          <a:off x="1485900" y="1600202"/>
          <a:ext cx="6172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a:off x="6115050" y="3537466"/>
            <a:ext cx="3714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86525" y="3352800"/>
            <a:ext cx="1457325" cy="584775"/>
          </a:xfrm>
          <a:prstGeom prst="rect">
            <a:avLst/>
          </a:prstGeom>
          <a:noFill/>
        </p:spPr>
        <p:txBody>
          <a:bodyPr wrap="square" rtlCol="0">
            <a:spAutoFit/>
          </a:bodyPr>
          <a:lstStyle/>
          <a:p>
            <a:r>
              <a:rPr lang="en-US" sz="1600" dirty="0"/>
              <a:t>Margin of pressure</a:t>
            </a:r>
          </a:p>
        </p:txBody>
      </p:sp>
      <p:cxnSp>
        <p:nvCxnSpPr>
          <p:cNvPr id="12" name="Straight Arrow Connector 11"/>
          <p:cNvCxnSpPr/>
          <p:nvPr/>
        </p:nvCxnSpPr>
        <p:spPr>
          <a:xfrm flipH="1">
            <a:off x="2771775" y="3537466"/>
            <a:ext cx="200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71600" y="3368189"/>
            <a:ext cx="1314450" cy="584775"/>
          </a:xfrm>
          <a:prstGeom prst="rect">
            <a:avLst/>
          </a:prstGeom>
          <a:noFill/>
        </p:spPr>
        <p:txBody>
          <a:bodyPr wrap="square" rtlCol="0">
            <a:spAutoFit/>
          </a:bodyPr>
          <a:lstStyle/>
          <a:p>
            <a:r>
              <a:rPr lang="en-US" sz="1600" dirty="0"/>
              <a:t>Margin of Pressure</a:t>
            </a:r>
          </a:p>
        </p:txBody>
      </p:sp>
      <p:sp>
        <p:nvSpPr>
          <p:cNvPr id="20" name="Rectangle 19"/>
          <p:cNvSpPr/>
          <p:nvPr/>
        </p:nvSpPr>
        <p:spPr>
          <a:xfrm>
            <a:off x="3314701" y="3522077"/>
            <a:ext cx="2661557" cy="2585323"/>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Party</a:t>
            </a: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of</a:t>
            </a: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Consensus</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xmlns="" val="6480553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The </a:t>
            </a:r>
            <a:r>
              <a:rPr lang="en-IN" dirty="0" err="1" smtClean="0"/>
              <a:t>Indira</a:t>
            </a:r>
            <a:r>
              <a:rPr lang="en-IN" dirty="0" smtClean="0"/>
              <a:t> Era</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576664"/>
          </a:xfrm>
        </p:spPr>
        <p:txBody>
          <a:bodyPr>
            <a:normAutofit lnSpcReduction="10000"/>
          </a:bodyPr>
          <a:lstStyle/>
          <a:p>
            <a:r>
              <a:rPr lang="en-US" sz="2600" dirty="0" smtClean="0"/>
              <a:t>Began with </a:t>
            </a:r>
            <a:r>
              <a:rPr lang="en-US" sz="2600" i="1" dirty="0" smtClean="0"/>
              <a:t>Two</a:t>
            </a:r>
            <a:r>
              <a:rPr lang="en-US" sz="2600" dirty="0" smtClean="0"/>
              <a:t> turning points</a:t>
            </a:r>
          </a:p>
          <a:p>
            <a:pPr lvl="1"/>
            <a:r>
              <a:rPr lang="en-US" sz="2400" dirty="0" smtClean="0"/>
              <a:t>Indo-China War</a:t>
            </a:r>
          </a:p>
          <a:p>
            <a:pPr lvl="1"/>
            <a:r>
              <a:rPr lang="en-US" sz="2400" dirty="0" smtClean="0"/>
              <a:t>Demise of Nehru</a:t>
            </a:r>
          </a:p>
          <a:p>
            <a:r>
              <a:rPr lang="en-US" sz="2600" dirty="0" smtClean="0"/>
              <a:t>Economic Crisis, Fading of </a:t>
            </a:r>
            <a:r>
              <a:rPr lang="en-US" sz="2600" dirty="0" err="1" smtClean="0"/>
              <a:t>Nehruvian</a:t>
            </a:r>
            <a:r>
              <a:rPr lang="en-US" sz="2600" dirty="0" smtClean="0"/>
              <a:t> dream, Corruption, Opposition unity</a:t>
            </a:r>
          </a:p>
          <a:p>
            <a:r>
              <a:rPr lang="en-US" sz="2600" dirty="0" smtClean="0"/>
              <a:t>Populist Politics of </a:t>
            </a:r>
            <a:r>
              <a:rPr lang="en-US" sz="2600" dirty="0" err="1" smtClean="0"/>
              <a:t>Indira</a:t>
            </a:r>
            <a:r>
              <a:rPr lang="en-US" sz="2600" dirty="0" smtClean="0"/>
              <a:t> Gandhi</a:t>
            </a:r>
          </a:p>
          <a:p>
            <a:pPr lvl="1"/>
            <a:r>
              <a:rPr lang="en-US" sz="2400" dirty="0" err="1" smtClean="0"/>
              <a:t>Garibi</a:t>
            </a:r>
            <a:r>
              <a:rPr lang="en-US" sz="2400" dirty="0" smtClean="0"/>
              <a:t> </a:t>
            </a:r>
            <a:r>
              <a:rPr lang="en-US" sz="2400" dirty="0" err="1" smtClean="0"/>
              <a:t>Hatao</a:t>
            </a:r>
            <a:endParaRPr lang="en-US" sz="2400" dirty="0" smtClean="0"/>
          </a:p>
          <a:p>
            <a:pPr lvl="1"/>
            <a:r>
              <a:rPr lang="en-US" sz="2400" dirty="0" smtClean="0"/>
              <a:t>India-Pakistan war of 1971</a:t>
            </a:r>
          </a:p>
          <a:p>
            <a:pPr lvl="1"/>
            <a:r>
              <a:rPr lang="en-US" sz="2400" dirty="0" smtClean="0"/>
              <a:t>Green Revolution</a:t>
            </a:r>
          </a:p>
          <a:p>
            <a:r>
              <a:rPr lang="en-US" sz="2600" dirty="0" smtClean="0"/>
              <a:t>Ended with </a:t>
            </a:r>
            <a:r>
              <a:rPr lang="en-US" sz="2600" i="1" dirty="0" smtClean="0"/>
              <a:t>De-institutionalization</a:t>
            </a:r>
            <a:r>
              <a:rPr lang="en-US" sz="2600" dirty="0" smtClean="0"/>
              <a:t> of the Congress party. Outside support from Communists – Coalition sustained by hitherto sworn enemies, but preeminence of Congress party. </a:t>
            </a:r>
            <a:endParaRPr lang="en-GB" sz="2600" dirty="0" smtClean="0"/>
          </a:p>
        </p:txBody>
      </p:sp>
    </p:spTree>
    <p:extLst>
      <p:ext uri="{BB962C8B-B14F-4D97-AF65-F5344CB8AC3E}">
        <p14:creationId xmlns="" xmlns:p14="http://schemas.microsoft.com/office/powerpoint/2010/main" val="12120402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4400" y="533400"/>
            <a:ext cx="7485663" cy="5791200"/>
          </a:xfrm>
        </p:spPr>
      </p:pic>
    </p:spTree>
    <p:extLst>
      <p:ext uri="{BB962C8B-B14F-4D97-AF65-F5344CB8AC3E}">
        <p14:creationId xmlns:p14="http://schemas.microsoft.com/office/powerpoint/2010/main" xmlns="" val="163216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The </a:t>
            </a:r>
            <a:r>
              <a:rPr lang="en-IN" dirty="0" err="1" smtClean="0"/>
              <a:t>Indira</a:t>
            </a:r>
            <a:r>
              <a:rPr lang="en-IN" dirty="0" smtClean="0"/>
              <a:t> Era - II</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8305800" cy="5576664"/>
          </a:xfrm>
        </p:spPr>
        <p:txBody>
          <a:bodyPr>
            <a:normAutofit/>
          </a:bodyPr>
          <a:lstStyle/>
          <a:p>
            <a:r>
              <a:rPr lang="en-US" sz="2600" dirty="0" smtClean="0"/>
              <a:t>Charismatic </a:t>
            </a:r>
            <a:r>
              <a:rPr lang="en-US" sz="2600" dirty="0" err="1" smtClean="0"/>
              <a:t>Indira</a:t>
            </a:r>
            <a:r>
              <a:rPr lang="en-US" sz="2600" dirty="0" smtClean="0"/>
              <a:t>, “</a:t>
            </a:r>
            <a:r>
              <a:rPr lang="en-US" sz="2600" dirty="0" err="1" smtClean="0"/>
              <a:t>Indira</a:t>
            </a:r>
            <a:r>
              <a:rPr lang="en-US" sz="2600" dirty="0" smtClean="0"/>
              <a:t> is India”. Nationally-oriented personalized mass appeal model of political mobilization. </a:t>
            </a:r>
          </a:p>
          <a:p>
            <a:r>
              <a:rPr lang="en-US" sz="2600" dirty="0" smtClean="0"/>
              <a:t>Rising Protests in States – Strikes and Processions in Bihar (1974)</a:t>
            </a:r>
          </a:p>
          <a:p>
            <a:r>
              <a:rPr lang="en-US" sz="2600" dirty="0" smtClean="0"/>
              <a:t>The JP Movement</a:t>
            </a:r>
          </a:p>
          <a:p>
            <a:pPr lvl="1"/>
            <a:r>
              <a:rPr lang="en-US" sz="2400" dirty="0" smtClean="0"/>
              <a:t>Against the rising corruption under Congress</a:t>
            </a:r>
          </a:p>
          <a:p>
            <a:pPr lvl="1"/>
            <a:r>
              <a:rPr lang="en-US" sz="2400" dirty="0" smtClean="0"/>
              <a:t>Demanding resignation of Government</a:t>
            </a:r>
          </a:p>
          <a:p>
            <a:pPr lvl="1"/>
            <a:r>
              <a:rPr lang="en-US" sz="2400" dirty="0" smtClean="0"/>
              <a:t>Court in Allahabad ruled that </a:t>
            </a:r>
            <a:r>
              <a:rPr lang="en-US" sz="2400" dirty="0" smtClean="0"/>
              <a:t>Mrs. </a:t>
            </a:r>
            <a:r>
              <a:rPr lang="en-US" sz="2400" dirty="0" smtClean="0"/>
              <a:t>Gandhi was guilty of electoral malpractice</a:t>
            </a:r>
          </a:p>
          <a:p>
            <a:pPr lvl="1"/>
            <a:r>
              <a:rPr lang="en-US" sz="2400" dirty="0" smtClean="0"/>
              <a:t>Declaration of Emergency</a:t>
            </a:r>
          </a:p>
          <a:p>
            <a:pPr lvl="1"/>
            <a:r>
              <a:rPr lang="en-US" sz="2400" dirty="0" smtClean="0"/>
              <a:t>Opposition leaders were jailed, and the press censored</a:t>
            </a:r>
            <a:endParaRPr lang="en-GB" sz="2400" dirty="0" smtClean="0"/>
          </a:p>
        </p:txBody>
      </p:sp>
    </p:spTree>
    <p:extLst>
      <p:ext uri="{BB962C8B-B14F-4D97-AF65-F5344CB8AC3E}">
        <p14:creationId xmlns="" xmlns:p14="http://schemas.microsoft.com/office/powerpoint/2010/main" val="1212040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sz="3800" dirty="0" smtClean="0"/>
              <a:t>The </a:t>
            </a:r>
            <a:r>
              <a:rPr lang="en-IN" sz="3800" dirty="0" err="1" smtClean="0"/>
              <a:t>Indira</a:t>
            </a:r>
            <a:r>
              <a:rPr lang="en-IN" sz="3800" dirty="0" smtClean="0"/>
              <a:t> Era – III and the Coalition Era</a:t>
            </a:r>
            <a:endParaRPr lang="en-IN" sz="3800"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66800"/>
            <a:ext cx="8305800" cy="5576664"/>
          </a:xfrm>
        </p:spPr>
        <p:txBody>
          <a:bodyPr>
            <a:normAutofit fontScale="92500" lnSpcReduction="20000"/>
          </a:bodyPr>
          <a:lstStyle/>
          <a:p>
            <a:r>
              <a:rPr lang="en-US" sz="2800" dirty="0" smtClean="0"/>
              <a:t>Impact of Emergency, exposing destruction of Institutions. </a:t>
            </a:r>
          </a:p>
          <a:p>
            <a:r>
              <a:rPr lang="en-US" sz="2800" dirty="0" smtClean="0"/>
              <a:t>1977 elections</a:t>
            </a:r>
          </a:p>
          <a:p>
            <a:pPr lvl="1"/>
            <a:r>
              <a:rPr lang="en-US" sz="2400" dirty="0" smtClean="0"/>
              <a:t>Formation of </a:t>
            </a:r>
            <a:r>
              <a:rPr lang="en-US" sz="2400" dirty="0" err="1" smtClean="0"/>
              <a:t>Janta</a:t>
            </a:r>
            <a:r>
              <a:rPr lang="en-US" sz="2400" dirty="0" smtClean="0"/>
              <a:t> Party (Congress (O),Jana </a:t>
            </a:r>
            <a:r>
              <a:rPr lang="en-US" sz="2400" dirty="0" err="1" smtClean="0"/>
              <a:t>Sangh</a:t>
            </a:r>
            <a:r>
              <a:rPr lang="en-US" sz="2400" dirty="0" smtClean="0"/>
              <a:t>, </a:t>
            </a:r>
            <a:r>
              <a:rPr lang="en-US" sz="2400" dirty="0" err="1" smtClean="0"/>
              <a:t>Bhartiya</a:t>
            </a:r>
            <a:r>
              <a:rPr lang="en-US" sz="2400" dirty="0" smtClean="0"/>
              <a:t> </a:t>
            </a:r>
            <a:r>
              <a:rPr lang="en-US" sz="2400" dirty="0" err="1" smtClean="0"/>
              <a:t>Lok</a:t>
            </a:r>
            <a:r>
              <a:rPr lang="en-US" sz="2400" dirty="0" smtClean="0"/>
              <a:t> </a:t>
            </a:r>
            <a:r>
              <a:rPr lang="en-US" sz="2400" dirty="0" err="1" smtClean="0"/>
              <a:t>Dal</a:t>
            </a:r>
            <a:r>
              <a:rPr lang="en-US" sz="2400" dirty="0" smtClean="0"/>
              <a:t>, and the Socialist Party)</a:t>
            </a:r>
          </a:p>
          <a:p>
            <a:pPr lvl="1"/>
            <a:r>
              <a:rPr lang="en-US" sz="2400" dirty="0" smtClean="0"/>
              <a:t>Congress witnessing an astounding loss</a:t>
            </a:r>
          </a:p>
          <a:p>
            <a:pPr lvl="1"/>
            <a:r>
              <a:rPr lang="en-US" sz="2400" dirty="0" smtClean="0"/>
              <a:t>Shift from a One person dominant leadership to collective leadership</a:t>
            </a:r>
          </a:p>
          <a:p>
            <a:r>
              <a:rPr lang="en-US" sz="2800" dirty="0" smtClean="0"/>
              <a:t>Constitutional reform under </a:t>
            </a:r>
            <a:r>
              <a:rPr lang="en-US" sz="2800" dirty="0" err="1" smtClean="0"/>
              <a:t>Morarji</a:t>
            </a:r>
            <a:r>
              <a:rPr lang="en-US" sz="2800" dirty="0" smtClean="0"/>
              <a:t> Desai</a:t>
            </a:r>
          </a:p>
          <a:p>
            <a:r>
              <a:rPr lang="en-US" sz="2800" dirty="0" smtClean="0"/>
              <a:t>Internal contradictions within </a:t>
            </a:r>
            <a:r>
              <a:rPr lang="en-US" sz="2800" dirty="0" err="1" smtClean="0"/>
              <a:t>Janta</a:t>
            </a:r>
            <a:r>
              <a:rPr lang="en-US" sz="2800" dirty="0" smtClean="0"/>
              <a:t> party leading to its collapse in 1979.</a:t>
            </a:r>
          </a:p>
          <a:p>
            <a:r>
              <a:rPr lang="en-US" sz="2800" dirty="0" smtClean="0"/>
              <a:t>Post-1989 – Coalition as </a:t>
            </a:r>
            <a:r>
              <a:rPr lang="en-US" sz="2800" i="1" dirty="0" smtClean="0"/>
              <a:t>fait accompli</a:t>
            </a:r>
          </a:p>
          <a:p>
            <a:r>
              <a:rPr lang="en-US" sz="2800" dirty="0" smtClean="0"/>
              <a:t>General Elections of 1989 (</a:t>
            </a:r>
            <a:r>
              <a:rPr lang="en-US" sz="2800" dirty="0" err="1" smtClean="0"/>
              <a:t>Janata</a:t>
            </a:r>
            <a:r>
              <a:rPr lang="en-US" sz="2800" dirty="0" smtClean="0"/>
              <a:t> </a:t>
            </a:r>
            <a:r>
              <a:rPr lang="en-US" sz="2800" dirty="0" err="1" smtClean="0"/>
              <a:t>Dal</a:t>
            </a:r>
            <a:r>
              <a:rPr lang="en-US" sz="2800" dirty="0" smtClean="0"/>
              <a:t>-led coalition), 1991 (Congress –led coalition), 1998 mid-term elections . </a:t>
            </a:r>
          </a:p>
          <a:p>
            <a:r>
              <a:rPr lang="en-US" sz="2800" dirty="0" smtClean="0"/>
              <a:t>By 1989: Crystallization of  coalition politics. </a:t>
            </a:r>
          </a:p>
          <a:p>
            <a:endParaRPr lang="en-US" sz="2800" dirty="0" smtClean="0"/>
          </a:p>
          <a:p>
            <a:endParaRPr lang="en-US" sz="2800" dirty="0" smtClean="0"/>
          </a:p>
        </p:txBody>
      </p:sp>
    </p:spTree>
    <p:extLst>
      <p:ext uri="{BB962C8B-B14F-4D97-AF65-F5344CB8AC3E}">
        <p14:creationId xmlns="" xmlns:p14="http://schemas.microsoft.com/office/powerpoint/2010/main" val="1212040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Regional Parties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457200" y="1052736"/>
            <a:ext cx="3581400" cy="5576664"/>
          </a:xfrm>
        </p:spPr>
        <p:txBody>
          <a:bodyPr>
            <a:normAutofit fontScale="85000" lnSpcReduction="20000"/>
          </a:bodyPr>
          <a:lstStyle/>
          <a:p>
            <a:r>
              <a:rPr lang="en-US" sz="2800" dirty="0" smtClean="0"/>
              <a:t>Phenomenon picks up momentum after 1967. About four dozen recognized state parties and about two dozen more which are not yet recognized by the Election Commission of India</a:t>
            </a:r>
          </a:p>
          <a:p>
            <a:r>
              <a:rPr lang="en-US" sz="2800" dirty="0" smtClean="0"/>
              <a:t>Why? National parties’ ‘neglect’ of the political and economic interests of the region or even the state. </a:t>
            </a:r>
          </a:p>
          <a:p>
            <a:r>
              <a:rPr lang="en-US" sz="2800" dirty="0" smtClean="0"/>
              <a:t>Controlled and driven by </a:t>
            </a:r>
            <a:r>
              <a:rPr lang="en-US" sz="2800" i="1" dirty="0" smtClean="0"/>
              <a:t>one</a:t>
            </a:r>
            <a:r>
              <a:rPr lang="en-US" sz="2800" dirty="0" smtClean="0"/>
              <a:t> leader whose writ runs large in party affairs.</a:t>
            </a:r>
          </a:p>
        </p:txBody>
      </p:sp>
      <p:pic>
        <p:nvPicPr>
          <p:cNvPr id="1026" name="Picture 2" descr="Image result for ntr chaitanya ratham"/>
          <p:cNvPicPr>
            <a:picLocks noChangeAspect="1" noChangeArrowheads="1"/>
          </p:cNvPicPr>
          <p:nvPr/>
        </p:nvPicPr>
        <p:blipFill>
          <a:blip r:embed="rId2"/>
          <a:srcRect/>
          <a:stretch>
            <a:fillRect/>
          </a:stretch>
        </p:blipFill>
        <p:spPr bwMode="auto">
          <a:xfrm>
            <a:off x="4267201" y="2209800"/>
            <a:ext cx="4636890" cy="3124200"/>
          </a:xfrm>
          <a:prstGeom prst="rect">
            <a:avLst/>
          </a:prstGeom>
          <a:noFill/>
        </p:spPr>
      </p:pic>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Regional Parties - II </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7772400" cy="5181600"/>
          </a:xfrm>
        </p:spPr>
        <p:txBody>
          <a:bodyPr>
            <a:normAutofit/>
          </a:bodyPr>
          <a:lstStyle/>
          <a:p>
            <a:r>
              <a:rPr lang="en-US" sz="2800" dirty="0" err="1" smtClean="0"/>
              <a:t>Samajwadi</a:t>
            </a:r>
            <a:r>
              <a:rPr lang="en-US" sz="2800" dirty="0" smtClean="0"/>
              <a:t> Party, </a:t>
            </a:r>
            <a:r>
              <a:rPr lang="en-US" sz="2800" dirty="0" err="1" smtClean="0"/>
              <a:t>Rashtriya</a:t>
            </a:r>
            <a:r>
              <a:rPr lang="en-US" sz="2800" dirty="0" smtClean="0"/>
              <a:t> </a:t>
            </a:r>
            <a:r>
              <a:rPr lang="en-US" sz="2800" dirty="0" err="1" smtClean="0"/>
              <a:t>Janta</a:t>
            </a:r>
            <a:r>
              <a:rPr lang="en-US" sz="2800" dirty="0" smtClean="0"/>
              <a:t> </a:t>
            </a:r>
            <a:r>
              <a:rPr lang="en-US" sz="2800" dirty="0" err="1" smtClean="0"/>
              <a:t>Dal</a:t>
            </a:r>
            <a:r>
              <a:rPr lang="en-US" sz="2800" dirty="0" smtClean="0"/>
              <a:t> (Socialism, with </a:t>
            </a:r>
            <a:r>
              <a:rPr lang="en-US" sz="2800" dirty="0" err="1" smtClean="0"/>
              <a:t>Yadav</a:t>
            </a:r>
            <a:r>
              <a:rPr lang="en-US" sz="2800" dirty="0" smtClean="0"/>
              <a:t>-Muslim vote base)</a:t>
            </a:r>
          </a:p>
          <a:p>
            <a:r>
              <a:rPr lang="en-US" sz="2800" dirty="0" err="1" smtClean="0"/>
              <a:t>Bahujan</a:t>
            </a:r>
            <a:r>
              <a:rPr lang="en-US" sz="2800" dirty="0" smtClean="0"/>
              <a:t> </a:t>
            </a:r>
            <a:r>
              <a:rPr lang="en-US" sz="2800" dirty="0" err="1" smtClean="0"/>
              <a:t>Samaj</a:t>
            </a:r>
            <a:r>
              <a:rPr lang="en-US" sz="2800" dirty="0" smtClean="0"/>
              <a:t> Party </a:t>
            </a:r>
          </a:p>
          <a:p>
            <a:r>
              <a:rPr lang="en-US" sz="2800" dirty="0" err="1" smtClean="0"/>
              <a:t>Janata</a:t>
            </a:r>
            <a:r>
              <a:rPr lang="en-US" sz="2800" dirty="0" smtClean="0"/>
              <a:t> </a:t>
            </a:r>
            <a:r>
              <a:rPr lang="en-US" sz="2800" dirty="0" err="1" smtClean="0"/>
              <a:t>Dal</a:t>
            </a:r>
            <a:r>
              <a:rPr lang="en-US" sz="2800" dirty="0" smtClean="0"/>
              <a:t> (Secular)</a:t>
            </a:r>
          </a:p>
          <a:p>
            <a:r>
              <a:rPr lang="en-US" sz="2800" dirty="0" smtClean="0"/>
              <a:t>DMK, AIADMK</a:t>
            </a:r>
          </a:p>
          <a:p>
            <a:r>
              <a:rPr lang="en-US" sz="2800" dirty="0" err="1" smtClean="0"/>
              <a:t>Trinamool</a:t>
            </a:r>
            <a:r>
              <a:rPr lang="en-US" sz="2800" dirty="0" smtClean="0"/>
              <a:t>  Congress</a:t>
            </a:r>
          </a:p>
          <a:p>
            <a:r>
              <a:rPr lang="en-US" sz="2800" dirty="0" err="1" smtClean="0"/>
              <a:t>Biju</a:t>
            </a:r>
            <a:r>
              <a:rPr lang="en-US" sz="2800" dirty="0" smtClean="0"/>
              <a:t> </a:t>
            </a:r>
            <a:r>
              <a:rPr lang="en-US" sz="2800" dirty="0" err="1" smtClean="0"/>
              <a:t>Janata</a:t>
            </a:r>
            <a:r>
              <a:rPr lang="en-US" sz="2800" dirty="0" smtClean="0"/>
              <a:t> </a:t>
            </a:r>
            <a:r>
              <a:rPr lang="en-US" sz="2800" dirty="0" err="1" smtClean="0"/>
              <a:t>Dal</a:t>
            </a:r>
            <a:endParaRPr lang="en-US" sz="2800" dirty="0" smtClean="0"/>
          </a:p>
          <a:p>
            <a:r>
              <a:rPr lang="en-US" sz="2800" dirty="0" err="1" smtClean="0"/>
              <a:t>Asom</a:t>
            </a:r>
            <a:r>
              <a:rPr lang="en-US" sz="2800" dirty="0" smtClean="0"/>
              <a:t> </a:t>
            </a:r>
            <a:r>
              <a:rPr lang="en-US" sz="2800" dirty="0" err="1" smtClean="0"/>
              <a:t>Gana</a:t>
            </a:r>
            <a:r>
              <a:rPr lang="en-US" sz="2800" dirty="0" smtClean="0"/>
              <a:t> </a:t>
            </a:r>
            <a:r>
              <a:rPr lang="en-US" sz="2800" dirty="0" err="1" smtClean="0"/>
              <a:t>Parishad</a:t>
            </a:r>
            <a:endParaRPr lang="en-US" sz="2800" dirty="0" smtClean="0"/>
          </a:p>
          <a:p>
            <a:r>
              <a:rPr lang="en-US" sz="2800" dirty="0" smtClean="0"/>
              <a:t>Jharkhand </a:t>
            </a:r>
            <a:r>
              <a:rPr lang="en-US" sz="2800" dirty="0" err="1" smtClean="0"/>
              <a:t>Mukti</a:t>
            </a:r>
            <a:r>
              <a:rPr lang="en-US" sz="2800" dirty="0" smtClean="0"/>
              <a:t> </a:t>
            </a:r>
            <a:r>
              <a:rPr lang="en-US" sz="2800" dirty="0" err="1" smtClean="0"/>
              <a:t>Morcha</a:t>
            </a:r>
            <a:endParaRPr lang="en-US" sz="2800" dirty="0" smtClean="0"/>
          </a:p>
          <a:p>
            <a:r>
              <a:rPr lang="en-US" sz="2800" dirty="0" smtClean="0"/>
              <a:t>National Congress, PDP in J&amp;K</a:t>
            </a:r>
          </a:p>
          <a:p>
            <a:endParaRPr lang="en-US" sz="2800" dirty="0" smtClean="0"/>
          </a:p>
          <a:p>
            <a:endParaRPr lang="en-US" sz="2800" dirty="0" smtClean="0"/>
          </a:p>
          <a:p>
            <a:endParaRPr lang="en-US" sz="2800"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Pressure Groups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8001000" cy="5486400"/>
          </a:xfrm>
        </p:spPr>
        <p:txBody>
          <a:bodyPr>
            <a:normAutofit fontScale="55000" lnSpcReduction="20000"/>
          </a:bodyPr>
          <a:lstStyle/>
          <a:p>
            <a:pPr marL="347472"/>
            <a:r>
              <a:rPr lang="en-US" sz="4700" i="1" dirty="0" smtClean="0"/>
              <a:t>Non-political</a:t>
            </a:r>
            <a:r>
              <a:rPr lang="en-US" sz="4700" dirty="0" smtClean="0"/>
              <a:t> formations, articulating interests of </a:t>
            </a:r>
            <a:r>
              <a:rPr lang="en-US" sz="4700" i="1" dirty="0" smtClean="0"/>
              <a:t>specific</a:t>
            </a:r>
            <a:r>
              <a:rPr lang="en-US" sz="4700" dirty="0" smtClean="0"/>
              <a:t>  groups. </a:t>
            </a:r>
          </a:p>
          <a:p>
            <a:r>
              <a:rPr lang="en-US" sz="4700" dirty="0" smtClean="0"/>
              <a:t>RSS, VHP, </a:t>
            </a:r>
            <a:r>
              <a:rPr lang="en-US" sz="4700" dirty="0" err="1" smtClean="0"/>
              <a:t>Bajrang</a:t>
            </a:r>
            <a:r>
              <a:rPr lang="en-US" sz="4700" dirty="0" smtClean="0"/>
              <a:t> </a:t>
            </a:r>
            <a:r>
              <a:rPr lang="en-US" sz="4700" dirty="0" err="1" smtClean="0"/>
              <a:t>Dal</a:t>
            </a:r>
            <a:r>
              <a:rPr lang="en-US" sz="4700" dirty="0" smtClean="0"/>
              <a:t>, </a:t>
            </a:r>
            <a:r>
              <a:rPr lang="en-US" sz="4700" dirty="0" err="1" smtClean="0"/>
              <a:t>Jamaat</a:t>
            </a:r>
            <a:r>
              <a:rPr lang="en-US" sz="4700" dirty="0" smtClean="0"/>
              <a:t>-e-</a:t>
            </a:r>
            <a:r>
              <a:rPr lang="en-US" sz="4700" dirty="0" err="1" smtClean="0"/>
              <a:t>Islami</a:t>
            </a:r>
            <a:r>
              <a:rPr lang="en-US" sz="4700" dirty="0" smtClean="0"/>
              <a:t>, All India </a:t>
            </a:r>
            <a:r>
              <a:rPr lang="en-US" sz="4700" dirty="0" err="1" smtClean="0"/>
              <a:t>Kisan</a:t>
            </a:r>
            <a:r>
              <a:rPr lang="en-US" sz="4700" dirty="0" smtClean="0"/>
              <a:t> </a:t>
            </a:r>
            <a:r>
              <a:rPr lang="en-US" sz="4700" dirty="0" err="1" smtClean="0"/>
              <a:t>Sabha</a:t>
            </a:r>
            <a:r>
              <a:rPr lang="en-US" sz="4700" dirty="0" smtClean="0"/>
              <a:t>, </a:t>
            </a:r>
            <a:r>
              <a:rPr lang="en-US" sz="4700" dirty="0" err="1" smtClean="0"/>
              <a:t>Bharatiya</a:t>
            </a:r>
            <a:r>
              <a:rPr lang="en-US" sz="4700" dirty="0" smtClean="0"/>
              <a:t> </a:t>
            </a:r>
            <a:r>
              <a:rPr lang="en-US" sz="4700" dirty="0" err="1" smtClean="0"/>
              <a:t>Kisan</a:t>
            </a:r>
            <a:r>
              <a:rPr lang="en-US" sz="4700" dirty="0" smtClean="0"/>
              <a:t> Union, </a:t>
            </a:r>
            <a:r>
              <a:rPr lang="en-US" sz="4700" dirty="0" err="1" smtClean="0"/>
              <a:t>Harijan</a:t>
            </a:r>
            <a:r>
              <a:rPr lang="en-US" sz="4700" dirty="0" smtClean="0"/>
              <a:t> </a:t>
            </a:r>
            <a:r>
              <a:rPr lang="en-US" sz="4700" dirty="0" err="1" smtClean="0"/>
              <a:t>Sevak</a:t>
            </a:r>
            <a:r>
              <a:rPr lang="en-US" sz="4700" dirty="0" smtClean="0"/>
              <a:t> </a:t>
            </a:r>
            <a:r>
              <a:rPr lang="en-US" sz="4700" dirty="0" err="1" smtClean="0"/>
              <a:t>Sangh</a:t>
            </a:r>
            <a:r>
              <a:rPr lang="en-US" sz="4700" dirty="0" smtClean="0"/>
              <a:t>, </a:t>
            </a:r>
            <a:r>
              <a:rPr lang="en-US" sz="4700" dirty="0" err="1" smtClean="0"/>
              <a:t>Nadar</a:t>
            </a:r>
            <a:r>
              <a:rPr lang="en-US" sz="4700" dirty="0" smtClean="0"/>
              <a:t> Caste Association etc. </a:t>
            </a:r>
          </a:p>
          <a:p>
            <a:r>
              <a:rPr lang="en-US" sz="4700" dirty="0" smtClean="0"/>
              <a:t>Can be viewed as </a:t>
            </a:r>
            <a:r>
              <a:rPr lang="en-US" sz="4700" i="1" dirty="0" smtClean="0"/>
              <a:t>extra-constitutional </a:t>
            </a:r>
            <a:r>
              <a:rPr lang="en-US" sz="4700" dirty="0" smtClean="0"/>
              <a:t>entities which may not be afforded any space in the political system of the country. </a:t>
            </a:r>
          </a:p>
          <a:p>
            <a:r>
              <a:rPr lang="en-US" sz="4700" dirty="0" smtClean="0"/>
              <a:t>Traditional pressure groups: </a:t>
            </a:r>
            <a:r>
              <a:rPr lang="en-US" sz="4700" i="1" dirty="0" smtClean="0"/>
              <a:t>Not</a:t>
            </a:r>
            <a:r>
              <a:rPr lang="en-US" sz="4700" dirty="0" smtClean="0"/>
              <a:t> on the basis of occupational and secular bases. Based on ascribed identities such as caste, language and religion. </a:t>
            </a:r>
          </a:p>
          <a:p>
            <a:r>
              <a:rPr lang="en-US" sz="4700" dirty="0" smtClean="0"/>
              <a:t>New pressure groups, new bases, new issues. </a:t>
            </a:r>
          </a:p>
          <a:p>
            <a:r>
              <a:rPr lang="en-US" sz="4700" dirty="0" smtClean="0"/>
              <a:t>Policies and their implications – SEZ in West Bengal, Utilizing the Yamuna Catchment Area for CWG</a:t>
            </a:r>
          </a:p>
          <a:p>
            <a:endParaRPr lang="en-US" sz="2800" dirty="0" smtClean="0"/>
          </a:p>
          <a:p>
            <a:endParaRPr lang="en-US" sz="2800" dirty="0" smtClean="0"/>
          </a:p>
          <a:p>
            <a:endParaRPr lang="en-US" sz="2800"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pPr algn="l"/>
            <a:r>
              <a:rPr lang="en-GB" dirty="0"/>
              <a:t>Sovereign Citizen</a:t>
            </a:r>
          </a:p>
        </p:txBody>
      </p:sp>
      <p:sp>
        <p:nvSpPr>
          <p:cNvPr id="3" name="Content Placeholder 2"/>
          <p:cNvSpPr>
            <a:spLocks noGrp="1"/>
          </p:cNvSpPr>
          <p:nvPr>
            <p:ph idx="1"/>
          </p:nvPr>
        </p:nvSpPr>
        <p:spPr>
          <a:xfrm>
            <a:off x="457200" y="1142984"/>
            <a:ext cx="8229600" cy="5286412"/>
          </a:xfrm>
        </p:spPr>
        <p:txBody>
          <a:bodyPr>
            <a:normAutofit/>
          </a:bodyPr>
          <a:lstStyle/>
          <a:p>
            <a:r>
              <a:rPr lang="en-GB" sz="2800" dirty="0"/>
              <a:t>Autonomy </a:t>
            </a:r>
          </a:p>
          <a:p>
            <a:r>
              <a:rPr lang="en-GB" sz="2800" dirty="0"/>
              <a:t>Equality</a:t>
            </a:r>
          </a:p>
          <a:p>
            <a:r>
              <a:rPr lang="en-GB" sz="2800" dirty="0"/>
              <a:t>Rights</a:t>
            </a:r>
          </a:p>
          <a:p>
            <a:pPr lvl="1"/>
            <a:r>
              <a:rPr lang="en-GB" sz="2400" dirty="0"/>
              <a:t>Make it a momentum concept: internal logic pushes towards greater universality and egalitarianism</a:t>
            </a:r>
          </a:p>
          <a:p>
            <a:r>
              <a:rPr lang="en-GB" sz="2800" dirty="0"/>
              <a:t>Distinction between Nationality and Citizenship</a:t>
            </a:r>
          </a:p>
          <a:p>
            <a:r>
              <a:rPr lang="en-GB" sz="2800" dirty="0"/>
              <a:t>Contest between Rights and Duties</a:t>
            </a:r>
          </a:p>
          <a:p>
            <a:endParaRPr lang="en-GB" sz="2800" dirty="0"/>
          </a:p>
          <a:p>
            <a:pPr algn="ctr">
              <a:buNone/>
            </a:pPr>
            <a:r>
              <a:rPr lang="en-GB" sz="2800" dirty="0"/>
              <a:t>“Full and equal member of a political community” </a:t>
            </a:r>
          </a:p>
          <a:p>
            <a:pPr algn="ctr">
              <a:buNone/>
            </a:pPr>
            <a:r>
              <a:rPr lang="en-GB" sz="2800" dirty="0"/>
              <a:t>						~ T. H. Marshall ~</a:t>
            </a:r>
          </a:p>
          <a:p>
            <a:endParaRPr lang="en-GB"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Major Issues in Indian Politics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8001000" cy="5486400"/>
          </a:xfrm>
        </p:spPr>
        <p:txBody>
          <a:bodyPr>
            <a:normAutofit fontScale="92500"/>
          </a:bodyPr>
          <a:lstStyle/>
          <a:p>
            <a:pPr>
              <a:buNone/>
            </a:pPr>
            <a:r>
              <a:rPr lang="en-US" sz="2800" dirty="0" smtClean="0"/>
              <a:t>Caste</a:t>
            </a:r>
          </a:p>
          <a:p>
            <a:pPr lvl="1"/>
            <a:r>
              <a:rPr lang="en-US" sz="2600" dirty="0" smtClean="0"/>
              <a:t>Massive disparity in 1947, need for policy interventions.</a:t>
            </a:r>
          </a:p>
          <a:p>
            <a:pPr lvl="1"/>
            <a:r>
              <a:rPr lang="en-US" sz="2600" dirty="0" smtClean="0"/>
              <a:t>Rise of aspirations of SC/ST/OBCs</a:t>
            </a:r>
            <a:r>
              <a:rPr lang="en-US" dirty="0" smtClean="0"/>
              <a:t>. </a:t>
            </a:r>
          </a:p>
          <a:p>
            <a:r>
              <a:rPr lang="en-US" sz="2800" dirty="0" smtClean="0"/>
              <a:t>Rise of OBC Politics, Altered texture of Indian politics</a:t>
            </a:r>
          </a:p>
          <a:p>
            <a:pPr lvl="1"/>
            <a:r>
              <a:rPr lang="en-US" sz="2600" dirty="0" smtClean="0"/>
              <a:t>OBCs provided the leadership of those parties which pushed the Congress party out of power in 1967.</a:t>
            </a:r>
          </a:p>
          <a:p>
            <a:pPr lvl="1"/>
            <a:r>
              <a:rPr lang="en-US" sz="2600" dirty="0" smtClean="0"/>
              <a:t>Resurgence in post-Independence era because of the </a:t>
            </a:r>
            <a:r>
              <a:rPr lang="en-US" sz="2600" dirty="0" err="1" smtClean="0"/>
              <a:t>Mandal</a:t>
            </a:r>
            <a:r>
              <a:rPr lang="en-US" sz="2600" dirty="0" smtClean="0"/>
              <a:t> Commission report (1989) – deepening of democracy. </a:t>
            </a:r>
          </a:p>
          <a:p>
            <a:pPr lvl="1"/>
            <a:r>
              <a:rPr lang="en-US" sz="2600" dirty="0" smtClean="0"/>
              <a:t>Issues of poor representation (&lt;5% in the public sector).</a:t>
            </a:r>
            <a:r>
              <a:rPr lang="en-US" dirty="0" smtClean="0"/>
              <a:t> </a:t>
            </a:r>
          </a:p>
          <a:p>
            <a:pPr marL="347472" lvl="1">
              <a:buFont typeface="Arial" pitchFamily="34" charset="0"/>
              <a:buChar char="•"/>
            </a:pPr>
            <a:r>
              <a:rPr lang="en-US" dirty="0" smtClean="0"/>
              <a:t>Enduring Significance </a:t>
            </a:r>
          </a:p>
          <a:p>
            <a:pPr lvl="1">
              <a:buNone/>
            </a:pPr>
            <a:endParaRPr lang="en-US" dirty="0" smtClean="0"/>
          </a:p>
          <a:p>
            <a:endParaRPr lang="en-US" sz="2800"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Major Issues in Indian Politics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8001000" cy="5486400"/>
          </a:xfrm>
        </p:spPr>
        <p:txBody>
          <a:bodyPr>
            <a:normAutofit/>
          </a:bodyPr>
          <a:lstStyle/>
          <a:p>
            <a:pPr>
              <a:buNone/>
            </a:pPr>
            <a:r>
              <a:rPr lang="en-US" sz="2800" dirty="0" smtClean="0"/>
              <a:t>Religion and Politics </a:t>
            </a:r>
          </a:p>
          <a:p>
            <a:r>
              <a:rPr lang="en-US" sz="2800" i="1" dirty="0" err="1" smtClean="0"/>
              <a:t>Hindutva</a:t>
            </a:r>
            <a:r>
              <a:rPr lang="en-US" sz="2800" i="1" dirty="0" smtClean="0"/>
              <a:t> </a:t>
            </a:r>
            <a:r>
              <a:rPr lang="en-US" sz="2800" dirty="0" smtClean="0"/>
              <a:t>ideology:</a:t>
            </a:r>
            <a:r>
              <a:rPr lang="en-US" sz="2800" i="1" dirty="0" smtClean="0"/>
              <a:t> C</a:t>
            </a:r>
            <a:r>
              <a:rPr lang="en-US" sz="2800" dirty="0" smtClean="0"/>
              <a:t>reating a pan-Hindu unity (with </a:t>
            </a:r>
            <a:r>
              <a:rPr lang="en-US" sz="2800" dirty="0" err="1" smtClean="0"/>
              <a:t>Dalits</a:t>
            </a:r>
            <a:r>
              <a:rPr lang="en-US" sz="2800" dirty="0" smtClean="0"/>
              <a:t>/OBS/Adivasis) </a:t>
            </a:r>
            <a:r>
              <a:rPr lang="en-US" sz="2800" i="1" dirty="0" smtClean="0"/>
              <a:t>and</a:t>
            </a:r>
            <a:r>
              <a:rPr lang="en-US" sz="2800" dirty="0" smtClean="0"/>
              <a:t> the  Muslim ‘other’.</a:t>
            </a:r>
          </a:p>
          <a:p>
            <a:pPr lvl="1"/>
            <a:r>
              <a:rPr lang="en-US" sz="2800" dirty="0" err="1" smtClean="0"/>
              <a:t>Mandir</a:t>
            </a:r>
            <a:r>
              <a:rPr lang="en-US" sz="2800" dirty="0" smtClean="0"/>
              <a:t> agenda and the </a:t>
            </a:r>
            <a:r>
              <a:rPr lang="en-US" sz="2800" dirty="0" err="1" smtClean="0"/>
              <a:t>Rath</a:t>
            </a:r>
            <a:r>
              <a:rPr lang="en-US" sz="2800" dirty="0" smtClean="0"/>
              <a:t> </a:t>
            </a:r>
            <a:r>
              <a:rPr lang="en-US" sz="2800" dirty="0" err="1" smtClean="0"/>
              <a:t>Yatra</a:t>
            </a:r>
            <a:endParaRPr lang="en-US" sz="2800" dirty="0" smtClean="0"/>
          </a:p>
          <a:p>
            <a:pPr lvl="1"/>
            <a:r>
              <a:rPr lang="en-US" i="1" dirty="0" err="1" smtClean="0"/>
              <a:t>Ghar</a:t>
            </a:r>
            <a:r>
              <a:rPr lang="en-US" i="1" dirty="0" smtClean="0"/>
              <a:t> </a:t>
            </a:r>
            <a:r>
              <a:rPr lang="en-US" i="1" dirty="0" err="1" smtClean="0"/>
              <a:t>vapasi</a:t>
            </a:r>
            <a:endParaRPr lang="en-US" i="1" dirty="0" smtClean="0"/>
          </a:p>
          <a:p>
            <a:pPr lvl="1"/>
            <a:r>
              <a:rPr lang="en-US" sz="2800" dirty="0" smtClean="0"/>
              <a:t>Citizenship Amendment Bill </a:t>
            </a:r>
          </a:p>
          <a:p>
            <a:pPr lvl="1"/>
            <a:r>
              <a:rPr lang="en-US" sz="2800" dirty="0" smtClean="0"/>
              <a:t>Uniform Civil Code  </a:t>
            </a:r>
          </a:p>
          <a:p>
            <a:endParaRPr lang="en-US" sz="2800" dirty="0" smtClean="0"/>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Major Issues in Indian Politics</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8001000" cy="5486400"/>
          </a:xfrm>
        </p:spPr>
        <p:txBody>
          <a:bodyPr>
            <a:normAutofit fontScale="85000" lnSpcReduction="10000"/>
          </a:bodyPr>
          <a:lstStyle/>
          <a:p>
            <a:pPr>
              <a:buNone/>
            </a:pPr>
            <a:r>
              <a:rPr lang="en-US" sz="2800" dirty="0" smtClean="0"/>
              <a:t>Economic issues</a:t>
            </a:r>
          </a:p>
          <a:p>
            <a:r>
              <a:rPr lang="en-US" sz="2800" dirty="0" smtClean="0"/>
              <a:t>Collapse of the former Soviet Union, move towards a market-oriented economic system. Weakening of economic development.</a:t>
            </a:r>
          </a:p>
          <a:p>
            <a:r>
              <a:rPr lang="en-US" sz="2800" dirty="0" smtClean="0"/>
              <a:t>China’s success and its impact. </a:t>
            </a:r>
          </a:p>
          <a:p>
            <a:r>
              <a:rPr lang="en-US" sz="2800" dirty="0" smtClean="0"/>
              <a:t>Continuing prevalence of </a:t>
            </a:r>
            <a:r>
              <a:rPr lang="en-US" sz="2800" dirty="0" err="1" smtClean="0"/>
              <a:t>welfarism</a:t>
            </a:r>
            <a:r>
              <a:rPr lang="en-US" sz="2800" dirty="0" smtClean="0"/>
              <a:t> (NREGA, Farm Loan waivers, Uniform basic Income)</a:t>
            </a:r>
          </a:p>
          <a:p>
            <a:pPr>
              <a:buNone/>
            </a:pPr>
            <a:r>
              <a:rPr lang="en-US" sz="2800" dirty="0" smtClean="0"/>
              <a:t>Gender</a:t>
            </a:r>
          </a:p>
          <a:p>
            <a:r>
              <a:rPr lang="en-US" sz="2800" dirty="0" smtClean="0"/>
              <a:t>Women’s Movement (1975 onwards)</a:t>
            </a:r>
          </a:p>
          <a:p>
            <a:r>
              <a:rPr lang="en-US" sz="2800" dirty="0" smtClean="0"/>
              <a:t>Sati, Dowry, Anti-rape, Personal laws, Sex-determination of the fetus</a:t>
            </a:r>
          </a:p>
          <a:p>
            <a:r>
              <a:rPr lang="en-US" sz="2800" dirty="0" smtClean="0"/>
              <a:t>Women’s reservation bill</a:t>
            </a:r>
          </a:p>
          <a:p>
            <a:r>
              <a:rPr lang="en-US" sz="2800" dirty="0" smtClean="0"/>
              <a:t>Section 377</a:t>
            </a:r>
          </a:p>
          <a:p>
            <a:r>
              <a:rPr lang="en-US" sz="2800" dirty="0" smtClean="0"/>
              <a:t>Transgender person’s rights (2014 supreme court judgment)</a:t>
            </a:r>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B53B7-1777-4B97-8E6E-A7D2EC5F52A8}"/>
              </a:ext>
            </a:extLst>
          </p:cNvPr>
          <p:cNvSpPr>
            <a:spLocks noGrp="1"/>
          </p:cNvSpPr>
          <p:nvPr>
            <p:ph type="title"/>
          </p:nvPr>
        </p:nvSpPr>
        <p:spPr>
          <a:xfrm>
            <a:off x="457200" y="304799"/>
            <a:ext cx="8229600" cy="762001"/>
          </a:xfrm>
        </p:spPr>
        <p:txBody>
          <a:bodyPr>
            <a:normAutofit/>
          </a:bodyPr>
          <a:lstStyle/>
          <a:p>
            <a:r>
              <a:rPr lang="en-IN" dirty="0" smtClean="0"/>
              <a:t>Conclusion</a:t>
            </a:r>
            <a:endParaRPr lang="en-IN" dirty="0"/>
          </a:p>
        </p:txBody>
      </p:sp>
      <p:sp>
        <p:nvSpPr>
          <p:cNvPr id="3" name="Content Placeholder 2">
            <a:extLst>
              <a:ext uri="{FF2B5EF4-FFF2-40B4-BE49-F238E27FC236}">
                <a16:creationId xmlns="" xmlns:a16="http://schemas.microsoft.com/office/drawing/2014/main" id="{570D8EFD-274E-4630-B208-4BC2CA809E5B}"/>
              </a:ext>
            </a:extLst>
          </p:cNvPr>
          <p:cNvSpPr>
            <a:spLocks noGrp="1"/>
          </p:cNvSpPr>
          <p:nvPr>
            <p:ph idx="1"/>
          </p:nvPr>
        </p:nvSpPr>
        <p:spPr>
          <a:xfrm>
            <a:off x="609600" y="1066800"/>
            <a:ext cx="8001000" cy="5486400"/>
          </a:xfrm>
        </p:spPr>
        <p:txBody>
          <a:bodyPr>
            <a:normAutofit/>
          </a:bodyPr>
          <a:lstStyle/>
          <a:p>
            <a:r>
              <a:rPr lang="en-US" sz="2800" dirty="0" smtClean="0"/>
              <a:t>The regionalization of politics</a:t>
            </a:r>
          </a:p>
          <a:p>
            <a:r>
              <a:rPr lang="en-US" sz="2800" dirty="0" smtClean="0"/>
              <a:t>Growth of new social constituencies</a:t>
            </a:r>
          </a:p>
          <a:p>
            <a:r>
              <a:rPr lang="en-US" sz="2800" dirty="0" smtClean="0"/>
              <a:t>Changing terms of political discourse</a:t>
            </a:r>
          </a:p>
          <a:p>
            <a:endParaRPr lang="en-US" sz="2800" dirty="0" smtClean="0"/>
          </a:p>
          <a:p>
            <a:pPr marL="0">
              <a:buNone/>
            </a:pPr>
            <a:r>
              <a:rPr lang="en-US" sz="2800" dirty="0" smtClean="0"/>
              <a:t>Weaknesses of India’s political structures (Judiciary, CBI, Media)</a:t>
            </a:r>
          </a:p>
        </p:txBody>
      </p:sp>
    </p:spTree>
    <p:extLst>
      <p:ext uri="{BB962C8B-B14F-4D97-AF65-F5344CB8AC3E}">
        <p14:creationId xmlns="" xmlns:p14="http://schemas.microsoft.com/office/powerpoint/2010/main" val="1212040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pPr algn="l"/>
            <a:r>
              <a:rPr lang="en-GB" dirty="0"/>
              <a:t>Sovereign State</a:t>
            </a:r>
          </a:p>
        </p:txBody>
      </p:sp>
      <p:sp>
        <p:nvSpPr>
          <p:cNvPr id="3" name="Content Placeholder 2"/>
          <p:cNvSpPr>
            <a:spLocks noGrp="1"/>
          </p:cNvSpPr>
          <p:nvPr>
            <p:ph idx="1"/>
          </p:nvPr>
        </p:nvSpPr>
        <p:spPr>
          <a:xfrm>
            <a:off x="457200" y="1285860"/>
            <a:ext cx="8229600" cy="4840303"/>
          </a:xfrm>
        </p:spPr>
        <p:txBody>
          <a:bodyPr>
            <a:normAutofit lnSpcReduction="10000"/>
          </a:bodyPr>
          <a:lstStyle/>
          <a:p>
            <a:pPr>
              <a:buNone/>
            </a:pPr>
            <a:r>
              <a:rPr lang="en-GB" sz="3600" cap="small" dirty="0"/>
              <a:t>Institution above individual and society</a:t>
            </a:r>
          </a:p>
          <a:p>
            <a:pPr marL="981075" indent="-266700"/>
            <a:r>
              <a:rPr lang="en-GB" dirty="0"/>
              <a:t>Legislates</a:t>
            </a:r>
          </a:p>
          <a:p>
            <a:pPr marL="981075" indent="-266700"/>
            <a:r>
              <a:rPr lang="en-GB" dirty="0"/>
              <a:t>Executes</a:t>
            </a:r>
          </a:p>
          <a:p>
            <a:pPr marL="981075" indent="-266700"/>
            <a:r>
              <a:rPr lang="en-GB" dirty="0"/>
              <a:t>Adjudicates</a:t>
            </a:r>
          </a:p>
          <a:p>
            <a:pPr marL="898525" indent="-449263" defTabSz="1081088">
              <a:buFont typeface="Wingdings"/>
              <a:buChar char="à"/>
            </a:pPr>
            <a:r>
              <a:rPr lang="en-GB" sz="2800" dirty="0">
                <a:sym typeface="Wingdings" pitchFamily="2" charset="2"/>
              </a:rPr>
              <a:t>Division of power between these three</a:t>
            </a:r>
          </a:p>
          <a:p>
            <a:pPr marL="0" indent="0">
              <a:buNone/>
            </a:pPr>
            <a:endParaRPr lang="en-GB" sz="2800" dirty="0">
              <a:sym typeface="Wingdings" pitchFamily="2" charset="2"/>
            </a:endParaRPr>
          </a:p>
          <a:p>
            <a:pPr marL="0" indent="0">
              <a:buNone/>
            </a:pPr>
            <a:endParaRPr lang="en-GB" sz="2800" dirty="0"/>
          </a:p>
          <a:p>
            <a:pPr marL="0" indent="0" algn="ctr">
              <a:buNone/>
            </a:pPr>
            <a:r>
              <a:rPr lang="en-GB" sz="2800" b="1" u="sng" cap="small" dirty="0"/>
              <a:t>Monopoly</a:t>
            </a:r>
            <a:r>
              <a:rPr lang="en-GB" sz="2800" b="1" cap="small" dirty="0"/>
              <a:t> of </a:t>
            </a:r>
            <a:r>
              <a:rPr lang="en-GB" sz="2800" b="1" u="sng" cap="small" dirty="0"/>
              <a:t>legitimate</a:t>
            </a:r>
            <a:r>
              <a:rPr lang="en-GB" sz="2800" b="1" cap="small" dirty="0"/>
              <a:t> </a:t>
            </a:r>
            <a:r>
              <a:rPr lang="en-GB" sz="2800" b="1" u="sng" cap="small" dirty="0"/>
              <a:t>violence</a:t>
            </a:r>
            <a:r>
              <a:rPr lang="en-GB" sz="2800" b="1" cap="small" dirty="0"/>
              <a:t> over its </a:t>
            </a:r>
            <a:r>
              <a:rPr lang="en-GB" sz="2800" b="1" u="sng" cap="small" dirty="0"/>
              <a:t>territory</a:t>
            </a:r>
          </a:p>
          <a:p>
            <a:pPr marL="0" indent="0">
              <a:buNone/>
            </a:pPr>
            <a:r>
              <a:rPr lang="en-GB" sz="2800" cap="small" dirty="0"/>
              <a:t>						~ </a:t>
            </a:r>
            <a:r>
              <a:rPr lang="en-GB" sz="2800" dirty="0"/>
              <a:t>Max Weber ~</a:t>
            </a:r>
          </a:p>
          <a:p>
            <a:pPr marL="0" indent="0">
              <a:buNone/>
            </a:pPr>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pPr algn="l"/>
            <a:r>
              <a:rPr lang="en-IN" dirty="0"/>
              <a:t>Social Contract - I</a:t>
            </a:r>
          </a:p>
        </p:txBody>
      </p:sp>
      <p:sp>
        <p:nvSpPr>
          <p:cNvPr id="3" name="Content Placeholder 2"/>
          <p:cNvSpPr>
            <a:spLocks noGrp="1"/>
          </p:cNvSpPr>
          <p:nvPr>
            <p:ph idx="1"/>
          </p:nvPr>
        </p:nvSpPr>
        <p:spPr>
          <a:xfrm>
            <a:off x="457200" y="1142984"/>
            <a:ext cx="8229600" cy="5214974"/>
          </a:xfrm>
        </p:spPr>
        <p:txBody>
          <a:bodyPr>
            <a:normAutofit fontScale="92500" lnSpcReduction="10000"/>
          </a:bodyPr>
          <a:lstStyle/>
          <a:p>
            <a:r>
              <a:rPr lang="en-IN" dirty="0"/>
              <a:t>State of Nature (total freedom)</a:t>
            </a:r>
          </a:p>
          <a:p>
            <a:pPr lvl="1"/>
            <a:r>
              <a:rPr lang="en-IN" dirty="0"/>
              <a:t>Actions and relations based on power, self-interest</a:t>
            </a:r>
          </a:p>
          <a:p>
            <a:pPr lvl="1"/>
            <a:r>
              <a:rPr lang="en-IN" dirty="0"/>
              <a:t>Natural laws and natural rights</a:t>
            </a:r>
          </a:p>
          <a:p>
            <a:pPr lvl="1"/>
            <a:r>
              <a:rPr lang="en-IN" dirty="0"/>
              <a:t>Difficult life; "solitary, poor, nasty, brutish and short” (Thomas Hobbes)</a:t>
            </a:r>
          </a:p>
          <a:p>
            <a:pPr lvl="1"/>
            <a:r>
              <a:rPr lang="en-IN" dirty="0"/>
              <a:t>Civilisation and Progress not possible</a:t>
            </a:r>
          </a:p>
          <a:p>
            <a:r>
              <a:rPr lang="en-IN" dirty="0"/>
              <a:t>Social Contract as theory of political legitimacy</a:t>
            </a:r>
          </a:p>
          <a:p>
            <a:pPr lvl="1"/>
            <a:r>
              <a:rPr lang="en-IN" dirty="0"/>
              <a:t>Individuals give up some freedom to a sovereign authority over them</a:t>
            </a:r>
          </a:p>
          <a:p>
            <a:pPr lvl="1"/>
            <a:r>
              <a:rPr lang="en-IN" dirty="0"/>
              <a:t>Rational course of action; brings order; termed State</a:t>
            </a:r>
          </a:p>
          <a:p>
            <a:pPr lvl="1"/>
            <a:r>
              <a:rPr lang="en-IN" dirty="0"/>
              <a:t>This also helps individuals organise into a civil society or political community under the care of the State</a:t>
            </a:r>
          </a:p>
          <a:p>
            <a:pPr lvl="1"/>
            <a:endParaRPr lang="en-IN" dirty="0"/>
          </a:p>
        </p:txBody>
      </p:sp>
    </p:spTree>
    <p:extLst>
      <p:ext uri="{BB962C8B-B14F-4D97-AF65-F5344CB8AC3E}">
        <p14:creationId xmlns="" xmlns:p14="http://schemas.microsoft.com/office/powerpoint/2010/main" val="291072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96908"/>
          </a:xfrm>
        </p:spPr>
        <p:txBody>
          <a:bodyPr/>
          <a:lstStyle/>
          <a:p>
            <a:pPr algn="ctr"/>
            <a:r>
              <a:rPr lang="en-IN" dirty="0"/>
              <a:t>Social Contract - II</a:t>
            </a:r>
          </a:p>
        </p:txBody>
      </p:sp>
      <p:sp>
        <p:nvSpPr>
          <p:cNvPr id="3" name="Content Placeholder 2"/>
          <p:cNvSpPr>
            <a:spLocks noGrp="1"/>
          </p:cNvSpPr>
          <p:nvPr>
            <p:ph idx="1"/>
          </p:nvPr>
        </p:nvSpPr>
        <p:spPr>
          <a:xfrm>
            <a:off x="457200" y="1214422"/>
            <a:ext cx="8229600" cy="5286412"/>
          </a:xfrm>
        </p:spPr>
        <p:txBody>
          <a:bodyPr>
            <a:normAutofit fontScale="92500" lnSpcReduction="10000"/>
          </a:bodyPr>
          <a:lstStyle/>
          <a:p>
            <a:pPr marL="449263" indent="-449263"/>
            <a:r>
              <a:rPr lang="en-IN" dirty="0"/>
              <a:t>Most influential theory of State origin and legitimacy</a:t>
            </a:r>
          </a:p>
          <a:p>
            <a:pPr marL="449263" indent="-449263"/>
            <a:r>
              <a:rPr lang="en-IN" dirty="0"/>
              <a:t>Thomas Hobbes</a:t>
            </a:r>
          </a:p>
          <a:p>
            <a:pPr marL="814388" lvl="1" indent="-449263"/>
            <a:r>
              <a:rPr lang="en-IN" dirty="0"/>
              <a:t>Conservative, authoritarian perspective</a:t>
            </a:r>
          </a:p>
          <a:p>
            <a:pPr marL="814388" lvl="1" indent="-449263"/>
            <a:r>
              <a:rPr lang="en-IN" dirty="0"/>
              <a:t>Protect society from state of nature</a:t>
            </a:r>
          </a:p>
          <a:p>
            <a:pPr marL="449263" indent="-449263"/>
            <a:r>
              <a:rPr lang="en-IN" dirty="0"/>
              <a:t>John Locke</a:t>
            </a:r>
          </a:p>
          <a:p>
            <a:pPr marL="814388" lvl="1" indent="-449263"/>
            <a:r>
              <a:rPr lang="en-IN" dirty="0"/>
              <a:t>Liberal, limits to state power, rule of law</a:t>
            </a:r>
          </a:p>
          <a:p>
            <a:pPr marL="814388" lvl="1" indent="-449263"/>
            <a:r>
              <a:rPr lang="en-IN" dirty="0"/>
              <a:t>Based on rationality: equality and liberty</a:t>
            </a:r>
          </a:p>
          <a:p>
            <a:pPr marL="0" indent="0">
              <a:buNone/>
            </a:pPr>
            <a:endParaRPr lang="en-IN" sz="2400" dirty="0"/>
          </a:p>
          <a:p>
            <a:pPr marL="0" indent="0" algn="ctr">
              <a:buNone/>
            </a:pPr>
            <a:r>
              <a:rPr lang="en-IN" sz="3000" b="1" dirty="0"/>
              <a:t>STATE HAS A MORAL MANDATE: </a:t>
            </a:r>
          </a:p>
          <a:p>
            <a:pPr marL="0" indent="0" algn="ctr">
              <a:buNone/>
            </a:pPr>
            <a:r>
              <a:rPr lang="en-IN" sz="3000" b="1" dirty="0"/>
              <a:t>PROVIDING CONDITIONS FOR HUMAN PROGRESS</a:t>
            </a:r>
          </a:p>
        </p:txBody>
      </p:sp>
    </p:spTree>
    <p:extLst>
      <p:ext uri="{BB962C8B-B14F-4D97-AF65-F5344CB8AC3E}">
        <p14:creationId xmlns="" xmlns:p14="http://schemas.microsoft.com/office/powerpoint/2010/main" val="1282201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6002</TotalTime>
  <Words>3042</Words>
  <Application>Microsoft Office PowerPoint</Application>
  <PresentationFormat>On-screen Show (4:3)</PresentationFormat>
  <Paragraphs>503</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Defining Politics Understanding State</vt:lpstr>
      <vt:lpstr>A Quick Recap</vt:lpstr>
      <vt:lpstr>What is Politics?</vt:lpstr>
      <vt:lpstr>What is Politics? </vt:lpstr>
      <vt:lpstr>Subject : Citizen</vt:lpstr>
      <vt:lpstr>Sovereign Citizen</vt:lpstr>
      <vt:lpstr>Sovereign State</vt:lpstr>
      <vt:lpstr>Social Contract - I</vt:lpstr>
      <vt:lpstr>Social Contract - II</vt:lpstr>
      <vt:lpstr>Limited Power</vt:lpstr>
      <vt:lpstr>Unlimited Power</vt:lpstr>
      <vt:lpstr>Marxist Theory</vt:lpstr>
      <vt:lpstr>Various Forms of State</vt:lpstr>
      <vt:lpstr>Indian Constitution</vt:lpstr>
      <vt:lpstr>Main Features</vt:lpstr>
      <vt:lpstr>Preamble</vt:lpstr>
      <vt:lpstr>Part One</vt:lpstr>
      <vt:lpstr>Part Two</vt:lpstr>
      <vt:lpstr>Part Three</vt:lpstr>
      <vt:lpstr>Part Four</vt:lpstr>
      <vt:lpstr>Other Parts and Schedules</vt:lpstr>
      <vt:lpstr>How the Constitution Came into Being</vt:lpstr>
      <vt:lpstr>How the Constitution Came into Being</vt:lpstr>
      <vt:lpstr>Salient Features</vt:lpstr>
      <vt:lpstr>Why do we Need Constitutions</vt:lpstr>
      <vt:lpstr>Achievements</vt:lpstr>
      <vt:lpstr>Criticism</vt:lpstr>
      <vt:lpstr>International Relations </vt:lpstr>
      <vt:lpstr>What does IR deal with?</vt:lpstr>
      <vt:lpstr>Global Political Actors</vt:lpstr>
      <vt:lpstr>Levels of Analysis</vt:lpstr>
      <vt:lpstr>Approaches/Models </vt:lpstr>
      <vt:lpstr>Liberalism </vt:lpstr>
      <vt:lpstr>Liberalism - II</vt:lpstr>
      <vt:lpstr>Realism </vt:lpstr>
      <vt:lpstr>Realism – II  </vt:lpstr>
      <vt:lpstr>Slide 37</vt:lpstr>
      <vt:lpstr>Radical/Constructivist Approaches </vt:lpstr>
      <vt:lpstr>CONCEPTS</vt:lpstr>
      <vt:lpstr>Concepts: Balance of Powers</vt:lpstr>
      <vt:lpstr>Mechanisms for BoP</vt:lpstr>
      <vt:lpstr>More Concepts</vt:lpstr>
      <vt:lpstr>Slide 43</vt:lpstr>
      <vt:lpstr>United Nations </vt:lpstr>
      <vt:lpstr>Indian Party System </vt:lpstr>
      <vt:lpstr>Questions</vt:lpstr>
      <vt:lpstr>The Indian Party System</vt:lpstr>
      <vt:lpstr>Slide 48</vt:lpstr>
      <vt:lpstr>Slide 49</vt:lpstr>
      <vt:lpstr>The Indian Party System</vt:lpstr>
      <vt:lpstr>The “Congress System”</vt:lpstr>
      <vt:lpstr>Congress System</vt:lpstr>
      <vt:lpstr>The Indira Era</vt:lpstr>
      <vt:lpstr>Slide 54</vt:lpstr>
      <vt:lpstr>The Indira Era - II</vt:lpstr>
      <vt:lpstr>The Indira Era – III and the Coalition Era</vt:lpstr>
      <vt:lpstr>Regional Parties </vt:lpstr>
      <vt:lpstr>Regional Parties - II </vt:lpstr>
      <vt:lpstr>Pressure Groups</vt:lpstr>
      <vt:lpstr>Major Issues in Indian Politics</vt:lpstr>
      <vt:lpstr>Major Issues in Indian Politics</vt:lpstr>
      <vt:lpstr>Major Issues in Indian Politics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Politics Understanding State</dc:title>
  <dc:creator>Aniket Alam;Radhika Krishnan</dc:creator>
  <cp:lastModifiedBy>IIIT</cp:lastModifiedBy>
  <cp:revision>141</cp:revision>
  <dcterms:created xsi:type="dcterms:W3CDTF">2019-02-25T05:28:05Z</dcterms:created>
  <dcterms:modified xsi:type="dcterms:W3CDTF">2019-03-08T04:29:22Z</dcterms:modified>
</cp:coreProperties>
</file>