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89" r:id="rId9"/>
    <p:sldId id="290" r:id="rId10"/>
    <p:sldId id="291" r:id="rId11"/>
    <p:sldId id="292" r:id="rId12"/>
    <p:sldId id="293" r:id="rId13"/>
    <p:sldId id="295" r:id="rId14"/>
    <p:sldId id="302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04" r:id="rId35"/>
    <p:sldId id="305" r:id="rId36"/>
    <p:sldId id="285" r:id="rId37"/>
    <p:sldId id="306" r:id="rId38"/>
    <p:sldId id="307" r:id="rId39"/>
    <p:sldId id="308" r:id="rId40"/>
    <p:sldId id="309" r:id="rId41"/>
    <p:sldId id="310" r:id="rId42"/>
    <p:sldId id="312" r:id="rId43"/>
    <p:sldId id="314" r:id="rId44"/>
    <p:sldId id="31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6T13:13:28.149" idx="1">
    <p:pos x="457" y="2273"/>
    <p:text>One hot encoding technique is used to encode categorical integer features using a one-hot aka one-of-K scheme.
Suppose you have ‘color’ feature which can take values ‘green’, ‘red’, and ‘blue’. One hot encoding will convert this ‘color’ feature to three features, namely, ‘is_green’, ‘is_red’, and ‘is_blue’ which all are binary.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FC08-76F4-9349-8E22-AB7EDB276129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7EF18-E80D-AA45-92DF-65223FBC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baseline="0" dirty="0"/>
              <a:t> contains input word vectors.</a:t>
            </a:r>
          </a:p>
          <a:p>
            <a:r>
              <a:rPr lang="en-US" baseline="0" dirty="0"/>
              <a:t>W’ contains output word vectors.</a:t>
            </a:r>
          </a:p>
          <a:p>
            <a:endParaRPr lang="en-US" baseline="0" dirty="0"/>
          </a:p>
          <a:p>
            <a:r>
              <a:rPr lang="en-US" baseline="0" dirty="0"/>
              <a:t>We can consider either W or W’ as the word’s representation. Or even take the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671707-5FCD-5C4E-9B94-64761B8DE827}" type="slidenum">
              <a:rPr lang="en-GB" altLang="en-US"/>
              <a:pPr eaLnBrk="1" hangingPunct="1"/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98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CCD0-F62C-934E-9CEF-2FD7E35A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AC3FF-E2BB-874B-A693-E9AE0032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F708-CA82-874E-9602-1D33C6F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563E-ECCE-2B48-AEEA-B027B8F2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DCB5-CEA4-3D4D-B24B-922461C7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9790-E068-4042-B2CB-6BA52743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9B922-351A-F34A-BBDB-0D7D4F12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1E9-96A3-0B41-8E26-7190FEC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FFB6-8A7E-C948-AD8E-CCBC001C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D5E4-297A-AE44-847E-29ECEC3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694C2-5561-A94E-8179-A98D13D41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51D8-EF89-7647-89CB-95FBC945B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7996-8DC0-4F4F-93D0-960B1C9F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DE9C-51DF-8444-81D4-946E2D15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46D2-088C-0B4E-B5A4-4B84466A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65" y="6364288"/>
            <a:ext cx="10636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1" y="1189177"/>
            <a:ext cx="11655841" cy="1945597"/>
          </a:xfrm>
        </p:spPr>
        <p:txBody>
          <a:bodyPr>
            <a:spAutoFit/>
          </a:bodyPr>
          <a:lstStyle>
            <a:lvl1pPr marL="334589" indent="-334589">
              <a:buClr>
                <a:schemeClr val="tx2"/>
              </a:buClr>
              <a:defRPr sz="3529">
                <a:solidFill>
                  <a:schemeClr val="tx2"/>
                </a:solidFill>
              </a:defRPr>
            </a:lvl1pPr>
            <a:lvl2pPr marL="672290" indent="-336145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0078D7"/>
                </a:solidFill>
                <a:latin typeface="+mj-lt"/>
              </a:defRPr>
            </a:lvl2pPr>
            <a:lvl3pPr marL="896386" indent="-336145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0078D7"/>
                </a:solidFill>
                <a:latin typeface="+mj-lt"/>
              </a:defRPr>
            </a:lvl3pPr>
            <a:lvl4pPr marL="1064459" indent="-280121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0078D7"/>
                </a:solidFill>
                <a:latin typeface="+mj-lt"/>
              </a:defRPr>
            </a:lvl4pPr>
            <a:lvl5pPr marL="1288555" indent="-280121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0078D7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8366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960F-B91A-3047-B3E4-C0876B7C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6E2C-AB70-5A45-B6A1-77A48B6E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9CAB-20E3-DC47-808C-72E9ED3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B812-E4E7-5441-8AD5-FBD138D3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2389-CBF8-8E48-A67D-ABCE39BC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72E5-0C73-444D-A780-104AC783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B469-9A37-0E4C-8FA9-96EF0346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4C85-E8C1-5E49-B649-679B0414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3A7A-D158-C448-8E08-1D257F52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742F-6779-794B-8FCB-83CF9C8C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417D-5188-BE4E-9357-AFB17DE0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5CC2-3C2F-EF4E-BBAB-5865BCB4B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AEA5-0018-D64B-B80B-68FE385CE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D7E8-896F-FC49-A3C2-108D73B3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BB1E6-5656-F140-A950-BDC9C76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EA85-45E9-7048-A993-94650717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5305-45EE-644F-A7CA-9FFB746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2159-D495-6548-B538-E7A676CD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86ACF-0C45-604D-B33E-4F4B0F736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F6BCC-B825-484C-8E3F-0E62D77D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6B082-75D1-BD47-AEA7-0F24D32F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021CD-B705-F546-A4A6-4016835E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BF635-E8BB-B342-8D2D-8FC4C1A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F99C6-1F6D-7A40-8F0E-66936514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3EA3-BA99-414F-9402-EA487462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5A799-9E5B-374F-9FA4-1C0C5DF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E1ED8-5F06-C142-95D1-1CAB6D9D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B3DEE-93C4-384F-A3AA-BD65FA16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F9BD7-576C-0043-BCD1-496884A8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73CDE-9520-CB46-8D76-320CB16B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2F40C-545C-1446-8BE5-84153AB7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3D7B-08B8-B342-9513-A40D2701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7E16-FAEF-5447-A796-60F076C6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E6AD9-5E24-C048-B885-BACA4FB8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4729-2EAD-3340-8BCF-92D63096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F33D-F0C6-914A-8A03-D47331B3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DB71-63CD-F240-9E6C-169F32D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C9C8-0172-0C45-BC2B-73ED770E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98467-B52C-CB4C-9E09-ED0A4FD1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06448-9A06-0148-9FEA-600C9FE68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0E63-A25C-E342-A508-30DB262C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322E5-E6BA-434F-B449-C1BF49A1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2FD21-C195-1F4F-AE2C-754B17A3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F383-4F25-B14E-9525-71E7F1C6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7D81-4CD8-D444-B300-7674F82DE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AB7D-8F83-3049-805A-BF7DE4F2E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C0CE-3644-8944-A6DF-EE5171C1831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37AF-EA61-3241-900B-E64B7F259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8FF-786C-844C-B2AF-5FC42743B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3EBDC-86B8-D242-86F6-8474F68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personal.umich.edu/~ronxin/pdf/w2vexp.pdf" TargetMode="External"/><Relationship Id="rId2" Type="http://schemas.openxmlformats.org/officeDocument/2006/relationships/hyperlink" Target="http://cs224d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re-technologies.com/deep-learning-with-word2vec-and-gensi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0.png"/><Relationship Id="rId7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Machine Translation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Manish Shrivastava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9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r>
              <a:rPr lang="en-US" altLang="en-US"/>
              <a:t> are called the </a:t>
            </a:r>
            <a:r>
              <a:rPr lang="en-US" altLang="en-US">
                <a:solidFill>
                  <a:schemeClr val="tx2"/>
                </a:solidFill>
              </a:rPr>
              <a:t>singular values</a:t>
            </a:r>
            <a:r>
              <a:rPr lang="en-US" altLang="en-US"/>
              <a:t> of </a:t>
            </a:r>
            <a:r>
              <a:rPr lang="en-US" altLang="en-US" b="1"/>
              <a:t>A</a:t>
            </a:r>
            <a:endParaRPr lang="en-US" altLang="en-US"/>
          </a:p>
          <a:p>
            <a:r>
              <a:rPr lang="en-US" altLang="en-US"/>
              <a:t>If </a:t>
            </a:r>
            <a:r>
              <a:rPr lang="en-US" altLang="en-US" b="1"/>
              <a:t>A</a:t>
            </a:r>
            <a:r>
              <a:rPr lang="en-US" altLang="en-US"/>
              <a:t> is singular, some of the 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will be 0</a:t>
            </a:r>
          </a:p>
          <a:p>
            <a:r>
              <a:rPr lang="en-US" altLang="en-US"/>
              <a:t>In general </a:t>
            </a:r>
            <a:r>
              <a:rPr lang="en-US" altLang="en-US" i="1"/>
              <a:t>rank</a:t>
            </a:r>
            <a:r>
              <a:rPr lang="en-US" altLang="en-US"/>
              <a:t>(</a:t>
            </a:r>
            <a:r>
              <a:rPr lang="en-US" altLang="en-US" b="1"/>
              <a:t>A</a:t>
            </a:r>
            <a:r>
              <a:rPr lang="en-US" altLang="en-US"/>
              <a:t>) = number of nonzero 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endParaRPr lang="en-US" altLang="en-US"/>
          </a:p>
          <a:p>
            <a:r>
              <a:rPr lang="en-US" altLang="en-US"/>
              <a:t>SVD is mostly unique (up to permutation of singular values, or if some 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r>
              <a:rPr lang="en-US" altLang="en-US"/>
              <a:t> are equal)</a:t>
            </a:r>
          </a:p>
        </p:txBody>
      </p:sp>
    </p:spTree>
    <p:extLst>
      <p:ext uri="{BB962C8B-B14F-4D97-AF65-F5344CB8AC3E}">
        <p14:creationId xmlns:p14="http://schemas.microsoft.com/office/powerpoint/2010/main" val="105470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 and Inverses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800600"/>
          </a:xfrm>
        </p:spPr>
        <p:txBody>
          <a:bodyPr/>
          <a:lstStyle/>
          <a:p>
            <a:r>
              <a:rPr lang="en-US" altLang="en-US"/>
              <a:t>Why is SVD so useful?</a:t>
            </a:r>
          </a:p>
          <a:p>
            <a:r>
              <a:rPr lang="en-US" altLang="en-US"/>
              <a:t>Application #1: inverses</a:t>
            </a:r>
          </a:p>
          <a:p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=(</a:t>
            </a:r>
            <a:r>
              <a:rPr lang="en-US" altLang="en-US" b="1"/>
              <a:t>V</a:t>
            </a:r>
            <a:r>
              <a:rPr lang="en-US" altLang="en-US" baseline="30000"/>
              <a:t>T</a:t>
            </a:r>
            <a:r>
              <a:rPr lang="en-US" altLang="en-US"/>
              <a:t>)</a:t>
            </a:r>
            <a:r>
              <a:rPr lang="en-US" altLang="en-US" baseline="30000"/>
              <a:t>-1</a:t>
            </a:r>
            <a:r>
              <a:rPr lang="en-US" altLang="en-US" sz="1500"/>
              <a:t> </a:t>
            </a:r>
            <a:r>
              <a:rPr lang="en-US" altLang="en-US" b="1"/>
              <a:t>W</a:t>
            </a:r>
            <a:r>
              <a:rPr lang="en-US" altLang="en-US" baseline="30000"/>
              <a:t>-1</a:t>
            </a:r>
            <a:r>
              <a:rPr lang="en-US" altLang="en-US" sz="1500"/>
              <a:t> </a:t>
            </a:r>
            <a:r>
              <a:rPr lang="en-US" altLang="en-US" b="1"/>
              <a:t>U</a:t>
            </a:r>
            <a:r>
              <a:rPr lang="en-US" altLang="en-US" baseline="30000"/>
              <a:t>-1</a:t>
            </a:r>
            <a:r>
              <a:rPr lang="en-US" altLang="en-US"/>
              <a:t> = </a:t>
            </a:r>
            <a:r>
              <a:rPr lang="en-US" altLang="en-US" b="1"/>
              <a:t>V</a:t>
            </a:r>
            <a:r>
              <a:rPr lang="en-US" altLang="en-US" sz="1500"/>
              <a:t> </a:t>
            </a:r>
            <a:r>
              <a:rPr lang="en-US" altLang="en-US" b="1"/>
              <a:t>W</a:t>
            </a:r>
            <a:r>
              <a:rPr lang="en-US" altLang="en-US" baseline="30000"/>
              <a:t>-1</a:t>
            </a:r>
            <a:r>
              <a:rPr lang="en-US" altLang="en-US" sz="1500"/>
              <a:t> </a:t>
            </a:r>
            <a:r>
              <a:rPr lang="en-US" altLang="en-US" b="1"/>
              <a:t>U</a:t>
            </a:r>
            <a:r>
              <a:rPr lang="en-US" altLang="en-US" baseline="30000"/>
              <a:t>T</a:t>
            </a:r>
          </a:p>
          <a:p>
            <a:pPr lvl="1"/>
            <a:r>
              <a:rPr lang="en-US" altLang="en-US"/>
              <a:t>Using fact that inverse = transpose</a:t>
            </a:r>
            <a:br>
              <a:rPr lang="en-US" altLang="en-US"/>
            </a:br>
            <a:r>
              <a:rPr lang="en-US" altLang="en-US"/>
              <a:t>for orthogonal matrices</a:t>
            </a:r>
          </a:p>
          <a:p>
            <a:pPr lvl="1"/>
            <a:r>
              <a:rPr lang="en-US" altLang="en-US"/>
              <a:t>Since </a:t>
            </a:r>
            <a:r>
              <a:rPr lang="en-US" altLang="en-US" b="1"/>
              <a:t>W</a:t>
            </a:r>
            <a:r>
              <a:rPr lang="en-US" altLang="en-US"/>
              <a:t> is diagonal</a:t>
            </a:r>
            <a:r>
              <a:rPr lang="en-US" altLang="en-US" b="1"/>
              <a:t>, W</a:t>
            </a:r>
            <a:r>
              <a:rPr lang="en-US" altLang="en-US" baseline="30000"/>
              <a:t>-1</a:t>
            </a:r>
            <a:r>
              <a:rPr lang="en-US" altLang="en-US"/>
              <a:t> also diagonal with reciprocals of entries of </a:t>
            </a:r>
            <a:r>
              <a:rPr lang="en-US" altLang="en-US" b="1"/>
              <a:t>W</a:t>
            </a: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37887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 and Inverses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800600"/>
          </a:xfrm>
        </p:spPr>
        <p:txBody>
          <a:bodyPr/>
          <a:lstStyle/>
          <a:p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=(</a:t>
            </a:r>
            <a:r>
              <a:rPr lang="en-US" altLang="en-US" b="1"/>
              <a:t>V</a:t>
            </a:r>
            <a:r>
              <a:rPr lang="en-US" altLang="en-US" baseline="30000"/>
              <a:t>T</a:t>
            </a:r>
            <a:r>
              <a:rPr lang="en-US" altLang="en-US"/>
              <a:t>)</a:t>
            </a:r>
            <a:r>
              <a:rPr lang="en-US" altLang="en-US" baseline="30000"/>
              <a:t>-1</a:t>
            </a:r>
            <a:r>
              <a:rPr lang="en-US" altLang="en-US" sz="1500"/>
              <a:t> </a:t>
            </a:r>
            <a:r>
              <a:rPr lang="en-US" altLang="en-US" b="1"/>
              <a:t>W</a:t>
            </a:r>
            <a:r>
              <a:rPr lang="en-US" altLang="en-US" baseline="30000"/>
              <a:t>-1</a:t>
            </a:r>
            <a:r>
              <a:rPr lang="en-US" altLang="en-US" sz="1500"/>
              <a:t> </a:t>
            </a:r>
            <a:r>
              <a:rPr lang="en-US" altLang="en-US" b="1"/>
              <a:t>U</a:t>
            </a:r>
            <a:r>
              <a:rPr lang="en-US" altLang="en-US" baseline="30000"/>
              <a:t>-1</a:t>
            </a:r>
            <a:r>
              <a:rPr lang="en-US" altLang="en-US"/>
              <a:t> = </a:t>
            </a:r>
            <a:r>
              <a:rPr lang="en-US" altLang="en-US" b="1"/>
              <a:t>V</a:t>
            </a:r>
            <a:r>
              <a:rPr lang="en-US" altLang="en-US" sz="1500"/>
              <a:t> </a:t>
            </a:r>
            <a:r>
              <a:rPr lang="en-US" altLang="en-US" b="1"/>
              <a:t>W</a:t>
            </a:r>
            <a:r>
              <a:rPr lang="en-US" altLang="en-US" baseline="30000"/>
              <a:t>-1</a:t>
            </a:r>
            <a:r>
              <a:rPr lang="en-US" altLang="en-US" sz="1500"/>
              <a:t> </a:t>
            </a:r>
            <a:r>
              <a:rPr lang="en-US" altLang="en-US" b="1"/>
              <a:t>U</a:t>
            </a:r>
            <a:r>
              <a:rPr lang="en-US" altLang="en-US" baseline="30000"/>
              <a:t>T</a:t>
            </a:r>
            <a:endParaRPr lang="en-US" altLang="en-US"/>
          </a:p>
          <a:p>
            <a:r>
              <a:rPr lang="en-US" altLang="en-US"/>
              <a:t>This fails when some 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r>
              <a:rPr lang="en-US" altLang="en-US"/>
              <a:t> are 0</a:t>
            </a:r>
          </a:p>
          <a:p>
            <a:pPr lvl="1"/>
            <a:r>
              <a:rPr lang="en-US" altLang="en-US"/>
              <a:t>It’s </a:t>
            </a:r>
            <a:r>
              <a:rPr lang="en-US" altLang="en-US" i="1"/>
              <a:t>supposed</a:t>
            </a:r>
            <a:r>
              <a:rPr lang="en-US" altLang="en-US"/>
              <a:t> to fail – singular matrix</a:t>
            </a:r>
          </a:p>
          <a:p>
            <a:r>
              <a:rPr lang="en-US" altLang="en-US"/>
              <a:t>Pseudoinverse: if 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r>
              <a:rPr lang="en-US" altLang="en-US"/>
              <a:t>=0, set 1/</a:t>
            </a:r>
            <a:r>
              <a:rPr lang="en-US" altLang="en-US" i="1"/>
              <a:t>w</a:t>
            </a:r>
            <a:r>
              <a:rPr lang="en-US" altLang="en-US" i="1" baseline="-25000"/>
              <a:t>i</a:t>
            </a:r>
            <a:r>
              <a:rPr lang="en-US" altLang="en-US"/>
              <a:t> to 0 (!)</a:t>
            </a:r>
          </a:p>
          <a:p>
            <a:pPr lvl="1"/>
            <a:r>
              <a:rPr lang="en-US" altLang="en-US"/>
              <a:t>“Closest” matrix to inverse</a:t>
            </a:r>
          </a:p>
          <a:p>
            <a:pPr lvl="1"/>
            <a:r>
              <a:rPr lang="en-US" altLang="en-US"/>
              <a:t>Defined for all (even non-square, singular, etc.) matrices</a:t>
            </a:r>
          </a:p>
          <a:p>
            <a:pPr lvl="1"/>
            <a:r>
              <a:rPr lang="en-US" altLang="en-US"/>
              <a:t>Equal to (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 b="1"/>
              <a:t>A</a:t>
            </a:r>
            <a:r>
              <a:rPr lang="en-US" altLang="en-US"/>
              <a:t>)</a:t>
            </a:r>
            <a:r>
              <a:rPr lang="en-US" altLang="en-US" baseline="30000"/>
              <a:t>-1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/>
              <a:t> if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 b="1"/>
              <a:t>A</a:t>
            </a:r>
            <a:r>
              <a:rPr lang="en-US" altLang="en-US"/>
              <a:t> invertible</a:t>
            </a:r>
          </a:p>
        </p:txBody>
      </p:sp>
    </p:spTree>
    <p:extLst>
      <p:ext uri="{BB962C8B-B14F-4D97-AF65-F5344CB8AC3E}">
        <p14:creationId xmlns:p14="http://schemas.microsoft.com/office/powerpoint/2010/main" val="369653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 and Eigenvectors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Let </a:t>
            </a:r>
            <a:r>
              <a:rPr lang="en-US" altLang="en-US" b="1" dirty="0"/>
              <a:t>A</a:t>
            </a:r>
            <a:r>
              <a:rPr lang="en-US" altLang="en-US" dirty="0"/>
              <a:t>=</a:t>
            </a:r>
            <a:r>
              <a:rPr lang="en-US" altLang="en-US" b="1" dirty="0"/>
              <a:t>UWV</a:t>
            </a:r>
            <a:r>
              <a:rPr lang="en-US" altLang="en-US" baseline="30000" dirty="0"/>
              <a:t>T</a:t>
            </a:r>
            <a:r>
              <a:rPr lang="en-US" altLang="en-US" dirty="0"/>
              <a:t>, and let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be </a:t>
            </a:r>
            <a:r>
              <a:rPr lang="en-US" altLang="en-US" i="1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column of </a:t>
            </a:r>
            <a:r>
              <a:rPr lang="en-US" altLang="en-US" b="1" dirty="0"/>
              <a:t>V</a:t>
            </a:r>
          </a:p>
          <a:p>
            <a:r>
              <a:rPr lang="en-US" altLang="en-US" dirty="0"/>
              <a:t>Consider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So elements of </a:t>
            </a:r>
            <a:r>
              <a:rPr lang="en-US" altLang="en-US" b="1" dirty="0"/>
              <a:t>W</a:t>
            </a:r>
            <a:r>
              <a:rPr lang="en-US" altLang="en-US" dirty="0"/>
              <a:t> are </a:t>
            </a:r>
            <a:r>
              <a:rPr lang="en-US" altLang="en-US" dirty="0" err="1"/>
              <a:t>sqrt</a:t>
            </a:r>
            <a:r>
              <a:rPr lang="en-US" altLang="en-US" dirty="0"/>
              <a:t>(eigenvalues) and columns of </a:t>
            </a:r>
            <a:r>
              <a:rPr lang="en-US" altLang="en-US" b="1" dirty="0"/>
              <a:t>V</a:t>
            </a:r>
            <a:r>
              <a:rPr lang="en-US" altLang="en-US" dirty="0"/>
              <a:t> are eigenvectors of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b="1" dirty="0"/>
              <a:t>A</a:t>
            </a:r>
          </a:p>
          <a:p>
            <a:pPr lvl="1"/>
            <a:r>
              <a:rPr lang="en-US" altLang="en-US" dirty="0"/>
              <a:t>What we wanted for robust least squares fitting!</a:t>
            </a:r>
          </a:p>
        </p:txBody>
      </p:sp>
      <p:graphicFrame>
        <p:nvGraphicFramePr>
          <p:cNvPr id="1003524" name="Object 4"/>
          <p:cNvGraphicFramePr>
            <a:graphicFrameLocks noChangeAspect="1"/>
          </p:cNvGraphicFramePr>
          <p:nvPr>
            <p:extLst/>
          </p:nvPr>
        </p:nvGraphicFramePr>
        <p:xfrm>
          <a:off x="1939131" y="2577352"/>
          <a:ext cx="831373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4165560" imgH="1143000" progId="Equation.3">
                  <p:embed/>
                </p:oleObj>
              </mc:Choice>
              <mc:Fallback>
                <p:oleObj name="Equation" r:id="rId3" imgW="4165560" imgH="1143000" progId="Equation.3">
                  <p:embed/>
                  <p:pic>
                    <p:nvPicPr>
                      <p:cNvPr id="1003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131" y="2577352"/>
                        <a:ext cx="8313738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39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71" y="-51518"/>
            <a:ext cx="7765322" cy="837610"/>
          </a:xfrm>
        </p:spPr>
        <p:txBody>
          <a:bodyPr/>
          <a:lstStyle/>
          <a:p>
            <a:r>
              <a:rPr lang="en-IN" dirty="0"/>
              <a:t>Word Representations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26393" y="1040008"/>
          <a:ext cx="8731876" cy="522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4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Traditional Method</a:t>
                      </a:r>
                      <a:r>
                        <a:rPr lang="en-IN" b="1" baseline="0" dirty="0"/>
                        <a:t>  - </a:t>
                      </a:r>
                      <a:r>
                        <a:rPr lang="en-IN" b="1" dirty="0"/>
                        <a:t>Bag</a:t>
                      </a:r>
                      <a:r>
                        <a:rPr lang="en-IN" b="1" baseline="0" dirty="0"/>
                        <a:t> of Words Model</a:t>
                      </a:r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Word</a:t>
                      </a:r>
                      <a:r>
                        <a:rPr lang="en-IN" b="1" baseline="0" dirty="0"/>
                        <a:t> </a:t>
                      </a:r>
                      <a:r>
                        <a:rPr lang="en-IN" b="1" baseline="0" dirty="0" err="1"/>
                        <a:t>Embeddings</a:t>
                      </a:r>
                      <a:endParaRPr lang="en-US" b="1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999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Uses</a:t>
                      </a:r>
                      <a:r>
                        <a:rPr lang="en-IN" sz="1800" baseline="0" dirty="0"/>
                        <a:t> one hot encoding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Each word in the vocabulary is represented by neighbouring words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For example, if we have a vocabulary of 10000 words, and “Hello” is a word in the dictionary, it would be represented by: 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[12 3 1 0 0 4 1 50 </a:t>
                      </a:r>
                      <a:r>
                        <a:rPr lang="mr-IN" sz="1800" baseline="0" dirty="0">
                          <a:solidFill>
                            <a:srgbClr val="0070C0"/>
                          </a:solidFill>
                        </a:rPr>
                        <a:t>…</a:t>
                      </a:r>
                      <a:r>
                        <a:rPr lang="en-US" sz="1800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0 ]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Each number (in this instance) is the frequency of surrounding words in all contexts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Dimensions are words.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Stores</a:t>
                      </a:r>
                      <a:r>
                        <a:rPr lang="en-IN" sz="1800" baseline="0" dirty="0"/>
                        <a:t> each word in as a point in space, where it is represented by a vector of fixed number of dimensions (generally 300)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Unsupervised, built just by reading huge corpus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For example, “Hello” might be represented as : 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800" baseline="0" dirty="0">
                          <a:solidFill>
                            <a:srgbClr val="0070C0"/>
                          </a:solidFill>
                        </a:rPr>
                        <a:t>    [0.4, -0.11, 0.55, 0.3 . . . 0.1, 0.02]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aseline="0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>
                          <a:solidFill>
                            <a:srgbClr val="FF0000"/>
                          </a:solidFill>
                        </a:rPr>
                        <a:t>Dimensions are basically projections along different axes, more of a mathematical concept.  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8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800" y="2067301"/>
            <a:ext cx="7765322" cy="4058751"/>
          </a:xfrm>
        </p:spPr>
        <p:txBody>
          <a:bodyPr>
            <a:noAutofit/>
          </a:bodyPr>
          <a:lstStyle/>
          <a:p>
            <a:pPr marL="551250" indent="-514350">
              <a:buAutoNum type="arabicPeriod"/>
            </a:pPr>
            <a:r>
              <a:rPr lang="en-IN" sz="3200" u="sng" dirty="0"/>
              <a:t>Word Similarity</a:t>
            </a:r>
          </a:p>
          <a:p>
            <a:r>
              <a:rPr lang="en-IN" sz="2400" dirty="0"/>
              <a:t>Easily identifies similar words and synonyms since they occur in similar contexts</a:t>
            </a:r>
          </a:p>
          <a:p>
            <a:r>
              <a:rPr lang="en-IN" sz="2400" dirty="0"/>
              <a:t>Stemming (thought -&gt; think) </a:t>
            </a:r>
          </a:p>
          <a:p>
            <a:r>
              <a:rPr lang="en-IN" sz="2400" dirty="0"/>
              <a:t>Inflections, Tense forms</a:t>
            </a:r>
          </a:p>
          <a:p>
            <a:r>
              <a:rPr lang="en-IN" sz="2400" i="1" dirty="0" err="1"/>
              <a:t>eg</a:t>
            </a:r>
            <a:r>
              <a:rPr lang="en-IN" sz="2400" i="1" dirty="0"/>
              <a:t>. Think, thought, ponder, pondering,</a:t>
            </a:r>
          </a:p>
          <a:p>
            <a:r>
              <a:rPr lang="en-IN" sz="2400" i="1" dirty="0" err="1"/>
              <a:t>eg</a:t>
            </a:r>
            <a:r>
              <a:rPr lang="en-IN" sz="2400" i="1" dirty="0"/>
              <a:t>. Plane, Aircraft, Flight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532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Applications of Word Vectors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IN" sz="3200" u="sng" dirty="0"/>
              <a:t>2. Machine Translation</a:t>
            </a:r>
          </a:p>
          <a:p>
            <a:pPr marL="494100" indent="-457200"/>
            <a:r>
              <a:rPr lang="en-IN" sz="3200" dirty="0"/>
              <a:t>I am a cook .</a:t>
            </a:r>
          </a:p>
          <a:p>
            <a:pPr marL="830650" lvl="1" indent="-457200"/>
            <a:r>
              <a:rPr lang="en-US" sz="3000" u="sng" dirty="0" err="1"/>
              <a:t>நான்</a:t>
            </a:r>
            <a:r>
              <a:rPr lang="en-US" sz="3000" u="sng" dirty="0"/>
              <a:t> </a:t>
            </a:r>
            <a:r>
              <a:rPr lang="en-US" sz="3000" u="sng" dirty="0" err="1"/>
              <a:t>ஒரு</a:t>
            </a:r>
            <a:r>
              <a:rPr lang="en-US" sz="3000" u="sng" dirty="0"/>
              <a:t> </a:t>
            </a:r>
            <a:r>
              <a:rPr lang="en-US" sz="3000" u="sng" dirty="0" err="1"/>
              <a:t>சமையல்காரன்</a:t>
            </a:r>
            <a:r>
              <a:rPr lang="en-US" sz="3000" u="sng" dirty="0"/>
              <a:t>.</a:t>
            </a:r>
          </a:p>
          <a:p>
            <a:pPr marL="830650" lvl="1" indent="-457200"/>
            <a:r>
              <a:rPr lang="mr-IN" sz="3000" u="sng" dirty="0"/>
              <a:t>मैं एक बावर्ची हूं ।</a:t>
            </a:r>
            <a:endParaRPr lang="en-US" sz="3000" u="sng" dirty="0"/>
          </a:p>
          <a:p>
            <a:pPr marL="830650" lvl="1" indent="-457200"/>
            <a:r>
              <a:rPr lang="fr-FR" sz="3000" u="sng" dirty="0"/>
              <a:t>Je suis un cuisinier .</a:t>
            </a:r>
            <a:endParaRPr lang="en-IN" sz="3000" u="sng" dirty="0"/>
          </a:p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903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51250" indent="-514350">
              <a:buAutoNum type="arabicPeriod" startAt="3"/>
            </a:pPr>
            <a:r>
              <a:rPr lang="en-IN" sz="3200" u="sng" dirty="0"/>
              <a:t>Part-of-Speech and Named Entity Recognition</a:t>
            </a:r>
          </a:p>
          <a:p>
            <a:pPr marL="551250" indent="-514350">
              <a:buAutoNum type="arabicPeriod" startAt="3"/>
            </a:pPr>
            <a:endParaRPr lang="en-IN" sz="32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00" y="3098344"/>
            <a:ext cx="6194084" cy="34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IN" sz="3200" u="sng" dirty="0"/>
              <a:t>4. Relation Extraction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1" y="2959727"/>
            <a:ext cx="6449599" cy="35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Applications of Word Vectors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686" y="1861241"/>
            <a:ext cx="3430547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000" u="sng" dirty="0"/>
              <a:t>5. Sentiment Analysis</a:t>
            </a:r>
          </a:p>
          <a:p>
            <a:pPr marL="36900" indent="0">
              <a:buNone/>
            </a:pPr>
            <a:r>
              <a:rPr lang="en-IN" sz="2000" dirty="0"/>
              <a:t>Cassifying sentences as positive and negative</a:t>
            </a:r>
          </a:p>
          <a:p>
            <a:r>
              <a:rPr lang="en-IN" sz="2000" dirty="0"/>
              <a:t>Building sentiment lexicons using seed sentiment sets</a:t>
            </a:r>
          </a:p>
          <a:p>
            <a:r>
              <a:rPr lang="en-IN" sz="2000" dirty="0"/>
              <a:t>No need for classifiers, we can just use cosine distances to compare unseen reviews to known reviews.</a:t>
            </a:r>
          </a:p>
          <a:p>
            <a:endParaRPr lang="en-IN" sz="2000" u="sng" dirty="0"/>
          </a:p>
          <a:p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65" y="2479425"/>
            <a:ext cx="5249437" cy="3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459" y="1771087"/>
            <a:ext cx="776532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Deep Learning for NLP by Richard Socher </a:t>
            </a:r>
            <a:r>
              <a:rPr lang="en-IN" sz="2400" dirty="0">
                <a:hlinkClick r:id="rId2"/>
              </a:rPr>
              <a:t>http://cs224d.stanford.edu/</a:t>
            </a:r>
            <a:endParaRPr lang="en-IN" sz="2400" dirty="0"/>
          </a:p>
          <a:p>
            <a:r>
              <a:rPr lang="en-IN" sz="2400" dirty="0"/>
              <a:t>Tutorial and Visualization tool by Xin Rong </a:t>
            </a:r>
            <a:r>
              <a:rPr lang="en-IN" sz="2400" dirty="0">
                <a:hlinkClick r:id="rId3"/>
              </a:rPr>
              <a:t>http://www-personal.umich.edu/~ronxin/pdf/w2vexp.pdf</a:t>
            </a:r>
            <a:endParaRPr lang="en-IN" sz="2400" dirty="0"/>
          </a:p>
          <a:p>
            <a:r>
              <a:rPr lang="en-IN" sz="2400" dirty="0"/>
              <a:t>Word2vec in </a:t>
            </a:r>
            <a:r>
              <a:rPr lang="en-IN" sz="2400" dirty="0" err="1"/>
              <a:t>Gensim</a:t>
            </a:r>
            <a:r>
              <a:rPr lang="en-IN" sz="2400" dirty="0"/>
              <a:t> by </a:t>
            </a:r>
            <a:r>
              <a:rPr lang="en-US" sz="2400" dirty="0" err="1"/>
              <a:t>Radim</a:t>
            </a:r>
            <a:r>
              <a:rPr lang="en-US" sz="2400" dirty="0"/>
              <a:t> </a:t>
            </a:r>
            <a:r>
              <a:rPr lang="en-US" sz="2400" dirty="0" err="1"/>
              <a:t>Řehůřek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http://rare-technologies.com/deep-learning-with-word2vec-and-gensim/</a:t>
            </a:r>
            <a:endParaRPr lang="en-US" sz="2400" dirty="0"/>
          </a:p>
          <a:p>
            <a:r>
              <a:rPr lang="en-US" sz="2400" dirty="0"/>
              <a:t>Slides by </a:t>
            </a:r>
            <a:r>
              <a:rPr lang="en-US" sz="2400" dirty="0" err="1"/>
              <a:t>Girish</a:t>
            </a:r>
            <a:r>
              <a:rPr lang="en-US" sz="2400" dirty="0"/>
              <a:t> K, </a:t>
            </a:r>
            <a:r>
              <a:rPr lang="en-US" sz="2400" dirty="0" err="1"/>
              <a:t>Vagelis</a:t>
            </a:r>
            <a:r>
              <a:rPr lang="en-US" sz="2400" dirty="0"/>
              <a:t> </a:t>
            </a:r>
            <a:r>
              <a:rPr lang="en-US" sz="2400" dirty="0" err="1"/>
              <a:t>Hristidis</a:t>
            </a:r>
            <a:r>
              <a:rPr lang="en-US" sz="2400" dirty="0"/>
              <a:t>, Richard </a:t>
            </a:r>
            <a:r>
              <a:rPr lang="en-US" sz="2400" dirty="0" err="1"/>
              <a:t>Socher</a:t>
            </a:r>
            <a:r>
              <a:rPr lang="en-US" sz="2400" dirty="0"/>
              <a:t> and many others.</a:t>
            </a:r>
          </a:p>
          <a:p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endParaRPr lang="en-IN" sz="2400" dirty="0"/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93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69" y="519448"/>
            <a:ext cx="7765322" cy="970450"/>
          </a:xfrm>
        </p:spPr>
        <p:txBody>
          <a:bodyPr>
            <a:normAutofit/>
          </a:bodyPr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82686" y="1861239"/>
            <a:ext cx="7535687" cy="461683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000" u="sng" dirty="0"/>
              <a:t>6. Co-reference Resolution</a:t>
            </a:r>
          </a:p>
          <a:p>
            <a:r>
              <a:rPr lang="en-IN" sz="2000" dirty="0"/>
              <a:t>Chaining entity mentions across multiple documents  - can we find and unify the multiple contexts in which mentions occurs?</a:t>
            </a:r>
          </a:p>
          <a:p>
            <a:pPr marL="36900" indent="0">
              <a:buNone/>
            </a:pPr>
            <a:r>
              <a:rPr lang="en-IN" sz="2000" u="sng" dirty="0"/>
              <a:t>7. Clustering</a:t>
            </a:r>
          </a:p>
          <a:p>
            <a:r>
              <a:rPr lang="en-IN" sz="2000" dirty="0"/>
              <a:t>Words in the same class naturally occur in similar contexts,  and this feature vector can directly be used with any conventional clustering algorithms (K-Means, agglomerative, </a:t>
            </a:r>
            <a:r>
              <a:rPr lang="en-IN" sz="2000" dirty="0" err="1"/>
              <a:t>etc</a:t>
            </a:r>
            <a:r>
              <a:rPr lang="en-IN" sz="2000" dirty="0"/>
              <a:t>). Human doesn’t have to waste time hand-picking useful word features to cluster on.</a:t>
            </a:r>
          </a:p>
          <a:p>
            <a:pPr marL="36900" indent="0">
              <a:buNone/>
            </a:pPr>
            <a:r>
              <a:rPr lang="en-IN" sz="2000" u="sng" dirty="0"/>
              <a:t>8. Semantic Analysis of Documents</a:t>
            </a:r>
          </a:p>
          <a:p>
            <a:r>
              <a:rPr lang="en-IN" sz="2000" dirty="0"/>
              <a:t>Build word distributions for various topics, etc.</a:t>
            </a:r>
          </a:p>
          <a:p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IN" sz="2000" dirty="0"/>
          </a:p>
          <a:p>
            <a:pPr marL="369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68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the meaning of word </a:t>
            </a:r>
            <a:r>
              <a:rPr lang="en-US" b="1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412" y="2093976"/>
            <a:ext cx="7886700" cy="3418285"/>
          </a:xfrm>
        </p:spPr>
        <p:txBody>
          <a:bodyPr/>
          <a:lstStyle/>
          <a:p>
            <a:r>
              <a:rPr lang="en-US" dirty="0"/>
              <a:t>2 basic neural network models:</a:t>
            </a:r>
          </a:p>
          <a:p>
            <a:pPr lvl="1"/>
            <a:r>
              <a:rPr lang="en-US" dirty="0"/>
              <a:t>Continuous Bag of Word (CBOW): use a window of word to predict the middle word</a:t>
            </a:r>
          </a:p>
          <a:p>
            <a:pPr lvl="1"/>
            <a:r>
              <a:rPr lang="en-US" dirty="0"/>
              <a:t>Skip-gram (SG): use a word to predict the surrounding ones in window.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10" y="3686166"/>
            <a:ext cx="4914902" cy="29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– Continuous Bag of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“The cat sat on floor”</a:t>
            </a:r>
          </a:p>
          <a:p>
            <a:pPr lvl="1"/>
            <a:r>
              <a:rPr lang="en-US" dirty="0"/>
              <a:t>Window size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270" y="2715558"/>
            <a:ext cx="2878931" cy="3356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4325" y="3157537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4326" y="379333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1326" y="4988897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4326" y="5571768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floor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2063" y="439387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05332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37000" y="1777208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37001" y="3927968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28948" y="2441095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28947" y="4641199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32343" y="3139088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33979" y="2847056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92174" y="1399992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42741" y="1777210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42740" y="3136132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36448" y="3558398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42740" y="4220000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87519" y="2366973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3038" y="3584857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38083" y="2846144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38083" y="4208937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22430" y="2411562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8155" y="3520793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63036" y="3520792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52783" y="1881601"/>
            <a:ext cx="19818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Index of cat in vocabulary</a:t>
            </a:r>
          </a:p>
        </p:txBody>
      </p:sp>
    </p:spTree>
    <p:extLst>
      <p:ext uri="{BB962C8B-B14F-4D97-AF65-F5344CB8AC3E}">
        <p14:creationId xmlns:p14="http://schemas.microsoft.com/office/powerpoint/2010/main" val="303811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2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2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4063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4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57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7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6" y="17898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3" y="35709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325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12633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2" y="3597454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7" y="42215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5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73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794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722630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2630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80683" y="4359966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08220" y="3469545"/>
                <a:ext cx="101111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19" y="3469545"/>
                <a:ext cx="1011111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880960" y="44086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92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01805" y="1106081"/>
            <a:ext cx="1968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 must learn W and W</a:t>
            </a:r>
            <a:r>
              <a:rPr lang="en-US" sz="1350" baseline="30000" dirty="0">
                <a:solidFill>
                  <a:srgbClr val="FF0000"/>
                </a:solidFill>
              </a:rPr>
              <a:t>’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" name="Straight Arrow Connector 2"/>
          <p:cNvCxnSpPr>
            <a:stCxn id="81" idx="2"/>
            <a:endCxn id="71" idx="3"/>
          </p:cNvCxnSpPr>
          <p:nvPr/>
        </p:nvCxnSpPr>
        <p:spPr>
          <a:xfrm flipH="1">
            <a:off x="4679996" y="1406164"/>
            <a:ext cx="1505860" cy="1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  <a:endCxn id="78" idx="0"/>
          </p:cNvCxnSpPr>
          <p:nvPr/>
        </p:nvCxnSpPr>
        <p:spPr>
          <a:xfrm>
            <a:off x="6185857" y="1406163"/>
            <a:ext cx="1427919" cy="20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0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2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952633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957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5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5" y="17812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2" y="35623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239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05435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6" y="42129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4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1201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1201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0959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3614226" y="2789621"/>
                <a:ext cx="2385268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3717394" y="4232327"/>
                <a:ext cx="2236830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5445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97990" y="3476421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060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577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6928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888441" y="843213"/>
                <a:ext cx="333527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3335272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38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230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70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70" grpId="0"/>
      <p:bldP spid="1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0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2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952633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957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5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5" y="17812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2" y="35623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239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05435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6" y="42129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4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1201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1201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0959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3614226" y="2789621"/>
                <a:ext cx="2385268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3717394" y="4232327"/>
                <a:ext cx="2236830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5445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97990" y="3476421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060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577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6928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888441" y="843213"/>
                <a:ext cx="3186834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3186834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38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230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1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36230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36231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28179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28177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31573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33209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91405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141972" y="17898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141970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5679" y="35709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141970" y="42325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86749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061223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23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5737313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737313" y="42215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76352" y="2412643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347710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10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369005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05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296746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96746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54797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29412" y="3455545"/>
                <a:ext cx="173861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12" y="3455545"/>
                <a:ext cx="1858266" cy="415498"/>
              </a:xfrm>
              <a:prstGeom prst="rect">
                <a:avLst/>
              </a:prstGeom>
              <a:blipFill>
                <a:blip r:embed="rId5"/>
                <a:stretch>
                  <a:fillRect t="-4412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7998227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6172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79527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26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236080" y="3402022"/>
                <a:ext cx="22084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79" y="3402022"/>
                <a:ext cx="2208495" cy="415498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27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2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2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4063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4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57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7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6" y="17898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3" y="35709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325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12633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87107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07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6163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7" y="42215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5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73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794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722630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2630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80681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455297" y="3455545"/>
                <a:ext cx="215988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96" y="3455545"/>
                <a:ext cx="2159887" cy="738664"/>
              </a:xfrm>
              <a:prstGeom prst="rect">
                <a:avLst/>
              </a:prstGeom>
              <a:blipFill>
                <a:blip r:embed="rId5"/>
                <a:stretch>
                  <a:fillRect t="-247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424111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92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05411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10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9659165" y="2858741"/>
          <a:ext cx="246888" cy="246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787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5921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3288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32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659165" y="5446645"/>
                <a:ext cx="36074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165" y="5446645"/>
                <a:ext cx="360740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147543" y="1841407"/>
                <a:ext cx="241938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We would prefer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350" dirty="0">
                    <a:solidFill>
                      <a:srgbClr val="FF0000"/>
                    </a:solidFill>
                  </a:rPr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43" y="1841407"/>
                <a:ext cx="2419380" cy="300082"/>
              </a:xfrm>
              <a:prstGeom prst="rect">
                <a:avLst/>
              </a:prstGeom>
              <a:blipFill>
                <a:blip r:embed="rId8"/>
                <a:stretch>
                  <a:fillRect l="-758"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33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0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2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952633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957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5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5" y="17812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2" y="35623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239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05435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6" y="42129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4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1201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1201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0959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77870" y="2801162"/>
                <a:ext cx="906402" cy="45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870" y="2801162"/>
                <a:ext cx="906402" cy="450444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681431" y="4243868"/>
                <a:ext cx="906402" cy="45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31" y="4243868"/>
                <a:ext cx="906402" cy="450444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60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888441" y="843213"/>
                <a:ext cx="90640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906402" cy="42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7148802" y="1314183"/>
            <a:ext cx="17791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Contain word’s vectors</a:t>
            </a:r>
          </a:p>
        </p:txBody>
      </p:sp>
      <p:cxnSp>
        <p:nvCxnSpPr>
          <p:cNvPr id="6" name="Straight Arrow Connector 5"/>
          <p:cNvCxnSpPr>
            <a:stCxn id="81" idx="1"/>
            <a:endCxn id="2" idx="3"/>
          </p:cNvCxnSpPr>
          <p:nvPr/>
        </p:nvCxnSpPr>
        <p:spPr>
          <a:xfrm flipH="1">
            <a:off x="6529805" y="1464225"/>
            <a:ext cx="618997" cy="40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54643" y="3421906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43" y="3421906"/>
                <a:ext cx="906402" cy="415498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5859" y="5898888"/>
            <a:ext cx="64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consider either W or W’ as the word’s representation. Or even take the average.</a:t>
            </a:r>
          </a:p>
        </p:txBody>
      </p:sp>
    </p:spTree>
    <p:extLst>
      <p:ext uri="{BB962C8B-B14F-4D97-AF65-F5344CB8AC3E}">
        <p14:creationId xmlns:p14="http://schemas.microsoft.com/office/powerpoint/2010/main" val="133504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Applications</a:t>
            </a:r>
          </a:p>
          <a:p>
            <a:r>
              <a:rPr lang="en-US" dirty="0"/>
              <a:t>Primary premise:</a:t>
            </a:r>
          </a:p>
          <a:p>
            <a:pPr lvl="1"/>
            <a:r>
              <a:rPr lang="en-US" dirty="0"/>
              <a:t>Word Representation : Words represented as dense vectors embedded in a vector space</a:t>
            </a:r>
          </a:p>
          <a:p>
            <a:r>
              <a:rPr lang="en-US" dirty="0"/>
              <a:t>Many different approaches to learn</a:t>
            </a:r>
          </a:p>
          <a:p>
            <a:r>
              <a:rPr lang="en-US" dirty="0"/>
              <a:t>Many different applications</a:t>
            </a:r>
          </a:p>
          <a:p>
            <a:pPr lvl="1"/>
            <a:r>
              <a:rPr lang="en-US" dirty="0"/>
              <a:t>Some new ones : Word Analogies, Semantic Similarity etc.</a:t>
            </a:r>
          </a:p>
        </p:txBody>
      </p:sp>
    </p:spTree>
    <p:extLst>
      <p:ext uri="{BB962C8B-B14F-4D97-AF65-F5344CB8AC3E}">
        <p14:creationId xmlns:p14="http://schemas.microsoft.com/office/powerpoint/2010/main" val="49858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38" y="1481590"/>
            <a:ext cx="6379322" cy="45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6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92" y="1567933"/>
            <a:ext cx="7160217" cy="49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== Deep Learning</a:t>
            </a:r>
          </a:p>
          <a:p>
            <a:pPr lvl="1"/>
            <a:r>
              <a:rPr lang="en-US" dirty="0"/>
              <a:t>No!</a:t>
            </a:r>
          </a:p>
          <a:p>
            <a:pPr lvl="1"/>
            <a:r>
              <a:rPr lang="en-US" dirty="0"/>
              <a:t>The first step</a:t>
            </a:r>
          </a:p>
          <a:p>
            <a:r>
              <a:rPr lang="en-US" dirty="0" err="1"/>
              <a:t>Embeddings</a:t>
            </a:r>
            <a:r>
              <a:rPr lang="en-US" dirty="0"/>
              <a:t> are dense vectors</a:t>
            </a:r>
          </a:p>
          <a:p>
            <a:pPr lvl="1"/>
            <a:r>
              <a:rPr lang="en-US" dirty="0"/>
              <a:t>Can encapsulate context information</a:t>
            </a:r>
          </a:p>
          <a:p>
            <a:pPr lvl="1"/>
            <a:r>
              <a:rPr lang="en-US" dirty="0"/>
              <a:t>Can serve as information points similar to pixels</a:t>
            </a:r>
          </a:p>
          <a:p>
            <a:pPr lvl="1"/>
            <a:r>
              <a:rPr lang="en-US" dirty="0"/>
              <a:t>Serve as input to Deep learning models</a:t>
            </a:r>
          </a:p>
          <a:p>
            <a:pPr lvl="1"/>
            <a:r>
              <a:rPr lang="en-US" dirty="0"/>
              <a:t>CNNs, RNNs and many more</a:t>
            </a:r>
          </a:p>
        </p:txBody>
      </p:sp>
    </p:spTree>
    <p:extLst>
      <p:ext uri="{BB962C8B-B14F-4D97-AF65-F5344CB8AC3E}">
        <p14:creationId xmlns:p14="http://schemas.microsoft.com/office/powerpoint/2010/main" val="3834036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and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Language Modeling</a:t>
            </a:r>
          </a:p>
          <a:p>
            <a:pPr lvl="1"/>
            <a:r>
              <a:rPr lang="en-US" dirty="0"/>
              <a:t>Semantic encoding of larger sentential units</a:t>
            </a:r>
          </a:p>
          <a:p>
            <a:pPr lvl="1"/>
            <a:r>
              <a:rPr lang="en-US" dirty="0"/>
              <a:t>Semantic similarity at larger granularity for various tasks</a:t>
            </a:r>
          </a:p>
        </p:txBody>
      </p:sp>
    </p:spTree>
    <p:extLst>
      <p:ext uri="{BB962C8B-B14F-4D97-AF65-F5344CB8AC3E}">
        <p14:creationId xmlns:p14="http://schemas.microsoft.com/office/powerpoint/2010/main" val="98316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Modelling Problem</a:t>
            </a:r>
            <a:endParaRPr lang="en-GB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Aim is to calculate the probability of a sequence (sentence) P(X)</a:t>
            </a:r>
          </a:p>
          <a:p>
            <a:pPr algn="just" eaLnBrk="1" hangingPunct="1"/>
            <a:r>
              <a:rPr lang="en-US" altLang="en-US"/>
              <a:t>Can be decomposed into product of conditional probabilities of tokens (works):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In practice, only finite content used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57563"/>
            <a:ext cx="75453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4941889"/>
            <a:ext cx="62642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1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N-Gram Language Model</a:t>
            </a:r>
            <a:endParaRPr lang="en-GB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N-Grams estimate word conditional probabilities via counting: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Sparse (alleviated by back-off, but not entirely)</a:t>
            </a:r>
          </a:p>
          <a:p>
            <a:pPr algn="just" eaLnBrk="1" hangingPunct="1"/>
            <a:r>
              <a:rPr lang="en-US" altLang="en-US" dirty="0"/>
              <a:t>Doesn’t exploit word similarity</a:t>
            </a:r>
          </a:p>
          <a:p>
            <a:pPr algn="just" eaLnBrk="1" hangingPunct="1"/>
            <a:r>
              <a:rPr lang="en-US" altLang="en-US" dirty="0"/>
              <a:t>Finite Context</a:t>
            </a:r>
            <a:endParaRPr lang="en-GB" altLang="en-US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699875"/>
            <a:ext cx="3752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3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Neural Network Language Models (NNLMs)</a:t>
            </a:r>
          </a:p>
        </p:txBody>
      </p:sp>
      <p:sp>
        <p:nvSpPr>
          <p:cNvPr id="70" name="TextBox 39"/>
          <p:cNvSpPr txBox="1"/>
          <p:nvPr/>
        </p:nvSpPr>
        <p:spPr>
          <a:xfrm>
            <a:off x="3448051" y="6180140"/>
            <a:ext cx="671513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72" b="0" dirty="0">
                <a:latin typeface="+mj-lt"/>
              </a:rPr>
              <a:t>to</a:t>
            </a:r>
          </a:p>
        </p:txBody>
      </p:sp>
      <p:sp>
        <p:nvSpPr>
          <p:cNvPr id="71" name="TextBox 40"/>
          <p:cNvSpPr txBox="1"/>
          <p:nvPr/>
        </p:nvSpPr>
        <p:spPr>
          <a:xfrm>
            <a:off x="2708672" y="6180140"/>
            <a:ext cx="666750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72" b="0" dirty="0">
                <a:latin typeface="+mj-lt"/>
              </a:rPr>
              <a:t>drove</a:t>
            </a:r>
          </a:p>
        </p:txBody>
      </p:sp>
      <p:sp>
        <p:nvSpPr>
          <p:cNvPr id="72" name="TextBox 51"/>
          <p:cNvSpPr txBox="1"/>
          <p:nvPr/>
        </p:nvSpPr>
        <p:spPr>
          <a:xfrm>
            <a:off x="2522954" y="4751388"/>
            <a:ext cx="1229896" cy="273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Hidden 1</a:t>
            </a:r>
          </a:p>
        </p:txBody>
      </p:sp>
      <p:sp>
        <p:nvSpPr>
          <p:cNvPr id="73" name="Double Bracket 72"/>
          <p:cNvSpPr/>
          <p:nvPr/>
        </p:nvSpPr>
        <p:spPr bwMode="auto">
          <a:xfrm>
            <a:off x="2678907" y="2084388"/>
            <a:ext cx="1353741" cy="16002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642" tIns="44821" rIns="89642" bIns="44821"/>
          <a:lstStyle/>
          <a:p>
            <a:pPr algn="ctr" defTabSz="895350"/>
            <a:endParaRPr lang="en-US" sz="1300" b="1">
              <a:latin typeface="Calibri Light" charset="0"/>
              <a:cs typeface="ＭＳ Ｐゴシック" charset="0"/>
            </a:endParaRPr>
          </a:p>
        </p:txBody>
      </p:sp>
      <p:sp>
        <p:nvSpPr>
          <p:cNvPr id="74" name="TextBox 54"/>
          <p:cNvSpPr txBox="1"/>
          <p:nvPr/>
        </p:nvSpPr>
        <p:spPr>
          <a:xfrm>
            <a:off x="2730104" y="2454276"/>
            <a:ext cx="1281113" cy="51460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b="0" dirty="0">
                <a:latin typeface="+mj-lt"/>
              </a:rPr>
              <a:t>aardvark = 0.0082</a:t>
            </a:r>
          </a:p>
        </p:txBody>
      </p:sp>
      <p:sp>
        <p:nvSpPr>
          <p:cNvPr id="75" name="TextBox 55"/>
          <p:cNvSpPr txBox="1"/>
          <p:nvPr/>
        </p:nvSpPr>
        <p:spPr>
          <a:xfrm>
            <a:off x="2734866" y="2978152"/>
            <a:ext cx="1222772" cy="3034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dirty="0">
                <a:latin typeface="+mj-lt"/>
              </a:rPr>
              <a:t>store = 0.0191</a:t>
            </a:r>
          </a:p>
        </p:txBody>
      </p:sp>
      <p:sp>
        <p:nvSpPr>
          <p:cNvPr id="76" name="TextBox 57"/>
          <p:cNvSpPr txBox="1"/>
          <p:nvPr/>
        </p:nvSpPr>
        <p:spPr>
          <a:xfrm>
            <a:off x="2849166" y="3062290"/>
            <a:ext cx="838200" cy="3016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914400"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371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828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2860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7432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004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576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300">
                <a:latin typeface="Calibri Light" charset="0"/>
                <a:cs typeface="ＭＳ Ｐゴシック" charset="0"/>
              </a:rPr>
              <a:t>…</a:t>
            </a:r>
          </a:p>
        </p:txBody>
      </p:sp>
      <p:sp>
        <p:nvSpPr>
          <p:cNvPr id="77" name="TextBox 58"/>
          <p:cNvSpPr txBox="1"/>
          <p:nvPr/>
        </p:nvSpPr>
        <p:spPr>
          <a:xfrm>
            <a:off x="2720580" y="3286126"/>
            <a:ext cx="1190625" cy="51460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b="0" dirty="0">
                <a:latin typeface="+mj-lt"/>
              </a:rPr>
              <a:t>zygote = 0.003</a:t>
            </a:r>
          </a:p>
        </p:txBody>
      </p:sp>
      <p:sp>
        <p:nvSpPr>
          <p:cNvPr id="78" name="TextBox 59"/>
          <p:cNvSpPr txBox="1"/>
          <p:nvPr/>
        </p:nvSpPr>
        <p:spPr>
          <a:xfrm>
            <a:off x="1969294" y="6180140"/>
            <a:ext cx="666750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72" b="0" dirty="0">
                <a:latin typeface="+mj-lt"/>
              </a:rPr>
              <a:t>he</a:t>
            </a:r>
          </a:p>
        </p:txBody>
      </p:sp>
      <p:sp>
        <p:nvSpPr>
          <p:cNvPr id="79" name="TextBox 39"/>
          <p:cNvSpPr txBox="1"/>
          <p:nvPr/>
        </p:nvSpPr>
        <p:spPr>
          <a:xfrm>
            <a:off x="4208861" y="6180140"/>
            <a:ext cx="671513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72" b="0" dirty="0">
                <a:latin typeface="+mj-lt"/>
              </a:rPr>
              <a:t>the</a:t>
            </a:r>
          </a:p>
        </p:txBody>
      </p:sp>
      <p:cxnSp>
        <p:nvCxnSpPr>
          <p:cNvPr id="7180" name="Straight Arrow Connector 79"/>
          <p:cNvCxnSpPr>
            <a:cxnSpLocks noChangeShapeType="1"/>
          </p:cNvCxnSpPr>
          <p:nvPr/>
        </p:nvCxnSpPr>
        <p:spPr bwMode="auto">
          <a:xfrm flipV="1">
            <a:off x="2274094" y="5865815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TextBox 44"/>
          <p:cNvSpPr txBox="1"/>
          <p:nvPr/>
        </p:nvSpPr>
        <p:spPr>
          <a:xfrm>
            <a:off x="1926432" y="5445126"/>
            <a:ext cx="716756" cy="45427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176" b="0" dirty="0">
                <a:latin typeface="+mj-lt"/>
              </a:rPr>
              <a:t>Embedding</a:t>
            </a:r>
          </a:p>
        </p:txBody>
      </p:sp>
      <p:cxnSp>
        <p:nvCxnSpPr>
          <p:cNvPr id="7182" name="Straight Arrow Connector 81"/>
          <p:cNvCxnSpPr>
            <a:cxnSpLocks noChangeShapeType="1"/>
          </p:cNvCxnSpPr>
          <p:nvPr/>
        </p:nvCxnSpPr>
        <p:spPr bwMode="auto">
          <a:xfrm flipV="1">
            <a:off x="3058716" y="5865815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3" name="Straight Arrow Connector 82"/>
          <p:cNvCxnSpPr>
            <a:cxnSpLocks noChangeShapeType="1"/>
          </p:cNvCxnSpPr>
          <p:nvPr/>
        </p:nvCxnSpPr>
        <p:spPr bwMode="auto">
          <a:xfrm flipV="1">
            <a:off x="3761185" y="5865815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4" name="Straight Arrow Connector 83"/>
          <p:cNvCxnSpPr>
            <a:cxnSpLocks noChangeShapeType="1"/>
          </p:cNvCxnSpPr>
          <p:nvPr/>
        </p:nvCxnSpPr>
        <p:spPr bwMode="auto">
          <a:xfrm flipV="1">
            <a:off x="4516041" y="5865815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5" name="TextBox 44"/>
          <p:cNvSpPr txBox="1"/>
          <p:nvPr/>
        </p:nvSpPr>
        <p:spPr>
          <a:xfrm>
            <a:off x="2701529" y="5445126"/>
            <a:ext cx="716756" cy="45427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176" b="0" dirty="0">
                <a:latin typeface="+mj-lt"/>
              </a:rPr>
              <a:t>Embedding</a:t>
            </a:r>
          </a:p>
        </p:txBody>
      </p:sp>
      <p:sp>
        <p:nvSpPr>
          <p:cNvPr id="86" name="TextBox 44"/>
          <p:cNvSpPr txBox="1"/>
          <p:nvPr/>
        </p:nvSpPr>
        <p:spPr>
          <a:xfrm>
            <a:off x="3458767" y="5446713"/>
            <a:ext cx="716756" cy="45427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176" b="0" dirty="0">
                <a:latin typeface="+mj-lt"/>
              </a:rPr>
              <a:t>Embedding</a:t>
            </a:r>
          </a:p>
        </p:txBody>
      </p:sp>
      <p:sp>
        <p:nvSpPr>
          <p:cNvPr id="87" name="TextBox 44"/>
          <p:cNvSpPr txBox="1"/>
          <p:nvPr/>
        </p:nvSpPr>
        <p:spPr>
          <a:xfrm>
            <a:off x="4216005" y="5453063"/>
            <a:ext cx="715565" cy="45427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176" b="0" dirty="0">
                <a:latin typeface="+mj-lt"/>
              </a:rPr>
              <a:t>Embedding</a:t>
            </a:r>
          </a:p>
        </p:txBody>
      </p:sp>
      <p:cxnSp>
        <p:nvCxnSpPr>
          <p:cNvPr id="7188" name="Straight Arrow Connector 87"/>
          <p:cNvCxnSpPr>
            <a:cxnSpLocks noChangeShapeType="1"/>
          </p:cNvCxnSpPr>
          <p:nvPr/>
        </p:nvCxnSpPr>
        <p:spPr bwMode="auto">
          <a:xfrm flipV="1">
            <a:off x="3339704" y="5122865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9" name="Rounded Rectangle 88"/>
          <p:cNvSpPr/>
          <p:nvPr/>
        </p:nvSpPr>
        <p:spPr bwMode="auto">
          <a:xfrm>
            <a:off x="2291955" y="4721225"/>
            <a:ext cx="2056209" cy="3429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947864" y="5416550"/>
            <a:ext cx="683419" cy="3429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2708673" y="5424488"/>
            <a:ext cx="684609" cy="3429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3463530" y="5416550"/>
            <a:ext cx="684609" cy="3429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4218386" y="5410202"/>
            <a:ext cx="684609" cy="341313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cxnSp>
        <p:nvCxnSpPr>
          <p:cNvPr id="7194" name="Straight Arrow Connector 93"/>
          <p:cNvCxnSpPr>
            <a:cxnSpLocks noChangeShapeType="1"/>
          </p:cNvCxnSpPr>
          <p:nvPr/>
        </p:nvCxnSpPr>
        <p:spPr bwMode="auto">
          <a:xfrm flipV="1">
            <a:off x="3333750" y="4421190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Rounded Rectangle 94"/>
          <p:cNvSpPr/>
          <p:nvPr/>
        </p:nvSpPr>
        <p:spPr bwMode="auto">
          <a:xfrm>
            <a:off x="2286000" y="4000502"/>
            <a:ext cx="2056210" cy="341313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96" name="TextBox 51"/>
          <p:cNvSpPr txBox="1"/>
          <p:nvPr/>
        </p:nvSpPr>
        <p:spPr>
          <a:xfrm>
            <a:off x="6429375" y="2038352"/>
            <a:ext cx="735806" cy="2714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Output</a:t>
            </a:r>
          </a:p>
        </p:txBody>
      </p:sp>
      <p:cxnSp>
        <p:nvCxnSpPr>
          <p:cNvPr id="7197" name="Straight Arrow Connector 96"/>
          <p:cNvCxnSpPr>
            <a:cxnSpLocks noChangeShapeType="1"/>
          </p:cNvCxnSpPr>
          <p:nvPr/>
        </p:nvCxnSpPr>
        <p:spPr bwMode="auto">
          <a:xfrm flipV="1">
            <a:off x="3294460" y="3675064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8" name="TextBox 97"/>
          <p:cNvSpPr txBox="1"/>
          <p:nvPr/>
        </p:nvSpPr>
        <p:spPr>
          <a:xfrm>
            <a:off x="2163896" y="1197906"/>
            <a:ext cx="2869793" cy="947471"/>
          </a:xfrm>
          <a:prstGeom prst="rect">
            <a:avLst/>
          </a:prstGeom>
          <a:noFill/>
        </p:spPr>
        <p:txBody>
          <a:bodyPr lIns="179285" tIns="143428" rIns="179285" bIns="143428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Feed-forward NNLM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84285" y="1101839"/>
            <a:ext cx="2869793" cy="621582"/>
          </a:xfrm>
          <a:prstGeom prst="rect">
            <a:avLst/>
          </a:prstGeom>
          <a:noFill/>
        </p:spPr>
        <p:txBody>
          <a:bodyPr lIns="179285" tIns="143428" rIns="179285" bIns="143428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Recurrent NNLM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199460" y="1336675"/>
            <a:ext cx="0" cy="5145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59"/>
          <p:cNvSpPr txBox="1"/>
          <p:nvPr/>
        </p:nvSpPr>
        <p:spPr>
          <a:xfrm>
            <a:off x="6221016" y="5592765"/>
            <a:ext cx="666750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72" b="0" dirty="0">
                <a:latin typeface="+mj-lt"/>
              </a:rPr>
              <a:t>he</a:t>
            </a:r>
          </a:p>
        </p:txBody>
      </p:sp>
      <p:cxnSp>
        <p:nvCxnSpPr>
          <p:cNvPr id="103" name="Straight Arrow Connector 102"/>
          <p:cNvCxnSpPr>
            <a:cxnSpLocks noChangeShapeType="1"/>
          </p:cNvCxnSpPr>
          <p:nvPr/>
        </p:nvCxnSpPr>
        <p:spPr bwMode="auto">
          <a:xfrm flipV="1">
            <a:off x="6549629" y="5265740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" name="TextBox 44"/>
          <p:cNvSpPr txBox="1"/>
          <p:nvPr/>
        </p:nvSpPr>
        <p:spPr>
          <a:xfrm>
            <a:off x="5960269" y="4857751"/>
            <a:ext cx="1204912" cy="273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176" b="0" dirty="0">
                <a:latin typeface="+mj-lt"/>
              </a:rPr>
              <a:t>Embedding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6228161" y="4829175"/>
            <a:ext cx="684609" cy="3429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108" name="TextBox 51"/>
          <p:cNvSpPr txBox="1"/>
          <p:nvPr/>
        </p:nvSpPr>
        <p:spPr>
          <a:xfrm>
            <a:off x="5717382" y="4103688"/>
            <a:ext cx="1659731" cy="273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Recurrent Hidden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5717383" y="4048127"/>
            <a:ext cx="1659731" cy="341313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cxnSp>
        <p:nvCxnSpPr>
          <p:cNvPr id="112" name="Straight Arrow Connector 111"/>
          <p:cNvCxnSpPr>
            <a:cxnSpLocks noChangeShapeType="1"/>
          </p:cNvCxnSpPr>
          <p:nvPr/>
        </p:nvCxnSpPr>
        <p:spPr bwMode="auto">
          <a:xfrm flipV="1">
            <a:off x="6553200" y="4459290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3" name="TextBox 59"/>
          <p:cNvSpPr txBox="1"/>
          <p:nvPr/>
        </p:nvSpPr>
        <p:spPr>
          <a:xfrm>
            <a:off x="8454629" y="5599115"/>
            <a:ext cx="666750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372" b="0" dirty="0">
                <a:latin typeface="+mj-lt"/>
              </a:rPr>
              <a:t>drove</a:t>
            </a: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V="1">
            <a:off x="8813006" y="5272090"/>
            <a:ext cx="0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5" name="TextBox 44"/>
          <p:cNvSpPr txBox="1"/>
          <p:nvPr/>
        </p:nvSpPr>
        <p:spPr>
          <a:xfrm>
            <a:off x="8206979" y="4865688"/>
            <a:ext cx="1162050" cy="273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176" b="0" dirty="0">
                <a:latin typeface="+mj-lt"/>
              </a:rPr>
              <a:t>Embedding</a:t>
            </a: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8470108" y="4837113"/>
            <a:ext cx="683419" cy="341312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sp>
        <p:nvSpPr>
          <p:cNvPr id="117" name="TextBox 51"/>
          <p:cNvSpPr txBox="1"/>
          <p:nvPr/>
        </p:nvSpPr>
        <p:spPr>
          <a:xfrm>
            <a:off x="7954568" y="4083051"/>
            <a:ext cx="1435893" cy="273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Recurrent Hidden</a:t>
            </a: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7954568" y="4054475"/>
            <a:ext cx="1659731" cy="34290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2813"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Calibri" charset="0"/>
              <a:ea typeface="ＭＳ Ｐゴシック" charset="0"/>
              <a:cs typeface="Segoe UI" charset="0"/>
            </a:endParaRPr>
          </a:p>
        </p:txBody>
      </p:sp>
      <p:cxnSp>
        <p:nvCxnSpPr>
          <p:cNvPr id="119" name="Straight Arrow Connector 118"/>
          <p:cNvCxnSpPr>
            <a:cxnSpLocks noChangeShapeType="1"/>
          </p:cNvCxnSpPr>
          <p:nvPr/>
        </p:nvCxnSpPr>
        <p:spPr bwMode="auto">
          <a:xfrm flipV="1">
            <a:off x="8793956" y="4467225"/>
            <a:ext cx="0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2" name="Straight Arrow Connector 121"/>
          <p:cNvCxnSpPr>
            <a:cxnSpLocks noChangeShapeType="1"/>
          </p:cNvCxnSpPr>
          <p:nvPr/>
        </p:nvCxnSpPr>
        <p:spPr bwMode="auto">
          <a:xfrm>
            <a:off x="7537848" y="4210050"/>
            <a:ext cx="25479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0" name="Straight Arrow Connector 139"/>
          <p:cNvCxnSpPr>
            <a:cxnSpLocks noChangeShapeType="1"/>
          </p:cNvCxnSpPr>
          <p:nvPr/>
        </p:nvCxnSpPr>
        <p:spPr bwMode="auto">
          <a:xfrm flipV="1">
            <a:off x="6511528" y="3678240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6" name="Straight Arrow Connector 145"/>
          <p:cNvCxnSpPr>
            <a:cxnSpLocks noChangeShapeType="1"/>
          </p:cNvCxnSpPr>
          <p:nvPr/>
        </p:nvCxnSpPr>
        <p:spPr bwMode="auto">
          <a:xfrm flipV="1">
            <a:off x="8753475" y="3678240"/>
            <a:ext cx="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9" name="TextBox 57"/>
          <p:cNvSpPr txBox="1"/>
          <p:nvPr/>
        </p:nvSpPr>
        <p:spPr>
          <a:xfrm>
            <a:off x="2839641" y="2679702"/>
            <a:ext cx="838200" cy="3016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914400"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371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828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2860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7432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004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576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300">
                <a:latin typeface="Calibri Light" charset="0"/>
                <a:cs typeface="ＭＳ Ｐゴシック" charset="0"/>
              </a:rPr>
              <a:t>…</a:t>
            </a:r>
          </a:p>
        </p:txBody>
      </p:sp>
      <p:sp>
        <p:nvSpPr>
          <p:cNvPr id="154" name="Double Bracket 153"/>
          <p:cNvSpPr/>
          <p:nvPr/>
        </p:nvSpPr>
        <p:spPr bwMode="auto">
          <a:xfrm>
            <a:off x="5960270" y="1974850"/>
            <a:ext cx="1354931" cy="16002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642" tIns="44821" rIns="89642" bIns="44821"/>
          <a:lstStyle/>
          <a:p>
            <a:pPr algn="ctr" defTabSz="895350"/>
            <a:endParaRPr lang="en-US" sz="1300" b="1">
              <a:latin typeface="Calibri Light" charset="0"/>
              <a:cs typeface="ＭＳ Ｐゴシック" charset="0"/>
            </a:endParaRPr>
          </a:p>
        </p:txBody>
      </p:sp>
      <p:sp>
        <p:nvSpPr>
          <p:cNvPr id="155" name="TextBox 54"/>
          <p:cNvSpPr txBox="1"/>
          <p:nvPr/>
        </p:nvSpPr>
        <p:spPr>
          <a:xfrm>
            <a:off x="6012657" y="2305051"/>
            <a:ext cx="1281113" cy="51460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b="0" dirty="0">
                <a:latin typeface="+mj-lt"/>
              </a:rPr>
              <a:t>aardvark = 0.000041</a:t>
            </a:r>
          </a:p>
        </p:txBody>
      </p:sp>
      <p:sp>
        <p:nvSpPr>
          <p:cNvPr id="156" name="TextBox 55"/>
          <p:cNvSpPr txBox="1"/>
          <p:nvPr/>
        </p:nvSpPr>
        <p:spPr>
          <a:xfrm>
            <a:off x="5976938" y="2828927"/>
            <a:ext cx="1222772" cy="3034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dirty="0">
                <a:latin typeface="+mj-lt"/>
              </a:rPr>
              <a:t>drove = 0.045</a:t>
            </a:r>
          </a:p>
        </p:txBody>
      </p:sp>
      <p:sp>
        <p:nvSpPr>
          <p:cNvPr id="157" name="TextBox 57"/>
          <p:cNvSpPr txBox="1"/>
          <p:nvPr/>
        </p:nvSpPr>
        <p:spPr>
          <a:xfrm>
            <a:off x="6131719" y="2952752"/>
            <a:ext cx="838200" cy="3016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914400"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371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828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2860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7432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004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576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300">
                <a:latin typeface="Calibri Light" charset="0"/>
                <a:cs typeface="ＭＳ Ｐゴシック" charset="0"/>
              </a:rPr>
              <a:t>…</a:t>
            </a:r>
          </a:p>
        </p:txBody>
      </p:sp>
      <p:sp>
        <p:nvSpPr>
          <p:cNvPr id="158" name="TextBox 58"/>
          <p:cNvSpPr txBox="1"/>
          <p:nvPr/>
        </p:nvSpPr>
        <p:spPr>
          <a:xfrm>
            <a:off x="6003133" y="3178176"/>
            <a:ext cx="1189435" cy="51460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b="0" dirty="0">
                <a:latin typeface="+mj-lt"/>
              </a:rPr>
              <a:t>zygote = 0.00003</a:t>
            </a:r>
          </a:p>
        </p:txBody>
      </p:sp>
      <p:sp>
        <p:nvSpPr>
          <p:cNvPr id="159" name="TextBox 57"/>
          <p:cNvSpPr txBox="1"/>
          <p:nvPr/>
        </p:nvSpPr>
        <p:spPr>
          <a:xfrm>
            <a:off x="6122194" y="2528888"/>
            <a:ext cx="838200" cy="3032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914400"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371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828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2860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7432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004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576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300">
                <a:latin typeface="Calibri Light" charset="0"/>
                <a:cs typeface="ＭＳ Ｐゴシック" charset="0"/>
              </a:rPr>
              <a:t>…</a:t>
            </a:r>
          </a:p>
        </p:txBody>
      </p:sp>
      <p:sp>
        <p:nvSpPr>
          <p:cNvPr id="160" name="Double Bracket 159"/>
          <p:cNvSpPr/>
          <p:nvPr/>
        </p:nvSpPr>
        <p:spPr bwMode="auto">
          <a:xfrm>
            <a:off x="8036720" y="1970088"/>
            <a:ext cx="1353741" cy="16002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642" tIns="44821" rIns="89642" bIns="44821"/>
          <a:lstStyle/>
          <a:p>
            <a:pPr algn="ctr" defTabSz="895350"/>
            <a:endParaRPr lang="en-US" sz="1300" b="1">
              <a:latin typeface="Calibri Light" charset="0"/>
              <a:cs typeface="ＭＳ Ｐゴシック" charset="0"/>
            </a:endParaRPr>
          </a:p>
        </p:txBody>
      </p:sp>
      <p:sp>
        <p:nvSpPr>
          <p:cNvPr id="161" name="TextBox 54"/>
          <p:cNvSpPr txBox="1"/>
          <p:nvPr/>
        </p:nvSpPr>
        <p:spPr>
          <a:xfrm>
            <a:off x="8087917" y="2305051"/>
            <a:ext cx="1281113" cy="51460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b="0" dirty="0">
                <a:latin typeface="+mj-lt"/>
              </a:rPr>
              <a:t>aardvark = 0.000054</a:t>
            </a:r>
          </a:p>
        </p:txBody>
      </p:sp>
      <p:sp>
        <p:nvSpPr>
          <p:cNvPr id="162" name="TextBox 55"/>
          <p:cNvSpPr txBox="1"/>
          <p:nvPr/>
        </p:nvSpPr>
        <p:spPr>
          <a:xfrm>
            <a:off x="8052198" y="2828927"/>
            <a:ext cx="1223963" cy="3016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dirty="0">
                <a:latin typeface="+mj-lt"/>
              </a:rPr>
              <a:t>to = 0.267</a:t>
            </a:r>
          </a:p>
        </p:txBody>
      </p:sp>
      <p:sp>
        <p:nvSpPr>
          <p:cNvPr id="163" name="TextBox 57"/>
          <p:cNvSpPr txBox="1"/>
          <p:nvPr/>
        </p:nvSpPr>
        <p:spPr>
          <a:xfrm>
            <a:off x="8206979" y="2947990"/>
            <a:ext cx="838200" cy="3016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914400"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371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828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2860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7432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004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576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300">
                <a:latin typeface="Calibri Light" charset="0"/>
                <a:cs typeface="ＭＳ Ｐゴシック" charset="0"/>
              </a:rPr>
              <a:t>…</a:t>
            </a:r>
          </a:p>
        </p:txBody>
      </p:sp>
      <p:sp>
        <p:nvSpPr>
          <p:cNvPr id="164" name="TextBox 58"/>
          <p:cNvSpPr txBox="1"/>
          <p:nvPr/>
        </p:nvSpPr>
        <p:spPr>
          <a:xfrm>
            <a:off x="8078392" y="3171826"/>
            <a:ext cx="1190625" cy="51460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372" b="0" dirty="0">
                <a:latin typeface="+mj-lt"/>
              </a:rPr>
              <a:t>zygote = 0.000009</a:t>
            </a:r>
          </a:p>
        </p:txBody>
      </p:sp>
      <p:sp>
        <p:nvSpPr>
          <p:cNvPr id="165" name="TextBox 57"/>
          <p:cNvSpPr txBox="1"/>
          <p:nvPr/>
        </p:nvSpPr>
        <p:spPr>
          <a:xfrm>
            <a:off x="8197454" y="2528888"/>
            <a:ext cx="838200" cy="3032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914400"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371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828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2860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7432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004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57600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300">
                <a:latin typeface="Calibri Light" charset="0"/>
                <a:cs typeface="ＭＳ Ｐゴシック" charset="0"/>
              </a:rPr>
              <a:t>…</a:t>
            </a:r>
          </a:p>
        </p:txBody>
      </p:sp>
      <p:sp>
        <p:nvSpPr>
          <p:cNvPr id="166" name="TextBox 51"/>
          <p:cNvSpPr txBox="1"/>
          <p:nvPr/>
        </p:nvSpPr>
        <p:spPr>
          <a:xfrm>
            <a:off x="2636044" y="4048126"/>
            <a:ext cx="1150144" cy="273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Hidden 2</a:t>
            </a:r>
          </a:p>
        </p:txBody>
      </p:sp>
      <p:sp>
        <p:nvSpPr>
          <p:cNvPr id="167" name="TextBox 51"/>
          <p:cNvSpPr txBox="1"/>
          <p:nvPr/>
        </p:nvSpPr>
        <p:spPr>
          <a:xfrm>
            <a:off x="3137299" y="2119313"/>
            <a:ext cx="734615" cy="2714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Output</a:t>
            </a:r>
          </a:p>
        </p:txBody>
      </p:sp>
      <p:sp>
        <p:nvSpPr>
          <p:cNvPr id="168" name="TextBox 51"/>
          <p:cNvSpPr txBox="1"/>
          <p:nvPr/>
        </p:nvSpPr>
        <p:spPr>
          <a:xfrm>
            <a:off x="8498682" y="2060575"/>
            <a:ext cx="735806" cy="273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176" b="0" dirty="0">
                <a:latin typeface="+mj-lt"/>
              </a:rPr>
              <a:t>Output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0241756" y="292100"/>
            <a:ext cx="223838" cy="0"/>
          </a:xfrm>
          <a:prstGeom prst="straightConnector1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69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2" grpId="0" animBg="1"/>
      <p:bldP spid="104" grpId="0"/>
      <p:bldP spid="105" grpId="0" animBg="1"/>
      <p:bldP spid="108" grpId="0"/>
      <p:bldP spid="109" grpId="0" animBg="1"/>
      <p:bldP spid="113" grpId="0" animBg="1"/>
      <p:bldP spid="115" grpId="0"/>
      <p:bldP spid="116" grpId="0" animBg="1"/>
      <p:bldP spid="117" grpId="0"/>
      <p:bldP spid="118" grpId="0" animBg="1"/>
      <p:bldP spid="154" grpId="0" animBg="1"/>
      <p:bldP spid="155" grpId="0"/>
      <p:bldP spid="156" grpId="0"/>
      <p:bldP spid="157" grpId="0"/>
      <p:bldP spid="158" grpId="0"/>
      <p:bldP spid="159" grpId="0"/>
      <p:bldP spid="160" grpId="0" animBg="1"/>
      <p:bldP spid="161" grpId="0"/>
      <p:bldP spid="162" grpId="0"/>
      <p:bldP spid="163" grpId="0"/>
      <p:bldP spid="164" grpId="0"/>
      <p:bldP spid="165" grpId="0"/>
      <p:bldP spid="1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Neural Network Language Model</a:t>
            </a:r>
            <a:endParaRPr lang="en-GB" altLang="en-US"/>
          </a:p>
        </p:txBody>
      </p:sp>
      <p:pic>
        <p:nvPicPr>
          <p:cNvPr id="8195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6" y="1341439"/>
            <a:ext cx="8532813" cy="4841875"/>
          </a:xfrm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774826" y="1341438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2427447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 of Neural Network Language Model</a:t>
            </a:r>
            <a:endParaRPr lang="en-GB" alt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algn="just" eaLnBrk="1" hangingPunct="1"/>
            <a:r>
              <a:rPr lang="en-US" altLang="en-US"/>
              <a:t>Sparsity – Solved</a:t>
            </a:r>
          </a:p>
          <a:p>
            <a:pPr algn="just" eaLnBrk="1" hangingPunct="1"/>
            <a:r>
              <a:rPr lang="en-US" altLang="en-US"/>
              <a:t>World Similarity – Solved</a:t>
            </a:r>
          </a:p>
          <a:p>
            <a:pPr algn="just" eaLnBrk="1" hangingPunct="1"/>
            <a:r>
              <a:rPr lang="en-US" altLang="en-US"/>
              <a:t>Finite Context – Not</a:t>
            </a:r>
          </a:p>
          <a:p>
            <a:pPr algn="just" eaLnBrk="1" hangingPunct="1"/>
            <a:r>
              <a:rPr lang="en-US" altLang="en-US"/>
              <a:t>Computational Complexity - Softmax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8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Recurrent Neural Network Language Model</a:t>
            </a:r>
            <a:endParaRPr lang="en-GB" altLang="en-US"/>
          </a:p>
        </p:txBody>
      </p:sp>
      <p:pic>
        <p:nvPicPr>
          <p:cNvPr id="10243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3071813" y="1341438"/>
            <a:ext cx="6356350" cy="4895850"/>
          </a:xfrm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524000" y="1412876"/>
            <a:ext cx="927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000"/>
              <a:t>[X. Liu, et al.]</a:t>
            </a:r>
          </a:p>
        </p:txBody>
      </p:sp>
    </p:spTree>
    <p:extLst>
      <p:ext uri="{BB962C8B-B14F-4D97-AF65-F5344CB8AC3E}">
        <p14:creationId xmlns:p14="http://schemas.microsoft.com/office/powerpoint/2010/main" val="215896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Deep Learning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Similarity?</a:t>
            </a:r>
          </a:p>
          <a:p>
            <a:pPr lvl="1"/>
            <a:r>
              <a:rPr lang="en-US" dirty="0" err="1"/>
              <a:t>France:Paris</a:t>
            </a:r>
            <a:r>
              <a:rPr lang="en-US" dirty="0"/>
              <a:t>::</a:t>
            </a:r>
            <a:r>
              <a:rPr lang="en-US" dirty="0" err="1"/>
              <a:t>Russia:Moscow</a:t>
            </a:r>
            <a:endParaRPr lang="en-US" dirty="0"/>
          </a:p>
          <a:p>
            <a:pPr lvl="1"/>
            <a:r>
              <a:rPr lang="en-US" dirty="0"/>
              <a:t>E(King)-E(Man)+E(Woman) =E(Queen)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7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Recurrent Neural Network</a:t>
            </a:r>
          </a:p>
        </p:txBody>
      </p:sp>
      <p:pic>
        <p:nvPicPr>
          <p:cNvPr id="1536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609600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827405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0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How does RNN reduce complexity?</a:t>
            </a:r>
          </a:p>
        </p:txBody>
      </p:sp>
      <p:sp>
        <p:nvSpPr>
          <p:cNvPr id="16414" name="Content Placeholder 33"/>
          <p:cNvSpPr>
            <a:spLocks noGrp="1"/>
          </p:cNvSpPr>
          <p:nvPr>
            <p:ph idx="1"/>
          </p:nvPr>
        </p:nvSpPr>
        <p:spPr>
          <a:xfrm>
            <a:off x="1981200" y="1524000"/>
            <a:ext cx="8382000" cy="495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Given function f: h’,y=f(h,x)</a:t>
            </a:r>
          </a:p>
        </p:txBody>
      </p:sp>
      <p:sp>
        <p:nvSpPr>
          <p:cNvPr id="6" name="矩形 34"/>
          <p:cNvSpPr/>
          <p:nvPr/>
        </p:nvSpPr>
        <p:spPr>
          <a:xfrm>
            <a:off x="2967039" y="3709989"/>
            <a:ext cx="930275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矩形 35"/>
          <p:cNvSpPr/>
          <p:nvPr/>
        </p:nvSpPr>
        <p:spPr>
          <a:xfrm>
            <a:off x="2001838" y="3709989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0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8" name="矩形 36"/>
          <p:cNvSpPr/>
          <p:nvPr/>
        </p:nvSpPr>
        <p:spPr>
          <a:xfrm>
            <a:off x="4321175" y="3732213"/>
            <a:ext cx="508000" cy="931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1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37"/>
          <p:cNvSpPr/>
          <p:nvPr/>
        </p:nvSpPr>
        <p:spPr>
          <a:xfrm>
            <a:off x="2971801" y="2819400"/>
            <a:ext cx="931863" cy="465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r>
              <a:rPr lang="en-US" altLang="zh-TW" sz="2400" baseline="30000" dirty="0">
                <a:solidFill>
                  <a:srgbClr val="000000"/>
                </a:solidFill>
              </a:rPr>
              <a:t>1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38"/>
          <p:cNvSpPr/>
          <p:nvPr/>
        </p:nvSpPr>
        <p:spPr>
          <a:xfrm>
            <a:off x="2967039" y="5032375"/>
            <a:ext cx="930275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11" name="直線單箭頭接點 39"/>
          <p:cNvCxnSpPr>
            <a:cxnSpLocks/>
          </p:cNvCxnSpPr>
          <p:nvPr/>
        </p:nvCxnSpPr>
        <p:spPr>
          <a:xfrm>
            <a:off x="2560639" y="4181475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40"/>
          <p:cNvCxnSpPr>
            <a:cxnSpLocks/>
          </p:cNvCxnSpPr>
          <p:nvPr/>
        </p:nvCxnSpPr>
        <p:spPr>
          <a:xfrm>
            <a:off x="3932239" y="419893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41"/>
          <p:cNvCxnSpPr>
            <a:cxnSpLocks/>
          </p:cNvCxnSpPr>
          <p:nvPr/>
        </p:nvCxnSpPr>
        <p:spPr>
          <a:xfrm rot="16200000">
            <a:off x="3255170" y="3501232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42"/>
          <p:cNvCxnSpPr>
            <a:cxnSpLocks/>
          </p:cNvCxnSpPr>
          <p:nvPr/>
        </p:nvCxnSpPr>
        <p:spPr>
          <a:xfrm rot="16200000">
            <a:off x="3254376" y="4835526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43"/>
          <p:cNvSpPr/>
          <p:nvPr/>
        </p:nvSpPr>
        <p:spPr>
          <a:xfrm>
            <a:off x="5253039" y="3738563"/>
            <a:ext cx="930275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矩形 44"/>
          <p:cNvSpPr/>
          <p:nvPr/>
        </p:nvSpPr>
        <p:spPr>
          <a:xfrm>
            <a:off x="6607175" y="3762376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2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7" name="矩形 45"/>
          <p:cNvSpPr/>
          <p:nvPr/>
        </p:nvSpPr>
        <p:spPr>
          <a:xfrm>
            <a:off x="5253039" y="2852739"/>
            <a:ext cx="930275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r>
              <a:rPr lang="en-US" altLang="zh-TW" sz="2400" baseline="30000" dirty="0">
                <a:solidFill>
                  <a:srgbClr val="000000"/>
                </a:solidFill>
              </a:rPr>
              <a:t>2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8" name="矩形 46"/>
          <p:cNvSpPr/>
          <p:nvPr/>
        </p:nvSpPr>
        <p:spPr>
          <a:xfrm>
            <a:off x="5253039" y="5060950"/>
            <a:ext cx="930275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9" name="直線單箭頭接點 47"/>
          <p:cNvCxnSpPr>
            <a:cxnSpLocks/>
          </p:cNvCxnSpPr>
          <p:nvPr/>
        </p:nvCxnSpPr>
        <p:spPr>
          <a:xfrm>
            <a:off x="4846639" y="4210050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48"/>
          <p:cNvCxnSpPr>
            <a:cxnSpLocks/>
          </p:cNvCxnSpPr>
          <p:nvPr/>
        </p:nvCxnSpPr>
        <p:spPr>
          <a:xfrm>
            <a:off x="6218239" y="422751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49"/>
          <p:cNvCxnSpPr>
            <a:cxnSpLocks/>
          </p:cNvCxnSpPr>
          <p:nvPr/>
        </p:nvCxnSpPr>
        <p:spPr>
          <a:xfrm rot="16200000">
            <a:off x="5540376" y="3530601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50"/>
          <p:cNvCxnSpPr>
            <a:cxnSpLocks/>
          </p:cNvCxnSpPr>
          <p:nvPr/>
        </p:nvCxnSpPr>
        <p:spPr>
          <a:xfrm rot="16200000">
            <a:off x="5541169" y="4864894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51"/>
          <p:cNvSpPr/>
          <p:nvPr/>
        </p:nvSpPr>
        <p:spPr>
          <a:xfrm>
            <a:off x="7572376" y="3743326"/>
            <a:ext cx="931863" cy="93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矩形 52"/>
          <p:cNvSpPr/>
          <p:nvPr/>
        </p:nvSpPr>
        <p:spPr>
          <a:xfrm>
            <a:off x="8926513" y="3767139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3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25" name="矩形 53"/>
          <p:cNvSpPr/>
          <p:nvPr/>
        </p:nvSpPr>
        <p:spPr>
          <a:xfrm>
            <a:off x="7572376" y="2857501"/>
            <a:ext cx="931863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r>
              <a:rPr lang="en-US" altLang="zh-TW" sz="2400" baseline="30000" dirty="0">
                <a:solidFill>
                  <a:srgbClr val="000000"/>
                </a:solidFill>
              </a:rPr>
              <a:t>3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26" name="矩形 54"/>
          <p:cNvSpPr/>
          <p:nvPr/>
        </p:nvSpPr>
        <p:spPr>
          <a:xfrm>
            <a:off x="7572376" y="5065714"/>
            <a:ext cx="931863" cy="4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27" name="直線單箭頭接點 55"/>
          <p:cNvCxnSpPr>
            <a:cxnSpLocks/>
          </p:cNvCxnSpPr>
          <p:nvPr/>
        </p:nvCxnSpPr>
        <p:spPr>
          <a:xfrm>
            <a:off x="7165975" y="4214813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6"/>
          <p:cNvCxnSpPr>
            <a:cxnSpLocks/>
          </p:cNvCxnSpPr>
          <p:nvPr/>
        </p:nvCxnSpPr>
        <p:spPr>
          <a:xfrm>
            <a:off x="8537575" y="4232275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7"/>
          <p:cNvCxnSpPr>
            <a:cxnSpLocks/>
          </p:cNvCxnSpPr>
          <p:nvPr/>
        </p:nvCxnSpPr>
        <p:spPr>
          <a:xfrm rot="16200000">
            <a:off x="7859713" y="3535363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8"/>
          <p:cNvCxnSpPr>
            <a:cxnSpLocks/>
          </p:cNvCxnSpPr>
          <p:nvPr/>
        </p:nvCxnSpPr>
        <p:spPr>
          <a:xfrm rot="16200000">
            <a:off x="7860507" y="4869657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9"/>
          <p:cNvSpPr txBox="1">
            <a:spLocks noChangeArrowheads="1"/>
          </p:cNvSpPr>
          <p:nvPr/>
        </p:nvSpPr>
        <p:spPr bwMode="auto">
          <a:xfrm>
            <a:off x="9515476" y="3913189"/>
            <a:ext cx="93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32" name="文字方塊 71"/>
          <p:cNvSpPr txBox="1">
            <a:spLocks noChangeArrowheads="1"/>
          </p:cNvSpPr>
          <p:nvPr/>
        </p:nvSpPr>
        <p:spPr bwMode="auto">
          <a:xfrm>
            <a:off x="2727325" y="5710238"/>
            <a:ext cx="6546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No matter how long the input/output sequence is, we only need one function f. If f’s are different, then it becomes a feedforward NN. This may be treated as another compression from fully connected network.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33" name="文字方塊 67"/>
          <p:cNvSpPr txBox="1">
            <a:spLocks noChangeArrowheads="1"/>
          </p:cNvSpPr>
          <p:nvPr/>
        </p:nvSpPr>
        <p:spPr bwMode="auto">
          <a:xfrm>
            <a:off x="7113589" y="1663701"/>
            <a:ext cx="3248025" cy="70802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</a:rPr>
              <a:t>h and h’ are vectors with the same dimension</a:t>
            </a:r>
            <a:endParaRPr lang="zh-TW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31" grpId="0"/>
      <p:bldP spid="32" grpId="0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0"/>
          <p:cNvSpPr/>
          <p:nvPr/>
        </p:nvSpPr>
        <p:spPr>
          <a:xfrm>
            <a:off x="3319464" y="5060951"/>
            <a:ext cx="930275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1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5" name="矩形 61"/>
          <p:cNvSpPr/>
          <p:nvPr/>
        </p:nvSpPr>
        <p:spPr>
          <a:xfrm>
            <a:off x="2354263" y="5060951"/>
            <a:ext cx="508000" cy="930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6" name="矩形 62"/>
          <p:cNvSpPr/>
          <p:nvPr/>
        </p:nvSpPr>
        <p:spPr>
          <a:xfrm>
            <a:off x="4673600" y="5083176"/>
            <a:ext cx="508000" cy="931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7" name="矩形 63"/>
          <p:cNvSpPr/>
          <p:nvPr/>
        </p:nvSpPr>
        <p:spPr>
          <a:xfrm>
            <a:off x="3319464" y="4291014"/>
            <a:ext cx="930275" cy="466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8" name="矩形 64"/>
          <p:cNvSpPr/>
          <p:nvPr/>
        </p:nvSpPr>
        <p:spPr>
          <a:xfrm>
            <a:off x="3319464" y="6237289"/>
            <a:ext cx="930275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9" name="直線單箭頭接點 65"/>
          <p:cNvCxnSpPr>
            <a:cxnSpLocks/>
          </p:cNvCxnSpPr>
          <p:nvPr/>
        </p:nvCxnSpPr>
        <p:spPr>
          <a:xfrm>
            <a:off x="2913064" y="553243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66"/>
          <p:cNvCxnSpPr>
            <a:cxnSpLocks/>
          </p:cNvCxnSpPr>
          <p:nvPr/>
        </p:nvCxnSpPr>
        <p:spPr>
          <a:xfrm>
            <a:off x="4284664" y="5549900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67"/>
          <p:cNvCxnSpPr>
            <a:cxnSpLocks/>
          </p:cNvCxnSpPr>
          <p:nvPr/>
        </p:nvCxnSpPr>
        <p:spPr>
          <a:xfrm rot="16200000">
            <a:off x="3667126" y="4911726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68"/>
          <p:cNvCxnSpPr>
            <a:cxnSpLocks/>
          </p:cNvCxnSpPr>
          <p:nvPr/>
        </p:nvCxnSpPr>
        <p:spPr>
          <a:xfrm rot="16200000">
            <a:off x="3667126" y="6100763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69"/>
          <p:cNvSpPr/>
          <p:nvPr/>
        </p:nvSpPr>
        <p:spPr>
          <a:xfrm>
            <a:off x="5605464" y="5089526"/>
            <a:ext cx="930275" cy="93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1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14" name="矩形 70"/>
          <p:cNvSpPr/>
          <p:nvPr/>
        </p:nvSpPr>
        <p:spPr>
          <a:xfrm>
            <a:off x="6959600" y="5113339"/>
            <a:ext cx="508000" cy="930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15" name="矩形 71"/>
          <p:cNvSpPr/>
          <p:nvPr/>
        </p:nvSpPr>
        <p:spPr>
          <a:xfrm>
            <a:off x="5605464" y="4319589"/>
            <a:ext cx="930275" cy="466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16" name="矩形 72"/>
          <p:cNvSpPr/>
          <p:nvPr/>
        </p:nvSpPr>
        <p:spPr>
          <a:xfrm>
            <a:off x="5605464" y="6265864"/>
            <a:ext cx="930275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17" name="直線單箭頭接點 73"/>
          <p:cNvCxnSpPr>
            <a:cxnSpLocks/>
          </p:cNvCxnSpPr>
          <p:nvPr/>
        </p:nvCxnSpPr>
        <p:spPr>
          <a:xfrm>
            <a:off x="5199064" y="556101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74"/>
          <p:cNvCxnSpPr>
            <a:cxnSpLocks/>
          </p:cNvCxnSpPr>
          <p:nvPr/>
        </p:nvCxnSpPr>
        <p:spPr>
          <a:xfrm>
            <a:off x="6570664" y="5578475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75"/>
          <p:cNvCxnSpPr>
            <a:cxnSpLocks/>
          </p:cNvCxnSpPr>
          <p:nvPr/>
        </p:nvCxnSpPr>
        <p:spPr>
          <a:xfrm rot="16200000">
            <a:off x="5953126" y="4941888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76"/>
          <p:cNvCxnSpPr>
            <a:cxnSpLocks/>
          </p:cNvCxnSpPr>
          <p:nvPr/>
        </p:nvCxnSpPr>
        <p:spPr>
          <a:xfrm rot="16200000">
            <a:off x="5953126" y="6130926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77"/>
          <p:cNvSpPr/>
          <p:nvPr/>
        </p:nvSpPr>
        <p:spPr>
          <a:xfrm>
            <a:off x="7924801" y="5094288"/>
            <a:ext cx="931863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1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22" name="矩形 78"/>
          <p:cNvSpPr/>
          <p:nvPr/>
        </p:nvSpPr>
        <p:spPr>
          <a:xfrm>
            <a:off x="9278938" y="5118101"/>
            <a:ext cx="508000" cy="930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23" name="矩形 79"/>
          <p:cNvSpPr/>
          <p:nvPr/>
        </p:nvSpPr>
        <p:spPr>
          <a:xfrm>
            <a:off x="7924801" y="4325939"/>
            <a:ext cx="931863" cy="465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24" name="矩形 80"/>
          <p:cNvSpPr/>
          <p:nvPr/>
        </p:nvSpPr>
        <p:spPr>
          <a:xfrm>
            <a:off x="7924801" y="6272214"/>
            <a:ext cx="931863" cy="4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25" name="直線單箭頭接點 81"/>
          <p:cNvCxnSpPr>
            <a:cxnSpLocks/>
          </p:cNvCxnSpPr>
          <p:nvPr/>
        </p:nvCxnSpPr>
        <p:spPr>
          <a:xfrm>
            <a:off x="7518400" y="5565775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82"/>
          <p:cNvCxnSpPr>
            <a:cxnSpLocks/>
          </p:cNvCxnSpPr>
          <p:nvPr/>
        </p:nvCxnSpPr>
        <p:spPr>
          <a:xfrm>
            <a:off x="8890000" y="558323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83"/>
          <p:cNvCxnSpPr>
            <a:cxnSpLocks/>
          </p:cNvCxnSpPr>
          <p:nvPr/>
        </p:nvCxnSpPr>
        <p:spPr>
          <a:xfrm rot="16200000">
            <a:off x="8272463" y="4946651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84"/>
          <p:cNvCxnSpPr>
            <a:cxnSpLocks/>
          </p:cNvCxnSpPr>
          <p:nvPr/>
        </p:nvCxnSpPr>
        <p:spPr>
          <a:xfrm rot="16200000">
            <a:off x="8272463" y="6135688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86"/>
          <p:cNvSpPr/>
          <p:nvPr/>
        </p:nvSpPr>
        <p:spPr>
          <a:xfrm>
            <a:off x="3284538" y="1470026"/>
            <a:ext cx="931862" cy="9318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2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30" name="矩形 87"/>
          <p:cNvSpPr/>
          <p:nvPr/>
        </p:nvSpPr>
        <p:spPr>
          <a:xfrm>
            <a:off x="2319338" y="1470026"/>
            <a:ext cx="508000" cy="931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31" name="矩形 88"/>
          <p:cNvSpPr/>
          <p:nvPr/>
        </p:nvSpPr>
        <p:spPr>
          <a:xfrm>
            <a:off x="4640263" y="1493839"/>
            <a:ext cx="508000" cy="930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32" name="直線單箭頭接點 90"/>
          <p:cNvCxnSpPr>
            <a:cxnSpLocks/>
          </p:cNvCxnSpPr>
          <p:nvPr/>
        </p:nvCxnSpPr>
        <p:spPr>
          <a:xfrm flipH="1">
            <a:off x="2878139" y="1941513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91"/>
          <p:cNvCxnSpPr>
            <a:cxnSpLocks/>
          </p:cNvCxnSpPr>
          <p:nvPr/>
        </p:nvCxnSpPr>
        <p:spPr>
          <a:xfrm flipH="1">
            <a:off x="4249739" y="1958975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92"/>
          <p:cNvCxnSpPr>
            <a:cxnSpLocks/>
          </p:cNvCxnSpPr>
          <p:nvPr/>
        </p:nvCxnSpPr>
        <p:spPr>
          <a:xfrm rot="5400000" flipV="1">
            <a:off x="3617913" y="1319213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93"/>
          <p:cNvCxnSpPr>
            <a:cxnSpLocks/>
          </p:cNvCxnSpPr>
          <p:nvPr/>
        </p:nvCxnSpPr>
        <p:spPr>
          <a:xfrm rot="5400000" flipV="1">
            <a:off x="3632201" y="2536826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94"/>
          <p:cNvSpPr/>
          <p:nvPr/>
        </p:nvSpPr>
        <p:spPr>
          <a:xfrm>
            <a:off x="5570538" y="1498601"/>
            <a:ext cx="931862" cy="9318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2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37" name="矩形 95"/>
          <p:cNvSpPr/>
          <p:nvPr/>
        </p:nvSpPr>
        <p:spPr>
          <a:xfrm>
            <a:off x="6926263" y="1522413"/>
            <a:ext cx="508000" cy="9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38" name="直線單箭頭接點 97"/>
          <p:cNvCxnSpPr>
            <a:cxnSpLocks/>
          </p:cNvCxnSpPr>
          <p:nvPr/>
        </p:nvCxnSpPr>
        <p:spPr>
          <a:xfrm flipH="1">
            <a:off x="5164139" y="1971675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98"/>
          <p:cNvCxnSpPr>
            <a:cxnSpLocks/>
          </p:cNvCxnSpPr>
          <p:nvPr/>
        </p:nvCxnSpPr>
        <p:spPr>
          <a:xfrm flipH="1">
            <a:off x="6535739" y="1987550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99"/>
          <p:cNvCxnSpPr>
            <a:cxnSpLocks/>
          </p:cNvCxnSpPr>
          <p:nvPr/>
        </p:nvCxnSpPr>
        <p:spPr>
          <a:xfrm rot="5400000" flipV="1">
            <a:off x="5903913" y="1347788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00"/>
          <p:cNvCxnSpPr>
            <a:cxnSpLocks/>
          </p:cNvCxnSpPr>
          <p:nvPr/>
        </p:nvCxnSpPr>
        <p:spPr>
          <a:xfrm rot="5400000" flipV="1">
            <a:off x="5918201" y="2565401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01"/>
          <p:cNvSpPr/>
          <p:nvPr/>
        </p:nvSpPr>
        <p:spPr>
          <a:xfrm>
            <a:off x="7891464" y="1503363"/>
            <a:ext cx="930275" cy="931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2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43" name="矩形 102"/>
          <p:cNvSpPr/>
          <p:nvPr/>
        </p:nvSpPr>
        <p:spPr>
          <a:xfrm>
            <a:off x="9245600" y="1527176"/>
            <a:ext cx="508000" cy="931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44" name="直線單箭頭接點 104"/>
          <p:cNvCxnSpPr>
            <a:cxnSpLocks/>
          </p:cNvCxnSpPr>
          <p:nvPr/>
        </p:nvCxnSpPr>
        <p:spPr>
          <a:xfrm flipH="1">
            <a:off x="7485064" y="197643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105"/>
          <p:cNvCxnSpPr>
            <a:cxnSpLocks/>
          </p:cNvCxnSpPr>
          <p:nvPr/>
        </p:nvCxnSpPr>
        <p:spPr>
          <a:xfrm flipH="1">
            <a:off x="8856664" y="199231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106"/>
          <p:cNvCxnSpPr>
            <a:cxnSpLocks/>
          </p:cNvCxnSpPr>
          <p:nvPr/>
        </p:nvCxnSpPr>
        <p:spPr>
          <a:xfrm rot="5400000" flipV="1">
            <a:off x="8224838" y="1352551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107"/>
          <p:cNvCxnSpPr>
            <a:cxnSpLocks/>
          </p:cNvCxnSpPr>
          <p:nvPr/>
        </p:nvCxnSpPr>
        <p:spPr>
          <a:xfrm rot="5400000" flipV="1">
            <a:off x="8239126" y="2570163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7" name="矩形 2"/>
          <p:cNvSpPr>
            <a:spLocks noChangeArrowheads="1"/>
          </p:cNvSpPr>
          <p:nvPr/>
        </p:nvSpPr>
        <p:spPr bwMode="auto">
          <a:xfrm>
            <a:off x="1744663" y="58739"/>
            <a:ext cx="3422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FF0000"/>
                </a:solidFill>
              </a:rPr>
              <a:t>Bidirectional RNN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49" name="矩形 109"/>
          <p:cNvSpPr/>
          <p:nvPr/>
        </p:nvSpPr>
        <p:spPr>
          <a:xfrm>
            <a:off x="3270251" y="720725"/>
            <a:ext cx="931863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50" name="矩形 110"/>
          <p:cNvSpPr/>
          <p:nvPr/>
        </p:nvSpPr>
        <p:spPr>
          <a:xfrm>
            <a:off x="5556251" y="749301"/>
            <a:ext cx="931863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51" name="矩形 111"/>
          <p:cNvSpPr/>
          <p:nvPr/>
        </p:nvSpPr>
        <p:spPr>
          <a:xfrm>
            <a:off x="7877176" y="754064"/>
            <a:ext cx="930275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52" name="矩形 112"/>
          <p:cNvSpPr/>
          <p:nvPr/>
        </p:nvSpPr>
        <p:spPr>
          <a:xfrm>
            <a:off x="3305176" y="2686050"/>
            <a:ext cx="930275" cy="4651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z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53" name="矩形 113"/>
          <p:cNvSpPr/>
          <p:nvPr/>
        </p:nvSpPr>
        <p:spPr>
          <a:xfrm>
            <a:off x="5591176" y="2714625"/>
            <a:ext cx="930275" cy="4651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z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54" name="矩形 114"/>
          <p:cNvSpPr/>
          <p:nvPr/>
        </p:nvSpPr>
        <p:spPr>
          <a:xfrm>
            <a:off x="7910513" y="2719389"/>
            <a:ext cx="931862" cy="466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z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55" name="矩形 115"/>
          <p:cNvSpPr/>
          <p:nvPr/>
        </p:nvSpPr>
        <p:spPr>
          <a:xfrm>
            <a:off x="3330576" y="3409950"/>
            <a:ext cx="931863" cy="55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3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56" name="矩形 116"/>
          <p:cNvSpPr/>
          <p:nvPr/>
        </p:nvSpPr>
        <p:spPr>
          <a:xfrm>
            <a:off x="5588001" y="3419475"/>
            <a:ext cx="931863" cy="55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3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57" name="矩形 117"/>
          <p:cNvSpPr/>
          <p:nvPr/>
        </p:nvSpPr>
        <p:spPr>
          <a:xfrm>
            <a:off x="7910513" y="3425825"/>
            <a:ext cx="931862" cy="55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3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cxnSp>
        <p:nvCxnSpPr>
          <p:cNvPr id="58" name="直線單箭頭接點 118"/>
          <p:cNvCxnSpPr>
            <a:cxnSpLocks/>
          </p:cNvCxnSpPr>
          <p:nvPr/>
        </p:nvCxnSpPr>
        <p:spPr>
          <a:xfrm rot="16200000">
            <a:off x="3657601" y="4127501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119"/>
          <p:cNvCxnSpPr>
            <a:cxnSpLocks/>
          </p:cNvCxnSpPr>
          <p:nvPr/>
        </p:nvCxnSpPr>
        <p:spPr>
          <a:xfrm rot="16200000">
            <a:off x="5943601" y="4156076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120"/>
          <p:cNvCxnSpPr>
            <a:cxnSpLocks/>
          </p:cNvCxnSpPr>
          <p:nvPr/>
        </p:nvCxnSpPr>
        <p:spPr>
          <a:xfrm rot="16200000">
            <a:off x="8264526" y="4160838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121"/>
          <p:cNvCxnSpPr>
            <a:cxnSpLocks/>
          </p:cNvCxnSpPr>
          <p:nvPr/>
        </p:nvCxnSpPr>
        <p:spPr>
          <a:xfrm rot="5400000" flipV="1">
            <a:off x="3643313" y="3286126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122"/>
          <p:cNvCxnSpPr>
            <a:cxnSpLocks/>
          </p:cNvCxnSpPr>
          <p:nvPr/>
        </p:nvCxnSpPr>
        <p:spPr>
          <a:xfrm rot="5400000" flipV="1">
            <a:off x="5928519" y="3315494"/>
            <a:ext cx="271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123"/>
          <p:cNvCxnSpPr>
            <a:cxnSpLocks/>
          </p:cNvCxnSpPr>
          <p:nvPr/>
        </p:nvCxnSpPr>
        <p:spPr>
          <a:xfrm rot="5400000" flipV="1">
            <a:off x="8250238" y="3321051"/>
            <a:ext cx="26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124"/>
          <p:cNvSpPr/>
          <p:nvPr/>
        </p:nvSpPr>
        <p:spPr>
          <a:xfrm>
            <a:off x="4660900" y="3179763"/>
            <a:ext cx="508000" cy="931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p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65" name="矩形 125"/>
          <p:cNvSpPr/>
          <p:nvPr/>
        </p:nvSpPr>
        <p:spPr>
          <a:xfrm>
            <a:off x="6940550" y="3206751"/>
            <a:ext cx="508000" cy="931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p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66" name="矩形 126"/>
          <p:cNvSpPr/>
          <p:nvPr/>
        </p:nvSpPr>
        <p:spPr>
          <a:xfrm>
            <a:off x="9245600" y="3206751"/>
            <a:ext cx="508000" cy="931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p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67" name="直線單箭頭接點 127"/>
          <p:cNvCxnSpPr>
            <a:cxnSpLocks/>
          </p:cNvCxnSpPr>
          <p:nvPr/>
        </p:nvCxnSpPr>
        <p:spPr>
          <a:xfrm>
            <a:off x="4249739" y="3656013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128"/>
          <p:cNvCxnSpPr>
            <a:cxnSpLocks/>
          </p:cNvCxnSpPr>
          <p:nvPr/>
        </p:nvCxnSpPr>
        <p:spPr>
          <a:xfrm>
            <a:off x="6535739" y="368458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129"/>
          <p:cNvCxnSpPr>
            <a:cxnSpLocks/>
          </p:cNvCxnSpPr>
          <p:nvPr/>
        </p:nvCxnSpPr>
        <p:spPr>
          <a:xfrm>
            <a:off x="8856664" y="3689350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9" name="TextBox 72"/>
          <p:cNvSpPr txBox="1">
            <a:spLocks noChangeArrowheads="1"/>
          </p:cNvSpPr>
          <p:nvPr/>
        </p:nvSpPr>
        <p:spPr bwMode="auto">
          <a:xfrm>
            <a:off x="1828801" y="3505201"/>
            <a:ext cx="131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p=f</a:t>
            </a:r>
            <a:r>
              <a:rPr lang="en-US" altLang="en-US" baseline="-25000"/>
              <a:t>3</a:t>
            </a:r>
            <a:r>
              <a:rPr lang="en-US" altLang="en-US"/>
              <a:t>(y,z)</a:t>
            </a:r>
          </a:p>
        </p:txBody>
      </p:sp>
      <p:sp>
        <p:nvSpPr>
          <p:cNvPr id="18500" name="TextBox 73"/>
          <p:cNvSpPr txBox="1">
            <a:spLocks noChangeArrowheads="1"/>
          </p:cNvSpPr>
          <p:nvPr/>
        </p:nvSpPr>
        <p:spPr bwMode="auto">
          <a:xfrm>
            <a:off x="6400801" y="152401"/>
            <a:ext cx="1566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y,h=f</a:t>
            </a:r>
            <a:r>
              <a:rPr lang="en-US" altLang="en-US" baseline="-25000"/>
              <a:t>1</a:t>
            </a:r>
            <a:r>
              <a:rPr lang="en-US" altLang="en-US"/>
              <a:t>(x,h)</a:t>
            </a:r>
          </a:p>
        </p:txBody>
      </p:sp>
      <p:sp>
        <p:nvSpPr>
          <p:cNvPr id="18501" name="TextBox 74"/>
          <p:cNvSpPr txBox="1">
            <a:spLocks noChangeArrowheads="1"/>
          </p:cNvSpPr>
          <p:nvPr/>
        </p:nvSpPr>
        <p:spPr bwMode="auto">
          <a:xfrm>
            <a:off x="8077200" y="152401"/>
            <a:ext cx="176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z,g = f</a:t>
            </a:r>
            <a:r>
              <a:rPr lang="en-US" altLang="en-US" baseline="-25000"/>
              <a:t>2</a:t>
            </a:r>
            <a:r>
              <a:rPr lang="en-US" altLang="en-US"/>
              <a:t>(g,x)</a:t>
            </a:r>
          </a:p>
        </p:txBody>
      </p:sp>
    </p:spTree>
    <p:extLst>
      <p:ext uri="{BB962C8B-B14F-4D97-AF65-F5344CB8AC3E}">
        <p14:creationId xmlns:p14="http://schemas.microsoft.com/office/powerpoint/2010/main" val="20302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42" grpId="0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 animBg="1"/>
      <p:bldP spid="65" grpId="0" animBg="1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charset="-128"/>
              </a:rPr>
              <a:t>Naïve RNN</a:t>
            </a:r>
            <a:endParaRPr lang="zh-TW" altLang="en-US">
              <a:ea typeface="ＭＳ Ｐゴシック" charset="-128"/>
            </a:endParaRPr>
          </a:p>
        </p:txBody>
      </p:sp>
      <p:sp>
        <p:nvSpPr>
          <p:cNvPr id="5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05000" y="1752600"/>
            <a:ext cx="7886700" cy="4351338"/>
          </a:xfrm>
          <a:blipFill rotWithShape="1">
            <a:blip r:embed="rId2"/>
            <a:stretch>
              <a:fillRect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noFill/>
              </a:rPr>
              <a:t> </a:t>
            </a:r>
          </a:p>
        </p:txBody>
      </p:sp>
      <p:grpSp>
        <p:nvGrpSpPr>
          <p:cNvPr id="20483" name="群組 21"/>
          <p:cNvGrpSpPr>
            <a:grpSpLocks/>
          </p:cNvGrpSpPr>
          <p:nvPr/>
        </p:nvGrpSpPr>
        <p:grpSpPr bwMode="auto">
          <a:xfrm>
            <a:off x="1919289" y="2930525"/>
            <a:ext cx="2828925" cy="2673350"/>
            <a:chOff x="5883124" y="170421"/>
            <a:chExt cx="2827866" cy="2673220"/>
          </a:xfrm>
        </p:grpSpPr>
        <p:sp>
          <p:nvSpPr>
            <p:cNvPr id="7" name="矩形 3"/>
            <p:cNvSpPr/>
            <p:nvPr/>
          </p:nvSpPr>
          <p:spPr>
            <a:xfrm>
              <a:off x="6847963" y="1056203"/>
              <a:ext cx="931513" cy="93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schemeClr val="tx1"/>
                  </a:solidFill>
                </a:rPr>
                <a:t>f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5883124" y="1056203"/>
              <a:ext cx="507810" cy="9302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800" dirty="0"/>
                <a:t>h</a:t>
              </a:r>
              <a:endParaRPr lang="zh-TW" altLang="en-US" sz="2800" baseline="30000" dirty="0"/>
            </a:p>
          </p:txBody>
        </p:sp>
        <p:sp>
          <p:nvSpPr>
            <p:cNvPr id="9" name="矩形 5"/>
            <p:cNvSpPr/>
            <p:nvPr/>
          </p:nvSpPr>
          <p:spPr>
            <a:xfrm>
              <a:off x="8203180" y="1078427"/>
              <a:ext cx="507810" cy="9318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800" dirty="0"/>
                <a:t>h</a:t>
              </a:r>
              <a:r>
                <a:rPr lang="en-US" altLang="zh-TW" sz="2800" baseline="30000" dirty="0"/>
                <a:t>'</a:t>
              </a:r>
              <a:endParaRPr lang="zh-TW" altLang="en-US" sz="2800" baseline="30000" dirty="0"/>
            </a:p>
          </p:txBody>
        </p:sp>
        <p:sp>
          <p:nvSpPr>
            <p:cNvPr id="10" name="矩形 6"/>
            <p:cNvSpPr/>
            <p:nvPr/>
          </p:nvSpPr>
          <p:spPr>
            <a:xfrm>
              <a:off x="6847963" y="170421"/>
              <a:ext cx="931513" cy="4651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800" dirty="0"/>
                <a:t>y</a:t>
              </a:r>
              <a:endParaRPr lang="zh-TW" altLang="en-US" sz="2800" baseline="30000" dirty="0"/>
            </a:p>
          </p:txBody>
        </p:sp>
        <p:sp>
          <p:nvSpPr>
            <p:cNvPr id="11" name="矩形 7"/>
            <p:cNvSpPr/>
            <p:nvPr/>
          </p:nvSpPr>
          <p:spPr>
            <a:xfrm>
              <a:off x="6847963" y="2378527"/>
              <a:ext cx="931513" cy="4651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800" dirty="0"/>
                <a:t>x</a:t>
              </a:r>
              <a:endParaRPr lang="zh-TW" altLang="en-US" sz="2800" baseline="30000" dirty="0"/>
            </a:p>
          </p:txBody>
        </p:sp>
        <p:cxnSp>
          <p:nvCxnSpPr>
            <p:cNvPr id="12" name="直線單箭頭接點 8"/>
            <p:cNvCxnSpPr>
              <a:cxnSpLocks/>
            </p:cNvCxnSpPr>
            <p:nvPr/>
          </p:nvCxnSpPr>
          <p:spPr>
            <a:xfrm>
              <a:off x="6441715" y="1527668"/>
              <a:ext cx="390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9"/>
            <p:cNvCxnSpPr>
              <a:cxnSpLocks/>
            </p:cNvCxnSpPr>
            <p:nvPr/>
          </p:nvCxnSpPr>
          <p:spPr>
            <a:xfrm>
              <a:off x="7812801" y="1545129"/>
              <a:ext cx="390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0"/>
            <p:cNvCxnSpPr>
              <a:cxnSpLocks/>
            </p:cNvCxnSpPr>
            <p:nvPr/>
          </p:nvCxnSpPr>
          <p:spPr>
            <a:xfrm rot="16200000">
              <a:off x="7135922" y="847457"/>
              <a:ext cx="388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1"/>
            <p:cNvCxnSpPr>
              <a:cxnSpLocks/>
            </p:cNvCxnSpPr>
            <p:nvPr/>
          </p:nvCxnSpPr>
          <p:spPr>
            <a:xfrm rot="16200000">
              <a:off x="7135129" y="2181686"/>
              <a:ext cx="3905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4" name="文字方塊 22"/>
          <p:cNvSpPr txBox="1">
            <a:spLocks noChangeArrowheads="1"/>
          </p:cNvSpPr>
          <p:nvPr/>
        </p:nvSpPr>
        <p:spPr bwMode="auto">
          <a:xfrm>
            <a:off x="7721600" y="6488114"/>
            <a:ext cx="297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/>
              <a:t>We have ignored the bias</a:t>
            </a:r>
            <a:endParaRPr lang="zh-TW" altLang="en-US" sz="1800"/>
          </a:p>
        </p:txBody>
      </p:sp>
      <p:sp>
        <p:nvSpPr>
          <p:cNvPr id="17" name="矩形 23"/>
          <p:cNvSpPr/>
          <p:nvPr/>
        </p:nvSpPr>
        <p:spPr>
          <a:xfrm>
            <a:off x="5170488" y="2946401"/>
            <a:ext cx="508000" cy="931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'</a:t>
            </a:r>
            <a:endParaRPr lang="zh-TW" altLang="en-US" sz="2800" baseline="30000" dirty="0"/>
          </a:p>
        </p:txBody>
      </p:sp>
      <p:sp>
        <p:nvSpPr>
          <p:cNvPr id="18" name="矩形 24"/>
          <p:cNvSpPr/>
          <p:nvPr/>
        </p:nvSpPr>
        <p:spPr>
          <a:xfrm>
            <a:off x="5170488" y="4297363"/>
            <a:ext cx="508000" cy="931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endParaRPr lang="zh-TW" altLang="en-US" sz="2800" baseline="30000" dirty="0"/>
          </a:p>
        </p:txBody>
      </p:sp>
      <p:sp>
        <p:nvSpPr>
          <p:cNvPr id="19" name="矩形 25"/>
          <p:cNvSpPr/>
          <p:nvPr/>
        </p:nvSpPr>
        <p:spPr>
          <a:xfrm>
            <a:off x="6324600" y="4495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20" name="矩形 26"/>
          <p:cNvSpPr/>
          <p:nvPr/>
        </p:nvSpPr>
        <p:spPr>
          <a:xfrm>
            <a:off x="63246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h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21" name="矩形 28"/>
          <p:cNvSpPr/>
          <p:nvPr/>
        </p:nvSpPr>
        <p:spPr>
          <a:xfrm>
            <a:off x="7162800" y="4495800"/>
            <a:ext cx="381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CA" altLang="zh-TW" sz="2800" baseline="30000">
                <a:solidFill>
                  <a:srgbClr val="FFFFFF"/>
                </a:solidFill>
              </a:rPr>
              <a:t>h’</a:t>
            </a:r>
            <a:endParaRPr lang="zh-TW" altLang="en-US" sz="2800" baseline="30000">
              <a:solidFill>
                <a:srgbClr val="FFFFFF"/>
              </a:solidFill>
            </a:endParaRPr>
          </a:p>
        </p:txBody>
      </p:sp>
      <p:sp>
        <p:nvSpPr>
          <p:cNvPr id="22" name="文字方塊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1200" y="4724401"/>
            <a:ext cx="1974900" cy="276999"/>
          </a:xfrm>
          <a:prstGeom prst="rect">
            <a:avLst/>
          </a:prstGeom>
          <a:blipFill rotWithShape="1">
            <a:blip r:embed="rId3"/>
            <a:stretch>
              <a:fillRect l="-1543" t="-10870" r="-309" b="-86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3" name="文字方塊 30"/>
          <p:cNvSpPr txBox="1">
            <a:spLocks noChangeArrowheads="1"/>
          </p:cNvSpPr>
          <p:nvPr/>
        </p:nvSpPr>
        <p:spPr bwMode="auto">
          <a:xfrm>
            <a:off x="5486400" y="5257801"/>
            <a:ext cx="1258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/>
              <a:t>softmax</a:t>
            </a:r>
            <a:endParaRPr lang="zh-TW" altLang="en-US"/>
          </a:p>
        </p:txBody>
      </p:sp>
      <p:sp>
        <p:nvSpPr>
          <p:cNvPr id="24" name="文字方塊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55503" y="3200401"/>
            <a:ext cx="3206006" cy="276999"/>
          </a:xfrm>
          <a:prstGeom prst="rect">
            <a:avLst/>
          </a:prstGeom>
          <a:blipFill rotWithShape="1">
            <a:blip r:embed="rId4"/>
            <a:stretch>
              <a:fillRect l="-759" t="-10870" b="-86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grpSp>
        <p:nvGrpSpPr>
          <p:cNvPr id="26" name="群組 36"/>
          <p:cNvGrpSpPr>
            <a:grpSpLocks/>
          </p:cNvGrpSpPr>
          <p:nvPr/>
        </p:nvGrpSpPr>
        <p:grpSpPr bwMode="auto">
          <a:xfrm>
            <a:off x="7620000" y="2971801"/>
            <a:ext cx="1066800" cy="779463"/>
            <a:chOff x="5096938" y="-313899"/>
            <a:chExt cx="1066800" cy="778933"/>
          </a:xfrm>
        </p:grpSpPr>
        <p:sp>
          <p:nvSpPr>
            <p:cNvPr id="27" name="矩形 27"/>
            <p:cNvSpPr/>
            <p:nvPr/>
          </p:nvSpPr>
          <p:spPr>
            <a:xfrm>
              <a:off x="5096938" y="-313899"/>
              <a:ext cx="685800" cy="761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W</a:t>
              </a:r>
              <a:r>
                <a:rPr lang="en-US" altLang="zh-TW" sz="2400" baseline="30000" dirty="0">
                  <a:solidFill>
                    <a:srgbClr val="000000"/>
                  </a:solidFill>
                </a:rPr>
                <a:t>i</a:t>
              </a:r>
              <a:endParaRPr lang="zh-TW" altLang="en-US" sz="2400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28" name="矩形 34"/>
            <p:cNvSpPr/>
            <p:nvPr/>
          </p:nvSpPr>
          <p:spPr>
            <a:xfrm>
              <a:off x="5858938" y="-313899"/>
              <a:ext cx="304800" cy="7789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800" dirty="0"/>
                <a:t>x</a:t>
              </a:r>
              <a:endParaRPr lang="zh-TW" altLang="en-US" sz="2800" baseline="30000" dirty="0"/>
            </a:p>
          </p:txBody>
        </p:sp>
      </p:grpSp>
      <p:sp>
        <p:nvSpPr>
          <p:cNvPr id="29" name="文字方塊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91401" y="3226714"/>
            <a:ext cx="349455" cy="430887"/>
          </a:xfrm>
          <a:prstGeom prst="rect">
            <a:avLst/>
          </a:prstGeom>
          <a:blipFill rotWithShape="1">
            <a:blip r:embed="rId5"/>
            <a:stretch>
              <a:fillRect l="-6897" t="-563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30" name="矩形 28"/>
          <p:cNvSpPr/>
          <p:nvPr/>
        </p:nvSpPr>
        <p:spPr>
          <a:xfrm>
            <a:off x="7162800" y="2971800"/>
            <a:ext cx="2286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altLang="zh-TW" sz="2800" baseline="30000" dirty="0"/>
              <a:t>h</a:t>
            </a:r>
            <a:endParaRPr lang="zh-TW" altLang="en-US" sz="2800" baseline="30000" dirty="0"/>
          </a:p>
        </p:txBody>
      </p:sp>
      <p:sp>
        <p:nvSpPr>
          <p:cNvPr id="20496" name="TextBox 1"/>
          <p:cNvSpPr txBox="1">
            <a:spLocks noChangeArrowheads="1"/>
          </p:cNvSpPr>
          <p:nvPr/>
        </p:nvSpPr>
        <p:spPr bwMode="auto">
          <a:xfrm>
            <a:off x="8153400" y="4572001"/>
            <a:ext cx="222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Note, y is computed</a:t>
            </a:r>
          </a:p>
          <a:p>
            <a:pPr eaLnBrk="1" hangingPunct="1"/>
            <a:r>
              <a:rPr lang="en-US" altLang="en-US" sz="1800"/>
              <a:t>from h’</a:t>
            </a:r>
          </a:p>
        </p:txBody>
      </p:sp>
    </p:spTree>
    <p:extLst>
      <p:ext uri="{BB962C8B-B14F-4D97-AF65-F5344CB8AC3E}">
        <p14:creationId xmlns:p14="http://schemas.microsoft.com/office/powerpoint/2010/main" val="6361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Problems with naive RNN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When dealing with a time series, it tends to forget old information. When there is a distant relationship of unknown length, we wish to have a “memory” to it.</a:t>
            </a:r>
          </a:p>
          <a:p>
            <a:r>
              <a:rPr lang="en-US" altLang="en-US">
                <a:ea typeface="ＭＳ Ｐゴシック" charset="-128"/>
              </a:rPr>
              <a:t>Vanishing gradient problem.</a:t>
            </a:r>
          </a:p>
        </p:txBody>
      </p:sp>
    </p:spTree>
    <p:extLst>
      <p:ext uri="{BB962C8B-B14F-4D97-AF65-F5344CB8AC3E}">
        <p14:creationId xmlns:p14="http://schemas.microsoft.com/office/powerpoint/2010/main" val="33236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103" y="624868"/>
            <a:ext cx="8008906" cy="162893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4800" b="1" i="1" dirty="0"/>
              <a:t>“</a:t>
            </a:r>
            <a:r>
              <a:rPr lang="en-US" sz="4800" b="1" dirty="0"/>
              <a:t>You shall know a word by the company it keeps!” </a:t>
            </a:r>
          </a:p>
          <a:p>
            <a:pPr marL="0" indent="0" algn="ctr">
              <a:buNone/>
            </a:pPr>
            <a:r>
              <a:rPr lang="en-US" sz="4800" b="1" dirty="0"/>
              <a:t>Firth (1957)</a:t>
            </a:r>
            <a:endParaRPr lang="en-US" sz="48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95" y="2509772"/>
            <a:ext cx="5696336" cy="40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0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Deep Learning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Similarity?</a:t>
            </a:r>
          </a:p>
          <a:p>
            <a:pPr lvl="1"/>
            <a:r>
              <a:rPr lang="en-US" dirty="0"/>
              <a:t>Not Really!! </a:t>
            </a:r>
          </a:p>
          <a:p>
            <a:r>
              <a:rPr lang="en-US" dirty="0"/>
              <a:t>Methods for Semantic Similarity have existed for a long time.</a:t>
            </a:r>
          </a:p>
          <a:p>
            <a:pPr lvl="1"/>
            <a:r>
              <a:rPr lang="en-US" dirty="0"/>
              <a:t>Distributional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61252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Value Decomposition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66" y="1605808"/>
            <a:ext cx="7438003" cy="3954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3666" y="5885647"/>
            <a:ext cx="759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The problem with this method, is that we may end up with matrices having billions of rows and columns, which makes SVD computationally restrictive.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3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Singular Value Decomposition (SVD)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Handy mathematical technique that has application to many problems</a:t>
            </a:r>
          </a:p>
          <a:p>
            <a:r>
              <a:rPr lang="en-US" altLang="en-US"/>
              <a:t>Given any </a:t>
            </a:r>
            <a:r>
              <a:rPr lang="en-US" altLang="en-US" i="1"/>
              <a:t>m</a:t>
            </a:r>
            <a:r>
              <a:rPr lang="en-US" altLang="en-US">
                <a:sym typeface="Symbol" charset="2"/>
              </a:rPr>
              <a:t></a:t>
            </a:r>
            <a:r>
              <a:rPr lang="en-US" altLang="en-US" i="1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 matrix </a:t>
            </a:r>
            <a:r>
              <a:rPr lang="en-US" altLang="en-US" b="1">
                <a:sym typeface="Symbol" charset="2"/>
              </a:rPr>
              <a:t>A</a:t>
            </a:r>
            <a:r>
              <a:rPr lang="en-US" altLang="en-US">
                <a:sym typeface="Symbol" charset="2"/>
              </a:rPr>
              <a:t>, algorithm to find matrices </a:t>
            </a:r>
            <a:r>
              <a:rPr lang="en-US" altLang="en-US" b="1">
                <a:sym typeface="Symbol" charset="2"/>
              </a:rPr>
              <a:t>U</a:t>
            </a:r>
            <a:r>
              <a:rPr lang="en-US" altLang="en-US">
                <a:sym typeface="Symbol" charset="2"/>
              </a:rPr>
              <a:t>, </a:t>
            </a:r>
            <a:r>
              <a:rPr lang="en-US" altLang="en-US" b="1">
                <a:sym typeface="Symbol" charset="2"/>
              </a:rPr>
              <a:t>V</a:t>
            </a:r>
            <a:r>
              <a:rPr lang="en-US" altLang="en-US">
                <a:sym typeface="Symbol" charset="2"/>
              </a:rPr>
              <a:t>, and </a:t>
            </a:r>
            <a:r>
              <a:rPr lang="en-US" altLang="en-US" b="1">
                <a:sym typeface="Symbol" charset="2"/>
              </a:rPr>
              <a:t>W</a:t>
            </a:r>
            <a:r>
              <a:rPr lang="en-US" altLang="en-US">
                <a:sym typeface="Symbol" charset="2"/>
              </a:rPr>
              <a:t> such that</a:t>
            </a:r>
          </a:p>
          <a:p>
            <a:pPr lvl="1" indent="1146175">
              <a:buNone/>
            </a:pPr>
            <a:r>
              <a:rPr lang="en-US" altLang="en-US" b="1">
                <a:sym typeface="Symbol" charset="2"/>
              </a:rPr>
              <a:t>A</a:t>
            </a:r>
            <a:r>
              <a:rPr lang="en-US" altLang="en-US">
                <a:sym typeface="Symbol" charset="2"/>
              </a:rPr>
              <a:t> = </a:t>
            </a:r>
            <a:r>
              <a:rPr lang="en-US" altLang="en-US" b="1">
                <a:sym typeface="Symbol" charset="2"/>
              </a:rPr>
              <a:t>U</a:t>
            </a:r>
            <a:r>
              <a:rPr lang="en-US" altLang="en-US" sz="1300" b="1">
                <a:sym typeface="Symbol" charset="2"/>
              </a:rPr>
              <a:t> </a:t>
            </a:r>
            <a:r>
              <a:rPr lang="en-US" altLang="en-US" b="1">
                <a:sym typeface="Symbol" charset="2"/>
              </a:rPr>
              <a:t>W</a:t>
            </a:r>
            <a:r>
              <a:rPr lang="en-US" altLang="en-US" sz="1300" b="1">
                <a:sym typeface="Symbol" charset="2"/>
              </a:rPr>
              <a:t> </a:t>
            </a:r>
            <a:r>
              <a:rPr lang="en-US" altLang="en-US" b="1">
                <a:sym typeface="Symbol" charset="2"/>
              </a:rPr>
              <a:t>V</a:t>
            </a:r>
            <a:r>
              <a:rPr lang="en-US" altLang="en-US" baseline="30000">
                <a:sym typeface="Symbol" charset="2"/>
              </a:rPr>
              <a:t>T</a:t>
            </a:r>
            <a:endParaRPr lang="en-US" altLang="en-US" b="1">
              <a:sym typeface="Symbol" charset="2"/>
            </a:endParaRPr>
          </a:p>
          <a:p>
            <a:pPr lvl="1" indent="1146175">
              <a:buNone/>
            </a:pPr>
            <a:r>
              <a:rPr lang="en-US" altLang="en-US" b="1"/>
              <a:t>U</a:t>
            </a:r>
            <a:r>
              <a:rPr lang="en-US" altLang="en-US"/>
              <a:t> is </a:t>
            </a:r>
            <a:r>
              <a:rPr lang="en-US" altLang="en-US" i="1"/>
              <a:t>m</a:t>
            </a:r>
            <a:r>
              <a:rPr lang="en-US" altLang="en-US">
                <a:sym typeface="Symbol" charset="2"/>
              </a:rPr>
              <a:t></a:t>
            </a:r>
            <a:r>
              <a:rPr lang="en-US" altLang="en-US" i="1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 and orthonormal</a:t>
            </a:r>
          </a:p>
          <a:p>
            <a:pPr lvl="1" indent="1146175">
              <a:buNone/>
            </a:pPr>
            <a:r>
              <a:rPr lang="en-US" altLang="en-US" b="1">
                <a:sym typeface="Symbol" charset="2"/>
              </a:rPr>
              <a:t>W</a:t>
            </a:r>
            <a:r>
              <a:rPr lang="en-US" altLang="en-US">
                <a:sym typeface="Symbol" charset="2"/>
              </a:rPr>
              <a:t> is </a:t>
            </a:r>
            <a:r>
              <a:rPr lang="en-US" altLang="en-US" i="1"/>
              <a:t>n</a:t>
            </a:r>
            <a:r>
              <a:rPr lang="en-US" altLang="en-US">
                <a:sym typeface="Symbol" charset="2"/>
              </a:rPr>
              <a:t></a:t>
            </a:r>
            <a:r>
              <a:rPr lang="en-US" altLang="en-US" i="1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 and diagonal</a:t>
            </a:r>
          </a:p>
          <a:p>
            <a:pPr lvl="1" indent="1146175">
              <a:buNone/>
            </a:pPr>
            <a:r>
              <a:rPr lang="en-US" altLang="en-US" b="1">
                <a:sym typeface="Symbol" charset="2"/>
              </a:rPr>
              <a:t>V </a:t>
            </a:r>
            <a:r>
              <a:rPr lang="en-US" altLang="en-US">
                <a:sym typeface="Symbol" charset="2"/>
              </a:rPr>
              <a:t> is </a:t>
            </a:r>
            <a:r>
              <a:rPr lang="en-US" altLang="en-US" i="1"/>
              <a:t>n</a:t>
            </a:r>
            <a:r>
              <a:rPr lang="en-US" altLang="en-US">
                <a:sym typeface="Symbol" charset="2"/>
              </a:rPr>
              <a:t></a:t>
            </a:r>
            <a:r>
              <a:rPr lang="en-US" altLang="en-US" i="1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 and orthonormal</a:t>
            </a:r>
          </a:p>
        </p:txBody>
      </p:sp>
    </p:spTree>
    <p:extLst>
      <p:ext uri="{BB962C8B-B14F-4D97-AF65-F5344CB8AC3E}">
        <p14:creationId xmlns:p14="http://schemas.microsoft.com/office/powerpoint/2010/main" val="247346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charset="2"/>
              </a:rPr>
              <a:t>SVD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648200"/>
            <a:ext cx="7772400" cy="1600200"/>
          </a:xfrm>
        </p:spPr>
        <p:txBody>
          <a:bodyPr/>
          <a:lstStyle/>
          <a:p>
            <a:r>
              <a:rPr lang="en-US" altLang="en-US" dirty="0"/>
              <a:t>Treat as black box: code widely available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999428" name="Object 4"/>
          <p:cNvGraphicFramePr>
            <a:graphicFrameLocks noChangeAspect="1"/>
          </p:cNvGraphicFramePr>
          <p:nvPr/>
        </p:nvGraphicFramePr>
        <p:xfrm>
          <a:off x="2928939" y="2057401"/>
          <a:ext cx="63341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174840" imgH="1143000" progId="Equation.3">
                  <p:embed/>
                </p:oleObj>
              </mc:Choice>
              <mc:Fallback>
                <p:oleObj name="Equation" r:id="rId3" imgW="3174840" imgH="1143000" progId="Equation.3">
                  <p:embed/>
                  <p:pic>
                    <p:nvPicPr>
                      <p:cNvPr id="999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2057401"/>
                        <a:ext cx="633412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70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2085</Words>
  <Application>Microsoft Macintosh PowerPoint</Application>
  <PresentationFormat>Widescreen</PresentationFormat>
  <Paragraphs>835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新細明體</vt:lpstr>
      <vt:lpstr>Arial</vt:lpstr>
      <vt:lpstr>Calibri</vt:lpstr>
      <vt:lpstr>Calibri Light</vt:lpstr>
      <vt:lpstr>Cambria Math</vt:lpstr>
      <vt:lpstr>Mangal</vt:lpstr>
      <vt:lpstr>Segoe UI</vt:lpstr>
      <vt:lpstr>Symbol</vt:lpstr>
      <vt:lpstr>Wingdings</vt:lpstr>
      <vt:lpstr>Office Theme</vt:lpstr>
      <vt:lpstr>Equation</vt:lpstr>
      <vt:lpstr>Neural Machine Translation </vt:lpstr>
      <vt:lpstr>Reference Materials</vt:lpstr>
      <vt:lpstr>Deep Learning</vt:lpstr>
      <vt:lpstr>Role of Deep Learning in NLP</vt:lpstr>
      <vt:lpstr>PowerPoint Presentation</vt:lpstr>
      <vt:lpstr>Role of Deep Learning in NLP</vt:lpstr>
      <vt:lpstr>Singular Value Decomposition</vt:lpstr>
      <vt:lpstr>Singular Value Decomposition (SVD)</vt:lpstr>
      <vt:lpstr>SVD</vt:lpstr>
      <vt:lpstr>SVD</vt:lpstr>
      <vt:lpstr>SVD and Inverses</vt:lpstr>
      <vt:lpstr>SVD and Inverses</vt:lpstr>
      <vt:lpstr>SVD and Eigenvectors</vt:lpstr>
      <vt:lpstr>Word Representations</vt:lpstr>
      <vt:lpstr>Applications of Word Vectors</vt:lpstr>
      <vt:lpstr>Applications of Word Vectors</vt:lpstr>
      <vt:lpstr>Applications of Word Vectors</vt:lpstr>
      <vt:lpstr>Applications of Word Vectors</vt:lpstr>
      <vt:lpstr>Applications of Word Vectors</vt:lpstr>
      <vt:lpstr>Applications of Word Vectors</vt:lpstr>
      <vt:lpstr>Represent the meaning of word Word2vec</vt:lpstr>
      <vt:lpstr>Word2vec – Continuous Bag of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interesting results</vt:lpstr>
      <vt:lpstr>Word analogies</vt:lpstr>
      <vt:lpstr>Now what?</vt:lpstr>
      <vt:lpstr>Deep Learning and NLP</vt:lpstr>
      <vt:lpstr>Language Modelling Problem</vt:lpstr>
      <vt:lpstr>N-Gram Language Model</vt:lpstr>
      <vt:lpstr>Neural Network Language Models (NNLMs)</vt:lpstr>
      <vt:lpstr>Neural Network Language Model</vt:lpstr>
      <vt:lpstr>Limitation of Neural Network Language Model</vt:lpstr>
      <vt:lpstr>Recurrent Neural Network Language Model</vt:lpstr>
      <vt:lpstr>Recurrent Neural Network</vt:lpstr>
      <vt:lpstr>How does RNN reduce complexity?</vt:lpstr>
      <vt:lpstr>PowerPoint Presentation</vt:lpstr>
      <vt:lpstr>Naïve RNN</vt:lpstr>
      <vt:lpstr>Problems with naive RNN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 </dc:title>
  <dc:creator>Manish Shrivastava</dc:creator>
  <cp:lastModifiedBy>Manish Shrivastava</cp:lastModifiedBy>
  <cp:revision>4</cp:revision>
  <cp:lastPrinted>2018-06-28T04:01:24Z</cp:lastPrinted>
  <dcterms:created xsi:type="dcterms:W3CDTF">2018-06-28T03:45:50Z</dcterms:created>
  <dcterms:modified xsi:type="dcterms:W3CDTF">2018-06-28T13:40:15Z</dcterms:modified>
</cp:coreProperties>
</file>