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3" r:id="rId3"/>
    <p:sldId id="289" r:id="rId4"/>
    <p:sldId id="290" r:id="rId5"/>
    <p:sldId id="291" r:id="rId6"/>
    <p:sldId id="292" r:id="rId7"/>
    <p:sldId id="293" r:id="rId8"/>
    <p:sldId id="354" r:id="rId9"/>
    <p:sldId id="295" r:id="rId10"/>
    <p:sldId id="355" r:id="rId11"/>
    <p:sldId id="356" r:id="rId12"/>
    <p:sldId id="298" r:id="rId13"/>
    <p:sldId id="299" r:id="rId14"/>
    <p:sldId id="300" r:id="rId15"/>
    <p:sldId id="301" r:id="rId16"/>
    <p:sldId id="302" r:id="rId17"/>
    <p:sldId id="303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286" r:id="rId38"/>
    <p:sldId id="287" r:id="rId39"/>
    <p:sldId id="288" r:id="rId40"/>
    <p:sldId id="335" r:id="rId41"/>
    <p:sldId id="336" r:id="rId42"/>
    <p:sldId id="337" r:id="rId43"/>
    <p:sldId id="338" r:id="rId44"/>
    <p:sldId id="339" r:id="rId45"/>
    <p:sldId id="294" r:id="rId46"/>
    <p:sldId id="340" r:id="rId47"/>
    <p:sldId id="296" r:id="rId48"/>
    <p:sldId id="297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B49-8863-CA47-9D94-53A0CDA86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0F8F-8DB3-634B-A8E8-D7D443DCA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200E-E89A-E346-8B8B-065F310C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8E01-0E69-EE4A-81F8-BD355591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267D-4C57-0A4F-A075-00A7157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A1A-535D-0342-A38F-10572365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39C80-A2E5-1847-AA01-1B50BAB77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9716-77A0-A14F-9DCD-7C6D7217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EF55-472B-E34D-ACCA-FCE59842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9D02-84B5-DB46-9F73-A8B94497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8C0F0-9A77-FC4A-B2C2-CB783B53A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4235D-3617-8944-921B-BC086D99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CCC9-8FFE-4C4F-8914-4407504B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3D15-80DA-F444-8EC7-D0525142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2273-67C2-124B-95C3-15C3A684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A46-12BB-2643-8DD1-07603B95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5E01-1DF6-F641-851F-1B29ABB8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D191-7F75-2B49-A007-18888F11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DA4C6-DD75-B749-A734-ED6ACF97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FAA5-8A3B-D94E-A34F-32DE873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5B92-E8D3-C846-B5AE-4541A7B8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211E2-F57E-4F45-A158-6CC7D988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4AD9F-4C90-4E46-A6E5-6DE0BFC1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FAB3-4B19-A140-B087-E87F2040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DCF5-5C44-B24E-BB0D-84D934B6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638-1F22-A447-9F13-DA26B1A9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DE1C-920D-8245-9AF9-35CFA079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C5F9F-E008-464F-BB62-F262D136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8249-7150-3240-9D97-A655A718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C781-7568-5046-832A-1E78ED7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4860-E062-7148-A7EC-FDB044A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A96F-E271-5B40-9B3D-1E8816DC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08BC-F18E-D64A-A4FF-948017E9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9957-275C-2745-BAF5-8F1DD4C03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4C4E3-B3C6-AD41-AE54-F2A7A46F0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48186-CB9E-D343-9BEF-7614CA645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EC935-4BBE-C045-ADFE-C37C045A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FB843-CAE3-3F4E-A310-67142772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22027-33E4-3A48-899B-740678A6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5ADB-0F85-C14C-B00F-24D16596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7FB68-DC41-5E4D-BBC7-6ED226E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969EC-729A-C246-9CCA-BEEF95FE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BF10-C315-3444-90B1-E62530D6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966D8-2ED5-4C4A-A5D2-CCD60C82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21511-6653-0C4E-B851-BD6D339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6D46-50B4-1B4C-898A-4EF444E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9D22-FD88-7C4A-B0DD-91BA71C2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3718-E0EB-9542-A175-57F8DF5A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91DC-C6B4-9441-857A-206DF7BF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E744-BB41-B74E-A03A-23B55AE9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187DB-A249-8B45-89D1-96EF05C3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EC0F-4C1C-B044-81C3-A2A69458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4B69-D5B3-5747-BB51-CD4FE537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69755-889E-F740-BB94-2F20A85D3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50ECA-F205-AC40-852A-AD476346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AE86-DA41-E945-855C-513C01AB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92EB-E50F-DB46-A33D-05B7D5B1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045C-7798-9D44-ABE6-C468D50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E5C4A-FC36-4F47-A807-8C3A75DB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360B-FEC4-D845-A7C7-FA0D2218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594B-BE96-1943-A85B-8992A5010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E3AF-1C49-E343-8365-6B000B469820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803B-7EEB-F442-9ADF-62D580FC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802E-0739-3E47-BFDB-2428F2B2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48A7-E0F9-BB4E-BAF3-05DDA815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431B-35A6-4F4A-8E8B-2FA2BD82E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DBD45-EA6E-0744-80F8-559D12472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Manish Shrivastava</a:t>
            </a:r>
          </a:p>
        </p:txBody>
      </p:sp>
    </p:spTree>
    <p:extLst>
      <p:ext uri="{BB962C8B-B14F-4D97-AF65-F5344CB8AC3E}">
        <p14:creationId xmlns:p14="http://schemas.microsoft.com/office/powerpoint/2010/main" val="273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12"/>
          <p:cNvGrpSpPr>
            <a:grpSpLocks/>
          </p:cNvGrpSpPr>
          <p:nvPr/>
        </p:nvGrpSpPr>
        <p:grpSpPr bwMode="auto">
          <a:xfrm>
            <a:off x="7416800" y="5827713"/>
            <a:ext cx="908050" cy="461962"/>
            <a:chOff x="4765592" y="6396335"/>
            <a:chExt cx="907572" cy="461665"/>
          </a:xfrm>
        </p:grpSpPr>
        <p:sp>
          <p:nvSpPr>
            <p:cNvPr id="5" name="矩形 213"/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93" name="文字方塊 214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5546725" y="2976564"/>
            <a:ext cx="1906588" cy="3101975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0723" name="群組 123"/>
          <p:cNvGrpSpPr>
            <a:grpSpLocks/>
          </p:cNvGrpSpPr>
          <p:nvPr/>
        </p:nvGrpSpPr>
        <p:grpSpPr bwMode="auto">
          <a:xfrm>
            <a:off x="3968750" y="5832476"/>
            <a:ext cx="908050" cy="460375"/>
            <a:chOff x="4765592" y="6396335"/>
            <a:chExt cx="907572" cy="461665"/>
          </a:xfrm>
        </p:grpSpPr>
        <p:sp>
          <p:nvSpPr>
            <p:cNvPr id="11" name="矩形 125"/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91" name="文字方塊 129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30"/>
          <p:cNvSpPr>
            <a:spLocks noChangeArrowheads="1"/>
          </p:cNvSpPr>
          <p:nvPr/>
        </p:nvSpPr>
        <p:spPr bwMode="auto">
          <a:xfrm>
            <a:off x="4049714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矩形 131"/>
          <p:cNvSpPr/>
          <p:nvPr/>
        </p:nvSpPr>
        <p:spPr>
          <a:xfrm>
            <a:off x="3156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5" name="橢圓 137"/>
          <p:cNvSpPr/>
          <p:nvPr/>
        </p:nvSpPr>
        <p:spPr>
          <a:xfrm>
            <a:off x="3721100" y="357028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6" name="矩形 140"/>
          <p:cNvSpPr/>
          <p:nvPr/>
        </p:nvSpPr>
        <p:spPr>
          <a:xfrm>
            <a:off x="2272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7" name="矩形 142"/>
          <p:cNvSpPr/>
          <p:nvPr/>
        </p:nvSpPr>
        <p:spPr>
          <a:xfrm>
            <a:off x="4933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z</a:t>
            </a:r>
            <a:r>
              <a:rPr lang="en-US" altLang="zh-TW" sz="2400" baseline="30000" dirty="0">
                <a:solidFill>
                  <a:schemeClr val="tx1"/>
                </a:solidFill>
              </a:rPr>
              <a:t>o</a:t>
            </a:r>
            <a:endParaRPr lang="zh-TW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18" name="橢圓 145"/>
          <p:cNvSpPr/>
          <p:nvPr/>
        </p:nvSpPr>
        <p:spPr>
          <a:xfrm>
            <a:off x="2393950" y="275113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grpSp>
        <p:nvGrpSpPr>
          <p:cNvPr id="19" name="群組 147"/>
          <p:cNvGrpSpPr>
            <a:grpSpLocks/>
          </p:cNvGrpSpPr>
          <p:nvPr/>
        </p:nvGrpSpPr>
        <p:grpSpPr bwMode="auto">
          <a:xfrm>
            <a:off x="3709988" y="2724150"/>
            <a:ext cx="438150" cy="438150"/>
            <a:chOff x="6656524" y="2699227"/>
            <a:chExt cx="438150" cy="438150"/>
          </a:xfrm>
        </p:grpSpPr>
        <p:sp>
          <p:nvSpPr>
            <p:cNvPr id="20" name="橢圓 149"/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文字方塊 1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49816" y="2808362"/>
              <a:ext cx="283732" cy="276999"/>
            </a:xfrm>
            <a:prstGeom prst="rect">
              <a:avLst/>
            </a:prstGeom>
            <a:blipFill rotWithShape="1">
              <a:blip r:embed="rId2"/>
              <a:stretch>
                <a:fillRect l="-10638" t="-8511"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22" name="橢圓 155"/>
          <p:cNvSpPr/>
          <p:nvPr/>
        </p:nvSpPr>
        <p:spPr>
          <a:xfrm>
            <a:off x="5070475" y="27463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23" name="矩形 167"/>
          <p:cNvSpPr/>
          <p:nvPr/>
        </p:nvSpPr>
        <p:spPr>
          <a:xfrm>
            <a:off x="4931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168"/>
          <p:cNvSpPr txBox="1">
            <a:spLocks noChangeArrowheads="1"/>
          </p:cNvSpPr>
          <p:nvPr/>
        </p:nvSpPr>
        <p:spPr bwMode="auto">
          <a:xfrm>
            <a:off x="4849813" y="1395413"/>
            <a:ext cx="90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  <a:r>
              <a:rPr lang="en-US" altLang="zh-TW" baseline="30000"/>
              <a:t>t</a:t>
            </a:r>
            <a:endParaRPr lang="zh-TW" altLang="en-US" baseline="30000"/>
          </a:p>
        </p:txBody>
      </p:sp>
      <p:cxnSp>
        <p:nvCxnSpPr>
          <p:cNvPr id="25" name="直線單箭頭接點 169"/>
          <p:cNvCxnSpPr>
            <a:cxnSpLocks/>
          </p:cNvCxnSpPr>
          <p:nvPr/>
        </p:nvCxnSpPr>
        <p:spPr>
          <a:xfrm flipH="1" flipV="1">
            <a:off x="2632075" y="3217863"/>
            <a:ext cx="0" cy="12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1"/>
          <p:cNvCxnSpPr>
            <a:cxnSpLocks/>
          </p:cNvCxnSpPr>
          <p:nvPr/>
        </p:nvCxnSpPr>
        <p:spPr>
          <a:xfrm>
            <a:off x="2838451" y="2981325"/>
            <a:ext cx="887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15"/>
          <p:cNvCxnSpPr>
            <a:cxnSpLocks/>
            <a:endCxn id="15" idx="5"/>
          </p:cNvCxnSpPr>
          <p:nvPr/>
        </p:nvCxnSpPr>
        <p:spPr>
          <a:xfrm flipH="1" flipV="1">
            <a:off x="4095750" y="3944938"/>
            <a:ext cx="338138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16"/>
          <p:cNvCxnSpPr>
            <a:cxnSpLocks/>
            <a:endCxn id="15" idx="3"/>
          </p:cNvCxnSpPr>
          <p:nvPr/>
        </p:nvCxnSpPr>
        <p:spPr>
          <a:xfrm flipV="1">
            <a:off x="3516314" y="3944939"/>
            <a:ext cx="269875" cy="479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17"/>
          <p:cNvCxnSpPr>
            <a:cxnSpLocks/>
          </p:cNvCxnSpPr>
          <p:nvPr/>
        </p:nvCxnSpPr>
        <p:spPr>
          <a:xfrm flipV="1">
            <a:off x="3937000" y="3170239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5085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4828110" y="4885732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3414566" y="4880211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4126410" y="4925906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2668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0762" name="群組 227"/>
          <p:cNvGrpSpPr>
            <a:grpSpLocks/>
          </p:cNvGrpSpPr>
          <p:nvPr/>
        </p:nvGrpSpPr>
        <p:grpSpPr bwMode="auto">
          <a:xfrm>
            <a:off x="3173413" y="5835651"/>
            <a:ext cx="908050" cy="461963"/>
            <a:chOff x="4765592" y="6396335"/>
            <a:chExt cx="907572" cy="461665"/>
          </a:xfrm>
        </p:grpSpPr>
        <p:sp>
          <p:nvSpPr>
            <p:cNvPr id="36" name="矩形 228"/>
            <p:cNvSpPr>
              <a:spLocks noChangeArrowheads="1"/>
            </p:cNvSpPr>
            <p:nvPr/>
          </p:nvSpPr>
          <p:spPr bwMode="auto">
            <a:xfrm>
              <a:off x="4822712" y="6442343"/>
              <a:ext cx="720346" cy="369648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87" name="文字方塊 229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30763" name="群組 230"/>
          <p:cNvGrpSpPr>
            <a:grpSpLocks/>
          </p:cNvGrpSpPr>
          <p:nvPr/>
        </p:nvGrpSpPr>
        <p:grpSpPr bwMode="auto">
          <a:xfrm>
            <a:off x="1358900" y="2117726"/>
            <a:ext cx="908050" cy="461963"/>
            <a:chOff x="4775004" y="6396335"/>
            <a:chExt cx="907572" cy="461368"/>
          </a:xfrm>
        </p:grpSpPr>
        <p:sp>
          <p:nvSpPr>
            <p:cNvPr id="39" name="矩形 231"/>
            <p:cNvSpPr>
              <a:spLocks noChangeArrowheads="1"/>
            </p:cNvSpPr>
            <p:nvPr/>
          </p:nvSpPr>
          <p:spPr bwMode="auto">
            <a:xfrm>
              <a:off x="4822604" y="6442314"/>
              <a:ext cx="720346" cy="369411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文字方塊 232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36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41" name="群組 233"/>
          <p:cNvGrpSpPr>
            <a:grpSpLocks/>
          </p:cNvGrpSpPr>
          <p:nvPr/>
        </p:nvGrpSpPr>
        <p:grpSpPr bwMode="auto">
          <a:xfrm>
            <a:off x="5648326" y="2108201"/>
            <a:ext cx="906463" cy="461963"/>
            <a:chOff x="4775004" y="6396335"/>
            <a:chExt cx="907572" cy="461368"/>
          </a:xfrm>
        </p:grpSpPr>
        <p:sp>
          <p:nvSpPr>
            <p:cNvPr id="42" name="矩形 234"/>
            <p:cNvSpPr>
              <a:spLocks noChangeArrowheads="1"/>
            </p:cNvSpPr>
            <p:nvPr/>
          </p:nvSpPr>
          <p:spPr bwMode="auto">
            <a:xfrm>
              <a:off x="4822687" y="6442314"/>
              <a:ext cx="720018" cy="369411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文字方塊 235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36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</a:t>
              </a:r>
              <a:endParaRPr lang="zh-TW" altLang="en-US" baseline="30000"/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4049713" y="2335213"/>
            <a:ext cx="1625600" cy="379412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手繪多邊形 4"/>
          <p:cNvSpPr/>
          <p:nvPr/>
        </p:nvSpPr>
        <p:spPr>
          <a:xfrm>
            <a:off x="2147889" y="2365376"/>
            <a:ext cx="434975" cy="377825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6" name="直線單箭頭接點 239"/>
          <p:cNvCxnSpPr>
            <a:cxnSpLocks/>
          </p:cNvCxnSpPr>
          <p:nvPr/>
        </p:nvCxnSpPr>
        <p:spPr>
          <a:xfrm>
            <a:off x="4183063" y="2981325"/>
            <a:ext cx="887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240"/>
          <p:cNvCxnSpPr>
            <a:cxnSpLocks/>
          </p:cNvCxnSpPr>
          <p:nvPr/>
        </p:nvCxnSpPr>
        <p:spPr>
          <a:xfrm flipH="1" flipV="1">
            <a:off x="5303838" y="3184526"/>
            <a:ext cx="0" cy="1230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84702" y="3548142"/>
            <a:ext cx="521297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50" name="矩形 5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52595" y="2741687"/>
            <a:ext cx="521297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51" name="矩形 6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28664" y="2723296"/>
            <a:ext cx="521297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52" name="文字方塊 3"/>
          <p:cNvSpPr txBox="1">
            <a:spLocks noChangeArrowheads="1"/>
          </p:cNvSpPr>
          <p:nvPr/>
        </p:nvSpPr>
        <p:spPr bwMode="auto">
          <a:xfrm>
            <a:off x="3883025" y="290988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tanh</a:t>
            </a:r>
            <a:endParaRPr lang="zh-TW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315200" y="2514600"/>
            <a:ext cx="18991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baseline="300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ＭＳ Ｐゴシック" charset="0"/>
              </a:rPr>
              <a:t> =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z</a:t>
            </a:r>
            <a:r>
              <a:rPr lang="en-US" baseline="30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 c</a:t>
            </a:r>
            <a:r>
              <a:rPr lang="en-US" baseline="30000" dirty="0">
                <a:ea typeface="ＭＳ Ｐゴシック" charset="0"/>
                <a:cs typeface="ＭＳ Ｐゴシック" charset="0"/>
                <a:sym typeface="Wingdings"/>
              </a:rPr>
              <a:t>t-1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+ </a:t>
            </a:r>
            <a:r>
              <a:rPr lang="en-US" dirty="0" err="1">
                <a:ea typeface="ＭＳ Ｐゴシック" charset="0"/>
                <a:cs typeface="ＭＳ Ｐゴシック" charset="0"/>
                <a:sym typeface="Wingdings"/>
              </a:rPr>
              <a:t>z</a:t>
            </a:r>
            <a:r>
              <a:rPr lang="en-US" baseline="30000" dirty="0" err="1">
                <a:ea typeface="ＭＳ Ｐゴシック" charset="0"/>
                <a:cs typeface="ＭＳ Ｐゴシック" charset="0"/>
                <a:sym typeface="Wingdings"/>
              </a:rPr>
              <a:t>i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err="1">
                <a:latin typeface="+mj-lt"/>
                <a:ea typeface="Wingdings"/>
                <a:cs typeface="Wingdings"/>
                <a:sym typeface="Wingdings"/>
              </a:rPr>
              <a:t>z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74" name="TextBox 55"/>
          <p:cNvSpPr txBox="1">
            <a:spLocks noChangeArrowheads="1"/>
          </p:cNvSpPr>
          <p:nvPr/>
        </p:nvSpPr>
        <p:spPr bwMode="auto">
          <a:xfrm>
            <a:off x="7239001" y="3048000"/>
            <a:ext cx="191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</a:t>
            </a:r>
            <a:r>
              <a:rPr lang="en-US" altLang="en-US" sz="1800" baseline="30000"/>
              <a:t>t</a:t>
            </a:r>
            <a:r>
              <a:rPr lang="en-US" altLang="en-US" sz="1800"/>
              <a:t> = z</a:t>
            </a:r>
            <a:r>
              <a:rPr lang="en-US" altLang="en-US" sz="1800" baseline="30000"/>
              <a:t>o</a:t>
            </a:r>
            <a:r>
              <a:rPr lang="en-US" altLang="en-US" sz="1800"/>
              <a:t> </a:t>
            </a:r>
            <a:r>
              <a:rPr lang="en-US" altLang="en-US" sz="1800">
                <a:latin typeface="Wingdings" charset="2"/>
                <a:sym typeface="Wingdings" charset="2"/>
              </a:rPr>
              <a:t></a:t>
            </a:r>
            <a:r>
              <a:rPr lang="en-US" altLang="en-US" sz="1800">
                <a:sym typeface="Wingdings" charset="2"/>
              </a:rPr>
              <a:t> tanh(c</a:t>
            </a:r>
            <a:r>
              <a:rPr lang="en-US" altLang="en-US" sz="1800" baseline="30000">
                <a:sym typeface="Wingdings" charset="2"/>
              </a:rPr>
              <a:t>t</a:t>
            </a:r>
            <a:r>
              <a:rPr lang="en-US" altLang="en-US" sz="1800">
                <a:sym typeface="Wingdings" charset="2"/>
              </a:rPr>
              <a:t>)</a:t>
            </a:r>
            <a:endParaRPr lang="en-US" altLang="en-US" sz="1800"/>
          </a:p>
        </p:txBody>
      </p:sp>
      <p:sp>
        <p:nvSpPr>
          <p:cNvPr id="30775" name="TextBox 57"/>
          <p:cNvSpPr txBox="1">
            <a:spLocks noChangeArrowheads="1"/>
          </p:cNvSpPr>
          <p:nvPr/>
        </p:nvSpPr>
        <p:spPr bwMode="auto">
          <a:xfrm>
            <a:off x="7239001" y="3581400"/>
            <a:ext cx="1463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y</a:t>
            </a:r>
            <a:r>
              <a:rPr lang="en-US" altLang="en-US" sz="1800" baseline="30000"/>
              <a:t>t</a:t>
            </a:r>
            <a:r>
              <a:rPr lang="en-US" altLang="en-US" sz="1800"/>
              <a:t> = σ(W’ h</a:t>
            </a:r>
            <a:r>
              <a:rPr lang="en-US" altLang="en-US" sz="1800" baseline="30000"/>
              <a:t>t</a:t>
            </a:r>
            <a:r>
              <a:rPr lang="en-US" altLang="en-US" sz="1800"/>
              <a:t>) </a:t>
            </a:r>
          </a:p>
        </p:txBody>
      </p:sp>
      <p:sp>
        <p:nvSpPr>
          <p:cNvPr id="30776" name="TextBox 58"/>
          <p:cNvSpPr txBox="1">
            <a:spLocks noChangeArrowheads="1"/>
          </p:cNvSpPr>
          <p:nvPr/>
        </p:nvSpPr>
        <p:spPr bwMode="auto">
          <a:xfrm>
            <a:off x="4114801" y="6488113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Information flow of LSTM</a:t>
            </a:r>
          </a:p>
        </p:txBody>
      </p:sp>
      <p:grpSp>
        <p:nvGrpSpPr>
          <p:cNvPr id="30777" name="群組 146"/>
          <p:cNvGrpSpPr>
            <a:grpSpLocks/>
          </p:cNvGrpSpPr>
          <p:nvPr/>
        </p:nvGrpSpPr>
        <p:grpSpPr bwMode="auto">
          <a:xfrm>
            <a:off x="5791200" y="228600"/>
            <a:ext cx="438150" cy="438150"/>
            <a:chOff x="6656524" y="2699227"/>
            <a:chExt cx="438150" cy="438150"/>
          </a:xfrm>
        </p:grpSpPr>
        <p:sp>
          <p:nvSpPr>
            <p:cNvPr id="63" name="橢圓 14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4" name="文字方塊 14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5"/>
              <a:stretch>
                <a:fillRect l="-7143" t="-655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30778" name="TextBox 2"/>
          <p:cNvSpPr txBox="1">
            <a:spLocks noChangeArrowheads="1"/>
          </p:cNvSpPr>
          <p:nvPr/>
        </p:nvSpPr>
        <p:spPr bwMode="auto">
          <a:xfrm>
            <a:off x="6324601" y="22860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Element-wise multiply</a:t>
            </a:r>
          </a:p>
        </p:txBody>
      </p:sp>
      <p:pic>
        <p:nvPicPr>
          <p:cNvPr id="30779" name="Pictur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860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3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2" grpId="0" animBg="1"/>
      <p:bldP spid="24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>
          <a:xfrm>
            <a:off x="1549400" y="304800"/>
            <a:ext cx="4394200" cy="914400"/>
          </a:xfrm>
        </p:spPr>
        <p:txBody>
          <a:bodyPr>
            <a:normAutofit/>
          </a:bodyPr>
          <a:lstStyle/>
          <a:p>
            <a:r>
              <a:rPr lang="en-US" altLang="zh-TW" sz="3200">
                <a:ea typeface="ＭＳ Ｐゴシック" charset="-128"/>
              </a:rPr>
              <a:t>LSTM information flow</a:t>
            </a:r>
            <a:endParaRPr lang="zh-TW" altLang="en-US" sz="3200">
              <a:ea typeface="ＭＳ Ｐゴシック" charset="-128"/>
            </a:endParaRPr>
          </a:p>
        </p:txBody>
      </p:sp>
      <p:grpSp>
        <p:nvGrpSpPr>
          <p:cNvPr id="31746" name="群組 129"/>
          <p:cNvGrpSpPr>
            <a:grpSpLocks/>
          </p:cNvGrpSpPr>
          <p:nvPr/>
        </p:nvGrpSpPr>
        <p:grpSpPr bwMode="auto">
          <a:xfrm>
            <a:off x="3968750" y="5832476"/>
            <a:ext cx="908050" cy="460375"/>
            <a:chOff x="4765592" y="6396335"/>
            <a:chExt cx="907572" cy="461665"/>
          </a:xfrm>
        </p:grpSpPr>
        <p:sp>
          <p:nvSpPr>
            <p:cNvPr id="6" name="矩形 130"/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68" name="文字方塊 131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136"/>
          <p:cNvSpPr>
            <a:spLocks noChangeArrowheads="1"/>
          </p:cNvSpPr>
          <p:nvPr/>
        </p:nvSpPr>
        <p:spPr bwMode="auto">
          <a:xfrm>
            <a:off x="4049714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矩形 137"/>
          <p:cNvSpPr/>
          <p:nvPr/>
        </p:nvSpPr>
        <p:spPr>
          <a:xfrm>
            <a:off x="3156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橢圓 140"/>
          <p:cNvSpPr/>
          <p:nvPr/>
        </p:nvSpPr>
        <p:spPr>
          <a:xfrm>
            <a:off x="3721100" y="357028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1" name="矩形 144"/>
          <p:cNvSpPr/>
          <p:nvPr/>
        </p:nvSpPr>
        <p:spPr>
          <a:xfrm>
            <a:off x="2272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chemeClr val="tx1"/>
                </a:solidFill>
              </a:rPr>
              <a:t>z</a:t>
            </a:r>
            <a:r>
              <a:rPr lang="en-US" altLang="zh-TW" sz="2400" baseline="30000" dirty="0" err="1">
                <a:solidFill>
                  <a:schemeClr val="tx1"/>
                </a:solidFill>
              </a:rPr>
              <a:t>f</a:t>
            </a:r>
            <a:endParaRPr lang="zh-TW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12" name="矩形 145"/>
          <p:cNvSpPr/>
          <p:nvPr/>
        </p:nvSpPr>
        <p:spPr>
          <a:xfrm>
            <a:off x="4933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31758" name="群組 146"/>
          <p:cNvGrpSpPr>
            <a:grpSpLocks/>
          </p:cNvGrpSpPr>
          <p:nvPr/>
        </p:nvGrpSpPr>
        <p:grpSpPr bwMode="auto">
          <a:xfrm>
            <a:off x="2362200" y="2743200"/>
            <a:ext cx="438150" cy="438150"/>
            <a:chOff x="6656524" y="2699227"/>
            <a:chExt cx="438150" cy="438150"/>
          </a:xfrm>
        </p:grpSpPr>
        <p:sp>
          <p:nvSpPr>
            <p:cNvPr id="14" name="橢圓 14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5" name="文字方塊 14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2"/>
              <a:stretch>
                <a:fillRect l="-7143" t="-655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grpSp>
        <p:nvGrpSpPr>
          <p:cNvPr id="31759" name="群組 150"/>
          <p:cNvGrpSpPr>
            <a:grpSpLocks/>
          </p:cNvGrpSpPr>
          <p:nvPr/>
        </p:nvGrpSpPr>
        <p:grpSpPr bwMode="auto">
          <a:xfrm>
            <a:off x="3709988" y="2724150"/>
            <a:ext cx="438150" cy="438150"/>
            <a:chOff x="6656524" y="2699227"/>
            <a:chExt cx="438150" cy="438150"/>
          </a:xfrm>
        </p:grpSpPr>
        <p:sp>
          <p:nvSpPr>
            <p:cNvPr id="17" name="橢圓 154"/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文字方塊 15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3"/>
              <a:stretch>
                <a:fillRect l="-8333" t="-8511"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19" name="橢圓 167"/>
          <p:cNvSpPr/>
          <p:nvPr/>
        </p:nvSpPr>
        <p:spPr>
          <a:xfrm>
            <a:off x="5070475" y="27463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20" name="矩形 169"/>
          <p:cNvSpPr/>
          <p:nvPr/>
        </p:nvSpPr>
        <p:spPr>
          <a:xfrm>
            <a:off x="4931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764" name="文字方塊 211"/>
          <p:cNvSpPr txBox="1">
            <a:spLocks noChangeArrowheads="1"/>
          </p:cNvSpPr>
          <p:nvPr/>
        </p:nvSpPr>
        <p:spPr bwMode="auto">
          <a:xfrm>
            <a:off x="4849813" y="1395413"/>
            <a:ext cx="90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  <a:r>
              <a:rPr lang="en-US" altLang="zh-TW" baseline="30000"/>
              <a:t>t</a:t>
            </a:r>
            <a:endParaRPr lang="zh-TW" altLang="en-US" baseline="30000"/>
          </a:p>
        </p:txBody>
      </p:sp>
      <p:cxnSp>
        <p:nvCxnSpPr>
          <p:cNvPr id="22" name="直線單箭頭接點 215"/>
          <p:cNvCxnSpPr>
            <a:cxnSpLocks/>
          </p:cNvCxnSpPr>
          <p:nvPr/>
        </p:nvCxnSpPr>
        <p:spPr>
          <a:xfrm flipH="1" flipV="1">
            <a:off x="2632075" y="3217863"/>
            <a:ext cx="0" cy="12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16"/>
          <p:cNvCxnSpPr>
            <a:cxnSpLocks/>
          </p:cNvCxnSpPr>
          <p:nvPr/>
        </p:nvCxnSpPr>
        <p:spPr>
          <a:xfrm>
            <a:off x="2838451" y="2981325"/>
            <a:ext cx="887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17"/>
          <p:cNvCxnSpPr>
            <a:cxnSpLocks/>
            <a:endCxn id="10" idx="5"/>
          </p:cNvCxnSpPr>
          <p:nvPr/>
        </p:nvCxnSpPr>
        <p:spPr>
          <a:xfrm flipH="1" flipV="1">
            <a:off x="4095750" y="3944938"/>
            <a:ext cx="338138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22"/>
          <p:cNvCxnSpPr>
            <a:cxnSpLocks/>
            <a:endCxn id="10" idx="3"/>
          </p:cNvCxnSpPr>
          <p:nvPr/>
        </p:nvCxnSpPr>
        <p:spPr>
          <a:xfrm flipV="1">
            <a:off x="3516314" y="3944939"/>
            <a:ext cx="269875" cy="479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23"/>
          <p:cNvCxnSpPr>
            <a:cxnSpLocks/>
          </p:cNvCxnSpPr>
          <p:nvPr/>
        </p:nvCxnSpPr>
        <p:spPr>
          <a:xfrm flipV="1">
            <a:off x="3937000" y="3170239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/>
          <p:cNvSpPr/>
          <p:nvPr/>
        </p:nvSpPr>
        <p:spPr>
          <a:xfrm flipV="1">
            <a:off x="5085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向下箭號 162"/>
          <p:cNvSpPr/>
          <p:nvPr/>
        </p:nvSpPr>
        <p:spPr>
          <a:xfrm rot="2620627" flipV="1">
            <a:off x="4828110" y="4885732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向下箭號 163"/>
          <p:cNvSpPr/>
          <p:nvPr/>
        </p:nvSpPr>
        <p:spPr>
          <a:xfrm rot="20057551" flipV="1">
            <a:off x="3414566" y="4880211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向下箭號 165"/>
          <p:cNvSpPr/>
          <p:nvPr/>
        </p:nvSpPr>
        <p:spPr>
          <a:xfrm rot="1353372" flipV="1">
            <a:off x="4126410" y="4925906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向下箭號 166"/>
          <p:cNvSpPr/>
          <p:nvPr/>
        </p:nvSpPr>
        <p:spPr>
          <a:xfrm rot="18851723" flipV="1">
            <a:off x="2668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1785" name="群組 230"/>
          <p:cNvGrpSpPr>
            <a:grpSpLocks/>
          </p:cNvGrpSpPr>
          <p:nvPr/>
        </p:nvGrpSpPr>
        <p:grpSpPr bwMode="auto">
          <a:xfrm>
            <a:off x="3173413" y="5821363"/>
            <a:ext cx="908050" cy="461962"/>
            <a:chOff x="4765592" y="6396335"/>
            <a:chExt cx="907572" cy="461665"/>
          </a:xfrm>
        </p:grpSpPr>
        <p:sp>
          <p:nvSpPr>
            <p:cNvPr id="33" name="矩形 231"/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62" name="文字方塊 232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31786" name="群組 233"/>
          <p:cNvGrpSpPr>
            <a:grpSpLocks/>
          </p:cNvGrpSpPr>
          <p:nvPr/>
        </p:nvGrpSpPr>
        <p:grpSpPr bwMode="auto">
          <a:xfrm>
            <a:off x="1358900" y="2117726"/>
            <a:ext cx="908050" cy="461963"/>
            <a:chOff x="4775004" y="6396335"/>
            <a:chExt cx="907572" cy="461665"/>
          </a:xfrm>
        </p:grpSpPr>
        <p:sp>
          <p:nvSpPr>
            <p:cNvPr id="36" name="矩形 234"/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文字方塊 235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31787" name="群組 236"/>
          <p:cNvGrpSpPr>
            <a:grpSpLocks/>
          </p:cNvGrpSpPr>
          <p:nvPr/>
        </p:nvGrpSpPr>
        <p:grpSpPr bwMode="auto">
          <a:xfrm>
            <a:off x="5548313" y="2079626"/>
            <a:ext cx="908050" cy="460375"/>
            <a:chOff x="4775004" y="6396335"/>
            <a:chExt cx="907572" cy="461665"/>
          </a:xfrm>
        </p:grpSpPr>
        <p:sp>
          <p:nvSpPr>
            <p:cNvPr id="39" name="矩形 237"/>
            <p:cNvSpPr>
              <a:spLocks noChangeArrowheads="1"/>
            </p:cNvSpPr>
            <p:nvPr/>
          </p:nvSpPr>
          <p:spPr bwMode="auto">
            <a:xfrm>
              <a:off x="4822604" y="6442502"/>
              <a:ext cx="720346" cy="369332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文字方塊 238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</a:t>
              </a:r>
              <a:endParaRPr lang="zh-TW" altLang="en-US" baseline="30000"/>
            </a:p>
          </p:txBody>
        </p:sp>
      </p:grpSp>
      <p:sp>
        <p:nvSpPr>
          <p:cNvPr id="41" name="手繪多邊形 2"/>
          <p:cNvSpPr/>
          <p:nvPr/>
        </p:nvSpPr>
        <p:spPr>
          <a:xfrm>
            <a:off x="4049713" y="2335213"/>
            <a:ext cx="1625600" cy="379412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手繪多邊形 4"/>
          <p:cNvSpPr/>
          <p:nvPr/>
        </p:nvSpPr>
        <p:spPr>
          <a:xfrm>
            <a:off x="2147889" y="2365376"/>
            <a:ext cx="434975" cy="377825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3" name="直線單箭頭接點 242"/>
          <p:cNvCxnSpPr>
            <a:cxnSpLocks/>
          </p:cNvCxnSpPr>
          <p:nvPr/>
        </p:nvCxnSpPr>
        <p:spPr>
          <a:xfrm>
            <a:off x="4183063" y="2981325"/>
            <a:ext cx="887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243"/>
          <p:cNvCxnSpPr>
            <a:cxnSpLocks/>
          </p:cNvCxnSpPr>
          <p:nvPr/>
        </p:nvCxnSpPr>
        <p:spPr>
          <a:xfrm flipH="1" flipV="1">
            <a:off x="5303838" y="3184526"/>
            <a:ext cx="0" cy="1230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244"/>
          <p:cNvGrpSpPr>
            <a:grpSpLocks/>
          </p:cNvGrpSpPr>
          <p:nvPr/>
        </p:nvGrpSpPr>
        <p:grpSpPr bwMode="auto">
          <a:xfrm>
            <a:off x="8237538" y="5818189"/>
            <a:ext cx="908050" cy="460375"/>
            <a:chOff x="4765592" y="6396335"/>
            <a:chExt cx="907572" cy="461665"/>
          </a:xfrm>
        </p:grpSpPr>
        <p:sp>
          <p:nvSpPr>
            <p:cNvPr id="46" name="矩形 245"/>
            <p:cNvSpPr>
              <a:spLocks noChangeArrowheads="1"/>
            </p:cNvSpPr>
            <p:nvPr/>
          </p:nvSpPr>
          <p:spPr bwMode="auto">
            <a:xfrm>
              <a:off x="4822712" y="6442501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56" name="文字方塊 246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t+1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48" name="矩形 247"/>
          <p:cNvSpPr>
            <a:spLocks noChangeArrowheads="1"/>
          </p:cNvSpPr>
          <p:nvPr/>
        </p:nvSpPr>
        <p:spPr bwMode="auto">
          <a:xfrm>
            <a:off x="8275639" y="4411663"/>
            <a:ext cx="720725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矩形 248"/>
          <p:cNvSpPr/>
          <p:nvPr/>
        </p:nvSpPr>
        <p:spPr>
          <a:xfrm>
            <a:off x="7383145" y="441202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0" name="橢圓 250"/>
          <p:cNvSpPr/>
          <p:nvPr/>
        </p:nvSpPr>
        <p:spPr>
          <a:xfrm>
            <a:off x="7948613" y="35591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1" name="矩形 252"/>
          <p:cNvSpPr/>
          <p:nvPr/>
        </p:nvSpPr>
        <p:spPr>
          <a:xfrm>
            <a:off x="6498685" y="441202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2" name="矩形 253"/>
          <p:cNvSpPr/>
          <p:nvPr/>
        </p:nvSpPr>
        <p:spPr>
          <a:xfrm>
            <a:off x="9160451" y="441721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3" name="橢圓 255"/>
          <p:cNvSpPr/>
          <p:nvPr/>
        </p:nvSpPr>
        <p:spPr>
          <a:xfrm>
            <a:off x="6621463" y="274002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grpSp>
        <p:nvGrpSpPr>
          <p:cNvPr id="54" name="群組 257"/>
          <p:cNvGrpSpPr>
            <a:grpSpLocks/>
          </p:cNvGrpSpPr>
          <p:nvPr/>
        </p:nvGrpSpPr>
        <p:grpSpPr bwMode="auto">
          <a:xfrm>
            <a:off x="7937500" y="2713038"/>
            <a:ext cx="438150" cy="438150"/>
            <a:chOff x="6656524" y="2699227"/>
            <a:chExt cx="438150" cy="438150"/>
          </a:xfrm>
        </p:grpSpPr>
        <p:sp>
          <p:nvSpPr>
            <p:cNvPr id="55" name="橢圓 258"/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文字方塊 25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4"/>
              <a:stretch>
                <a:fillRect l="-10638" t="-8511"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57" name="橢圓 261"/>
          <p:cNvSpPr/>
          <p:nvPr/>
        </p:nvSpPr>
        <p:spPr>
          <a:xfrm>
            <a:off x="9296400" y="273526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8" name="矩形 263"/>
          <p:cNvSpPr/>
          <p:nvPr/>
        </p:nvSpPr>
        <p:spPr>
          <a:xfrm>
            <a:off x="9158516" y="139701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264"/>
          <p:cNvSpPr txBox="1">
            <a:spLocks noChangeArrowheads="1"/>
          </p:cNvSpPr>
          <p:nvPr/>
        </p:nvSpPr>
        <p:spPr bwMode="auto">
          <a:xfrm>
            <a:off x="9077326" y="1382713"/>
            <a:ext cx="90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  <a:r>
              <a:rPr lang="en-US" altLang="zh-TW" baseline="30000"/>
              <a:t>t+1</a:t>
            </a:r>
            <a:endParaRPr lang="zh-TW" altLang="en-US" baseline="30000"/>
          </a:p>
        </p:txBody>
      </p:sp>
      <p:cxnSp>
        <p:nvCxnSpPr>
          <p:cNvPr id="60" name="直線單箭頭接點 265"/>
          <p:cNvCxnSpPr>
            <a:cxnSpLocks/>
          </p:cNvCxnSpPr>
          <p:nvPr/>
        </p:nvCxnSpPr>
        <p:spPr>
          <a:xfrm flipH="1" flipV="1">
            <a:off x="6858000" y="3205163"/>
            <a:ext cx="0" cy="12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66"/>
          <p:cNvCxnSpPr>
            <a:cxnSpLocks/>
          </p:cNvCxnSpPr>
          <p:nvPr/>
        </p:nvCxnSpPr>
        <p:spPr>
          <a:xfrm>
            <a:off x="7064376" y="2968625"/>
            <a:ext cx="887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267"/>
          <p:cNvCxnSpPr>
            <a:cxnSpLocks/>
            <a:endCxn id="50" idx="5"/>
          </p:cNvCxnSpPr>
          <p:nvPr/>
        </p:nvCxnSpPr>
        <p:spPr>
          <a:xfrm flipH="1" flipV="1">
            <a:off x="8321675" y="3932238"/>
            <a:ext cx="338138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268"/>
          <p:cNvCxnSpPr>
            <a:cxnSpLocks/>
            <a:endCxn id="50" idx="3"/>
          </p:cNvCxnSpPr>
          <p:nvPr/>
        </p:nvCxnSpPr>
        <p:spPr>
          <a:xfrm flipV="1">
            <a:off x="7743825" y="3932239"/>
            <a:ext cx="268288" cy="479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269"/>
          <p:cNvCxnSpPr>
            <a:cxnSpLocks/>
          </p:cNvCxnSpPr>
          <p:nvPr/>
        </p:nvCxnSpPr>
        <p:spPr>
          <a:xfrm flipV="1">
            <a:off x="8164513" y="3157539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/>
          <p:cNvSpPr/>
          <p:nvPr/>
        </p:nvSpPr>
        <p:spPr>
          <a:xfrm flipV="1">
            <a:off x="9311655" y="192310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6" name="向下箭號 162"/>
          <p:cNvSpPr/>
          <p:nvPr/>
        </p:nvSpPr>
        <p:spPr>
          <a:xfrm rot="2620627" flipV="1">
            <a:off x="9054748" y="4873262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7" name="向下箭號 163"/>
          <p:cNvSpPr/>
          <p:nvPr/>
        </p:nvSpPr>
        <p:spPr>
          <a:xfrm rot="20057551" flipV="1">
            <a:off x="7641204" y="4867741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8" name="向下箭號 165"/>
          <p:cNvSpPr/>
          <p:nvPr/>
        </p:nvSpPr>
        <p:spPr>
          <a:xfrm rot="1353372" flipV="1">
            <a:off x="8353048" y="4913436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9" name="向下箭號 166"/>
          <p:cNvSpPr/>
          <p:nvPr/>
        </p:nvSpPr>
        <p:spPr>
          <a:xfrm rot="18851723" flipV="1">
            <a:off x="6894742" y="484212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1831" name="群組 275"/>
          <p:cNvGrpSpPr>
            <a:grpSpLocks/>
          </p:cNvGrpSpPr>
          <p:nvPr/>
        </p:nvGrpSpPr>
        <p:grpSpPr bwMode="auto">
          <a:xfrm>
            <a:off x="7400926" y="5810251"/>
            <a:ext cx="906463" cy="460375"/>
            <a:chOff x="4765592" y="6396335"/>
            <a:chExt cx="907572" cy="461665"/>
          </a:xfrm>
        </p:grpSpPr>
        <p:sp>
          <p:nvSpPr>
            <p:cNvPr id="71" name="矩形 276"/>
            <p:cNvSpPr>
              <a:spLocks noChangeArrowheads="1"/>
            </p:cNvSpPr>
            <p:nvPr/>
          </p:nvSpPr>
          <p:spPr bwMode="auto">
            <a:xfrm>
              <a:off x="4822812" y="6442502"/>
              <a:ext cx="720018" cy="369332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52" name="文字方塊 277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</a:t>
              </a:r>
              <a:endParaRPr lang="zh-TW" altLang="en-US" baseline="30000"/>
            </a:p>
          </p:txBody>
        </p:sp>
      </p:grpSp>
      <p:grpSp>
        <p:nvGrpSpPr>
          <p:cNvPr id="73" name="群組 281"/>
          <p:cNvGrpSpPr>
            <a:grpSpLocks/>
          </p:cNvGrpSpPr>
          <p:nvPr/>
        </p:nvGrpSpPr>
        <p:grpSpPr bwMode="auto">
          <a:xfrm>
            <a:off x="9877425" y="2066926"/>
            <a:ext cx="908050" cy="461963"/>
            <a:chOff x="4775004" y="6396335"/>
            <a:chExt cx="907572" cy="461665"/>
          </a:xfrm>
        </p:grpSpPr>
        <p:sp>
          <p:nvSpPr>
            <p:cNvPr id="74" name="矩形 282"/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文字方塊 283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t+1</a:t>
              </a:r>
              <a:endParaRPr lang="zh-TW" altLang="en-US" baseline="30000"/>
            </a:p>
          </p:txBody>
        </p:sp>
      </p:grpSp>
      <p:sp>
        <p:nvSpPr>
          <p:cNvPr id="76" name="手繪多邊形 2"/>
          <p:cNvSpPr/>
          <p:nvPr/>
        </p:nvSpPr>
        <p:spPr>
          <a:xfrm>
            <a:off x="8275638" y="2324101"/>
            <a:ext cx="1625600" cy="377825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7" name="手繪多邊形 4"/>
          <p:cNvSpPr/>
          <p:nvPr/>
        </p:nvSpPr>
        <p:spPr>
          <a:xfrm>
            <a:off x="6375401" y="2352676"/>
            <a:ext cx="434975" cy="377825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8" name="手繪多邊形 110"/>
          <p:cNvSpPr/>
          <p:nvPr/>
        </p:nvSpPr>
        <p:spPr>
          <a:xfrm>
            <a:off x="5543551" y="3000376"/>
            <a:ext cx="1908175" cy="3101975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9" name="直線單箭頭接點 287"/>
          <p:cNvCxnSpPr>
            <a:cxnSpLocks/>
          </p:cNvCxnSpPr>
          <p:nvPr/>
        </p:nvCxnSpPr>
        <p:spPr>
          <a:xfrm>
            <a:off x="8408988" y="2968625"/>
            <a:ext cx="887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288"/>
          <p:cNvCxnSpPr>
            <a:cxnSpLocks/>
          </p:cNvCxnSpPr>
          <p:nvPr/>
        </p:nvCxnSpPr>
        <p:spPr>
          <a:xfrm flipH="1" flipV="1">
            <a:off x="9531350" y="3173414"/>
            <a:ext cx="0" cy="1228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9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76332" y="3566571"/>
            <a:ext cx="336631" cy="369332"/>
          </a:xfrm>
          <a:prstGeom prst="rect">
            <a:avLst/>
          </a:prstGeom>
          <a:blipFill rotWithShape="1">
            <a:blip r:embed="rId5"/>
            <a:stretch>
              <a:fillRect l="-7143" t="-819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2" name="文字方塊 9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31469" y="2775597"/>
            <a:ext cx="336631" cy="369332"/>
          </a:xfrm>
          <a:prstGeom prst="rect">
            <a:avLst/>
          </a:prstGeom>
          <a:blipFill rotWithShape="1">
            <a:blip r:embed="rId2"/>
            <a:stretch>
              <a:fillRect l="-7143" t="-655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3" name="文字方塊 9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90370" y="2754147"/>
            <a:ext cx="336631" cy="369332"/>
          </a:xfrm>
          <a:prstGeom prst="rect">
            <a:avLst/>
          </a:prstGeom>
          <a:blipFill rotWithShape="1">
            <a:blip r:embed="rId5"/>
            <a:stretch>
              <a:fillRect l="-7143" t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4" name="文字方塊 9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03699" y="3575729"/>
            <a:ext cx="336631" cy="369332"/>
          </a:xfrm>
          <a:prstGeom prst="rect">
            <a:avLst/>
          </a:prstGeom>
          <a:blipFill rotWithShape="1">
            <a:blip r:embed="rId6"/>
            <a:stretch>
              <a:fillRect l="-7018" t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5" name="文字方塊 9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62415" y="2754147"/>
            <a:ext cx="336631" cy="369332"/>
          </a:xfrm>
          <a:prstGeom prst="rect">
            <a:avLst/>
          </a:prstGeom>
          <a:blipFill rotWithShape="1">
            <a:blip r:embed="rId6"/>
            <a:stretch>
              <a:fillRect l="-7018" t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31843" name="文字方塊 96"/>
          <p:cNvSpPr txBox="1">
            <a:spLocks noChangeArrowheads="1"/>
          </p:cNvSpPr>
          <p:nvPr/>
        </p:nvSpPr>
        <p:spPr bwMode="auto">
          <a:xfrm>
            <a:off x="3883025" y="290988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tanh</a:t>
            </a:r>
            <a:endParaRPr lang="zh-TW" altLang="en-US"/>
          </a:p>
        </p:txBody>
      </p:sp>
      <p:sp>
        <p:nvSpPr>
          <p:cNvPr id="88" name="文字方塊 97"/>
          <p:cNvSpPr txBox="1">
            <a:spLocks noChangeArrowheads="1"/>
          </p:cNvSpPr>
          <p:nvPr/>
        </p:nvSpPr>
        <p:spPr bwMode="auto">
          <a:xfrm>
            <a:off x="8124825" y="2930526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tanh</a:t>
            </a:r>
            <a:endParaRPr lang="zh-TW" altLang="en-US"/>
          </a:p>
        </p:txBody>
      </p:sp>
      <p:sp>
        <p:nvSpPr>
          <p:cNvPr id="89" name="手繪多邊形 110"/>
          <p:cNvSpPr/>
          <p:nvPr/>
        </p:nvSpPr>
        <p:spPr>
          <a:xfrm>
            <a:off x="9764714" y="2963864"/>
            <a:ext cx="1906587" cy="3101975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0" name="文字方塊 101"/>
          <p:cNvSpPr txBox="1">
            <a:spLocks noChangeArrowheads="1"/>
          </p:cNvSpPr>
          <p:nvPr/>
        </p:nvSpPr>
        <p:spPr bwMode="auto">
          <a:xfrm>
            <a:off x="9856788" y="5322889"/>
            <a:ext cx="906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  <a:r>
              <a:rPr lang="en-US" altLang="zh-TW" baseline="30000"/>
              <a:t>t+1</a:t>
            </a:r>
            <a:endParaRPr lang="zh-TW" altLang="en-US" baseline="30000"/>
          </a:p>
        </p:txBody>
      </p:sp>
      <p:sp>
        <p:nvSpPr>
          <p:cNvPr id="31847" name="TextBox 90"/>
          <p:cNvSpPr txBox="1">
            <a:spLocks noChangeArrowheads="1"/>
          </p:cNvSpPr>
          <p:nvPr/>
        </p:nvSpPr>
        <p:spPr bwMode="auto">
          <a:xfrm>
            <a:off x="4114801" y="6488113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Information flow of LSTM</a:t>
            </a:r>
          </a:p>
        </p:txBody>
      </p:sp>
      <p:pic>
        <p:nvPicPr>
          <p:cNvPr id="31848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22860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5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3" grpId="0" animBg="1"/>
      <p:bldP spid="57" grpId="0" animBg="1"/>
      <p:bldP spid="59" grpId="0"/>
      <p:bldP spid="88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GRU – gated recurrent unit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sz="2000">
                <a:solidFill>
                  <a:srgbClr val="FF0000"/>
                </a:solidFill>
                <a:ea typeface="ＭＳ Ｐゴシック" charset="-128"/>
              </a:rPr>
              <a:t>(more compression)</a:t>
            </a:r>
            <a:endParaRPr lang="en-US" altLang="en-US">
              <a:solidFill>
                <a:srgbClr val="FF0000"/>
              </a:solidFill>
              <a:ea typeface="ＭＳ Ｐゴシック" charset="-128"/>
            </a:endParaRPr>
          </a:p>
        </p:txBody>
      </p:sp>
      <p:pic>
        <p:nvPicPr>
          <p:cNvPr id="327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06601"/>
            <a:ext cx="91440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1752600" y="5181600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It combines the </a:t>
            </a:r>
            <a:r>
              <a:rPr lang="en-US" altLang="en-US" sz="2000">
                <a:solidFill>
                  <a:srgbClr val="FF0000"/>
                </a:solidFill>
              </a:rPr>
              <a:t>forget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input</a:t>
            </a:r>
            <a:r>
              <a:rPr lang="en-US" altLang="en-US" sz="2000"/>
              <a:t> into a single </a:t>
            </a:r>
            <a:r>
              <a:rPr lang="en-US" altLang="en-US" sz="2000">
                <a:solidFill>
                  <a:srgbClr val="FF0000"/>
                </a:solidFill>
              </a:rPr>
              <a:t>update gate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It also merges the cell state and hidden state. This is simpler</a:t>
            </a:r>
          </a:p>
          <a:p>
            <a:pPr eaLnBrk="1" hangingPunct="1"/>
            <a:r>
              <a:rPr lang="en-US" altLang="en-US" sz="2000"/>
              <a:t>than LSTM. There are many other variants too.</a:t>
            </a: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2133601" y="1752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reset gate</a:t>
            </a: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H="1">
            <a:off x="2819400" y="2133600"/>
            <a:ext cx="152400" cy="1066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7772400" y="6488114"/>
            <a:ext cx="282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X,*: element-wise multiply</a:t>
            </a:r>
          </a:p>
        </p:txBody>
      </p:sp>
      <p:pic>
        <p:nvPicPr>
          <p:cNvPr id="32775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4" y="-25400"/>
            <a:ext cx="27447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3"/>
          <p:cNvSpPr txBox="1">
            <a:spLocks noChangeArrowheads="1"/>
          </p:cNvSpPr>
          <p:nvPr/>
        </p:nvSpPr>
        <p:spPr bwMode="auto">
          <a:xfrm>
            <a:off x="8305800" y="254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LSTM</a:t>
            </a:r>
          </a:p>
        </p:txBody>
      </p:sp>
      <p:sp>
        <p:nvSpPr>
          <p:cNvPr id="32777" name="TextBox 14"/>
          <p:cNvSpPr txBox="1">
            <a:spLocks noChangeArrowheads="1"/>
          </p:cNvSpPr>
          <p:nvPr/>
        </p:nvSpPr>
        <p:spPr bwMode="auto">
          <a:xfrm>
            <a:off x="3429000" y="1752600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Update gate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3962400" y="2133600"/>
            <a:ext cx="304800" cy="14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9188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81026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1"/>
            <a:ext cx="3295650" cy="2155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43200" y="4191000"/>
            <a:ext cx="67818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GRUs also takes x</a:t>
            </a:r>
            <a:r>
              <a:rPr lang="en-US" altLang="en-US" sz="1800" baseline="-25000"/>
              <a:t>t</a:t>
            </a:r>
            <a:r>
              <a:rPr lang="en-US" altLang="en-US" sz="1800"/>
              <a:t> and h</a:t>
            </a:r>
            <a:r>
              <a:rPr lang="en-US" altLang="en-US" sz="1800" baseline="-25000"/>
              <a:t>t-1</a:t>
            </a:r>
            <a:r>
              <a:rPr lang="en-US" altLang="en-US" sz="1800"/>
              <a:t> as inputs.  They perform some calculations and then pass along h</a:t>
            </a:r>
            <a:r>
              <a:rPr lang="en-US" altLang="en-US" sz="1800" baseline="-25000"/>
              <a:t>t</a:t>
            </a:r>
            <a:r>
              <a:rPr lang="en-US" altLang="en-US" sz="1800"/>
              <a:t>. What makes them different from LSTMs is that GRUs don't need the cell layer to pass values along.  The calculations within each iteration insure that the h</a:t>
            </a:r>
            <a:r>
              <a:rPr lang="en-US" altLang="en-US" sz="1800" baseline="-25000"/>
              <a:t>t</a:t>
            </a:r>
            <a:r>
              <a:rPr lang="en-US" altLang="en-US" sz="1800"/>
              <a:t> values being passed along either retain a high amount of old information or are jump-started with a high amount of new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63676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/>
          <p:nvPr/>
        </p:nvSpPr>
        <p:spPr>
          <a:xfrm>
            <a:off x="2355850" y="1890714"/>
            <a:ext cx="438150" cy="719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x</a:t>
            </a:r>
            <a:endParaRPr lang="zh-TW" altLang="en-US" sz="2400" baseline="30000" dirty="0"/>
          </a:p>
        </p:txBody>
      </p:sp>
      <p:sp>
        <p:nvSpPr>
          <p:cNvPr id="6" name="矩形 4"/>
          <p:cNvSpPr/>
          <p:nvPr/>
        </p:nvSpPr>
        <p:spPr>
          <a:xfrm>
            <a:off x="3019426" y="1890714"/>
            <a:ext cx="430213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f</a:t>
            </a:r>
            <a:r>
              <a:rPr lang="en-US" altLang="zh-TW" sz="2400" baseline="-25000" dirty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矩形 5"/>
          <p:cNvSpPr/>
          <p:nvPr/>
        </p:nvSpPr>
        <p:spPr>
          <a:xfrm>
            <a:off x="3675063" y="1890714"/>
            <a:ext cx="436562" cy="719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a</a:t>
            </a:r>
            <a:r>
              <a:rPr lang="en-US" altLang="zh-TW" sz="2000" baseline="30000" dirty="0">
                <a:solidFill>
                  <a:srgbClr val="000000"/>
                </a:solidFill>
              </a:rPr>
              <a:t>1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8" name="矩形 6"/>
          <p:cNvSpPr/>
          <p:nvPr/>
        </p:nvSpPr>
        <p:spPr>
          <a:xfrm>
            <a:off x="4337051" y="1890714"/>
            <a:ext cx="430213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2</a:t>
            </a:r>
            <a:endParaRPr lang="zh-TW" alt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9" name="矩形 7"/>
          <p:cNvSpPr/>
          <p:nvPr/>
        </p:nvSpPr>
        <p:spPr>
          <a:xfrm>
            <a:off x="4992688" y="1890714"/>
            <a:ext cx="438150" cy="719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a</a:t>
            </a:r>
            <a:r>
              <a:rPr lang="en-US" altLang="zh-TW" sz="2000" baseline="30000" dirty="0">
                <a:solidFill>
                  <a:srgbClr val="000000"/>
                </a:solidFill>
              </a:rPr>
              <a:t>2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8"/>
          <p:cNvSpPr/>
          <p:nvPr/>
        </p:nvSpPr>
        <p:spPr>
          <a:xfrm>
            <a:off x="5656264" y="1890714"/>
            <a:ext cx="428625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3</a:t>
            </a:r>
            <a:endParaRPr lang="zh-TW" alt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11" name="矩形 9"/>
          <p:cNvSpPr/>
          <p:nvPr/>
        </p:nvSpPr>
        <p:spPr>
          <a:xfrm>
            <a:off x="6310313" y="1890714"/>
            <a:ext cx="438150" cy="719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a</a:t>
            </a:r>
            <a:r>
              <a:rPr lang="en-US" altLang="zh-TW" sz="2000" baseline="30000" dirty="0">
                <a:solidFill>
                  <a:srgbClr val="000000"/>
                </a:solidFill>
              </a:rPr>
              <a:t>3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" name="矩形 10"/>
          <p:cNvSpPr/>
          <p:nvPr/>
        </p:nvSpPr>
        <p:spPr>
          <a:xfrm>
            <a:off x="6973888" y="1890714"/>
            <a:ext cx="430212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r>
              <a:rPr lang="en-US" altLang="zh-TW" sz="2400" baseline="-25000" dirty="0">
                <a:solidFill>
                  <a:srgbClr val="000000"/>
                </a:solidFill>
              </a:rPr>
              <a:t>4</a:t>
            </a:r>
            <a:endParaRPr lang="zh-TW" altLang="en-US" sz="2400" baseline="-25000" dirty="0">
              <a:solidFill>
                <a:srgbClr val="000000"/>
              </a:solidFill>
            </a:endParaRPr>
          </a:p>
        </p:txBody>
      </p:sp>
      <p:cxnSp>
        <p:nvCxnSpPr>
          <p:cNvPr id="13" name="直線單箭頭接點 11"/>
          <p:cNvCxnSpPr/>
          <p:nvPr/>
        </p:nvCxnSpPr>
        <p:spPr>
          <a:xfrm>
            <a:off x="2794001" y="2247900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2"/>
          <p:cNvCxnSpPr/>
          <p:nvPr/>
        </p:nvCxnSpPr>
        <p:spPr>
          <a:xfrm>
            <a:off x="3432176" y="2247900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3"/>
          <p:cNvCxnSpPr/>
          <p:nvPr/>
        </p:nvCxnSpPr>
        <p:spPr>
          <a:xfrm>
            <a:off x="4108451" y="2247900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4"/>
          <p:cNvCxnSpPr/>
          <p:nvPr/>
        </p:nvCxnSpPr>
        <p:spPr>
          <a:xfrm>
            <a:off x="4794251" y="2257425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5"/>
          <p:cNvCxnSpPr/>
          <p:nvPr/>
        </p:nvCxnSpPr>
        <p:spPr>
          <a:xfrm>
            <a:off x="5432426" y="2257425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6"/>
          <p:cNvCxnSpPr/>
          <p:nvPr/>
        </p:nvCxnSpPr>
        <p:spPr>
          <a:xfrm>
            <a:off x="6070601" y="2257425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7"/>
          <p:cNvCxnSpPr/>
          <p:nvPr/>
        </p:nvCxnSpPr>
        <p:spPr>
          <a:xfrm>
            <a:off x="6756401" y="2257425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8"/>
          <p:cNvSpPr/>
          <p:nvPr/>
        </p:nvSpPr>
        <p:spPr>
          <a:xfrm>
            <a:off x="7661830" y="1896712"/>
            <a:ext cx="429682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y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cxnSp>
        <p:nvCxnSpPr>
          <p:cNvPr id="21" name="直線單箭頭接點 19"/>
          <p:cNvCxnSpPr/>
          <p:nvPr/>
        </p:nvCxnSpPr>
        <p:spPr>
          <a:xfrm>
            <a:off x="7404100" y="2262188"/>
            <a:ext cx="2238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1"/>
          <p:cNvSpPr/>
          <p:nvPr/>
        </p:nvSpPr>
        <p:spPr>
          <a:xfrm>
            <a:off x="3038475" y="4584701"/>
            <a:ext cx="438150" cy="720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x</a:t>
            </a:r>
            <a:r>
              <a:rPr lang="en-US" altLang="zh-TW" sz="2000" baseline="30000" dirty="0"/>
              <a:t>1</a:t>
            </a:r>
            <a:endParaRPr lang="zh-TW" altLang="en-US" sz="2000" baseline="30000" dirty="0"/>
          </a:p>
        </p:txBody>
      </p:sp>
      <p:sp>
        <p:nvSpPr>
          <p:cNvPr id="24" name="矩形 22"/>
          <p:cNvSpPr/>
          <p:nvPr/>
        </p:nvSpPr>
        <p:spPr>
          <a:xfrm>
            <a:off x="2355851" y="3641725"/>
            <a:ext cx="454025" cy="719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h</a:t>
            </a:r>
            <a:r>
              <a:rPr lang="en-US" altLang="zh-TW" sz="2000" baseline="30000" dirty="0"/>
              <a:t>0</a:t>
            </a:r>
            <a:endParaRPr lang="zh-TW" altLang="en-US" sz="2000" baseline="30000" dirty="0"/>
          </a:p>
        </p:txBody>
      </p:sp>
      <p:sp>
        <p:nvSpPr>
          <p:cNvPr id="25" name="矩形 23"/>
          <p:cNvSpPr/>
          <p:nvPr/>
        </p:nvSpPr>
        <p:spPr>
          <a:xfrm>
            <a:off x="3035301" y="3641725"/>
            <a:ext cx="430213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6" name="矩形 24"/>
          <p:cNvSpPr/>
          <p:nvPr/>
        </p:nvSpPr>
        <p:spPr>
          <a:xfrm>
            <a:off x="3646489" y="3641725"/>
            <a:ext cx="454025" cy="719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h</a:t>
            </a:r>
            <a:r>
              <a:rPr lang="en-US" altLang="zh-TW" sz="2000" baseline="30000" dirty="0">
                <a:solidFill>
                  <a:srgbClr val="000000"/>
                </a:solidFill>
              </a:rPr>
              <a:t>1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7" name="矩形 25"/>
          <p:cNvSpPr/>
          <p:nvPr/>
        </p:nvSpPr>
        <p:spPr>
          <a:xfrm>
            <a:off x="4344988" y="4584701"/>
            <a:ext cx="438150" cy="720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x</a:t>
            </a:r>
            <a:r>
              <a:rPr lang="en-US" altLang="zh-TW" sz="2000" baseline="30000" dirty="0"/>
              <a:t>2</a:t>
            </a:r>
            <a:endParaRPr lang="zh-TW" altLang="en-US" sz="2000" baseline="30000" dirty="0"/>
          </a:p>
        </p:txBody>
      </p:sp>
      <p:sp>
        <p:nvSpPr>
          <p:cNvPr id="28" name="矩形 26"/>
          <p:cNvSpPr/>
          <p:nvPr/>
        </p:nvSpPr>
        <p:spPr>
          <a:xfrm>
            <a:off x="4354514" y="3641725"/>
            <a:ext cx="4286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9" name="矩形 27"/>
          <p:cNvSpPr/>
          <p:nvPr/>
        </p:nvSpPr>
        <p:spPr>
          <a:xfrm>
            <a:off x="5670550" y="4560889"/>
            <a:ext cx="438150" cy="719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x</a:t>
            </a:r>
            <a:r>
              <a:rPr lang="en-US" altLang="zh-TW" sz="2000" baseline="30000" dirty="0"/>
              <a:t>3</a:t>
            </a:r>
            <a:endParaRPr lang="zh-TW" altLang="en-US" sz="2000" baseline="30000" dirty="0"/>
          </a:p>
        </p:txBody>
      </p:sp>
      <p:sp>
        <p:nvSpPr>
          <p:cNvPr id="30" name="矩形 28"/>
          <p:cNvSpPr/>
          <p:nvPr/>
        </p:nvSpPr>
        <p:spPr>
          <a:xfrm>
            <a:off x="5008564" y="3641725"/>
            <a:ext cx="452437" cy="719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h</a:t>
            </a:r>
            <a:r>
              <a:rPr lang="en-US" altLang="zh-TW" sz="2000" baseline="30000" dirty="0">
                <a:solidFill>
                  <a:srgbClr val="000000"/>
                </a:solidFill>
              </a:rPr>
              <a:t>2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31" name="矩形 29"/>
          <p:cNvSpPr/>
          <p:nvPr/>
        </p:nvSpPr>
        <p:spPr>
          <a:xfrm>
            <a:off x="5672138" y="3641725"/>
            <a:ext cx="430212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32" name="矩形 30"/>
          <p:cNvSpPr/>
          <p:nvPr/>
        </p:nvSpPr>
        <p:spPr>
          <a:xfrm>
            <a:off x="6981825" y="4560889"/>
            <a:ext cx="438150" cy="719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x</a:t>
            </a:r>
            <a:r>
              <a:rPr lang="en-US" altLang="zh-TW" sz="2000" baseline="30000" dirty="0"/>
              <a:t>4</a:t>
            </a:r>
            <a:endParaRPr lang="zh-TW" altLang="en-US" sz="2000" baseline="30000" dirty="0"/>
          </a:p>
        </p:txBody>
      </p:sp>
      <p:sp>
        <p:nvSpPr>
          <p:cNvPr id="33" name="矩形 31"/>
          <p:cNvSpPr/>
          <p:nvPr/>
        </p:nvSpPr>
        <p:spPr>
          <a:xfrm>
            <a:off x="6296026" y="3641725"/>
            <a:ext cx="468313" cy="719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</a:t>
            </a:r>
            <a:r>
              <a:rPr lang="en-US" altLang="zh-TW" sz="2400" baseline="30000" dirty="0">
                <a:solidFill>
                  <a:srgbClr val="000000"/>
                </a:solidFill>
              </a:rPr>
              <a:t>3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34" name="矩形 32"/>
          <p:cNvSpPr/>
          <p:nvPr/>
        </p:nvSpPr>
        <p:spPr>
          <a:xfrm>
            <a:off x="6989763" y="3641725"/>
            <a:ext cx="430212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35" name="矩形 33"/>
          <p:cNvSpPr/>
          <p:nvPr/>
        </p:nvSpPr>
        <p:spPr>
          <a:xfrm>
            <a:off x="7872414" y="3641725"/>
            <a:ext cx="428625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g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36" name="直線單箭頭接點 34"/>
          <p:cNvCxnSpPr/>
          <p:nvPr/>
        </p:nvCxnSpPr>
        <p:spPr>
          <a:xfrm>
            <a:off x="2809876" y="3998913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5"/>
          <p:cNvCxnSpPr/>
          <p:nvPr/>
        </p:nvCxnSpPr>
        <p:spPr>
          <a:xfrm>
            <a:off x="3448051" y="3998913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6"/>
          <p:cNvCxnSpPr/>
          <p:nvPr/>
        </p:nvCxnSpPr>
        <p:spPr>
          <a:xfrm>
            <a:off x="4124326" y="3998913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7"/>
          <p:cNvCxnSpPr/>
          <p:nvPr/>
        </p:nvCxnSpPr>
        <p:spPr>
          <a:xfrm>
            <a:off x="4810126" y="4008438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8"/>
          <p:cNvCxnSpPr/>
          <p:nvPr/>
        </p:nvCxnSpPr>
        <p:spPr>
          <a:xfrm>
            <a:off x="5448301" y="4008438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39"/>
          <p:cNvCxnSpPr/>
          <p:nvPr/>
        </p:nvCxnSpPr>
        <p:spPr>
          <a:xfrm>
            <a:off x="6086476" y="4008438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0"/>
          <p:cNvCxnSpPr/>
          <p:nvPr/>
        </p:nvCxnSpPr>
        <p:spPr>
          <a:xfrm>
            <a:off x="6772276" y="4008438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1"/>
          <p:cNvCxnSpPr>
            <a:cxnSpLocks/>
          </p:cNvCxnSpPr>
          <p:nvPr/>
        </p:nvCxnSpPr>
        <p:spPr>
          <a:xfrm rot="16200000">
            <a:off x="3140076" y="4473576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2"/>
          <p:cNvCxnSpPr>
            <a:cxnSpLocks/>
          </p:cNvCxnSpPr>
          <p:nvPr/>
        </p:nvCxnSpPr>
        <p:spPr>
          <a:xfrm rot="16200000">
            <a:off x="4465638" y="4483101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3"/>
          <p:cNvCxnSpPr>
            <a:cxnSpLocks/>
          </p:cNvCxnSpPr>
          <p:nvPr/>
        </p:nvCxnSpPr>
        <p:spPr>
          <a:xfrm rot="16200000">
            <a:off x="5786438" y="4473576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4"/>
          <p:cNvCxnSpPr>
            <a:cxnSpLocks/>
          </p:cNvCxnSpPr>
          <p:nvPr/>
        </p:nvCxnSpPr>
        <p:spPr>
          <a:xfrm rot="16200000">
            <a:off x="7110413" y="4471988"/>
            <a:ext cx="22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cxnSpLocks/>
          </p:cNvCxnSpPr>
          <p:nvPr/>
        </p:nvCxnSpPr>
        <p:spPr>
          <a:xfrm flipV="1">
            <a:off x="7410451" y="4008438"/>
            <a:ext cx="4619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6"/>
          <p:cNvCxnSpPr>
            <a:cxnSpLocks/>
          </p:cNvCxnSpPr>
          <p:nvPr/>
        </p:nvCxnSpPr>
        <p:spPr>
          <a:xfrm flipV="1">
            <a:off x="8332788" y="3998913"/>
            <a:ext cx="461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7"/>
          <p:cNvSpPr/>
          <p:nvPr/>
        </p:nvSpPr>
        <p:spPr>
          <a:xfrm>
            <a:off x="8795446" y="3647910"/>
            <a:ext cx="429682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y</a:t>
            </a:r>
            <a:r>
              <a:rPr lang="en-US" altLang="zh-TW" sz="2000" baseline="30000" dirty="0">
                <a:solidFill>
                  <a:srgbClr val="000000"/>
                </a:solidFill>
              </a:rPr>
              <a:t>4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51" name="文字方塊 49"/>
          <p:cNvSpPr txBox="1">
            <a:spLocks noChangeArrowheads="1"/>
          </p:cNvSpPr>
          <p:nvPr/>
        </p:nvSpPr>
        <p:spPr bwMode="auto">
          <a:xfrm>
            <a:off x="7419976" y="2787650"/>
            <a:ext cx="127952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t is layer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52" name="文字方塊 50"/>
          <p:cNvSpPr txBox="1">
            <a:spLocks noChangeArrowheads="1"/>
          </p:cNvSpPr>
          <p:nvPr/>
        </p:nvSpPr>
        <p:spPr bwMode="auto">
          <a:xfrm>
            <a:off x="8332788" y="4864100"/>
            <a:ext cx="1866900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t is time step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文字方塊 51"/>
          <p:cNvSpPr txBox="1"/>
          <p:nvPr/>
        </p:nvSpPr>
        <p:spPr>
          <a:xfrm>
            <a:off x="2152651" y="6057195"/>
            <a:ext cx="799504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We will turn the recurrent network 90 degrees. 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34870" name="矩形 52"/>
          <p:cNvSpPr>
            <a:spLocks noChangeArrowheads="1"/>
          </p:cNvSpPr>
          <p:nvPr/>
        </p:nvSpPr>
        <p:spPr bwMode="auto">
          <a:xfrm>
            <a:off x="1725613" y="74614"/>
            <a:ext cx="71485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3200" b="1" u="sng"/>
              <a:t>Feed-forward vs Recurrent Network</a:t>
            </a:r>
            <a:endParaRPr lang="zh-TW" altLang="en-US" sz="3200" b="1" u="sng"/>
          </a:p>
        </p:txBody>
      </p:sp>
      <p:sp>
        <p:nvSpPr>
          <p:cNvPr id="55" name="文字方塊 53"/>
          <p:cNvSpPr txBox="1">
            <a:spLocks noChangeArrowheads="1"/>
          </p:cNvSpPr>
          <p:nvPr/>
        </p:nvSpPr>
        <p:spPr bwMode="auto">
          <a:xfrm>
            <a:off x="2216150" y="741363"/>
            <a:ext cx="807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000"/>
              <a:t>1. Feedforward network does not have input at each step</a:t>
            </a:r>
            <a:endParaRPr lang="zh-TW" altLang="en-US" sz="2000"/>
          </a:p>
        </p:txBody>
      </p:sp>
      <p:sp>
        <p:nvSpPr>
          <p:cNvPr id="56" name="文字方塊 54"/>
          <p:cNvSpPr txBox="1">
            <a:spLocks noChangeArrowheads="1"/>
          </p:cNvSpPr>
          <p:nvPr/>
        </p:nvSpPr>
        <p:spPr bwMode="auto">
          <a:xfrm>
            <a:off x="2203450" y="1168400"/>
            <a:ext cx="81851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000"/>
              <a:t>2. Feedforward network has different parameters for each layer</a:t>
            </a:r>
            <a:endParaRPr lang="zh-TW" altLang="en-US" sz="200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2514601" y="2971800"/>
            <a:ext cx="302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a</a:t>
            </a:r>
            <a:r>
              <a:rPr lang="en-US" altLang="en-US" sz="2000" baseline="30000"/>
              <a:t>t</a:t>
            </a:r>
            <a:r>
              <a:rPr lang="en-US" altLang="en-US" sz="2000"/>
              <a:t> = f</a:t>
            </a:r>
            <a:r>
              <a:rPr lang="en-US" altLang="en-US" sz="2000" baseline="-25000"/>
              <a:t>t</a:t>
            </a:r>
            <a:r>
              <a:rPr lang="en-US" altLang="en-US" sz="2000"/>
              <a:t>(a</a:t>
            </a:r>
            <a:r>
              <a:rPr lang="en-US" altLang="en-US" sz="2000" baseline="30000"/>
              <a:t>t-1</a:t>
            </a:r>
            <a:r>
              <a:rPr lang="en-US" altLang="en-US" sz="2000"/>
              <a:t>) = σ(W</a:t>
            </a:r>
            <a:r>
              <a:rPr lang="en-US" altLang="en-US" sz="2000" baseline="30000"/>
              <a:t>t</a:t>
            </a:r>
            <a:r>
              <a:rPr lang="en-US" altLang="en-US" sz="2000"/>
              <a:t>a</a:t>
            </a:r>
            <a:r>
              <a:rPr lang="en-US" altLang="en-US" sz="2000" baseline="30000"/>
              <a:t>t-1</a:t>
            </a:r>
            <a:r>
              <a:rPr lang="en-US" altLang="en-US" sz="2000"/>
              <a:t> + b</a:t>
            </a:r>
            <a:r>
              <a:rPr lang="en-US" altLang="en-US" sz="2000" baseline="30000"/>
              <a:t>t</a:t>
            </a:r>
            <a:r>
              <a:rPr lang="en-US" altLang="en-US" sz="2000"/>
              <a:t>)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438401" y="5562600"/>
            <a:ext cx="4131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/>
              <a:t>a</a:t>
            </a:r>
            <a:r>
              <a:rPr lang="en-US" altLang="en-US" sz="2000" baseline="30000"/>
              <a:t>t</a:t>
            </a:r>
            <a:r>
              <a:rPr lang="en-US" altLang="en-US" sz="2000"/>
              <a:t>= f(a</a:t>
            </a:r>
            <a:r>
              <a:rPr lang="en-US" altLang="en-US" sz="2000" baseline="30000"/>
              <a:t>t-1</a:t>
            </a:r>
            <a:r>
              <a:rPr lang="en-US" altLang="en-US" sz="2000"/>
              <a:t>, x</a:t>
            </a:r>
            <a:r>
              <a:rPr lang="en-US" altLang="en-US" sz="2000" baseline="30000"/>
              <a:t>t</a:t>
            </a:r>
            <a:r>
              <a:rPr lang="en-US" altLang="en-US" sz="2000"/>
              <a:t>) = σ(W</a:t>
            </a:r>
            <a:r>
              <a:rPr lang="en-US" altLang="en-US" sz="2000" baseline="30000"/>
              <a:t>h </a:t>
            </a:r>
            <a:r>
              <a:rPr lang="en-US" altLang="en-US" sz="2000"/>
              <a:t>a</a:t>
            </a:r>
            <a:r>
              <a:rPr lang="en-US" altLang="en-US" sz="2000" baseline="30000"/>
              <a:t>t-1</a:t>
            </a:r>
            <a:r>
              <a:rPr lang="en-US" altLang="en-US" sz="2000"/>
              <a:t> + W</a:t>
            </a:r>
            <a:r>
              <a:rPr lang="en-US" altLang="en-US" sz="2000" baseline="30000"/>
              <a:t>i</a:t>
            </a:r>
            <a:r>
              <a:rPr lang="en-US" altLang="en-US" sz="2000"/>
              <a:t>x</a:t>
            </a:r>
            <a:r>
              <a:rPr lang="en-US" altLang="en-US" sz="2000" baseline="30000"/>
              <a:t>t</a:t>
            </a:r>
            <a:r>
              <a:rPr lang="en-US" altLang="en-US" sz="2000"/>
              <a:t> + b</a:t>
            </a:r>
            <a:r>
              <a:rPr lang="en-US" altLang="en-US" sz="2000" baseline="30000">
                <a:solidFill>
                  <a:srgbClr val="000000"/>
                </a:solidFill>
              </a:rPr>
              <a:t>i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  <a:r>
              <a:rPr lang="en-US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8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2" grpId="0" animBg="1"/>
      <p:bldP spid="55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blipFill rotWithShape="1">
            <a:blip r:embed="rId2"/>
            <a:stretch>
              <a:fillRect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矩形 3"/>
          <p:cNvSpPr/>
          <p:nvPr/>
        </p:nvSpPr>
        <p:spPr>
          <a:xfrm>
            <a:off x="5018842" y="2285615"/>
            <a:ext cx="720000" cy="368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4"/>
          <p:cNvSpPr txBox="1">
            <a:spLocks noChangeArrowheads="1"/>
          </p:cNvSpPr>
          <p:nvPr/>
        </p:nvSpPr>
        <p:spPr bwMode="auto">
          <a:xfrm>
            <a:off x="4941888" y="2254251"/>
            <a:ext cx="906462" cy="46037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  <a:r>
              <a:rPr lang="en-US" altLang="zh-TW" baseline="30000"/>
              <a:t>t-1</a:t>
            </a:r>
            <a:endParaRPr lang="zh-TW" altLang="en-US" baseline="30000"/>
          </a:p>
        </p:txBody>
      </p:sp>
      <p:sp>
        <p:nvSpPr>
          <p:cNvPr id="8" name="矩形 5"/>
          <p:cNvSpPr/>
          <p:nvPr/>
        </p:nvSpPr>
        <p:spPr>
          <a:xfrm>
            <a:off x="5910214" y="459268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r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6"/>
          <p:cNvSpPr/>
          <p:nvPr/>
        </p:nvSpPr>
        <p:spPr>
          <a:xfrm>
            <a:off x="7170088" y="4625706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10" name="群組 7"/>
          <p:cNvGrpSpPr>
            <a:grpSpLocks/>
          </p:cNvGrpSpPr>
          <p:nvPr/>
        </p:nvGrpSpPr>
        <p:grpSpPr bwMode="auto">
          <a:xfrm>
            <a:off x="8466138" y="939801"/>
            <a:ext cx="906462" cy="461963"/>
            <a:chOff x="3326306" y="1395097"/>
            <a:chExt cx="907572" cy="461665"/>
          </a:xfrm>
        </p:grpSpPr>
        <p:sp>
          <p:nvSpPr>
            <p:cNvPr id="11" name="矩形 8"/>
            <p:cNvSpPr/>
            <p:nvPr/>
          </p:nvSpPr>
          <p:spPr>
            <a:xfrm>
              <a:off x="3407878" y="1409486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940" name="文字方塊 9"/>
            <p:cNvSpPr txBox="1">
              <a:spLocks noChangeArrowheads="1"/>
            </p:cNvSpPr>
            <p:nvPr/>
          </p:nvSpPr>
          <p:spPr bwMode="auto">
            <a:xfrm>
              <a:off x="3326306" y="1395097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y</a:t>
              </a:r>
              <a:r>
                <a:rPr lang="en-US" altLang="zh-TW" baseline="30000">
                  <a:solidFill>
                    <a:srgbClr val="000000"/>
                  </a:solidFill>
                </a:rPr>
                <a:t>t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cxnSp>
        <p:nvCxnSpPr>
          <p:cNvPr id="13" name="直線單箭頭接點 10"/>
          <p:cNvCxnSpPr>
            <a:cxnSpLocks/>
          </p:cNvCxnSpPr>
          <p:nvPr/>
        </p:nvCxnSpPr>
        <p:spPr>
          <a:xfrm flipH="1" flipV="1">
            <a:off x="6243638" y="3340101"/>
            <a:ext cx="0" cy="1228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1"/>
          <p:cNvCxnSpPr>
            <a:cxnSpLocks/>
            <a:endCxn id="38" idx="2"/>
          </p:cNvCxnSpPr>
          <p:nvPr/>
        </p:nvCxnSpPr>
        <p:spPr>
          <a:xfrm flipV="1">
            <a:off x="5727701" y="2476500"/>
            <a:ext cx="15906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向下箭號 161"/>
          <p:cNvSpPr/>
          <p:nvPr/>
        </p:nvSpPr>
        <p:spPr>
          <a:xfrm flipV="1">
            <a:off x="8707704" y="145896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65"/>
          <p:cNvSpPr/>
          <p:nvPr/>
        </p:nvSpPr>
        <p:spPr>
          <a:xfrm rot="18993628" flipV="1">
            <a:off x="6334213" y="4993399"/>
            <a:ext cx="438150" cy="87276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手繪多邊形 4"/>
          <p:cNvSpPr/>
          <p:nvPr/>
        </p:nvSpPr>
        <p:spPr>
          <a:xfrm>
            <a:off x="5759451" y="2486026"/>
            <a:ext cx="436563" cy="379413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8" name="直線單箭頭接點 15"/>
          <p:cNvCxnSpPr>
            <a:cxnSpLocks/>
          </p:cNvCxnSpPr>
          <p:nvPr/>
        </p:nvCxnSpPr>
        <p:spPr>
          <a:xfrm flipV="1">
            <a:off x="8901113" y="3813175"/>
            <a:ext cx="0" cy="927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7"/>
          <p:cNvGrpSpPr>
            <a:grpSpLocks/>
          </p:cNvGrpSpPr>
          <p:nvPr/>
        </p:nvGrpSpPr>
        <p:grpSpPr bwMode="auto">
          <a:xfrm>
            <a:off x="6943725" y="5821363"/>
            <a:ext cx="908050" cy="461962"/>
            <a:chOff x="4765592" y="6396335"/>
            <a:chExt cx="907572" cy="461665"/>
          </a:xfrm>
        </p:grpSpPr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5936" name="文字方塊 21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18"/>
          <p:cNvSpPr/>
          <p:nvPr/>
        </p:nvSpPr>
        <p:spPr>
          <a:xfrm>
            <a:off x="6190706" y="5848952"/>
            <a:ext cx="720000" cy="368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19"/>
          <p:cNvSpPr txBox="1">
            <a:spLocks noChangeArrowheads="1"/>
          </p:cNvSpPr>
          <p:nvPr/>
        </p:nvSpPr>
        <p:spPr bwMode="auto">
          <a:xfrm>
            <a:off x="6130925" y="5802313"/>
            <a:ext cx="908050" cy="461962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h</a:t>
            </a:r>
            <a:r>
              <a:rPr lang="en-US" altLang="zh-TW" baseline="30000">
                <a:solidFill>
                  <a:srgbClr val="000000"/>
                </a:solidFill>
              </a:rPr>
              <a:t>t-1</a:t>
            </a:r>
            <a:endParaRPr lang="zh-TW" altLang="en-US" baseline="30000">
              <a:solidFill>
                <a:srgbClr val="000000"/>
              </a:solidFill>
            </a:endParaRPr>
          </a:p>
        </p:txBody>
      </p:sp>
      <p:cxnSp>
        <p:nvCxnSpPr>
          <p:cNvPr id="24" name="直線單箭頭接點 22"/>
          <p:cNvCxnSpPr>
            <a:cxnSpLocks/>
          </p:cNvCxnSpPr>
          <p:nvPr/>
        </p:nvCxnSpPr>
        <p:spPr>
          <a:xfrm flipV="1">
            <a:off x="5424488" y="2720976"/>
            <a:ext cx="0" cy="3324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3"/>
          <p:cNvSpPr/>
          <p:nvPr/>
        </p:nvSpPr>
        <p:spPr>
          <a:xfrm>
            <a:off x="8566779" y="4632657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h'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cxnSp>
        <p:nvCxnSpPr>
          <p:cNvPr id="26" name="直線單箭頭接點 24"/>
          <p:cNvCxnSpPr>
            <a:cxnSpLocks/>
          </p:cNvCxnSpPr>
          <p:nvPr/>
        </p:nvCxnSpPr>
        <p:spPr>
          <a:xfrm flipV="1">
            <a:off x="5451476" y="6051550"/>
            <a:ext cx="69056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5"/>
          <p:cNvGrpSpPr>
            <a:grpSpLocks/>
          </p:cNvGrpSpPr>
          <p:nvPr/>
        </p:nvGrpSpPr>
        <p:grpSpPr bwMode="auto">
          <a:xfrm>
            <a:off x="6005513" y="2873375"/>
            <a:ext cx="438150" cy="438150"/>
            <a:chOff x="6656524" y="2699227"/>
            <a:chExt cx="438150" cy="438150"/>
          </a:xfrm>
        </p:grpSpPr>
        <p:sp>
          <p:nvSpPr>
            <p:cNvPr id="28" name="橢圓 2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9" name="文字方塊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3"/>
              <a:stretch>
                <a:fillRect l="-8929" t="-655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grpSp>
        <p:nvGrpSpPr>
          <p:cNvPr id="30" name="群組 28"/>
          <p:cNvGrpSpPr>
            <a:grpSpLocks/>
          </p:cNvGrpSpPr>
          <p:nvPr/>
        </p:nvGrpSpPr>
        <p:grpSpPr bwMode="auto">
          <a:xfrm>
            <a:off x="8516938" y="5821363"/>
            <a:ext cx="906462" cy="461962"/>
            <a:chOff x="4765592" y="6396335"/>
            <a:chExt cx="907572" cy="461665"/>
          </a:xfrm>
        </p:grpSpPr>
        <p:sp>
          <p:nvSpPr>
            <p:cNvPr id="31" name="矩形 29"/>
            <p:cNvSpPr>
              <a:spLocks noChangeArrowheads="1"/>
            </p:cNvSpPr>
            <p:nvPr/>
          </p:nvSpPr>
          <p:spPr bwMode="auto">
            <a:xfrm>
              <a:off x="4822812" y="6442342"/>
              <a:ext cx="720018" cy="369650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5932" name="文字方塊 30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FFFFFF"/>
                  </a:solidFill>
                </a:rPr>
                <a:t>x</a:t>
              </a:r>
              <a:r>
                <a:rPr lang="en-US" altLang="zh-TW" baseline="30000">
                  <a:solidFill>
                    <a:srgbClr val="FFFFFF"/>
                  </a:solidFill>
                </a:rPr>
                <a:t>t</a:t>
              </a:r>
              <a:endParaRPr lang="zh-TW" altLang="en-US" baseline="30000">
                <a:solidFill>
                  <a:srgbClr val="FFFFFF"/>
                </a:solidFill>
              </a:endParaRPr>
            </a:p>
          </p:txBody>
        </p:sp>
      </p:grpSp>
      <p:sp>
        <p:nvSpPr>
          <p:cNvPr id="33" name="向下箭號 162"/>
          <p:cNvSpPr/>
          <p:nvPr/>
        </p:nvSpPr>
        <p:spPr>
          <a:xfrm flipV="1">
            <a:off x="8700211" y="5180427"/>
            <a:ext cx="438150" cy="55070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向下箭號 162"/>
          <p:cNvSpPr/>
          <p:nvPr/>
        </p:nvSpPr>
        <p:spPr>
          <a:xfrm rot="7262412" flipV="1">
            <a:off x="7544057" y="2777932"/>
            <a:ext cx="438150" cy="220486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單箭頭接點 33"/>
          <p:cNvCxnSpPr>
            <a:cxnSpLocks/>
          </p:cNvCxnSpPr>
          <p:nvPr/>
        </p:nvCxnSpPr>
        <p:spPr>
          <a:xfrm flipV="1">
            <a:off x="7543800" y="2667001"/>
            <a:ext cx="0" cy="19589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4"/>
          <p:cNvCxnSpPr>
            <a:cxnSpLocks/>
          </p:cNvCxnSpPr>
          <p:nvPr/>
        </p:nvCxnSpPr>
        <p:spPr>
          <a:xfrm>
            <a:off x="7559675" y="3582989"/>
            <a:ext cx="1068388" cy="7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83" name="群組 35"/>
          <p:cNvGrpSpPr>
            <a:grpSpLocks/>
          </p:cNvGrpSpPr>
          <p:nvPr/>
        </p:nvGrpSpPr>
        <p:grpSpPr bwMode="auto">
          <a:xfrm>
            <a:off x="7318375" y="2257425"/>
            <a:ext cx="438150" cy="438150"/>
            <a:chOff x="6656524" y="2699227"/>
            <a:chExt cx="438150" cy="438150"/>
          </a:xfrm>
        </p:grpSpPr>
        <p:sp>
          <p:nvSpPr>
            <p:cNvPr id="38" name="橢圓 3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9" name="文字方塊 3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4"/>
              <a:stretch>
                <a:fillRect l="-7143" t="-819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grpSp>
        <p:nvGrpSpPr>
          <p:cNvPr id="35884" name="群組 38"/>
          <p:cNvGrpSpPr>
            <a:grpSpLocks/>
          </p:cNvGrpSpPr>
          <p:nvPr/>
        </p:nvGrpSpPr>
        <p:grpSpPr bwMode="auto">
          <a:xfrm>
            <a:off x="8682038" y="3351213"/>
            <a:ext cx="438150" cy="438150"/>
            <a:chOff x="6656524" y="2699227"/>
            <a:chExt cx="438150" cy="438150"/>
          </a:xfrm>
        </p:grpSpPr>
        <p:sp>
          <p:nvSpPr>
            <p:cNvPr id="41" name="橢圓 3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2" name="文字方塊 4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4"/>
              <a:stretch>
                <a:fillRect l="-7143" t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35885" name="文字方塊 41"/>
          <p:cNvSpPr txBox="1">
            <a:spLocks noChangeArrowheads="1"/>
          </p:cNvSpPr>
          <p:nvPr/>
        </p:nvSpPr>
        <p:spPr bwMode="auto">
          <a:xfrm>
            <a:off x="8012114" y="3103563"/>
            <a:ext cx="706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/>
              <a:t>1-</a:t>
            </a:r>
            <a:endParaRPr lang="zh-TW" altLang="en-US"/>
          </a:p>
        </p:txBody>
      </p:sp>
      <p:grpSp>
        <p:nvGrpSpPr>
          <p:cNvPr id="35886" name="群組 42"/>
          <p:cNvGrpSpPr>
            <a:grpSpLocks/>
          </p:cNvGrpSpPr>
          <p:nvPr/>
        </p:nvGrpSpPr>
        <p:grpSpPr bwMode="auto">
          <a:xfrm>
            <a:off x="8685213" y="2265363"/>
            <a:ext cx="438150" cy="438150"/>
            <a:chOff x="6656524" y="2699227"/>
            <a:chExt cx="438150" cy="438150"/>
          </a:xfrm>
        </p:grpSpPr>
        <p:sp>
          <p:nvSpPr>
            <p:cNvPr id="45" name="橢圓 43"/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5"/>
              <a:stretch>
                <a:fillRect l="-8333" t="-8696" b="-652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cxnSp>
        <p:nvCxnSpPr>
          <p:cNvPr id="47" name="直線單箭頭接點 45"/>
          <p:cNvCxnSpPr>
            <a:cxnSpLocks/>
            <a:stCxn id="35932" idx="1"/>
          </p:cNvCxnSpPr>
          <p:nvPr/>
        </p:nvCxnSpPr>
        <p:spPr>
          <a:xfrm flipH="1">
            <a:off x="7740650" y="6053138"/>
            <a:ext cx="776288" cy="476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向下箭號 165"/>
          <p:cNvSpPr/>
          <p:nvPr/>
        </p:nvSpPr>
        <p:spPr>
          <a:xfrm rot="2321610" flipV="1">
            <a:off x="7092599" y="5010165"/>
            <a:ext cx="438150" cy="82069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9" name="直線單箭頭接點 47"/>
          <p:cNvCxnSpPr>
            <a:cxnSpLocks/>
          </p:cNvCxnSpPr>
          <p:nvPr/>
        </p:nvCxnSpPr>
        <p:spPr>
          <a:xfrm>
            <a:off x="7810500" y="2486025"/>
            <a:ext cx="8461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8"/>
          <p:cNvCxnSpPr>
            <a:cxnSpLocks/>
          </p:cNvCxnSpPr>
          <p:nvPr/>
        </p:nvCxnSpPr>
        <p:spPr>
          <a:xfrm flipV="1">
            <a:off x="8890000" y="2717801"/>
            <a:ext cx="0" cy="601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93" name="群組 49"/>
          <p:cNvGrpSpPr>
            <a:grpSpLocks/>
          </p:cNvGrpSpPr>
          <p:nvPr/>
        </p:nvGrpSpPr>
        <p:grpSpPr bwMode="auto">
          <a:xfrm>
            <a:off x="9167814" y="2241551"/>
            <a:ext cx="1366837" cy="461963"/>
            <a:chOff x="7775957" y="2350291"/>
            <a:chExt cx="1368043" cy="461665"/>
          </a:xfrm>
        </p:grpSpPr>
        <p:grpSp>
          <p:nvGrpSpPr>
            <p:cNvPr id="35919" name="群組 50"/>
            <p:cNvGrpSpPr>
              <a:grpSpLocks/>
            </p:cNvGrpSpPr>
            <p:nvPr/>
          </p:nvGrpSpPr>
          <p:grpSpPr bwMode="auto">
            <a:xfrm>
              <a:off x="8236428" y="2350291"/>
              <a:ext cx="907572" cy="461665"/>
              <a:chOff x="4440136" y="3005198"/>
              <a:chExt cx="907572" cy="461665"/>
            </a:xfrm>
          </p:grpSpPr>
          <p:sp>
            <p:nvSpPr>
              <p:cNvPr id="54" name="矩形 52"/>
              <p:cNvSpPr/>
              <p:nvPr/>
            </p:nvSpPr>
            <p:spPr>
              <a:xfrm>
                <a:off x="4488246" y="3051646"/>
                <a:ext cx="720000" cy="36877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5" name="文字方塊 53"/>
              <p:cNvSpPr txBox="1">
                <a:spLocks noChangeArrowheads="1"/>
              </p:cNvSpPr>
              <p:nvPr/>
            </p:nvSpPr>
            <p:spPr bwMode="auto">
              <a:xfrm>
                <a:off x="4440446" y="3005198"/>
                <a:ext cx="907262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00"/>
                    </a:solidFill>
                  </a:rPr>
                  <a:t>h</a:t>
                </a:r>
                <a:r>
                  <a:rPr lang="en-US" altLang="zh-TW" baseline="30000">
                    <a:solidFill>
                      <a:srgbClr val="000000"/>
                    </a:solidFill>
                  </a:rPr>
                  <a:t>t</a:t>
                </a:r>
                <a:endParaRPr lang="zh-TW" altLang="en-US" baseline="30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53" name="直線單箭頭接點 51"/>
            <p:cNvCxnSpPr>
              <a:cxnSpLocks/>
            </p:cNvCxnSpPr>
            <p:nvPr/>
          </p:nvCxnSpPr>
          <p:spPr>
            <a:xfrm>
              <a:off x="7775957" y="2607300"/>
              <a:ext cx="5132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4"/>
          <p:cNvSpPr>
            <a:spLocks noChangeArrowheads="1"/>
          </p:cNvSpPr>
          <p:nvPr/>
        </p:nvSpPr>
        <p:spPr bwMode="auto">
          <a:xfrm>
            <a:off x="5492750" y="4171950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000"/>
              <a:t>reset</a:t>
            </a:r>
            <a:endParaRPr lang="zh-TW" altLang="en-US" sz="2000"/>
          </a:p>
        </p:txBody>
      </p:sp>
      <p:sp>
        <p:nvSpPr>
          <p:cNvPr id="35895" name="矩形 55"/>
          <p:cNvSpPr>
            <a:spLocks noChangeArrowheads="1"/>
          </p:cNvSpPr>
          <p:nvPr/>
        </p:nvSpPr>
        <p:spPr bwMode="auto">
          <a:xfrm>
            <a:off x="6575426" y="4248150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000"/>
              <a:t>update</a:t>
            </a:r>
            <a:endParaRPr lang="zh-TW" altLang="en-US" sz="2000"/>
          </a:p>
        </p:txBody>
      </p:sp>
      <p:sp>
        <p:nvSpPr>
          <p:cNvPr id="58" name="文字方塊 111"/>
          <p:cNvSpPr txBox="1">
            <a:spLocks noChangeArrowheads="1"/>
          </p:cNvSpPr>
          <p:nvPr/>
        </p:nvSpPr>
        <p:spPr bwMode="auto">
          <a:xfrm>
            <a:off x="2068513" y="1981200"/>
            <a:ext cx="2595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/>
              <a:t>No input x</a:t>
            </a:r>
            <a:r>
              <a:rPr lang="en-US" altLang="zh-TW" baseline="30000"/>
              <a:t>t </a:t>
            </a:r>
            <a:r>
              <a:rPr lang="en-US" altLang="zh-TW"/>
              <a:t>at each step</a:t>
            </a:r>
            <a:endParaRPr lang="zh-TW" altLang="en-US" baseline="30000"/>
          </a:p>
        </p:txBody>
      </p:sp>
      <p:sp>
        <p:nvSpPr>
          <p:cNvPr id="59" name="文字方塊 112"/>
          <p:cNvSpPr txBox="1">
            <a:spLocks noChangeArrowheads="1"/>
          </p:cNvSpPr>
          <p:nvPr/>
        </p:nvSpPr>
        <p:spPr bwMode="auto">
          <a:xfrm>
            <a:off x="2063750" y="3654426"/>
            <a:ext cx="2597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000"/>
              <a:t>a</a:t>
            </a:r>
            <a:r>
              <a:rPr lang="en-US" altLang="zh-TW" sz="2000" baseline="30000"/>
              <a:t>t-1</a:t>
            </a:r>
            <a:r>
              <a:rPr lang="en-US" altLang="zh-TW" sz="2000"/>
              <a:t> is the output of the (t-1)-th layer</a:t>
            </a:r>
            <a:endParaRPr lang="zh-TW" altLang="en-US" sz="2000"/>
          </a:p>
        </p:txBody>
      </p:sp>
      <p:sp>
        <p:nvSpPr>
          <p:cNvPr id="60" name="文字方塊 113"/>
          <p:cNvSpPr txBox="1">
            <a:spLocks noChangeArrowheads="1"/>
          </p:cNvSpPr>
          <p:nvPr/>
        </p:nvSpPr>
        <p:spPr bwMode="auto">
          <a:xfrm>
            <a:off x="2063750" y="4537076"/>
            <a:ext cx="2597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30000"/>
              <a:t>t</a:t>
            </a:r>
            <a:r>
              <a:rPr lang="en-US" altLang="zh-TW"/>
              <a:t> is the output of the t-th layer</a:t>
            </a:r>
            <a:endParaRPr lang="zh-TW" altLang="en-US"/>
          </a:p>
        </p:txBody>
      </p:sp>
      <p:sp>
        <p:nvSpPr>
          <p:cNvPr id="61" name="文字方塊 114"/>
          <p:cNvSpPr txBox="1">
            <a:spLocks noChangeArrowheads="1"/>
          </p:cNvSpPr>
          <p:nvPr/>
        </p:nvSpPr>
        <p:spPr bwMode="auto">
          <a:xfrm>
            <a:off x="2049463" y="2776538"/>
            <a:ext cx="25955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/>
              <a:t>No output y</a:t>
            </a:r>
            <a:r>
              <a:rPr lang="en-US" altLang="zh-TW" baseline="30000"/>
              <a:t>t </a:t>
            </a:r>
            <a:r>
              <a:rPr lang="en-US" altLang="zh-TW"/>
              <a:t>at each step</a:t>
            </a:r>
            <a:endParaRPr lang="zh-TW" altLang="en-US" baseline="30000"/>
          </a:p>
        </p:txBody>
      </p:sp>
      <p:sp>
        <p:nvSpPr>
          <p:cNvPr id="62" name="文字方塊 115"/>
          <p:cNvSpPr txBox="1">
            <a:spLocks noChangeArrowheads="1"/>
          </p:cNvSpPr>
          <p:nvPr/>
        </p:nvSpPr>
        <p:spPr bwMode="auto">
          <a:xfrm>
            <a:off x="2071688" y="5416551"/>
            <a:ext cx="2597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/>
              <a:t>No reset gate</a:t>
            </a:r>
            <a:endParaRPr lang="zh-TW" altLang="en-US"/>
          </a:p>
        </p:txBody>
      </p:sp>
      <p:grpSp>
        <p:nvGrpSpPr>
          <p:cNvPr id="63" name="群組 2"/>
          <p:cNvGrpSpPr>
            <a:grpSpLocks/>
          </p:cNvGrpSpPr>
          <p:nvPr/>
        </p:nvGrpSpPr>
        <p:grpSpPr bwMode="auto">
          <a:xfrm>
            <a:off x="4953000" y="2209801"/>
            <a:ext cx="908050" cy="461963"/>
            <a:chOff x="3193163" y="950325"/>
            <a:chExt cx="907572" cy="461665"/>
          </a:xfrm>
        </p:grpSpPr>
        <p:sp>
          <p:nvSpPr>
            <p:cNvPr id="64" name="矩形 60"/>
            <p:cNvSpPr/>
            <p:nvPr/>
          </p:nvSpPr>
          <p:spPr>
            <a:xfrm>
              <a:off x="3269363" y="1026525"/>
              <a:ext cx="720000" cy="36877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5" name="文字方塊 61"/>
            <p:cNvSpPr txBox="1">
              <a:spLocks noChangeArrowheads="1"/>
            </p:cNvSpPr>
            <p:nvPr/>
          </p:nvSpPr>
          <p:spPr bwMode="auto">
            <a:xfrm>
              <a:off x="3193163" y="95032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a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群組 16"/>
          <p:cNvGrpSpPr>
            <a:grpSpLocks/>
          </p:cNvGrpSpPr>
          <p:nvPr/>
        </p:nvGrpSpPr>
        <p:grpSpPr bwMode="auto">
          <a:xfrm>
            <a:off x="9601200" y="2209801"/>
            <a:ext cx="908050" cy="461963"/>
            <a:chOff x="8035071" y="2729680"/>
            <a:chExt cx="907572" cy="461665"/>
          </a:xfrm>
        </p:grpSpPr>
        <p:sp>
          <p:nvSpPr>
            <p:cNvPr id="67" name="矩形 62"/>
            <p:cNvSpPr/>
            <p:nvPr/>
          </p:nvSpPr>
          <p:spPr>
            <a:xfrm>
              <a:off x="8111271" y="2805880"/>
              <a:ext cx="720000" cy="36877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8" name="文字方塊 63"/>
            <p:cNvSpPr txBox="1">
              <a:spLocks noChangeArrowheads="1"/>
            </p:cNvSpPr>
            <p:nvPr/>
          </p:nvSpPr>
          <p:spPr bwMode="auto">
            <a:xfrm>
              <a:off x="8035071" y="2729680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a</a:t>
              </a:r>
              <a:r>
                <a:rPr lang="en-US" altLang="zh-TW" baseline="30000">
                  <a:solidFill>
                    <a:srgbClr val="000000"/>
                  </a:solidFill>
                </a:rPr>
                <a:t>t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群組 66"/>
          <p:cNvGrpSpPr>
            <a:grpSpLocks/>
          </p:cNvGrpSpPr>
          <p:nvPr/>
        </p:nvGrpSpPr>
        <p:grpSpPr bwMode="auto">
          <a:xfrm>
            <a:off x="6172200" y="5791201"/>
            <a:ext cx="908050" cy="461963"/>
            <a:chOff x="3635004" y="1568003"/>
            <a:chExt cx="907572" cy="461665"/>
          </a:xfrm>
        </p:grpSpPr>
        <p:sp>
          <p:nvSpPr>
            <p:cNvPr id="70" name="矩形 67"/>
            <p:cNvSpPr/>
            <p:nvPr/>
          </p:nvSpPr>
          <p:spPr>
            <a:xfrm>
              <a:off x="3711204" y="1644203"/>
              <a:ext cx="720000" cy="36877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1" name="文字方塊 68"/>
            <p:cNvSpPr txBox="1">
              <a:spLocks noChangeArrowheads="1"/>
            </p:cNvSpPr>
            <p:nvPr/>
          </p:nvSpPr>
          <p:spPr bwMode="auto">
            <a:xfrm>
              <a:off x="3635004" y="1568003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a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72" name="向下箭號 162"/>
          <p:cNvSpPr/>
          <p:nvPr/>
        </p:nvSpPr>
        <p:spPr>
          <a:xfrm rot="7262412" flipV="1">
            <a:off x="7129110" y="1910092"/>
            <a:ext cx="283547" cy="3312333"/>
          </a:xfrm>
          <a:prstGeom prst="downArrow">
            <a:avLst>
              <a:gd name="adj1" fmla="val 77328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  <p:bldP spid="60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/>
        </p:nvSpPr>
        <p:spPr bwMode="auto">
          <a:xfrm>
            <a:off x="2119313" y="360363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400"/>
              <a:t>Highway Network</a:t>
            </a:r>
            <a:endParaRPr lang="zh-TW" altLang="en-US" sz="4400"/>
          </a:p>
        </p:txBody>
      </p:sp>
      <p:sp>
        <p:nvSpPr>
          <p:cNvPr id="36866" name="內容版面配置區 2"/>
          <p:cNvSpPr>
            <a:spLocks noGrp="1"/>
          </p:cNvSpPr>
          <p:nvPr/>
        </p:nvSpPr>
        <p:spPr bwMode="auto">
          <a:xfrm>
            <a:off x="6418263" y="1706564"/>
            <a:ext cx="38862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TW" sz="2800" b="1">
                <a:solidFill>
                  <a:srgbClr val="000000"/>
                </a:solidFill>
                <a:latin typeface="Lucida Grande" charset="0"/>
              </a:rPr>
              <a:t>Residual Network</a:t>
            </a:r>
            <a:endParaRPr lang="zh-TW" altLang="en-US" sz="2800"/>
          </a:p>
        </p:txBody>
      </p:sp>
      <p:sp>
        <p:nvSpPr>
          <p:cNvPr id="36867" name="內容版面配置區 3"/>
          <p:cNvSpPr>
            <a:spLocks noGrp="1"/>
          </p:cNvSpPr>
          <p:nvPr/>
        </p:nvSpPr>
        <p:spPr bwMode="auto">
          <a:xfrm>
            <a:off x="2100263" y="1706564"/>
            <a:ext cx="38862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TW" sz="2800" b="1">
                <a:solidFill>
                  <a:srgbClr val="000000"/>
                </a:solidFill>
                <a:latin typeface="Lucida Grande" charset="0"/>
              </a:rPr>
              <a:t>Highway Network</a:t>
            </a:r>
            <a:endParaRPr lang="zh-TW" altLang="en-US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zh-TW" altLang="en-US" sz="2800"/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6403975" y="5681664"/>
            <a:ext cx="4135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Lucida Grande" charset="0"/>
              </a:rPr>
              <a:t>Deep Residual Learning for Image Recognition</a:t>
            </a:r>
          </a:p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Lucida Grande" charset="0"/>
              </a:rPr>
              <a:t>http://arxiv.org/abs/1512.03385</a:t>
            </a: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2371726" y="5689601"/>
            <a:ext cx="376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Lucida Grande" charset="0"/>
              </a:rPr>
              <a:t>Training Very Deep Networks</a:t>
            </a:r>
          </a:p>
          <a:p>
            <a:pPr eaLnBrk="1" hangingPunct="1"/>
            <a:r>
              <a:rPr lang="en-US" altLang="zh-TW" sz="1800" b="1">
                <a:solidFill>
                  <a:srgbClr val="000000"/>
                </a:solidFill>
                <a:latin typeface="Lucida Grande" charset="0"/>
              </a:rPr>
              <a:t>https://arxiv.org/pdf/1507.06228v2.pdf</a:t>
            </a:r>
          </a:p>
        </p:txBody>
      </p:sp>
      <p:sp>
        <p:nvSpPr>
          <p:cNvPr id="9" name="矩形 6"/>
          <p:cNvSpPr/>
          <p:nvPr/>
        </p:nvSpPr>
        <p:spPr>
          <a:xfrm>
            <a:off x="7027863" y="3421064"/>
            <a:ext cx="1568450" cy="31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/>
          </a:p>
        </p:txBody>
      </p:sp>
      <p:sp>
        <p:nvSpPr>
          <p:cNvPr id="10" name="矩形 7"/>
          <p:cNvSpPr/>
          <p:nvPr/>
        </p:nvSpPr>
        <p:spPr>
          <a:xfrm>
            <a:off x="7027863" y="4273550"/>
            <a:ext cx="1568450" cy="319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/>
          </a:p>
        </p:txBody>
      </p:sp>
      <p:cxnSp>
        <p:nvCxnSpPr>
          <p:cNvPr id="11" name="直線單箭頭接點 11"/>
          <p:cNvCxnSpPr/>
          <p:nvPr/>
        </p:nvCxnSpPr>
        <p:spPr>
          <a:xfrm flipV="1">
            <a:off x="7791450" y="374015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3"/>
          <p:cNvCxnSpPr/>
          <p:nvPr/>
        </p:nvCxnSpPr>
        <p:spPr>
          <a:xfrm flipV="1">
            <a:off x="7791450" y="4592638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4"/>
          <p:cNvCxnSpPr/>
          <p:nvPr/>
        </p:nvCxnSpPr>
        <p:spPr>
          <a:xfrm flipV="1">
            <a:off x="7791450" y="2887663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5"/>
          <p:cNvCxnSpPr/>
          <p:nvPr/>
        </p:nvCxnSpPr>
        <p:spPr>
          <a:xfrm flipV="1">
            <a:off x="7791450" y="513715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8"/>
          <p:cNvCxnSpPr/>
          <p:nvPr/>
        </p:nvCxnSpPr>
        <p:spPr>
          <a:xfrm flipV="1">
            <a:off x="7791450" y="2290763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9"/>
          <p:cNvSpPr/>
          <p:nvPr/>
        </p:nvSpPr>
        <p:spPr>
          <a:xfrm>
            <a:off x="7104064" y="3490914"/>
            <a:ext cx="179387" cy="1793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17" name="橢圓 21"/>
          <p:cNvSpPr/>
          <p:nvPr/>
        </p:nvSpPr>
        <p:spPr>
          <a:xfrm>
            <a:off x="7350126" y="3489326"/>
            <a:ext cx="180975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18" name="橢圓 22"/>
          <p:cNvSpPr/>
          <p:nvPr/>
        </p:nvSpPr>
        <p:spPr>
          <a:xfrm>
            <a:off x="7605714" y="3489326"/>
            <a:ext cx="180975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19" name="橢圓 23"/>
          <p:cNvSpPr/>
          <p:nvPr/>
        </p:nvSpPr>
        <p:spPr>
          <a:xfrm>
            <a:off x="7845426" y="3492500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0" name="橢圓 24"/>
          <p:cNvSpPr/>
          <p:nvPr/>
        </p:nvSpPr>
        <p:spPr>
          <a:xfrm>
            <a:off x="8088314" y="3489326"/>
            <a:ext cx="179387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1" name="橢圓 25"/>
          <p:cNvSpPr/>
          <p:nvPr/>
        </p:nvSpPr>
        <p:spPr>
          <a:xfrm>
            <a:off x="8348664" y="3489325"/>
            <a:ext cx="179387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2" name="橢圓 26"/>
          <p:cNvSpPr/>
          <p:nvPr/>
        </p:nvSpPr>
        <p:spPr>
          <a:xfrm>
            <a:off x="7104064" y="4289425"/>
            <a:ext cx="179387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3" name="橢圓 27"/>
          <p:cNvSpPr/>
          <p:nvPr/>
        </p:nvSpPr>
        <p:spPr>
          <a:xfrm>
            <a:off x="7350126" y="4287839"/>
            <a:ext cx="180975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4" name="橢圓 28"/>
          <p:cNvSpPr/>
          <p:nvPr/>
        </p:nvSpPr>
        <p:spPr>
          <a:xfrm>
            <a:off x="7605714" y="4287839"/>
            <a:ext cx="180975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5" name="橢圓 29"/>
          <p:cNvSpPr/>
          <p:nvPr/>
        </p:nvSpPr>
        <p:spPr>
          <a:xfrm>
            <a:off x="7845426" y="4291014"/>
            <a:ext cx="180975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6" name="橢圓 30"/>
          <p:cNvSpPr/>
          <p:nvPr/>
        </p:nvSpPr>
        <p:spPr>
          <a:xfrm>
            <a:off x="8088314" y="4287839"/>
            <a:ext cx="179387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7" name="橢圓 31"/>
          <p:cNvSpPr/>
          <p:nvPr/>
        </p:nvSpPr>
        <p:spPr>
          <a:xfrm>
            <a:off x="8348664" y="4287839"/>
            <a:ext cx="179387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TW" altLang="en-US" dirty="0"/>
          </a:p>
        </p:txBody>
      </p:sp>
      <p:sp>
        <p:nvSpPr>
          <p:cNvPr id="28" name="橢圓 32"/>
          <p:cNvSpPr/>
          <p:nvPr/>
        </p:nvSpPr>
        <p:spPr>
          <a:xfrm>
            <a:off x="7605714" y="2557464"/>
            <a:ext cx="377825" cy="3762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/>
            </a:pPr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9" name="直線接點 34"/>
          <p:cNvCxnSpPr/>
          <p:nvPr/>
        </p:nvCxnSpPr>
        <p:spPr>
          <a:xfrm>
            <a:off x="7812089" y="4984750"/>
            <a:ext cx="1254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35"/>
          <p:cNvCxnSpPr/>
          <p:nvPr/>
        </p:nvCxnSpPr>
        <p:spPr>
          <a:xfrm flipV="1">
            <a:off x="9066213" y="2746376"/>
            <a:ext cx="0" cy="2238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8"/>
          <p:cNvCxnSpPr/>
          <p:nvPr/>
        </p:nvCxnSpPr>
        <p:spPr>
          <a:xfrm flipH="1">
            <a:off x="8026401" y="2746375"/>
            <a:ext cx="103981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93" name="群組 47"/>
          <p:cNvGrpSpPr>
            <a:grpSpLocks/>
          </p:cNvGrpSpPr>
          <p:nvPr/>
        </p:nvGrpSpPr>
        <p:grpSpPr bwMode="auto">
          <a:xfrm>
            <a:off x="3578226" y="4000500"/>
            <a:ext cx="1566863" cy="319088"/>
            <a:chOff x="5754347" y="3836831"/>
            <a:chExt cx="1567543" cy="319314"/>
          </a:xfrm>
        </p:grpSpPr>
        <p:sp>
          <p:nvSpPr>
            <p:cNvPr id="58" name="矩形 40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9" name="橢圓 41"/>
            <p:cNvSpPr/>
            <p:nvPr/>
          </p:nvSpPr>
          <p:spPr>
            <a:xfrm>
              <a:off x="5828992" y="3906730"/>
              <a:ext cx="181054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0" name="橢圓 42"/>
            <p:cNvSpPr/>
            <p:nvPr/>
          </p:nvSpPr>
          <p:spPr>
            <a:xfrm>
              <a:off x="6076750" y="3906730"/>
              <a:ext cx="179465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1" name="橢圓 43"/>
            <p:cNvSpPr/>
            <p:nvPr/>
          </p:nvSpPr>
          <p:spPr>
            <a:xfrm>
              <a:off x="6332448" y="3906730"/>
              <a:ext cx="179466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2" name="橢圓 44"/>
            <p:cNvSpPr/>
            <p:nvPr/>
          </p:nvSpPr>
          <p:spPr>
            <a:xfrm>
              <a:off x="6572265" y="3908320"/>
              <a:ext cx="179465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3" name="橢圓 45"/>
            <p:cNvSpPr/>
            <p:nvPr/>
          </p:nvSpPr>
          <p:spPr>
            <a:xfrm>
              <a:off x="6813670" y="3906730"/>
              <a:ext cx="181054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4" name="橢圓 46"/>
            <p:cNvSpPr/>
            <p:nvPr/>
          </p:nvSpPr>
          <p:spPr>
            <a:xfrm>
              <a:off x="7074133" y="3905142"/>
              <a:ext cx="179465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33" name="直線單箭頭接點 48"/>
          <p:cNvCxnSpPr/>
          <p:nvPr/>
        </p:nvCxnSpPr>
        <p:spPr>
          <a:xfrm flipH="1" flipV="1">
            <a:off x="4357688" y="2892425"/>
            <a:ext cx="3683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49"/>
          <p:cNvCxnSpPr/>
          <p:nvPr/>
        </p:nvCxnSpPr>
        <p:spPr>
          <a:xfrm flipV="1">
            <a:off x="4343400" y="2354263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51"/>
          <p:cNvCxnSpPr/>
          <p:nvPr/>
        </p:nvCxnSpPr>
        <p:spPr>
          <a:xfrm flipH="1">
            <a:off x="4897438" y="2933700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52"/>
          <p:cNvCxnSpPr/>
          <p:nvPr/>
        </p:nvCxnSpPr>
        <p:spPr>
          <a:xfrm flipV="1">
            <a:off x="5621338" y="2887664"/>
            <a:ext cx="0" cy="1963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53"/>
          <p:cNvCxnSpPr>
            <a:endCxn id="58" idx="2"/>
          </p:cNvCxnSpPr>
          <p:nvPr/>
        </p:nvCxnSpPr>
        <p:spPr>
          <a:xfrm flipV="1">
            <a:off x="4332288" y="4319589"/>
            <a:ext cx="0" cy="941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54"/>
          <p:cNvCxnSpPr/>
          <p:nvPr/>
        </p:nvCxnSpPr>
        <p:spPr>
          <a:xfrm flipV="1">
            <a:off x="4332288" y="5272088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57"/>
          <p:cNvCxnSpPr/>
          <p:nvPr/>
        </p:nvCxnSpPr>
        <p:spPr>
          <a:xfrm>
            <a:off x="4356100" y="4851400"/>
            <a:ext cx="1252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60"/>
          <p:cNvCxnSpPr/>
          <p:nvPr/>
        </p:nvCxnSpPr>
        <p:spPr>
          <a:xfrm>
            <a:off x="3062289" y="4851400"/>
            <a:ext cx="12525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61"/>
          <p:cNvCxnSpPr/>
          <p:nvPr/>
        </p:nvCxnSpPr>
        <p:spPr>
          <a:xfrm flipV="1">
            <a:off x="3062288" y="3122614"/>
            <a:ext cx="0" cy="172878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63"/>
          <p:cNvCxnSpPr/>
          <p:nvPr/>
        </p:nvCxnSpPr>
        <p:spPr>
          <a:xfrm>
            <a:off x="3062289" y="3122613"/>
            <a:ext cx="1512887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4" name="文字方塊 65"/>
          <p:cNvSpPr txBox="1">
            <a:spLocks noChangeArrowheads="1"/>
          </p:cNvSpPr>
          <p:nvPr/>
        </p:nvSpPr>
        <p:spPr bwMode="auto">
          <a:xfrm>
            <a:off x="8978900" y="3621088"/>
            <a:ext cx="933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FF"/>
                </a:solidFill>
              </a:rPr>
              <a:t>copy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6905" name="文字方塊 66"/>
          <p:cNvSpPr txBox="1">
            <a:spLocks noChangeArrowheads="1"/>
          </p:cNvSpPr>
          <p:nvPr/>
        </p:nvSpPr>
        <p:spPr bwMode="auto">
          <a:xfrm>
            <a:off x="5521326" y="3787776"/>
            <a:ext cx="931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FF"/>
                </a:solidFill>
              </a:rPr>
              <a:t>copy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6906" name="文字方塊 67"/>
          <p:cNvSpPr txBox="1">
            <a:spLocks noChangeArrowheads="1"/>
          </p:cNvSpPr>
          <p:nvPr/>
        </p:nvSpPr>
        <p:spPr bwMode="auto">
          <a:xfrm>
            <a:off x="1652589" y="3546476"/>
            <a:ext cx="1438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FF"/>
                </a:solidFill>
              </a:rPr>
              <a:t>Gate controller</a:t>
            </a:r>
            <a:endParaRPr lang="zh-TW" altLang="en-US">
              <a:solidFill>
                <a:srgbClr val="0000FF"/>
              </a:solidFill>
            </a:endParaRPr>
          </a:p>
        </p:txBody>
      </p:sp>
      <p:cxnSp>
        <p:nvCxnSpPr>
          <p:cNvPr id="46" name="直線單箭頭接點 62"/>
          <p:cNvCxnSpPr/>
          <p:nvPr/>
        </p:nvCxnSpPr>
        <p:spPr>
          <a:xfrm flipV="1">
            <a:off x="4324350" y="3421064"/>
            <a:ext cx="0" cy="579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08" name="TextBox 64"/>
          <p:cNvSpPr txBox="1">
            <a:spLocks noChangeArrowheads="1"/>
          </p:cNvSpPr>
          <p:nvPr/>
        </p:nvSpPr>
        <p:spPr bwMode="auto">
          <a:xfrm>
            <a:off x="4419601" y="49530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t-1</a:t>
            </a:r>
            <a:endParaRPr lang="en-US" altLang="en-US" sz="1800"/>
          </a:p>
        </p:txBody>
      </p:sp>
      <p:sp>
        <p:nvSpPr>
          <p:cNvPr id="36909" name="TextBox 65"/>
          <p:cNvSpPr txBox="1">
            <a:spLocks noChangeArrowheads="1"/>
          </p:cNvSpPr>
          <p:nvPr/>
        </p:nvSpPr>
        <p:spPr bwMode="auto">
          <a:xfrm>
            <a:off x="7848601" y="50292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t-1</a:t>
            </a:r>
            <a:endParaRPr lang="en-US" altLang="en-US" sz="1800"/>
          </a:p>
        </p:txBody>
      </p:sp>
      <p:sp>
        <p:nvSpPr>
          <p:cNvPr id="36910" name="TextBox 66"/>
          <p:cNvSpPr txBox="1">
            <a:spLocks noChangeArrowheads="1"/>
          </p:cNvSpPr>
          <p:nvPr/>
        </p:nvSpPr>
        <p:spPr bwMode="auto">
          <a:xfrm>
            <a:off x="4419600" y="21336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t</a:t>
            </a:r>
            <a:endParaRPr lang="en-US" altLang="en-US" sz="1800"/>
          </a:p>
        </p:txBody>
      </p:sp>
      <p:sp>
        <p:nvSpPr>
          <p:cNvPr id="36911" name="TextBox 67"/>
          <p:cNvSpPr txBox="1">
            <a:spLocks noChangeArrowheads="1"/>
          </p:cNvSpPr>
          <p:nvPr/>
        </p:nvSpPr>
        <p:spPr bwMode="auto">
          <a:xfrm>
            <a:off x="7848600" y="21336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t</a:t>
            </a:r>
            <a:endParaRPr lang="en-US" altLang="en-US" sz="1800"/>
          </a:p>
        </p:txBody>
      </p:sp>
      <p:sp>
        <p:nvSpPr>
          <p:cNvPr id="36912" name="TextBox 68"/>
          <p:cNvSpPr txBox="1">
            <a:spLocks noChangeArrowheads="1"/>
          </p:cNvSpPr>
          <p:nvPr/>
        </p:nvSpPr>
        <p:spPr bwMode="auto">
          <a:xfrm>
            <a:off x="9144001" y="26670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t-1</a:t>
            </a:r>
            <a:endParaRPr lang="en-US" altLang="en-US" sz="1800"/>
          </a:p>
        </p:txBody>
      </p:sp>
      <p:sp>
        <p:nvSpPr>
          <p:cNvPr id="36913" name="TextBox 69"/>
          <p:cNvSpPr txBox="1">
            <a:spLocks noChangeArrowheads="1"/>
          </p:cNvSpPr>
          <p:nvPr/>
        </p:nvSpPr>
        <p:spPr bwMode="auto">
          <a:xfrm>
            <a:off x="7416800" y="29718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h’</a:t>
            </a:r>
          </a:p>
        </p:txBody>
      </p:sp>
      <p:sp>
        <p:nvSpPr>
          <p:cNvPr id="36914" name="TextBox 70"/>
          <p:cNvSpPr txBox="1">
            <a:spLocks noChangeArrowheads="1"/>
          </p:cNvSpPr>
          <p:nvPr/>
        </p:nvSpPr>
        <p:spPr bwMode="auto">
          <a:xfrm>
            <a:off x="3886200" y="3363913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h’</a:t>
            </a:r>
          </a:p>
        </p:txBody>
      </p:sp>
      <p:sp>
        <p:nvSpPr>
          <p:cNvPr id="36915" name="TextBox 71"/>
          <p:cNvSpPr txBox="1">
            <a:spLocks noChangeArrowheads="1"/>
          </p:cNvSpPr>
          <p:nvPr/>
        </p:nvSpPr>
        <p:spPr bwMode="auto">
          <a:xfrm>
            <a:off x="2133600" y="2743200"/>
            <a:ext cx="222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z controls red arrow</a:t>
            </a:r>
          </a:p>
        </p:txBody>
      </p:sp>
      <p:sp>
        <p:nvSpPr>
          <p:cNvPr id="36916" name="TextBox 72"/>
          <p:cNvSpPr txBox="1">
            <a:spLocks noChangeArrowheads="1"/>
          </p:cNvSpPr>
          <p:nvPr/>
        </p:nvSpPr>
        <p:spPr bwMode="auto">
          <a:xfrm>
            <a:off x="6764338" y="152400"/>
            <a:ext cx="131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h’=σ(Wa</a:t>
            </a:r>
            <a:r>
              <a:rPr lang="en-US" altLang="en-US" sz="1800" baseline="30000"/>
              <a:t>t-1</a:t>
            </a:r>
            <a:r>
              <a:rPr lang="en-US" altLang="en-US" sz="1800"/>
              <a:t>)</a:t>
            </a:r>
          </a:p>
        </p:txBody>
      </p:sp>
      <p:sp>
        <p:nvSpPr>
          <p:cNvPr id="36917" name="TextBox 73"/>
          <p:cNvSpPr txBox="1">
            <a:spLocks noChangeArrowheads="1"/>
          </p:cNvSpPr>
          <p:nvPr/>
        </p:nvSpPr>
        <p:spPr bwMode="auto">
          <a:xfrm>
            <a:off x="6781800" y="533400"/>
            <a:ext cx="1308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z=σ(W’a</a:t>
            </a:r>
            <a:r>
              <a:rPr lang="en-US" altLang="en-US" sz="1800" baseline="30000"/>
              <a:t>t-1</a:t>
            </a:r>
            <a:r>
              <a:rPr lang="en-US" altLang="en-US" sz="1800"/>
              <a:t>)</a:t>
            </a:r>
          </a:p>
        </p:txBody>
      </p:sp>
      <p:sp>
        <p:nvSpPr>
          <p:cNvPr id="36918" name="TextBox 74"/>
          <p:cNvSpPr txBox="1">
            <a:spLocks noChangeArrowheads="1"/>
          </p:cNvSpPr>
          <p:nvPr/>
        </p:nvSpPr>
        <p:spPr bwMode="auto">
          <a:xfrm>
            <a:off x="6781801" y="914400"/>
            <a:ext cx="257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  <a:r>
              <a:rPr lang="en-US" altLang="en-US" sz="1800" baseline="30000"/>
              <a:t>t</a:t>
            </a:r>
            <a:r>
              <a:rPr lang="en-US" altLang="en-US" sz="1800"/>
              <a:t> = z </a:t>
            </a:r>
            <a:r>
              <a:rPr lang="en-US" altLang="en-US" sz="1800">
                <a:latin typeface="Wingdings" charset="2"/>
                <a:sym typeface="Wingdings" charset="2"/>
              </a:rPr>
              <a:t></a:t>
            </a:r>
            <a:r>
              <a:rPr lang="en-US" altLang="en-US" sz="1800">
                <a:sym typeface="Wingdings" charset="2"/>
              </a:rPr>
              <a:t> a</a:t>
            </a:r>
            <a:r>
              <a:rPr lang="en-US" altLang="en-US" sz="1800" baseline="30000">
                <a:sym typeface="Wingdings" charset="2"/>
              </a:rPr>
              <a:t>t-1</a:t>
            </a:r>
            <a:r>
              <a:rPr lang="en-US" altLang="en-US" sz="1800">
                <a:sym typeface="Wingdings" charset="2"/>
              </a:rPr>
              <a:t> + (1-z) </a:t>
            </a:r>
            <a:r>
              <a:rPr lang="en-US" altLang="en-US" sz="1800">
                <a:latin typeface="Wingdings" charset="2"/>
                <a:sym typeface="Wingdings" charset="2"/>
              </a:rPr>
              <a:t></a:t>
            </a:r>
            <a:r>
              <a:rPr lang="en-US" altLang="en-US" sz="1800">
                <a:sym typeface="Wingdings" charset="2"/>
              </a:rPr>
              <a:t> h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0257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24"/>
          <p:cNvCxnSpPr/>
          <p:nvPr/>
        </p:nvCxnSpPr>
        <p:spPr>
          <a:xfrm flipV="1">
            <a:off x="2906713" y="782639"/>
            <a:ext cx="0" cy="409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0" name="群組 69"/>
          <p:cNvGrpSpPr>
            <a:grpSpLocks/>
          </p:cNvGrpSpPr>
          <p:nvPr/>
        </p:nvGrpSpPr>
        <p:grpSpPr bwMode="auto">
          <a:xfrm>
            <a:off x="2173288" y="4310063"/>
            <a:ext cx="1820862" cy="1847850"/>
            <a:chOff x="6090366" y="3664535"/>
            <a:chExt cx="1821328" cy="1848542"/>
          </a:xfrm>
        </p:grpSpPr>
        <p:grpSp>
          <p:nvGrpSpPr>
            <p:cNvPr id="38031" name="群組 3"/>
            <p:cNvGrpSpPr>
              <a:grpSpLocks/>
            </p:cNvGrpSpPr>
            <p:nvPr/>
          </p:nvGrpSpPr>
          <p:grpSpPr bwMode="auto">
            <a:xfrm>
              <a:off x="6090366" y="4390392"/>
              <a:ext cx="1567543" cy="319314"/>
              <a:chOff x="5754347" y="3836831"/>
              <a:chExt cx="1567543" cy="319314"/>
            </a:xfrm>
          </p:grpSpPr>
          <p:sp>
            <p:nvSpPr>
              <p:cNvPr id="13" name="矩形 4"/>
              <p:cNvSpPr/>
              <p:nvPr/>
            </p:nvSpPr>
            <p:spPr>
              <a:xfrm>
                <a:off x="5754347" y="3836733"/>
                <a:ext cx="1567263" cy="319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4" name="橢圓 5"/>
              <p:cNvSpPr/>
              <p:nvPr/>
            </p:nvSpPr>
            <p:spPr>
              <a:xfrm>
                <a:off x="5828978" y="3906609"/>
                <a:ext cx="181021" cy="17945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5" name="橢圓 6"/>
              <p:cNvSpPr/>
              <p:nvPr/>
            </p:nvSpPr>
            <p:spPr>
              <a:xfrm>
                <a:off x="6076691" y="3906609"/>
                <a:ext cx="179434" cy="17945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6" name="橢圓 7"/>
              <p:cNvSpPr/>
              <p:nvPr/>
            </p:nvSpPr>
            <p:spPr>
              <a:xfrm>
                <a:off x="6332345" y="3906609"/>
                <a:ext cx="179433" cy="17945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7" name="橢圓 8"/>
              <p:cNvSpPr/>
              <p:nvPr/>
            </p:nvSpPr>
            <p:spPr>
              <a:xfrm>
                <a:off x="6572118" y="3908198"/>
                <a:ext cx="179434" cy="18104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8" name="橢圓 9"/>
              <p:cNvSpPr/>
              <p:nvPr/>
            </p:nvSpPr>
            <p:spPr>
              <a:xfrm>
                <a:off x="6813480" y="3906609"/>
                <a:ext cx="181021" cy="17945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9" name="橢圓 10"/>
              <p:cNvSpPr/>
              <p:nvPr/>
            </p:nvSpPr>
            <p:spPr>
              <a:xfrm>
                <a:off x="7073897" y="3905022"/>
                <a:ext cx="179434" cy="18104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cxnSp>
          <p:nvCxnSpPr>
            <p:cNvPr id="7" name="直線單箭頭接點 11"/>
            <p:cNvCxnSpPr/>
            <p:nvPr/>
          </p:nvCxnSpPr>
          <p:spPr>
            <a:xfrm flipH="1" flipV="1">
              <a:off x="6843034" y="3683592"/>
              <a:ext cx="303290" cy="3112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4"/>
            <p:cNvCxnSpPr/>
            <p:nvPr/>
          </p:nvCxnSpPr>
          <p:spPr>
            <a:xfrm flipH="1">
              <a:off x="7187609" y="3683592"/>
              <a:ext cx="72408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5"/>
            <p:cNvCxnSpPr/>
            <p:nvPr/>
          </p:nvCxnSpPr>
          <p:spPr>
            <a:xfrm flipV="1">
              <a:off x="7911694" y="3664535"/>
              <a:ext cx="0" cy="1376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16"/>
            <p:cNvCxnSpPr/>
            <p:nvPr/>
          </p:nvCxnSpPr>
          <p:spPr>
            <a:xfrm flipV="1">
              <a:off x="6860500" y="4733322"/>
              <a:ext cx="0" cy="779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8"/>
            <p:cNvCxnSpPr/>
            <p:nvPr/>
          </p:nvCxnSpPr>
          <p:spPr>
            <a:xfrm>
              <a:off x="6874792" y="5041412"/>
              <a:ext cx="10369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48"/>
            <p:cNvCxnSpPr/>
            <p:nvPr/>
          </p:nvCxnSpPr>
          <p:spPr>
            <a:xfrm flipV="1">
              <a:off x="6843034" y="4001211"/>
              <a:ext cx="0" cy="3668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91" name="群組 70"/>
          <p:cNvGrpSpPr>
            <a:grpSpLocks/>
          </p:cNvGrpSpPr>
          <p:nvPr/>
        </p:nvGrpSpPr>
        <p:grpSpPr bwMode="auto">
          <a:xfrm>
            <a:off x="2159000" y="2747963"/>
            <a:ext cx="1822450" cy="1566862"/>
            <a:chOff x="6090366" y="3664535"/>
            <a:chExt cx="1821328" cy="1567865"/>
          </a:xfrm>
        </p:grpSpPr>
        <p:grpSp>
          <p:nvGrpSpPr>
            <p:cNvPr id="38017" name="群組 71"/>
            <p:cNvGrpSpPr>
              <a:grpSpLocks/>
            </p:cNvGrpSpPr>
            <p:nvPr/>
          </p:nvGrpSpPr>
          <p:grpSpPr bwMode="auto">
            <a:xfrm>
              <a:off x="6090366" y="4390392"/>
              <a:ext cx="1567543" cy="319314"/>
              <a:chOff x="5754347" y="3836831"/>
              <a:chExt cx="1567543" cy="319314"/>
            </a:xfrm>
          </p:grpSpPr>
          <p:sp>
            <p:nvSpPr>
              <p:cNvPr id="28" name="矩形 78"/>
              <p:cNvSpPr/>
              <p:nvPr/>
            </p:nvSpPr>
            <p:spPr>
              <a:xfrm>
                <a:off x="5754347" y="3836925"/>
                <a:ext cx="1567484" cy="3192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29" name="橢圓 79"/>
              <p:cNvSpPr/>
              <p:nvPr/>
            </p:nvSpPr>
            <p:spPr>
              <a:xfrm>
                <a:off x="5828914" y="3906820"/>
                <a:ext cx="180864" cy="179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30" name="橢圓 80"/>
              <p:cNvSpPr/>
              <p:nvPr/>
            </p:nvSpPr>
            <p:spPr>
              <a:xfrm>
                <a:off x="6076412" y="3906820"/>
                <a:ext cx="180864" cy="179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31" name="橢圓 81"/>
              <p:cNvSpPr/>
              <p:nvPr/>
            </p:nvSpPr>
            <p:spPr>
              <a:xfrm>
                <a:off x="6331841" y="3906820"/>
                <a:ext cx="180864" cy="179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32" name="橢圓 82"/>
              <p:cNvSpPr/>
              <p:nvPr/>
            </p:nvSpPr>
            <p:spPr>
              <a:xfrm>
                <a:off x="6571406" y="3908409"/>
                <a:ext cx="180864" cy="18109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33" name="橢圓 83"/>
              <p:cNvSpPr/>
              <p:nvPr/>
            </p:nvSpPr>
            <p:spPr>
              <a:xfrm>
                <a:off x="6814144" y="3906820"/>
                <a:ext cx="180864" cy="17950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34" name="橢圓 84"/>
              <p:cNvSpPr/>
              <p:nvPr/>
            </p:nvSpPr>
            <p:spPr>
              <a:xfrm>
                <a:off x="7074334" y="3905232"/>
                <a:ext cx="179278" cy="18109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cxnSp>
          <p:nvCxnSpPr>
            <p:cNvPr id="22" name="直線單箭頭接點 72"/>
            <p:cNvCxnSpPr/>
            <p:nvPr/>
          </p:nvCxnSpPr>
          <p:spPr>
            <a:xfrm flipH="1" flipV="1">
              <a:off x="6843965" y="3683597"/>
              <a:ext cx="301439" cy="3113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73"/>
            <p:cNvCxnSpPr/>
            <p:nvPr/>
          </p:nvCxnSpPr>
          <p:spPr>
            <a:xfrm flipH="1">
              <a:off x="7186654" y="3683597"/>
              <a:ext cx="72504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74"/>
            <p:cNvCxnSpPr/>
            <p:nvPr/>
          </p:nvCxnSpPr>
          <p:spPr>
            <a:xfrm flipV="1">
              <a:off x="7911694" y="3664535"/>
              <a:ext cx="0" cy="13772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75"/>
            <p:cNvCxnSpPr/>
            <p:nvPr/>
          </p:nvCxnSpPr>
          <p:spPr>
            <a:xfrm flipV="1">
              <a:off x="6859830" y="4732018"/>
              <a:ext cx="0" cy="500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76"/>
            <p:cNvCxnSpPr/>
            <p:nvPr/>
          </p:nvCxnSpPr>
          <p:spPr>
            <a:xfrm>
              <a:off x="6874108" y="5041778"/>
              <a:ext cx="10375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77"/>
            <p:cNvCxnSpPr/>
            <p:nvPr/>
          </p:nvCxnSpPr>
          <p:spPr>
            <a:xfrm flipV="1">
              <a:off x="6843965" y="4001300"/>
              <a:ext cx="0" cy="36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92" name="群組 85"/>
          <p:cNvGrpSpPr>
            <a:grpSpLocks/>
          </p:cNvGrpSpPr>
          <p:nvPr/>
        </p:nvGrpSpPr>
        <p:grpSpPr bwMode="auto">
          <a:xfrm>
            <a:off x="2152650" y="1173163"/>
            <a:ext cx="1822450" cy="1568450"/>
            <a:chOff x="6090366" y="3664535"/>
            <a:chExt cx="1821328" cy="1567865"/>
          </a:xfrm>
        </p:grpSpPr>
        <p:grpSp>
          <p:nvGrpSpPr>
            <p:cNvPr id="38003" name="群組 86"/>
            <p:cNvGrpSpPr>
              <a:grpSpLocks/>
            </p:cNvGrpSpPr>
            <p:nvPr/>
          </p:nvGrpSpPr>
          <p:grpSpPr bwMode="auto">
            <a:xfrm>
              <a:off x="6090366" y="4390392"/>
              <a:ext cx="1567543" cy="319314"/>
              <a:chOff x="5754347" y="3836831"/>
              <a:chExt cx="1567543" cy="319314"/>
            </a:xfrm>
          </p:grpSpPr>
          <p:sp>
            <p:nvSpPr>
              <p:cNvPr id="43" name="矩形 93"/>
              <p:cNvSpPr/>
              <p:nvPr/>
            </p:nvSpPr>
            <p:spPr>
              <a:xfrm>
                <a:off x="5754347" y="3836190"/>
                <a:ext cx="1567484" cy="3205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44" name="橢圓 94"/>
              <p:cNvSpPr/>
              <p:nvPr/>
            </p:nvSpPr>
            <p:spPr>
              <a:xfrm>
                <a:off x="5828914" y="3906014"/>
                <a:ext cx="180864" cy="18090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45" name="橢圓 95"/>
              <p:cNvSpPr/>
              <p:nvPr/>
            </p:nvSpPr>
            <p:spPr>
              <a:xfrm>
                <a:off x="6076412" y="3906014"/>
                <a:ext cx="180864" cy="18090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46" name="橢圓 96"/>
              <p:cNvSpPr/>
              <p:nvPr/>
            </p:nvSpPr>
            <p:spPr>
              <a:xfrm>
                <a:off x="6331841" y="3906014"/>
                <a:ext cx="180864" cy="18090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47" name="橢圓 97"/>
              <p:cNvSpPr/>
              <p:nvPr/>
            </p:nvSpPr>
            <p:spPr>
              <a:xfrm>
                <a:off x="6571406" y="3909188"/>
                <a:ext cx="180864" cy="18090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48" name="橢圓 98"/>
              <p:cNvSpPr/>
              <p:nvPr/>
            </p:nvSpPr>
            <p:spPr>
              <a:xfrm>
                <a:off x="6814144" y="3906014"/>
                <a:ext cx="180864" cy="18090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49" name="橢圓 99"/>
              <p:cNvSpPr/>
              <p:nvPr/>
            </p:nvSpPr>
            <p:spPr>
              <a:xfrm>
                <a:off x="7074334" y="3906014"/>
                <a:ext cx="179278" cy="18090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cxnSp>
          <p:nvCxnSpPr>
            <p:cNvPr id="37" name="直線單箭頭接點 87"/>
            <p:cNvCxnSpPr/>
            <p:nvPr/>
          </p:nvCxnSpPr>
          <p:spPr>
            <a:xfrm flipH="1" flipV="1">
              <a:off x="6843965" y="3683578"/>
              <a:ext cx="301439" cy="311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88"/>
            <p:cNvCxnSpPr/>
            <p:nvPr/>
          </p:nvCxnSpPr>
          <p:spPr>
            <a:xfrm flipH="1">
              <a:off x="7186654" y="3683578"/>
              <a:ext cx="72504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89"/>
            <p:cNvCxnSpPr/>
            <p:nvPr/>
          </p:nvCxnSpPr>
          <p:spPr>
            <a:xfrm flipV="1">
              <a:off x="7911694" y="3664535"/>
              <a:ext cx="0" cy="13774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90"/>
            <p:cNvCxnSpPr/>
            <p:nvPr/>
          </p:nvCxnSpPr>
          <p:spPr>
            <a:xfrm flipV="1">
              <a:off x="6859830" y="4732524"/>
              <a:ext cx="0" cy="49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91"/>
            <p:cNvCxnSpPr/>
            <p:nvPr/>
          </p:nvCxnSpPr>
          <p:spPr>
            <a:xfrm>
              <a:off x="6874108" y="5041971"/>
              <a:ext cx="10375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92"/>
            <p:cNvCxnSpPr/>
            <p:nvPr/>
          </p:nvCxnSpPr>
          <p:spPr>
            <a:xfrm flipV="1">
              <a:off x="6843965" y="4000959"/>
              <a:ext cx="0" cy="368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102"/>
          <p:cNvSpPr txBox="1"/>
          <p:nvPr/>
        </p:nvSpPr>
        <p:spPr>
          <a:xfrm>
            <a:off x="2141316" y="6180677"/>
            <a:ext cx="165809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1" name="文字方塊 103"/>
          <p:cNvSpPr txBox="1"/>
          <p:nvPr/>
        </p:nvSpPr>
        <p:spPr>
          <a:xfrm>
            <a:off x="2049785" y="240622"/>
            <a:ext cx="18142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output layer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52" name="直線單箭頭接點 106"/>
          <p:cNvCxnSpPr/>
          <p:nvPr/>
        </p:nvCxnSpPr>
        <p:spPr>
          <a:xfrm flipV="1">
            <a:off x="6145213" y="782639"/>
            <a:ext cx="0" cy="409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108"/>
          <p:cNvGrpSpPr>
            <a:grpSpLocks/>
          </p:cNvGrpSpPr>
          <p:nvPr/>
        </p:nvGrpSpPr>
        <p:grpSpPr bwMode="auto">
          <a:xfrm>
            <a:off x="5411788" y="5035550"/>
            <a:ext cx="1568450" cy="319088"/>
            <a:chOff x="5754347" y="3836831"/>
            <a:chExt cx="1567543" cy="319314"/>
          </a:xfrm>
        </p:grpSpPr>
        <p:sp>
          <p:nvSpPr>
            <p:cNvPr id="54" name="矩形 115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5" name="橢圓 116"/>
            <p:cNvSpPr/>
            <p:nvPr/>
          </p:nvSpPr>
          <p:spPr>
            <a:xfrm>
              <a:off x="5828916" y="3906730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56" name="橢圓 117"/>
            <p:cNvSpPr/>
            <p:nvPr/>
          </p:nvSpPr>
          <p:spPr>
            <a:xfrm>
              <a:off x="6076423" y="3906730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57" name="橢圓 118"/>
            <p:cNvSpPr/>
            <p:nvPr/>
          </p:nvSpPr>
          <p:spPr>
            <a:xfrm>
              <a:off x="6331863" y="3906730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58" name="橢圓 119"/>
            <p:cNvSpPr/>
            <p:nvPr/>
          </p:nvSpPr>
          <p:spPr>
            <a:xfrm>
              <a:off x="6571436" y="3908320"/>
              <a:ext cx="180870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59" name="橢圓 120"/>
            <p:cNvSpPr/>
            <p:nvPr/>
          </p:nvSpPr>
          <p:spPr>
            <a:xfrm>
              <a:off x="6814184" y="3906730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0" name="橢圓 121"/>
            <p:cNvSpPr/>
            <p:nvPr/>
          </p:nvSpPr>
          <p:spPr>
            <a:xfrm>
              <a:off x="7074383" y="3905142"/>
              <a:ext cx="179283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61" name="直線單箭頭接點 109"/>
          <p:cNvCxnSpPr/>
          <p:nvPr/>
        </p:nvCxnSpPr>
        <p:spPr>
          <a:xfrm flipH="1" flipV="1">
            <a:off x="6165851" y="4327526"/>
            <a:ext cx="398463" cy="23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110"/>
          <p:cNvCxnSpPr/>
          <p:nvPr/>
        </p:nvCxnSpPr>
        <p:spPr>
          <a:xfrm flipH="1">
            <a:off x="6508750" y="4327525"/>
            <a:ext cx="7254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111"/>
          <p:cNvCxnSpPr/>
          <p:nvPr/>
        </p:nvCxnSpPr>
        <p:spPr>
          <a:xfrm flipV="1">
            <a:off x="7234238" y="4310063"/>
            <a:ext cx="0" cy="1376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12"/>
          <p:cNvCxnSpPr/>
          <p:nvPr/>
        </p:nvCxnSpPr>
        <p:spPr>
          <a:xfrm flipV="1">
            <a:off x="6181725" y="5376863"/>
            <a:ext cx="0" cy="309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113"/>
          <p:cNvCxnSpPr/>
          <p:nvPr/>
        </p:nvCxnSpPr>
        <p:spPr>
          <a:xfrm>
            <a:off x="6196014" y="5686425"/>
            <a:ext cx="10382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114"/>
          <p:cNvCxnSpPr/>
          <p:nvPr/>
        </p:nvCxnSpPr>
        <p:spPr>
          <a:xfrm flipV="1">
            <a:off x="6165850" y="4646613"/>
            <a:ext cx="0" cy="366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123"/>
          <p:cNvGrpSpPr>
            <a:grpSpLocks/>
          </p:cNvGrpSpPr>
          <p:nvPr/>
        </p:nvGrpSpPr>
        <p:grpSpPr bwMode="auto">
          <a:xfrm>
            <a:off x="5399088" y="3473450"/>
            <a:ext cx="1566862" cy="319088"/>
            <a:chOff x="5754347" y="3836831"/>
            <a:chExt cx="1567543" cy="319314"/>
          </a:xfrm>
        </p:grpSpPr>
        <p:sp>
          <p:nvSpPr>
            <p:cNvPr id="68" name="矩形 130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9" name="橢圓 131"/>
            <p:cNvSpPr/>
            <p:nvPr/>
          </p:nvSpPr>
          <p:spPr>
            <a:xfrm>
              <a:off x="5828991" y="3906730"/>
              <a:ext cx="181054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70" name="橢圓 132"/>
            <p:cNvSpPr/>
            <p:nvPr/>
          </p:nvSpPr>
          <p:spPr>
            <a:xfrm>
              <a:off x="6076749" y="3906730"/>
              <a:ext cx="179466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71" name="橢圓 133"/>
            <p:cNvSpPr/>
            <p:nvPr/>
          </p:nvSpPr>
          <p:spPr>
            <a:xfrm>
              <a:off x="6332448" y="3906730"/>
              <a:ext cx="179465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72" name="橢圓 134"/>
            <p:cNvSpPr/>
            <p:nvPr/>
          </p:nvSpPr>
          <p:spPr>
            <a:xfrm>
              <a:off x="6572264" y="3908320"/>
              <a:ext cx="179466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73" name="橢圓 135"/>
            <p:cNvSpPr/>
            <p:nvPr/>
          </p:nvSpPr>
          <p:spPr>
            <a:xfrm>
              <a:off x="6813669" y="3906730"/>
              <a:ext cx="181054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74" name="橢圓 136"/>
            <p:cNvSpPr/>
            <p:nvPr/>
          </p:nvSpPr>
          <p:spPr>
            <a:xfrm>
              <a:off x="7074132" y="3905142"/>
              <a:ext cx="179466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75" name="直線單箭頭接點 124"/>
          <p:cNvCxnSpPr/>
          <p:nvPr/>
        </p:nvCxnSpPr>
        <p:spPr>
          <a:xfrm flipH="1" flipV="1">
            <a:off x="6162675" y="2689225"/>
            <a:ext cx="14288" cy="420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125"/>
          <p:cNvCxnSpPr/>
          <p:nvPr/>
        </p:nvCxnSpPr>
        <p:spPr>
          <a:xfrm flipH="1">
            <a:off x="6496050" y="2765425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126"/>
          <p:cNvCxnSpPr/>
          <p:nvPr/>
        </p:nvCxnSpPr>
        <p:spPr>
          <a:xfrm flipV="1">
            <a:off x="7219950" y="2747963"/>
            <a:ext cx="0" cy="1376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127"/>
          <p:cNvCxnSpPr/>
          <p:nvPr/>
        </p:nvCxnSpPr>
        <p:spPr>
          <a:xfrm flipV="1">
            <a:off x="6169025" y="3814763"/>
            <a:ext cx="0" cy="50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128"/>
          <p:cNvCxnSpPr/>
          <p:nvPr/>
        </p:nvCxnSpPr>
        <p:spPr>
          <a:xfrm>
            <a:off x="6181726" y="4124325"/>
            <a:ext cx="10382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129"/>
          <p:cNvCxnSpPr/>
          <p:nvPr/>
        </p:nvCxnSpPr>
        <p:spPr>
          <a:xfrm flipV="1">
            <a:off x="6151563" y="3084513"/>
            <a:ext cx="0" cy="366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138"/>
          <p:cNvGrpSpPr>
            <a:grpSpLocks/>
          </p:cNvGrpSpPr>
          <p:nvPr/>
        </p:nvGrpSpPr>
        <p:grpSpPr bwMode="auto">
          <a:xfrm>
            <a:off x="5392738" y="1898650"/>
            <a:ext cx="1566862" cy="319088"/>
            <a:chOff x="5754347" y="3836831"/>
            <a:chExt cx="1567543" cy="319314"/>
          </a:xfrm>
        </p:grpSpPr>
        <p:sp>
          <p:nvSpPr>
            <p:cNvPr id="82" name="矩形 145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3" name="橢圓 146"/>
            <p:cNvSpPr/>
            <p:nvPr/>
          </p:nvSpPr>
          <p:spPr>
            <a:xfrm>
              <a:off x="5828991" y="3906730"/>
              <a:ext cx="181054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84" name="橢圓 147"/>
            <p:cNvSpPr/>
            <p:nvPr/>
          </p:nvSpPr>
          <p:spPr>
            <a:xfrm>
              <a:off x="6076749" y="3906730"/>
              <a:ext cx="179466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85" name="橢圓 148"/>
            <p:cNvSpPr/>
            <p:nvPr/>
          </p:nvSpPr>
          <p:spPr>
            <a:xfrm>
              <a:off x="6332448" y="3906730"/>
              <a:ext cx="179465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86" name="橢圓 149"/>
            <p:cNvSpPr/>
            <p:nvPr/>
          </p:nvSpPr>
          <p:spPr>
            <a:xfrm>
              <a:off x="6572264" y="3908320"/>
              <a:ext cx="179466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87" name="橢圓 150"/>
            <p:cNvSpPr/>
            <p:nvPr/>
          </p:nvSpPr>
          <p:spPr>
            <a:xfrm>
              <a:off x="6813669" y="3906730"/>
              <a:ext cx="181054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88" name="橢圓 151"/>
            <p:cNvSpPr/>
            <p:nvPr/>
          </p:nvSpPr>
          <p:spPr>
            <a:xfrm>
              <a:off x="7074132" y="3905142"/>
              <a:ext cx="179466" cy="18110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89" name="直線單箭頭接點 139"/>
          <p:cNvCxnSpPr/>
          <p:nvPr/>
        </p:nvCxnSpPr>
        <p:spPr>
          <a:xfrm flipH="1" flipV="1">
            <a:off x="6145214" y="1192214"/>
            <a:ext cx="363537" cy="28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140"/>
          <p:cNvCxnSpPr/>
          <p:nvPr/>
        </p:nvCxnSpPr>
        <p:spPr>
          <a:xfrm flipH="1">
            <a:off x="6489700" y="1192213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141"/>
          <p:cNvCxnSpPr/>
          <p:nvPr/>
        </p:nvCxnSpPr>
        <p:spPr>
          <a:xfrm flipV="1">
            <a:off x="7213600" y="1173163"/>
            <a:ext cx="0" cy="1376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142"/>
          <p:cNvCxnSpPr/>
          <p:nvPr/>
        </p:nvCxnSpPr>
        <p:spPr>
          <a:xfrm flipV="1">
            <a:off x="6162675" y="2241551"/>
            <a:ext cx="0" cy="30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143"/>
          <p:cNvCxnSpPr/>
          <p:nvPr/>
        </p:nvCxnSpPr>
        <p:spPr>
          <a:xfrm>
            <a:off x="6175376" y="2549525"/>
            <a:ext cx="10382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144"/>
          <p:cNvCxnSpPr/>
          <p:nvPr/>
        </p:nvCxnSpPr>
        <p:spPr>
          <a:xfrm flipV="1">
            <a:off x="6145213" y="1509713"/>
            <a:ext cx="0" cy="368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152"/>
          <p:cNvSpPr txBox="1"/>
          <p:nvPr/>
        </p:nvSpPr>
        <p:spPr>
          <a:xfrm>
            <a:off x="5380371" y="6180677"/>
            <a:ext cx="165809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96" name="文字方塊 153"/>
          <p:cNvSpPr txBox="1"/>
          <p:nvPr/>
        </p:nvSpPr>
        <p:spPr>
          <a:xfrm>
            <a:off x="5288840" y="240622"/>
            <a:ext cx="18142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output layer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97" name="直線單箭頭接點 154"/>
          <p:cNvCxnSpPr/>
          <p:nvPr/>
        </p:nvCxnSpPr>
        <p:spPr>
          <a:xfrm flipV="1">
            <a:off x="9053513" y="749301"/>
            <a:ext cx="0" cy="409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群組 156"/>
          <p:cNvGrpSpPr>
            <a:grpSpLocks/>
          </p:cNvGrpSpPr>
          <p:nvPr/>
        </p:nvGrpSpPr>
        <p:grpSpPr bwMode="auto">
          <a:xfrm>
            <a:off x="8320088" y="5002214"/>
            <a:ext cx="1568450" cy="319087"/>
            <a:chOff x="5754347" y="3836831"/>
            <a:chExt cx="1567543" cy="319314"/>
          </a:xfrm>
        </p:grpSpPr>
        <p:sp>
          <p:nvSpPr>
            <p:cNvPr id="99" name="矩形 163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00" name="橢圓 164"/>
            <p:cNvSpPr/>
            <p:nvPr/>
          </p:nvSpPr>
          <p:spPr>
            <a:xfrm>
              <a:off x="5828916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01" name="橢圓 165"/>
            <p:cNvSpPr/>
            <p:nvPr/>
          </p:nvSpPr>
          <p:spPr>
            <a:xfrm>
              <a:off x="6076423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02" name="橢圓 166"/>
            <p:cNvSpPr/>
            <p:nvPr/>
          </p:nvSpPr>
          <p:spPr>
            <a:xfrm>
              <a:off x="6331863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03" name="橢圓 167"/>
            <p:cNvSpPr/>
            <p:nvPr/>
          </p:nvSpPr>
          <p:spPr>
            <a:xfrm>
              <a:off x="6571436" y="3908319"/>
              <a:ext cx="180870" cy="1811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04" name="橢圓 168"/>
            <p:cNvSpPr/>
            <p:nvPr/>
          </p:nvSpPr>
          <p:spPr>
            <a:xfrm>
              <a:off x="6814184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05" name="橢圓 169"/>
            <p:cNvSpPr/>
            <p:nvPr/>
          </p:nvSpPr>
          <p:spPr>
            <a:xfrm>
              <a:off x="7074383" y="3905142"/>
              <a:ext cx="179283" cy="1811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106" name="直線單箭頭接點 157"/>
          <p:cNvCxnSpPr/>
          <p:nvPr/>
        </p:nvCxnSpPr>
        <p:spPr>
          <a:xfrm flipH="1" flipV="1">
            <a:off x="9074151" y="4294189"/>
            <a:ext cx="9525" cy="31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58"/>
          <p:cNvCxnSpPr/>
          <p:nvPr/>
        </p:nvCxnSpPr>
        <p:spPr>
          <a:xfrm flipH="1">
            <a:off x="9417050" y="4294188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59"/>
          <p:cNvCxnSpPr/>
          <p:nvPr/>
        </p:nvCxnSpPr>
        <p:spPr>
          <a:xfrm flipV="1">
            <a:off x="10140950" y="4275138"/>
            <a:ext cx="0" cy="1377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60"/>
          <p:cNvCxnSpPr/>
          <p:nvPr/>
        </p:nvCxnSpPr>
        <p:spPr>
          <a:xfrm flipV="1">
            <a:off x="9090025" y="5343525"/>
            <a:ext cx="0" cy="781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61"/>
          <p:cNvCxnSpPr/>
          <p:nvPr/>
        </p:nvCxnSpPr>
        <p:spPr>
          <a:xfrm>
            <a:off x="9104314" y="5653088"/>
            <a:ext cx="10366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62"/>
          <p:cNvCxnSpPr/>
          <p:nvPr/>
        </p:nvCxnSpPr>
        <p:spPr>
          <a:xfrm flipV="1">
            <a:off x="9074150" y="4613276"/>
            <a:ext cx="0" cy="36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71"/>
          <p:cNvGrpSpPr>
            <a:grpSpLocks/>
          </p:cNvGrpSpPr>
          <p:nvPr/>
        </p:nvGrpSpPr>
        <p:grpSpPr bwMode="auto">
          <a:xfrm>
            <a:off x="8305800" y="3440114"/>
            <a:ext cx="1568450" cy="319087"/>
            <a:chOff x="5754347" y="3836831"/>
            <a:chExt cx="1567543" cy="319314"/>
          </a:xfrm>
        </p:grpSpPr>
        <p:sp>
          <p:nvSpPr>
            <p:cNvPr id="113" name="矩形 178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14" name="橢圓 179"/>
            <p:cNvSpPr/>
            <p:nvPr/>
          </p:nvSpPr>
          <p:spPr>
            <a:xfrm>
              <a:off x="5828917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15" name="橢圓 180"/>
            <p:cNvSpPr/>
            <p:nvPr/>
          </p:nvSpPr>
          <p:spPr>
            <a:xfrm>
              <a:off x="6076424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16" name="橢圓 181"/>
            <p:cNvSpPr/>
            <p:nvPr/>
          </p:nvSpPr>
          <p:spPr>
            <a:xfrm>
              <a:off x="6331863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17" name="橢圓 182"/>
            <p:cNvSpPr/>
            <p:nvPr/>
          </p:nvSpPr>
          <p:spPr>
            <a:xfrm>
              <a:off x="6571437" y="3908319"/>
              <a:ext cx="180870" cy="1811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18" name="橢圓 183"/>
            <p:cNvSpPr/>
            <p:nvPr/>
          </p:nvSpPr>
          <p:spPr>
            <a:xfrm>
              <a:off x="6814184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19" name="橢圓 184"/>
            <p:cNvSpPr/>
            <p:nvPr/>
          </p:nvSpPr>
          <p:spPr>
            <a:xfrm>
              <a:off x="7074383" y="3905142"/>
              <a:ext cx="179284" cy="1811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120" name="直線單箭頭接點 172"/>
          <p:cNvCxnSpPr/>
          <p:nvPr/>
        </p:nvCxnSpPr>
        <p:spPr>
          <a:xfrm flipH="1" flipV="1">
            <a:off x="9059863" y="2732089"/>
            <a:ext cx="398462" cy="1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73"/>
          <p:cNvCxnSpPr/>
          <p:nvPr/>
        </p:nvCxnSpPr>
        <p:spPr>
          <a:xfrm flipH="1">
            <a:off x="9402764" y="2732088"/>
            <a:ext cx="7254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74"/>
          <p:cNvCxnSpPr/>
          <p:nvPr/>
        </p:nvCxnSpPr>
        <p:spPr>
          <a:xfrm flipV="1">
            <a:off x="10128250" y="2714626"/>
            <a:ext cx="0" cy="1376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75"/>
          <p:cNvCxnSpPr/>
          <p:nvPr/>
        </p:nvCxnSpPr>
        <p:spPr>
          <a:xfrm flipV="1">
            <a:off x="9075738" y="3781426"/>
            <a:ext cx="0" cy="309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76"/>
          <p:cNvCxnSpPr/>
          <p:nvPr/>
        </p:nvCxnSpPr>
        <p:spPr>
          <a:xfrm>
            <a:off x="9090026" y="4090988"/>
            <a:ext cx="10382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77"/>
          <p:cNvCxnSpPr/>
          <p:nvPr/>
        </p:nvCxnSpPr>
        <p:spPr>
          <a:xfrm flipV="1">
            <a:off x="9059863" y="3051176"/>
            <a:ext cx="0" cy="36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群組 186"/>
          <p:cNvGrpSpPr>
            <a:grpSpLocks/>
          </p:cNvGrpSpPr>
          <p:nvPr/>
        </p:nvGrpSpPr>
        <p:grpSpPr bwMode="auto">
          <a:xfrm>
            <a:off x="8299450" y="1865314"/>
            <a:ext cx="1568450" cy="319087"/>
            <a:chOff x="5754347" y="3836831"/>
            <a:chExt cx="1567543" cy="319314"/>
          </a:xfrm>
        </p:grpSpPr>
        <p:sp>
          <p:nvSpPr>
            <p:cNvPr id="127" name="矩形 193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8" name="橢圓 194"/>
            <p:cNvSpPr/>
            <p:nvPr/>
          </p:nvSpPr>
          <p:spPr>
            <a:xfrm>
              <a:off x="5828917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29" name="橢圓 195"/>
            <p:cNvSpPr/>
            <p:nvPr/>
          </p:nvSpPr>
          <p:spPr>
            <a:xfrm>
              <a:off x="6076424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30" name="橢圓 196"/>
            <p:cNvSpPr/>
            <p:nvPr/>
          </p:nvSpPr>
          <p:spPr>
            <a:xfrm>
              <a:off x="6331863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31" name="橢圓 197"/>
            <p:cNvSpPr/>
            <p:nvPr/>
          </p:nvSpPr>
          <p:spPr>
            <a:xfrm>
              <a:off x="6571437" y="3908319"/>
              <a:ext cx="180870" cy="1811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32" name="橢圓 198"/>
            <p:cNvSpPr/>
            <p:nvPr/>
          </p:nvSpPr>
          <p:spPr>
            <a:xfrm>
              <a:off x="6814184" y="3906731"/>
              <a:ext cx="180870" cy="17951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33" name="橢圓 199"/>
            <p:cNvSpPr/>
            <p:nvPr/>
          </p:nvSpPr>
          <p:spPr>
            <a:xfrm>
              <a:off x="7074383" y="3905142"/>
              <a:ext cx="179284" cy="1811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</p:grpSp>
      <p:cxnSp>
        <p:nvCxnSpPr>
          <p:cNvPr id="134" name="直線單箭頭接點 187"/>
          <p:cNvCxnSpPr/>
          <p:nvPr/>
        </p:nvCxnSpPr>
        <p:spPr>
          <a:xfrm flipH="1" flipV="1">
            <a:off x="9053513" y="1158875"/>
            <a:ext cx="11112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88"/>
          <p:cNvCxnSpPr/>
          <p:nvPr/>
        </p:nvCxnSpPr>
        <p:spPr>
          <a:xfrm flipH="1">
            <a:off x="9396414" y="1158875"/>
            <a:ext cx="7254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89"/>
          <p:cNvCxnSpPr/>
          <p:nvPr/>
        </p:nvCxnSpPr>
        <p:spPr>
          <a:xfrm flipV="1">
            <a:off x="10121900" y="1139826"/>
            <a:ext cx="0" cy="1376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90"/>
          <p:cNvCxnSpPr/>
          <p:nvPr/>
        </p:nvCxnSpPr>
        <p:spPr>
          <a:xfrm flipV="1">
            <a:off x="9069388" y="2208213"/>
            <a:ext cx="0" cy="500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91"/>
          <p:cNvCxnSpPr/>
          <p:nvPr/>
        </p:nvCxnSpPr>
        <p:spPr>
          <a:xfrm>
            <a:off x="9083676" y="2516188"/>
            <a:ext cx="10382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92"/>
          <p:cNvCxnSpPr/>
          <p:nvPr/>
        </p:nvCxnSpPr>
        <p:spPr>
          <a:xfrm flipV="1">
            <a:off x="9053513" y="1476375"/>
            <a:ext cx="0" cy="368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200"/>
          <p:cNvSpPr txBox="1"/>
          <p:nvPr/>
        </p:nvSpPr>
        <p:spPr>
          <a:xfrm>
            <a:off x="8288480" y="6147233"/>
            <a:ext cx="165809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141" name="文字方塊 201"/>
          <p:cNvSpPr txBox="1"/>
          <p:nvPr/>
        </p:nvSpPr>
        <p:spPr>
          <a:xfrm>
            <a:off x="8196949" y="207178"/>
            <a:ext cx="18142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output layer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cxnSp>
        <p:nvCxnSpPr>
          <p:cNvPr id="142" name="直線單箭頭接點 209"/>
          <p:cNvCxnSpPr/>
          <p:nvPr/>
        </p:nvCxnSpPr>
        <p:spPr>
          <a:xfrm flipV="1">
            <a:off x="6162675" y="252571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212"/>
          <p:cNvCxnSpPr/>
          <p:nvPr/>
        </p:nvCxnSpPr>
        <p:spPr>
          <a:xfrm flipH="1" flipV="1">
            <a:off x="6184900" y="5686425"/>
            <a:ext cx="0" cy="4841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217"/>
          <p:cNvCxnSpPr/>
          <p:nvPr/>
        </p:nvCxnSpPr>
        <p:spPr>
          <a:xfrm flipV="1">
            <a:off x="9083675" y="4090988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05"/>
          <p:cNvSpPr/>
          <p:nvPr/>
        </p:nvSpPr>
        <p:spPr>
          <a:xfrm>
            <a:off x="3276600" y="5105401"/>
            <a:ext cx="608307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Highway Network automatically 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determines the layers needed!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169" b="-9169"/>
          <a:stretch>
            <a:fillRect/>
          </a:stretch>
        </p:blipFill>
        <p:spPr>
          <a:xfrm>
            <a:off x="1981200" y="1159327"/>
            <a:ext cx="8229600" cy="5296698"/>
          </a:xfrm>
        </p:spPr>
      </p:pic>
      <p:sp>
        <p:nvSpPr>
          <p:cNvPr id="5" name="Rectangle 4"/>
          <p:cNvSpPr/>
          <p:nvPr/>
        </p:nvSpPr>
        <p:spPr>
          <a:xfrm>
            <a:off x="1667861" y="6400925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Knight and Koehn 2003</a:t>
            </a:r>
          </a:p>
        </p:txBody>
      </p:sp>
    </p:spTree>
    <p:extLst>
      <p:ext uri="{BB962C8B-B14F-4D97-AF65-F5344CB8AC3E}">
        <p14:creationId xmlns:p14="http://schemas.microsoft.com/office/powerpoint/2010/main" val="288318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model</a:t>
            </a:r>
          </a:p>
          <a:p>
            <a:endParaRPr lang="en-US" sz="2000" dirty="0"/>
          </a:p>
          <a:p>
            <a:r>
              <a:rPr lang="en-US" sz="2000" dirty="0"/>
              <a:t>Input is Segmented in Phrases</a:t>
            </a:r>
          </a:p>
          <a:p>
            <a:r>
              <a:rPr lang="en-US" sz="2000" dirty="0"/>
              <a:t>Each Phrase is Translated into English</a:t>
            </a:r>
          </a:p>
          <a:p>
            <a:r>
              <a:rPr lang="en-US" sz="2000" dirty="0"/>
              <a:t>Phrases are Reordered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456611"/>
            <a:ext cx="90932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8995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25146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9144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1905000" y="5867401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The sigmoid layer outputs numbers between 0-1 determine how much </a:t>
            </a:r>
          </a:p>
          <a:p>
            <a:pPr eaLnBrk="1" hangingPunct="1"/>
            <a:r>
              <a:rPr lang="en-US" altLang="en-US" sz="1800"/>
              <a:t>each component should be let through. Pink X gate is point-wise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50816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000" dirty="0"/>
              <a:t>Goal of the Language Model: Detect good English</a:t>
            </a:r>
            <a:r>
              <a:rPr lang="en-US" sz="2000" b="1" dirty="0"/>
              <a:t> </a:t>
            </a:r>
            <a:r>
              <a:rPr lang="en-US" sz="2000" b="1" i="1" dirty="0"/>
              <a:t>P</a:t>
            </a:r>
            <a:r>
              <a:rPr lang="en-US" sz="2000" i="1" dirty="0"/>
              <a:t>(e)</a:t>
            </a:r>
          </a:p>
          <a:p>
            <a:pPr marL="118872" indent="0">
              <a:buNone/>
            </a:pPr>
            <a:r>
              <a:rPr lang="en-US" sz="2000" dirty="0"/>
              <a:t>Standard Technique: Trigram Model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53" y="3309831"/>
            <a:ext cx="7026514" cy="3090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1854" y="3276984"/>
            <a:ext cx="4131943" cy="33609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7861" y="6400925"/>
            <a:ext cx="1900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Knight and Koehn 2003</a:t>
            </a:r>
          </a:p>
        </p:txBody>
      </p:sp>
    </p:spTree>
    <p:extLst>
      <p:ext uri="{BB962C8B-B14F-4D97-AF65-F5344CB8AC3E}">
        <p14:creationId xmlns:p14="http://schemas.microsoft.com/office/powerpoint/2010/main" val="268969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99002"/>
            <a:ext cx="83566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20952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244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89146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96" y="2753769"/>
            <a:ext cx="8229600" cy="311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915326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99002"/>
            <a:ext cx="83566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99002"/>
            <a:ext cx="82550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384790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99002"/>
            <a:ext cx="83566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99002"/>
            <a:ext cx="8242300" cy="309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241620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093"/>
            <a:ext cx="9144000" cy="43059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44186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Koehn 2004</a:t>
            </a:r>
          </a:p>
        </p:txBody>
      </p:sp>
    </p:spTree>
    <p:extLst>
      <p:ext uri="{BB962C8B-B14F-4D97-AF65-F5344CB8AC3E}">
        <p14:creationId xmlns:p14="http://schemas.microsoft.com/office/powerpoint/2010/main" val="193464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Decoding</a:t>
            </a:r>
          </a:p>
          <a:p>
            <a:pPr marL="118872" indent="0">
              <a:buNone/>
            </a:pPr>
            <a:r>
              <a:rPr lang="en-US" sz="2000" dirty="0"/>
              <a:t>Goal of the decoding algorithm: Put models to work, perform the actual translation</a:t>
            </a:r>
          </a:p>
          <a:p>
            <a:pPr marL="118872" indent="0">
              <a:buNone/>
            </a:pPr>
            <a:endParaRPr lang="en-US" sz="2000" dirty="0"/>
          </a:p>
          <a:p>
            <a:r>
              <a:rPr lang="en-US" sz="2000" dirty="0"/>
              <a:t>Prune out Weakest Hypotheses</a:t>
            </a:r>
          </a:p>
          <a:p>
            <a:pPr lvl="1"/>
            <a:r>
              <a:rPr lang="en-US" sz="1600" dirty="0"/>
              <a:t>by absolute threshold (keep 100 best)</a:t>
            </a:r>
          </a:p>
          <a:p>
            <a:pPr lvl="1"/>
            <a:r>
              <a:rPr lang="en-US" sz="1600" dirty="0"/>
              <a:t>by relative cutoff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Future Cost Estimation</a:t>
            </a:r>
          </a:p>
          <a:p>
            <a:pPr lvl="1"/>
            <a:r>
              <a:rPr lang="en-US" sz="1600" dirty="0"/>
              <a:t>compute expected cost of </a:t>
            </a:r>
            <a:r>
              <a:rPr lang="en-US" sz="1600" dirty="0" err="1"/>
              <a:t>untranslated</a:t>
            </a:r>
            <a:r>
              <a:rPr lang="en-US" sz="1600" dirty="0"/>
              <a:t> words</a:t>
            </a:r>
          </a:p>
        </p:txBody>
      </p:sp>
    </p:spTree>
    <p:extLst>
      <p:ext uri="{BB962C8B-B14F-4D97-AF65-F5344CB8AC3E}">
        <p14:creationId xmlns:p14="http://schemas.microsoft.com/office/powerpoint/2010/main" val="374211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dirty="0" err="1"/>
              <a:t>Sutskever</a:t>
            </a:r>
            <a:r>
              <a:rPr lang="en-US" sz="2400" dirty="0"/>
              <a:t> et al.,</a:t>
            </a:r>
            <a:r>
              <a:rPr lang="en-US" sz="2400" dirty="0">
                <a:solidFill>
                  <a:srgbClr val="800000"/>
                </a:solidFill>
              </a:rPr>
              <a:t>2014</a:t>
            </a:r>
            <a:endParaRPr lang="en-US" dirty="0"/>
          </a:p>
          <a:p>
            <a:pPr marL="118872" indent="0">
              <a:buNone/>
            </a:pPr>
            <a:r>
              <a:rPr lang="en-US" sz="3600" dirty="0"/>
              <a:t> </a:t>
            </a:r>
            <a:r>
              <a:rPr lang="en-US" sz="3600" b="1" dirty="0"/>
              <a:t>Sequence to Sequence Learning with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6031291" y="2320437"/>
            <a:ext cx="1566854" cy="14490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17485" y="4238905"/>
            <a:ext cx="1566854" cy="144906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Manual Operation 3"/>
          <p:cNvSpPr/>
          <p:nvPr/>
        </p:nvSpPr>
        <p:spPr>
          <a:xfrm rot="10800000">
            <a:off x="4547267" y="4473060"/>
            <a:ext cx="2457267" cy="980207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ual Operation 4"/>
          <p:cNvSpPr/>
          <p:nvPr/>
        </p:nvSpPr>
        <p:spPr>
          <a:xfrm>
            <a:off x="4547267" y="2609818"/>
            <a:ext cx="2457267" cy="980207"/>
          </a:xfrm>
          <a:prstGeom prst="flowChartManualOpera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2"/>
            <a:endCxn id="5" idx="2"/>
          </p:cNvCxnSpPr>
          <p:nvPr/>
        </p:nvCxnSpPr>
        <p:spPr>
          <a:xfrm flipV="1">
            <a:off x="5775900" y="3590025"/>
            <a:ext cx="1" cy="883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75899" y="5453267"/>
            <a:ext cx="0" cy="71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0"/>
          </p:cNvCxnSpPr>
          <p:nvPr/>
        </p:nvCxnSpPr>
        <p:spPr>
          <a:xfrm flipV="1">
            <a:off x="5775900" y="1974221"/>
            <a:ext cx="0" cy="635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609" y="6033105"/>
            <a:ext cx="13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 B   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75899" y="1451000"/>
            <a:ext cx="180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W  X   Y   Z</a:t>
            </a:r>
          </a:p>
        </p:txBody>
      </p:sp>
    </p:spTree>
    <p:extLst>
      <p:ext uri="{BB962C8B-B14F-4D97-AF65-F5344CB8AC3E}">
        <p14:creationId xmlns:p14="http://schemas.microsoft.com/office/powerpoint/2010/main" val="151198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LSTM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1"/>
            <a:ext cx="62484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62100" y="5029200"/>
            <a:ext cx="30099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The core idea is this cell state C</a:t>
            </a:r>
            <a:r>
              <a:rPr lang="en-US" altLang="en-US" sz="1800" baseline="-25000"/>
              <a:t>t</a:t>
            </a:r>
            <a:r>
              <a:rPr lang="en-US" altLang="en-US" sz="1800"/>
              <a:t>, it is changed slowly, with only minor linear interactions. It is very easy for information to flow along it unchanged.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1001" y="34290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</a:t>
            </a:r>
            <a:r>
              <a:rPr lang="en-US" altLang="en-US" sz="1800" baseline="-25000"/>
              <a:t>t-1</a:t>
            </a:r>
            <a:endParaRPr lang="en-US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4176" y="1839914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</a:t>
            </a:r>
            <a:r>
              <a:rPr lang="en-US" altLang="en-US" sz="1800" baseline="-25000"/>
              <a:t>t-1</a:t>
            </a:r>
            <a:endParaRPr lang="en-US" altLang="en-US" sz="1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3401" y="685801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This sigmoid gate </a:t>
            </a:r>
          </a:p>
          <a:p>
            <a:pPr eaLnBrk="1" hangingPunct="1"/>
            <a:r>
              <a:rPr lang="en-US" altLang="en-US" sz="1800"/>
              <a:t>determines how much</a:t>
            </a:r>
          </a:p>
          <a:p>
            <a:pPr eaLnBrk="1" hangingPunct="1"/>
            <a:r>
              <a:rPr lang="en-US" altLang="en-US" sz="1800"/>
              <a:t>information goes thru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5105400" y="1752600"/>
            <a:ext cx="152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1000" y="762001"/>
            <a:ext cx="2687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This decides what info</a:t>
            </a:r>
          </a:p>
          <a:p>
            <a:pPr eaLnBrk="1" hangingPunct="1"/>
            <a:r>
              <a:rPr lang="en-US" altLang="en-US" sz="1800"/>
              <a:t>Is to add to the cell state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562600" y="1752600"/>
            <a:ext cx="1524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0" y="609601"/>
            <a:ext cx="1892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Output gate </a:t>
            </a:r>
          </a:p>
          <a:p>
            <a:pPr eaLnBrk="1" hangingPunct="1"/>
            <a:r>
              <a:rPr lang="en-US" altLang="en-US" sz="1800" dirty="0"/>
              <a:t>Controls what </a:t>
            </a:r>
          </a:p>
          <a:p>
            <a:pPr eaLnBrk="1" hangingPunct="1"/>
            <a:r>
              <a:rPr lang="en-US" altLang="en-US" sz="1800" dirty="0"/>
              <a:t>goes into output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6019800" y="1752600"/>
            <a:ext cx="5334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00600" y="4495801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Forget  input</a:t>
            </a:r>
          </a:p>
          <a:p>
            <a:pPr eaLnBrk="1" hangingPunct="1"/>
            <a:r>
              <a:rPr lang="en-US" altLang="en-US" sz="1800"/>
              <a:t>gate      gate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5181600" y="5105400"/>
            <a:ext cx="762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867400" y="5105400"/>
            <a:ext cx="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0" y="5181601"/>
            <a:ext cx="32337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Why sigmoid or tanh:</a:t>
            </a:r>
          </a:p>
          <a:p>
            <a:pPr eaLnBrk="1" hangingPunct="1"/>
            <a:r>
              <a:rPr lang="en-US" altLang="en-US" sz="1800"/>
              <a:t>Sigmoid: 0,1 gating as switch.</a:t>
            </a:r>
          </a:p>
          <a:p>
            <a:pPr eaLnBrk="1" hangingPunct="1"/>
            <a:r>
              <a:rPr lang="en-US" altLang="en-US" sz="1800"/>
              <a:t>Vanishing gradient problem in</a:t>
            </a:r>
          </a:p>
          <a:p>
            <a:pPr eaLnBrk="1" hangingPunct="1"/>
            <a:r>
              <a:rPr lang="en-US" altLang="en-US" sz="1800"/>
              <a:t>LSTM is handled already.</a:t>
            </a:r>
          </a:p>
          <a:p>
            <a:pPr eaLnBrk="1" hangingPunct="1"/>
            <a:r>
              <a:rPr lang="en-US" altLang="en-US" sz="1800"/>
              <a:t>ReLU replaces tanh ok? </a:t>
            </a:r>
          </a:p>
        </p:txBody>
      </p:sp>
    </p:spTree>
    <p:extLst>
      <p:ext uri="{BB962C8B-B14F-4D97-AF65-F5344CB8AC3E}">
        <p14:creationId xmlns:p14="http://schemas.microsoft.com/office/powerpoint/2010/main" val="31177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9" grpId="0"/>
      <p:bldP spid="9" grpId="1"/>
      <p:bldP spid="12" grpId="0"/>
      <p:bldP spid="12" grpId="1"/>
      <p:bldP spid="15" grpId="0"/>
      <p:bldP spid="15" grpId="1"/>
      <p:bldP spid="1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8819"/>
            <a:ext cx="9144000" cy="20331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81200" y="6129747"/>
            <a:ext cx="8229600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nual Operation 17"/>
          <p:cNvSpPr/>
          <p:nvPr/>
        </p:nvSpPr>
        <p:spPr>
          <a:xfrm rot="10800000">
            <a:off x="1524000" y="3672326"/>
            <a:ext cx="3713510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nual Operation 18"/>
          <p:cNvSpPr/>
          <p:nvPr/>
        </p:nvSpPr>
        <p:spPr>
          <a:xfrm>
            <a:off x="4906192" y="3590025"/>
            <a:ext cx="5761808" cy="980207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1" y="6400802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328928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88" y="1644125"/>
            <a:ext cx="5833413" cy="52101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247926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25" y="2068993"/>
            <a:ext cx="7583058" cy="43978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1809305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0" y="2425717"/>
            <a:ext cx="7874475" cy="3989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142603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50" y="2168876"/>
            <a:ext cx="7962350" cy="4444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285143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50" y="1779771"/>
            <a:ext cx="7962350" cy="4833178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8647313" y="1408185"/>
            <a:ext cx="1090585" cy="731704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2547093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15" y="1960351"/>
            <a:ext cx="7494404" cy="45702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379248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09" y="1820442"/>
            <a:ext cx="7527191" cy="4703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2176407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00" y="2126069"/>
            <a:ext cx="7344190" cy="44680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640954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3030340"/>
            <a:ext cx="4368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54864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7150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17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4" y="-152400"/>
            <a:ext cx="27447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7527926" y="2209801"/>
            <a:ext cx="3140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i</a:t>
            </a:r>
            <a:r>
              <a:rPr lang="en-US" altLang="en-US" sz="1800" baseline="-25000"/>
              <a:t>t </a:t>
            </a:r>
            <a:r>
              <a:rPr lang="en-US" altLang="en-US" sz="1800"/>
              <a:t>decides what component </a:t>
            </a:r>
          </a:p>
          <a:p>
            <a:pPr eaLnBrk="1" hangingPunct="1"/>
            <a:r>
              <a:rPr lang="en-US" altLang="en-US" sz="1800"/>
              <a:t>is to be updated.</a:t>
            </a:r>
          </a:p>
          <a:p>
            <a:pPr eaLnBrk="1" hangingPunct="1"/>
            <a:r>
              <a:rPr lang="en-US" altLang="en-US" sz="1800"/>
              <a:t>C’</a:t>
            </a:r>
            <a:r>
              <a:rPr lang="en-US" altLang="ja-JP" sz="1800" baseline="-25000"/>
              <a:t>t</a:t>
            </a:r>
            <a:r>
              <a:rPr lang="en-US" altLang="ja-JP" sz="1800"/>
              <a:t> provides change contents</a:t>
            </a:r>
            <a:endParaRPr lang="en-US" altLang="en-US" sz="1800"/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7543801" y="4114800"/>
            <a:ext cx="246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Updating the cell state</a:t>
            </a:r>
          </a:p>
        </p:txBody>
      </p:sp>
      <p:pic>
        <p:nvPicPr>
          <p:cNvPr id="24583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876801"/>
            <a:ext cx="643096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7712076" y="5562601"/>
            <a:ext cx="296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Decide what part of the cell</a:t>
            </a:r>
          </a:p>
          <a:p>
            <a:pPr eaLnBrk="1" hangingPunct="1"/>
            <a:r>
              <a:rPr lang="en-US" altLang="en-US" sz="1800"/>
              <a:t>state to output</a:t>
            </a:r>
          </a:p>
        </p:txBody>
      </p:sp>
    </p:spTree>
    <p:extLst>
      <p:ext uri="{BB962C8B-B14F-4D97-AF65-F5344CB8AC3E}">
        <p14:creationId xmlns:p14="http://schemas.microsoft.com/office/powerpoint/2010/main" val="19924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48" y="1637492"/>
            <a:ext cx="7275166" cy="4901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  <a:p>
            <a:pPr marL="118872" indent="0">
              <a:buNone/>
            </a:pPr>
            <a:r>
              <a:rPr lang="en-US" sz="2000" dirty="0"/>
              <a:t>Vanishing gradient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73381" y="6517927"/>
            <a:ext cx="3531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Cho: From Sequence Modeling to Translation</a:t>
            </a:r>
          </a:p>
        </p:txBody>
      </p:sp>
    </p:spTree>
    <p:extLst>
      <p:ext uri="{BB962C8B-B14F-4D97-AF65-F5344CB8AC3E}">
        <p14:creationId xmlns:p14="http://schemas.microsoft.com/office/powerpoint/2010/main" val="2947039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56" y="2688610"/>
            <a:ext cx="44958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813" y="6400802"/>
            <a:ext cx="1087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Graves 2013</a:t>
            </a:r>
          </a:p>
        </p:txBody>
      </p:sp>
    </p:spTree>
    <p:extLst>
      <p:ext uri="{BB962C8B-B14F-4D97-AF65-F5344CB8AC3E}">
        <p14:creationId xmlns:p14="http://schemas.microsoft.com/office/powerpoint/2010/main" val="3951432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pPr marL="118872" indent="0">
              <a:buNone/>
            </a:pP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 Exploding gradient </a:t>
            </a:r>
          </a:p>
        </p:txBody>
      </p:sp>
    </p:spTree>
    <p:extLst>
      <p:ext uri="{BB962C8B-B14F-4D97-AF65-F5344CB8AC3E}">
        <p14:creationId xmlns:p14="http://schemas.microsoft.com/office/powerpoint/2010/main" val="3833768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Neural</a:t>
            </a:r>
            <a:r>
              <a:rPr lang="en-US" b="0" dirty="0"/>
              <a:t> </a:t>
            </a:r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pPr marL="118872" indent="0">
              <a:buNone/>
            </a:pP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 Exploding gradient </a:t>
            </a:r>
          </a:p>
          <a:p>
            <a:pPr marL="118872" indent="0">
              <a:buNone/>
            </a:pPr>
            <a:r>
              <a:rPr lang="en-US" dirty="0">
                <a:solidFill>
                  <a:srgbClr val="008000"/>
                </a:solidFill>
              </a:rPr>
              <a:t>Solution</a:t>
            </a:r>
            <a:r>
              <a:rPr lang="en-US" dirty="0"/>
              <a:t>: Scaling gradient </a:t>
            </a:r>
          </a:p>
        </p:txBody>
      </p:sp>
    </p:spTree>
    <p:extLst>
      <p:ext uri="{BB962C8B-B14F-4D97-AF65-F5344CB8AC3E}">
        <p14:creationId xmlns:p14="http://schemas.microsoft.com/office/powerpoint/2010/main" val="3046771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Results</a:t>
            </a:r>
          </a:p>
          <a:p>
            <a:pPr marL="118872" indent="0">
              <a:buNone/>
            </a:pPr>
            <a:r>
              <a:rPr lang="en-US" dirty="0"/>
              <a:t>BLEU score (Bilingual Evaluation Understudy)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6294" y="3475955"/>
            <a:ext cx="8254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Candidate	the	the	the	the	the	the	the</a:t>
            </a:r>
          </a:p>
          <a:p>
            <a:endParaRPr lang="en-US" dirty="0"/>
          </a:p>
          <a:p>
            <a:r>
              <a:rPr lang="en-US" dirty="0"/>
              <a:t>Reference 1	the	cat	is	on	the	mat</a:t>
            </a:r>
          </a:p>
          <a:p>
            <a:r>
              <a:rPr lang="en-US" dirty="0"/>
              <a:t>Reference 2	there	is	a	cat	on	the	mat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60433" y="3941537"/>
            <a:ext cx="7860392" cy="4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17134" y="5653051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 = m/w= 7/7 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1" y="6216136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Papineni</a:t>
            </a:r>
            <a:r>
              <a:rPr lang="en-US" sz="1400" dirty="0"/>
              <a:t> et al. 2002</a:t>
            </a:r>
          </a:p>
        </p:txBody>
      </p:sp>
    </p:spTree>
    <p:extLst>
      <p:ext uri="{BB962C8B-B14F-4D97-AF65-F5344CB8AC3E}">
        <p14:creationId xmlns:p14="http://schemas.microsoft.com/office/powerpoint/2010/main" val="3171581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Results</a:t>
            </a:r>
          </a:p>
          <a:p>
            <a:pPr marL="118872" indent="0">
              <a:buNone/>
            </a:pPr>
            <a:r>
              <a:rPr lang="en-US" dirty="0"/>
              <a:t>BLEU score (Bilingual Evaluation Understudy)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6294" y="3475955"/>
            <a:ext cx="8254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Candidate	the	the	the	the	the	the	the</a:t>
            </a:r>
          </a:p>
          <a:p>
            <a:endParaRPr lang="en-US" dirty="0"/>
          </a:p>
          <a:p>
            <a:r>
              <a:rPr lang="en-US" dirty="0"/>
              <a:t>Reference 1	the	cat	is	on	the	mat</a:t>
            </a:r>
          </a:p>
          <a:p>
            <a:r>
              <a:rPr lang="en-US" dirty="0"/>
              <a:t>Reference 2	there	is	a	cat	on	the	mat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60433" y="3941537"/>
            <a:ext cx="7860392" cy="4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17135" y="565305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 = 2/7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1" y="6216136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Papineni</a:t>
            </a:r>
            <a:r>
              <a:rPr lang="en-US" sz="1400" dirty="0"/>
              <a:t> et al. 2002</a:t>
            </a:r>
          </a:p>
        </p:txBody>
      </p:sp>
    </p:spTree>
    <p:extLst>
      <p:ext uri="{BB962C8B-B14F-4D97-AF65-F5344CB8AC3E}">
        <p14:creationId xmlns:p14="http://schemas.microsoft.com/office/powerpoint/2010/main" val="2369634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2" y="2868084"/>
            <a:ext cx="7401085" cy="26902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1" y="6400802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540739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4" y="3227002"/>
            <a:ext cx="7868775" cy="2000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1" y="6400802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49941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Model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2251"/>
            <a:ext cx="9144000" cy="3358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1" y="6400802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4281200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Long sentences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26" y="2217999"/>
            <a:ext cx="8434775" cy="4381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1" y="6400802"/>
            <a:ext cx="17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Sutskever</a:t>
            </a:r>
            <a:r>
              <a:rPr lang="en-US" sz="1400" dirty="0"/>
              <a:t> et al. 2014</a:t>
            </a:r>
          </a:p>
        </p:txBody>
      </p:sp>
    </p:spTree>
    <p:extLst>
      <p:ext uri="{BB962C8B-B14F-4D97-AF65-F5344CB8AC3E}">
        <p14:creationId xmlns:p14="http://schemas.microsoft.com/office/powerpoint/2010/main" val="12666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RNN vs LSTM</a:t>
            </a:r>
          </a:p>
        </p:txBody>
      </p:sp>
      <p:pic>
        <p:nvPicPr>
          <p:cNvPr id="256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8356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717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Long sentences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64" y="2570993"/>
            <a:ext cx="47371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424562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Cho et al. 2014</a:t>
            </a:r>
          </a:p>
        </p:txBody>
      </p:sp>
    </p:spTree>
    <p:extLst>
      <p:ext uri="{BB962C8B-B14F-4D97-AF65-F5344CB8AC3E}">
        <p14:creationId xmlns:p14="http://schemas.microsoft.com/office/powerpoint/2010/main" val="1642802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400" dirty="0" err="1"/>
              <a:t>Bahdanau</a:t>
            </a:r>
            <a:r>
              <a:rPr lang="en-US" sz="2400"/>
              <a:t> et </a:t>
            </a:r>
            <a:r>
              <a:rPr lang="en-US" sz="2400" dirty="0"/>
              <a:t>al.,</a:t>
            </a:r>
            <a:r>
              <a:rPr lang="en-US" sz="2400" dirty="0">
                <a:solidFill>
                  <a:srgbClr val="800000"/>
                </a:solidFill>
              </a:rPr>
              <a:t>2014</a:t>
            </a:r>
            <a:endParaRPr lang="en-US" dirty="0"/>
          </a:p>
          <a:p>
            <a:pPr marL="118872" indent="0">
              <a:buNone/>
            </a:pPr>
            <a:r>
              <a:rPr lang="en-US" sz="3600" b="1" dirty="0"/>
              <a:t>Neural Machine Translation by Jointly Learning to Align and 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8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Long sentences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/>
              <a:t>Fixed length representation maybe the cause</a:t>
            </a:r>
          </a:p>
        </p:txBody>
      </p:sp>
    </p:spTree>
    <p:extLst>
      <p:ext uri="{BB962C8B-B14F-4D97-AF65-F5344CB8AC3E}">
        <p14:creationId xmlns:p14="http://schemas.microsoft.com/office/powerpoint/2010/main" val="3423111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983097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40615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4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983097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40615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74445" y="1697519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90878" y="3477759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37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983097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40615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74445" y="1697519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25190" y="3477759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82666" y="3487822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94045" y="2222591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1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983097" y="1697518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40615" y="3530544"/>
            <a:ext cx="448853" cy="394802"/>
          </a:xfrm>
          <a:prstGeom prst="ellipse">
            <a:avLst/>
          </a:prstGeom>
          <a:solidFill>
            <a:srgbClr val="CCFFCC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74445" y="1697519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25190" y="3477759"/>
            <a:ext cx="481695" cy="492225"/>
          </a:xfrm>
          <a:prstGeom prst="ellipse">
            <a:avLst/>
          </a:prstGeom>
          <a:noFill/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82666" y="3487822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94045" y="2222591"/>
            <a:ext cx="481695" cy="492225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764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7393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5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5764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7393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58" y="4030630"/>
            <a:ext cx="2057400" cy="977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03696" y="3602089"/>
            <a:ext cx="2123838" cy="59126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3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5764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7393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58" y="4030630"/>
            <a:ext cx="2057400" cy="977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5044476"/>
            <a:ext cx="3111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2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697518"/>
            <a:ext cx="3822700" cy="4864100"/>
          </a:xfrm>
          <a:prstGeom prst="rect">
            <a:avLst/>
          </a:prstGeom>
        </p:spPr>
      </p:pic>
      <p:sp>
        <p:nvSpPr>
          <p:cNvPr id="5" name="Manual Operation 4"/>
          <p:cNvSpPr/>
          <p:nvPr/>
        </p:nvSpPr>
        <p:spPr>
          <a:xfrm rot="10800000">
            <a:off x="5142065" y="4066576"/>
            <a:ext cx="5382170" cy="1972180"/>
          </a:xfrm>
          <a:prstGeom prst="flowChartManualOperation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  <a:alpha val="37000"/>
                </a:schemeClr>
              </a:gs>
              <a:gs pos="55000">
                <a:schemeClr val="accent1">
                  <a:shade val="69000"/>
                  <a:satMod val="137000"/>
                  <a:alpha val="37000"/>
                </a:schemeClr>
              </a:gs>
              <a:gs pos="100000">
                <a:schemeClr val="accent1">
                  <a:shade val="98000"/>
                  <a:satMod val="137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nual Operation 5"/>
          <p:cNvSpPr/>
          <p:nvPr/>
        </p:nvSpPr>
        <p:spPr>
          <a:xfrm>
            <a:off x="5061936" y="2092321"/>
            <a:ext cx="5761808" cy="1382363"/>
          </a:xfrm>
          <a:prstGeom prst="flowChartManualOperation">
            <a:avLst/>
          </a:prstGeom>
          <a:gradFill flip="none" rotWithShape="1">
            <a:gsLst>
              <a:gs pos="0">
                <a:schemeClr val="accent2">
                  <a:shade val="47500"/>
                  <a:satMod val="137000"/>
                  <a:alpha val="45000"/>
                </a:schemeClr>
              </a:gs>
              <a:gs pos="55000">
                <a:schemeClr val="accent2">
                  <a:shade val="69000"/>
                  <a:satMod val="137000"/>
                  <a:alpha val="45000"/>
                </a:schemeClr>
              </a:gs>
              <a:gs pos="100000">
                <a:schemeClr val="accent2">
                  <a:shade val="98000"/>
                  <a:satMod val="137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4683"/>
            <a:ext cx="4762500" cy="495300"/>
          </a:xfrm>
          <a:prstGeom prst="rect">
            <a:avLst/>
          </a:prstGeom>
        </p:spPr>
      </p:pic>
      <p:sp>
        <p:nvSpPr>
          <p:cNvPr id="17" name="Diamond 16"/>
          <p:cNvSpPr/>
          <p:nvPr/>
        </p:nvSpPr>
        <p:spPr>
          <a:xfrm>
            <a:off x="5764360" y="3487821"/>
            <a:ext cx="325290" cy="482162"/>
          </a:xfrm>
          <a:prstGeom prst="diamond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7393494" y="3119927"/>
            <a:ext cx="325290" cy="482162"/>
          </a:xfrm>
          <a:prstGeom prst="diamond">
            <a:avLst/>
          </a:prstGeom>
          <a:noFill/>
          <a:ln w="28575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58" y="4030630"/>
            <a:ext cx="2057400" cy="977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5044476"/>
            <a:ext cx="3111500" cy="165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7066895" y="4864739"/>
            <a:ext cx="1635345" cy="50359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7052883" y="2287082"/>
            <a:ext cx="383202" cy="3418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130068" y="6309824"/>
            <a:ext cx="492226" cy="50359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029200" cy="715962"/>
          </a:xfrm>
        </p:spPr>
        <p:txBody>
          <a:bodyPr/>
          <a:lstStyle/>
          <a:p>
            <a:r>
              <a:rPr lang="en-US" altLang="en-US" sz="3600">
                <a:ea typeface="ＭＳ Ｐゴシック" charset="-128"/>
              </a:rPr>
              <a:t>Peephole LSTM</a:t>
            </a:r>
          </a:p>
        </p:txBody>
      </p:sp>
      <p:pic>
        <p:nvPicPr>
          <p:cNvPr id="2662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43001"/>
            <a:ext cx="6172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1"/>
            <a:ext cx="76200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13"/>
          <p:cNvSpPr txBox="1">
            <a:spLocks noChangeArrowheads="1"/>
          </p:cNvSpPr>
          <p:nvPr/>
        </p:nvSpPr>
        <p:spPr bwMode="auto">
          <a:xfrm>
            <a:off x="1524001" y="3810000"/>
            <a:ext cx="362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Allows “</a:t>
            </a:r>
            <a:r>
              <a:rPr lang="en-US" altLang="ja-JP" sz="1800">
                <a:solidFill>
                  <a:srgbClr val="FF0000"/>
                </a:solidFill>
              </a:rPr>
              <a:t>peeping</a:t>
            </a:r>
            <a:r>
              <a:rPr lang="en-US" altLang="ja-JP" sz="1800"/>
              <a:t> into the memory</a:t>
            </a:r>
            <a:r>
              <a:rPr lang="en-US" altLang="en-US" sz="18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603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Learning to Align and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 Long sentences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83" y="2162764"/>
            <a:ext cx="6635166" cy="3936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6424562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Cho et al. 2014</a:t>
            </a:r>
          </a:p>
        </p:txBody>
      </p:sp>
    </p:spTree>
    <p:extLst>
      <p:ext uri="{BB962C8B-B14F-4D97-AF65-F5344CB8AC3E}">
        <p14:creationId xmlns:p14="http://schemas.microsoft.com/office/powerpoint/2010/main" val="36599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1524000" y="1"/>
            <a:ext cx="4781550" cy="1325563"/>
          </a:xfrm>
        </p:spPr>
        <p:txBody>
          <a:bodyPr/>
          <a:lstStyle/>
          <a:p>
            <a:r>
              <a:rPr lang="en-US" altLang="zh-TW" sz="3600">
                <a:solidFill>
                  <a:srgbClr val="FF0000"/>
                </a:solidFill>
                <a:ea typeface="ＭＳ Ｐゴシック" charset="-128"/>
              </a:rPr>
              <a:t>Naïve RNN vs LSTM</a:t>
            </a:r>
            <a:endParaRPr lang="zh-TW" altLang="en-US" sz="360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5" name="文字方塊 30"/>
          <p:cNvSpPr txBox="1">
            <a:spLocks noChangeArrowheads="1"/>
          </p:cNvSpPr>
          <p:nvPr/>
        </p:nvSpPr>
        <p:spPr bwMode="auto">
          <a:xfrm>
            <a:off x="1752601" y="4916489"/>
            <a:ext cx="297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800"/>
              <a:t>c changes slowly</a:t>
            </a:r>
            <a:endParaRPr lang="zh-TW" altLang="en-US" sz="2800"/>
          </a:p>
        </p:txBody>
      </p:sp>
      <p:sp>
        <p:nvSpPr>
          <p:cNvPr id="6" name="文字方塊 31"/>
          <p:cNvSpPr txBox="1">
            <a:spLocks noChangeArrowheads="1"/>
          </p:cNvSpPr>
          <p:nvPr/>
        </p:nvSpPr>
        <p:spPr bwMode="auto">
          <a:xfrm>
            <a:off x="1828801" y="5848351"/>
            <a:ext cx="293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800"/>
              <a:t>h changes faster</a:t>
            </a:r>
            <a:endParaRPr lang="zh-TW" altLang="en-US" sz="2800"/>
          </a:p>
        </p:txBody>
      </p:sp>
      <p:sp>
        <p:nvSpPr>
          <p:cNvPr id="7" name="文字方塊 32"/>
          <p:cNvSpPr txBox="1">
            <a:spLocks noChangeArrowheads="1"/>
          </p:cNvSpPr>
          <p:nvPr/>
        </p:nvSpPr>
        <p:spPr bwMode="auto">
          <a:xfrm>
            <a:off x="5434014" y="4943475"/>
            <a:ext cx="4776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800"/>
              <a:t>c</a:t>
            </a:r>
            <a:r>
              <a:rPr lang="en-US" altLang="zh-TW" sz="2800" baseline="30000"/>
              <a:t>t</a:t>
            </a:r>
            <a:r>
              <a:rPr lang="en-US" altLang="zh-TW" sz="2800"/>
              <a:t> is c</a:t>
            </a:r>
            <a:r>
              <a:rPr lang="en-US" altLang="zh-TW" sz="2800" baseline="30000"/>
              <a:t>t-1</a:t>
            </a:r>
            <a:r>
              <a:rPr lang="en-US" altLang="zh-TW" sz="2800"/>
              <a:t> added by something</a:t>
            </a:r>
            <a:endParaRPr lang="zh-TW" altLang="en-US" sz="2800"/>
          </a:p>
        </p:txBody>
      </p:sp>
      <p:sp>
        <p:nvSpPr>
          <p:cNvPr id="8" name="文字方塊 33"/>
          <p:cNvSpPr txBox="1">
            <a:spLocks noChangeArrowheads="1"/>
          </p:cNvSpPr>
          <p:nvPr/>
        </p:nvSpPr>
        <p:spPr bwMode="auto">
          <a:xfrm>
            <a:off x="5434014" y="5848351"/>
            <a:ext cx="5233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2800"/>
              <a:t>h</a:t>
            </a:r>
            <a:r>
              <a:rPr lang="en-US" altLang="zh-TW" sz="2800" baseline="30000"/>
              <a:t>t</a:t>
            </a:r>
            <a:r>
              <a:rPr lang="en-US" altLang="zh-TW" sz="2800"/>
              <a:t> and h</a:t>
            </a:r>
            <a:r>
              <a:rPr lang="en-US" altLang="zh-TW" sz="2800" baseline="30000"/>
              <a:t>t-1</a:t>
            </a:r>
            <a:r>
              <a:rPr lang="en-US" altLang="zh-TW" sz="2800"/>
              <a:t> can be very different</a:t>
            </a:r>
            <a:endParaRPr lang="zh-TW" altLang="en-US" sz="2800"/>
          </a:p>
        </p:txBody>
      </p:sp>
      <p:sp>
        <p:nvSpPr>
          <p:cNvPr id="9" name="箭號: 向右 34"/>
          <p:cNvSpPr/>
          <p:nvPr/>
        </p:nvSpPr>
        <p:spPr>
          <a:xfrm>
            <a:off x="4678363" y="5022851"/>
            <a:ext cx="660400" cy="392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箭號: 向右 35"/>
          <p:cNvSpPr/>
          <p:nvPr/>
        </p:nvSpPr>
        <p:spPr>
          <a:xfrm>
            <a:off x="4678363" y="5932488"/>
            <a:ext cx="660400" cy="3921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矩形 36"/>
          <p:cNvSpPr/>
          <p:nvPr/>
        </p:nvSpPr>
        <p:spPr>
          <a:xfrm>
            <a:off x="2711450" y="2544764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800" baseline="30000" dirty="0"/>
          </a:p>
        </p:txBody>
      </p:sp>
      <p:sp>
        <p:nvSpPr>
          <p:cNvPr id="12" name="矩形 37"/>
          <p:cNvSpPr/>
          <p:nvPr/>
        </p:nvSpPr>
        <p:spPr>
          <a:xfrm>
            <a:off x="3657600" y="2525713"/>
            <a:ext cx="1219200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Naïve </a:t>
            </a:r>
          </a:p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RNN</a:t>
            </a:r>
            <a:endParaRPr lang="zh-TW" altLang="en-US" sz="2800">
              <a:solidFill>
                <a:srgbClr val="000000"/>
              </a:solidFill>
            </a:endParaRPr>
          </a:p>
        </p:txBody>
      </p:sp>
      <p:sp>
        <p:nvSpPr>
          <p:cNvPr id="13" name="矩形 38"/>
          <p:cNvSpPr/>
          <p:nvPr/>
        </p:nvSpPr>
        <p:spPr>
          <a:xfrm>
            <a:off x="5219700" y="2549526"/>
            <a:ext cx="508000" cy="931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h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14" name="矩形 39"/>
          <p:cNvSpPr/>
          <p:nvPr/>
        </p:nvSpPr>
        <p:spPr>
          <a:xfrm>
            <a:off x="3776663" y="1654176"/>
            <a:ext cx="931862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y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15" name="矩形 40"/>
          <p:cNvSpPr/>
          <p:nvPr/>
        </p:nvSpPr>
        <p:spPr>
          <a:xfrm>
            <a:off x="3790951" y="3833814"/>
            <a:ext cx="931863" cy="4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16" name="直線單箭頭接點 41"/>
          <p:cNvCxnSpPr>
            <a:cxnSpLocks/>
          </p:cNvCxnSpPr>
          <p:nvPr/>
        </p:nvCxnSpPr>
        <p:spPr>
          <a:xfrm>
            <a:off x="3270250" y="299878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42"/>
          <p:cNvCxnSpPr>
            <a:cxnSpLocks/>
          </p:cNvCxnSpPr>
          <p:nvPr/>
        </p:nvCxnSpPr>
        <p:spPr>
          <a:xfrm>
            <a:off x="4830764" y="301466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43"/>
          <p:cNvCxnSpPr>
            <a:cxnSpLocks/>
          </p:cNvCxnSpPr>
          <p:nvPr/>
        </p:nvCxnSpPr>
        <p:spPr>
          <a:xfrm rot="16200000">
            <a:off x="4064001" y="233203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44"/>
          <p:cNvCxnSpPr>
            <a:cxnSpLocks/>
          </p:cNvCxnSpPr>
          <p:nvPr/>
        </p:nvCxnSpPr>
        <p:spPr>
          <a:xfrm rot="16200000">
            <a:off x="4079082" y="3637757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矩形 46"/>
          <p:cNvSpPr>
            <a:spLocks noChangeArrowheads="1"/>
          </p:cNvSpPr>
          <p:nvPr/>
        </p:nvSpPr>
        <p:spPr bwMode="auto">
          <a:xfrm>
            <a:off x="2644776" y="2779714"/>
            <a:ext cx="663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h</a:t>
            </a:r>
            <a:r>
              <a:rPr lang="en-US" altLang="zh-TW" sz="2800" baseline="30000">
                <a:solidFill>
                  <a:srgbClr val="000000"/>
                </a:solidFill>
              </a:rPr>
              <a:t>t-1</a:t>
            </a:r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21" name="矩形 14"/>
          <p:cNvSpPr/>
          <p:nvPr/>
        </p:nvSpPr>
        <p:spPr>
          <a:xfrm>
            <a:off x="7319963" y="1498601"/>
            <a:ext cx="1135062" cy="199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LSTM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6400800" y="1498601"/>
            <a:ext cx="508000" cy="9302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23" name="矩形 17"/>
          <p:cNvSpPr/>
          <p:nvPr/>
        </p:nvSpPr>
        <p:spPr>
          <a:xfrm>
            <a:off x="7407276" y="600076"/>
            <a:ext cx="931863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y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24" name="矩形 18"/>
          <p:cNvSpPr/>
          <p:nvPr/>
        </p:nvSpPr>
        <p:spPr>
          <a:xfrm>
            <a:off x="7443788" y="3943350"/>
            <a:ext cx="931862" cy="465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chemeClr val="bg1"/>
                </a:solidFill>
              </a:rPr>
              <a:t>x</a:t>
            </a:r>
            <a:r>
              <a:rPr lang="en-US" altLang="zh-TW" sz="2800" baseline="30000" dirty="0" err="1">
                <a:solidFill>
                  <a:schemeClr val="bg1"/>
                </a:solidFill>
              </a:rPr>
              <a:t>t</a:t>
            </a:r>
            <a:endParaRPr lang="zh-TW" altLang="en-US" sz="2800" baseline="30000" dirty="0">
              <a:solidFill>
                <a:schemeClr val="bg1"/>
              </a:solidFill>
            </a:endParaRPr>
          </a:p>
        </p:txBody>
      </p:sp>
      <p:cxnSp>
        <p:nvCxnSpPr>
          <p:cNvPr id="25" name="直線單箭頭接點 19"/>
          <p:cNvCxnSpPr>
            <a:cxnSpLocks/>
          </p:cNvCxnSpPr>
          <p:nvPr/>
        </p:nvCxnSpPr>
        <p:spPr>
          <a:xfrm>
            <a:off x="6908800" y="199548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/>
          <p:cNvCxnSpPr>
            <a:cxnSpLocks/>
          </p:cNvCxnSpPr>
          <p:nvPr/>
        </p:nvCxnSpPr>
        <p:spPr>
          <a:xfrm rot="16200000">
            <a:off x="7694613" y="127793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2"/>
          <p:cNvCxnSpPr>
            <a:cxnSpLocks/>
          </p:cNvCxnSpPr>
          <p:nvPr/>
        </p:nvCxnSpPr>
        <p:spPr>
          <a:xfrm rot="16200000">
            <a:off x="7731919" y="3747294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3"/>
          <p:cNvSpPr/>
          <p:nvPr/>
        </p:nvSpPr>
        <p:spPr>
          <a:xfrm>
            <a:off x="6408738" y="2563813"/>
            <a:ext cx="508000" cy="931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800" baseline="30000" dirty="0"/>
          </a:p>
        </p:txBody>
      </p:sp>
      <p:cxnSp>
        <p:nvCxnSpPr>
          <p:cNvPr id="29" name="直線單箭頭接點 24"/>
          <p:cNvCxnSpPr>
            <a:cxnSpLocks/>
          </p:cNvCxnSpPr>
          <p:nvPr/>
        </p:nvCxnSpPr>
        <p:spPr>
          <a:xfrm>
            <a:off x="6916739" y="308768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5"/>
          <p:cNvCxnSpPr>
            <a:cxnSpLocks/>
          </p:cNvCxnSpPr>
          <p:nvPr/>
        </p:nvCxnSpPr>
        <p:spPr>
          <a:xfrm>
            <a:off x="8447089" y="199548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26"/>
          <p:cNvCxnSpPr>
            <a:cxnSpLocks/>
          </p:cNvCxnSpPr>
          <p:nvPr/>
        </p:nvCxnSpPr>
        <p:spPr>
          <a:xfrm>
            <a:off x="8455025" y="308768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7"/>
          <p:cNvSpPr>
            <a:spLocks noChangeArrowheads="1"/>
          </p:cNvSpPr>
          <p:nvPr/>
        </p:nvSpPr>
        <p:spPr bwMode="auto">
          <a:xfrm>
            <a:off x="8866188" y="1522413"/>
            <a:ext cx="508000" cy="931862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c</a:t>
            </a:r>
            <a:r>
              <a:rPr lang="en-US" altLang="zh-TW" sz="2800" baseline="30000">
                <a:solidFill>
                  <a:srgbClr val="000000"/>
                </a:solidFill>
              </a:rPr>
              <a:t>t</a:t>
            </a:r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33" name="矩形 28"/>
          <p:cNvSpPr/>
          <p:nvPr/>
        </p:nvSpPr>
        <p:spPr>
          <a:xfrm>
            <a:off x="8874125" y="2589213"/>
            <a:ext cx="508000" cy="931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h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367464" y="2794000"/>
            <a:ext cx="663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h</a:t>
            </a:r>
            <a:r>
              <a:rPr lang="en-US" altLang="zh-TW" sz="2800" baseline="30000">
                <a:solidFill>
                  <a:srgbClr val="000000"/>
                </a:solidFill>
              </a:rPr>
              <a:t>t-1</a:t>
            </a:r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35" name="矩形 48"/>
          <p:cNvSpPr>
            <a:spLocks noChangeArrowheads="1"/>
          </p:cNvSpPr>
          <p:nvPr/>
        </p:nvSpPr>
        <p:spPr bwMode="auto">
          <a:xfrm>
            <a:off x="6341176" y="1727200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2800"/>
              <a:t>c</a:t>
            </a:r>
            <a:r>
              <a:rPr lang="en-US" altLang="zh-TW" sz="2800" baseline="30000"/>
              <a:t>t-1</a:t>
            </a:r>
            <a:endParaRPr lang="zh-TW" altLang="en-US" sz="2800" baseline="30000"/>
          </a:p>
        </p:txBody>
      </p:sp>
    </p:spTree>
    <p:extLst>
      <p:ext uri="{BB962C8B-B14F-4D97-AF65-F5344CB8AC3E}">
        <p14:creationId xmlns:p14="http://schemas.microsoft.com/office/powerpoint/2010/main" val="33969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64"/>
          <p:cNvGrpSpPr>
            <a:grpSpLocks/>
          </p:cNvGrpSpPr>
          <p:nvPr/>
        </p:nvGrpSpPr>
        <p:grpSpPr bwMode="auto">
          <a:xfrm>
            <a:off x="3968750" y="5832476"/>
            <a:ext cx="908050" cy="460375"/>
            <a:chOff x="4765592" y="6396335"/>
            <a:chExt cx="907572" cy="461665"/>
          </a:xfrm>
        </p:grpSpPr>
        <p:sp>
          <p:nvSpPr>
            <p:cNvPr id="5" name="矩形 41"/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61" name="文字方塊 42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4049714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矩形 45"/>
          <p:cNvSpPr/>
          <p:nvPr/>
        </p:nvSpPr>
        <p:spPr>
          <a:xfrm>
            <a:off x="3156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49"/>
          <p:cNvSpPr/>
          <p:nvPr/>
        </p:nvSpPr>
        <p:spPr>
          <a:xfrm>
            <a:off x="2272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50"/>
          <p:cNvSpPr/>
          <p:nvPr/>
        </p:nvSpPr>
        <p:spPr>
          <a:xfrm>
            <a:off x="4933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1" name="向下箭號 162"/>
          <p:cNvSpPr/>
          <p:nvPr/>
        </p:nvSpPr>
        <p:spPr>
          <a:xfrm rot="2620627" flipV="1">
            <a:off x="4828110" y="4885732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63"/>
          <p:cNvSpPr/>
          <p:nvPr/>
        </p:nvSpPr>
        <p:spPr>
          <a:xfrm rot="20057551" flipV="1">
            <a:off x="3414566" y="4880211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65"/>
          <p:cNvSpPr/>
          <p:nvPr/>
        </p:nvSpPr>
        <p:spPr>
          <a:xfrm rot="1353372" flipV="1">
            <a:off x="4126410" y="4925906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下箭號 166"/>
          <p:cNvSpPr/>
          <p:nvPr/>
        </p:nvSpPr>
        <p:spPr>
          <a:xfrm rot="18851723" flipV="1">
            <a:off x="2668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5" name="群組 219"/>
          <p:cNvGrpSpPr>
            <a:grpSpLocks/>
          </p:cNvGrpSpPr>
          <p:nvPr/>
        </p:nvGrpSpPr>
        <p:grpSpPr bwMode="auto">
          <a:xfrm>
            <a:off x="3173413" y="5821363"/>
            <a:ext cx="908050" cy="461962"/>
            <a:chOff x="4765592" y="6396335"/>
            <a:chExt cx="907572" cy="461665"/>
          </a:xfrm>
        </p:grpSpPr>
        <p:sp>
          <p:nvSpPr>
            <p:cNvPr id="16" name="矩形 220"/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59" name="文字方塊 221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18" name="群組 113"/>
          <p:cNvGrpSpPr>
            <a:grpSpLocks/>
          </p:cNvGrpSpPr>
          <p:nvPr/>
        </p:nvGrpSpPr>
        <p:grpSpPr bwMode="auto">
          <a:xfrm>
            <a:off x="1358900" y="2117726"/>
            <a:ext cx="908050" cy="461963"/>
            <a:chOff x="4775004" y="6396335"/>
            <a:chExt cx="907572" cy="461665"/>
          </a:xfrm>
        </p:grpSpPr>
        <p:sp>
          <p:nvSpPr>
            <p:cNvPr id="19" name="矩形 114"/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文字方塊 115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sp>
        <p:nvSpPr>
          <p:cNvPr id="21" name="矩形 63"/>
          <p:cNvSpPr>
            <a:spLocks noChangeArrowheads="1"/>
          </p:cNvSpPr>
          <p:nvPr/>
        </p:nvSpPr>
        <p:spPr bwMode="auto">
          <a:xfrm>
            <a:off x="6662739" y="849314"/>
            <a:ext cx="388937" cy="636587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2" name="群組 3"/>
          <p:cNvGrpSpPr>
            <a:grpSpLocks/>
          </p:cNvGrpSpPr>
          <p:nvPr/>
        </p:nvGrpSpPr>
        <p:grpSpPr bwMode="auto">
          <a:xfrm>
            <a:off x="8921750" y="576263"/>
            <a:ext cx="908050" cy="1270000"/>
            <a:chOff x="7012720" y="4534918"/>
            <a:chExt cx="907572" cy="1270403"/>
          </a:xfrm>
        </p:grpSpPr>
        <p:sp>
          <p:nvSpPr>
            <p:cNvPr id="23" name="矩形 69"/>
            <p:cNvSpPr>
              <a:spLocks noChangeArrowheads="1"/>
            </p:cNvSpPr>
            <p:nvPr/>
          </p:nvSpPr>
          <p:spPr bwMode="auto">
            <a:xfrm>
              <a:off x="7225333" y="5165355"/>
              <a:ext cx="431573" cy="639966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4" name="矩形 65"/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043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54" name="文字方塊 66"/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  <p:sp>
          <p:nvSpPr>
            <p:cNvPr id="28755" name="文字方塊 67"/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sp>
        <p:nvSpPr>
          <p:cNvPr id="27" name="矩形 71"/>
          <p:cNvSpPr/>
          <p:nvPr/>
        </p:nvSpPr>
        <p:spPr>
          <a:xfrm>
            <a:off x="7848600" y="838201"/>
            <a:ext cx="1217986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W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6601" y="990601"/>
            <a:ext cx="2680221" cy="276999"/>
          </a:xfrm>
          <a:prstGeom prst="rect">
            <a:avLst/>
          </a:prstGeom>
          <a:blipFill rotWithShape="1">
            <a:blip r:embed="rId2"/>
            <a:stretch>
              <a:fillRect l="-907" t="-8696" b="-1087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9" name="矩形 73"/>
          <p:cNvSpPr/>
          <p:nvPr/>
        </p:nvSpPr>
        <p:spPr>
          <a:xfrm>
            <a:off x="6662037" y="2294197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30" name="群組 74"/>
          <p:cNvGrpSpPr>
            <a:grpSpLocks/>
          </p:cNvGrpSpPr>
          <p:nvPr/>
        </p:nvGrpSpPr>
        <p:grpSpPr bwMode="auto">
          <a:xfrm>
            <a:off x="8769350" y="2012950"/>
            <a:ext cx="908050" cy="1270000"/>
            <a:chOff x="7012720" y="4534918"/>
            <a:chExt cx="907572" cy="1270403"/>
          </a:xfrm>
        </p:grpSpPr>
        <p:sp>
          <p:nvSpPr>
            <p:cNvPr id="31" name="矩形 75"/>
            <p:cNvSpPr>
              <a:spLocks noChangeArrowheads="1"/>
            </p:cNvSpPr>
            <p:nvPr/>
          </p:nvSpPr>
          <p:spPr bwMode="auto">
            <a:xfrm>
              <a:off x="7225333" y="5165356"/>
              <a:ext cx="431573" cy="639965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矩形 76"/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043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50" name="文字方塊 77"/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  <p:sp>
          <p:nvSpPr>
            <p:cNvPr id="28751" name="文字方塊 78"/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35" name="矩形 79"/>
          <p:cNvSpPr/>
          <p:nvPr/>
        </p:nvSpPr>
        <p:spPr>
          <a:xfrm>
            <a:off x="7696200" y="2362201"/>
            <a:ext cx="1217986" cy="6782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37" name="矩形 83"/>
          <p:cNvSpPr/>
          <p:nvPr/>
        </p:nvSpPr>
        <p:spPr>
          <a:xfrm>
            <a:off x="6662037" y="3762029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38" name="群組 84"/>
          <p:cNvGrpSpPr>
            <a:grpSpLocks/>
          </p:cNvGrpSpPr>
          <p:nvPr/>
        </p:nvGrpSpPr>
        <p:grpSpPr bwMode="auto">
          <a:xfrm>
            <a:off x="8769350" y="3479800"/>
            <a:ext cx="908050" cy="1271588"/>
            <a:chOff x="7012720" y="4534918"/>
            <a:chExt cx="907572" cy="1270403"/>
          </a:xfrm>
        </p:grpSpPr>
        <p:sp>
          <p:nvSpPr>
            <p:cNvPr id="39" name="矩形 85"/>
            <p:cNvSpPr>
              <a:spLocks noChangeArrowheads="1"/>
            </p:cNvSpPr>
            <p:nvPr/>
          </p:nvSpPr>
          <p:spPr bwMode="auto">
            <a:xfrm>
              <a:off x="7225333" y="5166154"/>
              <a:ext cx="431573" cy="639167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0" name="矩形 86"/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1236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46" name="文字方塊 87"/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FFFFFF"/>
                  </a:solidFill>
                </a:rPr>
                <a:t>x</a:t>
              </a:r>
              <a:r>
                <a:rPr lang="en-US" altLang="zh-TW" baseline="30000">
                  <a:solidFill>
                    <a:srgbClr val="FFFFFF"/>
                  </a:solidFill>
                </a:rPr>
                <a:t>t</a:t>
              </a:r>
              <a:endParaRPr lang="zh-TW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8747" name="文字方塊 88"/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</a:t>
              </a:r>
              <a:r>
                <a:rPr lang="en-US" altLang="zh-TW" baseline="30000">
                  <a:solidFill>
                    <a:schemeClr val="bg1"/>
                  </a:solidFill>
                </a:rPr>
                <a:t>1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89"/>
          <p:cNvSpPr/>
          <p:nvPr/>
        </p:nvSpPr>
        <p:spPr>
          <a:xfrm>
            <a:off x="7696200" y="3733801"/>
            <a:ext cx="1217986" cy="678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45" name="矩形 91"/>
          <p:cNvSpPr/>
          <p:nvPr/>
        </p:nvSpPr>
        <p:spPr>
          <a:xfrm>
            <a:off x="6662037" y="5306110"/>
            <a:ext cx="410655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z</a:t>
            </a:r>
            <a:r>
              <a:rPr lang="en-US" altLang="zh-TW" sz="2000" baseline="30000" dirty="0">
                <a:solidFill>
                  <a:srgbClr val="000000"/>
                </a:solidFill>
              </a:rPr>
              <a:t>o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grpSp>
        <p:nvGrpSpPr>
          <p:cNvPr id="46" name="群組 92"/>
          <p:cNvGrpSpPr>
            <a:grpSpLocks/>
          </p:cNvGrpSpPr>
          <p:nvPr/>
        </p:nvGrpSpPr>
        <p:grpSpPr bwMode="auto">
          <a:xfrm>
            <a:off x="8769350" y="5024438"/>
            <a:ext cx="908050" cy="1270000"/>
            <a:chOff x="7012720" y="4534918"/>
            <a:chExt cx="907572" cy="1270403"/>
          </a:xfrm>
        </p:grpSpPr>
        <p:sp>
          <p:nvSpPr>
            <p:cNvPr id="47" name="矩形 93"/>
            <p:cNvSpPr>
              <a:spLocks noChangeArrowheads="1"/>
            </p:cNvSpPr>
            <p:nvPr/>
          </p:nvSpPr>
          <p:spPr bwMode="auto">
            <a:xfrm>
              <a:off x="7225333" y="5165355"/>
              <a:ext cx="431573" cy="639966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8" name="矩形 94"/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043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42" name="文字方塊 95"/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FFFFFF"/>
                  </a:solidFill>
                </a:rPr>
                <a:t>x</a:t>
              </a:r>
              <a:r>
                <a:rPr lang="en-US" altLang="zh-TW" baseline="30000">
                  <a:solidFill>
                    <a:srgbClr val="FFFFFF"/>
                  </a:solidFill>
                </a:rPr>
                <a:t>t</a:t>
              </a:r>
              <a:endParaRPr lang="zh-TW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8743" name="文字方塊 96"/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51" name="矩形 97"/>
          <p:cNvSpPr/>
          <p:nvPr/>
        </p:nvSpPr>
        <p:spPr>
          <a:xfrm>
            <a:off x="7696200" y="5334001"/>
            <a:ext cx="1217986" cy="678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pic>
        <p:nvPicPr>
          <p:cNvPr id="28725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0"/>
            <a:ext cx="1662113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TextBox 53"/>
          <p:cNvSpPr txBox="1">
            <a:spLocks noChangeArrowheads="1"/>
          </p:cNvSpPr>
          <p:nvPr/>
        </p:nvSpPr>
        <p:spPr bwMode="auto">
          <a:xfrm>
            <a:off x="7086600" y="24384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= σ(         </a:t>
            </a:r>
            <a:r>
              <a:rPr lang="en-US" altLang="en-US" sz="1800">
                <a:solidFill>
                  <a:srgbClr val="000000"/>
                </a:solidFill>
              </a:rPr>
              <a:t>      </a:t>
            </a:r>
            <a:r>
              <a:rPr lang="en-US" altLang="en-US" sz="1800"/>
              <a:t>               )</a:t>
            </a:r>
          </a:p>
        </p:txBody>
      </p:sp>
      <p:sp>
        <p:nvSpPr>
          <p:cNvPr id="25655" name="TextBox 54"/>
          <p:cNvSpPr txBox="1">
            <a:spLocks noChangeArrowheads="1"/>
          </p:cNvSpPr>
          <p:nvPr/>
        </p:nvSpPr>
        <p:spPr bwMode="auto">
          <a:xfrm>
            <a:off x="7086600" y="54102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= σ(                              )</a:t>
            </a:r>
          </a:p>
        </p:txBody>
      </p:sp>
      <p:sp>
        <p:nvSpPr>
          <p:cNvPr id="25656" name="TextBox 55"/>
          <p:cNvSpPr txBox="1">
            <a:spLocks noChangeArrowheads="1"/>
          </p:cNvSpPr>
          <p:nvPr/>
        </p:nvSpPr>
        <p:spPr bwMode="auto">
          <a:xfrm>
            <a:off x="7086600" y="38862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= σ(                              )</a:t>
            </a:r>
          </a:p>
        </p:txBody>
      </p:sp>
      <p:sp>
        <p:nvSpPr>
          <p:cNvPr id="28729" name="TextBox 56"/>
          <p:cNvSpPr txBox="1">
            <a:spLocks noChangeArrowheads="1"/>
          </p:cNvSpPr>
          <p:nvPr/>
        </p:nvSpPr>
        <p:spPr bwMode="auto">
          <a:xfrm>
            <a:off x="4114801" y="6488113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Information flow of LSTM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1" y="3352800"/>
            <a:ext cx="116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Controls </a:t>
            </a:r>
          </a:p>
          <a:p>
            <a:pPr eaLnBrk="1" hangingPunct="1"/>
            <a:r>
              <a:rPr lang="en-US" altLang="en-US" sz="1600"/>
              <a:t>forget gate</a:t>
            </a:r>
          </a:p>
        </p:txBody>
      </p:sp>
      <p:cxnSp>
        <p:nvCxnSpPr>
          <p:cNvPr id="6" name="Straight Arrow Connector 5"/>
          <p:cNvCxnSpPr>
            <a:cxnSpLocks noChangeShapeType="1"/>
            <a:stCxn id="2" idx="2"/>
          </p:cNvCxnSpPr>
          <p:nvPr/>
        </p:nvCxnSpPr>
        <p:spPr bwMode="auto">
          <a:xfrm>
            <a:off x="2106614" y="3937000"/>
            <a:ext cx="255587" cy="406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24150" y="3429000"/>
            <a:ext cx="108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Controls </a:t>
            </a:r>
          </a:p>
          <a:p>
            <a:pPr eaLnBrk="1" hangingPunct="1"/>
            <a:r>
              <a:rPr lang="en-US" altLang="en-US" sz="1600"/>
              <a:t>input gate</a:t>
            </a: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3429000" y="40386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10000" y="3429000"/>
            <a:ext cx="1200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Updating</a:t>
            </a:r>
          </a:p>
          <a:p>
            <a:pPr eaLnBrk="1" hangingPunct="1"/>
            <a:r>
              <a:rPr lang="en-US" altLang="en-US" sz="1600"/>
              <a:t>information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876800" y="3429000"/>
            <a:ext cx="1257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Controls</a:t>
            </a:r>
          </a:p>
          <a:p>
            <a:pPr eaLnBrk="1" hangingPunct="1"/>
            <a:r>
              <a:rPr lang="en-US" altLang="en-US" sz="1600"/>
              <a:t>Output gate</a:t>
            </a: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H="1">
            <a:off x="4410075" y="3962401"/>
            <a:ext cx="0" cy="4111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5334000" y="40386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343400" y="-76200"/>
            <a:ext cx="238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These 4 matrix</a:t>
            </a:r>
          </a:p>
          <a:p>
            <a:pPr eaLnBrk="1" hangingPunct="1"/>
            <a:r>
              <a:rPr lang="en-US" altLang="en-US" sz="1800"/>
              <a:t>computation should</a:t>
            </a:r>
          </a:p>
          <a:p>
            <a:pPr eaLnBrk="1" hangingPunct="1"/>
            <a:r>
              <a:rPr lang="en-US" altLang="en-US" sz="1800"/>
              <a:t>be done concurrently.</a:t>
            </a:r>
          </a:p>
        </p:txBody>
      </p:sp>
      <p:pic>
        <p:nvPicPr>
          <p:cNvPr id="28739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0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5654" grpId="0"/>
      <p:bldP spid="25655" grpId="0"/>
      <p:bldP spid="25656" grpId="0"/>
      <p:bldP spid="2" grpId="0"/>
      <p:bldP spid="17" grpId="0"/>
      <p:bldP spid="34" grpId="0"/>
      <p:bldP spid="36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群組 164"/>
          <p:cNvGrpSpPr>
            <a:grpSpLocks/>
          </p:cNvGrpSpPr>
          <p:nvPr/>
        </p:nvGrpSpPr>
        <p:grpSpPr bwMode="auto">
          <a:xfrm>
            <a:off x="3968750" y="5832476"/>
            <a:ext cx="908050" cy="460375"/>
            <a:chOff x="4765592" y="6396335"/>
            <a:chExt cx="907572" cy="461665"/>
          </a:xfrm>
        </p:grpSpPr>
        <p:sp>
          <p:nvSpPr>
            <p:cNvPr id="5" name="矩形 41"/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64" name="文字方塊 42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4049714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矩形 45"/>
          <p:cNvSpPr/>
          <p:nvPr/>
        </p:nvSpPr>
        <p:spPr>
          <a:xfrm>
            <a:off x="3156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49"/>
          <p:cNvSpPr/>
          <p:nvPr/>
        </p:nvSpPr>
        <p:spPr>
          <a:xfrm>
            <a:off x="2272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50"/>
          <p:cNvSpPr/>
          <p:nvPr/>
        </p:nvSpPr>
        <p:spPr>
          <a:xfrm>
            <a:off x="4933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1" name="向下箭號 162"/>
          <p:cNvSpPr/>
          <p:nvPr/>
        </p:nvSpPr>
        <p:spPr>
          <a:xfrm rot="2620627" flipV="1">
            <a:off x="4828110" y="4885732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63"/>
          <p:cNvSpPr/>
          <p:nvPr/>
        </p:nvSpPr>
        <p:spPr>
          <a:xfrm rot="20057551" flipV="1">
            <a:off x="3414566" y="4880211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65"/>
          <p:cNvSpPr/>
          <p:nvPr/>
        </p:nvSpPr>
        <p:spPr>
          <a:xfrm rot="1353372" flipV="1">
            <a:off x="4126410" y="4925906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下箭號 166"/>
          <p:cNvSpPr/>
          <p:nvPr/>
        </p:nvSpPr>
        <p:spPr>
          <a:xfrm rot="18851723" flipV="1">
            <a:off x="2668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9720" name="群組 219"/>
          <p:cNvGrpSpPr>
            <a:grpSpLocks/>
          </p:cNvGrpSpPr>
          <p:nvPr/>
        </p:nvGrpSpPr>
        <p:grpSpPr bwMode="auto">
          <a:xfrm>
            <a:off x="3173413" y="5821363"/>
            <a:ext cx="908050" cy="461962"/>
            <a:chOff x="4765592" y="6396335"/>
            <a:chExt cx="907572" cy="461665"/>
          </a:xfrm>
        </p:grpSpPr>
        <p:sp>
          <p:nvSpPr>
            <p:cNvPr id="16" name="矩形 220"/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62" name="文字方塊 221"/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29721" name="群組 113"/>
          <p:cNvGrpSpPr>
            <a:grpSpLocks/>
          </p:cNvGrpSpPr>
          <p:nvPr/>
        </p:nvGrpSpPr>
        <p:grpSpPr bwMode="auto">
          <a:xfrm>
            <a:off x="1358900" y="2117726"/>
            <a:ext cx="908050" cy="461963"/>
            <a:chOff x="4775004" y="6396335"/>
            <a:chExt cx="907572" cy="461665"/>
          </a:xfrm>
        </p:grpSpPr>
        <p:sp>
          <p:nvSpPr>
            <p:cNvPr id="19" name="矩形 114"/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文字方塊 115"/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cxnSp>
        <p:nvCxnSpPr>
          <p:cNvPr id="22" name="直線單箭頭接點 51"/>
          <p:cNvCxnSpPr>
            <a:cxnSpLocks/>
          </p:cNvCxnSpPr>
          <p:nvPr/>
        </p:nvCxnSpPr>
        <p:spPr>
          <a:xfrm>
            <a:off x="1776414" y="6013450"/>
            <a:ext cx="1379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52"/>
          <p:cNvCxnSpPr>
            <a:cxnSpLocks/>
          </p:cNvCxnSpPr>
          <p:nvPr/>
        </p:nvCxnSpPr>
        <p:spPr>
          <a:xfrm>
            <a:off x="1793875" y="2579689"/>
            <a:ext cx="0" cy="34305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56"/>
          <p:cNvSpPr txBox="1"/>
          <p:nvPr/>
        </p:nvSpPr>
        <p:spPr>
          <a:xfrm>
            <a:off x="1846630" y="3258350"/>
            <a:ext cx="1658571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FFFF"/>
                </a:solidFill>
              </a:rPr>
              <a:t>“peephole”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5" name="矩形 57"/>
          <p:cNvSpPr>
            <a:spLocks noChangeArrowheads="1"/>
          </p:cNvSpPr>
          <p:nvPr/>
        </p:nvSpPr>
        <p:spPr bwMode="auto">
          <a:xfrm>
            <a:off x="4781551" y="1444625"/>
            <a:ext cx="390525" cy="6350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矩形 64"/>
          <p:cNvSpPr/>
          <p:nvPr/>
        </p:nvSpPr>
        <p:spPr>
          <a:xfrm>
            <a:off x="6019801" y="1439305"/>
            <a:ext cx="2008427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pSp>
        <p:nvGrpSpPr>
          <p:cNvPr id="28" name="群組 6"/>
          <p:cNvGrpSpPr>
            <a:grpSpLocks/>
          </p:cNvGrpSpPr>
          <p:nvPr/>
        </p:nvGrpSpPr>
        <p:grpSpPr bwMode="auto">
          <a:xfrm>
            <a:off x="7921625" y="771526"/>
            <a:ext cx="908050" cy="1947863"/>
            <a:chOff x="7186187" y="771143"/>
            <a:chExt cx="907572" cy="1948455"/>
          </a:xfrm>
        </p:grpSpPr>
        <p:grpSp>
          <p:nvGrpSpPr>
            <p:cNvPr id="29752" name="群組 58"/>
            <p:cNvGrpSpPr>
              <a:grpSpLocks/>
            </p:cNvGrpSpPr>
            <p:nvPr/>
          </p:nvGrpSpPr>
          <p:grpSpPr bwMode="auto">
            <a:xfrm>
              <a:off x="7186187" y="771143"/>
              <a:ext cx="907572" cy="1270403"/>
              <a:chOff x="7012720" y="4534918"/>
              <a:chExt cx="907572" cy="1270403"/>
            </a:xfrm>
          </p:grpSpPr>
          <p:sp>
            <p:nvSpPr>
              <p:cNvPr id="32" name="矩形 59"/>
              <p:cNvSpPr>
                <a:spLocks noChangeArrowheads="1"/>
              </p:cNvSpPr>
              <p:nvPr/>
            </p:nvSpPr>
            <p:spPr bwMode="auto">
              <a:xfrm>
                <a:off x="7225333" y="5165348"/>
                <a:ext cx="431573" cy="639956"/>
              </a:xfrm>
              <a:prstGeom prst="rect">
                <a:avLst/>
              </a:prstGeom>
              <a:solidFill>
                <a:srgbClr val="E2E2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zh-TW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矩形 60"/>
              <p:cNvSpPr>
                <a:spLocks noChangeArrowheads="1"/>
              </p:cNvSpPr>
              <p:nvPr/>
            </p:nvSpPr>
            <p:spPr bwMode="auto">
              <a:xfrm>
                <a:off x="7225333" y="4534918"/>
                <a:ext cx="431573" cy="63043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zh-TW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7" name="文字方塊 61"/>
              <p:cNvSpPr txBox="1">
                <a:spLocks noChangeArrowheads="1"/>
              </p:cNvSpPr>
              <p:nvPr/>
            </p:nvSpPr>
            <p:spPr bwMode="auto">
              <a:xfrm>
                <a:off x="7192823" y="4652619"/>
                <a:ext cx="54736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1"/>
                    </a:solidFill>
                  </a:rPr>
                  <a:t>x</a:t>
                </a:r>
                <a:r>
                  <a:rPr lang="en-US" altLang="zh-TW" baseline="30000">
                    <a:solidFill>
                      <a:schemeClr val="bg1"/>
                    </a:solidFill>
                  </a:rPr>
                  <a:t>t</a:t>
                </a:r>
                <a:endParaRPr lang="zh-TW" altLang="en-US" baseline="30000">
                  <a:solidFill>
                    <a:schemeClr val="bg1"/>
                  </a:solidFill>
                </a:endParaRPr>
              </a:p>
            </p:txBody>
          </p:sp>
          <p:sp>
            <p:nvSpPr>
              <p:cNvPr id="29758" name="文字方塊 62"/>
              <p:cNvSpPr txBox="1">
                <a:spLocks noChangeArrowheads="1"/>
              </p:cNvSpPr>
              <p:nvPr/>
            </p:nvSpPr>
            <p:spPr bwMode="auto">
              <a:xfrm>
                <a:off x="7012720" y="5254895"/>
                <a:ext cx="907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00"/>
                    </a:solidFill>
                  </a:rPr>
                  <a:t>h</a:t>
                </a:r>
                <a:r>
                  <a:rPr lang="en-US" altLang="zh-TW" baseline="30000">
                    <a:solidFill>
                      <a:srgbClr val="000000"/>
                    </a:solidFill>
                  </a:rPr>
                  <a:t>t-1</a:t>
                </a:r>
                <a:endParaRPr lang="zh-TW" altLang="en-US" baseline="30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" name="矩形 70"/>
            <p:cNvSpPr>
              <a:spLocks noChangeArrowheads="1"/>
            </p:cNvSpPr>
            <p:nvPr/>
          </p:nvSpPr>
          <p:spPr bwMode="auto">
            <a:xfrm>
              <a:off x="7424187" y="2079641"/>
              <a:ext cx="406186" cy="639957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文字方塊 81"/>
            <p:cNvSpPr txBox="1">
              <a:spLocks noChangeArrowheads="1"/>
            </p:cNvSpPr>
            <p:nvPr/>
          </p:nvSpPr>
          <p:spPr bwMode="auto">
            <a:xfrm>
              <a:off x="7186187" y="2159040"/>
              <a:ext cx="907572" cy="462103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sp>
        <p:nvSpPr>
          <p:cNvPr id="36" name="矩形 82"/>
          <p:cNvSpPr/>
          <p:nvPr/>
        </p:nvSpPr>
        <p:spPr>
          <a:xfrm>
            <a:off x="7365216" y="1447800"/>
            <a:ext cx="640754" cy="6391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文字方塊 99"/>
          <p:cNvSpPr txBox="1">
            <a:spLocks noChangeArrowheads="1"/>
          </p:cNvSpPr>
          <p:nvPr/>
        </p:nvSpPr>
        <p:spPr bwMode="auto">
          <a:xfrm>
            <a:off x="6934201" y="2743201"/>
            <a:ext cx="1554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/>
              <a:t>diagonal</a:t>
            </a:r>
            <a:endParaRPr lang="zh-TW" altLang="en-US"/>
          </a:p>
        </p:txBody>
      </p:sp>
      <p:sp>
        <p:nvSpPr>
          <p:cNvPr id="38" name="箭號: 向下 100"/>
          <p:cNvSpPr/>
          <p:nvPr/>
        </p:nvSpPr>
        <p:spPr>
          <a:xfrm flipV="1">
            <a:off x="7394575" y="2159000"/>
            <a:ext cx="590550" cy="6556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9" name="群組 7"/>
          <p:cNvGrpSpPr>
            <a:grpSpLocks/>
          </p:cNvGrpSpPr>
          <p:nvPr/>
        </p:nvGrpSpPr>
        <p:grpSpPr bwMode="auto">
          <a:xfrm>
            <a:off x="5027613" y="3259139"/>
            <a:ext cx="5422900" cy="636587"/>
            <a:chOff x="3904578" y="3100699"/>
            <a:chExt cx="5421826" cy="638040"/>
          </a:xfrm>
        </p:grpSpPr>
        <p:grpSp>
          <p:nvGrpSpPr>
            <p:cNvPr id="29741" name="群組 101"/>
            <p:cNvGrpSpPr>
              <a:grpSpLocks/>
            </p:cNvGrpSpPr>
            <p:nvPr/>
          </p:nvGrpSpPr>
          <p:grpSpPr bwMode="auto">
            <a:xfrm>
              <a:off x="3904578" y="3100699"/>
              <a:ext cx="1514214" cy="638040"/>
              <a:chOff x="6038727" y="5794241"/>
              <a:chExt cx="1514214" cy="638040"/>
            </a:xfrm>
          </p:grpSpPr>
          <p:sp>
            <p:nvSpPr>
              <p:cNvPr id="42" name="矩形 102"/>
              <p:cNvSpPr/>
              <p:nvPr/>
            </p:nvSpPr>
            <p:spPr>
              <a:xfrm>
                <a:off x="7163891" y="5794241"/>
                <a:ext cx="389050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2400" dirty="0" err="1">
                    <a:solidFill>
                      <a:srgbClr val="000000"/>
                    </a:solidFill>
                  </a:rPr>
                  <a:t>z</a:t>
                </a:r>
                <a:r>
                  <a:rPr lang="en-US" altLang="zh-TW" sz="2400" baseline="30000" dirty="0" err="1">
                    <a:solidFill>
                      <a:srgbClr val="000000"/>
                    </a:solidFill>
                  </a:rPr>
                  <a:t>i</a:t>
                </a:r>
                <a:endParaRPr lang="zh-TW" altLang="en-US" sz="24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矩形 103"/>
              <p:cNvSpPr/>
              <p:nvPr/>
            </p:nvSpPr>
            <p:spPr>
              <a:xfrm>
                <a:off x="6618195" y="5796416"/>
                <a:ext cx="389050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2400" dirty="0" err="1">
                    <a:solidFill>
                      <a:srgbClr val="000000"/>
                    </a:solidFill>
                  </a:rPr>
                  <a:t>z</a:t>
                </a:r>
                <a:r>
                  <a:rPr lang="en-US" altLang="zh-TW" sz="2400" baseline="30000" dirty="0" err="1">
                    <a:solidFill>
                      <a:srgbClr val="000000"/>
                    </a:solidFill>
                  </a:rPr>
                  <a:t>f</a:t>
                </a:r>
                <a:endParaRPr lang="zh-TW" altLang="en-US" sz="24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矩形 104"/>
              <p:cNvSpPr/>
              <p:nvPr/>
            </p:nvSpPr>
            <p:spPr>
              <a:xfrm>
                <a:off x="6038727" y="5796416"/>
                <a:ext cx="410655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z</a:t>
                </a:r>
                <a:r>
                  <a:rPr lang="en-US" altLang="zh-TW" sz="2000" baseline="30000" dirty="0">
                    <a:solidFill>
                      <a:srgbClr val="000000"/>
                    </a:solidFill>
                  </a:rPr>
                  <a:t>o</a:t>
                </a:r>
                <a:endParaRPr lang="zh-TW" altLang="en-US" sz="2000" baseline="30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742" name="文字方塊 105"/>
            <p:cNvSpPr txBox="1">
              <a:spLocks noChangeArrowheads="1"/>
            </p:cNvSpPr>
            <p:nvPr/>
          </p:nvSpPr>
          <p:spPr bwMode="auto">
            <a:xfrm>
              <a:off x="5201270" y="3195150"/>
              <a:ext cx="41251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zh-TW"/>
                <a:t>obtained by the same way</a:t>
              </a:r>
              <a:endParaRPr lang="zh-TW" altLang="en-US"/>
            </a:p>
          </p:txBody>
        </p:sp>
      </p:grpSp>
      <p:sp>
        <p:nvSpPr>
          <p:cNvPr id="26667" name="TextBox 44"/>
          <p:cNvSpPr txBox="1">
            <a:spLocks noChangeArrowheads="1"/>
          </p:cNvSpPr>
          <p:nvPr/>
        </p:nvSpPr>
        <p:spPr bwMode="auto">
          <a:xfrm>
            <a:off x="5181600" y="16002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=tanh(                                           )    </a:t>
            </a:r>
          </a:p>
        </p:txBody>
      </p:sp>
      <p:sp>
        <p:nvSpPr>
          <p:cNvPr id="29739" name="TextBox 45"/>
          <p:cNvSpPr txBox="1">
            <a:spLocks noChangeArrowheads="1"/>
          </p:cNvSpPr>
          <p:nvPr/>
        </p:nvSpPr>
        <p:spPr bwMode="auto">
          <a:xfrm>
            <a:off x="5257801" y="6396038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Information flow of LSTM</a:t>
            </a:r>
          </a:p>
        </p:txBody>
      </p:sp>
      <p:pic>
        <p:nvPicPr>
          <p:cNvPr id="29740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0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3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/>
      <p:bldP spid="38" grpId="0" animBg="1"/>
      <p:bldP spid="266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1326</Words>
  <Application>Microsoft Macintosh PowerPoint</Application>
  <PresentationFormat>Widescreen</PresentationFormat>
  <Paragraphs>437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ＭＳ Ｐゴシック</vt:lpstr>
      <vt:lpstr>新細明體</vt:lpstr>
      <vt:lpstr>Arial</vt:lpstr>
      <vt:lpstr>Calibri</vt:lpstr>
      <vt:lpstr>Calibri Light</vt:lpstr>
      <vt:lpstr>Lucida Grande</vt:lpstr>
      <vt:lpstr>Wingdings</vt:lpstr>
      <vt:lpstr>Office Theme</vt:lpstr>
      <vt:lpstr>Neural Machine Translation</vt:lpstr>
      <vt:lpstr>PowerPoint Presentation</vt:lpstr>
      <vt:lpstr>LSTM</vt:lpstr>
      <vt:lpstr>PowerPoint Presentation</vt:lpstr>
      <vt:lpstr>RNN vs LSTM</vt:lpstr>
      <vt:lpstr>Peephole LSTM</vt:lpstr>
      <vt:lpstr>Naïve RNN vs LSTM</vt:lpstr>
      <vt:lpstr>PowerPoint Presentation</vt:lpstr>
      <vt:lpstr>PowerPoint Presentation</vt:lpstr>
      <vt:lpstr>PowerPoint Presentation</vt:lpstr>
      <vt:lpstr>LSTM information flow</vt:lpstr>
      <vt:lpstr>GRU – gated recurrent unit  (more compression)</vt:lpstr>
      <vt:lpstr>PowerPoint Presentation</vt:lpstr>
      <vt:lpstr>PowerPoint Presentation</vt:lpstr>
      <vt:lpstr> </vt:lpstr>
      <vt:lpstr>PowerPoint Presentation</vt:lpstr>
      <vt:lpstr>PowerPoint Presentation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Statistical Machine Translation</vt:lpstr>
      <vt:lpstr>PowerPoint Presentation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Neural Machine Translation</vt:lpstr>
      <vt:lpstr>Sequence to Sequence</vt:lpstr>
      <vt:lpstr>Sequence to Sequence</vt:lpstr>
      <vt:lpstr>Sequence to Sequence</vt:lpstr>
      <vt:lpstr>Sequence to Sequence</vt:lpstr>
      <vt:lpstr>Sequence to Sequence</vt:lpstr>
      <vt:lpstr>Sequence to Sequence</vt:lpstr>
      <vt:lpstr>Sequence to Sequence</vt:lpstr>
      <vt:lpstr>PowerPoint Presentation</vt:lpstr>
      <vt:lpstr>Sequence to Sequence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  <vt:lpstr>Jointly Learning to Align and Translate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Shrivastava</dc:creator>
  <cp:lastModifiedBy>Manish Shrivastava</cp:lastModifiedBy>
  <cp:revision>2</cp:revision>
  <dcterms:created xsi:type="dcterms:W3CDTF">2018-06-28T13:38:06Z</dcterms:created>
  <dcterms:modified xsi:type="dcterms:W3CDTF">2018-06-28T13:40:04Z</dcterms:modified>
</cp:coreProperties>
</file>