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35"/>
  </p:notesMasterIdLst>
  <p:sldIdLst>
    <p:sldId id="353" r:id="rId2"/>
    <p:sldId id="321" r:id="rId3"/>
    <p:sldId id="352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298" r:id="rId33"/>
    <p:sldId id="299" r:id="rId34"/>
  </p:sldIdLst>
  <p:sldSz cx="10287000" cy="6858000" type="35mm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8CE95-162B-40C8-A951-718D90E62CB7}">
          <p14:sldIdLst>
            <p14:sldId id="353"/>
            <p14:sldId id="321"/>
            <p14:sldId id="352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33CC33"/>
    <a:srgbClr val="66CCFF"/>
    <a:srgbClr val="FF6600"/>
    <a:srgbClr val="346374"/>
    <a:srgbClr val="0077BD"/>
    <a:srgbClr val="0033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86355" autoAdjust="0"/>
  </p:normalViewPr>
  <p:slideViewPr>
    <p:cSldViewPr>
      <p:cViewPr varScale="1">
        <p:scale>
          <a:sx n="100" d="100"/>
          <a:sy n="100" d="100"/>
        </p:scale>
        <p:origin x="579" y="5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5648293-2628-4091-BED1-7FD9F7535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2060"/>
                </a:solidFill>
                <a:latin typeface="Minion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>
              <a:defRPr sz="1200"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>
              <a:defRPr sz="1000"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92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DF80D-B0B4-42C9-953D-72CD0CADC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0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57175" y="1447800"/>
            <a:ext cx="977265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BD5A2-7CF3-4606-A227-5DB7687760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53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257175" y="1447800"/>
            <a:ext cx="977265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381000"/>
            <a:ext cx="90868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752600"/>
            <a:ext cx="874395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25" y="4267200"/>
            <a:ext cx="874395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D5FB0-BC83-4D07-8454-A0B0293A7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9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52400"/>
            <a:ext cx="82105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7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741" r:id="rId3"/>
    <p:sldLayoutId id="2147483742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ASTERPLAN" pitchFamily="2" charset="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soumen/mining-the-web/" TargetMode="External"/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eatlantic.com/magazine/archive/1945/07/as-we-may-think/30388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9917-E51E-42CE-9417-90A602F7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50C3-627D-43ED-B5CC-FA649D51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Blocking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Store pointers to every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th term string.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Example below: </a:t>
            </a:r>
            <a:r>
              <a:rPr lang="en-US" altLang="en-US" i="1">
                <a:ea typeface="ＭＳ Ｐゴシック" panose="020B0600070205080204" pitchFamily="34" charset="-128"/>
              </a:rPr>
              <a:t>k=</a:t>
            </a:r>
            <a:r>
              <a:rPr lang="en-US" altLang="en-US">
                <a:ea typeface="ＭＳ Ｐゴシック" panose="020B0600070205080204" pitchFamily="34" charset="-128"/>
              </a:rPr>
              <a:t>4.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Need to store term lengths (1 extra byte)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024063" y="3276600"/>
            <a:ext cx="7429500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….</a:t>
            </a:r>
            <a:r>
              <a:rPr lang="en-US" altLang="en-US" sz="2000" b="1">
                <a:solidFill>
                  <a:srgbClr val="990033"/>
                </a:solidFill>
                <a:latin typeface="Times New Roman" panose="02020603050405020304" pitchFamily="18" charset="0"/>
              </a:rPr>
              <a:t>7</a:t>
            </a:r>
            <a:r>
              <a:rPr lang="en-US" altLang="en-US" sz="2000" b="1" i="1">
                <a:latin typeface="Times New Roman" panose="02020603050405020304" pitchFamily="18" charset="0"/>
              </a:rPr>
              <a:t>systile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b="1" i="1">
                <a:latin typeface="Times New Roman" panose="02020603050405020304" pitchFamily="18" charset="0"/>
              </a:rPr>
              <a:t>syzygetic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</a:rPr>
              <a:t>syzygial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6</a:t>
            </a:r>
            <a:r>
              <a:rPr lang="en-US" altLang="en-US" sz="2000" b="1" i="1">
                <a:latin typeface="Times New Roman" panose="02020603050405020304" pitchFamily="18" charset="0"/>
              </a:rPr>
              <a:t>syzygy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2000" b="1" i="1">
                <a:latin typeface="Times New Roman" panose="02020603050405020304" pitchFamily="18" charset="0"/>
              </a:rPr>
              <a:t>szaibelyite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</a:rPr>
              <a:t>szczecin</a:t>
            </a:r>
            <a:r>
              <a:rPr lang="en-US" alt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000" b="1" i="1">
                <a:latin typeface="Times New Roman" panose="02020603050405020304" pitchFamily="18" charset="0"/>
              </a:rPr>
              <a:t>szomo</a:t>
            </a:r>
            <a:r>
              <a:rPr lang="en-US" altLang="en-US" sz="2000">
                <a:latin typeface="Times New Roman" panose="02020603050405020304" pitchFamily="18" charset="0"/>
              </a:rPr>
              <a:t>….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43010" name="Object 1024"/>
          <p:cNvGraphicFramePr>
            <a:graphicFrameLocks noChangeAspect="1"/>
          </p:cNvGraphicFramePr>
          <p:nvPr/>
        </p:nvGraphicFramePr>
        <p:xfrm>
          <a:off x="719139" y="4483100"/>
          <a:ext cx="3317875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3" imgW="6599520" imgH="4689000" progId="Word.Document.8">
                  <p:embed/>
                </p:oleObj>
              </mc:Choice>
              <mc:Fallback>
                <p:oleObj name="Document" r:id="rId3" imgW="6599520" imgH="4689000" progId="Word.Document.8">
                  <p:embed/>
                  <p:pic>
                    <p:nvPicPr>
                      <p:cNvPr id="4301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9" y="4483100"/>
                        <a:ext cx="3317875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33147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40767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 flipV="1">
            <a:off x="2552700" y="3657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3314700" y="6477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6286500" y="3657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908426" y="5181601"/>
            <a:ext cx="19688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 Save 9 bytes</a:t>
            </a:r>
          </a:p>
          <a:p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 on 3</a:t>
            </a:r>
          </a:p>
          <a:p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 pointers.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592888" y="5257800"/>
            <a:ext cx="2970212" cy="914400"/>
          </a:xfrm>
          <a:prstGeom prst="leftArrowCallout">
            <a:avLst>
              <a:gd name="adj1" fmla="val 25000"/>
              <a:gd name="adj2" fmla="val 25000"/>
              <a:gd name="adj3" fmla="val 54138"/>
              <a:gd name="adj4" fmla="val 7044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Lose 4 bytes on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term lengths.</a:t>
            </a:r>
          </a:p>
        </p:txBody>
      </p:sp>
      <p:sp>
        <p:nvSpPr>
          <p:cNvPr id="43021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3022" name="Slide Number Placeholder 1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A64FD65-A08C-4CBA-88E5-1E5E2965098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9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for block size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= 4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Where we used 3 bytes/pointer without blocking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3 x 4 = 12 bytes,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now we use 3 + 4 = 7 bytes.</a:t>
            </a:r>
          </a:p>
        </p:txBody>
      </p:sp>
      <p:sp>
        <p:nvSpPr>
          <p:cNvPr id="1217540" name="Text Box 4"/>
          <p:cNvSpPr txBox="1">
            <a:spLocks noChangeArrowheads="1"/>
          </p:cNvSpPr>
          <p:nvPr/>
        </p:nvSpPr>
        <p:spPr bwMode="auto">
          <a:xfrm>
            <a:off x="1252539" y="3886200"/>
            <a:ext cx="8505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357E69"/>
                </a:solidFill>
                <a:latin typeface="Calibri" panose="020F0502020204030204" pitchFamily="34" charset="0"/>
              </a:rPr>
              <a:t>Shaved another ~0.5MB. This reduces the size of the dictionary from 7.6 MB to 7.1 MB.</a:t>
            </a:r>
          </a:p>
          <a:p>
            <a:pPr eaLnBrk="1" hangingPunct="1"/>
            <a:r>
              <a:rPr lang="en-US" altLang="en-US" sz="2800">
                <a:solidFill>
                  <a:srgbClr val="357E69"/>
                </a:solidFill>
                <a:latin typeface="Calibri" panose="020F0502020204030204" pitchFamily="34" charset="0"/>
              </a:rPr>
              <a:t>We can save more with larger </a:t>
            </a:r>
            <a:r>
              <a:rPr lang="en-US" altLang="en-US" sz="2800" i="1">
                <a:solidFill>
                  <a:srgbClr val="357E69"/>
                </a:solidFill>
                <a:latin typeface="Calibri" panose="020F0502020204030204" pitchFamily="34" charset="0"/>
              </a:rPr>
              <a:t>k</a:t>
            </a:r>
            <a:r>
              <a:rPr lang="en-US" altLang="en-US" sz="2800">
                <a:solidFill>
                  <a:srgbClr val="357E69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217541" name="Text Box 5"/>
          <p:cNvSpPr txBox="1">
            <a:spLocks noChangeArrowheads="1"/>
          </p:cNvSpPr>
          <p:nvPr/>
        </p:nvSpPr>
        <p:spPr bwMode="auto">
          <a:xfrm>
            <a:off x="2689226" y="5562600"/>
            <a:ext cx="394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Why not go with larger </a:t>
            </a:r>
            <a:r>
              <a:rPr lang="en-US" altLang="en-US" i="1"/>
              <a:t>k</a:t>
            </a:r>
            <a:r>
              <a:rPr lang="en-US" altLang="en-US"/>
              <a:t>?</a:t>
            </a: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4039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EC97319-8A5B-4CAF-ADEB-5B6B18BC047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0" grpId="0" autoUpdateAnimBg="0"/>
      <p:bldP spid="12175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Dictionary search without blocking</a:t>
            </a:r>
          </a:p>
        </p:txBody>
      </p:sp>
      <p:pic>
        <p:nvPicPr>
          <p:cNvPr id="46083" name="Content Placeholder 3" descr="tree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33" r="-5733"/>
          <a:stretch>
            <a:fillRect/>
          </a:stretch>
        </p:blipFill>
        <p:spPr>
          <a:xfrm>
            <a:off x="4762500" y="1600200"/>
            <a:ext cx="4724400" cy="4953000"/>
          </a:xfrm>
        </p:spPr>
      </p:pic>
      <p:sp>
        <p:nvSpPr>
          <p:cNvPr id="46084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647700" y="1709738"/>
            <a:ext cx="4191000" cy="29384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Assuming each dictionary term equally likely in query (not really so in practice!), average number of comparisons = 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(1+2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2+4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3+4)/8 ~2.6</a:t>
            </a: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608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AFC3B3E-AA47-41FE-B2B6-19A61CF9477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6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Dictionary search with blocking</a:t>
            </a:r>
          </a:p>
        </p:txBody>
      </p:sp>
      <p:pic>
        <p:nvPicPr>
          <p:cNvPr id="47107" name="Content Placeholder 4" descr="tree2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1905000"/>
            <a:ext cx="8339138" cy="1981200"/>
          </a:xfrm>
        </p:spPr>
      </p:pic>
      <p:sp>
        <p:nvSpPr>
          <p:cNvPr id="47108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Binary search down to 4-term block;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Then linear search through terms in block.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Blocks of 4 (binary tree), avg. = 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(1+2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2+2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3+2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4+5)/8 = 3 compares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100B2611-F45F-4E4C-829B-C2894C6323A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6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Front coding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Front-coding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Sorted words commonly have long common prefix – store differences only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(for last </a:t>
            </a:r>
            <a:r>
              <a:rPr lang="en-US" altLang="en-US" i="1">
                <a:ea typeface="ＭＳ Ｐゴシック" panose="020B0600070205080204" pitchFamily="34" charset="-128"/>
              </a:rPr>
              <a:t>k-1</a:t>
            </a:r>
            <a:r>
              <a:rPr lang="en-US" altLang="en-US">
                <a:ea typeface="ＭＳ Ｐゴシック" panose="020B0600070205080204" pitchFamily="34" charset="-128"/>
              </a:rPr>
              <a:t> in a block of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b="1" i="1">
                <a:ea typeface="ＭＳ Ｐゴシック" panose="020B0600070205080204" pitchFamily="34" charset="-128"/>
              </a:rPr>
              <a:t>automata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b="1" i="1">
                <a:ea typeface="ＭＳ Ｐゴシック" panose="020B0600070205080204" pitchFamily="34" charset="-128"/>
              </a:rPr>
              <a:t>automate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9</a:t>
            </a:r>
            <a:r>
              <a:rPr lang="en-US" altLang="en-US" b="1" i="1">
                <a:ea typeface="ＭＳ Ｐゴシック" panose="020B0600070205080204" pitchFamily="34" charset="-128"/>
              </a:rPr>
              <a:t>automatic</a:t>
            </a:r>
            <a:r>
              <a:rPr lang="en-US" altLang="en-US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altLang="en-US" b="1" i="1">
                <a:ea typeface="ＭＳ Ｐゴシック" panose="020B0600070205080204" pitchFamily="34" charset="-128"/>
              </a:rPr>
              <a:t>automation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920876" y="4038601"/>
            <a:ext cx="432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A40508"/>
                </a:solidFill>
              </a:rPr>
              <a:t>8</a:t>
            </a:r>
            <a:r>
              <a:rPr lang="en-US" altLang="en-US" b="1" i="1"/>
              <a:t>automat</a:t>
            </a:r>
            <a:r>
              <a:rPr lang="en-US" altLang="en-US"/>
              <a:t>*</a:t>
            </a:r>
            <a:r>
              <a:rPr lang="en-US" altLang="en-US" b="1" i="1"/>
              <a:t>a</a:t>
            </a:r>
            <a:r>
              <a:rPr lang="en-US" altLang="en-US">
                <a:solidFill>
                  <a:srgbClr val="A40508"/>
                </a:solidFill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</a:t>
            </a:r>
            <a:r>
              <a:rPr lang="en-US" altLang="en-US" b="1" i="1">
                <a:sym typeface="Symbol" panose="05050102010706020507" pitchFamily="18" charset="2"/>
              </a:rPr>
              <a:t>e</a:t>
            </a:r>
            <a:r>
              <a:rPr lang="en-US" altLang="en-US">
                <a:solidFill>
                  <a:srgbClr val="A40508"/>
                </a:solidFill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</a:t>
            </a:r>
            <a:r>
              <a:rPr lang="en-US" altLang="en-US" b="1" i="1">
                <a:sym typeface="Symbol" panose="05050102010706020507" pitchFamily="18" charset="2"/>
              </a:rPr>
              <a:t>ic</a:t>
            </a:r>
            <a:r>
              <a:rPr lang="en-US" altLang="en-US">
                <a:solidFill>
                  <a:srgbClr val="A40508"/>
                </a:solidFill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</a:t>
            </a:r>
            <a:r>
              <a:rPr lang="en-US" altLang="en-US" b="1" i="1">
                <a:sym typeface="Symbol" panose="05050102010706020507" pitchFamily="18" charset="2"/>
              </a:rPr>
              <a:t>ion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flipV="1">
            <a:off x="3902075" y="4419600"/>
            <a:ext cx="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279525" y="5486401"/>
            <a:ext cx="2840842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Encodes </a:t>
            </a:r>
            <a:r>
              <a:rPr lang="en-US" altLang="en-US" b="1" i="1"/>
              <a:t>automat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 flipV="1">
            <a:off x="4305300" y="44196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86301" y="5370514"/>
            <a:ext cx="2816797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Extra length</a:t>
            </a:r>
          </a:p>
          <a:p>
            <a:pPr eaLnBrk="1" hangingPunct="1"/>
            <a:r>
              <a:rPr lang="en-US" altLang="en-US"/>
              <a:t>beyond </a:t>
            </a:r>
            <a:r>
              <a:rPr lang="en-US" altLang="en-US" b="1" i="1"/>
              <a:t>automat.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392363" y="6323013"/>
            <a:ext cx="662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Begins to resemble general string compression.</a:t>
            </a:r>
          </a:p>
        </p:txBody>
      </p:sp>
      <p:sp>
        <p:nvSpPr>
          <p:cNvPr id="49162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9163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882A03D1-4902-4F6D-AB37-2ACDB1E3E97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0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RCV1 dictionary compression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8700" y="1752601"/>
          <a:ext cx="8229600" cy="4037015"/>
        </p:xfrm>
        <a:graphic>
          <a:graphicData uri="http://schemas.openxmlformats.org/drawingml/2006/table">
            <a:tbl>
              <a:tblPr/>
              <a:tblGrid>
                <a:gridCol w="6583363">
                  <a:extLst>
                    <a:ext uri="{9D8B030D-6E8A-4147-A177-3AD203B41FA5}">
                      <a16:colId xmlns:a16="http://schemas.microsoft.com/office/drawing/2014/main" val="3192979378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3814474859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Technique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in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72577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Fixed 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93121"/>
                  </a:ext>
                </a:extLst>
              </a:tr>
              <a:tr h="766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Dictionary-as-String with pointers to every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82623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Also, blocking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k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10164"/>
                  </a:ext>
                </a:extLst>
              </a:tr>
              <a:tr h="8175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Also, Blocking + front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8195"/>
                  </a:ext>
                </a:extLst>
              </a:tr>
            </a:tbl>
          </a:graphicData>
        </a:graphic>
      </p:graphicFrame>
      <p:sp>
        <p:nvSpPr>
          <p:cNvPr id="50199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502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823BCDA-71B6-4023-832A-401BA38B0C5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6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327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4CC5099-89FA-4FF1-8630-5D4B6B5FFDD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9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postings file is much larger than the dictionary, factor of at least 10.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Key desideratum: store each posting compactly.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posting for our purposes is a docID.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For Reuters (800,000 documents), we would use 32 bits per docID when using 4-byte integers.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Alternatively, we can use log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800,000 ≈ 20 bits per docID.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Our goal: use far fewer than 20 bits per docID.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963844C-90D1-4C1E-996F-52A816FEBCA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Postings: two conflicting forces</a:t>
            </a:r>
          </a:p>
        </p:txBody>
      </p:sp>
      <p:sp>
        <p:nvSpPr>
          <p:cNvPr id="532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term like </a:t>
            </a:r>
            <a:r>
              <a:rPr lang="en-US" altLang="en-US" b="1" i="1">
                <a:ea typeface="ＭＳ Ｐゴシック" panose="020B0600070205080204" pitchFamily="34" charset="-128"/>
              </a:rPr>
              <a:t>arachnocentric </a:t>
            </a:r>
            <a:r>
              <a:rPr lang="en-US" altLang="en-US">
                <a:ea typeface="ＭＳ Ｐゴシック" panose="020B0600070205080204" pitchFamily="34" charset="-128"/>
              </a:rPr>
              <a:t>occurs in maybe one doc out of a million – we would like to store this posting using log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1M ~ 20 bits.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term like </a:t>
            </a:r>
            <a:r>
              <a:rPr lang="en-US" altLang="en-US" b="1" i="1">
                <a:ea typeface="ＭＳ Ｐゴシック" panose="020B0600070205080204" pitchFamily="34" charset="-128"/>
              </a:rPr>
              <a:t>the</a:t>
            </a:r>
            <a:r>
              <a:rPr lang="en-US" altLang="en-US">
                <a:ea typeface="ＭＳ Ｐゴシック" panose="020B0600070205080204" pitchFamily="34" charset="-128"/>
              </a:rPr>
              <a:t> occurs in virtually every doc, so 20 bits/posting is too expensive.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Prefer 0/1 bitmap vector in this case 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CA82AAA-DCBE-472E-BFB0-E70AA12FEE8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0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Postings file entry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store the list of docs containing a term in increasing order of docID.</a:t>
            </a:r>
          </a:p>
          <a:p>
            <a:pPr lvl="1" eaLnBrk="1" hangingPunct="1"/>
            <a:r>
              <a:rPr lang="en-US" altLang="en-US" b="1" i="1">
                <a:ea typeface="ＭＳ Ｐゴシック" panose="020B0600070205080204" pitchFamily="34" charset="-128"/>
              </a:rPr>
              <a:t>computer</a:t>
            </a:r>
            <a:r>
              <a:rPr lang="en-US" altLang="en-US">
                <a:ea typeface="ＭＳ Ｐゴシック" panose="020B0600070205080204" pitchFamily="34" charset="-128"/>
              </a:rPr>
              <a:t>: 33,47,154,159,202 …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Consequence</a:t>
            </a:r>
            <a:r>
              <a:rPr lang="en-US" altLang="en-US">
                <a:ea typeface="ＭＳ Ｐゴシック" panose="020B0600070205080204" pitchFamily="34" charset="-128"/>
              </a:rPr>
              <a:t>: it suffices to store </a:t>
            </a:r>
            <a:r>
              <a:rPr lang="en-US" altLang="en-US" i="1">
                <a:ea typeface="ＭＳ Ｐゴシック" panose="020B0600070205080204" pitchFamily="34" charset="-128"/>
              </a:rPr>
              <a:t>gaps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33,14,107,5,43 …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Hope</a:t>
            </a:r>
            <a:r>
              <a:rPr lang="en-US" altLang="en-US">
                <a:ea typeface="ＭＳ Ｐゴシック" panose="020B0600070205080204" pitchFamily="34" charset="-128"/>
              </a:rPr>
              <a:t>: most gaps can be encoded/stored with far fewer than 20 bits.</a:t>
            </a: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4280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DEF0D64-CAE2-445F-9A6C-0D60DA66076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9220200" cy="762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compression for inverted indexes?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ea typeface="ＭＳ Ｐゴシック" panose="020B0600070205080204" pitchFamily="34" charset="-128"/>
              </a:rPr>
              <a:t>Dictionary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Make it small enough to keep in main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Make it so small that you can keep some postings lists in main memory too</a:t>
            </a: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Postings file(s)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Reduce disk space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Decrease time needed to read postings lists from disk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Large search engines keep a significant part of the postings in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Compression lets you keep more in memory</a:t>
            </a:r>
          </a:p>
        </p:txBody>
      </p:sp>
    </p:spTree>
    <p:extLst>
      <p:ext uri="{BB962C8B-B14F-4D97-AF65-F5344CB8AC3E}">
        <p14:creationId xmlns:p14="http://schemas.microsoft.com/office/powerpoint/2010/main" val="1762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 postings entries</a:t>
            </a:r>
          </a:p>
        </p:txBody>
      </p:sp>
      <p:pic>
        <p:nvPicPr>
          <p:cNvPr id="55299" name="Content Placeholder 3" descr="postingsgap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2514600"/>
            <a:ext cx="9144000" cy="1835150"/>
          </a:xfrm>
        </p:spPr>
      </p:pic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1DBB983-3424-4F8A-9CBA-F539C94C537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3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Variable length encoding</a:t>
            </a:r>
          </a:p>
        </p:txBody>
      </p:sp>
      <p:sp>
        <p:nvSpPr>
          <p:cNvPr id="5632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Aim: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For </a:t>
            </a:r>
            <a:r>
              <a:rPr lang="en-US" altLang="en-US" b="1" i="1">
                <a:ea typeface="ＭＳ Ｐゴシック" panose="020B0600070205080204" pitchFamily="34" charset="-128"/>
              </a:rPr>
              <a:t>arachnocentric</a:t>
            </a:r>
            <a:r>
              <a:rPr lang="en-US" altLang="en-US">
                <a:ea typeface="ＭＳ Ｐゴシック" panose="020B0600070205080204" pitchFamily="34" charset="-128"/>
              </a:rPr>
              <a:t>, we will use ~20 bits/gap entry.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For </a:t>
            </a:r>
            <a:r>
              <a:rPr lang="en-US" altLang="en-US" b="1" i="1">
                <a:ea typeface="ＭＳ Ｐゴシック" panose="020B0600070205080204" pitchFamily="34" charset="-128"/>
              </a:rPr>
              <a:t>the</a:t>
            </a:r>
            <a:r>
              <a:rPr lang="en-US" altLang="en-US">
                <a:ea typeface="ＭＳ Ｐゴシック" panose="020B0600070205080204" pitchFamily="34" charset="-128"/>
              </a:rPr>
              <a:t>, we will use ~1 bit/gap entry.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the average gap for a term is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, we want to use ~log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bits/gap entry.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Key challenge</a:t>
            </a:r>
            <a:r>
              <a:rPr lang="en-US" altLang="en-US">
                <a:ea typeface="ＭＳ Ｐゴシック" panose="020B0600070205080204" pitchFamily="34" charset="-128"/>
              </a:rPr>
              <a:t>: encode every integer (gap) with about as few bits as needed for that integer.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requires a </a:t>
            </a:r>
            <a:r>
              <a:rPr lang="en-US" altLang="en-US" i="1">
                <a:solidFill>
                  <a:srgbClr val="357E69"/>
                </a:solidFill>
                <a:ea typeface="ＭＳ Ｐゴシック" panose="020B0600070205080204" pitchFamily="34" charset="-128"/>
              </a:rPr>
              <a:t>variable length encoding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Variable length codes achieve this by using short codes for small numbers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F24E2C5-4515-41C6-81F9-2D4168D7672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5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Variable Byte (VB) codes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a gap value </a:t>
            </a:r>
            <a:r>
              <a:rPr lang="en-US" altLang="en-US" i="1">
                <a:ea typeface="ＭＳ Ｐゴシック" panose="020B0600070205080204" pitchFamily="34" charset="-128"/>
              </a:rPr>
              <a:t>G, </a:t>
            </a:r>
            <a:r>
              <a:rPr lang="en-US" altLang="en-US">
                <a:ea typeface="ＭＳ Ｐゴシック" panose="020B0600070205080204" pitchFamily="34" charset="-128"/>
              </a:rPr>
              <a:t>we want to use close to the fewest bytes needed to hold log</a:t>
            </a:r>
            <a:r>
              <a:rPr lang="en-US" altLang="en-US" baseline="-25000">
                <a:ea typeface="ＭＳ Ｐゴシック" panose="020B0600070205080204" pitchFamily="34" charset="-128"/>
              </a:rPr>
              <a:t>2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bits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Begin with one byte to store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and dedicate 1 bit in it to be a </a:t>
            </a:r>
            <a:r>
              <a:rPr lang="en-US" altLang="en-US" u="sng">
                <a:ea typeface="ＭＳ Ｐゴシック" panose="020B0600070205080204" pitchFamily="34" charset="-128"/>
              </a:rPr>
              <a:t>continuation </a:t>
            </a:r>
            <a:r>
              <a:rPr lang="en-US" altLang="en-US">
                <a:ea typeface="ＭＳ Ｐゴシック" panose="020B0600070205080204" pitchFamily="34" charset="-128"/>
              </a:rPr>
              <a:t>bit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≤127, binary-encode it in the 7 available bits and set </a:t>
            </a:r>
            <a:r>
              <a:rPr lang="en-US" altLang="en-US" i="1">
                <a:ea typeface="ＭＳ Ｐゴシック" panose="020B0600070205080204" pitchFamily="34" charset="-128"/>
              </a:rPr>
              <a:t>c </a:t>
            </a:r>
            <a:r>
              <a:rPr lang="en-US" altLang="en-US">
                <a:ea typeface="ＭＳ Ｐゴシック" panose="020B0600070205080204" pitchFamily="34" charset="-128"/>
              </a:rPr>
              <a:t>=1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Else encode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’s lower-order 7 bits and then use additional bytes to encode the higher order bits using the same algorithm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 the end set the continuation bit of the last byte to 1 (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=1) – and for the other bytes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= 0.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148F56F-7661-4B64-A298-A1A8091D525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9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57300" y="1752600"/>
          <a:ext cx="7772400" cy="165735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215406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gaps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214577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VB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00000110 10111000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10000101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00001101 00001100 10110001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04901" y="3581400"/>
            <a:ext cx="80375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Postings stored as the byte concatenation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000001101011100010000101000011010000110010110001</a:t>
            </a:r>
          </a:p>
        </p:txBody>
      </p:sp>
      <p:sp>
        <p:nvSpPr>
          <p:cNvPr id="6" name="Up Arrow Callout 5"/>
          <p:cNvSpPr>
            <a:spLocks noChangeArrowheads="1"/>
          </p:cNvSpPr>
          <p:nvPr/>
        </p:nvSpPr>
        <p:spPr bwMode="auto">
          <a:xfrm>
            <a:off x="952500" y="4289426"/>
            <a:ext cx="5983288" cy="1273175"/>
          </a:xfrm>
          <a:prstGeom prst="upArrowCallout">
            <a:avLst>
              <a:gd name="adj1" fmla="val 25020"/>
              <a:gd name="adj2" fmla="val 24999"/>
              <a:gd name="adj3" fmla="val 25000"/>
              <a:gd name="adj4" fmla="val 64977"/>
            </a:avLst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/>
              <a:t>Key property: VB-encoded postings are</a:t>
            </a:r>
          </a:p>
          <a:p>
            <a:pPr eaLnBrk="1" hangingPunct="1"/>
            <a:r>
              <a:rPr lang="en-US" altLang="en-US"/>
              <a:t>uniquely prefix-decodable.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67300" y="2133600"/>
            <a:ext cx="3810000" cy="4648200"/>
            <a:chOff x="4495800" y="2133600"/>
            <a:chExt cx="3810000" cy="4648200"/>
          </a:xfrm>
        </p:grpSpPr>
        <p:sp>
          <p:nvSpPr>
            <p:cNvPr id="58398" name="Rounded Rectangle 6"/>
            <p:cNvSpPr>
              <a:spLocks noChangeArrowheads="1"/>
            </p:cNvSpPr>
            <p:nvPr/>
          </p:nvSpPr>
          <p:spPr bwMode="auto">
            <a:xfrm>
              <a:off x="4572000" y="2133600"/>
              <a:ext cx="1219200" cy="685800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5098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9" name="Line Callout 3 7"/>
            <p:cNvSpPr>
              <a:spLocks/>
            </p:cNvSpPr>
            <p:nvPr/>
          </p:nvSpPr>
          <p:spPr bwMode="auto">
            <a:xfrm>
              <a:off x="4495800" y="5867400"/>
              <a:ext cx="3810000" cy="914400"/>
            </a:xfrm>
            <a:prstGeom prst="borderCallout3">
              <a:avLst>
                <a:gd name="adj1" fmla="val -894"/>
                <a:gd name="adj2" fmla="val 100759"/>
                <a:gd name="adj3" fmla="val -207736"/>
                <a:gd name="adj4" fmla="val 114884"/>
                <a:gd name="adj5" fmla="val -239287"/>
                <a:gd name="adj6" fmla="val 60000"/>
                <a:gd name="adj7" fmla="val -335847"/>
                <a:gd name="adj8" fmla="val 18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For a small gap (5), VB</a:t>
              </a:r>
            </a:p>
            <a:p>
              <a:pPr eaLnBrk="1" hangingPunct="1"/>
              <a:r>
                <a:rPr lang="en-US" altLang="en-US"/>
                <a:t>uses a whole byte.</a:t>
              </a:r>
            </a:p>
          </p:txBody>
        </p:sp>
      </p:grpSp>
      <p:sp>
        <p:nvSpPr>
          <p:cNvPr id="58396" name="TextBox 8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8397" name="Slide Number Placeholder 9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F9E42ECE-AD33-4C6D-A9D9-7AB9077B861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variable unit codes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Instead of bytes, we can also use a different “unit of alignment”: 32 bits (words), 16 bits, 4 bits (nibbles).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byte alignment wastes space if you have many small gaps – nibbles do better in such cases.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byte codes: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Used by many commercial/research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Good low-tech blend of variable-length coding and sensitivity to computer memory alignment matches (vs. bit-level codes, which we look at next).</a:t>
            </a:r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4A08FF63-B30D-4760-852E-B886BBF67DC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4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Unary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Represent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as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1s with a final 0.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3 is 1110.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40 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11111111111111111111111111111111111111110 .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Unary code for 80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111111111111111111111111111111111111111111111111111111111111111111111111111111110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doesn’t look promising, but….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76E54CF-787D-4E59-98AE-FD54309E33D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0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codes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can compress better with </a:t>
            </a:r>
            <a:r>
              <a:rPr lang="en-US" altLang="en-US" u="sng">
                <a:ea typeface="ＭＳ Ｐゴシック" panose="020B0600070205080204" pitchFamily="34" charset="-128"/>
              </a:rPr>
              <a:t>bit-level</a:t>
            </a:r>
            <a:r>
              <a:rPr lang="en-US" altLang="en-US">
                <a:ea typeface="ＭＳ Ｐゴシック" panose="020B0600070205080204" pitchFamily="34" charset="-128"/>
              </a:rPr>
              <a:t> codes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Gamma code is the best known of these.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Represent a gap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as a pair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r>
              <a:rPr lang="en-US" altLang="en-US">
                <a:ea typeface="ＭＳ Ｐゴシック" panose="020B0600070205080204" pitchFamily="34" charset="-128"/>
              </a:rPr>
              <a:t> is </a:t>
            </a:r>
            <a:r>
              <a:rPr lang="en-US" altLang="en-US" i="1">
                <a:ea typeface="ＭＳ Ｐゴシック" panose="020B0600070205080204" pitchFamily="34" charset="-128"/>
              </a:rPr>
              <a:t>G</a:t>
            </a:r>
            <a:r>
              <a:rPr lang="en-US" altLang="en-US">
                <a:ea typeface="ＭＳ Ｐゴシック" panose="020B0600070205080204" pitchFamily="34" charset="-128"/>
              </a:rPr>
              <a:t> in binary, with the leading bit cut off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example 13 → 1101 → 101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is the length of offset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13 (offset 101), this is 3.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encode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with </a:t>
            </a:r>
            <a:r>
              <a:rPr lang="en-US" altLang="en-US" i="1">
                <a:ea typeface="ＭＳ Ｐゴシック" panose="020B0600070205080204" pitchFamily="34" charset="-128"/>
              </a:rPr>
              <a:t>unary code</a:t>
            </a:r>
            <a:r>
              <a:rPr lang="en-US" altLang="en-US">
                <a:ea typeface="ＭＳ Ｐゴシック" panose="020B0600070205080204" pitchFamily="34" charset="-128"/>
              </a:rPr>
              <a:t>: 1110.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Gamma code of 13 is the concatenation of </a:t>
            </a:r>
            <a:r>
              <a:rPr lang="en-US" altLang="en-US" i="1">
                <a:ea typeface="ＭＳ Ｐゴシック" panose="020B0600070205080204" pitchFamily="34" charset="-128"/>
              </a:rPr>
              <a:t>length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offset</a:t>
            </a:r>
            <a:r>
              <a:rPr lang="en-US" altLang="en-US">
                <a:ea typeface="ＭＳ Ｐゴシック" panose="020B0600070205080204" pitchFamily="34" charset="-128"/>
              </a:rPr>
              <a:t>: 1110101</a:t>
            </a:r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B5222FD-47A0-4417-8E60-1097253DA50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06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code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4900" y="1752601"/>
          <a:ext cx="8153400" cy="40862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length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offset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2"/>
                        </a:rPr>
                        <a:t>g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-code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1110,001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1110,101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11110,1000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111111110,11111111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11111111110,0000000001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2529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253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10C2E76-3A44-4B21-B8A3-892D9158A9D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29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Gamma code properties</a:t>
            </a:r>
          </a:p>
        </p:txBody>
      </p:sp>
      <p:sp>
        <p:nvSpPr>
          <p:cNvPr id="6349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ea typeface="ＭＳ Ｐゴシック" panose="020B0600070205080204" pitchFamily="34" charset="-128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</a:rPr>
              <a:t> is encoded using 2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 + 1 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Length of offset is 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 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Length of length is log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 + 1 bits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All gamma codes have an odd number of bits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Almost within a factor of 2 of best possible,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is uniquely prefix-decodable, like VB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Gamma code is parameter-free</a:t>
            </a:r>
          </a:p>
        </p:txBody>
      </p:sp>
      <p:sp>
        <p:nvSpPr>
          <p:cNvPr id="63492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F4CE4F7-7396-465E-A041-E386D7E300E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0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Gamma seldom used in practice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Machines have word boundaries – 8, 16, 32, 64 bits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Operations that cross word boundaries are slower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Compressing and manipulating at the granularity of bits can be slow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Variable byte encoding is aligned and thus potentially more efficient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Regardless of efficiency, variable byte is conceptually simpler at little additional space cost</a:t>
            </a:r>
          </a:p>
        </p:txBody>
      </p:sp>
      <p:sp>
        <p:nvSpPr>
          <p:cNvPr id="64516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439E419-EBFD-405E-9855-50B23C0DC48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Reuters RCV1 Dataset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A57BEC6-7360-49C1-B4E7-D37E960D108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56049"/>
            <a:ext cx="7391400" cy="493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E30A6C-AF0D-4A66-B68D-9BBD1424C69D}"/>
              </a:ext>
            </a:extLst>
          </p:cNvPr>
          <p:cNvSpPr/>
          <p:nvPr/>
        </p:nvSpPr>
        <p:spPr>
          <a:xfrm>
            <a:off x="647700" y="5181600"/>
            <a:ext cx="838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9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RCV1 compression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57300" y="1752600"/>
          <a:ext cx="7772400" cy="4457700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426878215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8479585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Data structure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in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6535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dictionary, fixed-width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6052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dictionary, term pointers into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84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with blocking, k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19435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with blocking &amp; front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3189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collection (text, xml markup etc)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3,600.0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0151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collection (text)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960.0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9208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Term-doc incidence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40,000.0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7277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uncompressed (32-bit words)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2602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uncompressed (20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667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variable byte encoded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116.0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9965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postings,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encoded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31255"/>
                  </a:ext>
                </a:extLst>
              </a:tr>
            </a:tbl>
          </a:graphicData>
        </a:graphic>
      </p:graphicFrame>
      <p:sp>
        <p:nvSpPr>
          <p:cNvPr id="65580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558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254CF8D-8392-491C-AFDA-50CAF0639C1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Index compression summary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can now create an index for highly efficient Boolean retrieval that is very space efficient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Only 4% of the total size of the collection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Only 10-15% of the total size of the </a:t>
            </a:r>
            <a:r>
              <a:rPr lang="en-US" altLang="en-US" u="sng">
                <a:ea typeface="ＭＳ Ｐゴシック" panose="020B0600070205080204" pitchFamily="34" charset="-128"/>
              </a:rPr>
              <a:t>text</a:t>
            </a:r>
            <a:r>
              <a:rPr lang="en-US" altLang="en-US">
                <a:ea typeface="ＭＳ Ｐゴシック" panose="020B0600070205080204" pitchFamily="34" charset="-128"/>
              </a:rPr>
              <a:t> in the collection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However, we’ve ignored positional information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Hence, space savings are less for indexes used in practice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techniques substantially the same.</a:t>
            </a:r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5.3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E37E154-1DDC-408C-83F6-E4A07873615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Take-away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Binary Retrieval</a:t>
            </a:r>
            <a:endParaRPr lang="en-US" dirty="0"/>
          </a:p>
          <a:p>
            <a:pPr lvl="1"/>
            <a:r>
              <a:rPr lang="en-US" dirty="0"/>
              <a:t>Binary Incidence Matrices</a:t>
            </a:r>
          </a:p>
          <a:p>
            <a:pPr lvl="1"/>
            <a:r>
              <a:rPr lang="en-US" dirty="0"/>
              <a:t>Inverted Index</a:t>
            </a:r>
          </a:p>
          <a:p>
            <a:pPr lvl="1"/>
            <a:r>
              <a:rPr lang="en-US" dirty="0"/>
              <a:t>Positional Inverted Index</a:t>
            </a:r>
          </a:p>
          <a:p>
            <a:r>
              <a:rPr lang="en-US" dirty="0"/>
              <a:t>Scaling Index Construction</a:t>
            </a:r>
          </a:p>
          <a:p>
            <a:pPr lvl="1"/>
            <a:r>
              <a:rPr lang="en-US" dirty="0"/>
              <a:t>Sort-based Indexing</a:t>
            </a:r>
          </a:p>
          <a:p>
            <a:pPr lvl="2"/>
            <a:r>
              <a:rPr lang="en-US" dirty="0"/>
              <a:t>Naïve in-memory inversion</a:t>
            </a:r>
          </a:p>
          <a:p>
            <a:pPr lvl="2"/>
            <a:r>
              <a:rPr lang="en-US" dirty="0"/>
              <a:t>Blocked Sort-based indexing</a:t>
            </a:r>
          </a:p>
          <a:p>
            <a:pPr lvl="1"/>
            <a:r>
              <a:rPr lang="en-US" dirty="0"/>
              <a:t>Single-pass in-memory indexing</a:t>
            </a:r>
          </a:p>
          <a:p>
            <a:pPr lvl="1"/>
            <a:r>
              <a:rPr lang="en-US" dirty="0"/>
              <a:t>Distributed Indexing</a:t>
            </a:r>
          </a:p>
          <a:p>
            <a:pPr lvl="1"/>
            <a:r>
              <a:rPr lang="en-US" dirty="0"/>
              <a:t>Dynamic Indexing</a:t>
            </a:r>
          </a:p>
          <a:p>
            <a:r>
              <a:rPr lang="en-US" dirty="0"/>
              <a:t>Index Compression</a:t>
            </a:r>
          </a:p>
        </p:txBody>
      </p:sp>
    </p:spTree>
    <p:extLst>
      <p:ext uri="{BB962C8B-B14F-4D97-AF65-F5344CB8AC3E}">
        <p14:creationId xmlns:p14="http://schemas.microsoft.com/office/powerpoint/2010/main" val="2162242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Chapters 1,2,5 of </a:t>
            </a:r>
            <a:r>
              <a:rPr lang="en-US" u="sng" dirty="0">
                <a:hlinkClick r:id="rId2"/>
              </a:rPr>
              <a:t>Manning-</a:t>
            </a:r>
            <a:r>
              <a:rPr lang="en-US" u="sng" dirty="0" err="1">
                <a:hlinkClick r:id="rId2"/>
              </a:rPr>
              <a:t>Raghavan</a:t>
            </a:r>
            <a:r>
              <a:rPr lang="en-US" u="sng" dirty="0">
                <a:hlinkClick r:id="rId2"/>
              </a:rPr>
              <a:t>-</a:t>
            </a:r>
            <a:r>
              <a:rPr lang="en-US" u="sng" dirty="0" err="1">
                <a:hlinkClick r:id="rId2"/>
              </a:rPr>
              <a:t>Schuetze</a:t>
            </a:r>
            <a:r>
              <a:rPr lang="en-US" u="sng" dirty="0">
                <a:hlinkClick r:id="rId2"/>
              </a:rPr>
              <a:t> book</a:t>
            </a:r>
            <a:endParaRPr lang="en-US" u="sng" dirty="0"/>
          </a:p>
          <a:p>
            <a:pPr lvl="1"/>
            <a:r>
              <a:rPr lang="en-US" dirty="0"/>
              <a:t>http://nlp.stanford.edu/IR-book/</a:t>
            </a:r>
          </a:p>
          <a:p>
            <a:r>
              <a:rPr lang="en-US" dirty="0"/>
              <a:t>Chapter 3 (Web Search and Information Retrieval) from </a:t>
            </a:r>
            <a:r>
              <a:rPr lang="en-US" u="sng" dirty="0">
                <a:hlinkClick r:id="rId3"/>
              </a:rPr>
              <a:t>Mining the Web</a:t>
            </a:r>
            <a:endParaRPr lang="en-US" u="sng" dirty="0"/>
          </a:p>
          <a:p>
            <a:pPr lvl="1"/>
            <a:r>
              <a:rPr lang="en-US" dirty="0">
                <a:hlinkClick r:id="rId3"/>
              </a:rPr>
              <a:t>http://www.cse.iitb.ac.in/soumen/mining-the-web/</a:t>
            </a:r>
            <a:endParaRPr lang="en-US" dirty="0"/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Original publication on SPIMI: Heinz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Zobel</a:t>
            </a:r>
            <a:r>
              <a:rPr lang="en-US" altLang="en-US" dirty="0">
                <a:ea typeface="ＭＳ Ｐゴシック" panose="020B0600070205080204" pitchFamily="34" charset="-128"/>
              </a:rPr>
              <a:t> (2003)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F. </a:t>
            </a:r>
            <a:r>
              <a:rPr lang="en-US" altLang="en-US" dirty="0" err="1">
                <a:ea typeface="ＭＳ Ｐゴシック" panose="020B0600070205080204" pitchFamily="34" charset="-128"/>
              </a:rPr>
              <a:t>Scholer</a:t>
            </a:r>
            <a:r>
              <a:rPr lang="en-US" altLang="en-US" dirty="0">
                <a:ea typeface="ＭＳ Ｐゴシック" panose="020B0600070205080204" pitchFamily="34" charset="-128"/>
              </a:rPr>
              <a:t>, H.E. Williams and J. </a:t>
            </a:r>
            <a:r>
              <a:rPr lang="en-US" altLang="en-US" dirty="0" err="1">
                <a:ea typeface="ＭＳ Ｐゴシック" panose="020B0600070205080204" pitchFamily="34" charset="-128"/>
              </a:rPr>
              <a:t>Zobel</a:t>
            </a:r>
            <a:r>
              <a:rPr lang="en-US" altLang="en-US" dirty="0">
                <a:ea typeface="ＭＳ Ｐゴシック" panose="020B0600070205080204" pitchFamily="34" charset="-128"/>
              </a:rPr>
              <a:t>. 2002. Compression of Inverted Indexes For Fast Query Evaluation. </a:t>
            </a:r>
            <a:r>
              <a:rPr lang="en-US" altLang="en-US" i="1" dirty="0">
                <a:ea typeface="ＭＳ Ｐゴシック" panose="020B0600070205080204" pitchFamily="34" charset="-128"/>
              </a:rPr>
              <a:t>Proc. ACM-SIGIR 2002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Variable byte codes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V. N. </a:t>
            </a:r>
            <a:r>
              <a:rPr lang="en-US" altLang="en-US" dirty="0" err="1">
                <a:ea typeface="ＭＳ Ｐゴシック" panose="020B0600070205080204" pitchFamily="34" charset="-128"/>
              </a:rPr>
              <a:t>Anh</a:t>
            </a:r>
            <a:r>
              <a:rPr lang="en-US" altLang="en-US" dirty="0">
                <a:ea typeface="ＭＳ Ｐゴシック" panose="020B0600070205080204" pitchFamily="34" charset="-128"/>
              </a:rPr>
              <a:t> and A. Moffat. 2005. Inverted Index Compression Using Word-Aligned Binary Codes. </a:t>
            </a:r>
            <a:r>
              <a:rPr lang="en-US" altLang="en-US" i="1" dirty="0">
                <a:ea typeface="ＭＳ Ｐゴシック" panose="020B0600070205080204" pitchFamily="34" charset="-128"/>
              </a:rPr>
              <a:t>Information Retrieval </a:t>
            </a:r>
            <a:r>
              <a:rPr lang="en-US" altLang="en-US" dirty="0">
                <a:ea typeface="ＭＳ Ｐゴシック" panose="020B0600070205080204" pitchFamily="34" charset="-128"/>
              </a:rPr>
              <a:t>8: 151–166. 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Word aligned codes</a:t>
            </a:r>
          </a:p>
          <a:p>
            <a:r>
              <a:rPr lang="en-US" u="sng" dirty="0">
                <a:hlinkClick r:id="rId4"/>
              </a:rPr>
              <a:t>As We May Think -- </a:t>
            </a:r>
            <a:r>
              <a:rPr lang="en-US" u="sng" dirty="0" err="1">
                <a:hlinkClick r:id="rId4"/>
              </a:rPr>
              <a:t>Vannevar</a:t>
            </a:r>
            <a:r>
              <a:rPr lang="en-US" u="sng" dirty="0">
                <a:hlinkClick r:id="rId4"/>
              </a:rPr>
              <a:t> Bush</a:t>
            </a:r>
            <a:endParaRPr lang="en-US" u="sng" dirty="0"/>
          </a:p>
          <a:p>
            <a:pPr lvl="1"/>
            <a:r>
              <a:rPr lang="en-US" dirty="0"/>
              <a:t>http://www.theatlantic.com/magazine/archive/1945/07/as-we-may-think/303881/</a:t>
            </a:r>
          </a:p>
        </p:txBody>
      </p:sp>
    </p:spTree>
    <p:extLst>
      <p:ext uri="{BB962C8B-B14F-4D97-AF65-F5344CB8AC3E}">
        <p14:creationId xmlns:p14="http://schemas.microsoft.com/office/powerpoint/2010/main" val="5750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DICTIONARY COMPRESSION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EFAEBA3-5747-4BA8-AC25-8641EB4C1A6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8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compress the dictionary?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Search begins with the dictionary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want to keep it in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Memory footprint competition with other applications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Embedded/mobile devices may have very little memory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Even if the dictionary isn’t in memory, we want it to be small for a fast search startup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So, compressing the dictionary is important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FBDBB69-59D0-4981-B80C-1267F246852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2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Dictionary storage - first cut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Array of fixed-width entries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~400,000 terms; 28 bytes/term = 11.2 MB.</a:t>
            </a:r>
          </a:p>
        </p:txBody>
      </p:sp>
      <p:graphicFrame>
        <p:nvGraphicFramePr>
          <p:cNvPr id="38914" name="Object 0"/>
          <p:cNvGraphicFramePr>
            <a:graphicFrameLocks noChangeAspect="1"/>
          </p:cNvGraphicFramePr>
          <p:nvPr/>
        </p:nvGraphicFramePr>
        <p:xfrm>
          <a:off x="3467101" y="3200400"/>
          <a:ext cx="401637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3" imgW="6560657" imgH="4067652" progId="Word.Document.8">
                  <p:embed/>
                </p:oleObj>
              </mc:Choice>
              <mc:Fallback>
                <p:oleObj name="Document" r:id="rId3" imgW="6560657" imgH="4067652" progId="Word.Document.8">
                  <p:embed/>
                  <p:pic>
                    <p:nvPicPr>
                      <p:cNvPr id="3891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1" y="3200400"/>
                        <a:ext cx="4016375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>
            <a:off x="6591300" y="3962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AutoShape 6"/>
          <p:cNvCxnSpPr>
            <a:cxnSpLocks noChangeShapeType="1"/>
          </p:cNvCxnSpPr>
          <p:nvPr/>
        </p:nvCxnSpPr>
        <p:spPr bwMode="auto">
          <a:xfrm>
            <a:off x="6591300" y="4343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AutoShape 7"/>
          <p:cNvCxnSpPr>
            <a:cxnSpLocks noChangeShapeType="1"/>
          </p:cNvCxnSpPr>
          <p:nvPr/>
        </p:nvCxnSpPr>
        <p:spPr bwMode="auto">
          <a:xfrm>
            <a:off x="6591300" y="53340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647701" y="5562600"/>
            <a:ext cx="2741613" cy="1143000"/>
          </a:xfrm>
          <a:prstGeom prst="upArrowCallout">
            <a:avLst>
              <a:gd name="adj1" fmla="val 59965"/>
              <a:gd name="adj2" fmla="val 5996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Dictionary search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structure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2095500" y="3962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20955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10287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1485900" y="4267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2552700" y="3962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5527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552700" y="5181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2552700" y="4876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1485900" y="4724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543301" y="5781676"/>
            <a:ext cx="12176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20 bytes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5273676" y="5781676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4 bytes each</a:t>
            </a: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 flipV="1">
            <a:off x="53721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60579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8935" name="Slide Number Placeholder 2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AEDDDD7-8D68-4271-82CE-D5C4164736E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7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Fixed-width terms are wasteful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Most of the bytes in the </a:t>
            </a:r>
            <a:r>
              <a:rPr lang="en-US" altLang="en-US" b="1" dirty="0">
                <a:ea typeface="ＭＳ Ｐゴシック" panose="020B0600070205080204" pitchFamily="34" charset="-128"/>
              </a:rPr>
              <a:t>Term</a:t>
            </a:r>
            <a:r>
              <a:rPr lang="en-US" altLang="en-US" dirty="0">
                <a:ea typeface="ＭＳ Ｐゴシック" panose="020B0600070205080204" pitchFamily="34" charset="-128"/>
              </a:rPr>
              <a:t> column are wasted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–</a:t>
            </a:r>
            <a:r>
              <a:rPr lang="en-US" altLang="en-US" dirty="0">
                <a:ea typeface="ＭＳ Ｐゴシック" panose="020B0600070205080204" pitchFamily="34" charset="-128"/>
              </a:rPr>
              <a:t> we allot 20 bytes for 1 letter terms.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And we still can’t handle </a:t>
            </a:r>
            <a:r>
              <a:rPr lang="en-US" altLang="en-US" i="1" dirty="0">
                <a:ea typeface="ＭＳ Ｐゴシック" panose="020B0600070205080204" pitchFamily="34" charset="-128"/>
              </a:rPr>
              <a:t>supercalifragilisticexpialidocious </a:t>
            </a:r>
            <a:r>
              <a:rPr lang="en-US" altLang="en-US" dirty="0">
                <a:ea typeface="ＭＳ Ｐゴシック" panose="020B0600070205080204" pitchFamily="34" charset="-128"/>
              </a:rPr>
              <a:t>or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hydrochlorofluorocarbons</a:t>
            </a:r>
            <a:r>
              <a:rPr lang="en-US" altLang="en-US" i="1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Written English averages ~4.5 characters/word.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Average dictionary word in English: ~8 characters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Short </a:t>
            </a:r>
            <a:r>
              <a:rPr lang="en-US" altLang="en-US" dirty="0">
                <a:ea typeface="ＭＳ Ｐゴシック" panose="020B0600070205080204" pitchFamily="34" charset="-128"/>
              </a:rPr>
              <a:t>words dominate token counts but not type average.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67C55D4-E4D9-470B-9599-2F3C923DD13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Compressing the term list: 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Dictionary-as-a-String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774950" y="2879725"/>
            <a:ext cx="6599238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….systilesyzygeticsyzygialsyzygyszaibelyiteszczecinszomo….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40962" name="Object 0"/>
          <p:cNvGraphicFramePr>
            <a:graphicFrameLocks noChangeAspect="1"/>
          </p:cNvGraphicFramePr>
          <p:nvPr/>
        </p:nvGraphicFramePr>
        <p:xfrm>
          <a:off x="719138" y="3697289"/>
          <a:ext cx="32194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3" imgW="6404760" imgH="3941280" progId="Word.Document.8">
                  <p:embed/>
                </p:oleObj>
              </mc:Choice>
              <mc:Fallback>
                <p:oleObj name="Document" r:id="rId3" imgW="6404760" imgH="3941280" progId="Word.Document.8">
                  <p:embed/>
                  <p:pic>
                    <p:nvPicPr>
                      <p:cNvPr id="4096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697289"/>
                        <a:ext cx="321945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390900" y="43132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H="1" flipV="1">
            <a:off x="4076700" y="3551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 flipV="1">
            <a:off x="3238500" y="3246438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390900" y="46180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4381500" y="34750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 flipV="1">
            <a:off x="4000500" y="32464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390900" y="499903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4838700" y="324643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390900" y="54562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V="1">
            <a:off x="5676900" y="32464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AutoShape 16"/>
          <p:cNvSpPr>
            <a:spLocks noChangeArrowheads="1"/>
          </p:cNvSpPr>
          <p:nvPr/>
        </p:nvSpPr>
        <p:spPr bwMode="auto">
          <a:xfrm>
            <a:off x="6743701" y="3398838"/>
            <a:ext cx="2741613" cy="1096962"/>
          </a:xfrm>
          <a:prstGeom prst="upArrowCallout">
            <a:avLst>
              <a:gd name="adj1" fmla="val 62482"/>
              <a:gd name="adj2" fmla="val 62482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Total string length =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400K x 8B = 3.2MB</a:t>
            </a:r>
          </a:p>
        </p:txBody>
      </p:sp>
      <p:sp>
        <p:nvSpPr>
          <p:cNvPr id="40976" name="AutoShape 17"/>
          <p:cNvSpPr>
            <a:spLocks noChangeArrowheads="1"/>
          </p:cNvSpPr>
          <p:nvPr/>
        </p:nvSpPr>
        <p:spPr bwMode="auto">
          <a:xfrm>
            <a:off x="5753100" y="4846638"/>
            <a:ext cx="3748088" cy="1096962"/>
          </a:xfrm>
          <a:prstGeom prst="leftArrowCallout">
            <a:avLst>
              <a:gd name="adj1" fmla="val 25000"/>
              <a:gd name="adj2" fmla="val 25000"/>
              <a:gd name="adj3" fmla="val 56946"/>
              <a:gd name="adj4" fmla="val 71157"/>
            </a:avLst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Pointers resolve 3.2M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positions: log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3.2M =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22bits = 3bytes</a:t>
            </a: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1181100" y="1524000"/>
            <a:ext cx="800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600"/>
              <a:t>Store dictionary as a (long) string of characters: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/>
              <a:t>Pointer to next word shows end of current word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/>
              <a:t>Hope to save up to 60% of dictionary space.</a:t>
            </a:r>
          </a:p>
        </p:txBody>
      </p:sp>
      <p:sp>
        <p:nvSpPr>
          <p:cNvPr id="40978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0979" name="Slide Number Placeholder 1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2EF4D43-9884-4839-B5FD-55D1F9BBB01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2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Space for dictionary as a string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 bytes per term for Freq.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 bytes per term for pointer to Postings.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 bytes per term pointer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Avg. 8 bytes per term in term string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400K terms x 19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 7.6 MB (against 11.2MB for fixed width)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542213" y="1905001"/>
            <a:ext cx="1984646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 Now avg. 11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 bytes/term,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 not 20.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5.2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3C147AB-8AB7-43C3-BB06-ACF5DC7D10F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54373"/>
      </p:ext>
    </p:extLst>
  </p:cSld>
  <p:clrMapOvr>
    <a:masterClrMapping/>
  </p:clrMapOvr>
</p:sld>
</file>

<file path=ppt/theme/theme1.xml><?xml version="1.0" encoding="utf-8"?>
<a:theme xmlns:a="http://schemas.openxmlformats.org/drawingml/2006/main" name="2_Last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29511</TotalTime>
  <Words>1872</Words>
  <Application>Microsoft Office PowerPoint</Application>
  <PresentationFormat>35mm Slides</PresentationFormat>
  <Paragraphs>343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Andalus</vt:lpstr>
      <vt:lpstr>Arial</vt:lpstr>
      <vt:lpstr>Calibri</vt:lpstr>
      <vt:lpstr>Lucida Sans</vt:lpstr>
      <vt:lpstr>Minion</vt:lpstr>
      <vt:lpstr>Symbol</vt:lpstr>
      <vt:lpstr>Times New Roman</vt:lpstr>
      <vt:lpstr>Verdana</vt:lpstr>
      <vt:lpstr>Wingdings</vt:lpstr>
      <vt:lpstr>2_Last Slide</vt:lpstr>
      <vt:lpstr>Document</vt:lpstr>
      <vt:lpstr>Index Compression</vt:lpstr>
      <vt:lpstr>Why compression for inverted indexes?</vt:lpstr>
      <vt:lpstr>Reuters RCV1 Dataset</vt:lpstr>
      <vt:lpstr>DICTIONARY COMPRESSION</vt:lpstr>
      <vt:lpstr>Why compress the dictionary?</vt:lpstr>
      <vt:lpstr>Dictionary storage - first cut</vt:lpstr>
      <vt:lpstr>Fixed-width terms are wasteful</vt:lpstr>
      <vt:lpstr>Compressing the term list:  Dictionary-as-a-String</vt:lpstr>
      <vt:lpstr>Space for dictionary as a string</vt:lpstr>
      <vt:lpstr>Blocking</vt:lpstr>
      <vt:lpstr>Net</vt:lpstr>
      <vt:lpstr>Dictionary search without blocking</vt:lpstr>
      <vt:lpstr>Dictionary search with blocking</vt:lpstr>
      <vt:lpstr>Front coding</vt:lpstr>
      <vt:lpstr>RCV1 dictionary compression summary</vt:lpstr>
      <vt:lpstr>POSTINGS COMPRESSION</vt:lpstr>
      <vt:lpstr>Postings compression</vt:lpstr>
      <vt:lpstr>Postings: two conflicting forces</vt:lpstr>
      <vt:lpstr>Postings file entry</vt:lpstr>
      <vt:lpstr>Three postings entries</vt:lpstr>
      <vt:lpstr>Variable length encoding</vt:lpstr>
      <vt:lpstr>Variable Byte (VB) codes</vt:lpstr>
      <vt:lpstr>Example</vt:lpstr>
      <vt:lpstr>Other variable unit codes</vt:lpstr>
      <vt:lpstr>Unary code</vt:lpstr>
      <vt:lpstr>Gamma codes</vt:lpstr>
      <vt:lpstr>Gamma code examples</vt:lpstr>
      <vt:lpstr>Gamma code properties</vt:lpstr>
      <vt:lpstr>Gamma seldom used in practice</vt:lpstr>
      <vt:lpstr>RCV1 compression</vt:lpstr>
      <vt:lpstr>Index compression summary</vt:lpstr>
      <vt:lpstr>Take-away Messages</vt:lpstr>
      <vt:lpstr>Further Reading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Gupta</dc:creator>
  <cp:lastModifiedBy>Manish Gupta (BING-IDC)</cp:lastModifiedBy>
  <cp:revision>1657</cp:revision>
  <dcterms:created xsi:type="dcterms:W3CDTF">2008-10-30T05:46:58Z</dcterms:created>
  <dcterms:modified xsi:type="dcterms:W3CDTF">2020-08-19T12:51:58Z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gmanish@microsoft.com</vt:lpwstr>
  </property>
  <property fmtid="{D5CDD505-2E9C-101B-9397-08002B2CF9AE}" pid="5" name="MSIP_Label_f42aa342-8706-4288-bd11-ebb85995028c_SetDate">
    <vt:lpwstr>2019-08-07T08:58:30.3047028Z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a26e940c-d9d1-4812-92b0-0c915df4a98c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