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3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9" r:id="rId31"/>
  </p:sldIdLst>
  <p:sldSz cx="10287000" cy="6858000" type="35mm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8CE95-162B-40C8-A951-718D90E62CB7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33CC33"/>
    <a:srgbClr val="66CCFF"/>
    <a:srgbClr val="FF6600"/>
    <a:srgbClr val="346374"/>
    <a:srgbClr val="0077BD"/>
    <a:srgbClr val="0033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86355" autoAdjust="0"/>
  </p:normalViewPr>
  <p:slideViewPr>
    <p:cSldViewPr>
      <p:cViewPr varScale="1">
        <p:scale>
          <a:sx n="100" d="100"/>
          <a:sy n="100" d="100"/>
        </p:scale>
        <p:origin x="579" y="5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5648293-2628-4091-BED1-7FD9F753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65E541-0C65-4668-97E0-BC8F9EF85E8B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AE166F-7709-4E0E-960F-B0025896A011}" type="slidenum">
              <a:rPr lang="en-US" sz="11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sz="1100">
              <a:latin typeface="Lucida Sans" panose="020B060203050402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685800"/>
            <a:ext cx="51419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ea typeface="ＭＳ Ｐゴシック" panose="020B0600070205080204" pitchFamily="34" charset="-128"/>
              </a:rPr>
              <a:t>Grep is line-oriented; IR is document oriented.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A39E2D-C2EF-44F7-83FC-ED38FBCF79BA}" type="slidenum">
              <a:rPr lang="en-US" sz="11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sz="1100">
              <a:latin typeface="Lucida Sans" panose="020B060203050402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30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ea typeface="ＭＳ Ｐゴシック" panose="020B0600070205080204" pitchFamily="34" charset="-128"/>
              </a:rPr>
              <a:t>Linked lists generally preferred to arrays</a:t>
            </a:r>
          </a:p>
          <a:p>
            <a:pPr lvl="1">
              <a:spcBef>
                <a:spcPct val="0"/>
              </a:spcBef>
            </a:pPr>
            <a:r>
              <a:rPr lang="en-US">
                <a:ea typeface="ＭＳ Ｐゴシック" panose="020B0600070205080204" pitchFamily="34" charset="-128"/>
              </a:rPr>
              <a:t>Dynamic space allocation</a:t>
            </a:r>
          </a:p>
          <a:p>
            <a:pPr lvl="1">
              <a:spcBef>
                <a:spcPct val="0"/>
              </a:spcBef>
            </a:pPr>
            <a:r>
              <a:rPr lang="en-US">
                <a:ea typeface="ＭＳ Ｐゴシック" panose="020B0600070205080204" pitchFamily="34" charset="-128"/>
              </a:rPr>
              <a:t>Insertion of terms into documents easy</a:t>
            </a:r>
          </a:p>
          <a:p>
            <a:pPr lvl="1">
              <a:spcBef>
                <a:spcPct val="0"/>
              </a:spcBef>
            </a:pPr>
            <a:r>
              <a:rPr lang="en-US">
                <a:ea typeface="ＭＳ Ｐゴシック" panose="020B0600070205080204" pitchFamily="34" charset="-128"/>
              </a:rPr>
              <a:t>Space overhead of pointers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0B88FFA-37D3-4454-AF68-6BAA6A3124E0}" type="slidenum">
              <a:rPr lang="en-US" sz="11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sz="1100">
              <a:latin typeface="Lucida Sans" panose="020B060203050402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Document icons from free icon set: http://www.icojoy.com/articles/44/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E0F728-4AEF-4132-8A43-73B7F4919C1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2060"/>
                </a:solidFill>
                <a:latin typeface="Minion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>
              <a:defRPr sz="1000"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928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0"/>
            <a:ext cx="8210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7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soumen/mining-the-web/" TargetMode="External"/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atlantic.com/magazine/archive/1945/07/as-we-may-think/30388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52600"/>
            <a:ext cx="1028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rgbClr val="FF0000"/>
                </a:solidFill>
              </a:rPr>
              <a:t>Text Indexing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610100" y="5105400"/>
            <a:ext cx="5562600" cy="457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1901" y="30480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346374"/>
                </a:solidFill>
              </a:rPr>
              <a:t>Manish Gupta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968376" y="2482850"/>
            <a:ext cx="8096250" cy="1016000"/>
            <a:chOff x="470" y="1756"/>
            <a:chExt cx="5100" cy="640"/>
          </a:xfrm>
        </p:grpSpPr>
        <p:sp>
          <p:nvSpPr>
            <p:cNvPr id="21552" name="AutoShape 13"/>
            <p:cNvSpPr>
              <a:spLocks noChangeArrowheads="1"/>
            </p:cNvSpPr>
            <p:nvPr/>
          </p:nvSpPr>
          <p:spPr bwMode="auto">
            <a:xfrm>
              <a:off x="2223" y="1756"/>
              <a:ext cx="692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21553" name="AutoShape 17"/>
            <p:cNvSpPr>
              <a:spLocks noChangeArrowheads="1"/>
            </p:cNvSpPr>
            <p:nvPr/>
          </p:nvSpPr>
          <p:spPr bwMode="auto">
            <a:xfrm>
              <a:off x="2496" y="2116"/>
              <a:ext cx="192" cy="2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55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Token stream</a:t>
              </a:r>
            </a:p>
          </p:txBody>
        </p:sp>
        <p:sp>
          <p:nvSpPr>
            <p:cNvPr id="21555" name="Rectangle 26"/>
            <p:cNvSpPr>
              <a:spLocks noChangeArrowheads="1"/>
            </p:cNvSpPr>
            <p:nvPr/>
          </p:nvSpPr>
          <p:spPr bwMode="auto">
            <a:xfrm>
              <a:off x="3082" y="2131"/>
              <a:ext cx="553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>
                  <a:latin typeface="Times New Roman" panose="02020603050405020304" pitchFamily="18" charset="0"/>
                </a:rPr>
                <a:t>Friends</a:t>
              </a:r>
            </a:p>
          </p:txBody>
        </p:sp>
        <p:sp>
          <p:nvSpPr>
            <p:cNvPr id="21556" name="Rectangle 27"/>
            <p:cNvSpPr>
              <a:spLocks noChangeArrowheads="1"/>
            </p:cNvSpPr>
            <p:nvPr/>
          </p:nvSpPr>
          <p:spPr bwMode="auto">
            <a:xfrm>
              <a:off x="3840" y="2137"/>
              <a:ext cx="593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>
                  <a:latin typeface="Times New Roman" panose="02020603050405020304" pitchFamily="18" charset="0"/>
                </a:rPr>
                <a:t>Romans</a:t>
              </a:r>
            </a:p>
          </p:txBody>
        </p:sp>
        <p:sp>
          <p:nvSpPr>
            <p:cNvPr id="21557" name="Rectangle 28"/>
            <p:cNvSpPr>
              <a:spLocks noChangeArrowheads="1"/>
            </p:cNvSpPr>
            <p:nvPr/>
          </p:nvSpPr>
          <p:spPr bwMode="auto">
            <a:xfrm>
              <a:off x="4727" y="2137"/>
              <a:ext cx="843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>
                  <a:latin typeface="Times New Roman" panose="02020603050405020304" pitchFamily="18" charset="0"/>
                </a:rPr>
                <a:t>Countrymen</a:t>
              </a: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984251" y="3736976"/>
            <a:ext cx="8091488" cy="1089025"/>
            <a:chOff x="480" y="2546"/>
            <a:chExt cx="5097" cy="686"/>
          </a:xfrm>
        </p:grpSpPr>
        <p:sp>
          <p:nvSpPr>
            <p:cNvPr id="21546" name="AutoShape 14"/>
            <p:cNvSpPr>
              <a:spLocks noChangeArrowheads="1"/>
            </p:cNvSpPr>
            <p:nvPr/>
          </p:nvSpPr>
          <p:spPr bwMode="auto">
            <a:xfrm>
              <a:off x="1680" y="2546"/>
              <a:ext cx="182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21547" name="AutoShape 18"/>
            <p:cNvSpPr>
              <a:spLocks noChangeArrowheads="1"/>
            </p:cNvSpPr>
            <p:nvPr/>
          </p:nvSpPr>
          <p:spPr bwMode="auto">
            <a:xfrm>
              <a:off x="2496" y="2959"/>
              <a:ext cx="192" cy="273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54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Modified tokens</a:t>
              </a:r>
            </a:p>
          </p:txBody>
        </p:sp>
        <p:sp>
          <p:nvSpPr>
            <p:cNvPr id="21549" name="Rectangle 29"/>
            <p:cNvSpPr>
              <a:spLocks noChangeArrowheads="1"/>
            </p:cNvSpPr>
            <p:nvPr/>
          </p:nvSpPr>
          <p:spPr bwMode="auto">
            <a:xfrm>
              <a:off x="3150" y="2899"/>
              <a:ext cx="464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>
                  <a:latin typeface="Times New Roman" panose="02020603050405020304" pitchFamily="18" charset="0"/>
                </a:rPr>
                <a:t>friend</a:t>
              </a:r>
            </a:p>
          </p:txBody>
        </p:sp>
        <p:sp>
          <p:nvSpPr>
            <p:cNvPr id="21550" name="Rectangle 30"/>
            <p:cNvSpPr>
              <a:spLocks noChangeArrowheads="1"/>
            </p:cNvSpPr>
            <p:nvPr/>
          </p:nvSpPr>
          <p:spPr bwMode="auto">
            <a:xfrm>
              <a:off x="3916" y="2905"/>
              <a:ext cx="48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>
                  <a:latin typeface="Times New Roman" panose="02020603050405020304" pitchFamily="18" charset="0"/>
                </a:rPr>
                <a:t>roman</a:t>
              </a:r>
            </a:p>
          </p:txBody>
        </p:sp>
        <p:sp>
          <p:nvSpPr>
            <p:cNvPr id="21551" name="Rectangle 31"/>
            <p:cNvSpPr>
              <a:spLocks noChangeArrowheads="1"/>
            </p:cNvSpPr>
            <p:nvPr/>
          </p:nvSpPr>
          <p:spPr bwMode="auto">
            <a:xfrm>
              <a:off x="4766" y="2905"/>
              <a:ext cx="81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>
                  <a:latin typeface="Times New Roman" panose="02020603050405020304" pitchFamily="18" charset="0"/>
                </a:rPr>
                <a:t>countryman</a:t>
              </a:r>
            </a:p>
          </p:txBody>
        </p:sp>
      </p:grpSp>
      <p:sp>
        <p:nvSpPr>
          <p:cNvPr id="21510" name="AutoShape 16"/>
          <p:cNvSpPr>
            <a:spLocks noChangeArrowheads="1"/>
          </p:cNvSpPr>
          <p:nvPr/>
        </p:nvSpPr>
        <p:spPr bwMode="auto">
          <a:xfrm>
            <a:off x="4184650" y="1954887"/>
            <a:ext cx="304800" cy="433626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/>
          </a:p>
        </p:txBody>
      </p: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968376" y="1382714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Documents to</a:t>
            </a:r>
          </a:p>
          <a:p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be indexed</a:t>
            </a:r>
          </a:p>
        </p:txBody>
      </p:sp>
      <p:sp>
        <p:nvSpPr>
          <p:cNvPr id="21512" name="Rectangle 24"/>
          <p:cNvSpPr>
            <a:spLocks noChangeArrowheads="1"/>
          </p:cNvSpPr>
          <p:nvPr/>
        </p:nvSpPr>
        <p:spPr bwMode="auto">
          <a:xfrm>
            <a:off x="5620839" y="1491735"/>
            <a:ext cx="302518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Friends, Romans, countrymen.</a:t>
            </a:r>
          </a:p>
        </p:txBody>
      </p:sp>
      <p:sp>
        <p:nvSpPr>
          <p:cNvPr id="21516" name="TextBox 5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  <p:grpSp>
        <p:nvGrpSpPr>
          <p:cNvPr id="21517" name="Group 6"/>
          <p:cNvGrpSpPr>
            <a:grpSpLocks/>
          </p:cNvGrpSpPr>
          <p:nvPr/>
        </p:nvGrpSpPr>
        <p:grpSpPr bwMode="auto">
          <a:xfrm>
            <a:off x="3422650" y="1295400"/>
            <a:ext cx="1524000" cy="685800"/>
            <a:chOff x="3200400" y="1600200"/>
            <a:chExt cx="1524000" cy="685800"/>
          </a:xfrm>
        </p:grpSpPr>
        <p:pic>
          <p:nvPicPr>
            <p:cNvPr id="21518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3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84250" y="4867277"/>
            <a:ext cx="8350250" cy="1543050"/>
            <a:chOff x="984250" y="4867277"/>
            <a:chExt cx="8350250" cy="1543050"/>
          </a:xfrm>
        </p:grpSpPr>
        <p:sp>
          <p:nvSpPr>
            <p:cNvPr id="21524" name="AutoShape 15"/>
            <p:cNvSpPr>
              <a:spLocks noChangeArrowheads="1"/>
            </p:cNvSpPr>
            <p:nvPr/>
          </p:nvSpPr>
          <p:spPr bwMode="auto">
            <a:xfrm>
              <a:off x="3857625" y="4911727"/>
              <a:ext cx="920750" cy="407988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4184650" y="5410202"/>
              <a:ext cx="366713" cy="436563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984250" y="5613402"/>
              <a:ext cx="20367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Inverted index</a:t>
              </a:r>
            </a:p>
          </p:txBody>
        </p:sp>
        <p:sp>
          <p:nvSpPr>
            <p:cNvPr id="21540" name="Text Box 33"/>
            <p:cNvSpPr txBox="1">
              <a:spLocks noChangeArrowheads="1"/>
            </p:cNvSpPr>
            <p:nvPr/>
          </p:nvSpPr>
          <p:spPr bwMode="auto">
            <a:xfrm>
              <a:off x="5022850" y="4943477"/>
              <a:ext cx="754063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friend</a:t>
              </a:r>
            </a:p>
          </p:txBody>
        </p:sp>
        <p:sp>
          <p:nvSpPr>
            <p:cNvPr id="21541" name="Text Box 34"/>
            <p:cNvSpPr txBox="1">
              <a:spLocks noChangeArrowheads="1"/>
            </p:cNvSpPr>
            <p:nvPr/>
          </p:nvSpPr>
          <p:spPr bwMode="auto">
            <a:xfrm>
              <a:off x="5022850" y="5476877"/>
              <a:ext cx="817563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roman</a:t>
              </a:r>
            </a:p>
          </p:txBody>
        </p:sp>
        <p:sp>
          <p:nvSpPr>
            <p:cNvPr id="21542" name="Text Box 35"/>
            <p:cNvSpPr txBox="1">
              <a:spLocks noChangeArrowheads="1"/>
            </p:cNvSpPr>
            <p:nvPr/>
          </p:nvSpPr>
          <p:spPr bwMode="auto">
            <a:xfrm>
              <a:off x="5022850" y="6010277"/>
              <a:ext cx="13430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countryman</a:t>
              </a:r>
            </a:p>
          </p:txBody>
        </p:sp>
        <p:sp>
          <p:nvSpPr>
            <p:cNvPr id="21543" name="AutoShape 36"/>
            <p:cNvSpPr>
              <a:spLocks noChangeArrowheads="1"/>
            </p:cNvSpPr>
            <p:nvPr/>
          </p:nvSpPr>
          <p:spPr bwMode="auto">
            <a:xfrm>
              <a:off x="6699250" y="4911727"/>
              <a:ext cx="1027114" cy="360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39"/>
            <p:cNvSpPr txBox="1">
              <a:spLocks noChangeArrowheads="1"/>
            </p:cNvSpPr>
            <p:nvPr/>
          </p:nvSpPr>
          <p:spPr bwMode="auto">
            <a:xfrm>
              <a:off x="7974013" y="4867277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21530" name="Text Box 40"/>
            <p:cNvSpPr txBox="1">
              <a:spLocks noChangeArrowheads="1"/>
            </p:cNvSpPr>
            <p:nvPr/>
          </p:nvSpPr>
          <p:spPr bwMode="auto">
            <a:xfrm>
              <a:off x="8621713" y="4867277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21531" name="Text Box 41"/>
            <p:cNvSpPr txBox="1">
              <a:spLocks noChangeArrowheads="1"/>
            </p:cNvSpPr>
            <p:nvPr/>
          </p:nvSpPr>
          <p:spPr bwMode="auto">
            <a:xfrm>
              <a:off x="8642350" y="5400677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21532" name="Text Box 42"/>
            <p:cNvSpPr txBox="1">
              <a:spLocks noChangeArrowheads="1"/>
            </p:cNvSpPr>
            <p:nvPr/>
          </p:nvSpPr>
          <p:spPr bwMode="auto">
            <a:xfrm>
              <a:off x="7918450" y="5943602"/>
              <a:ext cx="609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sp>
          <p:nvSpPr>
            <p:cNvPr id="21533" name="Text Box 43"/>
            <p:cNvSpPr txBox="1">
              <a:spLocks noChangeArrowheads="1"/>
            </p:cNvSpPr>
            <p:nvPr/>
          </p:nvSpPr>
          <p:spPr bwMode="auto">
            <a:xfrm>
              <a:off x="8756650" y="5934077"/>
              <a:ext cx="57785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1534" name="AutoShape 44"/>
            <p:cNvCxnSpPr>
              <a:cxnSpLocks noChangeShapeType="1"/>
              <a:stCxn id="21529" idx="3"/>
              <a:endCxn id="21530" idx="1"/>
            </p:cNvCxnSpPr>
            <p:nvPr/>
          </p:nvCxnSpPr>
          <p:spPr bwMode="auto">
            <a:xfrm>
              <a:off x="8337550" y="5100639"/>
              <a:ext cx="284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AutoShape 45"/>
            <p:cNvCxnSpPr>
              <a:cxnSpLocks noChangeShapeType="1"/>
              <a:stCxn id="21530" idx="3"/>
            </p:cNvCxnSpPr>
            <p:nvPr/>
          </p:nvCxnSpPr>
          <p:spPr bwMode="auto">
            <a:xfrm>
              <a:off x="9007475" y="5100639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6" name="Text Box 46"/>
            <p:cNvSpPr txBox="1">
              <a:spLocks noChangeArrowheads="1"/>
            </p:cNvSpPr>
            <p:nvPr/>
          </p:nvSpPr>
          <p:spPr bwMode="auto">
            <a:xfrm>
              <a:off x="7994650" y="5400677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1537" name="AutoShape 47"/>
            <p:cNvCxnSpPr>
              <a:cxnSpLocks noChangeShapeType="1"/>
              <a:stCxn id="21536" idx="3"/>
              <a:endCxn id="21531" idx="1"/>
            </p:cNvCxnSpPr>
            <p:nvPr/>
          </p:nvCxnSpPr>
          <p:spPr bwMode="auto">
            <a:xfrm>
              <a:off x="8358188" y="5634039"/>
              <a:ext cx="284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48"/>
            <p:cNvCxnSpPr>
              <a:cxnSpLocks noChangeShapeType="1"/>
              <a:stCxn id="21531" idx="3"/>
            </p:cNvCxnSpPr>
            <p:nvPr/>
          </p:nvCxnSpPr>
          <p:spPr bwMode="auto">
            <a:xfrm>
              <a:off x="9028113" y="5634039"/>
              <a:ext cx="284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AutoShape 49"/>
            <p:cNvCxnSpPr>
              <a:cxnSpLocks noChangeShapeType="1"/>
              <a:stCxn id="21532" idx="3"/>
              <a:endCxn id="21533" idx="1"/>
            </p:cNvCxnSpPr>
            <p:nvPr/>
          </p:nvCxnSpPr>
          <p:spPr bwMode="auto">
            <a:xfrm flipV="1">
              <a:off x="8528050" y="6167440"/>
              <a:ext cx="2286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AutoShape 36"/>
            <p:cNvSpPr>
              <a:spLocks noChangeArrowheads="1"/>
            </p:cNvSpPr>
            <p:nvPr/>
          </p:nvSpPr>
          <p:spPr bwMode="auto">
            <a:xfrm>
              <a:off x="6699250" y="5476266"/>
              <a:ext cx="1027114" cy="360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AutoShape 36"/>
            <p:cNvSpPr>
              <a:spLocks noChangeArrowheads="1"/>
            </p:cNvSpPr>
            <p:nvPr/>
          </p:nvSpPr>
          <p:spPr bwMode="auto">
            <a:xfrm>
              <a:off x="6699250" y="5985908"/>
              <a:ext cx="1027114" cy="360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Tokenization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Cut character sequence into word tokens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Deal with </a:t>
            </a:r>
            <a:r>
              <a:rPr lang="en-US" b="1" i="1" dirty="0">
                <a:sym typeface="Symbol" charset="2"/>
              </a:rPr>
              <a:t>“John’s”</a:t>
            </a:r>
            <a:r>
              <a:rPr lang="en-US" dirty="0">
                <a:sym typeface="Symbol" charset="2"/>
              </a:rPr>
              <a:t>, </a:t>
            </a:r>
            <a:r>
              <a:rPr lang="en-US" b="1" i="1" dirty="0">
                <a:sym typeface="Symbol" charset="2"/>
              </a:rPr>
              <a:t>a state-of-the-art solution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Normalization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You want </a:t>
            </a: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Stemming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We may wish different forms of a root to match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Stop words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We may omit very common words (or not)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514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ea typeface="ＭＳ Ｐゴシック" panose="020B0600070205080204" pitchFamily="34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499780" y="4276635"/>
            <a:ext cx="2185214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 did enact Julius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Caesar I was killed 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i’ the Capitol; 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363788" y="3352801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604422" y="4352835"/>
            <a:ext cx="2454518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So let it be with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Caesar. The noble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Brutus hath told you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4954588" y="3352801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24384"/>
              </p:ext>
            </p:extLst>
          </p:nvPr>
        </p:nvGraphicFramePr>
        <p:xfrm>
          <a:off x="7840663" y="1273176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235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1273176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64389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58729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340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339832"/>
              </p:ext>
            </p:extLst>
          </p:nvPr>
        </p:nvGraphicFramePr>
        <p:xfrm>
          <a:off x="7792243" y="990600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24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2243" y="990600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7392192" y="3094036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17242"/>
              </p:ext>
            </p:extLst>
          </p:nvPr>
        </p:nvGraphicFramePr>
        <p:xfrm>
          <a:off x="6109492" y="941387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Worksheet" r:id="rId5" imgW="2717460" imgH="10082540" progId="Excel.Sheet.8">
                  <p:embed/>
                </p:oleObj>
              </mc:Choice>
              <mc:Fallback>
                <p:oleObj name="Worksheet" r:id="rId5" imgW="2717460" imgH="10082540" progId="Excel.Sheet.8">
                  <p:embed/>
                  <p:pic>
                    <p:nvPicPr>
                      <p:cNvPr id="245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92" y="941387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1485901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800" b="1"/>
              <a:t>Core indexing step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419341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514350" y="990600"/>
            <a:ext cx="3714750" cy="4525963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829300" y="30480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95386"/>
              </p:ext>
            </p:extLst>
          </p:nvPr>
        </p:nvGraphicFramePr>
        <p:xfrm>
          <a:off x="4457701" y="12176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2560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1" y="12176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1524232" y="5449928"/>
            <a:ext cx="1783885" cy="965121"/>
          </a:xfrm>
          <a:prstGeom prst="upArrowCallout">
            <a:avLst>
              <a:gd name="adj1" fmla="val 57860"/>
              <a:gd name="adj2" fmla="val 57860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Why frequency?</a:t>
            </a:r>
          </a:p>
          <a:p>
            <a:pPr algn="ctr"/>
            <a:r>
              <a:rPr 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Will discuss later.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9906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1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143000"/>
            <a:ext cx="25928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Where do we pay in Storage?</a:t>
            </a: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4152900" y="5867400"/>
            <a:ext cx="1189038" cy="6096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1562100" y="3029248"/>
            <a:ext cx="1600200" cy="92333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/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6435726" y="3113604"/>
            <a:ext cx="2743200" cy="3098284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IR system implementation</a:t>
            </a:r>
          </a:p>
          <a:p>
            <a:pPr marL="434340" indent="-3429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26632" name="TextBox 3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829300" y="1997759"/>
            <a:ext cx="1905000" cy="646331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/>
              <a:t>Lists of docIDs</a:t>
            </a:r>
          </a:p>
        </p:txBody>
      </p:sp>
    </p:spTree>
    <p:extLst>
      <p:ext uri="{BB962C8B-B14F-4D97-AF65-F5344CB8AC3E}">
        <p14:creationId xmlns:p14="http://schemas.microsoft.com/office/powerpoint/2010/main" val="15177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Query Processing: AND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Consider processing the query: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i="1">
                <a:ea typeface="ＭＳ Ｐゴシック" panose="020B0600070205080204" pitchFamily="34" charset="-128"/>
              </a:rPr>
              <a:t>Brutus</a:t>
            </a:r>
            <a:r>
              <a:rPr lang="en-US">
                <a:ea typeface="ＭＳ Ｐゴシック" panose="020B0600070205080204" pitchFamily="34" charset="-128"/>
              </a:rPr>
              <a:t> </a:t>
            </a:r>
            <a:r>
              <a:rPr lang="en-US" i="1">
                <a:ea typeface="ＭＳ Ｐゴシック" panose="020B0600070205080204" pitchFamily="34" charset="-128"/>
              </a:rPr>
              <a:t>AND</a:t>
            </a:r>
            <a:r>
              <a:rPr lang="en-US">
                <a:ea typeface="ＭＳ Ｐゴシック" panose="020B0600070205080204" pitchFamily="34" charset="-128"/>
              </a:rPr>
              <a:t> </a:t>
            </a:r>
            <a:r>
              <a:rPr lang="en-US" b="1" i="1">
                <a:ea typeface="ＭＳ Ｐゴシック" panose="020B0600070205080204" pitchFamily="34" charset="-128"/>
              </a:rPr>
              <a:t>Caesar</a:t>
            </a:r>
            <a:endParaRPr lang="en-US">
              <a:ea typeface="ＭＳ Ｐゴシック" panose="020B0600070205080204" pitchFamily="34" charset="-128"/>
            </a:endParaRP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Locate </a:t>
            </a:r>
            <a:r>
              <a:rPr lang="en-US" b="1" i="1">
                <a:ea typeface="ＭＳ Ｐゴシック" panose="020B0600070205080204" pitchFamily="34" charset="-128"/>
              </a:rPr>
              <a:t>Brutus</a:t>
            </a:r>
            <a:r>
              <a:rPr lang="en-US">
                <a:ea typeface="ＭＳ Ｐゴシック" panose="020B0600070205080204" pitchFamily="34" charset="-128"/>
              </a:rPr>
              <a:t> in the Dictionary;</a:t>
            </a:r>
          </a:p>
          <a:p>
            <a:pPr lvl="2"/>
            <a:r>
              <a:rPr lang="en-US">
                <a:ea typeface="ＭＳ Ｐゴシック" panose="020B0600070205080204" pitchFamily="34" charset="-128"/>
              </a:rPr>
              <a:t>Retrieve its postings.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Locate </a:t>
            </a:r>
            <a:r>
              <a:rPr lang="en-US" b="1" i="1">
                <a:ea typeface="ＭＳ Ｐゴシック" panose="020B0600070205080204" pitchFamily="34" charset="-128"/>
              </a:rPr>
              <a:t>Caesar</a:t>
            </a:r>
            <a:r>
              <a:rPr lang="en-US">
                <a:ea typeface="ＭＳ Ｐゴシック" panose="020B0600070205080204" pitchFamily="34" charset="-128"/>
              </a:rPr>
              <a:t> in the Dictionary;</a:t>
            </a:r>
          </a:p>
          <a:p>
            <a:pPr lvl="2"/>
            <a:r>
              <a:rPr lang="en-US">
                <a:ea typeface="ＭＳ Ｐゴシック" panose="020B0600070205080204" pitchFamily="34" charset="-128"/>
              </a:rPr>
              <a:t>Retrieve its postings.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“Merge” the two postings (intersect the document sets):</a:t>
            </a:r>
          </a:p>
        </p:txBody>
      </p:sp>
      <p:sp>
        <p:nvSpPr>
          <p:cNvPr id="29701" name="Text Box 2058"/>
          <p:cNvSpPr txBox="1">
            <a:spLocks noChangeArrowheads="1"/>
          </p:cNvSpPr>
          <p:nvPr/>
        </p:nvSpPr>
        <p:spPr bwMode="auto">
          <a:xfrm>
            <a:off x="6591300" y="41148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128</a:t>
            </a:r>
          </a:p>
        </p:txBody>
      </p:sp>
      <p:sp>
        <p:nvSpPr>
          <p:cNvPr id="29702" name="Text Box 2065"/>
          <p:cNvSpPr txBox="1">
            <a:spLocks noChangeArrowheads="1"/>
          </p:cNvSpPr>
          <p:nvPr/>
        </p:nvSpPr>
        <p:spPr bwMode="auto">
          <a:xfrm>
            <a:off x="6896100" y="4648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34</a:t>
            </a:r>
          </a:p>
        </p:txBody>
      </p:sp>
      <p:grpSp>
        <p:nvGrpSpPr>
          <p:cNvPr id="29703" name="Group 2083"/>
          <p:cNvGrpSpPr>
            <a:grpSpLocks/>
          </p:cNvGrpSpPr>
          <p:nvPr/>
        </p:nvGrpSpPr>
        <p:grpSpPr bwMode="auto">
          <a:xfrm>
            <a:off x="2227262" y="4114800"/>
            <a:ext cx="647700" cy="466725"/>
            <a:chOff x="1584" y="3162"/>
            <a:chExt cx="408" cy="294"/>
          </a:xfrm>
        </p:grpSpPr>
        <p:sp>
          <p:nvSpPr>
            <p:cNvPr id="29744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9745" name="AutoShape 2066"/>
            <p:cNvCxnSpPr>
              <a:cxnSpLocks noChangeShapeType="1"/>
              <a:stCxn id="29744" idx="3"/>
              <a:endCxn id="29742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Group 2084"/>
          <p:cNvGrpSpPr>
            <a:grpSpLocks/>
          </p:cNvGrpSpPr>
          <p:nvPr/>
        </p:nvGrpSpPr>
        <p:grpSpPr bwMode="auto">
          <a:xfrm>
            <a:off x="2874962" y="4114800"/>
            <a:ext cx="668338" cy="466725"/>
            <a:chOff x="1992" y="3162"/>
            <a:chExt cx="421" cy="294"/>
          </a:xfrm>
        </p:grpSpPr>
        <p:sp>
          <p:nvSpPr>
            <p:cNvPr id="29742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9743" name="AutoShape 2067"/>
            <p:cNvCxnSpPr>
              <a:cxnSpLocks noChangeShapeType="1"/>
              <a:stCxn id="29742" idx="3"/>
              <a:endCxn id="29740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5" name="Group 2085"/>
          <p:cNvGrpSpPr>
            <a:grpSpLocks/>
          </p:cNvGrpSpPr>
          <p:nvPr/>
        </p:nvGrpSpPr>
        <p:grpSpPr bwMode="auto">
          <a:xfrm>
            <a:off x="3543300" y="4114800"/>
            <a:ext cx="609600" cy="466725"/>
            <a:chOff x="2413" y="3162"/>
            <a:chExt cx="384" cy="294"/>
          </a:xfrm>
        </p:grpSpPr>
        <p:sp>
          <p:nvSpPr>
            <p:cNvPr id="29740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9741" name="AutoShape 2068"/>
            <p:cNvCxnSpPr>
              <a:cxnSpLocks noChangeShapeType="1"/>
              <a:stCxn id="29740" idx="3"/>
              <a:endCxn id="29738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6" name="Group 2086"/>
          <p:cNvGrpSpPr>
            <a:grpSpLocks/>
          </p:cNvGrpSpPr>
          <p:nvPr/>
        </p:nvGrpSpPr>
        <p:grpSpPr bwMode="auto">
          <a:xfrm>
            <a:off x="4152900" y="4114800"/>
            <a:ext cx="762000" cy="466725"/>
            <a:chOff x="2797" y="3162"/>
            <a:chExt cx="480" cy="294"/>
          </a:xfrm>
        </p:grpSpPr>
        <p:sp>
          <p:nvSpPr>
            <p:cNvPr id="29738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9739" name="AutoShape 2069"/>
            <p:cNvCxnSpPr>
              <a:cxnSpLocks noChangeShapeType="1"/>
              <a:stCxn id="29738" idx="3"/>
              <a:endCxn id="29736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7" name="Group 2087"/>
          <p:cNvGrpSpPr>
            <a:grpSpLocks/>
          </p:cNvGrpSpPr>
          <p:nvPr/>
        </p:nvGrpSpPr>
        <p:grpSpPr bwMode="auto">
          <a:xfrm>
            <a:off x="4914900" y="4114800"/>
            <a:ext cx="838200" cy="466725"/>
            <a:chOff x="3277" y="3162"/>
            <a:chExt cx="528" cy="294"/>
          </a:xfrm>
        </p:grpSpPr>
        <p:sp>
          <p:nvSpPr>
            <p:cNvPr id="29736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9737" name="AutoShape 2070"/>
            <p:cNvCxnSpPr>
              <a:cxnSpLocks noChangeShapeType="1"/>
              <a:stCxn id="29736" idx="3"/>
              <a:endCxn id="29734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8" name="Group 2088"/>
          <p:cNvGrpSpPr>
            <a:grpSpLocks/>
          </p:cNvGrpSpPr>
          <p:nvPr/>
        </p:nvGrpSpPr>
        <p:grpSpPr bwMode="auto">
          <a:xfrm>
            <a:off x="5753100" y="4114800"/>
            <a:ext cx="838200" cy="466725"/>
            <a:chOff x="3805" y="3162"/>
            <a:chExt cx="528" cy="294"/>
          </a:xfrm>
        </p:grpSpPr>
        <p:sp>
          <p:nvSpPr>
            <p:cNvPr id="29734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9735" name="AutoShape 2071"/>
            <p:cNvCxnSpPr>
              <a:cxnSpLocks noChangeShapeType="1"/>
              <a:stCxn id="29734" idx="3"/>
              <a:endCxn id="29701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9" name="Group 2089"/>
          <p:cNvGrpSpPr>
            <a:grpSpLocks/>
          </p:cNvGrpSpPr>
          <p:nvPr/>
        </p:nvGrpSpPr>
        <p:grpSpPr bwMode="auto">
          <a:xfrm>
            <a:off x="2247900" y="4648200"/>
            <a:ext cx="647700" cy="466725"/>
            <a:chOff x="1597" y="3498"/>
            <a:chExt cx="408" cy="294"/>
          </a:xfrm>
        </p:grpSpPr>
        <p:sp>
          <p:nvSpPr>
            <p:cNvPr id="29732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9733" name="AutoShape 2073"/>
            <p:cNvCxnSpPr>
              <a:cxnSpLocks noChangeShapeType="1"/>
              <a:stCxn id="29732" idx="3"/>
              <a:endCxn id="29730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0" name="Group 2090"/>
          <p:cNvGrpSpPr>
            <a:grpSpLocks/>
          </p:cNvGrpSpPr>
          <p:nvPr/>
        </p:nvGrpSpPr>
        <p:grpSpPr bwMode="auto">
          <a:xfrm>
            <a:off x="2895600" y="4648200"/>
            <a:ext cx="647700" cy="466725"/>
            <a:chOff x="2005" y="3498"/>
            <a:chExt cx="408" cy="294"/>
          </a:xfrm>
        </p:grpSpPr>
        <p:sp>
          <p:nvSpPr>
            <p:cNvPr id="29730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9731" name="AutoShape 2074"/>
            <p:cNvCxnSpPr>
              <a:cxnSpLocks noChangeShapeType="1"/>
              <a:stCxn id="29730" idx="3"/>
              <a:endCxn id="29728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1" name="Group 2091"/>
          <p:cNvGrpSpPr>
            <a:grpSpLocks/>
          </p:cNvGrpSpPr>
          <p:nvPr/>
        </p:nvGrpSpPr>
        <p:grpSpPr bwMode="auto">
          <a:xfrm>
            <a:off x="3543301" y="4648200"/>
            <a:ext cx="630237" cy="466725"/>
            <a:chOff x="2413" y="3498"/>
            <a:chExt cx="397" cy="294"/>
          </a:xfrm>
        </p:grpSpPr>
        <p:sp>
          <p:nvSpPr>
            <p:cNvPr id="29728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9729" name="AutoShape 2075"/>
            <p:cNvCxnSpPr>
              <a:cxnSpLocks noChangeShapeType="1"/>
              <a:stCxn id="29728" idx="3"/>
              <a:endCxn id="29726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2" name="Group 2092"/>
          <p:cNvGrpSpPr>
            <a:grpSpLocks/>
          </p:cNvGrpSpPr>
          <p:nvPr/>
        </p:nvGrpSpPr>
        <p:grpSpPr bwMode="auto">
          <a:xfrm>
            <a:off x="4173538" y="4648200"/>
            <a:ext cx="606425" cy="466725"/>
            <a:chOff x="2810" y="3498"/>
            <a:chExt cx="382" cy="294"/>
          </a:xfrm>
        </p:grpSpPr>
        <p:sp>
          <p:nvSpPr>
            <p:cNvPr id="29726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9727" name="AutoShape 2076"/>
            <p:cNvCxnSpPr>
              <a:cxnSpLocks noChangeShapeType="1"/>
              <a:stCxn id="29726" idx="3"/>
              <a:endCxn id="29724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3" name="Group 2093"/>
          <p:cNvGrpSpPr>
            <a:grpSpLocks/>
          </p:cNvGrpSpPr>
          <p:nvPr/>
        </p:nvGrpSpPr>
        <p:grpSpPr bwMode="auto">
          <a:xfrm>
            <a:off x="4779962" y="4648200"/>
            <a:ext cx="592138" cy="466725"/>
            <a:chOff x="3192" y="3498"/>
            <a:chExt cx="373" cy="294"/>
          </a:xfrm>
        </p:grpSpPr>
        <p:sp>
          <p:nvSpPr>
            <p:cNvPr id="29724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9725" name="AutoShape 2077"/>
            <p:cNvCxnSpPr>
              <a:cxnSpLocks noChangeShapeType="1"/>
              <a:stCxn id="29724" idx="3"/>
              <a:endCxn id="29722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4" name="Group 2094"/>
          <p:cNvGrpSpPr>
            <a:grpSpLocks/>
          </p:cNvGrpSpPr>
          <p:nvPr/>
        </p:nvGrpSpPr>
        <p:grpSpPr bwMode="auto">
          <a:xfrm>
            <a:off x="5372100" y="4648200"/>
            <a:ext cx="762000" cy="466725"/>
            <a:chOff x="3565" y="3498"/>
            <a:chExt cx="480" cy="294"/>
          </a:xfrm>
        </p:grpSpPr>
        <p:sp>
          <p:nvSpPr>
            <p:cNvPr id="29722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9723" name="AutoShape 2078"/>
            <p:cNvCxnSpPr>
              <a:cxnSpLocks noChangeShapeType="1"/>
              <a:stCxn id="29722" idx="3"/>
              <a:endCxn id="29720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5" name="Group 2095"/>
          <p:cNvGrpSpPr>
            <a:grpSpLocks/>
          </p:cNvGrpSpPr>
          <p:nvPr/>
        </p:nvGrpSpPr>
        <p:grpSpPr bwMode="auto">
          <a:xfrm>
            <a:off x="6134100" y="4648200"/>
            <a:ext cx="762000" cy="466725"/>
            <a:chOff x="4045" y="3498"/>
            <a:chExt cx="480" cy="294"/>
          </a:xfrm>
        </p:grpSpPr>
        <p:sp>
          <p:nvSpPr>
            <p:cNvPr id="29720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9721" name="AutoShape 2079"/>
            <p:cNvCxnSpPr>
              <a:cxnSpLocks noChangeShapeType="1"/>
              <a:stCxn id="29720" idx="3"/>
              <a:endCxn id="29702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16" name="Text Box 2080"/>
          <p:cNvSpPr txBox="1">
            <a:spLocks noChangeArrowheads="1"/>
          </p:cNvSpPr>
          <p:nvPr/>
        </p:nvSpPr>
        <p:spPr bwMode="auto">
          <a:xfrm>
            <a:off x="7485063" y="4133849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 i="1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Brutus</a:t>
            </a:r>
          </a:p>
        </p:txBody>
      </p:sp>
      <p:sp>
        <p:nvSpPr>
          <p:cNvPr id="29717" name="Text Box 2081"/>
          <p:cNvSpPr txBox="1">
            <a:spLocks noChangeArrowheads="1"/>
          </p:cNvSpPr>
          <p:nvPr/>
        </p:nvSpPr>
        <p:spPr bwMode="auto">
          <a:xfrm>
            <a:off x="7485062" y="4591049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 i="1">
                <a:latin typeface="Arial Unicode MS" panose="020B0604020202020204" pitchFamily="34" charset="-128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29718" name="AutoShape 2082"/>
          <p:cNvSpPr>
            <a:spLocks noChangeArrowheads="1"/>
          </p:cNvSpPr>
          <p:nvPr/>
        </p:nvSpPr>
        <p:spPr bwMode="auto">
          <a:xfrm rot="10800000">
            <a:off x="1478533" y="4276606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/>
          </a:p>
        </p:txBody>
      </p:sp>
      <p:sp>
        <p:nvSpPr>
          <p:cNvPr id="29719" name="TextBox 48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98374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The Merge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Walk through the two postings simultaneously, in time linear in the total number of postings entries</a:t>
            </a:r>
          </a:p>
        </p:txBody>
      </p:sp>
      <p:grpSp>
        <p:nvGrpSpPr>
          <p:cNvPr id="30725" name="Group 99"/>
          <p:cNvGrpSpPr>
            <a:grpSpLocks/>
          </p:cNvGrpSpPr>
          <p:nvPr/>
        </p:nvGrpSpPr>
        <p:grpSpPr bwMode="auto">
          <a:xfrm>
            <a:off x="1946275" y="2743200"/>
            <a:ext cx="5202238" cy="1009650"/>
            <a:chOff x="1584" y="3264"/>
            <a:chExt cx="3277" cy="636"/>
          </a:xfrm>
        </p:grpSpPr>
        <p:sp>
          <p:nvSpPr>
            <p:cNvPr id="30732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3073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30754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30755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3077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30772" name="AutoShape 57"/>
                <p:cNvCxnSpPr>
                  <a:cxnSpLocks noChangeShapeType="1"/>
                  <a:stCxn id="30771" idx="3"/>
                  <a:endCxn id="30769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6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3076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30770" name="AutoShape 60"/>
                <p:cNvCxnSpPr>
                  <a:cxnSpLocks noChangeShapeType="1"/>
                  <a:stCxn id="30769" idx="3"/>
                  <a:endCxn id="30767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7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307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30768" name="AutoShape 63"/>
                <p:cNvCxnSpPr>
                  <a:cxnSpLocks noChangeShapeType="1"/>
                  <a:stCxn id="30767" idx="3"/>
                  <a:endCxn id="30765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8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307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30766" name="AutoShape 66"/>
                <p:cNvCxnSpPr>
                  <a:cxnSpLocks noChangeShapeType="1"/>
                  <a:stCxn id="30765" idx="3"/>
                  <a:endCxn id="30763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9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3076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30764" name="AutoShape 69"/>
                <p:cNvCxnSpPr>
                  <a:cxnSpLocks noChangeShapeType="1"/>
                  <a:stCxn id="30763" idx="3"/>
                  <a:endCxn id="30761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0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307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sz="2400">
                      <a:latin typeface="Arial Unicode MS" panose="020B0604020202020204" pitchFamily="34" charset="-128"/>
                      <a:ea typeface="ＭＳ Ｐゴシック" panose="020B0600070205080204" pitchFamily="34" charset="-128"/>
                      <a:cs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30762" name="AutoShape 72"/>
                <p:cNvCxnSpPr>
                  <a:cxnSpLocks noChangeShapeType="1"/>
                  <a:stCxn id="30761" idx="3"/>
                  <a:endCxn id="30754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34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30752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30753" name="AutoShape 75"/>
              <p:cNvCxnSpPr>
                <a:cxnSpLocks noChangeShapeType="1"/>
                <a:stCxn id="30752" idx="3"/>
                <a:endCxn id="30750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5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30750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30751" name="AutoShape 78"/>
              <p:cNvCxnSpPr>
                <a:cxnSpLocks noChangeShapeType="1"/>
                <a:stCxn id="30750" idx="3"/>
                <a:endCxn id="30748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6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30748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30749" name="AutoShape 81"/>
              <p:cNvCxnSpPr>
                <a:cxnSpLocks noChangeShapeType="1"/>
                <a:stCxn id="30748" idx="3"/>
                <a:endCxn id="30746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7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30746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30747" name="AutoShape 84"/>
              <p:cNvCxnSpPr>
                <a:cxnSpLocks noChangeShapeType="1"/>
                <a:stCxn id="30746" idx="3"/>
                <a:endCxn id="30744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8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30744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30745" name="AutoShape 87"/>
              <p:cNvCxnSpPr>
                <a:cxnSpLocks noChangeShapeType="1"/>
                <a:stCxn id="30744" idx="3"/>
                <a:endCxn id="30739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9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30740" name="AutoShape 90"/>
            <p:cNvCxnSpPr>
              <a:cxnSpLocks noChangeShapeType="1"/>
              <a:stCxn id="30739" idx="3"/>
              <a:endCxn id="30742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41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30742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Arial Unicode MS" panose="020B0604020202020204" pitchFamily="34" charset="-128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30743" name="AutoShape 93"/>
              <p:cNvCxnSpPr>
                <a:cxnSpLocks noChangeShapeType="1"/>
                <a:stCxn id="30742" idx="3"/>
                <a:endCxn id="30732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26" name="Group 52"/>
          <p:cNvGrpSpPr>
            <a:grpSpLocks/>
          </p:cNvGrpSpPr>
          <p:nvPr/>
        </p:nvGrpSpPr>
        <p:grpSpPr bwMode="auto">
          <a:xfrm>
            <a:off x="7204075" y="2752725"/>
            <a:ext cx="1168400" cy="914400"/>
            <a:chOff x="4896" y="2172"/>
            <a:chExt cx="736" cy="576"/>
          </a:xfrm>
        </p:grpSpPr>
        <p:sp>
          <p:nvSpPr>
            <p:cNvPr id="30730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b="1" i="1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b="1" i="1">
                  <a:latin typeface="Arial Unicode MS" panose="020B0604020202020204" pitchFamily="34" charset="-128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197546" y="2905007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197546" y="4095870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If the list lengths are </a:t>
            </a:r>
            <a:r>
              <a:rPr lang="en-US" sz="2400" i="1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2400" i="1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y</a:t>
            </a:r>
            <a:r>
              <a:rPr 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, the merge takes O(</a:t>
            </a:r>
            <a:r>
              <a:rPr lang="en-US" sz="2400" i="1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x+y</a:t>
            </a:r>
            <a:r>
              <a:rPr 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)</a:t>
            </a:r>
          </a:p>
          <a:p>
            <a:r>
              <a:rPr lang="en-US" sz="2400">
                <a:solidFill>
                  <a:srgbClr val="C0504D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operations.</a:t>
            </a:r>
          </a:p>
          <a:p>
            <a:r>
              <a:rPr lang="en-US" sz="2400" u="sng">
                <a:solidFill>
                  <a:srgbClr val="357E69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Crucial</a:t>
            </a:r>
            <a:r>
              <a:rPr lang="en-US" sz="2400">
                <a:solidFill>
                  <a:srgbClr val="357E69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postings sorted by docID.</a:t>
            </a:r>
          </a:p>
        </p:txBody>
      </p:sp>
      <p:sp>
        <p:nvSpPr>
          <p:cNvPr id="30729" name="TextBox 9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8140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Boolean Queries: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Boolean Queries are queries using </a:t>
            </a:r>
            <a:r>
              <a:rPr lang="en-US" i="1" dirty="0">
                <a:ea typeface="ＭＳ Ｐゴシック" charset="0"/>
              </a:rPr>
              <a:t>AND, OR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to join query terms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Views each document as a </a:t>
            </a:r>
            <a:r>
              <a:rPr lang="en-US" u="sng" dirty="0">
                <a:ea typeface="ＭＳ Ｐゴシック" charset="0"/>
              </a:rPr>
              <a:t>set</a:t>
            </a:r>
            <a:r>
              <a:rPr lang="en-US" dirty="0">
                <a:ea typeface="ＭＳ Ｐゴシック" charset="0"/>
              </a:rPr>
              <a:t> of words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Is precise: document matches condition or not.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Perhaps the simplest model to build an IR system 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Email, library catalog, Mac OS X Spotlight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50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Query Optimization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What is the best order for query processing?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Consider a query that is an </a:t>
            </a:r>
            <a:r>
              <a:rPr lang="en-US" i="1" dirty="0">
                <a:ea typeface="ＭＳ Ｐゴシック" panose="020B0600070205080204" pitchFamily="34" charset="-128"/>
              </a:rPr>
              <a:t>AND</a:t>
            </a:r>
            <a:r>
              <a:rPr lang="en-US" dirty="0">
                <a:ea typeface="ＭＳ Ｐゴシック" panose="020B0600070205080204" pitchFamily="34" charset="-128"/>
              </a:rPr>
              <a:t> of </a:t>
            </a:r>
            <a:r>
              <a:rPr lang="en-US" i="1" dirty="0">
                <a:ea typeface="ＭＳ Ｐゴシック" panose="020B0600070205080204" pitchFamily="34" charset="-128"/>
              </a:rPr>
              <a:t>n</a:t>
            </a:r>
            <a:r>
              <a:rPr lang="en-US" dirty="0">
                <a:ea typeface="ＭＳ Ｐゴシック" panose="020B0600070205080204" pitchFamily="34" charset="-128"/>
              </a:rPr>
              <a:t> terms.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For each of the </a:t>
            </a:r>
            <a:r>
              <a:rPr lang="en-US" i="1" dirty="0">
                <a:ea typeface="ＭＳ Ｐゴシック" panose="020B0600070205080204" pitchFamily="34" charset="-128"/>
              </a:rPr>
              <a:t>n</a:t>
            </a:r>
            <a:r>
              <a:rPr lang="en-US" dirty="0">
                <a:ea typeface="ＭＳ Ｐゴシック" panose="020B0600070205080204" pitchFamily="34" charset="-128"/>
              </a:rPr>
              <a:t> terms, get its postings, then </a:t>
            </a:r>
            <a:r>
              <a:rPr lang="en-US" i="1" dirty="0">
                <a:ea typeface="ＭＳ Ｐゴシック" panose="020B0600070205080204" pitchFamily="34" charset="-128"/>
              </a:rPr>
              <a:t>AND</a:t>
            </a:r>
            <a:r>
              <a:rPr lang="en-US" dirty="0">
                <a:ea typeface="ＭＳ Ｐゴシック" panose="020B0600070205080204" pitchFamily="34" charset="-128"/>
              </a:rPr>
              <a:t> them together.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6175" y="3733800"/>
            <a:ext cx="7883526" cy="1524000"/>
            <a:chOff x="1146175" y="3733800"/>
            <a:chExt cx="7883526" cy="1524000"/>
          </a:xfrm>
        </p:grpSpPr>
        <p:sp>
          <p:nvSpPr>
            <p:cNvPr id="38916" name="Text Box 1029"/>
            <p:cNvSpPr txBox="1">
              <a:spLocks noChangeArrowheads="1"/>
            </p:cNvSpPr>
            <p:nvPr/>
          </p:nvSpPr>
          <p:spPr bwMode="auto">
            <a:xfrm>
              <a:off x="1146175" y="3733801"/>
              <a:ext cx="81144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38917" name="Text Box 1030"/>
            <p:cNvSpPr txBox="1">
              <a:spLocks noChangeArrowheads="1"/>
            </p:cNvSpPr>
            <p:nvPr/>
          </p:nvSpPr>
          <p:spPr bwMode="auto">
            <a:xfrm>
              <a:off x="1146175" y="4267201"/>
              <a:ext cx="10502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b="1" i="1"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  <p:sp>
          <p:nvSpPr>
            <p:cNvPr id="38918" name="Text Box 1031"/>
            <p:cNvSpPr txBox="1">
              <a:spLocks noChangeArrowheads="1"/>
            </p:cNvSpPr>
            <p:nvPr/>
          </p:nvSpPr>
          <p:spPr bwMode="auto">
            <a:xfrm>
              <a:off x="1146176" y="4800601"/>
              <a:ext cx="11079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Calpurnia</a:t>
              </a:r>
            </a:p>
          </p:txBody>
        </p:sp>
        <p:sp>
          <p:nvSpPr>
            <p:cNvPr id="38919" name="AutoShape 1032"/>
            <p:cNvSpPr>
              <a:spLocks noChangeArrowheads="1"/>
            </p:cNvSpPr>
            <p:nvPr/>
          </p:nvSpPr>
          <p:spPr bwMode="auto">
            <a:xfrm>
              <a:off x="2819400" y="3788143"/>
              <a:ext cx="909638" cy="360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8920" name="AutoShape 1033"/>
            <p:cNvSpPr>
              <a:spLocks noChangeArrowheads="1"/>
            </p:cNvSpPr>
            <p:nvPr/>
          </p:nvSpPr>
          <p:spPr bwMode="auto">
            <a:xfrm>
              <a:off x="2819400" y="4321543"/>
              <a:ext cx="909638" cy="360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8921" name="Group 1034"/>
            <p:cNvGrpSpPr>
              <a:grpSpLocks/>
            </p:cNvGrpSpPr>
            <p:nvPr/>
          </p:nvGrpSpPr>
          <p:grpSpPr bwMode="auto">
            <a:xfrm>
              <a:off x="4041775" y="4845055"/>
              <a:ext cx="4267200" cy="369888"/>
              <a:chOff x="2064" y="2428"/>
              <a:chExt cx="2688" cy="233"/>
            </a:xfrm>
          </p:grpSpPr>
          <p:sp>
            <p:nvSpPr>
              <p:cNvPr id="38958" name="Rectangle 1035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268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959" name="Rectangle 1036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960" name="Rectangle 1037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961" name="Rectangle 1038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962" name="Line 1039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922" name="Group 1040"/>
            <p:cNvGrpSpPr>
              <a:grpSpLocks/>
            </p:cNvGrpSpPr>
            <p:nvPr/>
          </p:nvGrpSpPr>
          <p:grpSpPr bwMode="auto">
            <a:xfrm>
              <a:off x="4041776" y="4267200"/>
              <a:ext cx="4987925" cy="457200"/>
              <a:chOff x="2064" y="2688"/>
              <a:chExt cx="3142" cy="288"/>
            </a:xfrm>
          </p:grpSpPr>
          <p:grpSp>
            <p:nvGrpSpPr>
              <p:cNvPr id="38944" name="Group 1041"/>
              <p:cNvGrpSpPr>
                <a:grpSpLocks/>
              </p:cNvGrpSpPr>
              <p:nvPr/>
            </p:nvGrpSpPr>
            <p:grpSpPr bwMode="auto">
              <a:xfrm>
                <a:off x="2064" y="2716"/>
                <a:ext cx="3094" cy="233"/>
                <a:chOff x="2064" y="2428"/>
                <a:chExt cx="3094" cy="233"/>
              </a:xfrm>
            </p:grpSpPr>
            <p:sp>
              <p:nvSpPr>
                <p:cNvPr id="38953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064" y="2428"/>
                  <a:ext cx="3094" cy="23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5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2448" y="2428"/>
                  <a:ext cx="230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55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832" y="2428"/>
                  <a:ext cx="153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56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216" y="2428"/>
                  <a:ext cx="76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57" name="Line 1046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945" name="Text Box 1047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sp>
            <p:nvSpPr>
              <p:cNvPr id="38946" name="Text Box 1048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38947" name="Text Box 1049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sp>
            <p:nvSpPr>
              <p:cNvPr id="38948" name="Text Box 1050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sp>
            <p:nvSpPr>
              <p:cNvPr id="38949" name="Text Box 1051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sp>
            <p:nvSpPr>
              <p:cNvPr id="38950" name="Text Box 1052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sp>
            <p:nvSpPr>
              <p:cNvPr id="38951" name="Text Box 1053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sp>
            <p:nvSpPr>
              <p:cNvPr id="38952" name="Text Box 1054"/>
              <p:cNvSpPr txBox="1">
                <a:spLocks noChangeArrowheads="1"/>
              </p:cNvSpPr>
              <p:nvPr/>
            </p:nvSpPr>
            <p:spPr bwMode="auto">
              <a:xfrm>
                <a:off x="4848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34</a:t>
                </a:r>
              </a:p>
            </p:txBody>
          </p:sp>
        </p:grpSp>
        <p:grpSp>
          <p:nvGrpSpPr>
            <p:cNvPr id="38923" name="Group 1055"/>
            <p:cNvGrpSpPr>
              <a:grpSpLocks/>
            </p:cNvGrpSpPr>
            <p:nvPr/>
          </p:nvGrpSpPr>
          <p:grpSpPr bwMode="auto">
            <a:xfrm>
              <a:off x="4041775" y="3733800"/>
              <a:ext cx="4443413" cy="457200"/>
              <a:chOff x="2064" y="2400"/>
              <a:chExt cx="2799" cy="288"/>
            </a:xfrm>
          </p:grpSpPr>
          <p:grpSp>
            <p:nvGrpSpPr>
              <p:cNvPr id="38930" name="Group 1056"/>
              <p:cNvGrpSpPr>
                <a:grpSpLocks/>
              </p:cNvGrpSpPr>
              <p:nvPr/>
            </p:nvGrpSpPr>
            <p:grpSpPr bwMode="auto">
              <a:xfrm>
                <a:off x="2064" y="2428"/>
                <a:ext cx="2688" cy="233"/>
                <a:chOff x="2064" y="2428"/>
                <a:chExt cx="2688" cy="233"/>
              </a:xfrm>
            </p:grpSpPr>
            <p:sp>
              <p:nvSpPr>
                <p:cNvPr id="38939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064" y="2428"/>
                  <a:ext cx="2688" cy="23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40" name="Rectangle 1058"/>
                <p:cNvSpPr>
                  <a:spLocks noChangeArrowheads="1"/>
                </p:cNvSpPr>
                <p:nvPr/>
              </p:nvSpPr>
              <p:spPr bwMode="auto">
                <a:xfrm>
                  <a:off x="2448" y="2428"/>
                  <a:ext cx="230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41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32" y="2428"/>
                  <a:ext cx="153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42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216" y="2428"/>
                  <a:ext cx="76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943" name="Line 1061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931" name="Text Box 1062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38932" name="Text Box 1063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4</a:t>
                </a:r>
              </a:p>
            </p:txBody>
          </p:sp>
          <p:sp>
            <p:nvSpPr>
              <p:cNvPr id="38933" name="Text Box 1064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sp>
            <p:nvSpPr>
              <p:cNvPr id="38934" name="Text Box 1065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sp>
            <p:nvSpPr>
              <p:cNvPr id="38935" name="Text Box 1066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32</a:t>
                </a:r>
              </a:p>
            </p:txBody>
          </p:sp>
          <p:sp>
            <p:nvSpPr>
              <p:cNvPr id="38936" name="Text Box 1067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64</a:t>
                </a:r>
              </a:p>
            </p:txBody>
          </p:sp>
          <p:sp>
            <p:nvSpPr>
              <p:cNvPr id="38937" name="Text Box 1068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sp>
            <p:nvSpPr>
              <p:cNvPr id="38938" name="Text Box 1069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38924" name="Text Box 1070"/>
            <p:cNvSpPr txBox="1">
              <a:spLocks noChangeArrowheads="1"/>
            </p:cNvSpPr>
            <p:nvPr/>
          </p:nvSpPr>
          <p:spPr bwMode="auto">
            <a:xfrm>
              <a:off x="4070351" y="48006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dirty="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sp>
          <p:nvSpPr>
            <p:cNvPr id="38925" name="AutoShape 1071"/>
            <p:cNvSpPr>
              <a:spLocks noChangeArrowheads="1"/>
            </p:cNvSpPr>
            <p:nvPr/>
          </p:nvSpPr>
          <p:spPr bwMode="auto">
            <a:xfrm>
              <a:off x="2819400" y="4854943"/>
              <a:ext cx="909638" cy="360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8926" name="Text Box 1072"/>
            <p:cNvSpPr txBox="1">
              <a:spLocks noChangeArrowheads="1"/>
            </p:cNvSpPr>
            <p:nvPr/>
          </p:nvSpPr>
          <p:spPr bwMode="auto">
            <a:xfrm>
              <a:off x="4660901" y="48006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</p:grpSp>
      <p:sp>
        <p:nvSpPr>
          <p:cNvPr id="38927" name="Text Box 1073"/>
          <p:cNvSpPr txBox="1">
            <a:spLocks noChangeArrowheads="1"/>
          </p:cNvSpPr>
          <p:nvPr/>
        </p:nvSpPr>
        <p:spPr bwMode="auto">
          <a:xfrm>
            <a:off x="1677988" y="5475289"/>
            <a:ext cx="639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>
                <a:solidFill>
                  <a:srgbClr val="A5002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Query:</a:t>
            </a:r>
            <a:r>
              <a:rPr lang="en-US" sz="2800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 Brutus</a:t>
            </a:r>
            <a:r>
              <a:rPr 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Calpurnia</a:t>
            </a:r>
            <a:r>
              <a:rPr 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Caesar</a:t>
            </a:r>
          </a:p>
        </p:txBody>
      </p:sp>
      <p:sp>
        <p:nvSpPr>
          <p:cNvPr id="38929" name="TextBox 49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6090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759574" y="4791076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13575" y="5172075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390900" y="1252538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User task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390900" y="23336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 Info need</a:t>
            </a:r>
            <a:br>
              <a:rPr lang="en-US" sz="1400" b="1">
                <a:latin typeface="Arial" panose="020B0604020202020204" pitchFamily="34" charset="0"/>
              </a:rPr>
            </a:b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390900" y="32893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Query</a:t>
            </a:r>
            <a:br>
              <a:rPr lang="en-US" sz="1400" b="1">
                <a:latin typeface="Arial" panose="020B0604020202020204" pitchFamily="34" charset="0"/>
              </a:rPr>
            </a:b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194173" y="1892301"/>
            <a:ext cx="1" cy="469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194173" y="3001964"/>
            <a:ext cx="1" cy="3952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686300" y="5080000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Results</a:t>
            </a:r>
            <a:br>
              <a:rPr lang="en-US" sz="1400" b="1">
                <a:latin typeface="Arial" panose="020B0604020202020204" pitchFamily="34" charset="0"/>
              </a:rPr>
            </a:b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686300" y="4191000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engine</a:t>
            </a:r>
            <a:br>
              <a:rPr lang="en-US" sz="1400" b="1">
                <a:latin typeface="Arial" panose="020B0604020202020204" pitchFamily="34" charset="0"/>
              </a:rPr>
            </a:b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09738" y="5080000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1400" b="1">
                <a:latin typeface="Arial" panose="020B0604020202020204" pitchFamily="34" charset="0"/>
              </a:rPr>
              <a:t>Query</a:t>
            </a:r>
            <a:br>
              <a:rPr lang="en-US" sz="1400" b="1">
                <a:latin typeface="Arial" panose="020B0604020202020204" pitchFamily="34" charset="0"/>
              </a:rPr>
            </a:br>
            <a:r>
              <a:rPr 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270375" y="3975101"/>
            <a:ext cx="1219200" cy="204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292850" y="4565651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432175" y="5389563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17774" y="3746500"/>
            <a:ext cx="0" cy="1333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17774" y="3746500"/>
            <a:ext cx="873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489574" y="4832351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72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Query Optimization Example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ea typeface="ＭＳ Ｐゴシック" panose="020B0600070205080204" pitchFamily="34" charset="-128"/>
              </a:rPr>
              <a:t>Process in order of increasing freq</a:t>
            </a:r>
            <a:r>
              <a:rPr lang="en-US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i="1">
                <a:ea typeface="ＭＳ Ｐゴシック" panose="020B0600070205080204" pitchFamily="34" charset="-128"/>
              </a:rPr>
              <a:t>start with smallest set, then keep</a:t>
            </a:r>
            <a:r>
              <a:rPr lang="en-US" i="1">
                <a:solidFill>
                  <a:srgbClr val="00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i="1">
                <a:ea typeface="ＭＳ Ｐゴシック" panose="020B0600070205080204" pitchFamily="34" charset="-128"/>
              </a:rPr>
              <a:t>cutting further</a:t>
            </a:r>
            <a:r>
              <a:rPr 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933700" y="2438401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2000"/>
              <a:t>This is why we kept</a:t>
            </a:r>
          </a:p>
          <a:p>
            <a:pPr algn="ctr" eaLnBrk="0" hangingPunct="0"/>
            <a:r>
              <a:rPr 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1195388" y="5589588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ea typeface="ＭＳ Ｐゴシック" panose="020B0600070205080204" pitchFamily="34" charset="-128"/>
                <a:cs typeface="Arial Unicode MS" panose="020B0604020202020204" pitchFamily="34" charset="-128"/>
              </a:rPr>
              <a:t>Execute the query as (</a:t>
            </a:r>
            <a:r>
              <a:rPr lang="en-US" sz="2400" b="1" i="1"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Calpurnia</a:t>
            </a:r>
            <a:r>
              <a:rPr lang="en-US" sz="2400"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>
                <a:ea typeface="ＭＳ Ｐゴシック" panose="020B0600070205080204" pitchFamily="34" charset="-128"/>
                <a:cs typeface="Arial Unicode MS" panose="020B0604020202020204" pitchFamily="34" charset="-128"/>
              </a:rPr>
              <a:t>AND</a:t>
            </a:r>
            <a:r>
              <a:rPr lang="en-US" sz="2400"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1" i="1">
                <a:ea typeface="ＭＳ Ｐゴシック" panose="020B0600070205080204" pitchFamily="34" charset="-128"/>
                <a:cs typeface="Arial Unicode MS" panose="020B0604020202020204" pitchFamily="34" charset="-128"/>
              </a:rPr>
              <a:t>Brutus)</a:t>
            </a:r>
            <a:r>
              <a:rPr lang="en-US" sz="2400"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>
                <a:ea typeface="ＭＳ Ｐゴシック" panose="020B0600070205080204" pitchFamily="34" charset="-128"/>
                <a:cs typeface="Arial Unicode MS" panose="020B0604020202020204" pitchFamily="34" charset="-128"/>
              </a:rPr>
              <a:t>AND </a:t>
            </a:r>
            <a:r>
              <a:rPr lang="en-US" sz="2400" b="1" i="1"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Caesar</a:t>
            </a:r>
            <a:r>
              <a:rPr lang="en-US" sz="2400">
                <a:ea typeface="ＭＳ Ｐゴシック" panose="020B060007020508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39943" name="TextBox 51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46175" y="3733800"/>
            <a:ext cx="7883526" cy="1524000"/>
            <a:chOff x="1146175" y="3733800"/>
            <a:chExt cx="7883526" cy="1524000"/>
          </a:xfrm>
        </p:grpSpPr>
        <p:sp>
          <p:nvSpPr>
            <p:cNvPr id="53" name="Text Box 1029"/>
            <p:cNvSpPr txBox="1">
              <a:spLocks noChangeArrowheads="1"/>
            </p:cNvSpPr>
            <p:nvPr/>
          </p:nvSpPr>
          <p:spPr bwMode="auto">
            <a:xfrm>
              <a:off x="1146175" y="3733801"/>
              <a:ext cx="81144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Brutus</a:t>
              </a:r>
            </a:p>
          </p:txBody>
        </p:sp>
        <p:sp>
          <p:nvSpPr>
            <p:cNvPr id="54" name="Text Box 1030"/>
            <p:cNvSpPr txBox="1">
              <a:spLocks noChangeArrowheads="1"/>
            </p:cNvSpPr>
            <p:nvPr/>
          </p:nvSpPr>
          <p:spPr bwMode="auto">
            <a:xfrm>
              <a:off x="1146175" y="4267201"/>
              <a:ext cx="10502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b="1" i="1"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Caesar</a:t>
              </a:r>
            </a:p>
          </p:txBody>
        </p:sp>
        <p:sp>
          <p:nvSpPr>
            <p:cNvPr id="55" name="Text Box 1031"/>
            <p:cNvSpPr txBox="1">
              <a:spLocks noChangeArrowheads="1"/>
            </p:cNvSpPr>
            <p:nvPr/>
          </p:nvSpPr>
          <p:spPr bwMode="auto">
            <a:xfrm>
              <a:off x="1146176" y="4800601"/>
              <a:ext cx="11079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 i="1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Calpurnia</a:t>
              </a:r>
            </a:p>
          </p:txBody>
        </p:sp>
        <p:sp>
          <p:nvSpPr>
            <p:cNvPr id="56" name="AutoShape 1032"/>
            <p:cNvSpPr>
              <a:spLocks noChangeArrowheads="1"/>
            </p:cNvSpPr>
            <p:nvPr/>
          </p:nvSpPr>
          <p:spPr bwMode="auto">
            <a:xfrm>
              <a:off x="2819400" y="3788143"/>
              <a:ext cx="909638" cy="360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AutoShape 1033"/>
            <p:cNvSpPr>
              <a:spLocks noChangeArrowheads="1"/>
            </p:cNvSpPr>
            <p:nvPr/>
          </p:nvSpPr>
          <p:spPr bwMode="auto">
            <a:xfrm>
              <a:off x="2819400" y="4321543"/>
              <a:ext cx="909638" cy="360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8" name="Group 1034"/>
            <p:cNvGrpSpPr>
              <a:grpSpLocks/>
            </p:cNvGrpSpPr>
            <p:nvPr/>
          </p:nvGrpSpPr>
          <p:grpSpPr bwMode="auto">
            <a:xfrm>
              <a:off x="4041775" y="4845055"/>
              <a:ext cx="4267200" cy="369888"/>
              <a:chOff x="2064" y="2428"/>
              <a:chExt cx="2688" cy="233"/>
            </a:xfrm>
          </p:grpSpPr>
          <p:sp>
            <p:nvSpPr>
              <p:cNvPr id="92" name="Rectangle 1035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268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Rectangle 1036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Rectangle 1037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Rectangle 1038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Line 1039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1040"/>
            <p:cNvGrpSpPr>
              <a:grpSpLocks/>
            </p:cNvGrpSpPr>
            <p:nvPr/>
          </p:nvGrpSpPr>
          <p:grpSpPr bwMode="auto">
            <a:xfrm>
              <a:off x="4041776" y="4267200"/>
              <a:ext cx="4987925" cy="457200"/>
              <a:chOff x="2064" y="2688"/>
              <a:chExt cx="3142" cy="288"/>
            </a:xfrm>
          </p:grpSpPr>
          <p:grpSp>
            <p:nvGrpSpPr>
              <p:cNvPr id="78" name="Group 1041"/>
              <p:cNvGrpSpPr>
                <a:grpSpLocks/>
              </p:cNvGrpSpPr>
              <p:nvPr/>
            </p:nvGrpSpPr>
            <p:grpSpPr bwMode="auto">
              <a:xfrm>
                <a:off x="2064" y="2716"/>
                <a:ext cx="3094" cy="233"/>
                <a:chOff x="2064" y="2428"/>
                <a:chExt cx="3094" cy="233"/>
              </a:xfrm>
            </p:grpSpPr>
            <p:sp>
              <p:nvSpPr>
                <p:cNvPr id="87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064" y="2428"/>
                  <a:ext cx="3094" cy="23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" name="Rectangle 1043"/>
                <p:cNvSpPr>
                  <a:spLocks noChangeArrowheads="1"/>
                </p:cNvSpPr>
                <p:nvPr/>
              </p:nvSpPr>
              <p:spPr bwMode="auto">
                <a:xfrm>
                  <a:off x="2448" y="2428"/>
                  <a:ext cx="230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832" y="2428"/>
                  <a:ext cx="153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216" y="2428"/>
                  <a:ext cx="76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" name="Line 1046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9" name="Text Box 1047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sp>
            <p:nvSpPr>
              <p:cNvPr id="80" name="Text Box 1048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81" name="Text Box 1049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</a:t>
                </a:r>
              </a:p>
            </p:txBody>
          </p:sp>
          <p:sp>
            <p:nvSpPr>
              <p:cNvPr id="82" name="Text Box 1050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sp>
            <p:nvSpPr>
              <p:cNvPr id="83" name="Text Box 1051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sp>
            <p:nvSpPr>
              <p:cNvPr id="84" name="Text Box 1052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sp>
            <p:nvSpPr>
              <p:cNvPr id="85" name="Text Box 1053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21</a:t>
                </a:r>
              </a:p>
            </p:txBody>
          </p:sp>
          <p:sp>
            <p:nvSpPr>
              <p:cNvPr id="86" name="Text Box 1054"/>
              <p:cNvSpPr txBox="1">
                <a:spLocks noChangeArrowheads="1"/>
              </p:cNvSpPr>
              <p:nvPr/>
            </p:nvSpPr>
            <p:spPr bwMode="auto">
              <a:xfrm>
                <a:off x="4848" y="2688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34</a:t>
                </a:r>
              </a:p>
            </p:txBody>
          </p:sp>
        </p:grpSp>
        <p:grpSp>
          <p:nvGrpSpPr>
            <p:cNvPr id="60" name="Group 1055"/>
            <p:cNvGrpSpPr>
              <a:grpSpLocks/>
            </p:cNvGrpSpPr>
            <p:nvPr/>
          </p:nvGrpSpPr>
          <p:grpSpPr bwMode="auto">
            <a:xfrm>
              <a:off x="4041775" y="3733800"/>
              <a:ext cx="4443413" cy="457200"/>
              <a:chOff x="2064" y="2400"/>
              <a:chExt cx="2799" cy="288"/>
            </a:xfrm>
          </p:grpSpPr>
          <p:grpSp>
            <p:nvGrpSpPr>
              <p:cNvPr id="64" name="Group 1056"/>
              <p:cNvGrpSpPr>
                <a:grpSpLocks/>
              </p:cNvGrpSpPr>
              <p:nvPr/>
            </p:nvGrpSpPr>
            <p:grpSpPr bwMode="auto">
              <a:xfrm>
                <a:off x="2064" y="2428"/>
                <a:ext cx="2688" cy="233"/>
                <a:chOff x="2064" y="2428"/>
                <a:chExt cx="2688" cy="233"/>
              </a:xfrm>
            </p:grpSpPr>
            <p:sp>
              <p:nvSpPr>
                <p:cNvPr id="73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064" y="2428"/>
                  <a:ext cx="2688" cy="23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" name="Rectangle 1058"/>
                <p:cNvSpPr>
                  <a:spLocks noChangeArrowheads="1"/>
                </p:cNvSpPr>
                <p:nvPr/>
              </p:nvSpPr>
              <p:spPr bwMode="auto">
                <a:xfrm>
                  <a:off x="2448" y="2428"/>
                  <a:ext cx="230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32" y="2428"/>
                  <a:ext cx="153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216" y="2428"/>
                  <a:ext cx="76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" name="Line 1061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" name="Text Box 1062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66" name="Text Box 1063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4</a:t>
                </a:r>
              </a:p>
            </p:txBody>
          </p:sp>
          <p:sp>
            <p:nvSpPr>
              <p:cNvPr id="67" name="Text Box 1064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8</a:t>
                </a:r>
              </a:p>
            </p:txBody>
          </p:sp>
          <p:sp>
            <p:nvSpPr>
              <p:cNvPr id="68" name="Text Box 1065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sp>
            <p:nvSpPr>
              <p:cNvPr id="69" name="Text Box 1066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32</a:t>
                </a:r>
              </a:p>
            </p:txBody>
          </p:sp>
          <p:sp>
            <p:nvSpPr>
              <p:cNvPr id="70" name="Text Box 1067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64</a:t>
                </a:r>
              </a:p>
            </p:txBody>
          </p:sp>
          <p:sp>
            <p:nvSpPr>
              <p:cNvPr id="71" name="Text Box 1068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128</a:t>
                </a:r>
              </a:p>
            </p:txBody>
          </p:sp>
          <p:sp>
            <p:nvSpPr>
              <p:cNvPr id="72" name="Text Box 1069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61" name="Text Box 1070"/>
            <p:cNvSpPr txBox="1">
              <a:spLocks noChangeArrowheads="1"/>
            </p:cNvSpPr>
            <p:nvPr/>
          </p:nvSpPr>
          <p:spPr bwMode="auto">
            <a:xfrm>
              <a:off x="4070351" y="48006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dirty="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13</a:t>
              </a:r>
            </a:p>
          </p:txBody>
        </p:sp>
        <p:sp>
          <p:nvSpPr>
            <p:cNvPr id="62" name="AutoShape 1071"/>
            <p:cNvSpPr>
              <a:spLocks noChangeArrowheads="1"/>
            </p:cNvSpPr>
            <p:nvPr/>
          </p:nvSpPr>
          <p:spPr bwMode="auto">
            <a:xfrm>
              <a:off x="2819400" y="4854943"/>
              <a:ext cx="909638" cy="360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1072"/>
            <p:cNvSpPr txBox="1">
              <a:spLocks noChangeArrowheads="1"/>
            </p:cNvSpPr>
            <p:nvPr/>
          </p:nvSpPr>
          <p:spPr bwMode="auto">
            <a:xfrm>
              <a:off x="4660901" y="4800600"/>
              <a:ext cx="568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6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More General Optimization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>
                <a:ea typeface="ＭＳ Ｐゴシック" panose="020B0600070205080204" pitchFamily="34" charset="-128"/>
              </a:rPr>
              <a:t>e.g., </a:t>
            </a:r>
            <a:r>
              <a:rPr lang="en-US" sz="3000" i="1">
                <a:ea typeface="ＭＳ Ｐゴシック" panose="020B0600070205080204" pitchFamily="34" charset="-128"/>
              </a:rPr>
              <a:t>(</a:t>
            </a:r>
            <a:r>
              <a:rPr lang="en-US" sz="3000" b="1" i="1">
                <a:ea typeface="ＭＳ Ｐゴシック" panose="020B0600070205080204" pitchFamily="34" charset="-128"/>
              </a:rPr>
              <a:t>madding</a:t>
            </a:r>
            <a:r>
              <a:rPr lang="en-US" sz="3000" i="1">
                <a:ea typeface="ＭＳ Ｐゴシック" panose="020B0600070205080204" pitchFamily="34" charset="-128"/>
              </a:rPr>
              <a:t> OR </a:t>
            </a:r>
            <a:r>
              <a:rPr lang="en-US" sz="3000" b="1" i="1">
                <a:ea typeface="ＭＳ Ｐゴシック" panose="020B0600070205080204" pitchFamily="34" charset="-128"/>
              </a:rPr>
              <a:t>crowd</a:t>
            </a:r>
            <a:r>
              <a:rPr lang="en-US" sz="3000" i="1">
                <a:ea typeface="ＭＳ Ｐゴシック" panose="020B0600070205080204" pitchFamily="34" charset="-128"/>
              </a:rPr>
              <a:t>) AND (</a:t>
            </a:r>
            <a:r>
              <a:rPr lang="en-US" sz="3000" b="1" i="1">
                <a:ea typeface="ＭＳ Ｐゴシック" panose="020B0600070205080204" pitchFamily="34" charset="-128"/>
              </a:rPr>
              <a:t>ignoble</a:t>
            </a:r>
            <a:r>
              <a:rPr lang="en-US" sz="3000" i="1">
                <a:ea typeface="ＭＳ Ｐゴシック" panose="020B0600070205080204" pitchFamily="34" charset="-128"/>
              </a:rPr>
              <a:t> OR </a:t>
            </a:r>
            <a:r>
              <a:rPr lang="en-US" sz="3000" b="1" i="1">
                <a:ea typeface="ＭＳ Ｐゴシック" panose="020B0600070205080204" pitchFamily="34" charset="-128"/>
              </a:rPr>
              <a:t>strife</a:t>
            </a:r>
            <a:r>
              <a:rPr lang="en-US" sz="3000" i="1">
                <a:ea typeface="ＭＳ Ｐゴシック" panose="020B0600070205080204" pitchFamily="34" charset="-128"/>
              </a:rPr>
              <a:t>)</a:t>
            </a:r>
            <a:endParaRPr lang="en-US" sz="3000">
              <a:ea typeface="ＭＳ Ｐゴシック" panose="020B0600070205080204" pitchFamily="34" charset="-128"/>
            </a:endParaRPr>
          </a:p>
          <a:p>
            <a:r>
              <a:rPr lang="en-US" sz="3000">
                <a:ea typeface="ＭＳ Ｐゴシック" panose="020B0600070205080204" pitchFamily="34" charset="-128"/>
              </a:rPr>
              <a:t>Get doc. freq.’s for all terms.</a:t>
            </a:r>
          </a:p>
          <a:p>
            <a:r>
              <a:rPr lang="en-US" sz="3000">
                <a:ea typeface="ＭＳ Ｐゴシック" panose="020B0600070205080204" pitchFamily="34" charset="-128"/>
              </a:rPr>
              <a:t>Estimate the size of each </a:t>
            </a:r>
            <a:r>
              <a:rPr lang="en-US" sz="3000" i="1">
                <a:ea typeface="ＭＳ Ｐゴシック" panose="020B0600070205080204" pitchFamily="34" charset="-128"/>
              </a:rPr>
              <a:t>OR</a:t>
            </a:r>
            <a:r>
              <a:rPr lang="en-US" sz="3000">
                <a:ea typeface="ＭＳ Ｐゴシック" panose="020B0600070205080204" pitchFamily="34" charset="-128"/>
              </a:rPr>
              <a:t> by the sum of its doc. freq.’s (conservative).</a:t>
            </a:r>
          </a:p>
          <a:p>
            <a:r>
              <a:rPr lang="en-US" sz="3000">
                <a:ea typeface="ＭＳ Ｐゴシック" panose="020B0600070205080204" pitchFamily="34" charset="-128"/>
              </a:rPr>
              <a:t>Process in increasing order of </a:t>
            </a:r>
            <a:r>
              <a:rPr lang="en-US" sz="3000" i="1">
                <a:ea typeface="ＭＳ Ｐゴシック" panose="020B0600070205080204" pitchFamily="34" charset="-128"/>
              </a:rPr>
              <a:t>OR</a:t>
            </a:r>
            <a:r>
              <a:rPr lang="en-US" sz="3000">
                <a:ea typeface="ＭＳ Ｐゴシック" panose="020B0600070205080204" pitchFamily="34" charset="-128"/>
              </a:rPr>
              <a:t> sizes.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404059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We want to be able to answer queries such as </a:t>
            </a:r>
            <a:r>
              <a:rPr lang="en-US" b="1" dirty="0"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>
                <a:ea typeface="ＭＳ Ｐゴシック" charset="0"/>
                <a:cs typeface="ＭＳ Ｐゴシック" charset="0"/>
              </a:rPr>
              <a:t>“I went to university at Stanford”</a:t>
            </a:r>
            <a:r>
              <a:rPr lang="en-US" dirty="0">
                <a:ea typeface="ＭＳ Ｐゴシック" charset="0"/>
                <a:cs typeface="ＭＳ Ｐゴシック" charset="0"/>
              </a:rPr>
              <a:t> is not a match.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The concept of phrase queries has proven easily understood by users; one of the few “advanced search” ideas that works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Many more queries are </a:t>
            </a:r>
            <a:r>
              <a:rPr lang="en-US" i="1" dirty="0">
                <a:ea typeface="ＭＳ Ｐゴシック" charset="0"/>
              </a:rPr>
              <a:t>implicit phrase queries</a:t>
            </a:r>
            <a:endParaRPr lang="en-US" dirty="0">
              <a:ea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ea typeface="ＭＳ Ｐゴシック" charset="0"/>
                <a:cs typeface="ＭＳ Ｐゴシック" charset="0"/>
              </a:rPr>
              <a:t>&gt; entries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42616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A First Attempt: Bi-word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example the text “Friends, Romans, Countrymen” would generate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friends romans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romans countrymen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Each of these bi-words is now a dictionary term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4816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Longer phrases can be processed by breaking them down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alto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5703412" y="4955540"/>
            <a:ext cx="2478563" cy="55149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255664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Issues for Bi-word Indexes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False positives, as noted before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Index blowup due to bigger dictionary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Infeasible for more than bi-words, big even for them</a:t>
            </a:r>
          </a:p>
          <a:p>
            <a:pPr lvl="1">
              <a:buFont typeface="Wingdings" panose="05000000000000000000" pitchFamily="2" charset="2"/>
              <a:buNone/>
            </a:pPr>
            <a:endParaRPr lang="en-US" b="1" i="1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Bi-word indexes are not the standard solution (for all bi-words) but can be part of a compound strategy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79004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 the postings, store, for each </a:t>
            </a:r>
            <a:r>
              <a:rPr lang="en-US" b="1" i="1" dirty="0">
                <a:ea typeface="ＭＳ Ｐゴシック" panose="020B0600070205080204" pitchFamily="34" charset="-128"/>
              </a:rPr>
              <a:t>term </a:t>
            </a:r>
            <a:r>
              <a:rPr lang="en-US" dirty="0">
                <a:ea typeface="ＭＳ Ｐゴシック" panose="020B0600070205080204" pitchFamily="34" charset="-128"/>
              </a:rPr>
              <a:t>the position(s) in which tokens of it appear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ea typeface="ＭＳ Ｐゴシック" panose="020B0600070205080204" pitchFamily="34" charset="-128"/>
              </a:rPr>
              <a:t>&lt;</a:t>
            </a:r>
            <a:r>
              <a:rPr lang="en-US" b="1" i="1" dirty="0">
                <a:ea typeface="ＭＳ Ｐゴシック" panose="020B0600070205080204" pitchFamily="34" charset="-128"/>
              </a:rPr>
              <a:t>term</a:t>
            </a:r>
            <a:r>
              <a:rPr lang="en-US" i="1" dirty="0">
                <a:ea typeface="ＭＳ Ｐゴシック" panose="020B0600070205080204" pitchFamily="34" charset="-128"/>
              </a:rPr>
              <a:t>, </a:t>
            </a:r>
            <a:r>
              <a:rPr lang="en-US" dirty="0">
                <a:ea typeface="ＭＳ Ｐゴシック" panose="020B0600070205080204" pitchFamily="34" charset="-128"/>
              </a:rPr>
              <a:t>number of docs containing </a:t>
            </a:r>
            <a:r>
              <a:rPr lang="en-US" b="1" i="1" dirty="0">
                <a:ea typeface="ＭＳ Ｐゴシック" panose="020B0600070205080204" pitchFamily="34" charset="-128"/>
              </a:rPr>
              <a:t>term</a:t>
            </a:r>
            <a:r>
              <a:rPr lang="en-US" dirty="0">
                <a:ea typeface="ＭＳ Ｐゴシック" panose="020B0600070205080204" pitchFamily="34" charset="-128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i="1" dirty="0">
                <a:ea typeface="ＭＳ Ｐゴシック" panose="020B0600070205080204" pitchFamily="34" charset="-128"/>
              </a:rPr>
              <a:t>doc1</a:t>
            </a:r>
            <a:r>
              <a:rPr lang="en-US" dirty="0">
                <a:ea typeface="ＭＳ Ｐゴシック" panose="020B0600070205080204" pitchFamily="34" charset="-128"/>
              </a:rPr>
              <a:t>: position1, position2 … 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i="1" dirty="0">
                <a:ea typeface="ＭＳ Ｐゴシック" panose="020B0600070205080204" pitchFamily="34" charset="-128"/>
              </a:rPr>
              <a:t>doc2</a:t>
            </a:r>
            <a:r>
              <a:rPr lang="en-US" dirty="0">
                <a:ea typeface="ＭＳ Ｐゴシック" panose="020B0600070205080204" pitchFamily="34" charset="-128"/>
              </a:rPr>
              <a:t>: position1, position2 … 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ea typeface="ＭＳ Ｐゴシック" panose="020B0600070205080204" pitchFamily="34" charset="-128"/>
              </a:rPr>
              <a:t>etc.&gt;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8957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Positional Index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For phrase queries, we use a merge algorithm recursively at the document level</a:t>
            </a:r>
          </a:p>
          <a:p>
            <a:r>
              <a:rPr lang="en-US">
                <a:ea typeface="ＭＳ Ｐゴシック" panose="020B0600070205080204" pitchFamily="34" charset="-128"/>
              </a:rPr>
              <a:t>But we now need to deal with more than just equality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23900" y="2696369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28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be</a:t>
            </a: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993427;</a:t>
            </a:r>
          </a:p>
          <a:p>
            <a:pPr eaLnBrk="0" hangingPunct="0"/>
            <a:r>
              <a:rPr lang="en-US" sz="2800" i="1" dirty="0">
                <a:solidFill>
                  <a:srgbClr val="A4050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1</a:t>
            </a: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7, 18, 33, 72, 86, 231;</a:t>
            </a:r>
          </a:p>
          <a:p>
            <a:pPr eaLnBrk="0" hangingPunct="0"/>
            <a:r>
              <a:rPr lang="en-US" sz="2800" i="1" dirty="0">
                <a:solidFill>
                  <a:srgbClr val="A4050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3, 149;</a:t>
            </a:r>
          </a:p>
          <a:p>
            <a:pPr eaLnBrk="0" hangingPunct="0"/>
            <a:r>
              <a:rPr lang="en-US" sz="2800" i="1" dirty="0">
                <a:solidFill>
                  <a:srgbClr val="A4050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4</a:t>
            </a: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17, 191, 291, 430, 434;</a:t>
            </a:r>
          </a:p>
          <a:p>
            <a:pPr eaLnBrk="0" hangingPunct="0"/>
            <a:r>
              <a:rPr lang="en-US" sz="2800" i="1" dirty="0">
                <a:solidFill>
                  <a:srgbClr val="A4050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5</a:t>
            </a: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: 363, 367, …&gt;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838700" y="3215481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dirty="0">
                <a:latin typeface="Times New Roman" panose="02020603050405020304" pitchFamily="18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panose="02020603050405020304" pitchFamily="18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panose="02020603050405020304" pitchFamily="18" charset="0"/>
              </a:rPr>
              <a:t>could contain “</a:t>
            </a:r>
            <a:r>
              <a:rPr lang="en-US" b="1" i="1" dirty="0">
                <a:latin typeface="Times New Roman" panose="02020603050405020304" pitchFamily="18" charset="0"/>
              </a:rPr>
              <a:t>to be</a:t>
            </a:r>
          </a:p>
          <a:p>
            <a:pPr algn="ctr" eaLnBrk="0" hangingPunct="0"/>
            <a:r>
              <a:rPr lang="en-US" b="1" i="1" dirty="0">
                <a:latin typeface="Times New Roman" panose="02020603050405020304" pitchFamily="18" charset="0"/>
              </a:rPr>
              <a:t>or not to be</a:t>
            </a:r>
            <a:r>
              <a:rPr lang="en-US" dirty="0">
                <a:latin typeface="Times New Roman" panose="02020603050405020304" pitchFamily="18" charset="0"/>
              </a:rPr>
              <a:t>”?</a:t>
            </a:r>
          </a:p>
        </p:txBody>
      </p:sp>
      <p:sp>
        <p:nvSpPr>
          <p:cNvPr id="51206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301059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to, be, or, not.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ea typeface="ＭＳ Ｐゴシック" charset="0"/>
                <a:cs typeface="ＭＳ Ｐゴシック" charset="0"/>
              </a:rPr>
              <a:t> lists to enumerate all positions with “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to be or not to be</a:t>
            </a:r>
            <a:r>
              <a:rPr lang="en-US" dirty="0">
                <a:ea typeface="ＭＳ Ｐゴシック" charset="0"/>
                <a:cs typeface="ＭＳ Ｐゴシック" charset="0"/>
              </a:rPr>
              <a:t>”.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to</a:t>
            </a:r>
            <a:r>
              <a:rPr lang="en-US" i="1" dirty="0">
                <a:ea typeface="ＭＳ Ｐゴシック" charset="0"/>
              </a:rPr>
              <a:t>: </a:t>
            </a:r>
          </a:p>
          <a:p>
            <a:pPr lvl="2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>
                <a:ea typeface="ＭＳ Ｐゴシック" charset="0"/>
              </a:rPr>
              <a:t>2</a:t>
            </a:r>
            <a:r>
              <a:rPr lang="en-US" dirty="0">
                <a:ea typeface="ＭＳ Ｐゴシック" charset="0"/>
              </a:rPr>
              <a:t>:1,17,74,222,551;</a:t>
            </a:r>
            <a:r>
              <a:rPr lang="en-US" i="1" dirty="0">
                <a:ea typeface="ＭＳ Ｐゴシック" charset="0"/>
              </a:rPr>
              <a:t> </a:t>
            </a:r>
            <a:r>
              <a:rPr lang="en-US" i="1" dirty="0">
                <a:solidFill>
                  <a:srgbClr val="990033"/>
                </a:solidFill>
                <a:ea typeface="ＭＳ Ｐゴシック" charset="0"/>
              </a:rPr>
              <a:t>4</a:t>
            </a:r>
            <a:r>
              <a:rPr lang="en-US" dirty="0">
                <a:solidFill>
                  <a:srgbClr val="990033"/>
                </a:solidFill>
                <a:ea typeface="ＭＳ Ｐゴシック" charset="0"/>
              </a:rPr>
              <a:t>:8,16,190,429,433;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i="1" dirty="0">
                <a:ea typeface="ＭＳ Ｐゴシック" charset="0"/>
              </a:rPr>
              <a:t>7</a:t>
            </a:r>
            <a:r>
              <a:rPr lang="en-US" dirty="0">
                <a:ea typeface="ＭＳ Ｐゴシック" charset="0"/>
              </a:rPr>
              <a:t>:13,23,191; ...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be</a:t>
            </a:r>
            <a:r>
              <a:rPr lang="en-US" i="1" dirty="0">
                <a:ea typeface="ＭＳ Ｐゴシック" charset="0"/>
              </a:rPr>
              <a:t>:  </a:t>
            </a:r>
          </a:p>
          <a:p>
            <a:pPr lvl="2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>
                <a:ea typeface="ＭＳ Ｐゴシック" charset="0"/>
              </a:rPr>
              <a:t>1</a:t>
            </a:r>
            <a:r>
              <a:rPr lang="en-US" dirty="0">
                <a:ea typeface="ＭＳ Ｐゴシック" charset="0"/>
              </a:rPr>
              <a:t>:17,19; </a:t>
            </a:r>
            <a:r>
              <a:rPr lang="en-US" i="1" dirty="0">
                <a:solidFill>
                  <a:srgbClr val="990033"/>
                </a:solidFill>
                <a:ea typeface="ＭＳ Ｐゴシック" charset="0"/>
              </a:rPr>
              <a:t>4</a:t>
            </a:r>
            <a:r>
              <a:rPr lang="en-US" dirty="0">
                <a:solidFill>
                  <a:srgbClr val="990033"/>
                </a:solidFill>
                <a:ea typeface="ＭＳ Ｐゴシック" charset="0"/>
              </a:rPr>
              <a:t>:17,191,291,430,434;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i="1" dirty="0">
                <a:ea typeface="ＭＳ Ｐゴシック" charset="0"/>
              </a:rPr>
              <a:t>5</a:t>
            </a:r>
            <a:r>
              <a:rPr lang="en-US" dirty="0">
                <a:ea typeface="ＭＳ Ｐゴシック" charset="0"/>
              </a:rPr>
              <a:t>:14,19,101; ...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627155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 means “within 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 words of”.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Arial" charset="0"/>
              </a:rPr>
              <a:t>Clearly, positional indexes can be used for such queries; bi-word indexes cannot.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65785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Query on Unstructured Data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Slow (for large corpora)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i="1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Calpurnia</a:t>
            </a:r>
            <a:r>
              <a:rPr lang="en-US" dirty="0">
                <a:ea typeface="ＭＳ Ｐゴシック" charset="0"/>
              </a:rPr>
              <a:t> is non-trivial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Other operations (e.g., find the word </a:t>
            </a:r>
            <a:r>
              <a:rPr lang="en-US" b="1" i="1" dirty="0">
                <a:ea typeface="ＭＳ Ｐゴシック" charset="0"/>
              </a:rPr>
              <a:t>Romans </a:t>
            </a:r>
            <a:r>
              <a:rPr lang="en-US" dirty="0">
                <a:ea typeface="ＭＳ Ｐゴシック" charset="0"/>
              </a:rPr>
              <a:t>near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countrymen</a:t>
            </a:r>
            <a:r>
              <a:rPr lang="en-US" dirty="0">
                <a:ea typeface="ＭＳ Ｐゴシック" charset="0"/>
              </a:rPr>
              <a:t>) not feasible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Ranked retrieval (best documents to return)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2541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Chapters 1,2,5 of </a:t>
            </a:r>
            <a:r>
              <a:rPr lang="en-US" u="sng" dirty="0">
                <a:hlinkClick r:id="rId2"/>
              </a:rPr>
              <a:t>Manning-</a:t>
            </a:r>
            <a:r>
              <a:rPr lang="en-US" u="sng" dirty="0" err="1">
                <a:hlinkClick r:id="rId2"/>
              </a:rPr>
              <a:t>Raghavan</a:t>
            </a:r>
            <a:r>
              <a:rPr lang="en-US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Schuetze</a:t>
            </a:r>
            <a:r>
              <a:rPr lang="en-US" u="sng" dirty="0">
                <a:hlinkClick r:id="rId2"/>
              </a:rPr>
              <a:t> book</a:t>
            </a:r>
            <a:endParaRPr lang="en-US" u="sng" dirty="0"/>
          </a:p>
          <a:p>
            <a:pPr lvl="1"/>
            <a:r>
              <a:rPr lang="en-US" dirty="0"/>
              <a:t>http://nlp.stanford.edu/IR-book/</a:t>
            </a:r>
          </a:p>
          <a:p>
            <a:r>
              <a:rPr lang="en-US" dirty="0"/>
              <a:t>Chapter 3 (Web Search and Information Retrieval) from </a:t>
            </a:r>
            <a:r>
              <a:rPr lang="en-US" u="sng" dirty="0">
                <a:hlinkClick r:id="rId3"/>
              </a:rPr>
              <a:t>Mining the Web</a:t>
            </a:r>
            <a:endParaRPr lang="en-US" u="sng" dirty="0"/>
          </a:p>
          <a:p>
            <a:pPr lvl="1"/>
            <a:r>
              <a:rPr lang="en-US" dirty="0">
                <a:hlinkClick r:id="rId3"/>
              </a:rPr>
              <a:t>http://www.cse.iitb.ac.in/soumen/mining-the-web/</a:t>
            </a:r>
            <a:endParaRPr lang="en-US" dirty="0"/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Original publication on SPIMI: Heinz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Zobel</a:t>
            </a:r>
            <a:r>
              <a:rPr lang="en-US" altLang="en-US" dirty="0">
                <a:ea typeface="ＭＳ Ｐゴシック" panose="020B0600070205080204" pitchFamily="34" charset="-128"/>
              </a:rPr>
              <a:t> (2003)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F. </a:t>
            </a:r>
            <a:r>
              <a:rPr lang="en-US" altLang="en-US" dirty="0" err="1">
                <a:ea typeface="ＭＳ Ｐゴシック" panose="020B0600070205080204" pitchFamily="34" charset="-128"/>
              </a:rPr>
              <a:t>Scholer</a:t>
            </a:r>
            <a:r>
              <a:rPr lang="en-US" altLang="en-US" dirty="0">
                <a:ea typeface="ＭＳ Ｐゴシック" panose="020B0600070205080204" pitchFamily="34" charset="-128"/>
              </a:rPr>
              <a:t>, H.E. Williams and J. </a:t>
            </a:r>
            <a:r>
              <a:rPr lang="en-US" altLang="en-US" dirty="0" err="1">
                <a:ea typeface="ＭＳ Ｐゴシック" panose="020B0600070205080204" pitchFamily="34" charset="-128"/>
              </a:rPr>
              <a:t>Zobel</a:t>
            </a:r>
            <a:r>
              <a:rPr lang="en-US" altLang="en-US" dirty="0">
                <a:ea typeface="ＭＳ Ｐゴシック" panose="020B0600070205080204" pitchFamily="34" charset="-128"/>
              </a:rPr>
              <a:t>. 2002. Compression of Inverted Indexes For Fast Query Evaluation. </a:t>
            </a:r>
            <a:r>
              <a:rPr lang="en-US" altLang="en-US" i="1" dirty="0">
                <a:ea typeface="ＭＳ Ｐゴシック" panose="020B0600070205080204" pitchFamily="34" charset="-128"/>
              </a:rPr>
              <a:t>Proc. ACM-SIGIR 2002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Variable byte codes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V. N. </a:t>
            </a:r>
            <a:r>
              <a:rPr lang="en-US" altLang="en-US" dirty="0" err="1">
                <a:ea typeface="ＭＳ Ｐゴシック" panose="020B0600070205080204" pitchFamily="34" charset="-128"/>
              </a:rPr>
              <a:t>Anh</a:t>
            </a:r>
            <a:r>
              <a:rPr lang="en-US" altLang="en-US" dirty="0">
                <a:ea typeface="ＭＳ Ｐゴシック" panose="020B0600070205080204" pitchFamily="34" charset="-128"/>
              </a:rPr>
              <a:t> and A. Moffat. 2005. Inverted Index Compression Using Word-Aligned Binary Codes. </a:t>
            </a:r>
            <a:r>
              <a:rPr lang="en-US" altLang="en-US" i="1" dirty="0">
                <a:ea typeface="ＭＳ Ｐゴシック" panose="020B0600070205080204" pitchFamily="34" charset="-128"/>
              </a:rPr>
              <a:t>Information Retrieval </a:t>
            </a:r>
            <a:r>
              <a:rPr lang="en-US" altLang="en-US" dirty="0">
                <a:ea typeface="ＭＳ Ｐゴシック" panose="020B0600070205080204" pitchFamily="34" charset="-128"/>
              </a:rPr>
              <a:t>8: 151–166. 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Word aligned codes</a:t>
            </a:r>
          </a:p>
          <a:p>
            <a:r>
              <a:rPr lang="en-US" u="sng" dirty="0">
                <a:hlinkClick r:id="rId4"/>
              </a:rPr>
              <a:t>As We May Think -- </a:t>
            </a:r>
            <a:r>
              <a:rPr lang="en-US" u="sng" dirty="0" err="1">
                <a:hlinkClick r:id="rId4"/>
              </a:rPr>
              <a:t>Vannevar</a:t>
            </a:r>
            <a:r>
              <a:rPr lang="en-US" u="sng" dirty="0">
                <a:hlinkClick r:id="rId4"/>
              </a:rPr>
              <a:t> Bush</a:t>
            </a:r>
            <a:endParaRPr lang="en-US" u="sng" dirty="0"/>
          </a:p>
          <a:p>
            <a:pPr lvl="1"/>
            <a:r>
              <a:rPr lang="en-US" dirty="0"/>
              <a:t>http://www.theatlantic.com/magazine/archive/1945/07/as-we-may-think/303881/</a:t>
            </a:r>
          </a:p>
        </p:txBody>
      </p:sp>
    </p:spTree>
    <p:extLst>
      <p:ext uri="{BB962C8B-B14F-4D97-AF65-F5344CB8AC3E}">
        <p14:creationId xmlns:p14="http://schemas.microsoft.com/office/powerpoint/2010/main" val="5750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Term-Document Incidence Matrices</a:t>
            </a:r>
          </a:p>
        </p:txBody>
      </p:sp>
      <p:graphicFrame>
        <p:nvGraphicFramePr>
          <p:cNvPr id="13315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515938" y="2139950"/>
          <a:ext cx="9255125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Worksheet" r:id="rId3" imgW="9515416" imgH="3543418" progId="Excel.Sheet.8">
                  <p:embed/>
                </p:oleObj>
              </mc:Choice>
              <mc:Fallback>
                <p:oleObj name="Worksheet" r:id="rId3" imgW="9515416" imgH="3543418" progId="Excel.Sheet.8">
                  <p:embed/>
                  <p:pic>
                    <p:nvPicPr>
                      <p:cNvPr id="13315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139950"/>
                        <a:ext cx="9255125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210300" y="4916487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1 if </a:t>
            </a: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play</a:t>
            </a:r>
            <a:r>
              <a:rPr 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contains </a:t>
            </a:r>
            <a:r>
              <a:rPr lang="en-US" sz="2400">
                <a:solidFill>
                  <a:srgbClr val="990033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word</a:t>
            </a:r>
            <a:r>
              <a:rPr 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, 0 otherwise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 flipV="1">
            <a:off x="4838700" y="3081337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1333501" y="5062538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000" b="1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Brutus</a:t>
            </a:r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AND</a:t>
            </a:r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Caesar</a:t>
            </a:r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BUT</a:t>
            </a:r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NOT</a:t>
            </a:r>
            <a:r>
              <a:rPr lang="en-US" sz="20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Calpurnia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54345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So we have a 0/1 vector for each term.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To answer query: take the vectors for </a:t>
            </a:r>
            <a:r>
              <a:rPr lang="en-US" b="1" i="1" dirty="0">
                <a:ea typeface="ＭＳ Ｐゴシック" panose="020B0600070205080204" pitchFamily="34" charset="-128"/>
              </a:rPr>
              <a:t>Brutus, Caesar</a:t>
            </a:r>
            <a:r>
              <a:rPr lang="en-US" dirty="0">
                <a:ea typeface="ＭＳ Ｐゴシック" panose="020B0600070205080204" pitchFamily="34" charset="-128"/>
              </a:rPr>
              <a:t> and </a:t>
            </a:r>
            <a:r>
              <a:rPr lang="en-US" b="1" i="1" dirty="0">
                <a:ea typeface="ＭＳ Ｐゴシック" panose="020B0600070205080204" pitchFamily="34" charset="-128"/>
              </a:rPr>
              <a:t>Calpurnia</a:t>
            </a:r>
            <a:r>
              <a:rPr lang="en-US" dirty="0">
                <a:ea typeface="ＭＳ Ｐゴシック" panose="020B0600070205080204" pitchFamily="34" charset="-128"/>
              </a:rPr>
              <a:t> (complemented) </a:t>
            </a:r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  b</a:t>
            </a:r>
            <a:r>
              <a:rPr lang="en-US" dirty="0">
                <a:ea typeface="ＭＳ Ｐゴシック" panose="020B0600070205080204" pitchFamily="34" charset="-128"/>
              </a:rPr>
              <a:t>itwise </a:t>
            </a:r>
            <a:r>
              <a:rPr lang="en-US" i="1" dirty="0">
                <a:ea typeface="ＭＳ Ｐゴシック" panose="020B0600070205080204" pitchFamily="34" charset="-128"/>
              </a:rPr>
              <a:t>AND</a:t>
            </a:r>
            <a:r>
              <a:rPr 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110100 </a:t>
            </a:r>
            <a:r>
              <a:rPr lang="en-US" i="1" dirty="0">
                <a:ea typeface="ＭＳ Ｐゴシック" panose="020B0600070205080204" pitchFamily="34" charset="-128"/>
              </a:rPr>
              <a:t>AND </a:t>
            </a:r>
            <a:r>
              <a:rPr lang="en-US" dirty="0">
                <a:ea typeface="ＭＳ Ｐゴシック" panose="020B0600070205080204" pitchFamily="34" charset="-128"/>
              </a:rPr>
              <a:t>110111 </a:t>
            </a:r>
            <a:r>
              <a:rPr lang="en-US" i="1" dirty="0">
                <a:ea typeface="ＭＳ Ｐゴシック" panose="020B0600070205080204" pitchFamily="34" charset="-128"/>
              </a:rPr>
              <a:t>AND </a:t>
            </a:r>
            <a:r>
              <a:rPr lang="en-US" dirty="0">
                <a:ea typeface="ＭＳ Ｐゴシック" panose="020B0600070205080204" pitchFamily="34" charset="-128"/>
              </a:rPr>
              <a:t>101111 = </a:t>
            </a:r>
            <a:r>
              <a:rPr lang="en-US" b="1" dirty="0">
                <a:ea typeface="ＭＳ Ｐゴシック" panose="020B0600070205080204" pitchFamily="34" charset="-128"/>
              </a:rPr>
              <a:t>100100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  <p:graphicFrame>
        <p:nvGraphicFramePr>
          <p:cNvPr id="1434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9458"/>
              </p:ext>
            </p:extLst>
          </p:nvPr>
        </p:nvGraphicFramePr>
        <p:xfrm>
          <a:off x="1063047" y="3127375"/>
          <a:ext cx="7612641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1434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047" y="3127375"/>
                        <a:ext cx="7612641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3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Consider </a:t>
            </a:r>
            <a:r>
              <a:rPr lang="en-US" i="1">
                <a:ea typeface="ＭＳ Ｐゴシック" panose="020B0600070205080204" pitchFamily="34" charset="-128"/>
              </a:rPr>
              <a:t>N </a:t>
            </a:r>
            <a:r>
              <a:rPr lang="en-US">
                <a:ea typeface="ＭＳ Ｐゴシック" panose="020B0600070205080204" pitchFamily="34" charset="-128"/>
              </a:rPr>
              <a:t>= 1 million documents, each with about 1000 words.</a:t>
            </a:r>
          </a:p>
          <a:p>
            <a:r>
              <a:rPr lang="en-US">
                <a:ea typeface="ＭＳ Ｐゴシック" panose="020B0600070205080204" pitchFamily="34" charset="-128"/>
              </a:rPr>
              <a:t>Avg 6 bytes/word including spaces/punctuation 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6GB of data in the documents.</a:t>
            </a:r>
          </a:p>
          <a:p>
            <a:r>
              <a:rPr lang="en-US">
                <a:ea typeface="ＭＳ Ｐゴシック" panose="020B0600070205080204" pitchFamily="34" charset="-128"/>
              </a:rPr>
              <a:t>Say there are </a:t>
            </a:r>
            <a:r>
              <a:rPr lang="en-US" i="1">
                <a:ea typeface="ＭＳ Ｐゴシック" panose="020B0600070205080204" pitchFamily="34" charset="-128"/>
              </a:rPr>
              <a:t>M </a:t>
            </a:r>
            <a:r>
              <a:rPr lang="en-US">
                <a:ea typeface="ＭＳ Ｐゴシック" panose="020B0600070205080204" pitchFamily="34" charset="-128"/>
              </a:rPr>
              <a:t>= 500K </a:t>
            </a:r>
            <a:r>
              <a:rPr lang="en-US" i="1">
                <a:solidFill>
                  <a:srgbClr val="139CB7"/>
                </a:solidFill>
                <a:ea typeface="ＭＳ Ｐゴシック" panose="020B0600070205080204" pitchFamily="34" charset="-128"/>
              </a:rPr>
              <a:t>distinct</a:t>
            </a:r>
            <a:r>
              <a:rPr lang="en-US">
                <a:ea typeface="ＭＳ Ｐゴシック" panose="020B0600070205080204" pitchFamily="34" charset="-128"/>
              </a:rPr>
              <a:t> terms among these.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8652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500K x 1M matrix has half-a-trillion 0’s and 1’s.</a:t>
            </a:r>
          </a:p>
          <a:p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But it has no more than one billion 1’s.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matrix is extremely sparse.</a:t>
            </a:r>
          </a:p>
          <a:p>
            <a:pPr lvl="1"/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What’s a better representation?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We only record the 1 positions.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9629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Why?</a:t>
            </a:r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9896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For each term </a:t>
            </a:r>
            <a:r>
              <a:rPr lang="en-US" i="1" dirty="0">
                <a:ea typeface="ＭＳ Ｐゴシック" panose="020B0600070205080204" pitchFamily="34" charset="-128"/>
              </a:rPr>
              <a:t>t</a:t>
            </a:r>
            <a:r>
              <a:rPr lang="en-US" dirty="0">
                <a:ea typeface="ＭＳ Ｐゴシック" panose="020B0600070205080204" pitchFamily="34" charset="-128"/>
              </a:rPr>
              <a:t>, we must store a list of all documents that contain </a:t>
            </a:r>
            <a:r>
              <a:rPr lang="en-US" i="1" dirty="0">
                <a:ea typeface="ＭＳ Ｐゴシック" panose="020B0600070205080204" pitchFamily="34" charset="-128"/>
              </a:rPr>
              <a:t>t</a:t>
            </a:r>
            <a:r>
              <a:rPr 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Identify each doc by a </a:t>
            </a:r>
            <a:r>
              <a:rPr lang="en-US" b="1" dirty="0" err="1">
                <a:ea typeface="ＭＳ Ｐゴシック" panose="020B0600070205080204" pitchFamily="34" charset="-128"/>
              </a:rPr>
              <a:t>docID</a:t>
            </a:r>
            <a:r>
              <a:rPr lang="en-US" dirty="0">
                <a:ea typeface="ＭＳ Ｐゴシック" panose="020B0600070205080204" pitchFamily="34" charset="-128"/>
              </a:rPr>
              <a:t>, a document serial number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Can we used fixed-size arrays for this?</a:t>
            </a: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3505200" y="5378456"/>
            <a:ext cx="4495800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19462" name="TextBox 49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2500" y="3557470"/>
            <a:ext cx="7854950" cy="1800463"/>
            <a:chOff x="952500" y="3557470"/>
            <a:chExt cx="7854950" cy="18004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952500" y="3733801"/>
              <a:ext cx="117692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952500" y="4791076"/>
              <a:ext cx="16033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952500" y="4267201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19467" name="AutoShape 7"/>
            <p:cNvSpPr>
              <a:spLocks noChangeArrowheads="1"/>
            </p:cNvSpPr>
            <p:nvPr/>
          </p:nvSpPr>
          <p:spPr bwMode="auto">
            <a:xfrm>
              <a:off x="2628900" y="3557470"/>
              <a:ext cx="939801" cy="733663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AutoShape 8"/>
            <p:cNvSpPr>
              <a:spLocks noChangeArrowheads="1"/>
            </p:cNvSpPr>
            <p:nvPr/>
          </p:nvSpPr>
          <p:spPr bwMode="auto">
            <a:xfrm>
              <a:off x="2628900" y="4090870"/>
              <a:ext cx="939801" cy="733663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9469" name="Group 26"/>
            <p:cNvGrpSpPr>
              <a:grpSpLocks/>
            </p:cNvGrpSpPr>
            <p:nvPr/>
          </p:nvGrpSpPr>
          <p:grpSpPr bwMode="auto">
            <a:xfrm>
              <a:off x="3848100" y="4845056"/>
              <a:ext cx="4876800" cy="369888"/>
              <a:chOff x="2064" y="2428"/>
              <a:chExt cx="3072" cy="233"/>
            </a:xfrm>
          </p:grpSpPr>
          <p:sp>
            <p:nvSpPr>
              <p:cNvPr id="19506" name="Rectangle 27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3072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07" name="Rectangle 28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08" name="Rectangle 29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09" name="Rectangle 30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10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470" name="Group 51"/>
            <p:cNvGrpSpPr>
              <a:grpSpLocks/>
            </p:cNvGrpSpPr>
            <p:nvPr/>
          </p:nvGrpSpPr>
          <p:grpSpPr bwMode="auto">
            <a:xfrm>
              <a:off x="3848100" y="4267201"/>
              <a:ext cx="4959350" cy="461963"/>
              <a:chOff x="2064" y="2688"/>
              <a:chExt cx="3124" cy="291"/>
            </a:xfrm>
          </p:grpSpPr>
          <p:grpSp>
            <p:nvGrpSpPr>
              <p:cNvPr id="19492" name="Group 20"/>
              <p:cNvGrpSpPr>
                <a:grpSpLocks/>
              </p:cNvGrpSpPr>
              <p:nvPr/>
            </p:nvGrpSpPr>
            <p:grpSpPr bwMode="auto">
              <a:xfrm>
                <a:off x="2064" y="2716"/>
                <a:ext cx="3072" cy="233"/>
                <a:chOff x="2064" y="2428"/>
                <a:chExt cx="3072" cy="233"/>
              </a:xfrm>
            </p:grpSpPr>
            <p:sp>
              <p:nvSpPr>
                <p:cNvPr id="19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28"/>
                  <a:ext cx="3072" cy="23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28"/>
                  <a:ext cx="230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5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28"/>
                  <a:ext cx="153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28"/>
                  <a:ext cx="76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505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93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sp>
            <p:nvSpPr>
              <p:cNvPr id="19494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19495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4</a:t>
                </a:r>
              </a:p>
            </p:txBody>
          </p:sp>
          <p:sp>
            <p:nvSpPr>
              <p:cNvPr id="19496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sp>
            <p:nvSpPr>
              <p:cNvPr id="19497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6</a:t>
                </a:r>
              </a:p>
            </p:txBody>
          </p:sp>
          <p:sp>
            <p:nvSpPr>
              <p:cNvPr id="19498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sp>
            <p:nvSpPr>
              <p:cNvPr id="19499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57</a:t>
                </a:r>
              </a:p>
            </p:txBody>
          </p:sp>
          <p:sp>
            <p:nvSpPr>
              <p:cNvPr id="19500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132</a:t>
                </a:r>
              </a:p>
            </p:txBody>
          </p:sp>
        </p:grpSp>
        <p:grpSp>
          <p:nvGrpSpPr>
            <p:cNvPr id="19478" name="Group 19"/>
            <p:cNvGrpSpPr>
              <a:grpSpLocks/>
            </p:cNvGrpSpPr>
            <p:nvPr/>
          </p:nvGrpSpPr>
          <p:grpSpPr bwMode="auto">
            <a:xfrm>
              <a:off x="3848100" y="3778251"/>
              <a:ext cx="4876800" cy="369888"/>
              <a:chOff x="2064" y="2428"/>
              <a:chExt cx="3072" cy="233"/>
            </a:xfrm>
          </p:grpSpPr>
          <p:sp>
            <p:nvSpPr>
              <p:cNvPr id="19487" name="Rectangle 11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3072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88" name="Rectangle 13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89" name="Rectangle 15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90" name="Rectangle 16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91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479" name="Text Box 40"/>
            <p:cNvSpPr txBox="1">
              <a:spLocks noChangeArrowheads="1"/>
            </p:cNvSpPr>
            <p:nvPr/>
          </p:nvSpPr>
          <p:spPr bwMode="auto">
            <a:xfrm>
              <a:off x="4000500" y="3733801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19480" name="Text Box 41"/>
            <p:cNvSpPr txBox="1">
              <a:spLocks noChangeArrowheads="1"/>
            </p:cNvSpPr>
            <p:nvPr/>
          </p:nvSpPr>
          <p:spPr bwMode="auto">
            <a:xfrm>
              <a:off x="4560888" y="3733801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9481" name="Text Box 42"/>
            <p:cNvSpPr txBox="1">
              <a:spLocks noChangeArrowheads="1"/>
            </p:cNvSpPr>
            <p:nvPr/>
          </p:nvSpPr>
          <p:spPr bwMode="auto">
            <a:xfrm>
              <a:off x="5219700" y="3733801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19482" name="Text Box 43"/>
            <p:cNvSpPr txBox="1">
              <a:spLocks noChangeArrowheads="1"/>
            </p:cNvSpPr>
            <p:nvPr/>
          </p:nvSpPr>
          <p:spPr bwMode="auto">
            <a:xfrm>
              <a:off x="5753100" y="37338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11</a:t>
              </a:r>
            </a:p>
          </p:txBody>
        </p:sp>
        <p:sp>
          <p:nvSpPr>
            <p:cNvPr id="19483" name="Text Box 44"/>
            <p:cNvSpPr txBox="1">
              <a:spLocks noChangeArrowheads="1"/>
            </p:cNvSpPr>
            <p:nvPr/>
          </p:nvSpPr>
          <p:spPr bwMode="auto">
            <a:xfrm>
              <a:off x="6389688" y="37338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19484" name="Text Box 45"/>
            <p:cNvSpPr txBox="1">
              <a:spLocks noChangeArrowheads="1"/>
            </p:cNvSpPr>
            <p:nvPr/>
          </p:nvSpPr>
          <p:spPr bwMode="auto">
            <a:xfrm>
              <a:off x="6999288" y="37338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45</a:t>
              </a:r>
            </a:p>
          </p:txBody>
        </p:sp>
        <p:sp>
          <p:nvSpPr>
            <p:cNvPr id="19485" name="Text Box 46"/>
            <p:cNvSpPr txBox="1">
              <a:spLocks noChangeArrowheads="1"/>
            </p:cNvSpPr>
            <p:nvPr/>
          </p:nvSpPr>
          <p:spPr bwMode="auto">
            <a:xfrm>
              <a:off x="7429500" y="3733801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173</a:t>
              </a:r>
            </a:p>
          </p:txBody>
        </p:sp>
        <p:sp>
          <p:nvSpPr>
            <p:cNvPr id="19486" name="Text Box 47"/>
            <p:cNvSpPr txBox="1">
              <a:spLocks noChangeArrowheads="1"/>
            </p:cNvSpPr>
            <p:nvPr/>
          </p:nvSpPr>
          <p:spPr bwMode="auto">
            <a:xfrm>
              <a:off x="8107363" y="373380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9472" name="Text Box 48"/>
            <p:cNvSpPr txBox="1">
              <a:spLocks noChangeArrowheads="1"/>
            </p:cNvSpPr>
            <p:nvPr/>
          </p:nvSpPr>
          <p:spPr bwMode="auto">
            <a:xfrm>
              <a:off x="3955947" y="4800601"/>
              <a:ext cx="584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dirty="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9473" name="AutoShape 49"/>
            <p:cNvSpPr>
              <a:spLocks noChangeArrowheads="1"/>
            </p:cNvSpPr>
            <p:nvPr/>
          </p:nvSpPr>
          <p:spPr bwMode="auto">
            <a:xfrm>
              <a:off x="2628900" y="4624270"/>
              <a:ext cx="939801" cy="733663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474" name="Text Box 50"/>
            <p:cNvSpPr txBox="1">
              <a:spLocks noChangeArrowheads="1"/>
            </p:cNvSpPr>
            <p:nvPr/>
          </p:nvSpPr>
          <p:spPr bwMode="auto">
            <a:xfrm>
              <a:off x="4467225" y="48006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19475" name="Text Box 46"/>
            <p:cNvSpPr txBox="1">
              <a:spLocks noChangeArrowheads="1"/>
            </p:cNvSpPr>
            <p:nvPr/>
          </p:nvSpPr>
          <p:spPr bwMode="auto">
            <a:xfrm>
              <a:off x="8039100" y="3733801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174</a:t>
              </a:r>
            </a:p>
          </p:txBody>
        </p:sp>
        <p:sp>
          <p:nvSpPr>
            <p:cNvPr id="19476" name="Text Box 50"/>
            <p:cNvSpPr txBox="1">
              <a:spLocks noChangeArrowheads="1"/>
            </p:cNvSpPr>
            <p:nvPr/>
          </p:nvSpPr>
          <p:spPr bwMode="auto">
            <a:xfrm>
              <a:off x="5178425" y="48006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54</a:t>
              </a:r>
            </a:p>
          </p:txBody>
        </p:sp>
        <p:sp>
          <p:nvSpPr>
            <p:cNvPr id="19477" name="Text Box 50"/>
            <p:cNvSpPr txBox="1">
              <a:spLocks noChangeArrowheads="1"/>
            </p:cNvSpPr>
            <p:nvPr/>
          </p:nvSpPr>
          <p:spPr bwMode="auto">
            <a:xfrm>
              <a:off x="5600700" y="4800601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5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119915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Inverted Index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postings lists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On disk, a continuous run of postings is normal and best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In memory, can use linked lists or variable length arrays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76300" y="4519613"/>
            <a:ext cx="1341438" cy="1763713"/>
            <a:chOff x="192" y="2847"/>
            <a:chExt cx="845" cy="1111"/>
          </a:xfrm>
        </p:grpSpPr>
        <p:sp>
          <p:nvSpPr>
            <p:cNvPr id="20541" name="AutoShape 46"/>
            <p:cNvSpPr>
              <a:spLocks/>
            </p:cNvSpPr>
            <p:nvPr/>
          </p:nvSpPr>
          <p:spPr bwMode="auto">
            <a:xfrm>
              <a:off x="192" y="2847"/>
              <a:ext cx="327" cy="271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759" cy="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>
                  <a:latin typeface="Tahoma" charset="0"/>
                  <a:ea typeface="Arial Unicode MS" charset="0"/>
                  <a:cs typeface="+mn-cs"/>
                </a:rPr>
                <a:t>Dictionary</a:t>
              </a:r>
            </a:p>
          </p:txBody>
        </p:sp>
        <p:cxnSp>
          <p:nvCxnSpPr>
            <p:cNvPr id="20543" name="AutoShape 48"/>
            <p:cNvCxnSpPr>
              <a:cxnSpLocks noChangeShapeType="1"/>
              <a:stCxn id="33838" idx="1"/>
              <a:endCxn id="20541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210300" y="5497517"/>
            <a:ext cx="1304925" cy="801688"/>
            <a:chOff x="3600" y="3601"/>
            <a:chExt cx="822" cy="505"/>
          </a:xfrm>
        </p:grpSpPr>
        <p:sp>
          <p:nvSpPr>
            <p:cNvPr id="20539" name="AutoShape 51"/>
            <p:cNvSpPr>
              <a:spLocks/>
            </p:cNvSpPr>
            <p:nvPr/>
          </p:nvSpPr>
          <p:spPr bwMode="auto">
            <a:xfrm rot="16200000">
              <a:off x="3924" y="3573"/>
              <a:ext cx="216" cy="271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540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22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i="1">
                  <a:latin typeface="Tahoma" panose="020B060403050404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065830" y="2691113"/>
            <a:ext cx="2555508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Sorted by </a:t>
            </a:r>
            <a:r>
              <a:rPr lang="en-US" sz="2400" dirty="0" err="1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docID</a:t>
            </a:r>
            <a:endParaRPr lang="en-US" sz="2400" dirty="0">
              <a:latin typeface="Lucida Sans" panose="020B060203050402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0391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20538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0489" name="TextBox 52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Sec. 1.2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404938" y="3781429"/>
            <a:ext cx="7854950" cy="1800463"/>
            <a:chOff x="952500" y="3557470"/>
            <a:chExt cx="7854950" cy="1800463"/>
          </a:xfrm>
        </p:grpSpPr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952500" y="3733801"/>
              <a:ext cx="117692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952500" y="4791076"/>
              <a:ext cx="16033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952500" y="4267201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2628900" y="3557470"/>
              <a:ext cx="939801" cy="733663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2628900" y="4090870"/>
              <a:ext cx="939801" cy="733663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9" name="Group 26"/>
            <p:cNvGrpSpPr>
              <a:grpSpLocks/>
            </p:cNvGrpSpPr>
            <p:nvPr/>
          </p:nvGrpSpPr>
          <p:grpSpPr bwMode="auto">
            <a:xfrm>
              <a:off x="3848100" y="4845056"/>
              <a:ext cx="4876800" cy="369888"/>
              <a:chOff x="2064" y="2428"/>
              <a:chExt cx="3072" cy="233"/>
            </a:xfrm>
          </p:grpSpPr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3072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51"/>
            <p:cNvGrpSpPr>
              <a:grpSpLocks/>
            </p:cNvGrpSpPr>
            <p:nvPr/>
          </p:nvGrpSpPr>
          <p:grpSpPr bwMode="auto">
            <a:xfrm>
              <a:off x="3848100" y="4267201"/>
              <a:ext cx="4959350" cy="461963"/>
              <a:chOff x="2064" y="2688"/>
              <a:chExt cx="3124" cy="291"/>
            </a:xfrm>
          </p:grpSpPr>
          <p:grpSp>
            <p:nvGrpSpPr>
              <p:cNvPr id="91" name="Group 20"/>
              <p:cNvGrpSpPr>
                <a:grpSpLocks/>
              </p:cNvGrpSpPr>
              <p:nvPr/>
            </p:nvGrpSpPr>
            <p:grpSpPr bwMode="auto">
              <a:xfrm>
                <a:off x="2064" y="2716"/>
                <a:ext cx="3072" cy="233"/>
                <a:chOff x="2064" y="2428"/>
                <a:chExt cx="3072" cy="233"/>
              </a:xfrm>
            </p:grpSpPr>
            <p:sp>
              <p:nvSpPr>
                <p:cNvPr id="100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28"/>
                  <a:ext cx="3072" cy="23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28"/>
                  <a:ext cx="230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2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28"/>
                  <a:ext cx="1536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3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28"/>
                  <a:ext cx="76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4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</a:t>
                </a:r>
              </a:p>
            </p:txBody>
          </p:sp>
          <p:sp>
            <p:nvSpPr>
              <p:cNvPr id="93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2</a:t>
                </a:r>
              </a:p>
            </p:txBody>
          </p:sp>
          <p:sp>
            <p:nvSpPr>
              <p:cNvPr id="94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4</a:t>
                </a:r>
              </a:p>
            </p:txBody>
          </p:sp>
          <p:sp>
            <p:nvSpPr>
              <p:cNvPr id="95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</a:t>
                </a:r>
              </a:p>
            </p:txBody>
          </p:sp>
          <p:sp>
            <p:nvSpPr>
              <p:cNvPr id="96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6</a:t>
                </a:r>
              </a:p>
            </p:txBody>
          </p:sp>
          <p:sp>
            <p:nvSpPr>
              <p:cNvPr id="97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16</a:t>
                </a:r>
              </a:p>
            </p:txBody>
          </p:sp>
          <p:sp>
            <p:nvSpPr>
              <p:cNvPr id="98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57</a:t>
                </a:r>
              </a:p>
            </p:txBody>
          </p:sp>
          <p:sp>
            <p:nvSpPr>
              <p:cNvPr id="99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2400">
                    <a:latin typeface="Lucida Sans" panose="020B0602030504020204" pitchFamily="34" charset="0"/>
                    <a:ea typeface="ＭＳ Ｐゴシック" panose="020B0600070205080204" pitchFamily="34" charset="-128"/>
                    <a:cs typeface="Arial Unicode MS" panose="020B0604020202020204" pitchFamily="34" charset="-128"/>
                  </a:rPr>
                  <a:t>132</a:t>
                </a:r>
              </a:p>
            </p:txBody>
          </p:sp>
        </p:grpSp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3848100" y="3778251"/>
              <a:ext cx="4876800" cy="369888"/>
              <a:chOff x="2064" y="2428"/>
              <a:chExt cx="3072" cy="233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3072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Rectangle 16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4000500" y="3733801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</a:t>
              </a: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4560888" y="3733801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5219700" y="3733801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75" name="Text Box 43"/>
            <p:cNvSpPr txBox="1">
              <a:spLocks noChangeArrowheads="1"/>
            </p:cNvSpPr>
            <p:nvPr/>
          </p:nvSpPr>
          <p:spPr bwMode="auto">
            <a:xfrm>
              <a:off x="5753100" y="37338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11</a:t>
              </a:r>
            </a:p>
          </p:txBody>
        </p:sp>
        <p:sp>
          <p:nvSpPr>
            <p:cNvPr id="76" name="Text Box 44"/>
            <p:cNvSpPr txBox="1">
              <a:spLocks noChangeArrowheads="1"/>
            </p:cNvSpPr>
            <p:nvPr/>
          </p:nvSpPr>
          <p:spPr bwMode="auto">
            <a:xfrm>
              <a:off x="6389688" y="37338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77" name="Text Box 45"/>
            <p:cNvSpPr txBox="1">
              <a:spLocks noChangeArrowheads="1"/>
            </p:cNvSpPr>
            <p:nvPr/>
          </p:nvSpPr>
          <p:spPr bwMode="auto">
            <a:xfrm>
              <a:off x="6999288" y="37338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45</a:t>
              </a:r>
            </a:p>
          </p:txBody>
        </p:sp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7429500" y="3733801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173</a:t>
              </a: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8107363" y="3733801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sz="2400">
                <a:latin typeface="Lucida Sans" panose="020B060203050402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3955947" y="4800601"/>
              <a:ext cx="584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dirty="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81" name="AutoShape 49"/>
            <p:cNvSpPr>
              <a:spLocks noChangeArrowheads="1"/>
            </p:cNvSpPr>
            <p:nvPr/>
          </p:nvSpPr>
          <p:spPr bwMode="auto">
            <a:xfrm>
              <a:off x="2628900" y="4624270"/>
              <a:ext cx="939801" cy="733663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4467225" y="48006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31</a:t>
              </a:r>
            </a:p>
          </p:txBody>
        </p:sp>
        <p:sp>
          <p:nvSpPr>
            <p:cNvPr id="83" name="Text Box 46"/>
            <p:cNvSpPr txBox="1">
              <a:spLocks noChangeArrowheads="1"/>
            </p:cNvSpPr>
            <p:nvPr/>
          </p:nvSpPr>
          <p:spPr bwMode="auto">
            <a:xfrm>
              <a:off x="8039100" y="3733801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174</a:t>
              </a: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5178425" y="4800601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54</a:t>
              </a:r>
            </a:p>
          </p:txBody>
        </p:sp>
        <p:sp>
          <p:nvSpPr>
            <p:cNvPr id="85" name="Text Box 50"/>
            <p:cNvSpPr txBox="1">
              <a:spLocks noChangeArrowheads="1"/>
            </p:cNvSpPr>
            <p:nvPr/>
          </p:nvSpPr>
          <p:spPr bwMode="auto">
            <a:xfrm>
              <a:off x="5600700" y="4800601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>
                  <a:latin typeface="Lucida Sans" panose="020B0602030504020204" pitchFamily="34" charset="0"/>
                  <a:ea typeface="ＭＳ Ｐゴシック" panose="020B0600070205080204" pitchFamily="34" charset="-128"/>
                  <a:cs typeface="Arial Unicode MS" panose="020B0604020202020204" pitchFamily="34" charset="-128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4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theme/theme1.xml><?xml version="1.0" encoding="utf-8"?>
<a:theme xmlns:a="http://schemas.openxmlformats.org/drawingml/2006/main" name="2_Las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29512</TotalTime>
  <Words>1770</Words>
  <Application>Microsoft Office PowerPoint</Application>
  <PresentationFormat>35mm Slides</PresentationFormat>
  <Paragraphs>384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Andalus</vt:lpstr>
      <vt:lpstr>Arial</vt:lpstr>
      <vt:lpstr>Arial Unicode MS</vt:lpstr>
      <vt:lpstr>Calibri</vt:lpstr>
      <vt:lpstr>Lucida Sans</vt:lpstr>
      <vt:lpstr>Lucida Sans Typewriter</vt:lpstr>
      <vt:lpstr>Minion</vt:lpstr>
      <vt:lpstr>Tahoma</vt:lpstr>
      <vt:lpstr>Times New Roman</vt:lpstr>
      <vt:lpstr>Verdana</vt:lpstr>
      <vt:lpstr>Wingdings</vt:lpstr>
      <vt:lpstr>2_Last Slide</vt:lpstr>
      <vt:lpstr>Worksheet</vt:lpstr>
      <vt:lpstr>PowerPoint Presentation</vt:lpstr>
      <vt:lpstr>The Classic Search Model</vt:lpstr>
      <vt:lpstr>Query on Unstructured Data</vt:lpstr>
      <vt:lpstr>Term-Document Incidence Matrices</vt:lpstr>
      <vt:lpstr>Incidence Vectors</vt:lpstr>
      <vt:lpstr>Bigger Collections</vt:lpstr>
      <vt:lpstr>Can’t Build the Matrix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Query Processing: AND</vt:lpstr>
      <vt:lpstr>The Merge</vt:lpstr>
      <vt:lpstr>Boolean Queries: Exact Match</vt:lpstr>
      <vt:lpstr>Query Optimization</vt:lpstr>
      <vt:lpstr>Query Optimization Example</vt:lpstr>
      <vt:lpstr>More General Optimization</vt:lpstr>
      <vt:lpstr>Phrase Queries</vt:lpstr>
      <vt:lpstr>A First Attempt: Bi-word Indexes</vt:lpstr>
      <vt:lpstr>Longer Phrase Queries</vt:lpstr>
      <vt:lpstr>Issues for Bi-word Indexes</vt:lpstr>
      <vt:lpstr>Solution 2: Positional Indexes</vt:lpstr>
      <vt:lpstr>Positional Index Example</vt:lpstr>
      <vt:lpstr>Processing a Phrase Query</vt:lpstr>
      <vt:lpstr>Proximity Queries</vt:lpstr>
      <vt:lpstr>Further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Gupta</dc:creator>
  <cp:lastModifiedBy>Manish Gupta (BING-IDC)</cp:lastModifiedBy>
  <cp:revision>1657</cp:revision>
  <dcterms:created xsi:type="dcterms:W3CDTF">2008-10-30T05:46:58Z</dcterms:created>
  <dcterms:modified xsi:type="dcterms:W3CDTF">2020-08-19T12:51:40Z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2019-08-07T08:58:30.3047028Z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a26e940c-d9d1-4812-92b0-0c915df4a98c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