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4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32" r:id="rId41"/>
    <p:sldId id="344" r:id="rId42"/>
  </p:sldIdLst>
  <p:sldSz cx="10287000" cy="6858000" type="35mm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8CE95-162B-40C8-A951-718D90E62CB7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3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CC33"/>
    <a:srgbClr val="66CCFF"/>
    <a:srgbClr val="FF6600"/>
    <a:srgbClr val="346374"/>
    <a:srgbClr val="0077BD"/>
    <a:srgbClr val="0033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86355" autoAdjust="0"/>
  </p:normalViewPr>
  <p:slideViewPr>
    <p:cSldViewPr>
      <p:cViewPr varScale="1">
        <p:scale>
          <a:sx n="100" d="100"/>
          <a:sy n="100" d="100"/>
        </p:scale>
        <p:origin x="579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5648293-2628-4091-BED1-7FD9F7535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9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65E541-0C65-4668-97E0-BC8F9EF85E8B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653F8-1248-4ACF-874C-4A12B85D65B2}" type="slidenum">
              <a:rPr lang="en-US"/>
              <a:pPr/>
              <a:t>34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60CEF-3F3E-4A0C-A8F2-400871C3A481}" type="slidenum">
              <a:rPr lang="en-US"/>
              <a:pPr/>
              <a:t>35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83422-3DF2-46FE-8836-3C342C5DED3B}" type="slidenum">
              <a:rPr lang="en-US"/>
              <a:pPr/>
              <a:t>36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1D98B-2C5C-4F29-B421-598F361D117F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0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A8F96-C1B9-4029-8BCD-6624A572E866}" type="slidenum">
              <a:rPr lang="en-US"/>
              <a:pPr/>
              <a:t>38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661EB-1644-494B-9970-21F1E02A79CF}" type="slidenum">
              <a:rPr lang="en-US"/>
              <a:pPr/>
              <a:t>39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A28F-C7BF-400B-AC21-D5A873D0488F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38F7C6-D16E-4897-91BF-20FADE2D5CE6}" type="datetime8">
              <a:rPr lang="en-US" smtClean="0"/>
              <a:t>Fri-14-Aug-20 10:41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didn’t actually outperform free text querying</a:t>
            </a:r>
          </a:p>
          <a:p>
            <a:endParaRPr 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9D825768-29EB-476B-A65D-5D960157202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B8E62F-AA32-4260-A433-57FA7B23D557}" type="datetime8">
              <a:rPr lang="en-US" smtClean="0"/>
              <a:t>Fri-14-Aug-20 10:41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E83A0E8-0638-497B-A2E7-05408BF570D8}" type="datetime8">
              <a:rPr lang="en-US" smtClean="0"/>
              <a:t>Fri-14-Aug-20 10:41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70A28F-C7BF-400B-AC21-D5A873D04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7E4292B-45A3-4917-8651-DA25F0F9A40C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60B4697-1804-452A-9059-444E3CA4A74A}" type="datetime8">
              <a:rPr lang="en-US" smtClean="0"/>
              <a:t>Fri-14-Aug-20 10:41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0FAF6-469A-49A6-8E6E-3041270285C7}" type="slidenum">
              <a:rPr lang="en-US"/>
              <a:pPr/>
              <a:t>30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12F16-DC91-44CE-99D0-C5B65FE010C4}" type="slidenum">
              <a:rPr lang="en-US"/>
              <a:pPr/>
              <a:t>31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5B08F-3269-4FAF-A6D0-13003ED49E1C}" type="slidenum">
              <a:rPr lang="en-US"/>
              <a:pPr/>
              <a:t>32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77A04-E10C-4D38-86F4-5C2B23216EC5}" type="slidenum">
              <a:rPr lang="en-US"/>
              <a:pPr/>
              <a:t>33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5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2060"/>
                </a:solidFill>
                <a:latin typeface="Minion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>
              <a:defRPr sz="1000"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2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419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02870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14350" y="1371601"/>
            <a:ext cx="92583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2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152400"/>
            <a:ext cx="821055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7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ASTERPLAN" pitchFamily="2" charset="0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ndalus" pitchFamily="18" charset="-78"/>
          <a:ea typeface="MASTERPLAN" pitchFamily="2" charset="0"/>
          <a:cs typeface="Andalus" pitchFamily="18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pi-inf.mpg.de/departments/d5/teaching/ws11_12/irdm/slides/irdm-4-2-4.pptx" TargetMode="External"/><Relationship Id="rId2" Type="http://schemas.openxmlformats.org/officeDocument/2006/relationships/hyperlink" Target="http://infolab.stanford.edu/~ullman/mining/2009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joe-schmoe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pubs/citations/journals/surveys/1998-30-4/p528-crestani/" TargetMode="External"/><Relationship Id="rId2" Type="http://schemas.openxmlformats.org/officeDocument/2006/relationships/hyperlink" Target="http://nlp.stanford.edu/IR-book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mmds.html" TargetMode="External"/><Relationship Id="rId2" Type="http://schemas.openxmlformats.org/officeDocument/2006/relationships/hyperlink" Target="http://dl.acm.org/citation.cfm?id=34598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e.iitb.ac.in/soumen/mining-the-web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 txBox="1">
            <a:spLocks/>
          </p:cNvSpPr>
          <p:nvPr/>
        </p:nvSpPr>
        <p:spPr>
          <a:xfrm>
            <a:off x="0" y="2819400"/>
            <a:ext cx="10287000" cy="533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b="1" dirty="0">
                <a:solidFill>
                  <a:srgbClr val="346374"/>
                </a:solidFill>
              </a:rPr>
              <a:t>Manish Gupta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0200"/>
            <a:ext cx="1028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Relevance Ranking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Issues with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for Scoring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It doesn’t consider </a:t>
            </a:r>
            <a:r>
              <a:rPr lang="en-US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dirty="0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Rare terms in a collection are more informative than frequent terms.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doesn’t consider this information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need a more sophisticated way of normalizing for length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95980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52401"/>
            <a:ext cx="9753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Binary Term-Document Incidence Matrix</a:t>
            </a:r>
          </a:p>
        </p:txBody>
      </p:sp>
      <p:graphicFrame>
        <p:nvGraphicFramePr>
          <p:cNvPr id="2050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514350" y="2162175"/>
          <a:ext cx="92583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2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62175"/>
                        <a:ext cx="9258300" cy="340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647700" y="5329238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75274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Consider the number of occurrences of a term in a document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ℕ</a:t>
            </a:r>
            <a:r>
              <a:rPr lang="en-US" baseline="30000" dirty="0" err="1">
                <a:ea typeface="ＭＳ Ｐゴシック" panose="020B0600070205080204" pitchFamily="34" charset="-128"/>
              </a:rPr>
              <a:t>v</a:t>
            </a:r>
            <a:r>
              <a:rPr lang="en-US" dirty="0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47701" y="33528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1" y="33528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924300" y="339725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305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Need for Relevance Ranking</a:t>
            </a:r>
          </a:p>
          <a:p>
            <a:r>
              <a:rPr lang="en-US" b="1" dirty="0">
                <a:solidFill>
                  <a:srgbClr val="7030A0"/>
                </a:solidFill>
              </a:rPr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366787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Term Frequency TF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>
                    <a:ea typeface="ＭＳ Ｐゴシック" panose="020B0600070205080204" pitchFamily="34" charset="-128"/>
                  </a:rPr>
                  <a:t>The term frequency </a:t>
                </a:r>
                <a:r>
                  <a:rPr lang="en-US" dirty="0" err="1">
                    <a:ea typeface="ＭＳ Ｐゴシック" panose="020B0600070205080204" pitchFamily="34" charset="-128"/>
                  </a:rPr>
                  <a:t>tf</a:t>
                </a:r>
                <a:r>
                  <a:rPr lang="en-US" i="1" baseline="-25000" dirty="0" err="1">
                    <a:ea typeface="ＭＳ Ｐゴシック" panose="020B0600070205080204" pitchFamily="34" charset="-128"/>
                  </a:rPr>
                  <a:t>t,d</a:t>
                </a:r>
                <a:r>
                  <a:rPr lang="en-US" dirty="0">
                    <a:ea typeface="ＭＳ Ｐゴシック" panose="020B0600070205080204" pitchFamily="34" charset="-128"/>
                  </a:rPr>
                  <a:t> of term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dirty="0">
                    <a:ea typeface="ＭＳ Ｐゴシック" panose="020B0600070205080204" pitchFamily="34" charset="-128"/>
                  </a:rPr>
                  <a:t> in document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dirty="0">
                    <a:ea typeface="ＭＳ Ｐゴシック" panose="020B0600070205080204" pitchFamily="34" charset="-128"/>
                  </a:rPr>
                  <a:t> is defined as the number of times that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 </a:t>
                </a:r>
                <a:r>
                  <a:rPr lang="en-US" dirty="0">
                    <a:ea typeface="ＭＳ Ｐゴシック" panose="020B0600070205080204" pitchFamily="34" charset="-128"/>
                  </a:rPr>
                  <a:t>occurs in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r>
                  <a:rPr lang="en-US" dirty="0">
                    <a:ea typeface="ＭＳ Ｐゴシック" panose="020B0600070205080204" pitchFamily="34" charset="-128"/>
                  </a:rPr>
                  <a:t>.</a:t>
                </a:r>
              </a:p>
              <a:p>
                <a:pPr eaLnBrk="1" hangingPunct="1"/>
                <a:r>
                  <a:rPr lang="en-US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Relevance does not increase proportionally with term frequency.</a:t>
                </a:r>
              </a:p>
              <a:p>
                <a:pPr eaLnBrk="1" hangingPunct="1"/>
                <a:r>
                  <a:rPr lang="en-US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So use log frequency weighting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The log frequency weight of term t in 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𝑡𝑑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&gt;0</m:t>
                    </m:r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; else it is 0.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Score for a document-query pair: sum over terms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dirty="0">
                    <a:ea typeface="ＭＳ Ｐゴシック" panose="020B0600070205080204" pitchFamily="34" charset="-128"/>
                  </a:rPr>
                  <a:t> in both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q</a:t>
                </a:r>
                <a:r>
                  <a:rPr lang="en-US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i="1" dirty="0">
                    <a:ea typeface="ＭＳ Ｐゴシック" panose="020B0600070205080204" pitchFamily="34" charset="-128"/>
                  </a:rPr>
                  <a:t>d</a:t>
                </a:r>
                <a:endParaRPr lang="en-US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𝑡𝑑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  <a:p>
                <a:pPr eaLnBrk="1" hangingPunct="1"/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6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1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Inverse Document Frequency 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ea typeface="ＭＳ Ｐゴシック" panose="020B0600070205080204" pitchFamily="34" charset="-128"/>
                  </a:rPr>
                  <a:t>Frequent terms are less informative than rare terms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 is the </a:t>
                </a:r>
                <a:r>
                  <a:rPr lang="en-US" u="sng" dirty="0">
                    <a:ea typeface="ＭＳ Ｐゴシック" panose="020B0600070205080204" pitchFamily="34" charset="-128"/>
                  </a:rPr>
                  <a:t>document </a:t>
                </a:r>
                <a:r>
                  <a:rPr lang="en-US" dirty="0">
                    <a:ea typeface="ＭＳ Ｐゴシック" panose="020B0600070205080204" pitchFamily="34" charset="-128"/>
                  </a:rPr>
                  <a:t>frequency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</m:oMath>
                </a14:m>
                <a:r>
                  <a:rPr lang="en-US" dirty="0">
                    <a:ea typeface="ＭＳ Ｐゴシック" panose="020B0600070205080204" pitchFamily="34" charset="-128"/>
                  </a:rPr>
                  <a:t>: the number of documents that contain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𝑡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IDF has no effect on ranking one term queries</a:t>
                </a:r>
              </a:p>
              <a:p>
                <a:pPr lvl="1"/>
                <a:r>
                  <a:rPr lang="en-US" dirty="0">
                    <a:ea typeface="ＭＳ Ｐゴシック" panose="020B0600070205080204" pitchFamily="34" charset="-128"/>
                  </a:rPr>
                  <a:t>IDF affects the ranking of documents for queries with at least two terms</a:t>
                </a:r>
              </a:p>
              <a:p>
                <a:pPr lvl="1"/>
                <a:r>
                  <a:rPr lang="en-US" dirty="0">
                    <a:ea typeface="ＭＳ Ｐゴシック" panose="020B0600070205080204" pitchFamily="34" charset="-128"/>
                  </a:rPr>
                  <a:t>For the query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capricious person</a:t>
                </a:r>
                <a:r>
                  <a:rPr lang="en-US" dirty="0">
                    <a:ea typeface="ＭＳ Ｐゴシック" panose="020B0600070205080204" pitchFamily="34" charset="-128"/>
                  </a:rPr>
                  <a:t>, IDF weighting makes occurrences of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capricious</a:t>
                </a:r>
                <a:r>
                  <a:rPr lang="en-US" dirty="0">
                    <a:ea typeface="ＭＳ Ｐゴシック" panose="020B0600070205080204" pitchFamily="34" charset="-128"/>
                  </a:rPr>
                  <a:t> count for much more in the final document ranking than occurrences of </a:t>
                </a:r>
                <a:r>
                  <a:rPr lang="en-US" dirty="0">
                    <a:solidFill>
                      <a:srgbClr val="357E69"/>
                    </a:solidFill>
                    <a:ea typeface="ＭＳ Ｐゴシック" panose="020B0600070205080204" pitchFamily="34" charset="-128"/>
                  </a:rPr>
                  <a:t>person</a:t>
                </a:r>
                <a:r>
                  <a:rPr lang="en-US" dirty="0">
                    <a:ea typeface="ＭＳ Ｐゴシック" panose="020B0600070205080204" pitchFamily="34" charset="-128"/>
                  </a:rPr>
                  <a:t>.</a:t>
                </a: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solidFill>
                    <a:srgbClr val="C00000"/>
                  </a:solidFill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602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The </a:t>
            </a:r>
            <a:r>
              <a:rPr lang="en-US" dirty="0" err="1">
                <a:ea typeface="ＭＳ Ｐゴシック" panose="020B0600070205080204" pitchFamily="34" charset="-128"/>
              </a:rPr>
              <a:t>tf-idf</a:t>
            </a:r>
            <a:r>
              <a:rPr lang="en-US" dirty="0">
                <a:ea typeface="ＭＳ Ｐゴシック" panose="020B0600070205080204" pitchFamily="34" charset="-128"/>
              </a:rPr>
              <a:t> weight of a term is the product of its </a:t>
            </a:r>
            <a:r>
              <a:rPr lang="en-US" dirty="0" err="1">
                <a:ea typeface="ＭＳ Ｐゴシック" panose="020B0600070205080204" pitchFamily="34" charset="-128"/>
              </a:rPr>
              <a:t>tf</a:t>
            </a:r>
            <a:r>
              <a:rPr lang="en-US" dirty="0">
                <a:ea typeface="ＭＳ Ｐゴシック" panose="020B0600070205080204" pitchFamily="34" charset="-128"/>
              </a:rPr>
              <a:t> weight and its </a:t>
            </a:r>
            <a:r>
              <a:rPr lang="en-US" dirty="0" err="1">
                <a:ea typeface="ＭＳ Ｐゴシック" panose="020B0600070205080204" pitchFamily="34" charset="-128"/>
              </a:rPr>
              <a:t>idf</a:t>
            </a:r>
            <a:r>
              <a:rPr lang="en-US" dirty="0">
                <a:ea typeface="ＭＳ Ｐゴシック" panose="020B0600070205080204" pitchFamily="34" charset="-128"/>
              </a:rPr>
              <a:t> weight.</a:t>
            </a: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Score for a document given a query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How “</a:t>
            </a:r>
            <a:r>
              <a:rPr lang="en-US" dirty="0" err="1">
                <a:ea typeface="ＭＳ Ｐゴシック" panose="020B0600070205080204" pitchFamily="34" charset="-128"/>
              </a:rPr>
              <a:t>tf</a:t>
            </a:r>
            <a:r>
              <a:rPr lang="en-US" dirty="0">
                <a:ea typeface="ＭＳ Ｐゴシック" panose="020B0600070205080204" pitchFamily="34" charset="-128"/>
              </a:rPr>
              <a:t>” is computed (with/without logs)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…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94121" y="2057400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2082600" imgH="253800" progId="Equation.3">
                  <p:embed/>
                </p:oleObj>
              </mc:Choice>
              <mc:Fallback>
                <p:oleObj name="Equation" r:id="rId4" imgW="2082600" imgH="253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121" y="2057400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09900" y="2824163"/>
          <a:ext cx="3972640" cy="64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1714500" imgH="279400" progId="Equation.3">
                  <p:embed/>
                </p:oleObj>
              </mc:Choice>
              <mc:Fallback>
                <p:oleObj name="Equation" r:id="rId6" imgW="1714500" imgH="2794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24163"/>
                        <a:ext cx="3972640" cy="648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3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71500" y="1828801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28801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1181100" y="5334001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panose="02040502050505030304" pitchFamily="18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56832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in 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both query and document as vectors in the |V|-dimensional space</a:t>
            </a:r>
          </a:p>
          <a:p>
            <a:r>
              <a:rPr lang="en-US" dirty="0"/>
              <a:t>Use cosine similarity as the similarity measure</a:t>
            </a:r>
          </a:p>
          <a:p>
            <a:pPr lvl="1"/>
            <a:r>
              <a:rPr lang="en-US" dirty="0"/>
              <a:t>Incorporates length normalization automatically (longer </a:t>
            </a:r>
            <a:r>
              <a:rPr lang="en-US" dirty="0" err="1"/>
              <a:t>vs</a:t>
            </a:r>
            <a:r>
              <a:rPr lang="en-US" dirty="0"/>
              <a:t> shorter documents)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00FF"/>
                </a:solidFill>
              </a:rPr>
              <a:t>q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query</a:t>
            </a:r>
          </a:p>
          <a:p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is the </a:t>
            </a:r>
            <a:r>
              <a:rPr lang="en-US" dirty="0" err="1">
                <a:solidFill>
                  <a:srgbClr val="0000FF"/>
                </a:solidFill>
              </a:rPr>
              <a:t>tf-idf</a:t>
            </a:r>
            <a:r>
              <a:rPr lang="en-US" dirty="0">
                <a:solidFill>
                  <a:srgbClr val="0000FF"/>
                </a:solidFill>
              </a:rPr>
              <a:t> weight of term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in the document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/>
        </p:nvGraphicFramePr>
        <p:xfrm>
          <a:off x="2095500" y="3326606"/>
          <a:ext cx="50974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958840" imgH="622080" progId="Equation.3">
                  <p:embed/>
                </p:oleObj>
              </mc:Choice>
              <mc:Fallback>
                <p:oleObj name="Equation" r:id="rId3" imgW="2958840" imgH="6220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326606"/>
                        <a:ext cx="50974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01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90499" y="152401"/>
            <a:ext cx="9067801" cy="533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5017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0" y="1295400"/>
            <a:ext cx="8648700" cy="2676525"/>
          </a:xfrm>
        </p:spPr>
      </p:pic>
      <p:sp>
        <p:nvSpPr>
          <p:cNvPr id="50181" name="TextBox 10"/>
          <p:cNvSpPr txBox="1">
            <a:spLocks noChangeArrowheads="1"/>
          </p:cNvSpPr>
          <p:nvPr/>
        </p:nvSpPr>
        <p:spPr bwMode="auto">
          <a:xfrm>
            <a:off x="950119" y="4114800"/>
            <a:ext cx="83081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dirty="0"/>
              <a:t>Columns headed ‘n’ are acronyms for weight schemes.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</a:t>
            </a:r>
            <a:r>
              <a:rPr 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 very standard weighting scheme is: </a:t>
            </a:r>
            <a:r>
              <a:rPr lang="en-US" dirty="0" err="1">
                <a:ea typeface="ＭＳ Ｐゴシック" panose="020B0600070205080204" pitchFamily="34" charset="-128"/>
              </a:rPr>
              <a:t>lnc.ltc</a:t>
            </a:r>
            <a:endParaRPr 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dirty="0"/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81915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5902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Relevance Ranking</a:t>
            </a:r>
          </a:p>
          <a:p>
            <a:r>
              <a:rPr lang="en-US" dirty="0"/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16341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a query Q, containing keywords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 BM25 score of a document 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𝑠𝑐𝑜𝑟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𝐼𝐷𝐹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 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𝑎𝑣𝑔𝑑𝑙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|D| is the length of the document D in words</a:t>
                </a:r>
              </a:p>
              <a:p>
                <a:r>
                  <a:rPr lang="en-US" dirty="0" err="1"/>
                  <a:t>avgdl</a:t>
                </a:r>
                <a:r>
                  <a:rPr lang="en-US" dirty="0"/>
                  <a:t> is the average document length in the text collection from which documents are drawn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b are free parameters, usually chosen, in absence of an advanced optimization,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r>
                  <a:rPr lang="en-US" dirty="0"/>
                  <a:t> and b = 0.75.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total number of documents in the collection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documents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8" t="-2156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Return the top </a:t>
            </a:r>
            <a:r>
              <a:rPr lang="en-US" i="1">
                <a:ea typeface="ＭＳ Ｐゴシック" panose="020B0600070205080204" pitchFamily="34" charset="-128"/>
              </a:rPr>
              <a:t>K</a:t>
            </a:r>
            <a:r>
              <a:rPr lang="en-US">
                <a:ea typeface="ＭＳ Ｐゴシック" panose="020B0600070205080204" pitchFamily="34" charset="-128"/>
              </a:rPr>
              <a:t> (e.g., </a:t>
            </a:r>
            <a:r>
              <a:rPr lang="en-US" i="1">
                <a:ea typeface="ＭＳ Ｐゴシック" panose="020B0600070205080204" pitchFamily="34" charset="-128"/>
              </a:rPr>
              <a:t>K</a:t>
            </a:r>
            <a:r>
              <a:rPr lang="en-US">
                <a:ea typeface="ＭＳ Ｐゴシック" panose="020B0600070205080204" pitchFamily="34" charset="-128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150857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Need for Relevance Ranking</a:t>
            </a:r>
          </a:p>
          <a:p>
            <a:r>
              <a:rPr lang="en-US" dirty="0">
                <a:solidFill>
                  <a:srgbClr val="00B050"/>
                </a:solidFill>
              </a:rPr>
              <a:t>TF and IDF</a:t>
            </a:r>
          </a:p>
          <a:p>
            <a:r>
              <a:rPr lang="en-US" b="1" dirty="0">
                <a:solidFill>
                  <a:srgbClr val="7030A0"/>
                </a:solidFill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425254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Efficient Cosine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sz="3000" dirty="0">
                    <a:ea typeface="宋体" panose="02010600030101010101" pitchFamily="2" charset="-122"/>
                  </a:rPr>
                  <a:t>Find the </a:t>
                </a:r>
                <a:r>
                  <a:rPr lang="en-US" altLang="zh-CN" sz="3000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3000" dirty="0">
                    <a:ea typeface="宋体" panose="02010600030101010101" pitchFamily="2" charset="-122"/>
                  </a:rPr>
                  <a:t> docs in the collection “nearest” to the query </a:t>
                </a:r>
                <a:r>
                  <a:rPr lang="en-US" altLang="zh-CN" sz="3000" dirty="0">
                    <a:ea typeface="宋体" panose="02010600030101010101" pitchFamily="2" charset="-122"/>
                    <a:sym typeface="Symbol" panose="05050102010706020507" pitchFamily="18" charset="2"/>
                  </a:rPr>
                  <a:t> </a:t>
                </a:r>
                <a:r>
                  <a:rPr lang="en-US" altLang="zh-CN" sz="3000" i="1" dirty="0">
                    <a:ea typeface="宋体" panose="02010600030101010101" pitchFamily="2" charset="-122"/>
                    <a:sym typeface="Symbol" panose="05050102010706020507" pitchFamily="18" charset="2"/>
                  </a:rPr>
                  <a:t>K </a:t>
                </a:r>
                <a:r>
                  <a:rPr lang="en-US" altLang="zh-CN" sz="3000" dirty="0">
                    <a:ea typeface="宋体" panose="02010600030101010101" pitchFamily="2" charset="-122"/>
                    <a:sym typeface="Symbol" panose="05050102010706020507" pitchFamily="18" charset="2"/>
                  </a:rPr>
                  <a:t>largest query-doc cosines.</a:t>
                </a:r>
                <a:endParaRPr lang="en-US" altLang="zh-CN" sz="3000" dirty="0">
                  <a:ea typeface="宋体" panose="02010600030101010101" pitchFamily="2" charset="-122"/>
                </a:endParaRPr>
              </a:p>
              <a:p>
                <a:pPr eaLnBrk="1" hangingPunct="1"/>
                <a:r>
                  <a:rPr lang="en-US" altLang="zh-CN" sz="3000" dirty="0">
                    <a:ea typeface="宋体" panose="02010600030101010101" pitchFamily="2" charset="-122"/>
                  </a:rPr>
                  <a:t>Efficient ranking</a:t>
                </a:r>
              </a:p>
              <a:p>
                <a:pPr lvl="1" eaLnBrk="1" hangingPunct="1"/>
                <a:r>
                  <a:rPr lang="en-US" altLang="zh-CN" dirty="0">
                    <a:ea typeface="宋体" panose="02010600030101010101" pitchFamily="2" charset="-122"/>
                  </a:rPr>
                  <a:t>Computing a single cosine efficiently.</a:t>
                </a:r>
              </a:p>
              <a:p>
                <a:pPr lvl="1" eaLnBrk="1" hangingPunct="1"/>
                <a:r>
                  <a:rPr lang="en-US" altLang="zh-CN" dirty="0">
                    <a:ea typeface="宋体" panose="02010600030101010101" pitchFamily="2" charset="-122"/>
                  </a:rPr>
                  <a:t>Choosing the 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K </a:t>
                </a:r>
                <a:r>
                  <a:rPr lang="en-US" altLang="zh-CN" dirty="0">
                    <a:ea typeface="宋体" panose="02010600030101010101" pitchFamily="2" charset="-122"/>
                  </a:rPr>
                  <a:t>largest cosine values efficiently.</a:t>
                </a:r>
              </a:p>
              <a:p>
                <a:pPr lvl="2" eaLnBrk="1" hangingPunct="1"/>
                <a:r>
                  <a:rPr lang="en-US" altLang="zh-CN" dirty="0">
                    <a:ea typeface="宋体" panose="02010600030101010101" pitchFamily="2" charset="-122"/>
                  </a:rPr>
                  <a:t>Can we do this without computing all </a:t>
                </a:r>
                <a:r>
                  <a:rPr lang="en-US" altLang="zh-CN" i="1" dirty="0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 cosines?</a:t>
                </a:r>
              </a:p>
              <a:p>
                <a:pPr lvl="2"/>
                <a:r>
                  <a:rPr lang="en-US" altLang="zh-CN" dirty="0"/>
                  <a:t>We don’t need to totally order all docs in the collection</a:t>
                </a:r>
              </a:p>
              <a:p>
                <a:pPr lvl="2"/>
                <a:r>
                  <a:rPr lang="en-US" altLang="zh-CN" sz="2000" dirty="0"/>
                  <a:t>Let 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 = number of docs with nonzero cosines</a:t>
                </a:r>
              </a:p>
              <a:p>
                <a:pPr lvl="3"/>
                <a:r>
                  <a:rPr lang="en-US" altLang="zh-CN" dirty="0"/>
                  <a:t>We seek the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best of these </a:t>
                </a:r>
                <a:r>
                  <a:rPr lang="en-US" altLang="zh-CN" i="1" dirty="0"/>
                  <a:t>J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Use heap for selecting top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Exact </a:t>
                </a:r>
                <a:r>
                  <a:rPr lang="en-US" altLang="zh-CN" dirty="0" err="1"/>
                  <a:t>topK</a:t>
                </a:r>
                <a:r>
                  <a:rPr lang="en-US" altLang="zh-CN" dirty="0"/>
                  <a:t> is difficult, but </a:t>
                </a:r>
                <a:r>
                  <a:rPr lang="en-US" altLang="zh-CN" dirty="0" err="1"/>
                  <a:t>approx-topK</a:t>
                </a:r>
                <a:r>
                  <a:rPr lang="en-US" altLang="zh-CN" dirty="0"/>
                  <a:t> is feasible and acceptable</a:t>
                </a:r>
              </a:p>
              <a:p>
                <a:pPr lvl="2" eaLnBrk="1" hangingPunct="1"/>
                <a:endParaRPr lang="en-US" altLang="zh-CN" i="1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Approach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a set </a:t>
            </a:r>
            <a:r>
              <a:rPr lang="en-US" sz="2800" i="1" dirty="0"/>
              <a:t>A </a:t>
            </a:r>
            <a:r>
              <a:rPr lang="en-US" sz="2800" dirty="0"/>
              <a:t> of </a:t>
            </a:r>
            <a:r>
              <a:rPr lang="en-US" sz="2800" i="1" dirty="0"/>
              <a:t>contenders</a:t>
            </a:r>
            <a:r>
              <a:rPr lang="en-US" sz="2800" dirty="0"/>
              <a:t>, with </a:t>
            </a:r>
            <a:r>
              <a:rPr lang="en-US" sz="2800" i="1" dirty="0"/>
              <a:t>K &lt; |A| </a:t>
            </a:r>
            <a:r>
              <a:rPr lang="en-US" sz="2800" i="1" dirty="0">
                <a:sym typeface="Symbol" panose="05050102010706020507" pitchFamily="18" charset="2"/>
              </a:rPr>
              <a:t>&lt;&lt; N</a:t>
            </a:r>
          </a:p>
          <a:p>
            <a:pPr lvl="1"/>
            <a:r>
              <a:rPr lang="en-US" sz="2600" i="1" dirty="0"/>
              <a:t>A </a:t>
            </a:r>
            <a:r>
              <a:rPr lang="en-US" sz="2600" dirty="0"/>
              <a:t>does not necessarily contain the top </a:t>
            </a:r>
            <a:r>
              <a:rPr lang="en-US" sz="2600" i="1" dirty="0"/>
              <a:t>K, </a:t>
            </a:r>
            <a:r>
              <a:rPr lang="en-US" sz="2600" dirty="0"/>
              <a:t>but has many docs from among the top </a:t>
            </a:r>
            <a:r>
              <a:rPr lang="en-US" sz="2600" i="1" dirty="0"/>
              <a:t>K</a:t>
            </a:r>
          </a:p>
          <a:p>
            <a:pPr lvl="1"/>
            <a:r>
              <a:rPr lang="en-US" sz="2600" dirty="0"/>
              <a:t>Return the top </a:t>
            </a:r>
            <a:r>
              <a:rPr lang="en-US" sz="2600" i="1" dirty="0"/>
              <a:t>K </a:t>
            </a:r>
            <a:r>
              <a:rPr lang="en-US" sz="2600" dirty="0"/>
              <a:t>docs in </a:t>
            </a:r>
            <a:r>
              <a:rPr lang="en-US" sz="2600" i="1" dirty="0"/>
              <a:t>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Think of </a:t>
            </a:r>
            <a:r>
              <a:rPr lang="en-US" sz="2800" i="1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srgbClr val="C00000"/>
                </a:solidFill>
              </a:rPr>
              <a:t> as </a:t>
            </a:r>
            <a:r>
              <a:rPr lang="en-US" sz="2800" u="sng" dirty="0">
                <a:solidFill>
                  <a:srgbClr val="C00000"/>
                </a:solidFill>
              </a:rPr>
              <a:t>pruning</a:t>
            </a:r>
            <a:r>
              <a:rPr lang="en-US" sz="2800" dirty="0">
                <a:solidFill>
                  <a:srgbClr val="C00000"/>
                </a:solidFill>
              </a:rPr>
              <a:t> non-contenders</a:t>
            </a:r>
          </a:p>
        </p:txBody>
      </p:sp>
    </p:spTree>
    <p:extLst>
      <p:ext uri="{BB962C8B-B14F-4D97-AF65-F5344CB8AC3E}">
        <p14:creationId xmlns:p14="http://schemas.microsoft.com/office/powerpoint/2010/main" val="237124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Elimination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algorithm only considers docs containing at least one query term</a:t>
            </a:r>
          </a:p>
          <a:p>
            <a:r>
              <a:rPr lang="en-US" dirty="0"/>
              <a:t>Take this further</a:t>
            </a:r>
          </a:p>
          <a:p>
            <a:pPr lvl="1"/>
            <a:r>
              <a:rPr lang="en-US" dirty="0"/>
              <a:t>Only consider high-</a:t>
            </a:r>
            <a:r>
              <a:rPr lang="en-US" dirty="0" err="1"/>
              <a:t>idf</a:t>
            </a:r>
            <a:r>
              <a:rPr lang="en-US" dirty="0"/>
              <a:t> query terms</a:t>
            </a:r>
          </a:p>
          <a:p>
            <a:pPr lvl="1"/>
            <a:r>
              <a:rPr lang="en-US" dirty="0"/>
              <a:t>Only consider docs containing many query terms</a:t>
            </a:r>
          </a:p>
        </p:txBody>
      </p:sp>
    </p:spTree>
    <p:extLst>
      <p:ext uri="{BB962C8B-B14F-4D97-AF65-F5344CB8AC3E}">
        <p14:creationId xmlns:p14="http://schemas.microsoft.com/office/powerpoint/2010/main" val="288808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Lists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Precompute for each dictionary term </a:t>
            </a:r>
            <a:r>
              <a:rPr lang="en-US" i="1"/>
              <a:t>t,</a:t>
            </a:r>
            <a:r>
              <a:rPr lang="en-US"/>
              <a:t> the </a:t>
            </a:r>
            <a:r>
              <a:rPr lang="en-US" i="1"/>
              <a:t>r</a:t>
            </a:r>
            <a:r>
              <a:rPr lang="en-US"/>
              <a:t> docs of highest weight in </a:t>
            </a:r>
            <a:r>
              <a:rPr lang="en-US" i="1"/>
              <a:t>t’</a:t>
            </a:r>
            <a:r>
              <a:rPr lang="en-US"/>
              <a:t>s postings</a:t>
            </a:r>
          </a:p>
          <a:p>
            <a:pPr lvl="1"/>
            <a:r>
              <a:rPr lang="en-US"/>
              <a:t>Call this the </a:t>
            </a:r>
            <a:r>
              <a:rPr lang="en-US" u="sng"/>
              <a:t>champion list</a:t>
            </a:r>
            <a:r>
              <a:rPr lang="en-US"/>
              <a:t> for </a:t>
            </a:r>
            <a:r>
              <a:rPr lang="en-US" i="1"/>
              <a:t>t</a:t>
            </a:r>
            <a:endParaRPr lang="en-US"/>
          </a:p>
          <a:p>
            <a:pPr lvl="1"/>
            <a:r>
              <a:rPr lang="en-US"/>
              <a:t>(aka </a:t>
            </a:r>
            <a:r>
              <a:rPr lang="en-US" u="sng"/>
              <a:t>fancy list</a:t>
            </a:r>
            <a:r>
              <a:rPr lang="en-US"/>
              <a:t> or </a:t>
            </a:r>
            <a:r>
              <a:rPr lang="en-US" u="sng"/>
              <a:t>top docs</a:t>
            </a:r>
            <a:r>
              <a:rPr lang="en-US"/>
              <a:t> for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>
                <a:solidFill>
                  <a:srgbClr val="C00000"/>
                </a:solidFill>
              </a:rPr>
              <a:t>Note that </a:t>
            </a:r>
            <a:r>
              <a:rPr lang="en-US" i="1">
                <a:solidFill>
                  <a:srgbClr val="C00000"/>
                </a:solidFill>
              </a:rPr>
              <a:t>r</a:t>
            </a:r>
            <a:r>
              <a:rPr lang="en-US">
                <a:solidFill>
                  <a:srgbClr val="C00000"/>
                </a:solidFill>
              </a:rPr>
              <a:t> has to be chosen at index time</a:t>
            </a:r>
          </a:p>
          <a:p>
            <a:r>
              <a:rPr lang="en-US"/>
              <a:t>At query time, only compute scores for docs in the champion list of some query term</a:t>
            </a:r>
          </a:p>
          <a:p>
            <a:pPr lvl="1"/>
            <a:r>
              <a:rPr lang="en-US"/>
              <a:t>Pick the </a:t>
            </a:r>
            <a:r>
              <a:rPr lang="en-US" i="1"/>
              <a:t>K</a:t>
            </a:r>
            <a:r>
              <a:rPr lang="en-US"/>
              <a:t> top-scoring docs from amongst these</a:t>
            </a:r>
          </a:p>
        </p:txBody>
      </p:sp>
    </p:spTree>
    <p:extLst>
      <p:ext uri="{BB962C8B-B14F-4D97-AF65-F5344CB8AC3E}">
        <p14:creationId xmlns:p14="http://schemas.microsoft.com/office/powerpoint/2010/main" val="421818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Quality Scores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want top-ranking documents to be both </a:t>
            </a:r>
            <a:r>
              <a:rPr lang="en-US" i="1" dirty="0"/>
              <a:t>relevant </a:t>
            </a:r>
            <a:r>
              <a:rPr lang="en-US" dirty="0"/>
              <a:t>and </a:t>
            </a:r>
            <a:r>
              <a:rPr lang="en-US" i="1" dirty="0"/>
              <a:t>authoritative</a:t>
            </a:r>
          </a:p>
          <a:p>
            <a:r>
              <a:rPr lang="en-US" i="1" dirty="0">
                <a:solidFill>
                  <a:srgbClr val="C00000"/>
                </a:solidFill>
              </a:rPr>
              <a:t>Relevance</a:t>
            </a:r>
            <a:r>
              <a:rPr lang="en-US" dirty="0">
                <a:solidFill>
                  <a:srgbClr val="C00000"/>
                </a:solidFill>
              </a:rPr>
              <a:t> is being modeled by cosine scores</a:t>
            </a:r>
          </a:p>
          <a:p>
            <a:r>
              <a:rPr lang="en-US" i="1" dirty="0"/>
              <a:t>Authority </a:t>
            </a:r>
            <a:r>
              <a:rPr lang="en-US" dirty="0"/>
              <a:t>is typically a query-independent property of a document</a:t>
            </a:r>
          </a:p>
          <a:p>
            <a:r>
              <a:rPr lang="en-US" dirty="0">
                <a:solidFill>
                  <a:srgbClr val="C00000"/>
                </a:solidFill>
              </a:rPr>
              <a:t>Examples of authority signals</a:t>
            </a:r>
          </a:p>
          <a:p>
            <a:pPr lvl="1"/>
            <a:r>
              <a:rPr lang="en-US" dirty="0"/>
              <a:t>Wikipedia among websites</a:t>
            </a:r>
          </a:p>
          <a:p>
            <a:pPr lvl="1"/>
            <a:r>
              <a:rPr lang="en-US" dirty="0"/>
              <a:t>Articles in certain newspapers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paper with many citations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Many </a:t>
            </a:r>
            <a:r>
              <a:rPr lang="en-US" dirty="0" err="1">
                <a:solidFill>
                  <a:srgbClr val="C00000"/>
                </a:solidFill>
              </a:rPr>
              <a:t>diggs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Y!buzzes</a:t>
            </a:r>
            <a:r>
              <a:rPr lang="en-US" dirty="0">
                <a:solidFill>
                  <a:srgbClr val="C00000"/>
                </a:solidFill>
              </a:rPr>
              <a:t> or del.icio.us marks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Pagerank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Assign to each document a </a:t>
            </a:r>
            <a:r>
              <a:rPr lang="en-US" i="1" dirty="0"/>
              <a:t>query-independent</a:t>
            </a:r>
            <a:r>
              <a:rPr lang="en-US" dirty="0"/>
              <a:t> </a:t>
            </a:r>
            <a:r>
              <a:rPr lang="en-US" u="sng" dirty="0"/>
              <a:t>quality score</a:t>
            </a:r>
            <a:r>
              <a:rPr lang="en-US" dirty="0"/>
              <a:t> in [0,1] to each document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Denote this by </a:t>
            </a:r>
            <a:r>
              <a:rPr lang="en-US" i="1" dirty="0"/>
              <a:t>g(d)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5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Score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total score combining cosine relevance and authority</a:t>
            </a:r>
          </a:p>
          <a:p>
            <a:r>
              <a:rPr lang="en-US" dirty="0">
                <a:solidFill>
                  <a:srgbClr val="C00000"/>
                </a:solidFill>
              </a:rPr>
              <a:t>net-score(</a:t>
            </a:r>
            <a:r>
              <a:rPr lang="en-US" i="1" dirty="0" err="1">
                <a:solidFill>
                  <a:srgbClr val="C00000"/>
                </a:solidFill>
              </a:rPr>
              <a:t>q,d</a:t>
            </a:r>
            <a:r>
              <a:rPr lang="en-US" dirty="0">
                <a:solidFill>
                  <a:srgbClr val="C00000"/>
                </a:solidFill>
              </a:rPr>
              <a:t>) = </a:t>
            </a:r>
            <a:r>
              <a:rPr lang="en-US" i="1" dirty="0">
                <a:solidFill>
                  <a:srgbClr val="C00000"/>
                </a:solidFill>
              </a:rPr>
              <a:t>g(d) + </a:t>
            </a:r>
            <a:r>
              <a:rPr lang="en-US" dirty="0">
                <a:solidFill>
                  <a:srgbClr val="C00000"/>
                </a:solidFill>
              </a:rPr>
              <a:t>cosine(</a:t>
            </a:r>
            <a:r>
              <a:rPr lang="en-US" i="1" dirty="0" err="1">
                <a:solidFill>
                  <a:srgbClr val="C00000"/>
                </a:solidFill>
              </a:rPr>
              <a:t>q,d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Can use some other linear combination than an equal weighting</a:t>
            </a:r>
          </a:p>
          <a:p>
            <a:pPr lvl="1"/>
            <a:r>
              <a:rPr lang="en-US" dirty="0"/>
              <a:t>Indeed, any function of the two “signals” of user happiness</a:t>
            </a:r>
          </a:p>
        </p:txBody>
      </p:sp>
    </p:spTree>
    <p:extLst>
      <p:ext uri="{BB962C8B-B14F-4D97-AF65-F5344CB8AC3E}">
        <p14:creationId xmlns:p14="http://schemas.microsoft.com/office/powerpoint/2010/main" val="68672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38880"/>
            <a:ext cx="82296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PageRank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576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Manish Gupta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1" y="54102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borrowed (and modified) from</a:t>
            </a:r>
          </a:p>
          <a:p>
            <a:r>
              <a:rPr lang="en-US" sz="1400" dirty="0">
                <a:hlinkClick r:id="rId2"/>
              </a:rPr>
              <a:t>http://infolab.stanford.edu/~ullman/mining/2009/index.html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http://www.mpi-inf.mpg.de/departments/d5/teaching/ws11_12/irdm/slides/irdm-4-2-4.pptx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5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Need for Relevance Ranking</a:t>
            </a:r>
          </a:p>
          <a:p>
            <a:r>
              <a:rPr lang="en-US" dirty="0"/>
              <a:t>TF and IDF</a:t>
            </a:r>
          </a:p>
          <a:p>
            <a:r>
              <a:rPr lang="en-US" dirty="0"/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417157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Web Pages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pages are not equally “important”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www.joe-schmoe.com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www.stanford.edu</a:t>
            </a:r>
          </a:p>
          <a:p>
            <a:r>
              <a:rPr lang="en-US" dirty="0" err="1"/>
              <a:t>Inlinks</a:t>
            </a:r>
            <a:r>
              <a:rPr lang="en-US" dirty="0"/>
              <a:t> as votes</a:t>
            </a:r>
          </a:p>
          <a:p>
            <a:pPr lvl="1"/>
            <a:r>
              <a:rPr lang="en-US" sz="2000" dirty="0">
                <a:hlinkClick r:id="rId3"/>
              </a:rPr>
              <a:t>www.stanford.edu</a:t>
            </a:r>
            <a:r>
              <a:rPr lang="en-US" sz="2000" dirty="0"/>
              <a:t> has 23,400 </a:t>
            </a:r>
            <a:r>
              <a:rPr lang="en-US" sz="2000" dirty="0" err="1"/>
              <a:t>inlinks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www.joe-schmoe.com</a:t>
            </a:r>
            <a:r>
              <a:rPr lang="en-US" sz="2000" dirty="0"/>
              <a:t> has 1 </a:t>
            </a:r>
            <a:r>
              <a:rPr lang="en-US" sz="2000" dirty="0" err="1"/>
              <a:t>inlink</a:t>
            </a:r>
            <a:endParaRPr lang="en-US" sz="2000" dirty="0"/>
          </a:p>
          <a:p>
            <a:r>
              <a:rPr lang="en-US" dirty="0">
                <a:solidFill>
                  <a:srgbClr val="00B050"/>
                </a:solidFill>
              </a:rPr>
              <a:t>Are all </a:t>
            </a:r>
            <a:r>
              <a:rPr lang="en-US" dirty="0" err="1">
                <a:solidFill>
                  <a:srgbClr val="00B050"/>
                </a:solidFill>
              </a:rPr>
              <a:t>inlinks</a:t>
            </a:r>
            <a:r>
              <a:rPr lang="en-US" dirty="0">
                <a:solidFill>
                  <a:srgbClr val="00B050"/>
                </a:solidFill>
              </a:rPr>
              <a:t> equal?</a:t>
            </a:r>
          </a:p>
          <a:p>
            <a:pPr lvl="1"/>
            <a:r>
              <a:rPr lang="en-US" sz="2000" dirty="0"/>
              <a:t>Recursive question</a:t>
            </a:r>
          </a:p>
          <a:p>
            <a:pPr lvl="1"/>
            <a:r>
              <a:rPr lang="en-US" sz="2000" dirty="0"/>
              <a:t>Each link’s vote is proportional to the </a:t>
            </a:r>
            <a:r>
              <a:rPr lang="en-US" sz="2000" dirty="0">
                <a:solidFill>
                  <a:schemeClr val="accent2"/>
                </a:solidFill>
              </a:rPr>
              <a:t>importance</a:t>
            </a:r>
            <a:r>
              <a:rPr lang="en-US" sz="2000" dirty="0"/>
              <a:t> of its source page</a:t>
            </a:r>
          </a:p>
          <a:p>
            <a:pPr lvl="1"/>
            <a:r>
              <a:rPr lang="en-US" sz="2000" dirty="0"/>
              <a:t>If page </a:t>
            </a:r>
            <a:r>
              <a:rPr lang="en-US" sz="2000" dirty="0">
                <a:solidFill>
                  <a:schemeClr val="accent2"/>
                </a:solidFill>
              </a:rPr>
              <a:t>P</a:t>
            </a:r>
            <a:r>
              <a:rPr lang="en-US" sz="2000" dirty="0"/>
              <a:t> with importance </a:t>
            </a:r>
            <a:r>
              <a:rPr lang="en-US" sz="2000" dirty="0">
                <a:solidFill>
                  <a:schemeClr val="accent2"/>
                </a:solidFill>
              </a:rPr>
              <a:t>x</a:t>
            </a:r>
            <a:r>
              <a:rPr lang="en-US" sz="2000" dirty="0"/>
              <a:t> has </a:t>
            </a:r>
            <a:r>
              <a:rPr lang="en-US" sz="2000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 </a:t>
            </a:r>
            <a:r>
              <a:rPr lang="en-US" sz="2000" dirty="0" err="1"/>
              <a:t>outlinks</a:t>
            </a:r>
            <a:r>
              <a:rPr lang="en-US" sz="2000" dirty="0"/>
              <a:t>, each link gets </a:t>
            </a:r>
            <a:r>
              <a:rPr lang="en-US" sz="2000" dirty="0">
                <a:solidFill>
                  <a:schemeClr val="accent2"/>
                </a:solidFill>
              </a:rPr>
              <a:t>x/n</a:t>
            </a:r>
            <a:r>
              <a:rPr lang="en-US" sz="2000" dirty="0"/>
              <a:t> votes</a:t>
            </a:r>
          </a:p>
          <a:p>
            <a:pPr lvl="1"/>
            <a:r>
              <a:rPr lang="en-US" sz="2000" dirty="0"/>
              <a:t>Page </a:t>
            </a:r>
            <a:r>
              <a:rPr lang="en-US" sz="2000" dirty="0">
                <a:solidFill>
                  <a:schemeClr val="accent2"/>
                </a:solidFill>
              </a:rPr>
              <a:t>P</a:t>
            </a:r>
            <a:r>
              <a:rPr lang="en-US" sz="2000" dirty="0"/>
              <a:t>’s own importance is the sum of the votes on its </a:t>
            </a:r>
            <a:r>
              <a:rPr lang="en-US" sz="2000" dirty="0" err="1"/>
              <a:t>inlinks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207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“Flow” Model</a:t>
            </a:r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952500" y="2390775"/>
            <a:ext cx="4038600" cy="3124200"/>
            <a:chOff x="240" y="1296"/>
            <a:chExt cx="2544" cy="1968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51" name="AutoShape 11"/>
            <p:cNvCxnSpPr>
              <a:cxnSpLocks noChangeShapeType="1"/>
              <a:stCxn id="10244" idx="6"/>
              <a:endCxn id="10244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987550" y="2695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546226" y="5562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52900" y="5486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65425" y="3581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848100" y="2314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y/2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485901" y="3457575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841626" y="5334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a/2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917825" y="4495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762500" y="1752600"/>
            <a:ext cx="3276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y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a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m</a:t>
            </a:r>
            <a:endParaRPr lang="en-US" sz="28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m</a:t>
            </a:r>
            <a:r>
              <a:rPr lang="en-US" sz="2800" dirty="0">
                <a:latin typeface="Tahoma" panose="020B0604030504040204" pitchFamily="34" charset="0"/>
              </a:rPr>
              <a:t> =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1196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  <p:bldP spid="10258" grpId="0"/>
      <p:bldP spid="10259" grpId="0"/>
      <p:bldP spid="10260" grpId="0"/>
      <p:bldP spid="102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Flow Equations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3 equations, 3 unknowns, no constants</a:t>
            </a:r>
          </a:p>
          <a:p>
            <a:pPr lvl="1"/>
            <a:r>
              <a:rPr lang="en-US"/>
              <a:t>No unique solution</a:t>
            </a:r>
          </a:p>
          <a:p>
            <a:pPr lvl="1"/>
            <a:r>
              <a:rPr lang="en-US"/>
              <a:t>All solutions equivalent modulo scale factor</a:t>
            </a:r>
          </a:p>
          <a:p>
            <a:r>
              <a:rPr lang="en-US"/>
              <a:t>Additional constraint forces uniqueness</a:t>
            </a:r>
          </a:p>
          <a:p>
            <a:pPr lvl="1"/>
            <a:r>
              <a:rPr lang="en-US"/>
              <a:t>y+a+m = 1</a:t>
            </a:r>
          </a:p>
          <a:p>
            <a:pPr lvl="1"/>
            <a:r>
              <a:rPr lang="en-US"/>
              <a:t>y = 2/5, a = 2/5, m = 1/5</a:t>
            </a:r>
          </a:p>
          <a:p>
            <a:r>
              <a:rPr lang="en-US"/>
              <a:t>Gaussian elimination method works for small examples, but we need a better method for large graphs</a:t>
            </a:r>
          </a:p>
        </p:txBody>
      </p:sp>
    </p:spTree>
    <p:extLst>
      <p:ext uri="{BB962C8B-B14F-4D97-AF65-F5344CB8AC3E}">
        <p14:creationId xmlns:p14="http://schemas.microsoft.com/office/powerpoint/2010/main" val="126111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400" dirty="0"/>
              <a:t>Matrix </a:t>
            </a:r>
            <a:r>
              <a:rPr lang="en-US" sz="2400" b="1" dirty="0"/>
              <a:t>M</a:t>
            </a:r>
            <a:r>
              <a:rPr lang="en-US" sz="2400" dirty="0"/>
              <a:t> has one row and one column for each web page</a:t>
            </a:r>
          </a:p>
          <a:p>
            <a:r>
              <a:rPr lang="en-US" sz="2400" dirty="0"/>
              <a:t>Suppose page j has n </a:t>
            </a:r>
            <a:r>
              <a:rPr lang="en-US" sz="2400" dirty="0" err="1"/>
              <a:t>outlinks</a:t>
            </a:r>
            <a:endParaRPr lang="en-US" sz="2400" dirty="0"/>
          </a:p>
          <a:p>
            <a:pPr lvl="1"/>
            <a:r>
              <a:rPr lang="en-US" sz="2000" dirty="0"/>
              <a:t>If j </a:t>
            </a:r>
            <a:r>
              <a:rPr lang="en-US" sz="2000" dirty="0">
                <a:latin typeface="cmsy10" pitchFamily="1" charset="0"/>
              </a:rPr>
              <a:t>!=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then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=1/n</a:t>
            </a:r>
          </a:p>
          <a:p>
            <a:pPr lvl="1"/>
            <a:r>
              <a:rPr lang="en-US" sz="2000" dirty="0"/>
              <a:t>Else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=0</a:t>
            </a:r>
          </a:p>
          <a:p>
            <a:r>
              <a:rPr lang="en-US" sz="2400" b="1" dirty="0"/>
              <a:t>M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2"/>
                </a:solidFill>
              </a:rPr>
              <a:t>column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stochastic matrix</a:t>
            </a:r>
          </a:p>
          <a:p>
            <a:pPr lvl="1"/>
            <a:r>
              <a:rPr lang="en-US" sz="2000" dirty="0"/>
              <a:t>Columns sum to 1</a:t>
            </a:r>
          </a:p>
          <a:p>
            <a:r>
              <a:rPr lang="en-US" sz="2400" dirty="0"/>
              <a:t>Suppose </a:t>
            </a:r>
            <a:r>
              <a:rPr lang="en-US" sz="2400" b="1" dirty="0"/>
              <a:t>r</a:t>
            </a:r>
            <a:r>
              <a:rPr lang="en-US" sz="2400" dirty="0"/>
              <a:t> is a vector with one entry per web page</a:t>
            </a:r>
          </a:p>
          <a:p>
            <a:pPr lvl="1"/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is the importance score of page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Call it the </a:t>
            </a:r>
            <a:r>
              <a:rPr lang="en-US" sz="2000" dirty="0">
                <a:solidFill>
                  <a:schemeClr val="accent2"/>
                </a:solidFill>
              </a:rPr>
              <a:t>rank vector</a:t>
            </a:r>
          </a:p>
          <a:p>
            <a:pPr lvl="1"/>
            <a:r>
              <a:rPr lang="en-US" sz="2000" dirty="0"/>
              <a:t>|</a:t>
            </a:r>
            <a:r>
              <a:rPr lang="en-US" sz="2000" b="1" dirty="0"/>
              <a:t>r</a:t>
            </a:r>
            <a:r>
              <a:rPr lang="en-US" sz="2000" dirty="0"/>
              <a:t>| = 1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291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800100" y="1295400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Suppose page </a:t>
            </a:r>
            <a:r>
              <a:rPr lang="en-US" sz="2400" i="1">
                <a:latin typeface="Times New Roman" panose="02020603050405020304" pitchFamily="18" charset="0"/>
              </a:rPr>
              <a:t>j </a:t>
            </a:r>
            <a:r>
              <a:rPr lang="en-US" sz="2400">
                <a:latin typeface="Times New Roman" panose="02020603050405020304" pitchFamily="18" charset="0"/>
              </a:rPr>
              <a:t> links to 3 pages, including </a:t>
            </a:r>
            <a:r>
              <a:rPr lang="en-US" sz="2400" i="1">
                <a:latin typeface="Times New Roman" panose="02020603050405020304" pitchFamily="18" charset="0"/>
              </a:rPr>
              <a:t>i</a:t>
            </a: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2187576" y="1752600"/>
            <a:ext cx="2682875" cy="3352800"/>
            <a:chOff x="1018" y="1104"/>
            <a:chExt cx="1690" cy="2112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412" y="1462"/>
              <a:ext cx="1296" cy="124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018" y="163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2122" y="110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</a:rPr>
                <a:t>j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412" y="184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180" y="146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910" y="2983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</a:t>
              </a:r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6270626" y="2286000"/>
            <a:ext cx="320675" cy="2819400"/>
            <a:chOff x="3590" y="1440"/>
            <a:chExt cx="202" cy="1776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600" y="1440"/>
              <a:ext cx="192" cy="13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3590" y="2983"/>
              <a:ext cx="1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</a:t>
              </a:r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8099426" y="4735514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r</a:t>
            </a:r>
          </a:p>
        </p:txBody>
      </p:sp>
      <p:grpSp>
        <p:nvGrpSpPr>
          <p:cNvPr id="19481" name="Group 25"/>
          <p:cNvGrpSpPr>
            <a:grpSpLocks/>
          </p:cNvGrpSpPr>
          <p:nvPr/>
        </p:nvGrpSpPr>
        <p:grpSpPr bwMode="auto">
          <a:xfrm>
            <a:off x="7185028" y="2286000"/>
            <a:ext cx="1624013" cy="2133600"/>
            <a:chOff x="4166" y="1440"/>
            <a:chExt cx="1023" cy="1344"/>
          </a:xfrm>
        </p:grpSpPr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4166" y="1440"/>
              <a:ext cx="778" cy="1344"/>
              <a:chOff x="4166" y="1440"/>
              <a:chExt cx="778" cy="1344"/>
            </a:xfrm>
          </p:grpSpPr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3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Text Box 15"/>
              <p:cNvSpPr txBox="1">
                <a:spLocks noChangeArrowheads="1"/>
              </p:cNvSpPr>
              <p:nvPr/>
            </p:nvSpPr>
            <p:spPr bwMode="auto">
              <a:xfrm>
                <a:off x="4166" y="1927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</p:grp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475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5040" y="1728"/>
              <a:ext cx="1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i</a:t>
              </a:r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4032250" y="2930525"/>
            <a:ext cx="2020888" cy="914400"/>
            <a:chOff x="2180" y="1846"/>
            <a:chExt cx="1273" cy="576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092" y="213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</a:rPr>
                <a:t>1/3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 flipV="1">
              <a:off x="2180" y="184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99244" y="4933950"/>
            <a:ext cx="32766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y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a</a:t>
            </a:r>
            <a:r>
              <a:rPr lang="en-US" sz="2800" dirty="0">
                <a:latin typeface="Tahoma" panose="020B0604030504040204" pitchFamily="34" charset="0"/>
              </a:rPr>
              <a:t>  = </a:t>
            </a:r>
            <a:r>
              <a:rPr lang="en-US" sz="2800" i="1" dirty="0">
                <a:latin typeface="Tahoma" panose="020B0604030504040204" pitchFamily="34" charset="0"/>
              </a:rPr>
              <a:t>y </a:t>
            </a:r>
            <a:r>
              <a:rPr lang="en-US" sz="2800" dirty="0">
                <a:latin typeface="Tahoma" panose="020B0604030504040204" pitchFamily="34" charset="0"/>
              </a:rPr>
              <a:t>/2 + </a:t>
            </a:r>
            <a:r>
              <a:rPr lang="en-US" sz="2800" i="1" dirty="0">
                <a:latin typeface="Tahoma" panose="020B0604030504040204" pitchFamily="34" charset="0"/>
              </a:rPr>
              <a:t>m</a:t>
            </a:r>
            <a:endParaRPr lang="en-US" sz="28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 dirty="0">
                <a:latin typeface="Tahoma" panose="020B0604030504040204" pitchFamily="34" charset="0"/>
              </a:rPr>
              <a:t>m</a:t>
            </a:r>
            <a:r>
              <a:rPr lang="en-US" sz="2800" dirty="0">
                <a:latin typeface="Tahoma" panose="020B0604030504040204" pitchFamily="34" charset="0"/>
              </a:rPr>
              <a:t> = </a:t>
            </a:r>
            <a:r>
              <a:rPr lang="en-US" sz="2800" i="1" dirty="0">
                <a:latin typeface="Tahoma" panose="020B0604030504040204" pitchFamily="34" charset="0"/>
              </a:rPr>
              <a:t>a </a:t>
            </a:r>
            <a:r>
              <a:rPr lang="en-US" sz="2800" dirty="0">
                <a:latin typeface="Tahoma" panose="020B0604030504040204" pitchFamily="34" charset="0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83062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Formulation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flow equations can be written as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Mr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So the rank vector is an eigenvector of the stochastic web matrix</a:t>
            </a:r>
          </a:p>
          <a:p>
            <a:pPr lvl="1"/>
            <a:r>
              <a:rPr lang="en-US" dirty="0"/>
              <a:t>In fact, its first or principal eigenvector, with corresponding eigenvalue 1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4900" y="4703764"/>
            <a:ext cx="32766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y</a:t>
            </a:r>
            <a:r>
              <a:rPr lang="en-US" sz="2800">
                <a:latin typeface="Tahoma" panose="020B0604030504040204" pitchFamily="34" charset="0"/>
              </a:rPr>
              <a:t>  = </a:t>
            </a:r>
            <a:r>
              <a:rPr lang="en-US" sz="2800" i="1">
                <a:latin typeface="Tahoma" panose="020B0604030504040204" pitchFamily="34" charset="0"/>
              </a:rPr>
              <a:t>y </a:t>
            </a:r>
            <a:r>
              <a:rPr lang="en-US" sz="2800">
                <a:latin typeface="Tahoma" panose="020B0604030504040204" pitchFamily="34" charset="0"/>
              </a:rPr>
              <a:t>/2 + </a:t>
            </a:r>
            <a:r>
              <a:rPr lang="en-US" sz="2800" i="1">
                <a:latin typeface="Tahoma" panose="020B0604030504040204" pitchFamily="34" charset="0"/>
              </a:rPr>
              <a:t>a </a:t>
            </a:r>
            <a:r>
              <a:rPr lang="en-US" sz="2800">
                <a:latin typeface="Tahoma" panose="020B0604030504040204" pitchFamily="34" charset="0"/>
              </a:rPr>
              <a:t>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a</a:t>
            </a:r>
            <a:r>
              <a:rPr lang="en-US" sz="2800">
                <a:latin typeface="Tahoma" panose="020B0604030504040204" pitchFamily="34" charset="0"/>
              </a:rPr>
              <a:t>  = </a:t>
            </a:r>
            <a:r>
              <a:rPr lang="en-US" sz="2800" i="1">
                <a:latin typeface="Tahoma" panose="020B0604030504040204" pitchFamily="34" charset="0"/>
              </a:rPr>
              <a:t>y </a:t>
            </a:r>
            <a:r>
              <a:rPr lang="en-US" sz="2800">
                <a:latin typeface="Tahoma" panose="020B0604030504040204" pitchFamily="34" charset="0"/>
              </a:rPr>
              <a:t>/2 + </a:t>
            </a:r>
            <a:r>
              <a:rPr lang="en-US" sz="2800" i="1">
                <a:latin typeface="Tahoma" panose="020B0604030504040204" pitchFamily="34" charset="0"/>
              </a:rPr>
              <a:t>m</a:t>
            </a:r>
            <a:endParaRPr lang="en-US" sz="280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1" charset="2"/>
              <a:buNone/>
            </a:pPr>
            <a:r>
              <a:rPr lang="en-US" sz="2800" i="1">
                <a:latin typeface="Tahoma" panose="020B0604030504040204" pitchFamily="34" charset="0"/>
              </a:rPr>
              <a:t>m</a:t>
            </a:r>
            <a:r>
              <a:rPr lang="en-US" sz="2800">
                <a:latin typeface="Tahoma" panose="020B0604030504040204" pitchFamily="34" charset="0"/>
              </a:rPr>
              <a:t> = </a:t>
            </a:r>
            <a:r>
              <a:rPr lang="en-US" sz="2800" i="1">
                <a:latin typeface="Tahoma" panose="020B0604030504040204" pitchFamily="34" charset="0"/>
              </a:rPr>
              <a:t>a </a:t>
            </a:r>
            <a:r>
              <a:rPr lang="en-US" sz="2800">
                <a:latin typeface="Tahoma" panose="020B0604030504040204" pitchFamily="34" charset="0"/>
              </a:rPr>
              <a:t>/2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324475" y="4953000"/>
            <a:ext cx="2774950" cy="1295400"/>
            <a:chOff x="3628" y="2832"/>
            <a:chExt cx="1748" cy="816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128" y="2854"/>
              <a:ext cx="91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628" y="2832"/>
              <a:ext cx="174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</a:rPr>
                <a:t> y       1/2 1/2   0     y</a:t>
              </a:r>
            </a:p>
            <a:p>
              <a:r>
                <a:rPr lang="en-US" sz="2400">
                  <a:latin typeface="Times New Roman" panose="02020603050405020304" pitchFamily="18" charset="0"/>
                </a:rPr>
                <a:t> a   =  1/2   0    1     a</a:t>
              </a:r>
            </a:p>
            <a:p>
              <a:r>
                <a:rPr lang="en-US" sz="2400">
                  <a:latin typeface="Times New Roman" panose="02020603050405020304" pitchFamily="18" charset="0"/>
                </a:rPr>
                <a:t> m       0  1/2   0     m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648" y="2832"/>
              <a:ext cx="28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5088" y="2832"/>
              <a:ext cx="28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77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Simple iterative scheme (aka </a:t>
            </a:r>
            <a:r>
              <a:rPr lang="en-US">
                <a:solidFill>
                  <a:schemeClr val="accent2"/>
                </a:solidFill>
              </a:rPr>
              <a:t>relaxation</a:t>
            </a:r>
            <a:r>
              <a:rPr lang="en-US"/>
              <a:t>)</a:t>
            </a:r>
          </a:p>
          <a:p>
            <a:r>
              <a:rPr lang="en-US"/>
              <a:t>Suppose there are N web pages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/>
              <a:t>Initialize: </a:t>
            </a:r>
            <a:r>
              <a:rPr lang="en-US" b="1"/>
              <a:t>r</a:t>
            </a:r>
            <a:r>
              <a:rPr lang="en-US" baseline="30000"/>
              <a:t>0</a:t>
            </a:r>
            <a:r>
              <a:rPr lang="en-US"/>
              <a:t> = [1/N,….,1/N]</a:t>
            </a:r>
            <a:r>
              <a:rPr lang="en-US" baseline="30000"/>
              <a:t>T</a:t>
            </a:r>
            <a:endParaRPr lang="en-US"/>
          </a:p>
          <a:p>
            <a:r>
              <a:rPr lang="en-US"/>
              <a:t>Iterate: </a:t>
            </a:r>
            <a:r>
              <a:rPr lang="en-US" b="1"/>
              <a:t>r</a:t>
            </a:r>
            <a:r>
              <a:rPr lang="en-US" baseline="30000"/>
              <a:t>k+1</a:t>
            </a:r>
            <a:r>
              <a:rPr lang="en-US"/>
              <a:t> = </a:t>
            </a:r>
            <a:r>
              <a:rPr lang="en-US" b="1"/>
              <a:t>Mr</a:t>
            </a:r>
            <a:r>
              <a:rPr lang="en-US" baseline="30000"/>
              <a:t>k</a:t>
            </a:r>
          </a:p>
          <a:p>
            <a:r>
              <a:rPr lang="en-US"/>
              <a:t>Stop when |</a:t>
            </a:r>
            <a:r>
              <a:rPr lang="en-US" b="1"/>
              <a:t>r</a:t>
            </a:r>
            <a:r>
              <a:rPr lang="en-US" baseline="30000"/>
              <a:t>k+1 </a:t>
            </a:r>
            <a:r>
              <a:rPr lang="en-US"/>
              <a:t>- </a:t>
            </a:r>
            <a:r>
              <a:rPr lang="en-US" b="1"/>
              <a:t>r</a:t>
            </a:r>
            <a:r>
              <a:rPr lang="en-US" baseline="30000"/>
              <a:t>k</a:t>
            </a:r>
            <a:r>
              <a:rPr lang="en-US"/>
              <a:t>|</a:t>
            </a:r>
            <a:r>
              <a:rPr lang="en-US" baseline="-25000"/>
              <a:t>1</a:t>
            </a:r>
            <a:r>
              <a:rPr lang="en-US"/>
              <a:t> &lt; </a:t>
            </a:r>
            <a:r>
              <a:rPr lang="en-US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</a:p>
          <a:p>
            <a:pPr lvl="1"/>
            <a:r>
              <a:rPr lang="en-US"/>
              <a:t>|</a:t>
            </a:r>
            <a:r>
              <a:rPr lang="en-US" b="1"/>
              <a:t>x</a:t>
            </a:r>
            <a:r>
              <a:rPr lang="en-US"/>
              <a:t>|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>
                <a:latin typeface="Symbol" panose="05050102010706020507" pitchFamily="18" charset="2"/>
                <a:sym typeface="Symbol" panose="05050102010706020507" pitchFamily="18" charset="2"/>
              </a:rPr>
              <a:t></a:t>
            </a:r>
            <a:r>
              <a:rPr lang="en-US" baseline="-25000"/>
              <a:t>1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aseline="-25000"/>
              <a:t>i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baseline="-25000"/>
              <a:t>N</a:t>
            </a:r>
            <a:r>
              <a:rPr lang="en-US"/>
              <a:t>|x</a:t>
            </a:r>
            <a:r>
              <a:rPr lang="en-US" baseline="-25000"/>
              <a:t>i</a:t>
            </a:r>
            <a:r>
              <a:rPr lang="en-US"/>
              <a:t>| is the L</a:t>
            </a:r>
            <a:r>
              <a:rPr lang="en-US" baseline="-5000"/>
              <a:t>1</a:t>
            </a:r>
            <a:r>
              <a:rPr lang="en-US"/>
              <a:t> norm </a:t>
            </a:r>
          </a:p>
          <a:p>
            <a:pPr lvl="1"/>
            <a:r>
              <a:rPr lang="en-US"/>
              <a:t>Can use any other vector norm e.g., Euclidean</a:t>
            </a:r>
            <a:endParaRPr lang="en-US" baseline="30000"/>
          </a:p>
          <a:p>
            <a:pPr lvl="1"/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1841623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Iteration Example</a:t>
            </a:r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952500" y="1676400"/>
            <a:ext cx="3505200" cy="2743200"/>
            <a:chOff x="240" y="1296"/>
            <a:chExt cx="2544" cy="1968"/>
          </a:xfrm>
        </p:grpSpPr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1152" y="1296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Yahoo</a:t>
              </a:r>
            </a:p>
          </p:txBody>
        </p:sp>
        <p:sp>
          <p:nvSpPr>
            <p:cNvPr id="25621" name="Oval 21"/>
            <p:cNvSpPr>
              <a:spLocks noChangeArrowheads="1"/>
            </p:cNvSpPr>
            <p:nvPr/>
          </p:nvSpPr>
          <p:spPr bwMode="auto">
            <a:xfrm>
              <a:off x="2016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M’soft</a:t>
              </a:r>
            </a:p>
          </p:txBody>
        </p:sp>
        <p:sp>
          <p:nvSpPr>
            <p:cNvPr id="25622" name="Oval 22"/>
            <p:cNvSpPr>
              <a:spLocks noChangeArrowheads="1"/>
            </p:cNvSpPr>
            <p:nvPr/>
          </p:nvSpPr>
          <p:spPr bwMode="auto">
            <a:xfrm>
              <a:off x="240" y="2784"/>
              <a:ext cx="76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Amazon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528" y="1680"/>
              <a:ext cx="67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912" y="1776"/>
              <a:ext cx="62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100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1008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27" name="AutoShape 27"/>
            <p:cNvCxnSpPr>
              <a:cxnSpLocks noChangeShapeType="1"/>
              <a:stCxn id="25620" idx="6"/>
              <a:endCxn id="25620" idx="2"/>
            </p:cNvCxnSpPr>
            <p:nvPr/>
          </p:nvCxnSpPr>
          <p:spPr bwMode="auto">
            <a:xfrm flipH="1">
              <a:off x="1152" y="1536"/>
              <a:ext cx="768" cy="1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667" name="Rectangle 67"/>
          <p:cNvSpPr>
            <a:spLocks noChangeArrowheads="1"/>
          </p:cNvSpPr>
          <p:nvPr/>
        </p:nvSpPr>
        <p:spPr bwMode="auto">
          <a:xfrm>
            <a:off x="6354763" y="2133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5881689" y="2098676"/>
            <a:ext cx="1816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   1/2 1/2   0</a:t>
            </a:r>
          </a:p>
          <a:p>
            <a:r>
              <a:rPr lang="en-US" sz="2400">
                <a:latin typeface="Times New Roman" panose="02020603050405020304" pitchFamily="18" charset="0"/>
              </a:rPr>
              <a:t>a    1/2  0    1</a:t>
            </a:r>
          </a:p>
          <a:p>
            <a:r>
              <a:rPr lang="en-US" sz="2400">
                <a:latin typeface="Times New Roman" panose="02020603050405020304" pitchFamily="18" charset="0"/>
              </a:rPr>
              <a:t>m    0  1/2   0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6415088" y="1641475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    a     m</a:t>
            </a:r>
          </a:p>
        </p:txBody>
      </p:sp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1714501" y="4797426"/>
            <a:ext cx="8018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y</a:t>
            </a:r>
          </a:p>
          <a:p>
            <a:r>
              <a:rPr lang="en-US" sz="2400">
                <a:latin typeface="Times New Roman" panose="02020603050405020304" pitchFamily="18" charset="0"/>
              </a:rPr>
              <a:t>a    =</a:t>
            </a:r>
          </a:p>
          <a:p>
            <a:r>
              <a:rPr lang="en-US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5671" name="Text Box 71"/>
          <p:cNvSpPr txBox="1">
            <a:spLocks noChangeArrowheads="1"/>
          </p:cNvSpPr>
          <p:nvPr/>
        </p:nvSpPr>
        <p:spPr bwMode="auto">
          <a:xfrm>
            <a:off x="31019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</p:txBody>
      </p:sp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38639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1/2</a:t>
            </a:r>
          </a:p>
          <a:p>
            <a:r>
              <a:rPr 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4702175" y="4832351"/>
            <a:ext cx="7312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5/12</a:t>
            </a:r>
          </a:p>
          <a:p>
            <a:r>
              <a:rPr lang="en-US" sz="2400">
                <a:latin typeface="Times New Roman" panose="02020603050405020304" pitchFamily="18" charset="0"/>
              </a:rPr>
              <a:t> 1/3</a:t>
            </a:r>
          </a:p>
          <a:p>
            <a:r>
              <a:rPr lang="en-US" sz="2400">
                <a:latin typeface="Times New Roman" panose="02020603050405020304" pitchFamily="18" charset="0"/>
              </a:rPr>
              <a:t> 1/4</a:t>
            </a:r>
          </a:p>
        </p:txBody>
      </p:sp>
      <p:sp>
        <p:nvSpPr>
          <p:cNvPr id="25674" name="Text Box 74"/>
          <p:cNvSpPr txBox="1">
            <a:spLocks noChangeArrowheads="1"/>
          </p:cNvSpPr>
          <p:nvPr/>
        </p:nvSpPr>
        <p:spPr bwMode="auto">
          <a:xfrm>
            <a:off x="5616576" y="4832351"/>
            <a:ext cx="873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3/8</a:t>
            </a:r>
          </a:p>
          <a:p>
            <a:r>
              <a:rPr lang="en-US" sz="2400">
                <a:latin typeface="Times New Roman" panose="02020603050405020304" pitchFamily="18" charset="0"/>
              </a:rPr>
              <a:t>11/24</a:t>
            </a:r>
          </a:p>
          <a:p>
            <a:r>
              <a:rPr lang="en-US" sz="2400">
                <a:latin typeface="Times New Roman" panose="02020603050405020304" pitchFamily="18" charset="0"/>
              </a:rPr>
              <a:t>1/6</a:t>
            </a:r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7521575" y="4832351"/>
            <a:ext cx="5774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sz="2400">
                <a:latin typeface="Times New Roman" panose="02020603050405020304" pitchFamily="18" charset="0"/>
              </a:rPr>
              <a:t>2/5</a:t>
            </a:r>
          </a:p>
          <a:p>
            <a:r>
              <a:rPr lang="en-US" sz="2400">
                <a:latin typeface="Times New Roman" panose="02020603050405020304" pitchFamily="18" charset="0"/>
              </a:rPr>
              <a:t>1/5</a:t>
            </a: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6591300" y="51784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5403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70" grpId="0"/>
      <p:bldP spid="25671" grpId="0"/>
      <p:bldP spid="25672" grpId="0" autoUpdateAnimBg="0"/>
      <p:bldP spid="25673" grpId="0" autoUpdateAnimBg="0"/>
      <p:bldP spid="25674" grpId="0" autoUpdateAnimBg="0"/>
      <p:bldP spid="25675" grpId="0" autoUpdateAnimBg="0"/>
      <p:bldP spid="2567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Walk Interpretation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Imagine a </a:t>
            </a:r>
            <a:r>
              <a:rPr lang="en-US">
                <a:solidFill>
                  <a:schemeClr val="accent2"/>
                </a:solidFill>
              </a:rPr>
              <a:t>random web surfer</a:t>
            </a:r>
          </a:p>
          <a:p>
            <a:pPr lvl="1"/>
            <a:r>
              <a:rPr lang="en-US"/>
              <a:t>At any time t, surfer is on some page P</a:t>
            </a:r>
          </a:p>
          <a:p>
            <a:pPr lvl="1"/>
            <a:r>
              <a:rPr lang="en-US"/>
              <a:t>At time t+1, the surfer follows an outlink from P uniformly at random</a:t>
            </a:r>
          </a:p>
          <a:p>
            <a:pPr lvl="1"/>
            <a:r>
              <a:rPr lang="en-US"/>
              <a:t>Ends up on some page Q linked from P</a:t>
            </a:r>
          </a:p>
          <a:p>
            <a:pPr lvl="1"/>
            <a:r>
              <a:rPr lang="en-US"/>
              <a:t>Process repeats indefinitely</a:t>
            </a:r>
          </a:p>
          <a:p>
            <a:r>
              <a:rPr lang="en-US"/>
              <a:t>Let </a:t>
            </a:r>
            <a:r>
              <a:rPr lang="en-US" b="1"/>
              <a:t>p</a:t>
            </a:r>
            <a:r>
              <a:rPr lang="en-US"/>
              <a:t>(t) be a vector whose i</a:t>
            </a:r>
            <a:r>
              <a:rPr lang="en-US" baseline="30000"/>
              <a:t>th</a:t>
            </a:r>
            <a:r>
              <a:rPr lang="en-US"/>
              <a:t> component is the probability that the surfer is at page i at time t</a:t>
            </a:r>
          </a:p>
          <a:p>
            <a:pPr lvl="1"/>
            <a:r>
              <a:rPr lang="en-US" b="1"/>
              <a:t>p</a:t>
            </a:r>
            <a:r>
              <a:rPr lang="en-US"/>
              <a:t>(t) is a probability distribution on pages</a:t>
            </a:r>
          </a:p>
        </p:txBody>
      </p:sp>
    </p:spTree>
    <p:extLst>
      <p:ext uri="{BB962C8B-B14F-4D97-AF65-F5344CB8AC3E}">
        <p14:creationId xmlns:p14="http://schemas.microsoft.com/office/powerpoint/2010/main" val="165853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Stationary Distribution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Where is the surfer at time t+1?</a:t>
            </a:r>
          </a:p>
          <a:p>
            <a:pPr lvl="1"/>
            <a:r>
              <a:rPr lang="en-US"/>
              <a:t>Follows a link uniformly at random</a:t>
            </a:r>
          </a:p>
          <a:p>
            <a:pPr lvl="1"/>
            <a:r>
              <a:rPr lang="en-US" b="1"/>
              <a:t>p</a:t>
            </a:r>
            <a:r>
              <a:rPr lang="en-US"/>
              <a:t>(t+1) = </a:t>
            </a:r>
            <a:r>
              <a:rPr lang="en-US" b="1"/>
              <a:t>Mp</a:t>
            </a:r>
            <a:r>
              <a:rPr lang="en-US"/>
              <a:t>(t)</a:t>
            </a:r>
          </a:p>
          <a:p>
            <a:r>
              <a:rPr lang="en-US"/>
              <a:t>Suppose the random walk reaches a state such that </a:t>
            </a:r>
            <a:r>
              <a:rPr lang="en-US" b="1"/>
              <a:t>p</a:t>
            </a:r>
            <a:r>
              <a:rPr lang="en-US"/>
              <a:t>(t+1) = </a:t>
            </a:r>
            <a:r>
              <a:rPr lang="en-US" b="1"/>
              <a:t>Mp</a:t>
            </a:r>
            <a:r>
              <a:rPr lang="en-US"/>
              <a:t>(t) = </a:t>
            </a:r>
            <a:r>
              <a:rPr lang="en-US" b="1"/>
              <a:t>p</a:t>
            </a:r>
            <a:r>
              <a:rPr lang="en-US"/>
              <a:t>(t)</a:t>
            </a:r>
          </a:p>
          <a:p>
            <a:pPr lvl="1"/>
            <a:r>
              <a:rPr lang="en-US"/>
              <a:t>Then </a:t>
            </a:r>
            <a:r>
              <a:rPr lang="en-US" b="1"/>
              <a:t>p</a:t>
            </a:r>
            <a:r>
              <a:rPr lang="en-US"/>
              <a:t>(t) is called a </a:t>
            </a:r>
            <a:r>
              <a:rPr lang="en-US">
                <a:solidFill>
                  <a:schemeClr val="accent2"/>
                </a:solidFill>
              </a:rPr>
              <a:t>stationary distribution</a:t>
            </a:r>
            <a:r>
              <a:rPr lang="en-US"/>
              <a:t> for the random walk</a:t>
            </a:r>
          </a:p>
          <a:p>
            <a:r>
              <a:rPr lang="en-US"/>
              <a:t>Our rank vector </a:t>
            </a:r>
            <a:r>
              <a:rPr lang="en-US" b="1"/>
              <a:t>r</a:t>
            </a:r>
            <a:r>
              <a:rPr lang="en-US"/>
              <a:t> satisfies </a:t>
            </a:r>
            <a:r>
              <a:rPr lang="en-US" b="1"/>
              <a:t>r </a:t>
            </a:r>
            <a:r>
              <a:rPr lang="en-US"/>
              <a:t>= </a:t>
            </a:r>
            <a:r>
              <a:rPr lang="en-US" b="1"/>
              <a:t>Mr</a:t>
            </a:r>
          </a:p>
          <a:p>
            <a:pPr lvl="1"/>
            <a:r>
              <a:rPr lang="en-US"/>
              <a:t>So it is a stationary distribution for the random surfer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Thus far, our queries have all been Boolean.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Documents either match or don’t.</a:t>
            </a:r>
          </a:p>
          <a:p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Most users are incapable of writing Boolean queries.</a:t>
            </a:r>
          </a:p>
          <a:p>
            <a:pPr lvl="1"/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Most users don’t 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This is particularly true of web search.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118352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Chapters 6,7,8 of </a:t>
            </a:r>
            <a:r>
              <a:rPr lang="en-US" sz="1800" u="sng" dirty="0">
                <a:hlinkClick r:id="rId2"/>
              </a:rPr>
              <a:t>Manning-</a:t>
            </a:r>
            <a:r>
              <a:rPr lang="en-US" sz="1800" u="sng" dirty="0" err="1">
                <a:hlinkClick r:id="rId2"/>
              </a:rPr>
              <a:t>Raghavan</a:t>
            </a:r>
            <a:r>
              <a:rPr lang="en-US" sz="1800" u="sng" dirty="0">
                <a:hlinkClick r:id="rId2"/>
              </a:rPr>
              <a:t>-</a:t>
            </a:r>
            <a:r>
              <a:rPr lang="en-US" sz="1800" u="sng" dirty="0" err="1">
                <a:hlinkClick r:id="rId2"/>
              </a:rPr>
              <a:t>Schuetze</a:t>
            </a:r>
            <a:r>
              <a:rPr lang="en-US" sz="1800" u="sng" dirty="0">
                <a:hlinkClick r:id="rId2"/>
              </a:rPr>
              <a:t> book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http://nlp.stanford.edu/IR-book/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S. E. Robertson and K. </a:t>
            </a:r>
            <a:r>
              <a:rPr lang="en-US" sz="1800" dirty="0" err="1"/>
              <a:t>Spärck</a:t>
            </a:r>
            <a:r>
              <a:rPr lang="en-US" sz="1800" dirty="0"/>
              <a:t> Jones. 1976. Relevance Weighting of Search Terms. </a:t>
            </a:r>
            <a:r>
              <a:rPr lang="en-US" sz="1800" i="1" dirty="0"/>
              <a:t>Journal of the American Society for Information Sciences </a:t>
            </a:r>
            <a:r>
              <a:rPr lang="en-US" sz="1800" dirty="0"/>
              <a:t>27(3): 129–146.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C. J. van </a:t>
            </a:r>
            <a:r>
              <a:rPr lang="en-US" sz="1800" dirty="0" err="1"/>
              <a:t>Rijsbergen</a:t>
            </a:r>
            <a:r>
              <a:rPr lang="en-US" sz="1800" dirty="0"/>
              <a:t>. 1979. </a:t>
            </a:r>
            <a:r>
              <a:rPr lang="en-US" sz="1800" i="1" dirty="0"/>
              <a:t>Information Retrieval.</a:t>
            </a:r>
            <a:r>
              <a:rPr lang="en-US" sz="1800" dirty="0"/>
              <a:t> 2nd ed. London: Butterworths, chapter 6.  [Most details of math] http://www.dcs.gla.ac.uk/Keith/Preface.html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N. </a:t>
            </a:r>
            <a:r>
              <a:rPr lang="en-US" sz="1800" dirty="0" err="1"/>
              <a:t>Fuhr</a:t>
            </a:r>
            <a:r>
              <a:rPr lang="en-US" sz="1800" dirty="0"/>
              <a:t>. 1992. Probabilistic Models in Information Retrieval. </a:t>
            </a:r>
            <a:r>
              <a:rPr lang="en-US" sz="1800" i="1" dirty="0"/>
              <a:t>The Computer Journal</a:t>
            </a:r>
            <a:r>
              <a:rPr lang="en-US" sz="1800" dirty="0"/>
              <a:t>, 35(3),243–255.  [Easiest read, with BNs]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F. </a:t>
            </a:r>
            <a:r>
              <a:rPr lang="en-US" sz="1800" dirty="0" err="1"/>
              <a:t>Crestani</a:t>
            </a:r>
            <a:r>
              <a:rPr lang="en-US" sz="1800" dirty="0"/>
              <a:t>, M. </a:t>
            </a:r>
            <a:r>
              <a:rPr lang="en-US" sz="1800" dirty="0" err="1"/>
              <a:t>Lalmas</a:t>
            </a:r>
            <a:r>
              <a:rPr lang="en-US" sz="1800" dirty="0"/>
              <a:t>, C. J. van </a:t>
            </a:r>
            <a:r>
              <a:rPr lang="en-US" sz="1800" dirty="0" err="1"/>
              <a:t>Rijsbergen</a:t>
            </a:r>
            <a:r>
              <a:rPr lang="en-US" sz="1800" dirty="0"/>
              <a:t>, and I. Campbell. 1998. Is This Document Relevant? ... Probably: A Survey of Probabilistic Models in Information Retrieval. </a:t>
            </a:r>
            <a:r>
              <a:rPr lang="en-US" sz="1800" i="1" dirty="0"/>
              <a:t>ACM Computing Surveys</a:t>
            </a:r>
            <a:r>
              <a:rPr lang="en-US" sz="1800" dirty="0"/>
              <a:t> 30(4): 528–552.</a:t>
            </a:r>
          </a:p>
          <a:p>
            <a:pPr lvl="1">
              <a:lnSpc>
                <a:spcPct val="130000"/>
              </a:lnSpc>
            </a:pPr>
            <a:r>
              <a:rPr lang="en-US" sz="1400" dirty="0">
                <a:hlinkClick r:id="rId3"/>
              </a:rPr>
              <a:t>http://www.acm.org/pubs/citations/journals/surveys/1998-30-4/p528-crestani/</a:t>
            </a:r>
            <a:endParaRPr lang="en-US" sz="1400" dirty="0"/>
          </a:p>
          <a:p>
            <a:pPr marL="0" indent="0">
              <a:lnSpc>
                <a:spcPct val="13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570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028700" y="11430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>
                <a:hlinkClick r:id="rId2"/>
              </a:rPr>
              <a:t>A nice summary of link analysis algorithms from John Kleinberg</a:t>
            </a:r>
            <a:endParaRPr lang="en-US" u="sng" dirty="0"/>
          </a:p>
          <a:p>
            <a:pPr lvl="1"/>
            <a:r>
              <a:rPr lang="en-US" dirty="0"/>
              <a:t>http://dl.acm.org/citation.cfm?id=345982</a:t>
            </a:r>
          </a:p>
          <a:p>
            <a:r>
              <a:rPr lang="en-US" dirty="0"/>
              <a:t>Chapter 5: "Link Analysis" from </a:t>
            </a:r>
            <a:r>
              <a:rPr lang="en-US" u="sng" dirty="0">
                <a:hlinkClick r:id="rId3"/>
              </a:rPr>
              <a:t>Mining of Massive Datasets</a:t>
            </a:r>
            <a:endParaRPr lang="en-US" u="sng" dirty="0"/>
          </a:p>
          <a:p>
            <a:pPr lvl="1"/>
            <a:r>
              <a:rPr lang="en-US" dirty="0"/>
              <a:t>http://infolab.stanford.edu/~ullman/mmds.html</a:t>
            </a:r>
          </a:p>
          <a:p>
            <a:r>
              <a:rPr lang="en-US" dirty="0"/>
              <a:t>Chapter 7 (Social Network Analysis) from </a:t>
            </a:r>
            <a:r>
              <a:rPr lang="en-US" u="sng" dirty="0">
                <a:hlinkClick r:id="rId4"/>
              </a:rPr>
              <a:t>Mining the Web</a:t>
            </a:r>
            <a:endParaRPr lang="en-US" u="sng" dirty="0"/>
          </a:p>
          <a:p>
            <a:pPr lvl="1"/>
            <a:r>
              <a:rPr lang="en-US" dirty="0"/>
              <a:t>http://www.cse.iitb.ac.in/soumen/mining-the-web/</a:t>
            </a:r>
          </a:p>
          <a:p>
            <a:r>
              <a:rPr lang="en-US" dirty="0"/>
              <a:t>J.M. Kleinberg: Authoritative Sources in a Hyperlinked Environment, JACM 46(5), 1999</a:t>
            </a:r>
          </a:p>
          <a:p>
            <a:r>
              <a:rPr lang="en-US" dirty="0"/>
              <a:t>S </a:t>
            </a:r>
            <a:r>
              <a:rPr lang="en-US" dirty="0" err="1"/>
              <a:t>Brin</a:t>
            </a:r>
            <a:r>
              <a:rPr lang="en-US" dirty="0"/>
              <a:t>, L. Page: The Anatomy of a Large-Scale </a:t>
            </a:r>
            <a:r>
              <a:rPr lang="en-US" dirty="0" err="1"/>
              <a:t>Hypertextual</a:t>
            </a:r>
            <a:r>
              <a:rPr lang="en-US" dirty="0"/>
              <a:t> Web Search Engine, WWW 1998</a:t>
            </a:r>
          </a:p>
          <a:p>
            <a:r>
              <a:rPr lang="en-US" dirty="0"/>
              <a:t>M. </a:t>
            </a:r>
            <a:r>
              <a:rPr lang="en-US" dirty="0" err="1"/>
              <a:t>Najork</a:t>
            </a:r>
            <a:r>
              <a:rPr lang="en-US" dirty="0"/>
              <a:t>, H. Zaragoza, M. Taylor: HITS on the Web: How does it Compare?, SIGIR 2007</a:t>
            </a:r>
          </a:p>
          <a:p>
            <a:r>
              <a:rPr lang="en-US" dirty="0"/>
              <a:t>R. Lempel, S. Moran: SALSA: The Stochastic Approach for Link-Structure Analysis, ACM TOIS 19(2), 2001.</a:t>
            </a:r>
          </a:p>
          <a:p>
            <a:r>
              <a:rPr lang="en-US" dirty="0"/>
              <a:t>G. </a:t>
            </a:r>
            <a:r>
              <a:rPr lang="en-US" dirty="0" err="1"/>
              <a:t>Jeh</a:t>
            </a:r>
            <a:r>
              <a:rPr lang="en-US" dirty="0"/>
              <a:t>, J. </a:t>
            </a:r>
            <a:r>
              <a:rPr lang="en-US" dirty="0" err="1"/>
              <a:t>Widom</a:t>
            </a:r>
            <a:r>
              <a:rPr lang="en-US" dirty="0"/>
              <a:t>: </a:t>
            </a:r>
            <a:r>
              <a:rPr lang="en-US" dirty="0" err="1"/>
              <a:t>SimRank</a:t>
            </a:r>
            <a:r>
              <a:rPr lang="en-US" dirty="0"/>
              <a:t>: a Measure of Structural-Context Similarity, KDD 2002</a:t>
            </a:r>
          </a:p>
          <a:p>
            <a:r>
              <a:rPr lang="en-US" dirty="0" err="1"/>
              <a:t>Taher</a:t>
            </a:r>
            <a:r>
              <a:rPr lang="en-US" dirty="0"/>
              <a:t> </a:t>
            </a:r>
            <a:r>
              <a:rPr lang="en-US" dirty="0" err="1"/>
              <a:t>Haveliwala</a:t>
            </a:r>
            <a:r>
              <a:rPr lang="en-US" dirty="0"/>
              <a:t>: Topic-Sensitive PageRank: A Context-Sensitive Ranking Algorithm for Web Search, IEEE Trans. on Knowledge and Data Engineering, 2003.</a:t>
            </a:r>
          </a:p>
          <a:p>
            <a:r>
              <a:rPr lang="en-US" dirty="0"/>
              <a:t>G. </a:t>
            </a:r>
            <a:r>
              <a:rPr lang="en-US" dirty="0" err="1"/>
              <a:t>Jeh</a:t>
            </a:r>
            <a:r>
              <a:rPr lang="en-US" dirty="0"/>
              <a:t>, J. </a:t>
            </a:r>
            <a:r>
              <a:rPr lang="en-US" dirty="0" err="1"/>
              <a:t>Widom</a:t>
            </a:r>
            <a:r>
              <a:rPr lang="en-US" dirty="0"/>
              <a:t>: Scaling personalized web search, WWW 2003.</a:t>
            </a:r>
          </a:p>
          <a:p>
            <a:r>
              <a:rPr lang="en-US" dirty="0"/>
              <a:t>D. </a:t>
            </a:r>
            <a:r>
              <a:rPr lang="en-US" dirty="0" err="1"/>
              <a:t>Fogaras</a:t>
            </a:r>
            <a:r>
              <a:rPr lang="en-US" dirty="0"/>
              <a:t>, B. </a:t>
            </a:r>
            <a:r>
              <a:rPr lang="en-US" dirty="0" err="1"/>
              <a:t>Racz</a:t>
            </a:r>
            <a:r>
              <a:rPr lang="en-US" dirty="0"/>
              <a:t>, K. </a:t>
            </a:r>
            <a:r>
              <a:rPr lang="en-US" dirty="0" err="1"/>
              <a:t>Csalogany</a:t>
            </a:r>
            <a:r>
              <a:rPr lang="en-US" dirty="0"/>
              <a:t>, A. </a:t>
            </a:r>
            <a:r>
              <a:rPr lang="en-US" dirty="0" err="1"/>
              <a:t>Benczur</a:t>
            </a:r>
            <a:r>
              <a:rPr lang="en-US" dirty="0"/>
              <a:t>: Towards Scaling Fully Personalized PageRank: Algorithms, Lower Bounds, and Experiments, Internet Mathematics 2(3): 333-358, 2006.</a:t>
            </a:r>
          </a:p>
        </p:txBody>
      </p:sp>
    </p:spTree>
    <p:extLst>
      <p:ext uri="{BB962C8B-B14F-4D97-AF65-F5344CB8AC3E}">
        <p14:creationId xmlns:p14="http://schemas.microsoft.com/office/powerpoint/2010/main" val="24622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10058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Problem with Boolean search: 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 1: “</a:t>
            </a:r>
            <a:r>
              <a:rPr lang="en-US" i="1" dirty="0">
                <a:ea typeface="ＭＳ Ｐゴシック" panose="020B0600070205080204" pitchFamily="34" charset="-128"/>
              </a:rPr>
              <a:t>standard user </a:t>
            </a:r>
            <a:r>
              <a:rPr lang="en-US" i="1" dirty="0" err="1">
                <a:ea typeface="ＭＳ Ｐゴシック" panose="020B0600070205080204" pitchFamily="34" charset="-128"/>
              </a:rPr>
              <a:t>dlink</a:t>
            </a:r>
            <a:r>
              <a:rPr lang="en-US" i="1" dirty="0">
                <a:ea typeface="ＭＳ Ｐゴシック" panose="020B0600070205080204" pitchFamily="34" charset="-128"/>
              </a:rPr>
              <a:t> 650</a:t>
            </a:r>
            <a:r>
              <a:rPr lang="en-US" dirty="0">
                <a:ea typeface="ＭＳ Ｐゴシック" panose="020B0600070205080204" pitchFamily="34" charset="-128"/>
              </a:rPr>
              <a:t>” → 200,000 hits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 2: “</a:t>
            </a:r>
            <a:r>
              <a:rPr lang="en-US" i="1" dirty="0">
                <a:ea typeface="ＭＳ Ｐゴシック" panose="020B0600070205080204" pitchFamily="34" charset="-128"/>
              </a:rPr>
              <a:t>standard user </a:t>
            </a:r>
            <a:r>
              <a:rPr lang="en-US" i="1" dirty="0" err="1">
                <a:ea typeface="ＭＳ Ｐゴシック" panose="020B0600070205080204" pitchFamily="34" charset="-128"/>
              </a:rPr>
              <a:t>dlink</a:t>
            </a:r>
            <a:r>
              <a:rPr lang="en-US" i="1" dirty="0">
                <a:ea typeface="ＭＳ Ｐゴシック" panose="020B0600070205080204" pitchFamily="34" charset="-128"/>
              </a:rPr>
              <a:t> 650 no card found</a:t>
            </a:r>
            <a:r>
              <a:rPr lang="en-US" dirty="0">
                <a:ea typeface="ＭＳ Ｐゴシック" panose="020B0600070205080204" pitchFamily="34" charset="-128"/>
              </a:rPr>
              <a:t>”: 0 hits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88669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9677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Feast or Famine: OK for Ranked Retrieval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dirty="0">
                <a:ea typeface="ＭＳ Ｐゴシック" panose="020B0600070205080204" pitchFamily="34" charset="-128"/>
              </a:rPr>
              <a:t>, the system returns an ordering over the (top) documents in the collection for a query 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We just show the top </a:t>
            </a:r>
            <a:r>
              <a:rPr lang="en-US" i="1" dirty="0">
                <a:ea typeface="ＭＳ Ｐゴシック" panose="020B0600070205080204" pitchFamily="34" charset="-128"/>
              </a:rPr>
              <a:t>k </a:t>
            </a:r>
            <a:r>
              <a:rPr lang="en-US" dirty="0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eaLnBrk="1" hangingPunct="1"/>
            <a:endParaRPr lang="en-US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dirty="0">
                <a:ea typeface="ＭＳ Ｐゴシック" panose="020B0600070205080204" pitchFamily="34" charset="-128"/>
              </a:rPr>
              <a:t>Premise: the ranking algorithm works. Is it true?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8701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" y="0"/>
            <a:ext cx="9112250" cy="533400"/>
          </a:xfrm>
        </p:spPr>
        <p:txBody>
          <a:bodyPr/>
          <a:lstStyle/>
          <a:p>
            <a:r>
              <a:rPr lang="en-US" dirty="0"/>
              <a:t>Eye Tracking Study on Search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0" y="5410200"/>
            <a:ext cx="92583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2006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33488" y="6248401"/>
            <a:ext cx="8069262" cy="320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/>
          <a:p>
            <a:r>
              <a:rPr lang="en-US" dirty="0"/>
              <a:t>http://www.mediative.com/eye-tracking-google-through-the-years/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49F04-50A9-4358-B5C9-470B0A9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638300"/>
            <a:ext cx="7181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“match.”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70786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We will look at a number of alternatives for this.</a:t>
            </a:r>
          </a:p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First take: </a:t>
            </a:r>
            <a:r>
              <a:rPr lang="en-US" dirty="0" err="1">
                <a:ea typeface="ＭＳ Ｐゴシック" panose="020B0600070205080204" pitchFamily="34" charset="-128"/>
              </a:rPr>
              <a:t>Jaccard</a:t>
            </a:r>
            <a:r>
              <a:rPr lang="en-US" dirty="0">
                <a:ea typeface="ＭＳ Ｐゴシック" panose="020B0600070205080204" pitchFamily="34" charset="-128"/>
              </a:rPr>
              <a:t> coefficient?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81915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cs typeface="Arial Unicode MS" panose="020B0604020202020204" pitchFamily="34" charset="-128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929753466"/>
      </p:ext>
    </p:extLst>
  </p:cSld>
  <p:clrMapOvr>
    <a:masterClrMapping/>
  </p:clrMapOvr>
</p:sld>
</file>

<file path=ppt/theme/theme1.xml><?xml version="1.0" encoding="utf-8"?>
<a:theme xmlns:a="http://schemas.openxmlformats.org/drawingml/2006/main" name="2_Last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37479</TotalTime>
  <Words>2710</Words>
  <Application>Microsoft Office PowerPoint</Application>
  <PresentationFormat>35mm Slides</PresentationFormat>
  <Paragraphs>354</Paragraphs>
  <Slides>41</Slides>
  <Notes>15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8" baseType="lpstr">
      <vt:lpstr>Andalus</vt:lpstr>
      <vt:lpstr>Arial</vt:lpstr>
      <vt:lpstr>Cambria Math</vt:lpstr>
      <vt:lpstr>cmsy10</vt:lpstr>
      <vt:lpstr>Lucida Sans</vt:lpstr>
      <vt:lpstr>Lucida Sans Unicode</vt:lpstr>
      <vt:lpstr>Minion</vt:lpstr>
      <vt:lpstr>Monotype Sorts</vt:lpstr>
      <vt:lpstr>Palatino Linotype</vt:lpstr>
      <vt:lpstr>Symbol</vt:lpstr>
      <vt:lpstr>Tahoma</vt:lpstr>
      <vt:lpstr>Times New Roman</vt:lpstr>
      <vt:lpstr>Verdana</vt:lpstr>
      <vt:lpstr>Wingdings</vt:lpstr>
      <vt:lpstr>2_Last Slide</vt:lpstr>
      <vt:lpstr>Worksheet</vt:lpstr>
      <vt:lpstr>Equation</vt:lpstr>
      <vt:lpstr>PowerPoint Presentation</vt:lpstr>
      <vt:lpstr>Today’s Agenda</vt:lpstr>
      <vt:lpstr>Today’s Agenda</vt:lpstr>
      <vt:lpstr>Ranked Retrieval</vt:lpstr>
      <vt:lpstr>Problem with Boolean search: Feast or Famine</vt:lpstr>
      <vt:lpstr>Feast or Famine: OK for Ranked Retrieval</vt:lpstr>
      <vt:lpstr>Eye Tracking Study on Search Results</vt:lpstr>
      <vt:lpstr>Scoring as the Basis of Ranked Retrieval</vt:lpstr>
      <vt:lpstr>Query-Document Matching Scores</vt:lpstr>
      <vt:lpstr>Issues with Jaccard for Scoring</vt:lpstr>
      <vt:lpstr>Binary Term-Document Incidence Matrix</vt:lpstr>
      <vt:lpstr>Term-Document Count Matrices</vt:lpstr>
      <vt:lpstr>Today’s Agenda</vt:lpstr>
      <vt:lpstr>Term Frequency TF</vt:lpstr>
      <vt:lpstr>Inverse Document Frequency IDF</vt:lpstr>
      <vt:lpstr>TF-IDF Weighting</vt:lpstr>
      <vt:lpstr>Binary → Count → Weight Matrix</vt:lpstr>
      <vt:lpstr>Ranking in Vector Space Model</vt:lpstr>
      <vt:lpstr>TF-IDF Weighting has many Variants</vt:lpstr>
      <vt:lpstr>Okapi BM25</vt:lpstr>
      <vt:lpstr>Summary – Vector Space Ranking</vt:lpstr>
      <vt:lpstr>Today’s Agenda</vt:lpstr>
      <vt:lpstr>Efficient Cosine Ranking</vt:lpstr>
      <vt:lpstr>Generic Approach</vt:lpstr>
      <vt:lpstr>Index Elimination</vt:lpstr>
      <vt:lpstr>Champion Lists</vt:lpstr>
      <vt:lpstr>Static Quality Scores</vt:lpstr>
      <vt:lpstr>Net Score</vt:lpstr>
      <vt:lpstr>PageRank</vt:lpstr>
      <vt:lpstr>Ranking Web Pages</vt:lpstr>
      <vt:lpstr>Simple “Flow” Model</vt:lpstr>
      <vt:lpstr>Solving the Flow Equations</vt:lpstr>
      <vt:lpstr>Matrix Formulation</vt:lpstr>
      <vt:lpstr>Example</vt:lpstr>
      <vt:lpstr>Eigenvector Formulation</vt:lpstr>
      <vt:lpstr>Power Iteration Method</vt:lpstr>
      <vt:lpstr>Power Iteration Example</vt:lpstr>
      <vt:lpstr>Random Walk Interpretation</vt:lpstr>
      <vt:lpstr>The Stationary Distribution</vt:lpstr>
      <vt:lpstr>Further Reading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Gupta</dc:creator>
  <cp:lastModifiedBy>Manish Gupta (BING-IDC)</cp:lastModifiedBy>
  <cp:revision>1627</cp:revision>
  <dcterms:created xsi:type="dcterms:W3CDTF">2008-10-30T05:46:58Z</dcterms:created>
  <dcterms:modified xsi:type="dcterms:W3CDTF">2020-08-14T05:11:42Z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gmanish@microsoft.com</vt:lpwstr>
  </property>
  <property fmtid="{D5CDD505-2E9C-101B-9397-08002B2CF9AE}" pid="5" name="MSIP_Label_f42aa342-8706-4288-bd11-ebb85995028c_SetDate">
    <vt:lpwstr>2019-08-08T07:45:59.6887347Z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e145d2f1-93dc-4267-b3a7-0e62ed74fda3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