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312" r:id="rId2"/>
    <p:sldId id="270" r:id="rId3"/>
    <p:sldId id="257" r:id="rId4"/>
    <p:sldId id="258" r:id="rId5"/>
    <p:sldId id="261" r:id="rId6"/>
    <p:sldId id="260" r:id="rId7"/>
    <p:sldId id="316" r:id="rId8"/>
    <p:sldId id="317" r:id="rId9"/>
    <p:sldId id="318" r:id="rId10"/>
    <p:sldId id="333" r:id="rId11"/>
    <p:sldId id="296" r:id="rId12"/>
    <p:sldId id="297" r:id="rId13"/>
    <p:sldId id="313" r:id="rId14"/>
    <p:sldId id="25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0103"/>
    <a:srgbClr val="3F3F3F"/>
    <a:srgbClr val="E3E3E3"/>
    <a:srgbClr val="DFDFDF"/>
    <a:srgbClr val="DDDDDD"/>
    <a:srgbClr val="B51AFC"/>
    <a:srgbClr val="4F1A77"/>
    <a:srgbClr val="1E1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60"/>
  </p:normalViewPr>
  <p:slideViewPr>
    <p:cSldViewPr>
      <p:cViewPr>
        <p:scale>
          <a:sx n="46" d="100"/>
          <a:sy n="46" d="100"/>
        </p:scale>
        <p:origin x="1808" y="40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4EE0A2-459D-4B97-861A-791B0A6A5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6C926-C82C-4424-9E49-FECA1322F71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/>
              </a:defRPr>
            </a:lvl1pPr>
          </a:lstStyle>
          <a:p>
            <a:pPr>
              <a:defRPr/>
            </a:pPr>
            <a:fld id="{954F5357-6788-43C4-92BB-125F27C03F9D}" type="datetimeFigureOut">
              <a:rPr lang="en-US"/>
              <a:pPr>
                <a:defRPr/>
              </a:pPr>
              <a:t>8/26/2020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BA3804C-5E7C-45EC-8333-F7E59D564D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6ABEC9-DFD1-4F58-85AD-C963C4783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E92B7-9167-49FB-B401-2D508C40ED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34320-793E-4BE7-ADB6-6FE44AE57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9A69A4-8A9D-4B6A-8873-CECC0771C1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E5CE2A64-012A-4087-BBA7-BFF41573CD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8D302C40-CB7D-46DF-BB58-CB6F0F2181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4A6C9653-7E7A-40B6-987B-22116AEB9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6258793-D0E3-4E80-BD8B-98BD8080C594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8BFF0EC3-91C6-422B-94F3-8B75612A5A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1DB285A-8A43-4CA6-8FE1-7EE53B63B83F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0874D76-DC57-4047-9063-DFC226CDB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6F6DB512-59C1-4FCB-AAFA-098442A4A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24858FF-23D4-4C52-B6F6-431C5FDEF8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5038CE2-84D1-4D26-8AA1-D56005CD0F6A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DC4C25D-3C79-421D-BDF5-6818CC63DC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8CD2E156-7B7A-4C13-B31A-06058F8ED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6EF8C22D-4DCA-4E82-AC29-405613A4E9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CDFEA8F4-44D8-494E-AB73-2B3D4295E8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2B241012-3AF9-454D-AC1D-0946CE42F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39974F3-28EB-42D1-9EDE-26E8A953A8C8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DE1B524B-C642-4E31-AA4F-BD18778736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AE1BB451-D0CB-48BB-BC73-1C185FE4EA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197048AF-57A3-4CD1-A23F-9A56AF3A2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60416E8-D967-4654-BBFB-252BA38DBA8C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0D9443BF-55B3-4427-ABF7-DBF1AAAB8A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4D475002-8825-4D7C-8BF0-89484FA436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39B6FB17-6027-4A31-9B90-CD3AF632B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F8F376F-9DB3-497B-9AF1-8999DB46BE36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540C9E27-F694-4698-9811-586EFB60F4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2178915B-2780-4D1F-8AE6-91F99E011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38C2DE3F-2BB6-4A20-B677-719DF4916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1C26255-AB7A-4DF5-8D06-3AC9E15AE4D3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2CEFDBF3-829B-4BFD-88D0-1EF1A8B0D9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145F3CDC-081C-49B3-B9B1-63BAF1918B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376615EB-A495-488D-A51B-6090055BA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187C43E-01AA-45E8-9D86-B14D6633BD93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5495D864-76D8-4602-8BA2-7287A44A36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8AA71AC2-1443-4F94-9E86-5210629A4F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C871DF0B-A765-4780-927F-9CF6E99030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C66FEC1-3922-483D-8754-A21B4D9D3B50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D0A3F272-D714-46D3-9AC5-D0132D6E6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A9CFD802-879D-4BD1-99A0-D0F618CBF7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DF29DCE4-A756-478D-8730-CBAA7020C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3705B5F-2A74-4631-8254-26B7036F7D64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80D3BC18-0F52-4774-94BB-975F8222AA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6496D9F7-CCF4-4783-8B02-E1FD681537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09FEA862-C902-4F91-AF53-EAEBE6C4D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6CFEC49-E6C8-4388-9445-B2E2538E5149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F4B3261B-64B5-4317-820B-A89A4B994F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818BFF74-7079-454B-A956-1A53E4AD45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3 pounds = 1.36 Kgs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Basal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Metabolic Rate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the number of calories required to keep your body functioning at rest. </a:t>
            </a:r>
            <a:endParaRPr lang="en-US" altLang="en-US" dirty="0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FBE4F10A-11CB-4060-BBCE-5BA480452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74E983F-0623-4907-BF16-33E692BD3917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76EE9B92-ACA5-4718-A301-81BDF88F0B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5511B8D4-C13C-4753-95B1-895E0F81FB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245849D8-C34C-476F-9F4B-720DA4963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026C02C-AEE9-42CD-B0F9-78D85678257F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4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060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880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153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5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537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40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54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785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52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57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50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296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>
            <a:extLst>
              <a:ext uri="{FF2B5EF4-FFF2-40B4-BE49-F238E27FC236}">
                <a16:creationId xmlns:a16="http://schemas.microsoft.com/office/drawing/2014/main" id="{F43BAE61-5281-4BF4-BCB0-A788A94A00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lum bright="50000" contrast="-8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1"/>
          <a:stretch>
            <a:fillRect/>
          </a:stretch>
        </p:blipFill>
        <p:spPr bwMode="auto">
          <a:xfrm>
            <a:off x="990600" y="685800"/>
            <a:ext cx="7119938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illiamcalvin.com/BrainForAllSeasons/img/bonoboLH-humanLH-viaTWD.gi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bioon.com/book/biology/whole/image/1/1-6.tif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illiamcalvin.com/BrainForAllSeasons/img/bonoboLH-humanLH-viaTWD.gi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albsoutss.eq.edu.au/Sheepbrains_Me/human_brain.gif" TargetMode="External"/><Relationship Id="rId5" Type="http://schemas.openxmlformats.org/officeDocument/2006/relationships/hyperlink" Target="http://www.bioon.com/book/biology/whole/image/1/1-8.tif.jp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2535C576-D05C-4C9B-9B03-61B206E2C95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Human Brain</a:t>
            </a:r>
          </a:p>
        </p:txBody>
      </p:sp>
      <p:sp>
        <p:nvSpPr>
          <p:cNvPr id="2051" name="Subtitle 1">
            <a:extLst>
              <a:ext uri="{FF2B5EF4-FFF2-40B4-BE49-F238E27FC236}">
                <a16:creationId xmlns:a16="http://schemas.microsoft.com/office/drawing/2014/main" id="{74012CCF-D317-493D-A3D8-050A8649291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A1ECD2D-B8A9-4921-BD39-053F0768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Triune Brain</a:t>
            </a:r>
          </a:p>
        </p:txBody>
      </p:sp>
      <p:pic>
        <p:nvPicPr>
          <p:cNvPr id="3" name="Picture 2" descr="A picture containing suit&#10;&#10;Description automatically generated">
            <a:extLst>
              <a:ext uri="{FF2B5EF4-FFF2-40B4-BE49-F238E27FC236}">
                <a16:creationId xmlns:a16="http://schemas.microsoft.com/office/drawing/2014/main" id="{ECFBA60D-C55A-4E87-A709-972F64369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00" b="2166"/>
          <a:stretch/>
        </p:blipFill>
        <p:spPr>
          <a:xfrm>
            <a:off x="838201" y="762000"/>
            <a:ext cx="7772399" cy="36576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D08D46-EB74-4928-BC77-3ABCA0170F59}"/>
              </a:ext>
            </a:extLst>
          </p:cNvPr>
          <p:cNvSpPr txBox="1"/>
          <p:nvPr/>
        </p:nvSpPr>
        <p:spPr>
          <a:xfrm flipH="1">
            <a:off x="762000" y="44196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Paul MacLean</a:t>
            </a:r>
            <a:r>
              <a:rPr lang="en-IN" dirty="0"/>
              <a:t> (1990) Originally proposed in the 60’s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3DF5B-A56F-4024-964E-8EB710DAB268}"/>
              </a:ext>
            </a:extLst>
          </p:cNvPr>
          <p:cNvSpPr txBox="1"/>
          <p:nvPr/>
        </p:nvSpPr>
        <p:spPr>
          <a:xfrm>
            <a:off x="48490" y="4800600"/>
            <a:ext cx="9067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b="1" dirty="0"/>
              <a:t>Reptilian</a:t>
            </a:r>
            <a:r>
              <a:rPr lang="en-IN" dirty="0"/>
              <a:t>: Brain Stem &amp; Cerebellum: Survival (Fight or Flight)</a:t>
            </a:r>
          </a:p>
          <a:p>
            <a:pPr>
              <a:spcAft>
                <a:spcPts val="600"/>
              </a:spcAft>
            </a:pPr>
            <a:r>
              <a:rPr lang="en-IN" b="1" dirty="0"/>
              <a:t>Paleomammalian</a:t>
            </a:r>
            <a:r>
              <a:rPr lang="en-IN" dirty="0"/>
              <a:t>: Limbic System: Emotions, Memories, Habits</a:t>
            </a:r>
          </a:p>
          <a:p>
            <a:r>
              <a:rPr lang="en-IN" b="1" dirty="0" err="1"/>
              <a:t>Neomammalian</a:t>
            </a:r>
            <a:r>
              <a:rPr lang="en-IN" dirty="0"/>
              <a:t>: Neocortex: Language, Abstract Thought, Imagination, Consciousness</a:t>
            </a:r>
          </a:p>
        </p:txBody>
      </p:sp>
    </p:spTree>
    <p:extLst>
      <p:ext uri="{BB962C8B-B14F-4D97-AF65-F5344CB8AC3E}">
        <p14:creationId xmlns:p14="http://schemas.microsoft.com/office/powerpoint/2010/main" val="115259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0A13BC7-7DC1-447B-8568-E67728E82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9144000" cy="624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/>
              <a:t>Basic Features of the Nervous System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/>
            <a:r>
              <a:rPr lang="en-US" altLang="en-US" sz="2400" b="1" dirty="0"/>
              <a:t>Anterior:</a:t>
            </a:r>
          </a:p>
          <a:p>
            <a:pPr lvl="2" eaLnBrk="1" hangingPunct="1"/>
            <a:r>
              <a:rPr lang="en-US" altLang="en-US" sz="2000" dirty="0"/>
              <a:t>With respect to the central nervous system, located near or toward the head.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400" b="1" dirty="0"/>
              <a:t>Posterior</a:t>
            </a:r>
            <a:r>
              <a:rPr lang="en-US" altLang="en-US" sz="2400" dirty="0"/>
              <a:t>:</a:t>
            </a:r>
          </a:p>
          <a:p>
            <a:pPr lvl="2" eaLnBrk="1" hangingPunct="1"/>
            <a:r>
              <a:rPr lang="en-US" altLang="en-US" sz="2000" dirty="0"/>
              <a:t>With respect to the central nervous system, located near or toward the tail.</a:t>
            </a:r>
          </a:p>
          <a:p>
            <a:pPr lvl="1" eaLnBrk="1" hangingPunct="1"/>
            <a:r>
              <a:rPr lang="en-US" altLang="en-US" sz="2400" b="1" dirty="0"/>
              <a:t>Rostral</a:t>
            </a:r>
            <a:r>
              <a:rPr lang="en-US" altLang="en-US" sz="2400" dirty="0"/>
              <a:t>:</a:t>
            </a:r>
          </a:p>
          <a:p>
            <a:pPr lvl="2" eaLnBrk="1" hangingPunct="1"/>
            <a:r>
              <a:rPr lang="en-US" altLang="en-US" sz="2000" dirty="0"/>
              <a:t>“Toward the “beak”; with respect to the central nervous system, in a direction along the </a:t>
            </a:r>
            <a:r>
              <a:rPr lang="en-US" altLang="en-US" sz="2000" dirty="0" err="1"/>
              <a:t>neuraxis</a:t>
            </a:r>
            <a:r>
              <a:rPr lang="en-US" altLang="en-US" sz="2000" dirty="0"/>
              <a:t> toward the front of the face.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400" b="1" dirty="0"/>
              <a:t>Caudal</a:t>
            </a:r>
            <a:r>
              <a:rPr lang="en-US" altLang="en-US" sz="2400" dirty="0"/>
              <a:t>:</a:t>
            </a:r>
          </a:p>
          <a:p>
            <a:pPr lvl="2" eaLnBrk="1" hangingPunct="1"/>
            <a:r>
              <a:rPr lang="en-US" altLang="en-US" sz="2000" dirty="0"/>
              <a:t>“Toward the tail”; with respect to the central nervous system, in a direction along the </a:t>
            </a:r>
            <a:r>
              <a:rPr lang="en-US" altLang="en-US" sz="2000" dirty="0" err="1"/>
              <a:t>neuraxis</a:t>
            </a:r>
            <a:r>
              <a:rPr lang="en-US" altLang="en-US" sz="2000" dirty="0"/>
              <a:t> away from the front of the face.</a:t>
            </a:r>
          </a:p>
          <a:p>
            <a:pPr lvl="2" eaLnBrk="1" hangingPunct="1">
              <a:buFontTx/>
              <a:buNone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EC89AAD-E2EB-4ADE-8A72-C658D9221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9144000" cy="662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Basic Features of the Nervous System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/>
              <a:t>Dorsal: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/>
              <a:t>“Toward the back”; with respect to the central nervous system, in a direction perpendicular to the </a:t>
            </a:r>
            <a:r>
              <a:rPr lang="en-US" altLang="en-US" sz="2000" dirty="0" err="1"/>
              <a:t>neuraxis</a:t>
            </a:r>
            <a:r>
              <a:rPr lang="en-US" altLang="en-US" sz="2000" dirty="0"/>
              <a:t> toward the top of the head or the back.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/>
              <a:t>Ventral: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“Toward the belly”; with respect to the central nervous system, in a direction perpendicular to the </a:t>
            </a:r>
            <a:r>
              <a:rPr lang="en-US" altLang="en-US" sz="2000" dirty="0" err="1"/>
              <a:t>neuraxis</a:t>
            </a:r>
            <a:r>
              <a:rPr lang="en-US" altLang="en-US" sz="2000" dirty="0"/>
              <a:t> toward the bottom of the skull or the front surface of the body. Lateral: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/>
              <a:t>Toward the side of the body, away from the middle.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/>
              <a:t>Medial: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Toward the middle of the body, away from the side.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/>
              <a:t>Ipsilateral: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Located on the same side of the body.</a:t>
            </a:r>
          </a:p>
          <a:p>
            <a:pPr lvl="1" eaLnBrk="1" hangingPunct="1"/>
            <a:r>
              <a:rPr lang="en-US" altLang="en-US" sz="2400" b="1" dirty="0"/>
              <a:t>Contralateral</a:t>
            </a:r>
            <a:r>
              <a:rPr lang="en-US" altLang="en-US" sz="2400" dirty="0"/>
              <a:t>:</a:t>
            </a:r>
          </a:p>
          <a:p>
            <a:pPr lvl="2" eaLnBrk="1" hangingPunct="1"/>
            <a:r>
              <a:rPr lang="en-US" altLang="en-US" sz="2000" dirty="0"/>
              <a:t>Located on the opposite side of the body.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C35A428E-E48A-4E9D-8496-2B97489D16F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571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  <a:p>
            <a:r>
              <a:rPr lang="en-US" altLang="en-US" dirty="0"/>
              <a:t>Basic Features of the Nervous System</a:t>
            </a:r>
          </a:p>
          <a:p>
            <a:pPr lvl="1">
              <a:lnSpc>
                <a:spcPct val="200000"/>
              </a:lnSpc>
            </a:pPr>
            <a:r>
              <a:rPr lang="en-US" altLang="en-US" b="1" dirty="0"/>
              <a:t>Sagittal</a:t>
            </a:r>
            <a:r>
              <a:rPr lang="en-US" altLang="en-US" dirty="0"/>
              <a:t>  - lateral sections </a:t>
            </a:r>
          </a:p>
          <a:p>
            <a:pPr lvl="1">
              <a:lnSpc>
                <a:spcPct val="200000"/>
              </a:lnSpc>
            </a:pPr>
            <a:r>
              <a:rPr lang="en-US" altLang="en-US" b="1" dirty="0"/>
              <a:t>Coronal </a:t>
            </a:r>
            <a:r>
              <a:rPr lang="en-US" altLang="en-US" dirty="0"/>
              <a:t>– frontal  sections </a:t>
            </a:r>
          </a:p>
          <a:p>
            <a:pPr lvl="1">
              <a:lnSpc>
                <a:spcPct val="200000"/>
              </a:lnSpc>
            </a:pPr>
            <a:r>
              <a:rPr lang="en-US" altLang="en-US" b="1" dirty="0"/>
              <a:t>Horizontal</a:t>
            </a:r>
            <a:r>
              <a:rPr lang="en-US" altLang="en-US" dirty="0"/>
              <a:t> – axial sections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2678D534-621A-4607-A389-FA44979D2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304800"/>
            <a:ext cx="3048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i="1" u="sng">
                <a:latin typeface="Copperplate Gothic Light" panose="020E0507020206020404" pitchFamily="34" charset="0"/>
              </a:rPr>
              <a:t>Cerebral Features:</a:t>
            </a:r>
            <a:endParaRPr lang="en-US" altLang="en-US" sz="1800" i="1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b="1">
              <a:latin typeface="Verdana" panose="020B0604030504040204" pitchFamily="34" charset="0"/>
            </a:endParaRP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29A74A08-89E4-4D2E-9083-A7423A2CD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001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 b="1" u="sng">
                <a:latin typeface="Verdana" panose="020B0604030504040204" pitchFamily="34" charset="0"/>
              </a:rPr>
              <a:t>Sulci</a:t>
            </a:r>
            <a:r>
              <a:rPr lang="en-US" altLang="en-US" sz="2000">
                <a:latin typeface="Verdana" panose="020B0604030504040204" pitchFamily="34" charset="0"/>
              </a:rPr>
              <a:t> – Small grooves dividing the gyri</a:t>
            </a: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9AD5D7F5-542F-49C6-BB3D-278FC9940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8305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1800" b="1">
                <a:latin typeface="Verdana" panose="020B0604030504040204" pitchFamily="34" charset="0"/>
              </a:rPr>
              <a:t> Central Sulcus</a:t>
            </a:r>
            <a:r>
              <a:rPr lang="en-US" altLang="en-US" sz="1800">
                <a:latin typeface="Verdana" panose="020B0604030504040204" pitchFamily="34" charset="0"/>
              </a:rPr>
              <a:t> – Divides the Frontal Lobe from the Parietal Lobe</a:t>
            </a:r>
            <a:endParaRPr lang="en-US" altLang="en-US"/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AB3B2B8E-4BAC-4E02-9365-4604FC90A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0800"/>
            <a:ext cx="83058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 b="1" u="sng">
                <a:latin typeface="Verdana" panose="020B0604030504040204" pitchFamily="34" charset="0"/>
              </a:rPr>
              <a:t>Fissures</a:t>
            </a:r>
            <a:r>
              <a:rPr lang="en-US" altLang="en-US" sz="2000">
                <a:latin typeface="Verdana" panose="020B0604030504040204" pitchFamily="34" charset="0"/>
              </a:rPr>
              <a:t> – Deep grooves, generally dividing large regions/lobes of the brain</a:t>
            </a:r>
            <a:r>
              <a:rPr lang="en-US" altLang="en-US" sz="1800">
                <a:latin typeface="Verdana" panose="020B0604030504040204" pitchFamily="34" charset="0"/>
              </a:rPr>
              <a:t> </a:t>
            </a:r>
            <a:endParaRPr lang="en-US" altLang="en-US"/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FD6861CB-820E-4B9D-BD6C-E63BBD203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52800"/>
            <a:ext cx="8229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1800" b="1">
                <a:latin typeface="Verdana" panose="020B0604030504040204" pitchFamily="34" charset="0"/>
              </a:rPr>
              <a:t> Longitudinal Fissure</a:t>
            </a:r>
            <a:r>
              <a:rPr lang="en-US" altLang="en-US" sz="1800">
                <a:latin typeface="Verdana" panose="020B0604030504040204" pitchFamily="34" charset="0"/>
              </a:rPr>
              <a:t> – Divides the two Cerebral Hemispheres</a:t>
            </a:r>
            <a:endParaRPr lang="en-US" altLang="en-US"/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90824913-F089-45A4-8BD1-7C68FDA8B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86200"/>
            <a:ext cx="8382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1800" b="1">
                <a:latin typeface="Verdana" panose="020B0604030504040204" pitchFamily="34" charset="0"/>
              </a:rPr>
              <a:t> Transverse Fissure</a:t>
            </a:r>
            <a:r>
              <a:rPr lang="en-US" altLang="en-US" sz="1800">
                <a:latin typeface="Verdana" panose="020B0604030504040204" pitchFamily="34" charset="0"/>
              </a:rPr>
              <a:t> – Separates the Cerebrum from the Cerebellum</a:t>
            </a:r>
            <a:endParaRPr lang="en-US" altLang="en-US"/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9E0F05F0-A781-4836-A4AD-D8F3FDD24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48200"/>
            <a:ext cx="85344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1800" b="1">
                <a:latin typeface="Verdana" panose="020B0604030504040204" pitchFamily="34" charset="0"/>
              </a:rPr>
              <a:t> Sylvian/Lateral Fissure</a:t>
            </a:r>
            <a:r>
              <a:rPr lang="en-US" altLang="en-US" sz="1800">
                <a:latin typeface="Verdana" panose="020B0604030504040204" pitchFamily="34" charset="0"/>
              </a:rPr>
              <a:t> – Divides the Temporal Lobe from the Frontal and Parietal Lobes </a:t>
            </a:r>
            <a:endParaRPr lang="en-US" altLang="en-US"/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1F90F716-CC5C-4422-98DB-3054F33BE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0"/>
            <a:ext cx="7924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 b="1" u="sng">
                <a:latin typeface="Verdana" panose="020B0604030504040204" pitchFamily="34" charset="0"/>
              </a:rPr>
              <a:t>Gyri</a:t>
            </a:r>
            <a:r>
              <a:rPr lang="en-US" altLang="en-US" sz="2000">
                <a:latin typeface="Verdana" panose="020B0604030504040204" pitchFamily="34" charset="0"/>
              </a:rPr>
              <a:t> – Elevated ridges “winding” around the brain.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01" grpId="0" autoUpdateAnimBg="0"/>
      <p:bldP spid="820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2DED8C5-6F20-47AE-93CF-5F8766BE9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Objectives: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1A66266-5C72-4F4D-8ABA-76DAB203C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/>
              <a:t>To describe the general structure of the Cerebrum and Cerebral Cortex.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25ADA1C5-83B2-4527-AB3C-291EE488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8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   To identify the Cerebrum, the Lobes of   the Brain, the Cerebral Cortex, and its major regions/divisions.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  <p:bldP spid="2048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704660A2-180D-46D1-B1A0-28FA0C037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80010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/>
              <a:t>Cerebrum -</a:t>
            </a:r>
            <a:r>
              <a:rPr lang="en-US" altLang="en-US" sz="2800"/>
              <a:t>The largest division of the brain.  It is divided into two hemispheres, each of which is divided into four lobes.</a:t>
            </a:r>
            <a:endParaRPr lang="en-US" altLang="en-US" sz="3600"/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512D3BDB-BCC2-40AB-9B0A-4A352A5C1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75" y="26590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897708D5-E82F-4503-809E-42DC74C5B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1"/>
          <a:stretch>
            <a:fillRect/>
          </a:stretch>
        </p:blipFill>
        <p:spPr bwMode="auto">
          <a:xfrm>
            <a:off x="1981200" y="2514600"/>
            <a:ext cx="4876800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3">
            <a:extLst>
              <a:ext uri="{FF2B5EF4-FFF2-40B4-BE49-F238E27FC236}">
                <a16:creationId xmlns:a16="http://schemas.microsoft.com/office/drawing/2014/main" id="{2B30EAA4-59C4-48E2-9DC9-F7D703CDBC3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279650"/>
            <a:ext cx="8208963" cy="3206750"/>
            <a:chOff x="240" y="1436"/>
            <a:chExt cx="5171" cy="2020"/>
          </a:xfrm>
        </p:grpSpPr>
        <p:sp>
          <p:nvSpPr>
            <p:cNvPr id="17415" name="Text Box 9">
              <a:extLst>
                <a:ext uri="{FF2B5EF4-FFF2-40B4-BE49-F238E27FC236}">
                  <a16:creationId xmlns:a16="http://schemas.microsoft.com/office/drawing/2014/main" id="{8CC4FC89-72C5-4E47-BA15-48A40738F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0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/>
                <a:t>Cerebrum</a:t>
              </a:r>
            </a:p>
          </p:txBody>
        </p:sp>
        <p:sp>
          <p:nvSpPr>
            <p:cNvPr id="17416" name="Line 13">
              <a:extLst>
                <a:ext uri="{FF2B5EF4-FFF2-40B4-BE49-F238E27FC236}">
                  <a16:creationId xmlns:a16="http://schemas.microsoft.com/office/drawing/2014/main" id="{77A03418-5FAF-46BF-8055-2D0022A2E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496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7" name="Rectangle 15">
              <a:extLst>
                <a:ext uri="{FF2B5EF4-FFF2-40B4-BE49-F238E27FC236}">
                  <a16:creationId xmlns:a16="http://schemas.microsoft.com/office/drawing/2014/main" id="{67CA6348-16E9-47A0-8662-12F24A756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304"/>
              <a:ext cx="7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2000"/>
                <a:t>Cerebrum</a:t>
              </a:r>
              <a:endParaRPr lang="en-US" altLang="en-US" sz="1600"/>
            </a:p>
          </p:txBody>
        </p:sp>
        <p:grpSp>
          <p:nvGrpSpPr>
            <p:cNvPr id="17418" name="Group 22">
              <a:extLst>
                <a:ext uri="{FF2B5EF4-FFF2-40B4-BE49-F238E27FC236}">
                  <a16:creationId xmlns:a16="http://schemas.microsoft.com/office/drawing/2014/main" id="{1C00ADF9-669A-49AE-82F5-8596FEC25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436"/>
              <a:ext cx="4982" cy="2020"/>
              <a:chOff x="288" y="1436"/>
              <a:chExt cx="4982" cy="2020"/>
            </a:xfrm>
          </p:grpSpPr>
          <p:grpSp>
            <p:nvGrpSpPr>
              <p:cNvPr id="17419" name="Group 20">
                <a:extLst>
                  <a:ext uri="{FF2B5EF4-FFF2-40B4-BE49-F238E27FC236}">
                    <a16:creationId xmlns:a16="http://schemas.microsoft.com/office/drawing/2014/main" id="{0DEE03D9-849C-4333-A66E-8FF7DB072F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728"/>
                <a:ext cx="1104" cy="1728"/>
                <a:chOff x="288" y="1728"/>
                <a:chExt cx="1104" cy="1728"/>
              </a:xfrm>
            </p:grpSpPr>
            <p:sp>
              <p:nvSpPr>
                <p:cNvPr id="17425" name="AutoShape 7">
                  <a:extLst>
                    <a:ext uri="{FF2B5EF4-FFF2-40B4-BE49-F238E27FC236}">
                      <a16:creationId xmlns:a16="http://schemas.microsoft.com/office/drawing/2014/main" id="{36A10269-53F3-4B17-B02D-3DD2E9500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1728"/>
                  <a:ext cx="144" cy="1728"/>
                </a:xfrm>
                <a:prstGeom prst="leftBracket">
                  <a:avLst>
                    <a:gd name="adj" fmla="val 100000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426" name="Line 8">
                  <a:extLst>
                    <a:ext uri="{FF2B5EF4-FFF2-40B4-BE49-F238E27FC236}">
                      <a16:creationId xmlns:a16="http://schemas.microsoft.com/office/drawing/2014/main" id="{22174D9A-4D61-47FC-AEE1-30028A5064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8" y="2592"/>
                  <a:ext cx="9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7420" name="Group 21">
                <a:extLst>
                  <a:ext uri="{FF2B5EF4-FFF2-40B4-BE49-F238E27FC236}">
                    <a16:creationId xmlns:a16="http://schemas.microsoft.com/office/drawing/2014/main" id="{657F3065-DF73-4100-A5F8-07BCA3A50E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436"/>
                <a:ext cx="1238" cy="1905"/>
                <a:chOff x="4032" y="1436"/>
                <a:chExt cx="1238" cy="1905"/>
              </a:xfrm>
            </p:grpSpPr>
            <p:sp>
              <p:nvSpPr>
                <p:cNvPr id="17421" name="AutoShape 11">
                  <a:extLst>
                    <a:ext uri="{FF2B5EF4-FFF2-40B4-BE49-F238E27FC236}">
                      <a16:creationId xmlns:a16="http://schemas.microsoft.com/office/drawing/2014/main" id="{1A8B4D04-7709-42F5-A47A-C2C9A39361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4" y="1728"/>
                  <a:ext cx="144" cy="1392"/>
                </a:xfrm>
                <a:prstGeom prst="rightBracket">
                  <a:avLst>
                    <a:gd name="adj" fmla="val 80556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422" name="Rectangle 17">
                  <a:extLst>
                    <a:ext uri="{FF2B5EF4-FFF2-40B4-BE49-F238E27FC236}">
                      <a16:creationId xmlns:a16="http://schemas.microsoft.com/office/drawing/2014/main" id="{3E7432C8-17D5-48FF-83AA-0C0CAC030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3" y="1436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423" name="Line 18">
                  <a:extLst>
                    <a:ext uri="{FF2B5EF4-FFF2-40B4-BE49-F238E27FC236}">
                      <a16:creationId xmlns:a16="http://schemas.microsoft.com/office/drawing/2014/main" id="{829F678B-E846-448C-A055-8E00F5A96E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2" y="3312"/>
                  <a:ext cx="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7424" name="Rectangle 19">
                  <a:extLst>
                    <a:ext uri="{FF2B5EF4-FFF2-40B4-BE49-F238E27FC236}">
                      <a16:creationId xmlns:a16="http://schemas.microsoft.com/office/drawing/2014/main" id="{5E608355-BD7F-4C42-878C-73C843E2DC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68"/>
                  <a:ext cx="566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r>
                    <a:rPr lang="en-US" altLang="en-US" sz="1200"/>
                    <a:t>Cerebellum</a:t>
                  </a:r>
                </a:p>
              </p:txBody>
            </p:sp>
          </p:grpSp>
        </p:grpSp>
      </p:grpSp>
      <p:sp>
        <p:nvSpPr>
          <p:cNvPr id="17414" name="Rectangle 24">
            <a:extLst>
              <a:ext uri="{FF2B5EF4-FFF2-40B4-BE49-F238E27FC236}">
                <a16:creationId xmlns:a16="http://schemas.microsoft.com/office/drawing/2014/main" id="{E75182F4-6AA4-4C93-97DF-7B5CE9E07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477000"/>
            <a:ext cx="45386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 u="sng">
                <a:solidFill>
                  <a:schemeClr val="accent2"/>
                </a:solidFill>
                <a:hlinkClick r:id="rId4"/>
              </a:rPr>
              <a:t>http://williamcalvin.com/BrainForAllSeasons/img/bonoboLH-humanLH-viaTWD.gif</a:t>
            </a:r>
            <a:endParaRPr lang="en-US" altLang="en-US" sz="1000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685760" presetClass="entr" presetSubtype="5013456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6BC1D3C-293F-49A5-AC9F-AFA3D473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93420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8">
            <a:extLst>
              <a:ext uri="{FF2B5EF4-FFF2-40B4-BE49-F238E27FC236}">
                <a16:creationId xmlns:a16="http://schemas.microsoft.com/office/drawing/2014/main" id="{D629562B-2DAA-4791-908B-1F8DF5FFCED3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733800"/>
            <a:ext cx="6553200" cy="1235075"/>
            <a:chOff x="1632" y="2352"/>
            <a:chExt cx="4128" cy="778"/>
          </a:xfrm>
        </p:grpSpPr>
        <p:grpSp>
          <p:nvGrpSpPr>
            <p:cNvPr id="18439" name="Group 25">
              <a:extLst>
                <a:ext uri="{FF2B5EF4-FFF2-40B4-BE49-F238E27FC236}">
                  <a16:creationId xmlns:a16="http://schemas.microsoft.com/office/drawing/2014/main" id="{61B46A44-BCE7-41BC-8252-CB4344A119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880"/>
              <a:ext cx="1248" cy="250"/>
              <a:chOff x="1632" y="2880"/>
              <a:chExt cx="1248" cy="250"/>
            </a:xfrm>
          </p:grpSpPr>
          <p:sp>
            <p:nvSpPr>
              <p:cNvPr id="18443" name="Line 6">
                <a:extLst>
                  <a:ext uri="{FF2B5EF4-FFF2-40B4-BE49-F238E27FC236}">
                    <a16:creationId xmlns:a16="http://schemas.microsoft.com/office/drawing/2014/main" id="{0F28F7D7-0953-4B82-B45E-7FD1908F1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072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44" name="Rectangle 15">
                <a:extLst>
                  <a:ext uri="{FF2B5EF4-FFF2-40B4-BE49-F238E27FC236}">
                    <a16:creationId xmlns:a16="http://schemas.microsoft.com/office/drawing/2014/main" id="{EDD7A041-448A-4D37-8FE6-C859B806B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880"/>
                <a:ext cx="10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US" altLang="en-US" sz="1600"/>
                  <a:t>Cerebral</a:t>
                </a:r>
                <a:r>
                  <a:rPr lang="en-US" altLang="en-US" sz="2000"/>
                  <a:t> </a:t>
                </a:r>
                <a:r>
                  <a:rPr lang="en-US" altLang="en-US" sz="2000" b="1"/>
                  <a:t>Cortex</a:t>
                </a:r>
                <a:endParaRPr lang="en-US" altLang="en-US" sz="1600"/>
              </a:p>
            </p:txBody>
          </p:sp>
        </p:grpSp>
        <p:grpSp>
          <p:nvGrpSpPr>
            <p:cNvPr id="18440" name="Group 27">
              <a:extLst>
                <a:ext uri="{FF2B5EF4-FFF2-40B4-BE49-F238E27FC236}">
                  <a16:creationId xmlns:a16="http://schemas.microsoft.com/office/drawing/2014/main" id="{A6FD93BF-F5E1-4BD2-B986-E482AAAF2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7" y="2352"/>
              <a:ext cx="973" cy="212"/>
              <a:chOff x="4787" y="2352"/>
              <a:chExt cx="973" cy="212"/>
            </a:xfrm>
          </p:grpSpPr>
          <p:sp>
            <p:nvSpPr>
              <p:cNvPr id="18441" name="Line 4">
                <a:extLst>
                  <a:ext uri="{FF2B5EF4-FFF2-40B4-BE49-F238E27FC236}">
                    <a16:creationId xmlns:a16="http://schemas.microsoft.com/office/drawing/2014/main" id="{D492BA8E-3327-460D-A515-25E065F0B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0" y="254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42" name="Rectangle 16">
                <a:extLst>
                  <a:ext uri="{FF2B5EF4-FFF2-40B4-BE49-F238E27FC236}">
                    <a16:creationId xmlns:a16="http://schemas.microsoft.com/office/drawing/2014/main" id="{A164094D-948D-4018-8770-0E4EFC53D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2352"/>
                <a:ext cx="9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US" altLang="en-US" sz="1400"/>
                  <a:t>Cerebral </a:t>
                </a:r>
                <a:r>
                  <a:rPr lang="en-US" altLang="en-US" sz="1600" b="1"/>
                  <a:t>Cortex</a:t>
                </a:r>
              </a:p>
            </p:txBody>
          </p:sp>
        </p:grpSp>
      </p:grpSp>
      <p:sp>
        <p:nvSpPr>
          <p:cNvPr id="18436" name="Rectangle 18">
            <a:extLst>
              <a:ext uri="{FF2B5EF4-FFF2-40B4-BE49-F238E27FC236}">
                <a16:creationId xmlns:a16="http://schemas.microsoft.com/office/drawing/2014/main" id="{A129EBCE-EEA3-4EAB-85F7-762EA607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23837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1600"/>
          </a:p>
        </p:txBody>
      </p:sp>
      <p:sp>
        <p:nvSpPr>
          <p:cNvPr id="18437" name="Text Box 24">
            <a:extLst>
              <a:ext uri="{FF2B5EF4-FFF2-40B4-BE49-F238E27FC236}">
                <a16:creationId xmlns:a16="http://schemas.microsoft.com/office/drawing/2014/main" id="{3F437D1C-AAFE-45BD-BA25-10FECD0D3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Cerebral Cortex - The outermost layer of gray matter making up the superficial aspect of the cerebrum.</a:t>
            </a:r>
            <a:endParaRPr lang="en-US" altLang="en-US" sz="2800">
              <a:latin typeface="Verdana" panose="020B0604030504040204" pitchFamily="34" charset="0"/>
            </a:endParaRPr>
          </a:p>
        </p:txBody>
      </p:sp>
      <p:sp>
        <p:nvSpPr>
          <p:cNvPr id="18438" name="Rectangle 29">
            <a:extLst>
              <a:ext uri="{FF2B5EF4-FFF2-40B4-BE49-F238E27FC236}">
                <a16:creationId xmlns:a16="http://schemas.microsoft.com/office/drawing/2014/main" id="{0ACD6ECB-E06A-4BF2-B155-9DE6CBAC6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400800"/>
            <a:ext cx="3378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000" u="sng">
                <a:solidFill>
                  <a:schemeClr val="accent2"/>
                </a:solidFill>
                <a:hlinkClick r:id="rId4"/>
              </a:rPr>
              <a:t>http://www.bioon.com/book/biology/whole/image/1/1-6.tif.jpg</a:t>
            </a:r>
            <a:endParaRPr lang="en-US" altLang="en-US" sz="1800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3254A0F7-FA28-4873-8343-9D98972E8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1"/>
          <a:stretch>
            <a:fillRect/>
          </a:stretch>
        </p:blipFill>
        <p:spPr bwMode="auto">
          <a:xfrm>
            <a:off x="914400" y="533400"/>
            <a:ext cx="7467600" cy="577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Line 5">
            <a:extLst>
              <a:ext uri="{FF2B5EF4-FFF2-40B4-BE49-F238E27FC236}">
                <a16:creationId xmlns:a16="http://schemas.microsoft.com/office/drawing/2014/main" id="{81DC1049-59EE-45FD-8737-B3D2D0927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914400"/>
            <a:ext cx="3276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08" name="Line 6">
            <a:extLst>
              <a:ext uri="{FF2B5EF4-FFF2-40B4-BE49-F238E27FC236}">
                <a16:creationId xmlns:a16="http://schemas.microsoft.com/office/drawing/2014/main" id="{CFF787F2-A8D6-48BD-A2E7-2BCA8B2DF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3352800"/>
            <a:ext cx="35052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09" name="Line 7">
            <a:extLst>
              <a:ext uri="{FF2B5EF4-FFF2-40B4-BE49-F238E27FC236}">
                <a16:creationId xmlns:a16="http://schemas.microsoft.com/office/drawing/2014/main" id="{86E79D31-58CE-43B2-B8D8-59BFFF741C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200" y="2209800"/>
            <a:ext cx="2743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E1CBEE81-68E1-4906-9D6B-E74866B15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Gyri (ridge)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3243C1CA-3D28-4B79-ADA5-B7C5C9160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14800"/>
            <a:ext cx="1905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Fissure 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(deep groove)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041C9E29-6E34-4746-B774-61134906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057400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   Sulci (groove)</a:t>
            </a:r>
          </a:p>
        </p:txBody>
      </p:sp>
      <p:sp>
        <p:nvSpPr>
          <p:cNvPr id="21513" name="Rectangle 12">
            <a:extLst>
              <a:ext uri="{FF2B5EF4-FFF2-40B4-BE49-F238E27FC236}">
                <a16:creationId xmlns:a16="http://schemas.microsoft.com/office/drawing/2014/main" id="{4ABD0F6B-EA7D-4BDB-8892-FF3122862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477000"/>
            <a:ext cx="45386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 u="sng">
                <a:solidFill>
                  <a:schemeClr val="accent2"/>
                </a:solidFill>
                <a:hlinkClick r:id="rId4"/>
              </a:rPr>
              <a:t>http://williamcalvin.com/BrainForAllSeasons/img/bonoboLH-humanLH-viaTWD.gif</a:t>
            </a:r>
            <a:endParaRPr lang="en-US" altLang="en-US" sz="1000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  <p:bldP spid="11274" grpId="0" autoUpdateAnimBg="0"/>
      <p:bldP spid="1127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>
            <a:extLst>
              <a:ext uri="{FF2B5EF4-FFF2-40B4-BE49-F238E27FC236}">
                <a16:creationId xmlns:a16="http://schemas.microsoft.com/office/drawing/2014/main" id="{21B3071E-E0BD-4F62-881A-C3BA136E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5715000" cy="502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228" name="Text Box 12">
            <a:extLst>
              <a:ext uri="{FF2B5EF4-FFF2-40B4-BE49-F238E27FC236}">
                <a16:creationId xmlns:a16="http://schemas.microsoft.com/office/drawing/2014/main" id="{318FD552-F9CD-4FE4-8C6D-2BE1E3857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2954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Longitudinal Fissure</a:t>
            </a:r>
            <a:endParaRPr lang="en-US" altLang="en-US"/>
          </a:p>
        </p:txBody>
      </p:sp>
      <p:sp>
        <p:nvSpPr>
          <p:cNvPr id="22532" name="Rectangle 15">
            <a:extLst>
              <a:ext uri="{FF2B5EF4-FFF2-40B4-BE49-F238E27FC236}">
                <a16:creationId xmlns:a16="http://schemas.microsoft.com/office/drawing/2014/main" id="{1A564015-9A5F-4F16-833D-EE38DB2F8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24400"/>
            <a:ext cx="685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3" name="Rectangle 16">
            <a:extLst>
              <a:ext uri="{FF2B5EF4-FFF2-40B4-BE49-F238E27FC236}">
                <a16:creationId xmlns:a16="http://schemas.microsoft.com/office/drawing/2014/main" id="{AE386AEF-DEB5-470B-B5EA-32285D6F8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858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4" name="Line 17">
            <a:extLst>
              <a:ext uri="{FF2B5EF4-FFF2-40B4-BE49-F238E27FC236}">
                <a16:creationId xmlns:a16="http://schemas.microsoft.com/office/drawing/2014/main" id="{8E50EDD3-E231-4DC6-AC22-97863B5C49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733800"/>
            <a:ext cx="10668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C339236D-EA45-4E1C-954D-7144CA0CA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4864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Transverse Fissure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37A2F7DE-D179-4A6D-8C8A-97C5EC054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00600"/>
            <a:ext cx="1600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Sylvian/Lateral Fissure</a:t>
            </a: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61C59118-79BA-4197-9B4C-08E3E65FD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7620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Central Sulcus</a:t>
            </a:r>
            <a:endParaRPr lang="en-US" altLang="en-US"/>
          </a:p>
        </p:txBody>
      </p:sp>
      <p:sp>
        <p:nvSpPr>
          <p:cNvPr id="22538" name="Line 25">
            <a:extLst>
              <a:ext uri="{FF2B5EF4-FFF2-40B4-BE49-F238E27FC236}">
                <a16:creationId xmlns:a16="http://schemas.microsoft.com/office/drawing/2014/main" id="{DD2135CE-7BAF-4C36-B609-45DCB86E7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066800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9" name="Line 26">
            <a:extLst>
              <a:ext uri="{FF2B5EF4-FFF2-40B4-BE49-F238E27FC236}">
                <a16:creationId xmlns:a16="http://schemas.microsoft.com/office/drawing/2014/main" id="{BDAFA6F2-7F51-4DE5-A598-5B18C89FB5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2971800"/>
            <a:ext cx="23622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0" name="Line 27">
            <a:extLst>
              <a:ext uri="{FF2B5EF4-FFF2-40B4-BE49-F238E27FC236}">
                <a16:creationId xmlns:a16="http://schemas.microsoft.com/office/drawing/2014/main" id="{725B3630-A498-474B-81E8-24250C2D0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3733800"/>
            <a:ext cx="9144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22541" name="Picture 28" descr="human_brain[1]">
            <a:extLst>
              <a:ext uri="{FF2B5EF4-FFF2-40B4-BE49-F238E27FC236}">
                <a16:creationId xmlns:a16="http://schemas.microsoft.com/office/drawing/2014/main" id="{9E20C486-806A-4BFB-96FC-4C65C82D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26050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2" name="Line 29">
            <a:extLst>
              <a:ext uri="{FF2B5EF4-FFF2-40B4-BE49-F238E27FC236}">
                <a16:creationId xmlns:a16="http://schemas.microsoft.com/office/drawing/2014/main" id="{B9EEE7DA-4CFF-450E-8CBC-E5336D3E9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1676400"/>
            <a:ext cx="76200" cy="1143000"/>
          </a:xfrm>
          <a:prstGeom prst="line">
            <a:avLst/>
          </a:prstGeom>
          <a:noFill/>
          <a:ln w="38100">
            <a:solidFill>
              <a:srgbClr val="BA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43" name="Text Box 30">
            <a:extLst>
              <a:ext uri="{FF2B5EF4-FFF2-40B4-BE49-F238E27FC236}">
                <a16:creationId xmlns:a16="http://schemas.microsoft.com/office/drawing/2014/main" id="{B90B8B2C-02FF-462A-9344-8D6E536DB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324600"/>
            <a:ext cx="3581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u="sng">
                <a:solidFill>
                  <a:schemeClr val="accent2"/>
                </a:solidFill>
                <a:hlinkClick r:id="rId5"/>
              </a:rPr>
              <a:t>http://www.bioon.com/book/biology/whole/image/1/1-8.tif.jpg</a:t>
            </a:r>
            <a:endParaRPr lang="en-US" altLang="en-US" sz="1000" u="sng">
              <a:solidFill>
                <a:schemeClr val="accent2"/>
              </a:solidFill>
            </a:endParaRPr>
          </a:p>
        </p:txBody>
      </p:sp>
      <p:sp>
        <p:nvSpPr>
          <p:cNvPr id="22544" name="Rectangle 31">
            <a:extLst>
              <a:ext uri="{FF2B5EF4-FFF2-40B4-BE49-F238E27FC236}">
                <a16:creationId xmlns:a16="http://schemas.microsoft.com/office/drawing/2014/main" id="{E48758C6-5BE8-480D-9DDD-6B9E06F0C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613" y="6324600"/>
            <a:ext cx="3613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000" u="sng">
                <a:solidFill>
                  <a:schemeClr val="accent2"/>
                </a:solidFill>
                <a:hlinkClick r:id="rId6"/>
              </a:rPr>
              <a:t>http://www.dalbsoutss.eq.edu.au/Sheepbrains_Me/human_brain.gif</a:t>
            </a:r>
            <a:endParaRPr lang="en-US" altLang="en-US" sz="1000" u="sng">
              <a:solidFill>
                <a:schemeClr val="accent2"/>
              </a:solidFill>
            </a:endParaRPr>
          </a:p>
        </p:txBody>
      </p:sp>
      <p:sp>
        <p:nvSpPr>
          <p:cNvPr id="22545" name="Text Box 32">
            <a:extLst>
              <a:ext uri="{FF2B5EF4-FFF2-40B4-BE49-F238E27FC236}">
                <a16:creationId xmlns:a16="http://schemas.microsoft.com/office/drawing/2014/main" id="{CBEE48DF-6AAA-4925-9D50-86E970204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u="sng"/>
              <a:t>Specific Sulci/Fissures: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/>
      <p:bldP spid="9234" grpId="0"/>
      <p:bldP spid="9235" grpId="0"/>
      <p:bldP spid="92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8B03F02">
            <a:extLst>
              <a:ext uri="{FF2B5EF4-FFF2-40B4-BE49-F238E27FC236}">
                <a16:creationId xmlns:a16="http://schemas.microsoft.com/office/drawing/2014/main" id="{372244F8-FE1D-40DD-9A33-0C16638E3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5098"/>
            <a:ext cx="6830568" cy="644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>
            <a:extLst>
              <a:ext uri="{FF2B5EF4-FFF2-40B4-BE49-F238E27FC236}">
                <a16:creationId xmlns:a16="http://schemas.microsoft.com/office/drawing/2014/main" id="{02F5F417-EAC6-4064-8101-978E22FF4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754469"/>
            <a:ext cx="129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Horizontal</a:t>
            </a:r>
          </a:p>
          <a:p>
            <a:pPr algn="ctr"/>
            <a:r>
              <a:rPr lang="en-US" altLang="en-US" sz="1800" dirty="0"/>
              <a:t>Section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2D1FA99-3B50-4456-B0B6-C68E632E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96553"/>
            <a:ext cx="15055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(Mid-)Sagittal</a:t>
            </a:r>
          </a:p>
          <a:p>
            <a:pPr algn="ctr"/>
            <a:r>
              <a:rPr lang="en-US" altLang="en-US" sz="1800" dirty="0"/>
              <a:t>Section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6FD2C26-C0AF-403A-B3F6-CBF09745B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141" y="609600"/>
            <a:ext cx="9284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Coronal</a:t>
            </a:r>
          </a:p>
          <a:p>
            <a:r>
              <a:rPr lang="en-US" altLang="en-US" sz="1800" dirty="0"/>
              <a:t>Section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58CBD08-4396-400D-9AF6-DE5CBB4E4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19400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Anterior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25DE56A-8F66-4358-8E12-AB15EE7C5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754868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Posterior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94C24F8-94B6-4EB1-B7FC-EF00655E141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Human Brain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89EBF78-7F49-41F6-903D-E81C60D7853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505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2% of the body weight, 3 pounds approx.</a:t>
            </a:r>
          </a:p>
          <a:p>
            <a:r>
              <a:rPr lang="en-US" altLang="en-US" dirty="0"/>
              <a:t>25% of body’s oxygen</a:t>
            </a:r>
          </a:p>
          <a:p>
            <a:r>
              <a:rPr lang="en-US" altLang="en-US" dirty="0"/>
              <a:t>70% of glucose</a:t>
            </a:r>
          </a:p>
          <a:p>
            <a:r>
              <a:rPr lang="en-US" altLang="en-US" dirty="0"/>
              <a:t>Never rests and its metabolic rate, during both day and night, is more or less the same.</a:t>
            </a:r>
          </a:p>
          <a:p>
            <a:r>
              <a:rPr lang="en-US" altLang="en-US" dirty="0"/>
              <a:t>In dreams in fact, the metabolic rate increases slightly.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56EDCE4-195C-491A-BE8A-85A4E41EF3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/>
              <a:t>Hierarchical Brain: Structure &amp; Functions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0F77413-0478-440C-981E-EE7AC96AD26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548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Represents approx. </a:t>
            </a:r>
            <a:r>
              <a:rPr lang="en-US" altLang="en-US" dirty="0">
                <a:solidFill>
                  <a:srgbClr val="FF0000"/>
                </a:solidFill>
              </a:rPr>
              <a:t>500 million </a:t>
            </a:r>
            <a:r>
              <a:rPr lang="en-US" altLang="en-US" dirty="0" err="1">
                <a:solidFill>
                  <a:srgbClr val="FF0000"/>
                </a:solidFill>
              </a:rPr>
              <a:t>yrs</a:t>
            </a:r>
            <a:r>
              <a:rPr lang="en-US" altLang="en-US" dirty="0"/>
              <a:t> of evolutionary development and fine tuning.</a:t>
            </a:r>
          </a:p>
          <a:p>
            <a:r>
              <a:rPr lang="en-US" altLang="en-US" dirty="0"/>
              <a:t>Core structures of brain are the same in all vertebrates</a:t>
            </a:r>
          </a:p>
          <a:p>
            <a:r>
              <a:rPr lang="en-US" altLang="en-US" dirty="0"/>
              <a:t>They govern the physiological functions</a:t>
            </a:r>
          </a:p>
          <a:p>
            <a:r>
              <a:rPr lang="en-US" altLang="en-US" dirty="0"/>
              <a:t>Built upon these are newer systems that involve complex functions – sensing, emoting, thinking, reasoning etc.</a:t>
            </a:r>
          </a:p>
          <a:p>
            <a:r>
              <a:rPr lang="en-US" altLang="en-US" dirty="0"/>
              <a:t>Cerebral cortex is the one which makes us Human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745</Words>
  <Application>Microsoft Office PowerPoint</Application>
  <PresentationFormat>On-screen Show (4:3)</PresentationFormat>
  <Paragraphs>102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Copperplate Gothic Light</vt:lpstr>
      <vt:lpstr>Times</vt:lpstr>
      <vt:lpstr>Verdana</vt:lpstr>
      <vt:lpstr>Blank Presentation</vt:lpstr>
      <vt:lpstr>Human Brain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Human Brain</vt:lpstr>
      <vt:lpstr>Hierarchical Brain: Structure &amp; Functions</vt:lpstr>
      <vt:lpstr>Triune Brain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Brain</dc:title>
  <dc:creator>rajubapi@gmail.com</dc:creator>
  <cp:lastModifiedBy>rajubapi@gmail.com</cp:lastModifiedBy>
  <cp:revision>5</cp:revision>
  <dcterms:created xsi:type="dcterms:W3CDTF">2020-08-26T06:28:31Z</dcterms:created>
  <dcterms:modified xsi:type="dcterms:W3CDTF">2020-08-26T06:53:15Z</dcterms:modified>
</cp:coreProperties>
</file>