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338" r:id="rId7"/>
    <p:sldId id="263" r:id="rId8"/>
    <p:sldId id="264" r:id="rId9"/>
    <p:sldId id="265" r:id="rId10"/>
    <p:sldId id="266" r:id="rId11"/>
    <p:sldId id="267" r:id="rId12"/>
    <p:sldId id="339" r:id="rId13"/>
    <p:sldId id="268" r:id="rId14"/>
    <p:sldId id="269" r:id="rId15"/>
    <p:sldId id="270" r:id="rId16"/>
    <p:sldId id="271" r:id="rId17"/>
    <p:sldId id="272" r:id="rId18"/>
    <p:sldId id="326" r:id="rId19"/>
    <p:sldId id="327" r:id="rId20"/>
    <p:sldId id="328" r:id="rId21"/>
    <p:sldId id="329" r:id="rId22"/>
    <p:sldId id="330" r:id="rId23"/>
    <p:sldId id="340" r:id="rId24"/>
    <p:sldId id="33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41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33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36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35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33" r:id="rId79"/>
    <p:sldId id="323" r:id="rId80"/>
    <p:sldId id="25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F019-7793-C347-A0D5-BFBE7D41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2E588-92B1-874B-BCD0-1D0A09620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84B-60A6-D94D-B17D-4C641662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F4A2-A46F-5B4C-9EAC-3CC33B93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8494-3398-9F49-9432-2FB17E90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4444-8746-DB43-BA6A-F557B66E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4CAC2-C3C8-2B4C-84C9-0E3E97D1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F67A-4010-9442-A1FA-C6DDC30A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113-F164-BF40-A9EF-C9EF210C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B355-68C7-BB4B-855C-9E608E1B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84556-F7F0-A944-8389-273F5A95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10028-7459-7A48-AA1C-AA2B2549F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BBE1-C4FA-A442-95A7-6742CE98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9559-43FD-6642-ABE4-10F0ADCE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FB0B-BCFC-8749-863B-03379F3A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2186" y="171195"/>
            <a:ext cx="1068762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33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>
                <a:solidFill>
                  <a:srgbClr val="8F8F8F"/>
                </a:solidFill>
              </a:rPr>
              <a:t>‹#›</a:t>
            </a:fld>
            <a:endParaRPr spc="-60" dirty="0">
              <a:solidFill>
                <a:srgbClr val="8F8F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3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33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>
                <a:solidFill>
                  <a:srgbClr val="8F8F8F"/>
                </a:solidFill>
              </a:rPr>
              <a:t>‹#›</a:t>
            </a:fld>
            <a:endParaRPr spc="-60" dirty="0">
              <a:solidFill>
                <a:srgbClr val="8F8F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ACF0-FF09-F246-809A-92AA9D9E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B821-6FE6-A44A-B154-5184E453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73DE-FC02-944C-8A9C-F64800A2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7A9F-DA84-A84A-AA0F-1D675AF9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AD95-C60F-D244-9A22-E0208957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4294-5F96-3548-92F1-03D7EDCA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20BA-E5EE-1747-97DD-93E51D24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578D-5D8C-A046-9FD3-4AD1065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E02C-BC50-1241-8962-E85FB24A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C6B0-1034-3A41-94B5-07E79896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E568-961F-D940-9F14-B6FC5EE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539F-40CC-E74A-9C6E-CC2D7FB68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390D-419C-E644-9541-1FB817E03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8DA2-5389-0F4D-8E74-CA6A7386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EA9C6-E7E4-204D-B570-C0AAF5DC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62CA-A9E4-B94D-84B3-0DE947F7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221-F720-6642-BBB4-7D8F3C4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A1469-5C29-624D-A3BB-3FBC1A87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6F6B-FD62-F148-BD1B-801BA0C6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9C153-ABD8-2242-AFE0-0283F4FB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88CFF-B0D0-2643-ABFC-9DF53AB64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AF217-E5C7-F241-A9E9-76E019CA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9E80D-2A0F-AD4A-9883-CABAB6C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EDEA-0AE9-2646-B6B3-B4F2D324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D51A-A3F9-0A40-83C7-0C810AE7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0EF86-7A19-8844-B609-2F35245A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1EAB9-C71E-534C-81DA-E90E9A57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AAB5-B769-BE4B-A5E5-0A5FD7A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F517C-E0BC-8E44-85B0-37589D8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3C31-F52F-C84B-BE9F-6C943957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0803-4C51-5844-82B2-A1F5E03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65B0-3658-BB40-8FBF-077C1BED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2A21-8293-A54F-8A6F-5DE847BC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1C01A-8410-5B40-8C20-69F6791AF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E66D-C652-B846-947D-B20EE01D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61AC-CBB4-6A4B-AE7A-864C4CCA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6D47-897D-3245-B848-74100A2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94B-16F2-644B-B34F-A5B3724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0958B-4B72-1041-924C-9D13AAA8F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EE81A-FE49-2C43-9E2E-E2340B25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F9E0F-5368-D342-ACA1-15D48388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17A4-DFF5-3D47-96BE-CC2E08AC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A176-C940-2947-BC4B-7CAAE295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E46D-B022-FD47-A87A-E94824ED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1530-D3DA-0749-ACF2-3D0347AF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7EB4-2DBE-404C-ABD8-0110BF63D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26F6-D7F9-F841-8884-E0A74DC1FC5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4CCA-0D62-C04C-8199-A1E15D11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A64B-DECD-CE45-8246-1FA004B4D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B10B-D3FB-A04D-BB51-8AF800F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jp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24.png"/><Relationship Id="rId21" Type="http://schemas.openxmlformats.org/officeDocument/2006/relationships/image" Target="../media/image57.jp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0.png"/><Relationship Id="rId16" Type="http://schemas.openxmlformats.org/officeDocument/2006/relationships/image" Target="../media/image52.png"/><Relationship Id="rId20" Type="http://schemas.openxmlformats.org/officeDocument/2006/relationships/image" Target="../media/image5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22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0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9.png"/><Relationship Id="rId10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21" Type="http://schemas.openxmlformats.org/officeDocument/2006/relationships/image" Target="../media/image132.png"/><Relationship Id="rId34" Type="http://schemas.openxmlformats.org/officeDocument/2006/relationships/image" Target="../media/image145.png"/><Relationship Id="rId42" Type="http://schemas.openxmlformats.org/officeDocument/2006/relationships/image" Target="../media/image153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9" Type="http://schemas.openxmlformats.org/officeDocument/2006/relationships/image" Target="../media/image140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image" Target="../media/image142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8" Type="http://schemas.openxmlformats.org/officeDocument/2006/relationships/image" Target="../media/image119.png"/><Relationship Id="rId51" Type="http://schemas.openxmlformats.org/officeDocument/2006/relationships/image" Target="../media/image162.png"/><Relationship Id="rId3" Type="http://schemas.openxmlformats.org/officeDocument/2006/relationships/image" Target="../media/image114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46" Type="http://schemas.openxmlformats.org/officeDocument/2006/relationships/image" Target="../media/image157.png"/><Relationship Id="rId20" Type="http://schemas.openxmlformats.org/officeDocument/2006/relationships/image" Target="../media/image131.png"/><Relationship Id="rId41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49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jp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92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jp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" Type="http://schemas.openxmlformats.org/officeDocument/2006/relationships/image" Target="../media/image208.png"/><Relationship Id="rId21" Type="http://schemas.openxmlformats.org/officeDocument/2006/relationships/image" Target="../media/image226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2" Type="http://schemas.openxmlformats.org/officeDocument/2006/relationships/image" Target="../media/image207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24" Type="http://schemas.openxmlformats.org/officeDocument/2006/relationships/image" Target="../media/image229.png"/><Relationship Id="rId5" Type="http://schemas.openxmlformats.org/officeDocument/2006/relationships/image" Target="../media/image210.png"/><Relationship Id="rId15" Type="http://schemas.openxmlformats.org/officeDocument/2006/relationships/image" Target="../media/image220.png"/><Relationship Id="rId23" Type="http://schemas.openxmlformats.org/officeDocument/2006/relationships/image" Target="../media/image228.png"/><Relationship Id="rId28" Type="http://schemas.openxmlformats.org/officeDocument/2006/relationships/image" Target="../media/image233.png"/><Relationship Id="rId10" Type="http://schemas.openxmlformats.org/officeDocument/2006/relationships/image" Target="../media/image215.png"/><Relationship Id="rId19" Type="http://schemas.openxmlformats.org/officeDocument/2006/relationships/image" Target="../media/image224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jpg"/><Relationship Id="rId2" Type="http://schemas.openxmlformats.org/officeDocument/2006/relationships/image" Target="../media/image239.jp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einstein.ai/introducing-a-conditional-transformer-language-model-for-controllable-generation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jpg"/><Relationship Id="rId7" Type="http://schemas.openxmlformats.org/officeDocument/2006/relationships/image" Target="../media/image253.jpg"/><Relationship Id="rId2" Type="http://schemas.openxmlformats.org/officeDocument/2006/relationships/image" Target="../media/image24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jp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jp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jpg"/><Relationship Id="rId2" Type="http://schemas.openxmlformats.org/officeDocument/2006/relationships/image" Target="../media/image250.jp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r.cl/documentRetrival.pdf" TargetMode="External"/><Relationship Id="rId2" Type="http://schemas.openxmlformats.org/officeDocument/2006/relationships/hyperlink" Target="https://www.ijcai.org/Proceedings/2020/0484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pdf/1904.06470.pdf" TargetMode="External"/><Relationship Id="rId4" Type="http://schemas.openxmlformats.org/officeDocument/2006/relationships/hyperlink" Target="https://www.youtube.com/watch?v=PUqyvKid9T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0EB01-BDCD-1A4F-B7AB-38A25A23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Niyati Chhaya</a:t>
            </a:r>
          </a:p>
          <a:p>
            <a:r>
              <a:rPr lang="en-US" sz="2000" dirty="0" err="1">
                <a:solidFill>
                  <a:srgbClr val="080808"/>
                </a:solidFill>
              </a:rPr>
              <a:t>nchhaya@adobe.com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5AE3B-A50A-EB42-9B93-91A4A881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133" y="1687240"/>
            <a:ext cx="6812713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IR for NLP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Learning Structure for Text Generation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3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9" y="240791"/>
            <a:ext cx="6440805" cy="6568440"/>
            <a:chOff x="106679" y="240791"/>
            <a:chExt cx="6440805" cy="6568440"/>
          </a:xfrm>
        </p:grpSpPr>
        <p:sp>
          <p:nvSpPr>
            <p:cNvPr id="3" name="object 3"/>
            <p:cNvSpPr/>
            <p:nvPr/>
          </p:nvSpPr>
          <p:spPr>
            <a:xfrm>
              <a:off x="106679" y="326135"/>
              <a:ext cx="6440424" cy="6312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111" y="240791"/>
              <a:ext cx="6297168" cy="65684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613" y="348780"/>
              <a:ext cx="6346190" cy="6220460"/>
            </a:xfrm>
            <a:custGeom>
              <a:avLst/>
              <a:gdLst/>
              <a:ahLst/>
              <a:cxnLst/>
              <a:rect l="l" t="t" r="r" b="b"/>
              <a:pathLst>
                <a:path w="6346190" h="6220459">
                  <a:moveTo>
                    <a:pt x="5951188" y="0"/>
                  </a:moveTo>
                  <a:lnTo>
                    <a:pt x="394850" y="0"/>
                  </a:lnTo>
                  <a:lnTo>
                    <a:pt x="348802" y="2656"/>
                  </a:lnTo>
                  <a:lnTo>
                    <a:pt x="304315" y="10428"/>
                  </a:lnTo>
                  <a:lnTo>
                    <a:pt x="261683" y="23019"/>
                  </a:lnTo>
                  <a:lnTo>
                    <a:pt x="221205" y="40132"/>
                  </a:lnTo>
                  <a:lnTo>
                    <a:pt x="183175" y="61473"/>
                  </a:lnTo>
                  <a:lnTo>
                    <a:pt x="147891" y="86744"/>
                  </a:lnTo>
                  <a:lnTo>
                    <a:pt x="115649" y="115648"/>
                  </a:lnTo>
                  <a:lnTo>
                    <a:pt x="86744" y="147891"/>
                  </a:lnTo>
                  <a:lnTo>
                    <a:pt x="61473" y="183175"/>
                  </a:lnTo>
                  <a:lnTo>
                    <a:pt x="40133" y="221205"/>
                  </a:lnTo>
                  <a:lnTo>
                    <a:pt x="23019" y="261683"/>
                  </a:lnTo>
                  <a:lnTo>
                    <a:pt x="10428" y="304314"/>
                  </a:lnTo>
                  <a:lnTo>
                    <a:pt x="2656" y="348802"/>
                  </a:lnTo>
                  <a:lnTo>
                    <a:pt x="0" y="394850"/>
                  </a:lnTo>
                  <a:lnTo>
                    <a:pt x="0" y="5825246"/>
                  </a:lnTo>
                  <a:lnTo>
                    <a:pt x="2656" y="5871293"/>
                  </a:lnTo>
                  <a:lnTo>
                    <a:pt x="10428" y="5915781"/>
                  </a:lnTo>
                  <a:lnTo>
                    <a:pt x="23019" y="5958412"/>
                  </a:lnTo>
                  <a:lnTo>
                    <a:pt x="40133" y="5998891"/>
                  </a:lnTo>
                  <a:lnTo>
                    <a:pt x="61473" y="6036920"/>
                  </a:lnTo>
                  <a:lnTo>
                    <a:pt x="86744" y="6072205"/>
                  </a:lnTo>
                  <a:lnTo>
                    <a:pt x="115649" y="6104447"/>
                  </a:lnTo>
                  <a:lnTo>
                    <a:pt x="147891" y="6133352"/>
                  </a:lnTo>
                  <a:lnTo>
                    <a:pt x="183175" y="6158623"/>
                  </a:lnTo>
                  <a:lnTo>
                    <a:pt x="221205" y="6179963"/>
                  </a:lnTo>
                  <a:lnTo>
                    <a:pt x="261683" y="6197077"/>
                  </a:lnTo>
                  <a:lnTo>
                    <a:pt x="304315" y="6209668"/>
                  </a:lnTo>
                  <a:lnTo>
                    <a:pt x="348802" y="6217440"/>
                  </a:lnTo>
                  <a:lnTo>
                    <a:pt x="394850" y="6220096"/>
                  </a:lnTo>
                  <a:lnTo>
                    <a:pt x="5951188" y="6220096"/>
                  </a:lnTo>
                  <a:lnTo>
                    <a:pt x="5997236" y="6217440"/>
                  </a:lnTo>
                  <a:lnTo>
                    <a:pt x="6041723" y="6209668"/>
                  </a:lnTo>
                  <a:lnTo>
                    <a:pt x="6084354" y="6197077"/>
                  </a:lnTo>
                  <a:lnTo>
                    <a:pt x="6124833" y="6179963"/>
                  </a:lnTo>
                  <a:lnTo>
                    <a:pt x="6162862" y="6158623"/>
                  </a:lnTo>
                  <a:lnTo>
                    <a:pt x="6198146" y="6133352"/>
                  </a:lnTo>
                  <a:lnTo>
                    <a:pt x="6230389" y="6104447"/>
                  </a:lnTo>
                  <a:lnTo>
                    <a:pt x="6259294" y="6072205"/>
                  </a:lnTo>
                  <a:lnTo>
                    <a:pt x="6284565" y="6036920"/>
                  </a:lnTo>
                  <a:lnTo>
                    <a:pt x="6305905" y="5998891"/>
                  </a:lnTo>
                  <a:lnTo>
                    <a:pt x="6323019" y="5958412"/>
                  </a:lnTo>
                  <a:lnTo>
                    <a:pt x="6335610" y="5915781"/>
                  </a:lnTo>
                  <a:lnTo>
                    <a:pt x="6343382" y="5871293"/>
                  </a:lnTo>
                  <a:lnTo>
                    <a:pt x="6346038" y="5825246"/>
                  </a:lnTo>
                  <a:lnTo>
                    <a:pt x="6346038" y="394850"/>
                  </a:lnTo>
                  <a:lnTo>
                    <a:pt x="6343382" y="348802"/>
                  </a:lnTo>
                  <a:lnTo>
                    <a:pt x="6335610" y="304314"/>
                  </a:lnTo>
                  <a:lnTo>
                    <a:pt x="6323019" y="261683"/>
                  </a:lnTo>
                  <a:lnTo>
                    <a:pt x="6305905" y="221205"/>
                  </a:lnTo>
                  <a:lnTo>
                    <a:pt x="6284565" y="183175"/>
                  </a:lnTo>
                  <a:lnTo>
                    <a:pt x="6259294" y="147891"/>
                  </a:lnTo>
                  <a:lnTo>
                    <a:pt x="6230389" y="115648"/>
                  </a:lnTo>
                  <a:lnTo>
                    <a:pt x="6198146" y="86744"/>
                  </a:lnTo>
                  <a:lnTo>
                    <a:pt x="6162862" y="61473"/>
                  </a:lnTo>
                  <a:lnTo>
                    <a:pt x="6124833" y="40132"/>
                  </a:lnTo>
                  <a:lnTo>
                    <a:pt x="6084354" y="23019"/>
                  </a:lnTo>
                  <a:lnTo>
                    <a:pt x="6041723" y="10428"/>
                  </a:lnTo>
                  <a:lnTo>
                    <a:pt x="5997236" y="2656"/>
                  </a:lnTo>
                  <a:lnTo>
                    <a:pt x="5951188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13" y="348780"/>
              <a:ext cx="6346190" cy="6220460"/>
            </a:xfrm>
            <a:custGeom>
              <a:avLst/>
              <a:gdLst/>
              <a:ahLst/>
              <a:cxnLst/>
              <a:rect l="l" t="t" r="r" b="b"/>
              <a:pathLst>
                <a:path w="6346190" h="6220459">
                  <a:moveTo>
                    <a:pt x="0" y="394850"/>
                  </a:moveTo>
                  <a:lnTo>
                    <a:pt x="2656" y="348802"/>
                  </a:lnTo>
                  <a:lnTo>
                    <a:pt x="10428" y="304315"/>
                  </a:lnTo>
                  <a:lnTo>
                    <a:pt x="23019" y="261683"/>
                  </a:lnTo>
                  <a:lnTo>
                    <a:pt x="40133" y="221205"/>
                  </a:lnTo>
                  <a:lnTo>
                    <a:pt x="61473" y="183175"/>
                  </a:lnTo>
                  <a:lnTo>
                    <a:pt x="86744" y="147891"/>
                  </a:lnTo>
                  <a:lnTo>
                    <a:pt x="115649" y="115649"/>
                  </a:lnTo>
                  <a:lnTo>
                    <a:pt x="147891" y="86744"/>
                  </a:lnTo>
                  <a:lnTo>
                    <a:pt x="183175" y="61473"/>
                  </a:lnTo>
                  <a:lnTo>
                    <a:pt x="221205" y="40133"/>
                  </a:lnTo>
                  <a:lnTo>
                    <a:pt x="261683" y="23019"/>
                  </a:lnTo>
                  <a:lnTo>
                    <a:pt x="304315" y="10428"/>
                  </a:lnTo>
                  <a:lnTo>
                    <a:pt x="348802" y="2656"/>
                  </a:lnTo>
                  <a:lnTo>
                    <a:pt x="394850" y="0"/>
                  </a:lnTo>
                  <a:lnTo>
                    <a:pt x="5951188" y="0"/>
                  </a:lnTo>
                  <a:lnTo>
                    <a:pt x="5997236" y="2656"/>
                  </a:lnTo>
                  <a:lnTo>
                    <a:pt x="6041723" y="10428"/>
                  </a:lnTo>
                  <a:lnTo>
                    <a:pt x="6084354" y="23019"/>
                  </a:lnTo>
                  <a:lnTo>
                    <a:pt x="6124833" y="40133"/>
                  </a:lnTo>
                  <a:lnTo>
                    <a:pt x="6162862" y="61473"/>
                  </a:lnTo>
                  <a:lnTo>
                    <a:pt x="6198147" y="86744"/>
                  </a:lnTo>
                  <a:lnTo>
                    <a:pt x="6230389" y="115649"/>
                  </a:lnTo>
                  <a:lnTo>
                    <a:pt x="6259294" y="147891"/>
                  </a:lnTo>
                  <a:lnTo>
                    <a:pt x="6284565" y="183175"/>
                  </a:lnTo>
                  <a:lnTo>
                    <a:pt x="6305905" y="221205"/>
                  </a:lnTo>
                  <a:lnTo>
                    <a:pt x="6323019" y="261683"/>
                  </a:lnTo>
                  <a:lnTo>
                    <a:pt x="6335610" y="304315"/>
                  </a:lnTo>
                  <a:lnTo>
                    <a:pt x="6343382" y="348802"/>
                  </a:lnTo>
                  <a:lnTo>
                    <a:pt x="6346039" y="394850"/>
                  </a:lnTo>
                  <a:lnTo>
                    <a:pt x="6346039" y="5825246"/>
                  </a:lnTo>
                  <a:lnTo>
                    <a:pt x="6343382" y="5871294"/>
                  </a:lnTo>
                  <a:lnTo>
                    <a:pt x="6335610" y="5915781"/>
                  </a:lnTo>
                  <a:lnTo>
                    <a:pt x="6323019" y="5958412"/>
                  </a:lnTo>
                  <a:lnTo>
                    <a:pt x="6305905" y="5998891"/>
                  </a:lnTo>
                  <a:lnTo>
                    <a:pt x="6284565" y="6036920"/>
                  </a:lnTo>
                  <a:lnTo>
                    <a:pt x="6259294" y="6072205"/>
                  </a:lnTo>
                  <a:lnTo>
                    <a:pt x="6230389" y="6104447"/>
                  </a:lnTo>
                  <a:lnTo>
                    <a:pt x="6198147" y="6133352"/>
                  </a:lnTo>
                  <a:lnTo>
                    <a:pt x="6162862" y="6158623"/>
                  </a:lnTo>
                  <a:lnTo>
                    <a:pt x="6124833" y="6179963"/>
                  </a:lnTo>
                  <a:lnTo>
                    <a:pt x="6084354" y="6197077"/>
                  </a:lnTo>
                  <a:lnTo>
                    <a:pt x="6041723" y="6209668"/>
                  </a:lnTo>
                  <a:lnTo>
                    <a:pt x="5997236" y="6217440"/>
                  </a:lnTo>
                  <a:lnTo>
                    <a:pt x="5951188" y="6220097"/>
                  </a:lnTo>
                  <a:lnTo>
                    <a:pt x="394850" y="6220097"/>
                  </a:lnTo>
                  <a:lnTo>
                    <a:pt x="348802" y="6217440"/>
                  </a:lnTo>
                  <a:lnTo>
                    <a:pt x="304315" y="6209668"/>
                  </a:lnTo>
                  <a:lnTo>
                    <a:pt x="261683" y="6197077"/>
                  </a:lnTo>
                  <a:lnTo>
                    <a:pt x="221205" y="6179963"/>
                  </a:lnTo>
                  <a:lnTo>
                    <a:pt x="183175" y="6158623"/>
                  </a:lnTo>
                  <a:lnTo>
                    <a:pt x="147891" y="6133352"/>
                  </a:lnTo>
                  <a:lnTo>
                    <a:pt x="115649" y="6104447"/>
                  </a:lnTo>
                  <a:lnTo>
                    <a:pt x="86744" y="6072205"/>
                  </a:lnTo>
                  <a:lnTo>
                    <a:pt x="61473" y="6036920"/>
                  </a:lnTo>
                  <a:lnTo>
                    <a:pt x="40133" y="5998891"/>
                  </a:lnTo>
                  <a:lnTo>
                    <a:pt x="23019" y="5958412"/>
                  </a:lnTo>
                  <a:lnTo>
                    <a:pt x="10428" y="5915781"/>
                  </a:lnTo>
                  <a:lnTo>
                    <a:pt x="2656" y="5871294"/>
                  </a:lnTo>
                  <a:lnTo>
                    <a:pt x="0" y="5825246"/>
                  </a:lnTo>
                  <a:lnTo>
                    <a:pt x="0" y="394850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001" y="28955"/>
            <a:ext cx="5800090" cy="652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231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333333"/>
                </a:solidFill>
                <a:latin typeface="Arial"/>
                <a:cs typeface="Arial"/>
              </a:rPr>
              <a:t>Context (WebText </a:t>
            </a:r>
            <a:r>
              <a:rPr sz="2000" b="1" spc="-95" dirty="0">
                <a:solidFill>
                  <a:srgbClr val="333333"/>
                </a:solidFill>
                <a:latin typeface="Arial"/>
                <a:cs typeface="Arial"/>
              </a:rPr>
              <a:t>test) </a:t>
            </a:r>
            <a:r>
              <a:rPr sz="2000" b="1" spc="-22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20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333333"/>
                </a:solidFill>
                <a:latin typeface="Arial"/>
                <a:cs typeface="Arial"/>
              </a:rPr>
              <a:t>PROMPT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790"/>
              </a:lnSpc>
            </a:pP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Aaron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loves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mint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cake,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</a:t>
            </a:r>
            <a:r>
              <a:rPr sz="24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he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100099"/>
              </a:lnSpc>
              <a:spcBef>
                <a:spcPts val="20"/>
              </a:spcBef>
            </a:pP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requires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that </a:t>
            </a:r>
            <a:r>
              <a:rPr sz="2400" spc="70" dirty="0">
                <a:solidFill>
                  <a:srgbClr val="333333"/>
                </a:solidFill>
                <a:latin typeface="Arial Unicode MS"/>
                <a:cs typeface="Arial Unicode MS"/>
              </a:rPr>
              <a:t>it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paired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mini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chips, 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so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threw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400" spc="-4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those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between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layers.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also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had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few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Peppermint </a:t>
            </a:r>
            <a:r>
              <a:rPr sz="2400" spc="-254" dirty="0">
                <a:solidFill>
                  <a:srgbClr val="333333"/>
                </a:solidFill>
                <a:latin typeface="Arial Unicode MS"/>
                <a:cs typeface="Arial Unicode MS"/>
              </a:rPr>
              <a:t>Jo </a:t>
            </a:r>
            <a:r>
              <a:rPr sz="2400" spc="-260" dirty="0">
                <a:solidFill>
                  <a:srgbClr val="333333"/>
                </a:solidFill>
                <a:latin typeface="Arial Unicode MS"/>
                <a:cs typeface="Arial Unicode MS"/>
              </a:rPr>
              <a:t>Jos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 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hand 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so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crushed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them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up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threw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those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along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crushed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meringue 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cookies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because,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why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not?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It’s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total 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smorgasbord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minty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chippy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cookie 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crunchy 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goodness.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didn’t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measure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much 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each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topping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used,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after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tasted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finished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product,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wish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had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added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more. </a:t>
            </a:r>
            <a:r>
              <a:rPr sz="2400" spc="-254" dirty="0">
                <a:solidFill>
                  <a:srgbClr val="333333"/>
                </a:solidFill>
                <a:latin typeface="Arial Unicode MS"/>
                <a:cs typeface="Arial Unicode MS"/>
              </a:rPr>
              <a:t>You 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add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anything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want-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crushed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candy 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canes,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peppermint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bark,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etc.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don’t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be 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afraid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use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heavy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hand.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Texture </a:t>
            </a:r>
            <a:r>
              <a:rPr sz="24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=</a:t>
            </a:r>
            <a:r>
              <a:rPr sz="24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good.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 Unicode MS"/>
              <a:cs typeface="Arial Unicode MS"/>
            </a:endParaRPr>
          </a:p>
          <a:p>
            <a:pPr marL="12700" marR="29845">
              <a:lnSpc>
                <a:spcPct val="100800"/>
              </a:lnSpc>
              <a:spcBef>
                <a:spcPts val="5"/>
              </a:spcBef>
            </a:pP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If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don’t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have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7-inch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cake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pans,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can</a:t>
            </a:r>
            <a:r>
              <a:rPr sz="24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get 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3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shorter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8-inch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layers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out of</a:t>
            </a:r>
            <a:r>
              <a:rPr sz="2400" spc="-4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41592" y="268223"/>
            <a:ext cx="5547360" cy="6568440"/>
            <a:chOff x="6641592" y="268223"/>
            <a:chExt cx="5547360" cy="6568440"/>
          </a:xfrm>
        </p:grpSpPr>
        <p:sp>
          <p:nvSpPr>
            <p:cNvPr id="9" name="object 9"/>
            <p:cNvSpPr/>
            <p:nvPr/>
          </p:nvSpPr>
          <p:spPr>
            <a:xfrm>
              <a:off x="6641592" y="384047"/>
              <a:ext cx="5544311" cy="6254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3784" y="268223"/>
              <a:ext cx="5535168" cy="656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7041" y="407228"/>
              <a:ext cx="5452745" cy="6162040"/>
            </a:xfrm>
            <a:custGeom>
              <a:avLst/>
              <a:gdLst/>
              <a:ahLst/>
              <a:cxnLst/>
              <a:rect l="l" t="t" r="r" b="b"/>
              <a:pathLst>
                <a:path w="5452745" h="6162040">
                  <a:moveTo>
                    <a:pt x="5106125" y="0"/>
                  </a:moveTo>
                  <a:lnTo>
                    <a:pt x="346106" y="0"/>
                  </a:lnTo>
                  <a:lnTo>
                    <a:pt x="299142" y="3159"/>
                  </a:lnTo>
                  <a:lnTo>
                    <a:pt x="254098" y="12363"/>
                  </a:lnTo>
                  <a:lnTo>
                    <a:pt x="211386" y="27198"/>
                  </a:lnTo>
                  <a:lnTo>
                    <a:pt x="171420" y="47253"/>
                  </a:lnTo>
                  <a:lnTo>
                    <a:pt x="134611" y="72115"/>
                  </a:lnTo>
                  <a:lnTo>
                    <a:pt x="101372" y="101372"/>
                  </a:lnTo>
                  <a:lnTo>
                    <a:pt x="72115" y="134611"/>
                  </a:lnTo>
                  <a:lnTo>
                    <a:pt x="47253" y="171420"/>
                  </a:lnTo>
                  <a:lnTo>
                    <a:pt x="27198" y="211387"/>
                  </a:lnTo>
                  <a:lnTo>
                    <a:pt x="12363" y="254098"/>
                  </a:lnTo>
                  <a:lnTo>
                    <a:pt x="3159" y="299143"/>
                  </a:lnTo>
                  <a:lnTo>
                    <a:pt x="0" y="346108"/>
                  </a:lnTo>
                  <a:lnTo>
                    <a:pt x="0" y="5815541"/>
                  </a:lnTo>
                  <a:lnTo>
                    <a:pt x="3159" y="5862506"/>
                  </a:lnTo>
                  <a:lnTo>
                    <a:pt x="12363" y="5907550"/>
                  </a:lnTo>
                  <a:lnTo>
                    <a:pt x="27198" y="5950262"/>
                  </a:lnTo>
                  <a:lnTo>
                    <a:pt x="47253" y="5990228"/>
                  </a:lnTo>
                  <a:lnTo>
                    <a:pt x="72115" y="6027037"/>
                  </a:lnTo>
                  <a:lnTo>
                    <a:pt x="101372" y="6060276"/>
                  </a:lnTo>
                  <a:lnTo>
                    <a:pt x="134611" y="6089533"/>
                  </a:lnTo>
                  <a:lnTo>
                    <a:pt x="171420" y="6114395"/>
                  </a:lnTo>
                  <a:lnTo>
                    <a:pt x="211386" y="6134450"/>
                  </a:lnTo>
                  <a:lnTo>
                    <a:pt x="254098" y="6149285"/>
                  </a:lnTo>
                  <a:lnTo>
                    <a:pt x="299142" y="6158489"/>
                  </a:lnTo>
                  <a:lnTo>
                    <a:pt x="346106" y="6161648"/>
                  </a:lnTo>
                  <a:lnTo>
                    <a:pt x="5106125" y="6161648"/>
                  </a:lnTo>
                  <a:lnTo>
                    <a:pt x="5153089" y="6158489"/>
                  </a:lnTo>
                  <a:lnTo>
                    <a:pt x="5198134" y="6149285"/>
                  </a:lnTo>
                  <a:lnTo>
                    <a:pt x="5240846" y="6134450"/>
                  </a:lnTo>
                  <a:lnTo>
                    <a:pt x="5280812" y="6114395"/>
                  </a:lnTo>
                  <a:lnTo>
                    <a:pt x="5317621" y="6089533"/>
                  </a:lnTo>
                  <a:lnTo>
                    <a:pt x="5350860" y="6060276"/>
                  </a:lnTo>
                  <a:lnTo>
                    <a:pt x="5380117" y="6027037"/>
                  </a:lnTo>
                  <a:lnTo>
                    <a:pt x="5404979" y="5990228"/>
                  </a:lnTo>
                  <a:lnTo>
                    <a:pt x="5425034" y="5950262"/>
                  </a:lnTo>
                  <a:lnTo>
                    <a:pt x="5439869" y="5907550"/>
                  </a:lnTo>
                  <a:lnTo>
                    <a:pt x="5449073" y="5862506"/>
                  </a:lnTo>
                  <a:lnTo>
                    <a:pt x="5452233" y="5815541"/>
                  </a:lnTo>
                  <a:lnTo>
                    <a:pt x="5452233" y="346108"/>
                  </a:lnTo>
                  <a:lnTo>
                    <a:pt x="5449073" y="299143"/>
                  </a:lnTo>
                  <a:lnTo>
                    <a:pt x="5439869" y="254098"/>
                  </a:lnTo>
                  <a:lnTo>
                    <a:pt x="5425034" y="211387"/>
                  </a:lnTo>
                  <a:lnTo>
                    <a:pt x="5404979" y="171420"/>
                  </a:lnTo>
                  <a:lnTo>
                    <a:pt x="5380117" y="134611"/>
                  </a:lnTo>
                  <a:lnTo>
                    <a:pt x="5350860" y="101372"/>
                  </a:lnTo>
                  <a:lnTo>
                    <a:pt x="5317621" y="72115"/>
                  </a:lnTo>
                  <a:lnTo>
                    <a:pt x="5280812" y="47253"/>
                  </a:lnTo>
                  <a:lnTo>
                    <a:pt x="5240846" y="27198"/>
                  </a:lnTo>
                  <a:lnTo>
                    <a:pt x="5198134" y="12363"/>
                  </a:lnTo>
                  <a:lnTo>
                    <a:pt x="5153089" y="3159"/>
                  </a:lnTo>
                  <a:lnTo>
                    <a:pt x="510612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7041" y="407228"/>
              <a:ext cx="5452745" cy="6162040"/>
            </a:xfrm>
            <a:custGeom>
              <a:avLst/>
              <a:gdLst/>
              <a:ahLst/>
              <a:cxnLst/>
              <a:rect l="l" t="t" r="r" b="b"/>
              <a:pathLst>
                <a:path w="5452745" h="6162040">
                  <a:moveTo>
                    <a:pt x="0" y="346107"/>
                  </a:moveTo>
                  <a:lnTo>
                    <a:pt x="3159" y="299142"/>
                  </a:lnTo>
                  <a:lnTo>
                    <a:pt x="12363" y="254098"/>
                  </a:lnTo>
                  <a:lnTo>
                    <a:pt x="27198" y="211386"/>
                  </a:lnTo>
                  <a:lnTo>
                    <a:pt x="47253" y="171420"/>
                  </a:lnTo>
                  <a:lnTo>
                    <a:pt x="72115" y="134611"/>
                  </a:lnTo>
                  <a:lnTo>
                    <a:pt x="101372" y="101372"/>
                  </a:lnTo>
                  <a:lnTo>
                    <a:pt x="134611" y="72115"/>
                  </a:lnTo>
                  <a:lnTo>
                    <a:pt x="171420" y="47253"/>
                  </a:lnTo>
                  <a:lnTo>
                    <a:pt x="211387" y="27198"/>
                  </a:lnTo>
                  <a:lnTo>
                    <a:pt x="254098" y="12363"/>
                  </a:lnTo>
                  <a:lnTo>
                    <a:pt x="299143" y="3159"/>
                  </a:lnTo>
                  <a:lnTo>
                    <a:pt x="346107" y="0"/>
                  </a:lnTo>
                  <a:lnTo>
                    <a:pt x="5106126" y="0"/>
                  </a:lnTo>
                  <a:lnTo>
                    <a:pt x="5153090" y="3159"/>
                  </a:lnTo>
                  <a:lnTo>
                    <a:pt x="5198135" y="12363"/>
                  </a:lnTo>
                  <a:lnTo>
                    <a:pt x="5240846" y="27198"/>
                  </a:lnTo>
                  <a:lnTo>
                    <a:pt x="5280813" y="47253"/>
                  </a:lnTo>
                  <a:lnTo>
                    <a:pt x="5317622" y="72115"/>
                  </a:lnTo>
                  <a:lnTo>
                    <a:pt x="5350861" y="101372"/>
                  </a:lnTo>
                  <a:lnTo>
                    <a:pt x="5380118" y="134611"/>
                  </a:lnTo>
                  <a:lnTo>
                    <a:pt x="5404980" y="171420"/>
                  </a:lnTo>
                  <a:lnTo>
                    <a:pt x="5425035" y="211386"/>
                  </a:lnTo>
                  <a:lnTo>
                    <a:pt x="5439870" y="254098"/>
                  </a:lnTo>
                  <a:lnTo>
                    <a:pt x="5449074" y="299142"/>
                  </a:lnTo>
                  <a:lnTo>
                    <a:pt x="5452234" y="346107"/>
                  </a:lnTo>
                  <a:lnTo>
                    <a:pt x="5452234" y="5815542"/>
                  </a:lnTo>
                  <a:lnTo>
                    <a:pt x="5449074" y="5862506"/>
                  </a:lnTo>
                  <a:lnTo>
                    <a:pt x="5439870" y="5907551"/>
                  </a:lnTo>
                  <a:lnTo>
                    <a:pt x="5425035" y="5950262"/>
                  </a:lnTo>
                  <a:lnTo>
                    <a:pt x="5404980" y="5990229"/>
                  </a:lnTo>
                  <a:lnTo>
                    <a:pt x="5380118" y="6027037"/>
                  </a:lnTo>
                  <a:lnTo>
                    <a:pt x="5350861" y="6060276"/>
                  </a:lnTo>
                  <a:lnTo>
                    <a:pt x="5317622" y="6089533"/>
                  </a:lnTo>
                  <a:lnTo>
                    <a:pt x="5280813" y="6114395"/>
                  </a:lnTo>
                  <a:lnTo>
                    <a:pt x="5240846" y="6134450"/>
                  </a:lnTo>
                  <a:lnTo>
                    <a:pt x="5198135" y="6149285"/>
                  </a:lnTo>
                  <a:lnTo>
                    <a:pt x="5153090" y="6158489"/>
                  </a:lnTo>
                  <a:lnTo>
                    <a:pt x="5106126" y="6161649"/>
                  </a:lnTo>
                  <a:lnTo>
                    <a:pt x="346107" y="6161649"/>
                  </a:lnTo>
                  <a:lnTo>
                    <a:pt x="299143" y="6158489"/>
                  </a:lnTo>
                  <a:lnTo>
                    <a:pt x="254098" y="6149285"/>
                  </a:lnTo>
                  <a:lnTo>
                    <a:pt x="211387" y="6134450"/>
                  </a:lnTo>
                  <a:lnTo>
                    <a:pt x="171420" y="6114395"/>
                  </a:lnTo>
                  <a:lnTo>
                    <a:pt x="134611" y="6089533"/>
                  </a:lnTo>
                  <a:lnTo>
                    <a:pt x="101372" y="6060276"/>
                  </a:lnTo>
                  <a:lnTo>
                    <a:pt x="72115" y="6027037"/>
                  </a:lnTo>
                  <a:lnTo>
                    <a:pt x="47253" y="5990229"/>
                  </a:lnTo>
                  <a:lnTo>
                    <a:pt x="27198" y="5950262"/>
                  </a:lnTo>
                  <a:lnTo>
                    <a:pt x="12363" y="5907551"/>
                  </a:lnTo>
                  <a:lnTo>
                    <a:pt x="3159" y="5862506"/>
                  </a:lnTo>
                  <a:lnTo>
                    <a:pt x="0" y="5815542"/>
                  </a:lnTo>
                  <a:lnTo>
                    <a:pt x="0" y="346107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67152" y="1447291"/>
            <a:ext cx="5067300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Buttermilk </a:t>
            </a:r>
            <a:r>
              <a:rPr sz="2400" spc="-245" dirty="0">
                <a:solidFill>
                  <a:srgbClr val="333333"/>
                </a:solidFill>
                <a:latin typeface="Arial Unicode MS"/>
                <a:cs typeface="Arial Unicode MS"/>
              </a:rPr>
              <a:t>Cake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Print </a:t>
            </a:r>
            <a:r>
              <a:rPr sz="24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Chunks 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cake,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coated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buttermilk 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topped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crunchy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chopped 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chocolate,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drizzled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</a:t>
            </a:r>
            <a:r>
              <a:rPr sz="2400" spc="-3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sauce. 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Simple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nice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change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from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chocolate 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cake!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ts val="2845"/>
              </a:lnSpc>
            </a:pPr>
            <a:r>
              <a:rPr sz="2400" b="1" spc="-130" dirty="0">
                <a:solidFill>
                  <a:srgbClr val="333333"/>
                </a:solidFill>
                <a:latin typeface="Arial"/>
                <a:cs typeface="Arial"/>
              </a:rPr>
              <a:t>Author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: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Momma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Made</a:t>
            </a:r>
            <a:endParaRPr sz="2400">
              <a:latin typeface="Arial Unicode MS"/>
              <a:cs typeface="Arial Unicode MS"/>
            </a:endParaRPr>
          </a:p>
          <a:p>
            <a:pPr marL="12700" marR="32384">
              <a:lnSpc>
                <a:spcPts val="2900"/>
              </a:lnSpc>
              <a:spcBef>
                <a:spcPts val="45"/>
              </a:spcBef>
            </a:pPr>
            <a:r>
              <a:rPr sz="2400" b="1" spc="-160" dirty="0">
                <a:solidFill>
                  <a:srgbClr val="333333"/>
                </a:solidFill>
                <a:latin typeface="Arial"/>
                <a:cs typeface="Arial"/>
              </a:rPr>
              <a:t>Ingredients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buttermilk 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cake</a:t>
            </a:r>
            <a:endParaRPr sz="2400">
              <a:latin typeface="Arial Unicode MS"/>
              <a:cs typeface="Arial Unicode MS"/>
            </a:endParaRPr>
          </a:p>
          <a:p>
            <a:pPr marL="12700" marR="225425">
              <a:lnSpc>
                <a:spcPts val="2900"/>
              </a:lnSpc>
              <a:spcBef>
                <a:spcPts val="5"/>
              </a:spcBef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1 </a:t>
            </a:r>
            <a:r>
              <a:rPr sz="2400" dirty="0">
                <a:solidFill>
                  <a:srgbClr val="333333"/>
                </a:solidFill>
                <a:latin typeface="Arial Unicode MS"/>
                <a:cs typeface="Arial Unicode MS"/>
              </a:rPr>
              <a:t>1/2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cup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unsalted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butter</a:t>
            </a:r>
            <a:r>
              <a:rPr sz="2400" spc="-4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room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temp. 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1 </a:t>
            </a:r>
            <a:r>
              <a:rPr sz="2400" dirty="0">
                <a:solidFill>
                  <a:srgbClr val="333333"/>
                </a:solidFill>
                <a:latin typeface="Arial Unicode MS"/>
                <a:cs typeface="Arial Unicode MS"/>
              </a:rPr>
              <a:t>1/2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cup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granulated</a:t>
            </a:r>
            <a:r>
              <a:rPr sz="24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sugar</a:t>
            </a:r>
            <a:endParaRPr sz="2400">
              <a:latin typeface="Arial Unicode MS"/>
              <a:cs typeface="Arial Unicode MS"/>
            </a:endParaRPr>
          </a:p>
          <a:p>
            <a:pPr marL="12700" marR="334010">
              <a:lnSpc>
                <a:spcPts val="2810"/>
              </a:lnSpc>
              <a:spcBef>
                <a:spcPts val="55"/>
              </a:spcBef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3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large </a:t>
            </a:r>
            <a:r>
              <a:rPr sz="24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eggs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plus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1 </a:t>
            </a:r>
            <a:r>
              <a:rPr sz="24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egg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yolk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glaze </a:t>
            </a:r>
            <a:r>
              <a:rPr sz="2400" dirty="0">
                <a:solidFill>
                  <a:srgbClr val="333333"/>
                </a:solidFill>
                <a:latin typeface="Arial Unicode MS"/>
                <a:cs typeface="Arial Unicode MS"/>
              </a:rPr>
              <a:t>1/3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cup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cocoa</a:t>
            </a:r>
            <a:r>
              <a:rPr sz="24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powder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ts val="2820"/>
              </a:lnSpc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1 </a:t>
            </a:r>
            <a:r>
              <a:rPr sz="2400" dirty="0">
                <a:solidFill>
                  <a:srgbClr val="333333"/>
                </a:solidFill>
                <a:latin typeface="Arial Unicode MS"/>
                <a:cs typeface="Arial Unicode MS"/>
              </a:rPr>
              <a:t>3/4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cups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powdered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sugar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6</a:t>
            </a:r>
            <a:r>
              <a:rPr sz="2400" spc="-3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ounces…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36" y="6593712"/>
            <a:ext cx="148209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spc="-100" dirty="0">
                <a:solidFill>
                  <a:srgbClr val="333333"/>
                </a:solidFill>
                <a:latin typeface="Arial"/>
                <a:cs typeface="Arial"/>
              </a:rPr>
              <a:t>Radford, </a:t>
            </a:r>
            <a:r>
              <a:rPr sz="1400" b="1" i="1" spc="-35" dirty="0">
                <a:solidFill>
                  <a:srgbClr val="333333"/>
                </a:solidFill>
                <a:latin typeface="Arial-BoldItalicMT"/>
                <a:cs typeface="Arial-BoldItalicMT"/>
              </a:rPr>
              <a:t>et.al.</a:t>
            </a:r>
            <a:r>
              <a:rPr sz="1400" b="1" i="1" spc="-12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1400" b="1" spc="-70" dirty="0">
                <a:solidFill>
                  <a:srgbClr val="333333"/>
                </a:solidFill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92279" y="6642280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10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67152" y="0"/>
            <a:ext cx="4802505" cy="11899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42060">
              <a:lnSpc>
                <a:spcPct val="100000"/>
              </a:lnSpc>
              <a:spcBef>
                <a:spcPts val="545"/>
              </a:spcBef>
            </a:pPr>
            <a:r>
              <a:rPr sz="2000" b="1" spc="-220" dirty="0">
                <a:latin typeface="Arial"/>
                <a:cs typeface="Arial"/>
              </a:rPr>
              <a:t>GPT-2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Completion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515"/>
              </a:spcBef>
            </a:pPr>
            <a:r>
              <a:rPr sz="2400" spc="-85" dirty="0"/>
              <a:t>recipe, </a:t>
            </a:r>
            <a:r>
              <a:rPr sz="2400" spc="-70" dirty="0"/>
              <a:t>which </a:t>
            </a:r>
            <a:r>
              <a:rPr sz="2400" spc="5" dirty="0"/>
              <a:t>will</a:t>
            </a:r>
            <a:r>
              <a:rPr sz="2400" spc="-505" dirty="0"/>
              <a:t> </a:t>
            </a:r>
            <a:r>
              <a:rPr sz="2400" spc="-70" dirty="0"/>
              <a:t>likely </a:t>
            </a:r>
            <a:r>
              <a:rPr sz="2400" spc="-60" dirty="0"/>
              <a:t>yield </a:t>
            </a:r>
            <a:r>
              <a:rPr sz="2400" spc="-55" dirty="0"/>
              <a:t>about </a:t>
            </a:r>
            <a:r>
              <a:rPr sz="2400" spc="-30" dirty="0"/>
              <a:t>the  </a:t>
            </a:r>
            <a:r>
              <a:rPr sz="2400" spc="-175" dirty="0"/>
              <a:t>same </a:t>
            </a:r>
            <a:r>
              <a:rPr sz="2400" spc="-65" dirty="0"/>
              <a:t>amount </a:t>
            </a:r>
            <a:r>
              <a:rPr sz="2400" spc="-5" dirty="0"/>
              <a:t>of</a:t>
            </a:r>
            <a:r>
              <a:rPr sz="2400" spc="-160" dirty="0"/>
              <a:t> cake.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081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717" y="0"/>
            <a:ext cx="9831705" cy="13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Weaknesses </a:t>
            </a:r>
            <a:r>
              <a:rPr spc="-5" dirty="0"/>
              <a:t>of </a:t>
            </a:r>
            <a:r>
              <a:rPr spc="-450" dirty="0"/>
              <a:t>MEGA </a:t>
            </a:r>
            <a:r>
              <a:rPr spc="-325" dirty="0"/>
              <a:t>Language </a:t>
            </a:r>
            <a:r>
              <a:rPr spc="-145" dirty="0"/>
              <a:t>Models</a:t>
            </a:r>
            <a:r>
              <a:rPr spc="-35" dirty="0"/>
              <a:t> </a:t>
            </a:r>
            <a:r>
              <a:rPr spc="-15" dirty="0"/>
              <a:t>for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pc="15" dirty="0">
                <a:solidFill>
                  <a:srgbClr val="C00000"/>
                </a:solidFill>
                <a:latin typeface="Comic Sans MS"/>
                <a:cs typeface="Comic Sans MS"/>
              </a:rPr>
              <a:t>GENERATION</a:t>
            </a:r>
            <a:r>
              <a:rPr spc="15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46275"/>
            <a:ext cx="3591560" cy="1778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Inconsistent</a:t>
            </a:r>
            <a:r>
              <a:rPr sz="32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" dirty="0">
                <a:solidFill>
                  <a:srgbClr val="333333"/>
                </a:solidFill>
                <a:latin typeface="Arial Unicode MS"/>
                <a:cs typeface="Arial Unicode MS"/>
              </a:rPr>
              <a:t>output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Crippled </a:t>
            </a:r>
            <a:r>
              <a:rPr sz="32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by</a:t>
            </a:r>
            <a:r>
              <a:rPr sz="3200" spc="-2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85" dirty="0">
                <a:solidFill>
                  <a:srgbClr val="333333"/>
                </a:solidFill>
                <a:latin typeface="Arial Unicode MS"/>
                <a:cs typeface="Arial Unicode MS"/>
              </a:rPr>
              <a:t>length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Coreference</a:t>
            </a: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issues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198875"/>
            <a:ext cx="10036810" cy="23634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Longer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strings </a:t>
            </a:r>
            <a:r>
              <a:rPr sz="32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that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are </a:t>
            </a:r>
            <a:r>
              <a:rPr sz="32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repeated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many </a:t>
            </a:r>
            <a:r>
              <a:rPr sz="3200" spc="-90" dirty="0">
                <a:solidFill>
                  <a:srgbClr val="333333"/>
                </a:solidFill>
                <a:latin typeface="Arial Unicode MS"/>
                <a:cs typeface="Arial Unicode MS"/>
              </a:rPr>
              <a:t>times </a:t>
            </a:r>
            <a:r>
              <a:rPr sz="3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3200" spc="-6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dataset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Repeating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entities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MLE!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40" dirty="0">
                <a:solidFill>
                  <a:srgbClr val="333333"/>
                </a:solidFill>
                <a:latin typeface="Arial Unicode MS"/>
                <a:cs typeface="Arial Unicode MS"/>
              </a:rPr>
              <a:t>We </a:t>
            </a:r>
            <a:r>
              <a:rPr sz="32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evaluate </a:t>
            </a:r>
            <a:r>
              <a:rPr sz="3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them </a:t>
            </a:r>
            <a:r>
              <a:rPr sz="3200" spc="15" dirty="0">
                <a:solidFill>
                  <a:srgbClr val="333333"/>
                </a:solidFill>
                <a:latin typeface="Arial Unicode MS"/>
                <a:cs typeface="Arial Unicode MS"/>
              </a:rPr>
              <a:t>with</a:t>
            </a:r>
            <a:r>
              <a:rPr sz="3200" spc="-2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5" dirty="0">
                <a:solidFill>
                  <a:srgbClr val="333333"/>
                </a:solidFill>
                <a:latin typeface="Arial Unicode MS"/>
                <a:cs typeface="Arial Unicode MS"/>
              </a:rPr>
              <a:t>“perplexity”!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8802" y="66349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7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5414" y="1611803"/>
            <a:ext cx="2513330" cy="646430"/>
          </a:xfrm>
          <a:custGeom>
            <a:avLst/>
            <a:gdLst/>
            <a:ahLst/>
            <a:cxnLst/>
            <a:rect l="l" t="t" r="r" b="b"/>
            <a:pathLst>
              <a:path w="2513329" h="646430">
                <a:moveTo>
                  <a:pt x="2513158" y="538638"/>
                </a:moveTo>
                <a:lnTo>
                  <a:pt x="663453" y="538638"/>
                </a:lnTo>
                <a:lnTo>
                  <a:pt x="671918" y="580572"/>
                </a:lnTo>
                <a:lnTo>
                  <a:pt x="695006" y="614815"/>
                </a:lnTo>
                <a:lnTo>
                  <a:pt x="729249" y="637903"/>
                </a:lnTo>
                <a:lnTo>
                  <a:pt x="771182" y="646369"/>
                </a:lnTo>
                <a:lnTo>
                  <a:pt x="2405429" y="646369"/>
                </a:lnTo>
                <a:lnTo>
                  <a:pt x="2447362" y="637903"/>
                </a:lnTo>
                <a:lnTo>
                  <a:pt x="2481605" y="614815"/>
                </a:lnTo>
                <a:lnTo>
                  <a:pt x="2504692" y="580572"/>
                </a:lnTo>
                <a:lnTo>
                  <a:pt x="2513158" y="538638"/>
                </a:lnTo>
                <a:close/>
              </a:path>
              <a:path w="2513329" h="646430">
                <a:moveTo>
                  <a:pt x="2405429" y="0"/>
                </a:moveTo>
                <a:lnTo>
                  <a:pt x="771182" y="0"/>
                </a:lnTo>
                <a:lnTo>
                  <a:pt x="729249" y="8465"/>
                </a:lnTo>
                <a:lnTo>
                  <a:pt x="695006" y="31553"/>
                </a:lnTo>
                <a:lnTo>
                  <a:pt x="671918" y="65796"/>
                </a:lnTo>
                <a:lnTo>
                  <a:pt x="663453" y="107730"/>
                </a:lnTo>
                <a:lnTo>
                  <a:pt x="663453" y="377047"/>
                </a:lnTo>
                <a:lnTo>
                  <a:pt x="0" y="593709"/>
                </a:lnTo>
                <a:lnTo>
                  <a:pt x="663453" y="538638"/>
                </a:lnTo>
                <a:lnTo>
                  <a:pt x="2513158" y="538638"/>
                </a:lnTo>
                <a:lnTo>
                  <a:pt x="2513158" y="107730"/>
                </a:lnTo>
                <a:lnTo>
                  <a:pt x="2504692" y="65796"/>
                </a:lnTo>
                <a:lnTo>
                  <a:pt x="2481605" y="31553"/>
                </a:lnTo>
                <a:lnTo>
                  <a:pt x="2447362" y="8465"/>
                </a:lnTo>
                <a:lnTo>
                  <a:pt x="240542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8803" y="1773428"/>
            <a:ext cx="145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 Unicode MS"/>
                <a:cs typeface="Arial Unicode MS"/>
              </a:rPr>
              <a:t>unsound,</a:t>
            </a:r>
            <a:r>
              <a:rPr sz="1800" spc="-13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Unicode MS"/>
                <a:cs typeface="Arial Unicode MS"/>
              </a:rPr>
              <a:t>loops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709" y="2602952"/>
            <a:ext cx="3855085" cy="659130"/>
          </a:xfrm>
          <a:custGeom>
            <a:avLst/>
            <a:gdLst/>
            <a:ahLst/>
            <a:cxnLst/>
            <a:rect l="l" t="t" r="r" b="b"/>
            <a:pathLst>
              <a:path w="3855084" h="659129">
                <a:moveTo>
                  <a:pt x="3746878" y="0"/>
                </a:moveTo>
                <a:lnTo>
                  <a:pt x="1052168" y="0"/>
                </a:lnTo>
                <a:lnTo>
                  <a:pt x="1010234" y="8466"/>
                </a:lnTo>
                <a:lnTo>
                  <a:pt x="975990" y="31553"/>
                </a:lnTo>
                <a:lnTo>
                  <a:pt x="952902" y="65797"/>
                </a:lnTo>
                <a:lnTo>
                  <a:pt x="944436" y="107731"/>
                </a:lnTo>
                <a:lnTo>
                  <a:pt x="944436" y="377050"/>
                </a:lnTo>
                <a:lnTo>
                  <a:pt x="0" y="658539"/>
                </a:lnTo>
                <a:lnTo>
                  <a:pt x="944436" y="538637"/>
                </a:lnTo>
                <a:lnTo>
                  <a:pt x="3854608" y="538637"/>
                </a:lnTo>
                <a:lnTo>
                  <a:pt x="3854608" y="107731"/>
                </a:lnTo>
                <a:lnTo>
                  <a:pt x="3846142" y="65797"/>
                </a:lnTo>
                <a:lnTo>
                  <a:pt x="3823055" y="31553"/>
                </a:lnTo>
                <a:lnTo>
                  <a:pt x="3788812" y="8466"/>
                </a:lnTo>
                <a:lnTo>
                  <a:pt x="3746878" y="0"/>
                </a:lnTo>
                <a:close/>
              </a:path>
              <a:path w="3855084" h="659129">
                <a:moveTo>
                  <a:pt x="3854608" y="538637"/>
                </a:moveTo>
                <a:lnTo>
                  <a:pt x="944436" y="538637"/>
                </a:lnTo>
                <a:lnTo>
                  <a:pt x="952902" y="580571"/>
                </a:lnTo>
                <a:lnTo>
                  <a:pt x="975990" y="614815"/>
                </a:lnTo>
                <a:lnTo>
                  <a:pt x="1010234" y="637902"/>
                </a:lnTo>
                <a:lnTo>
                  <a:pt x="1052168" y="646369"/>
                </a:lnTo>
                <a:lnTo>
                  <a:pt x="3746878" y="646369"/>
                </a:lnTo>
                <a:lnTo>
                  <a:pt x="3788812" y="637902"/>
                </a:lnTo>
                <a:lnTo>
                  <a:pt x="3823055" y="614815"/>
                </a:lnTo>
                <a:lnTo>
                  <a:pt x="3846142" y="580571"/>
                </a:lnTo>
                <a:lnTo>
                  <a:pt x="3854608" y="538637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9087" y="2764028"/>
            <a:ext cx="257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antecedents </a:t>
            </a:r>
            <a:r>
              <a:rPr sz="18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can </a:t>
            </a:r>
            <a:r>
              <a:rPr sz="18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go</a:t>
            </a:r>
            <a:r>
              <a:rPr sz="1800" spc="-13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Unicode MS"/>
                <a:cs typeface="Arial Unicode MS"/>
              </a:rPr>
              <a:t>missing</a:t>
            </a:r>
            <a:endParaRPr sz="1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5118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5C2B-2A6B-8541-B08B-7C7697C0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430C-FC01-0341-921D-BC3C3952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4373" cy="4351338"/>
          </a:xfrm>
        </p:spPr>
        <p:txBody>
          <a:bodyPr/>
          <a:lstStyle/>
          <a:p>
            <a:r>
              <a:rPr lang="en-US" dirty="0"/>
              <a:t>What is perplexity ? </a:t>
            </a:r>
          </a:p>
          <a:p>
            <a:endParaRPr lang="en-US" dirty="0"/>
          </a:p>
          <a:p>
            <a:r>
              <a:rPr lang="en-US" dirty="0"/>
              <a:t>Perplexity is a measure of uncertainty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321F3-36ED-1942-A8D6-5F0B2F7B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410" y="1360391"/>
            <a:ext cx="6502590" cy="41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250" y="214883"/>
            <a:ext cx="9167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Open </a:t>
            </a:r>
            <a:r>
              <a:rPr spc="-204" dirty="0"/>
              <a:t>Questions </a:t>
            </a:r>
            <a:r>
              <a:rPr spc="-55" dirty="0"/>
              <a:t>in </a:t>
            </a:r>
            <a:r>
              <a:rPr spc="-310" dirty="0"/>
              <a:t>Long </a:t>
            </a:r>
            <a:r>
              <a:rPr spc="-325" dirty="0"/>
              <a:t>Text</a:t>
            </a:r>
            <a:r>
              <a:rPr spc="-335" dirty="0"/>
              <a:t> </a:t>
            </a:r>
            <a:r>
              <a:rPr spc="-17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676" y="1559052"/>
            <a:ext cx="10260965" cy="42246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spc="350" dirty="0">
                <a:solidFill>
                  <a:srgbClr val="333333"/>
                </a:solidFill>
                <a:latin typeface="Arial Unicode MS"/>
                <a:cs typeface="Arial Unicode MS"/>
              </a:rPr>
              <a:t>**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Information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about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what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30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270" dirty="0">
                <a:solidFill>
                  <a:srgbClr val="333333"/>
                </a:solidFill>
                <a:latin typeface="Arial Unicode MS"/>
                <a:cs typeface="Arial Unicode MS"/>
              </a:rPr>
              <a:t>say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next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based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on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probability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observed </a:t>
            </a:r>
            <a:r>
              <a:rPr sz="3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word </a:t>
            </a:r>
            <a:r>
              <a:rPr sz="32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sequences </a:t>
            </a:r>
            <a:r>
              <a:rPr sz="3200" spc="35" dirty="0">
                <a:solidFill>
                  <a:srgbClr val="333333"/>
                </a:solidFill>
                <a:latin typeface="Arial Unicode MS"/>
                <a:cs typeface="Arial Unicode MS"/>
              </a:rPr>
              <a:t>(it </a:t>
            </a:r>
            <a:r>
              <a:rPr sz="32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reads 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writes </a:t>
            </a:r>
            <a:r>
              <a:rPr sz="32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based </a:t>
            </a:r>
            <a:r>
              <a:rPr sz="32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on</a:t>
            </a:r>
            <a:r>
              <a:rPr sz="3200" spc="-4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5" dirty="0">
                <a:solidFill>
                  <a:srgbClr val="333333"/>
                </a:solidFill>
                <a:latin typeface="Arial Unicode MS"/>
                <a:cs typeface="Arial Unicode MS"/>
              </a:rPr>
              <a:t>that!)</a:t>
            </a:r>
            <a:endParaRPr sz="32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9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3200" spc="-190" dirty="0">
                <a:solidFill>
                  <a:srgbClr val="C0504D"/>
                </a:solidFill>
                <a:latin typeface="Arial Unicode MS"/>
                <a:cs typeface="Arial Unicode MS"/>
              </a:rPr>
              <a:t>Challenges:</a:t>
            </a:r>
            <a:endParaRPr sz="3200" dirty="0">
              <a:latin typeface="Arial Unicode MS"/>
              <a:cs typeface="Arial Unicode MS"/>
            </a:endParaRPr>
          </a:p>
          <a:p>
            <a:pPr marL="755650" indent="-286385">
              <a:lnSpc>
                <a:spcPct val="100000"/>
              </a:lnSpc>
              <a:spcBef>
                <a:spcPts val="66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245" dirty="0">
                <a:solidFill>
                  <a:srgbClr val="333333"/>
                </a:solidFill>
                <a:latin typeface="Arial"/>
                <a:cs typeface="Arial"/>
              </a:rPr>
              <a:t>common </a:t>
            </a:r>
            <a:r>
              <a:rPr sz="2800" b="1" spc="-280" dirty="0">
                <a:solidFill>
                  <a:srgbClr val="333333"/>
                </a:solidFill>
                <a:latin typeface="Arial"/>
                <a:cs typeface="Arial"/>
              </a:rPr>
              <a:t>sense </a:t>
            </a:r>
            <a:r>
              <a:rPr sz="2800" b="1" spc="-225" dirty="0">
                <a:solidFill>
                  <a:srgbClr val="333333"/>
                </a:solidFill>
                <a:latin typeface="Arial"/>
                <a:cs typeface="Arial"/>
              </a:rPr>
              <a:t>reasoning</a:t>
            </a:r>
            <a:r>
              <a:rPr lang="en-US" sz="2800" b="1" spc="-225" dirty="0">
                <a:solidFill>
                  <a:srgbClr val="333333"/>
                </a:solidFill>
                <a:latin typeface="Arial"/>
                <a:cs typeface="Arial"/>
              </a:rPr>
              <a:t>  -&gt; </a:t>
            </a:r>
            <a:r>
              <a:rPr sz="2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understanding</a:t>
            </a:r>
            <a:endParaRPr sz="2800" dirty="0">
              <a:latin typeface="Arial Unicode MS"/>
              <a:cs typeface="Arial Unicode MS"/>
            </a:endParaRPr>
          </a:p>
          <a:p>
            <a:pPr marL="755650" indent="-286385">
              <a:lnSpc>
                <a:spcPct val="100000"/>
              </a:lnSpc>
              <a:spcBef>
                <a:spcPts val="62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215" dirty="0">
                <a:solidFill>
                  <a:srgbClr val="333333"/>
                </a:solidFill>
                <a:latin typeface="Arial"/>
                <a:cs typeface="Arial"/>
              </a:rPr>
              <a:t>sentence </a:t>
            </a:r>
            <a:r>
              <a:rPr sz="2800" b="1" spc="-185" dirty="0">
                <a:solidFill>
                  <a:srgbClr val="333333"/>
                </a:solidFill>
                <a:latin typeface="Arial"/>
                <a:cs typeface="Arial"/>
              </a:rPr>
              <a:t>ordering</a:t>
            </a:r>
            <a:r>
              <a:rPr lang="en-US" sz="2800" b="1" spc="-185" dirty="0">
                <a:solidFill>
                  <a:srgbClr val="333333"/>
                </a:solidFill>
                <a:latin typeface="Arial"/>
                <a:cs typeface="Arial"/>
              </a:rPr>
              <a:t> -&gt;</a:t>
            </a:r>
            <a:r>
              <a:rPr sz="28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2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structure</a:t>
            </a:r>
            <a:endParaRPr sz="2800" dirty="0">
              <a:latin typeface="Arial Unicode MS"/>
              <a:cs typeface="Arial Unicode MS"/>
            </a:endParaRPr>
          </a:p>
          <a:p>
            <a:pPr marL="755650" indent="-286385">
              <a:lnSpc>
                <a:spcPct val="100000"/>
              </a:lnSpc>
              <a:spcBef>
                <a:spcPts val="74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130" dirty="0">
                <a:solidFill>
                  <a:srgbClr val="333333"/>
                </a:solidFill>
                <a:latin typeface="Arial"/>
                <a:cs typeface="Arial"/>
              </a:rPr>
              <a:t>relational </a:t>
            </a:r>
            <a:r>
              <a:rPr sz="2800" b="1" spc="-150" dirty="0">
                <a:solidFill>
                  <a:srgbClr val="333333"/>
                </a:solidFill>
                <a:latin typeface="Arial"/>
                <a:cs typeface="Arial"/>
              </a:rPr>
              <a:t>information </a:t>
            </a:r>
            <a:r>
              <a:rPr lang="en-US" sz="4125" b="1" spc="1814" baseline="1010" dirty="0">
                <a:solidFill>
                  <a:srgbClr val="333333"/>
                </a:solidFill>
                <a:latin typeface="Arial"/>
                <a:cs typeface="Arial"/>
              </a:rPr>
              <a:t>-&gt;</a:t>
            </a:r>
            <a:r>
              <a:rPr sz="4125" spc="-412" baseline="10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entity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relations</a:t>
            </a:r>
            <a:endParaRPr sz="2800" dirty="0">
              <a:latin typeface="Arial Unicode MS"/>
              <a:cs typeface="Arial Unicode MS"/>
            </a:endParaRPr>
          </a:p>
          <a:p>
            <a:pPr marL="755650" indent="-286385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lang="en-IN" sz="2800" b="1" spc="-1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800" b="1" spc="-180" dirty="0" err="1">
                <a:solidFill>
                  <a:srgbClr val="333333"/>
                </a:solidFill>
                <a:latin typeface="Arial"/>
                <a:cs typeface="Arial"/>
              </a:rPr>
              <a:t>tructure</a:t>
            </a:r>
            <a:r>
              <a:rPr lang="en-US" sz="2800" b="1" spc="-180" dirty="0">
                <a:solidFill>
                  <a:srgbClr val="333333"/>
                </a:solidFill>
                <a:latin typeface="Arial"/>
                <a:cs typeface="Arial"/>
              </a:rPr>
              <a:t> -&gt;</a:t>
            </a:r>
            <a:r>
              <a:rPr sz="28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composition, 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grammar,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etc.</a:t>
            </a:r>
            <a:endParaRPr sz="28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4484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4934711"/>
            <a:ext cx="5809615" cy="719455"/>
            <a:chOff x="853439" y="4934711"/>
            <a:chExt cx="5809615" cy="719455"/>
          </a:xfrm>
        </p:grpSpPr>
        <p:sp>
          <p:nvSpPr>
            <p:cNvPr id="3" name="object 3"/>
            <p:cNvSpPr/>
            <p:nvPr/>
          </p:nvSpPr>
          <p:spPr>
            <a:xfrm>
              <a:off x="853439" y="4934711"/>
              <a:ext cx="5809488" cy="719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354" y="4957986"/>
              <a:ext cx="5716905" cy="625475"/>
            </a:xfrm>
            <a:custGeom>
              <a:avLst/>
              <a:gdLst/>
              <a:ahLst/>
              <a:cxnLst/>
              <a:rect l="l" t="t" r="r" b="b"/>
              <a:pathLst>
                <a:path w="5716905" h="625475">
                  <a:moveTo>
                    <a:pt x="5612199" y="0"/>
                  </a:moveTo>
                  <a:lnTo>
                    <a:pt x="104238" y="0"/>
                  </a:lnTo>
                  <a:lnTo>
                    <a:pt x="63664" y="8191"/>
                  </a:lnTo>
                  <a:lnTo>
                    <a:pt x="30530" y="30531"/>
                  </a:lnTo>
                  <a:lnTo>
                    <a:pt x="8191" y="63664"/>
                  </a:lnTo>
                  <a:lnTo>
                    <a:pt x="0" y="104239"/>
                  </a:lnTo>
                  <a:lnTo>
                    <a:pt x="0" y="521176"/>
                  </a:lnTo>
                  <a:lnTo>
                    <a:pt x="8191" y="561750"/>
                  </a:lnTo>
                  <a:lnTo>
                    <a:pt x="30530" y="594884"/>
                  </a:lnTo>
                  <a:lnTo>
                    <a:pt x="63664" y="617223"/>
                  </a:lnTo>
                  <a:lnTo>
                    <a:pt x="104238" y="625415"/>
                  </a:lnTo>
                  <a:lnTo>
                    <a:pt x="5612199" y="625415"/>
                  </a:lnTo>
                  <a:lnTo>
                    <a:pt x="5652773" y="617223"/>
                  </a:lnTo>
                  <a:lnTo>
                    <a:pt x="5685907" y="594884"/>
                  </a:lnTo>
                  <a:lnTo>
                    <a:pt x="5708246" y="561750"/>
                  </a:lnTo>
                  <a:lnTo>
                    <a:pt x="5716438" y="521176"/>
                  </a:lnTo>
                  <a:lnTo>
                    <a:pt x="5716438" y="104239"/>
                  </a:lnTo>
                  <a:lnTo>
                    <a:pt x="5708246" y="63664"/>
                  </a:lnTo>
                  <a:lnTo>
                    <a:pt x="5685907" y="30531"/>
                  </a:lnTo>
                  <a:lnTo>
                    <a:pt x="5652773" y="8191"/>
                  </a:lnTo>
                  <a:lnTo>
                    <a:pt x="5612199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354" y="4957986"/>
              <a:ext cx="5716905" cy="625475"/>
            </a:xfrm>
            <a:custGeom>
              <a:avLst/>
              <a:gdLst/>
              <a:ahLst/>
              <a:cxnLst/>
              <a:rect l="l" t="t" r="r" b="b"/>
              <a:pathLst>
                <a:path w="5716905" h="625475">
                  <a:moveTo>
                    <a:pt x="0" y="104239"/>
                  </a:moveTo>
                  <a:lnTo>
                    <a:pt x="8191" y="63664"/>
                  </a:lnTo>
                  <a:lnTo>
                    <a:pt x="30530" y="30530"/>
                  </a:lnTo>
                  <a:lnTo>
                    <a:pt x="63664" y="8191"/>
                  </a:lnTo>
                  <a:lnTo>
                    <a:pt x="104238" y="0"/>
                  </a:lnTo>
                  <a:lnTo>
                    <a:pt x="5612199" y="0"/>
                  </a:lnTo>
                  <a:lnTo>
                    <a:pt x="5652773" y="8191"/>
                  </a:lnTo>
                  <a:lnTo>
                    <a:pt x="5685907" y="30530"/>
                  </a:lnTo>
                  <a:lnTo>
                    <a:pt x="5708246" y="63664"/>
                  </a:lnTo>
                  <a:lnTo>
                    <a:pt x="5716438" y="104239"/>
                  </a:lnTo>
                  <a:lnTo>
                    <a:pt x="5716438" y="521176"/>
                  </a:lnTo>
                  <a:lnTo>
                    <a:pt x="5708246" y="561750"/>
                  </a:lnTo>
                  <a:lnTo>
                    <a:pt x="5685907" y="594884"/>
                  </a:lnTo>
                  <a:lnTo>
                    <a:pt x="5652773" y="617223"/>
                  </a:lnTo>
                  <a:lnTo>
                    <a:pt x="5612199" y="625415"/>
                  </a:lnTo>
                  <a:lnTo>
                    <a:pt x="104238" y="625415"/>
                  </a:lnTo>
                  <a:lnTo>
                    <a:pt x="63664" y="617223"/>
                  </a:lnTo>
                  <a:lnTo>
                    <a:pt x="30530" y="594884"/>
                  </a:lnTo>
                  <a:lnTo>
                    <a:pt x="8191" y="561750"/>
                  </a:lnTo>
                  <a:lnTo>
                    <a:pt x="0" y="521176"/>
                  </a:lnTo>
                  <a:lnTo>
                    <a:pt x="0" y="104239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53439" y="1847088"/>
            <a:ext cx="5809615" cy="719455"/>
            <a:chOff x="853439" y="1847088"/>
            <a:chExt cx="5809615" cy="719455"/>
          </a:xfrm>
        </p:grpSpPr>
        <p:sp>
          <p:nvSpPr>
            <p:cNvPr id="7" name="object 7"/>
            <p:cNvSpPr/>
            <p:nvPr/>
          </p:nvSpPr>
          <p:spPr>
            <a:xfrm>
              <a:off x="853439" y="1847088"/>
              <a:ext cx="5809488" cy="719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354" y="1870494"/>
              <a:ext cx="5716905" cy="625475"/>
            </a:xfrm>
            <a:custGeom>
              <a:avLst/>
              <a:gdLst/>
              <a:ahLst/>
              <a:cxnLst/>
              <a:rect l="l" t="t" r="r" b="b"/>
              <a:pathLst>
                <a:path w="5716905" h="625475">
                  <a:moveTo>
                    <a:pt x="5612199" y="0"/>
                  </a:moveTo>
                  <a:lnTo>
                    <a:pt x="104238" y="0"/>
                  </a:lnTo>
                  <a:lnTo>
                    <a:pt x="63664" y="8191"/>
                  </a:lnTo>
                  <a:lnTo>
                    <a:pt x="30530" y="30530"/>
                  </a:lnTo>
                  <a:lnTo>
                    <a:pt x="8191" y="63664"/>
                  </a:lnTo>
                  <a:lnTo>
                    <a:pt x="0" y="104239"/>
                  </a:lnTo>
                  <a:lnTo>
                    <a:pt x="0" y="521176"/>
                  </a:lnTo>
                  <a:lnTo>
                    <a:pt x="8191" y="561750"/>
                  </a:lnTo>
                  <a:lnTo>
                    <a:pt x="30530" y="594884"/>
                  </a:lnTo>
                  <a:lnTo>
                    <a:pt x="63664" y="617223"/>
                  </a:lnTo>
                  <a:lnTo>
                    <a:pt x="104238" y="625415"/>
                  </a:lnTo>
                  <a:lnTo>
                    <a:pt x="5612199" y="625415"/>
                  </a:lnTo>
                  <a:lnTo>
                    <a:pt x="5652773" y="617223"/>
                  </a:lnTo>
                  <a:lnTo>
                    <a:pt x="5685907" y="594884"/>
                  </a:lnTo>
                  <a:lnTo>
                    <a:pt x="5708246" y="561750"/>
                  </a:lnTo>
                  <a:lnTo>
                    <a:pt x="5716438" y="521176"/>
                  </a:lnTo>
                  <a:lnTo>
                    <a:pt x="5716438" y="104239"/>
                  </a:lnTo>
                  <a:lnTo>
                    <a:pt x="5708246" y="63664"/>
                  </a:lnTo>
                  <a:lnTo>
                    <a:pt x="5685907" y="30530"/>
                  </a:lnTo>
                  <a:lnTo>
                    <a:pt x="5652773" y="8191"/>
                  </a:lnTo>
                  <a:lnTo>
                    <a:pt x="5612199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354" y="1870494"/>
              <a:ext cx="5716905" cy="625475"/>
            </a:xfrm>
            <a:custGeom>
              <a:avLst/>
              <a:gdLst/>
              <a:ahLst/>
              <a:cxnLst/>
              <a:rect l="l" t="t" r="r" b="b"/>
              <a:pathLst>
                <a:path w="5716905" h="625475">
                  <a:moveTo>
                    <a:pt x="0" y="104239"/>
                  </a:moveTo>
                  <a:lnTo>
                    <a:pt x="8191" y="63664"/>
                  </a:lnTo>
                  <a:lnTo>
                    <a:pt x="30530" y="30530"/>
                  </a:lnTo>
                  <a:lnTo>
                    <a:pt x="63664" y="8191"/>
                  </a:lnTo>
                  <a:lnTo>
                    <a:pt x="104238" y="0"/>
                  </a:lnTo>
                  <a:lnTo>
                    <a:pt x="5612199" y="0"/>
                  </a:lnTo>
                  <a:lnTo>
                    <a:pt x="5652773" y="8191"/>
                  </a:lnTo>
                  <a:lnTo>
                    <a:pt x="5685907" y="30530"/>
                  </a:lnTo>
                  <a:lnTo>
                    <a:pt x="5708246" y="63664"/>
                  </a:lnTo>
                  <a:lnTo>
                    <a:pt x="5716438" y="104239"/>
                  </a:lnTo>
                  <a:lnTo>
                    <a:pt x="5716438" y="521176"/>
                  </a:lnTo>
                  <a:lnTo>
                    <a:pt x="5708246" y="561750"/>
                  </a:lnTo>
                  <a:lnTo>
                    <a:pt x="5685907" y="594884"/>
                  </a:lnTo>
                  <a:lnTo>
                    <a:pt x="5652773" y="617223"/>
                  </a:lnTo>
                  <a:lnTo>
                    <a:pt x="5612199" y="625415"/>
                  </a:lnTo>
                  <a:lnTo>
                    <a:pt x="104238" y="625415"/>
                  </a:lnTo>
                  <a:lnTo>
                    <a:pt x="63664" y="617223"/>
                  </a:lnTo>
                  <a:lnTo>
                    <a:pt x="30530" y="594884"/>
                  </a:lnTo>
                  <a:lnTo>
                    <a:pt x="8191" y="561750"/>
                  </a:lnTo>
                  <a:lnTo>
                    <a:pt x="0" y="521176"/>
                  </a:lnTo>
                  <a:lnTo>
                    <a:pt x="0" y="104239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7135" y="141732"/>
            <a:ext cx="107256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125" dirty="0"/>
              <a:t> </a:t>
            </a:r>
            <a:r>
              <a:rPr spc="-170" dirty="0"/>
              <a:t>Generation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1267605"/>
            <a:ext cx="5795645" cy="5211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</a:t>
            </a: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we: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learn </a:t>
            </a:r>
            <a:r>
              <a:rPr sz="2800" b="1" spc="-145" dirty="0">
                <a:solidFill>
                  <a:srgbClr val="333333"/>
                </a:solidFill>
                <a:latin typeface="Arial"/>
                <a:cs typeface="Arial"/>
              </a:rPr>
              <a:t>narrative</a:t>
            </a:r>
            <a:r>
              <a:rPr sz="2800" b="1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333333"/>
                </a:solidFill>
                <a:latin typeface="Arial"/>
                <a:cs typeface="Arial"/>
              </a:rPr>
              <a:t>flow?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215" dirty="0">
                <a:solidFill>
                  <a:srgbClr val="333333"/>
                </a:solidFill>
                <a:latin typeface="Arial"/>
                <a:cs typeface="Arial"/>
              </a:rPr>
              <a:t>guide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long </a:t>
            </a:r>
            <a:r>
              <a:rPr sz="2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text</a:t>
            </a: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capture </a:t>
            </a:r>
            <a:r>
              <a:rPr sz="2800" b="1" spc="-229" dirty="0">
                <a:solidFill>
                  <a:srgbClr val="333333"/>
                </a:solidFill>
                <a:latin typeface="Arial"/>
                <a:cs typeface="Arial"/>
              </a:rPr>
              <a:t>long </a:t>
            </a:r>
            <a:r>
              <a:rPr sz="2800" b="1" spc="-225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8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333333"/>
                </a:solidFill>
                <a:latin typeface="Arial"/>
                <a:cs typeface="Arial"/>
              </a:rPr>
              <a:t>dependencies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195" dirty="0">
                <a:solidFill>
                  <a:srgbClr val="333333"/>
                </a:solidFill>
                <a:latin typeface="Arial"/>
                <a:cs typeface="Arial"/>
              </a:rPr>
              <a:t>leverage knowledge </a:t>
            </a:r>
            <a:r>
              <a:rPr sz="2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embedded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endParaRPr sz="28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50"/>
              </a:spcBef>
            </a:pPr>
            <a:r>
              <a:rPr sz="2800" b="1" spc="-140" dirty="0">
                <a:solidFill>
                  <a:srgbClr val="333333"/>
                </a:solidFill>
                <a:latin typeface="Arial"/>
                <a:cs typeface="Arial"/>
              </a:rPr>
              <a:t>pre-trained</a:t>
            </a:r>
            <a:r>
              <a:rPr sz="2800" b="1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333333"/>
                </a:solidFill>
                <a:latin typeface="Arial"/>
                <a:cs typeface="Arial"/>
              </a:rPr>
              <a:t>LMs</a:t>
            </a:r>
            <a:r>
              <a:rPr sz="28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Tasks: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Summarization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Story</a:t>
            </a: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Knowledge </a:t>
            </a:r>
            <a:r>
              <a:rPr sz="2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Graph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Completion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5131" y="1530393"/>
            <a:ext cx="4139812" cy="2963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14</a:t>
            </a:fld>
            <a:endParaRPr spc="-60" dirty="0">
              <a:solidFill>
                <a:srgbClr val="8F8F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1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15</a:t>
            </a:fld>
            <a:endParaRPr spc="-60" dirty="0">
              <a:solidFill>
                <a:srgbClr val="8F8F8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904" y="2790444"/>
            <a:ext cx="1118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Background </a:t>
            </a:r>
            <a:r>
              <a:rPr spc="-5" dirty="0"/>
              <a:t>of </a:t>
            </a:r>
            <a:r>
              <a:rPr spc="-204" dirty="0"/>
              <a:t>Transformer </a:t>
            </a:r>
            <a:r>
              <a:rPr spc="-145" dirty="0"/>
              <a:t>Models </a:t>
            </a:r>
            <a:r>
              <a:rPr spc="-15" dirty="0"/>
              <a:t>for </a:t>
            </a:r>
            <a:r>
              <a:rPr spc="-330" dirty="0"/>
              <a:t>Text</a:t>
            </a:r>
            <a:r>
              <a:rPr spc="-710" dirty="0"/>
              <a:t> </a:t>
            </a:r>
            <a:r>
              <a:rPr lang="en-US" spc="-710" dirty="0"/>
              <a:t> </a:t>
            </a:r>
            <a:r>
              <a:rPr spc="-55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8479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9892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11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928" y="268759"/>
            <a:ext cx="1085850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0399" y="389635"/>
            <a:ext cx="2106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953735"/>
                </a:solidFill>
                <a:latin typeface="Arial"/>
                <a:cs typeface="Arial"/>
              </a:rPr>
              <a:t>The</a:t>
            </a:r>
            <a:r>
              <a:rPr sz="2400" b="1" spc="-18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Transformer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6232" y="1892807"/>
            <a:ext cx="3206750" cy="1271270"/>
            <a:chOff x="1856232" y="1892807"/>
            <a:chExt cx="3206750" cy="1271270"/>
          </a:xfrm>
        </p:grpSpPr>
        <p:sp>
          <p:nvSpPr>
            <p:cNvPr id="6" name="object 6"/>
            <p:cNvSpPr/>
            <p:nvPr/>
          </p:nvSpPr>
          <p:spPr>
            <a:xfrm>
              <a:off x="1856232" y="1892807"/>
              <a:ext cx="3206496" cy="554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923287"/>
              <a:ext cx="128320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3559" y="1917169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3036958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8" y="461665"/>
                  </a:lnTo>
                  <a:lnTo>
                    <a:pt x="3066908" y="455618"/>
                  </a:lnTo>
                  <a:lnTo>
                    <a:pt x="3091366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6" y="22536"/>
                  </a:lnTo>
                  <a:lnTo>
                    <a:pt x="3066908" y="6046"/>
                  </a:lnTo>
                  <a:lnTo>
                    <a:pt x="3036958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3559" y="1917169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232" y="2560319"/>
              <a:ext cx="3206496" cy="554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2590799"/>
              <a:ext cx="1283208" cy="573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3559" y="2585036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3036958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8" y="461665"/>
                  </a:lnTo>
                  <a:lnTo>
                    <a:pt x="3066908" y="455618"/>
                  </a:lnTo>
                  <a:lnTo>
                    <a:pt x="3091366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6" y="22536"/>
                  </a:lnTo>
                  <a:lnTo>
                    <a:pt x="3066908" y="6046"/>
                  </a:lnTo>
                  <a:lnTo>
                    <a:pt x="3036958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3559" y="2585036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88261" y="2654300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56232" y="3182111"/>
            <a:ext cx="3206750" cy="600710"/>
            <a:chOff x="1856232" y="3182111"/>
            <a:chExt cx="3206750" cy="600710"/>
          </a:xfrm>
        </p:grpSpPr>
        <p:sp>
          <p:nvSpPr>
            <p:cNvPr id="16" name="object 16"/>
            <p:cNvSpPr/>
            <p:nvPr/>
          </p:nvSpPr>
          <p:spPr>
            <a:xfrm>
              <a:off x="1856232" y="3182111"/>
              <a:ext cx="3206496" cy="5547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400" y="3212591"/>
              <a:ext cx="128320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3559" y="3206737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8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8" y="461665"/>
                  </a:lnTo>
                  <a:lnTo>
                    <a:pt x="3066908" y="455618"/>
                  </a:lnTo>
                  <a:lnTo>
                    <a:pt x="3091366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6" y="22536"/>
                  </a:lnTo>
                  <a:lnTo>
                    <a:pt x="3066908" y="6046"/>
                  </a:lnTo>
                  <a:lnTo>
                    <a:pt x="3036958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3559" y="3206737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88261" y="3276091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56232" y="3852671"/>
            <a:ext cx="3206750" cy="600710"/>
            <a:chOff x="1856232" y="3852671"/>
            <a:chExt cx="3206750" cy="600710"/>
          </a:xfrm>
        </p:grpSpPr>
        <p:sp>
          <p:nvSpPr>
            <p:cNvPr id="22" name="object 22"/>
            <p:cNvSpPr/>
            <p:nvPr/>
          </p:nvSpPr>
          <p:spPr>
            <a:xfrm>
              <a:off x="1856232" y="3852671"/>
              <a:ext cx="3206496" cy="551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9400" y="3880103"/>
              <a:ext cx="1283208" cy="573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3559" y="3874604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8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8" y="461665"/>
                  </a:lnTo>
                  <a:lnTo>
                    <a:pt x="3066908" y="455618"/>
                  </a:lnTo>
                  <a:lnTo>
                    <a:pt x="3091366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6" y="22536"/>
                  </a:lnTo>
                  <a:lnTo>
                    <a:pt x="3066908" y="6046"/>
                  </a:lnTo>
                  <a:lnTo>
                    <a:pt x="3036958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3559" y="3874604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88261" y="3943604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56232" y="4520184"/>
            <a:ext cx="3206750" cy="600710"/>
            <a:chOff x="1856232" y="4520184"/>
            <a:chExt cx="3206750" cy="600710"/>
          </a:xfrm>
        </p:grpSpPr>
        <p:sp>
          <p:nvSpPr>
            <p:cNvPr id="28" name="object 28"/>
            <p:cNvSpPr/>
            <p:nvPr/>
          </p:nvSpPr>
          <p:spPr>
            <a:xfrm>
              <a:off x="1856232" y="4520184"/>
              <a:ext cx="3206496" cy="5547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9400" y="4547616"/>
              <a:ext cx="1283208" cy="573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3559" y="4542472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8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8" y="461665"/>
                  </a:lnTo>
                  <a:lnTo>
                    <a:pt x="3066908" y="455618"/>
                  </a:lnTo>
                  <a:lnTo>
                    <a:pt x="3091366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6" y="22536"/>
                  </a:lnTo>
                  <a:lnTo>
                    <a:pt x="3066908" y="6046"/>
                  </a:lnTo>
                  <a:lnTo>
                    <a:pt x="3036958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3559" y="4542472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988261" y="4611116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56232" y="5187695"/>
            <a:ext cx="3206750" cy="600710"/>
            <a:chOff x="1856232" y="5187695"/>
            <a:chExt cx="3206750" cy="600710"/>
          </a:xfrm>
        </p:grpSpPr>
        <p:sp>
          <p:nvSpPr>
            <p:cNvPr id="34" name="object 34"/>
            <p:cNvSpPr/>
            <p:nvPr/>
          </p:nvSpPr>
          <p:spPr>
            <a:xfrm>
              <a:off x="1856232" y="5187695"/>
              <a:ext cx="3206496" cy="5547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19400" y="5215127"/>
              <a:ext cx="1283208" cy="573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03559" y="5210341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8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69"/>
                  </a:lnTo>
                  <a:lnTo>
                    <a:pt x="22536" y="439127"/>
                  </a:lnTo>
                  <a:lnTo>
                    <a:pt x="46994" y="455617"/>
                  </a:lnTo>
                  <a:lnTo>
                    <a:pt x="76945" y="461664"/>
                  </a:lnTo>
                  <a:lnTo>
                    <a:pt x="3036958" y="461664"/>
                  </a:lnTo>
                  <a:lnTo>
                    <a:pt x="3066908" y="455617"/>
                  </a:lnTo>
                  <a:lnTo>
                    <a:pt x="3091366" y="439127"/>
                  </a:lnTo>
                  <a:lnTo>
                    <a:pt x="3107856" y="414669"/>
                  </a:lnTo>
                  <a:lnTo>
                    <a:pt x="3113902" y="384719"/>
                  </a:lnTo>
                  <a:lnTo>
                    <a:pt x="3113902" y="76944"/>
                  </a:lnTo>
                  <a:lnTo>
                    <a:pt x="3107856" y="46993"/>
                  </a:lnTo>
                  <a:lnTo>
                    <a:pt x="3091366" y="22536"/>
                  </a:lnTo>
                  <a:lnTo>
                    <a:pt x="3066908" y="6046"/>
                  </a:lnTo>
                  <a:lnTo>
                    <a:pt x="3036958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3559" y="5210341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88261" y="5278628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50607" y="1892807"/>
            <a:ext cx="3206750" cy="1271270"/>
            <a:chOff x="7150607" y="1892807"/>
            <a:chExt cx="3206750" cy="1271270"/>
          </a:xfrm>
        </p:grpSpPr>
        <p:sp>
          <p:nvSpPr>
            <p:cNvPr id="40" name="object 40"/>
            <p:cNvSpPr/>
            <p:nvPr/>
          </p:nvSpPr>
          <p:spPr>
            <a:xfrm>
              <a:off x="7150607" y="1892807"/>
              <a:ext cx="3206496" cy="5547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16823" y="1923287"/>
              <a:ext cx="1271016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96370" y="1917169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303695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7" y="461665"/>
                  </a:lnTo>
                  <a:lnTo>
                    <a:pt x="3066907" y="455618"/>
                  </a:lnTo>
                  <a:lnTo>
                    <a:pt x="3091365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5" y="22536"/>
                  </a:lnTo>
                  <a:lnTo>
                    <a:pt x="3066907" y="6046"/>
                  </a:lnTo>
                  <a:lnTo>
                    <a:pt x="303695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96370" y="1917169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607" y="2560319"/>
              <a:ext cx="3206496" cy="5547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16823" y="2590799"/>
              <a:ext cx="1271016" cy="573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6370" y="2585036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303695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7" y="461665"/>
                  </a:lnTo>
                  <a:lnTo>
                    <a:pt x="3066907" y="455618"/>
                  </a:lnTo>
                  <a:lnTo>
                    <a:pt x="3091365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5" y="22536"/>
                  </a:lnTo>
                  <a:lnTo>
                    <a:pt x="3066907" y="6046"/>
                  </a:lnTo>
                  <a:lnTo>
                    <a:pt x="303695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370" y="2585036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285929" y="2654300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50607" y="3182111"/>
            <a:ext cx="3206750" cy="600710"/>
            <a:chOff x="7150607" y="3182111"/>
            <a:chExt cx="3206750" cy="600710"/>
          </a:xfrm>
        </p:grpSpPr>
        <p:sp>
          <p:nvSpPr>
            <p:cNvPr id="50" name="object 50"/>
            <p:cNvSpPr/>
            <p:nvPr/>
          </p:nvSpPr>
          <p:spPr>
            <a:xfrm>
              <a:off x="7150607" y="3182111"/>
              <a:ext cx="3206496" cy="5547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16823" y="3212591"/>
              <a:ext cx="1271016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96370" y="3206737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7" y="461665"/>
                  </a:lnTo>
                  <a:lnTo>
                    <a:pt x="3066907" y="455618"/>
                  </a:lnTo>
                  <a:lnTo>
                    <a:pt x="3091365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5" y="22536"/>
                  </a:lnTo>
                  <a:lnTo>
                    <a:pt x="3066907" y="6046"/>
                  </a:lnTo>
                  <a:lnTo>
                    <a:pt x="303695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96370" y="3206737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285929" y="3276091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150607" y="3852671"/>
            <a:ext cx="3206750" cy="600710"/>
            <a:chOff x="7150607" y="3852671"/>
            <a:chExt cx="3206750" cy="600710"/>
          </a:xfrm>
        </p:grpSpPr>
        <p:sp>
          <p:nvSpPr>
            <p:cNvPr id="56" name="object 56"/>
            <p:cNvSpPr/>
            <p:nvPr/>
          </p:nvSpPr>
          <p:spPr>
            <a:xfrm>
              <a:off x="7150607" y="3852671"/>
              <a:ext cx="3206496" cy="5516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16823" y="3880103"/>
              <a:ext cx="1271016" cy="573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96370" y="3874604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7" y="461665"/>
                  </a:lnTo>
                  <a:lnTo>
                    <a:pt x="3066907" y="455618"/>
                  </a:lnTo>
                  <a:lnTo>
                    <a:pt x="3091365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5" y="22536"/>
                  </a:lnTo>
                  <a:lnTo>
                    <a:pt x="3066907" y="6046"/>
                  </a:lnTo>
                  <a:lnTo>
                    <a:pt x="303695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96370" y="3874604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285929" y="3943604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150607" y="4520184"/>
            <a:ext cx="3206750" cy="600710"/>
            <a:chOff x="7150607" y="4520184"/>
            <a:chExt cx="3206750" cy="600710"/>
          </a:xfrm>
        </p:grpSpPr>
        <p:sp>
          <p:nvSpPr>
            <p:cNvPr id="62" name="object 62"/>
            <p:cNvSpPr/>
            <p:nvPr/>
          </p:nvSpPr>
          <p:spPr>
            <a:xfrm>
              <a:off x="7150607" y="4520184"/>
              <a:ext cx="3206496" cy="5547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16823" y="4547616"/>
              <a:ext cx="1271016" cy="573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96370" y="4542472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3036957" y="461665"/>
                  </a:lnTo>
                  <a:lnTo>
                    <a:pt x="3066907" y="455618"/>
                  </a:lnTo>
                  <a:lnTo>
                    <a:pt x="3091365" y="439128"/>
                  </a:lnTo>
                  <a:lnTo>
                    <a:pt x="3107856" y="414670"/>
                  </a:lnTo>
                  <a:lnTo>
                    <a:pt x="3113902" y="384719"/>
                  </a:lnTo>
                  <a:lnTo>
                    <a:pt x="3113902" y="76945"/>
                  </a:lnTo>
                  <a:lnTo>
                    <a:pt x="3107856" y="46994"/>
                  </a:lnTo>
                  <a:lnTo>
                    <a:pt x="3091365" y="22536"/>
                  </a:lnTo>
                  <a:lnTo>
                    <a:pt x="3066907" y="6046"/>
                  </a:lnTo>
                  <a:lnTo>
                    <a:pt x="303695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96370" y="4542472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285929" y="4611116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150607" y="5187695"/>
            <a:ext cx="3206750" cy="600710"/>
            <a:chOff x="7150607" y="5187695"/>
            <a:chExt cx="3206750" cy="600710"/>
          </a:xfrm>
        </p:grpSpPr>
        <p:sp>
          <p:nvSpPr>
            <p:cNvPr id="68" name="object 68"/>
            <p:cNvSpPr/>
            <p:nvPr/>
          </p:nvSpPr>
          <p:spPr>
            <a:xfrm>
              <a:off x="7150607" y="5187695"/>
              <a:ext cx="3206496" cy="5547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16823" y="5215127"/>
              <a:ext cx="1271016" cy="5730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96370" y="5210341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303695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69"/>
                  </a:lnTo>
                  <a:lnTo>
                    <a:pt x="22536" y="439127"/>
                  </a:lnTo>
                  <a:lnTo>
                    <a:pt x="46994" y="455617"/>
                  </a:lnTo>
                  <a:lnTo>
                    <a:pt x="76945" y="461664"/>
                  </a:lnTo>
                  <a:lnTo>
                    <a:pt x="3036957" y="461664"/>
                  </a:lnTo>
                  <a:lnTo>
                    <a:pt x="3066907" y="455617"/>
                  </a:lnTo>
                  <a:lnTo>
                    <a:pt x="3091365" y="439127"/>
                  </a:lnTo>
                  <a:lnTo>
                    <a:pt x="3107856" y="414669"/>
                  </a:lnTo>
                  <a:lnTo>
                    <a:pt x="3113902" y="384719"/>
                  </a:lnTo>
                  <a:lnTo>
                    <a:pt x="3113902" y="76944"/>
                  </a:lnTo>
                  <a:lnTo>
                    <a:pt x="3107856" y="46993"/>
                  </a:lnTo>
                  <a:lnTo>
                    <a:pt x="3091365" y="22536"/>
                  </a:lnTo>
                  <a:lnTo>
                    <a:pt x="3066907" y="6046"/>
                  </a:lnTo>
                  <a:lnTo>
                    <a:pt x="303695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96370" y="5210341"/>
              <a:ext cx="3114040" cy="462280"/>
            </a:xfrm>
            <a:custGeom>
              <a:avLst/>
              <a:gdLst/>
              <a:ahLst/>
              <a:cxnLst/>
              <a:rect l="l" t="t" r="r" b="b"/>
              <a:pathLst>
                <a:path w="3114040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3036958" y="0"/>
                  </a:lnTo>
                  <a:lnTo>
                    <a:pt x="3066908" y="6046"/>
                  </a:lnTo>
                  <a:lnTo>
                    <a:pt x="3091366" y="22536"/>
                  </a:lnTo>
                  <a:lnTo>
                    <a:pt x="3107856" y="46994"/>
                  </a:lnTo>
                  <a:lnTo>
                    <a:pt x="3113903" y="76945"/>
                  </a:lnTo>
                  <a:lnTo>
                    <a:pt x="3113903" y="384719"/>
                  </a:lnTo>
                  <a:lnTo>
                    <a:pt x="3107856" y="414670"/>
                  </a:lnTo>
                  <a:lnTo>
                    <a:pt x="3091366" y="439128"/>
                  </a:lnTo>
                  <a:lnTo>
                    <a:pt x="3066908" y="455618"/>
                  </a:lnTo>
                  <a:lnTo>
                    <a:pt x="3036958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285929" y="5278628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524000" y="1740407"/>
            <a:ext cx="9238615" cy="4267200"/>
            <a:chOff x="1524000" y="1740407"/>
            <a:chExt cx="9238615" cy="4267200"/>
          </a:xfrm>
        </p:grpSpPr>
        <p:sp>
          <p:nvSpPr>
            <p:cNvPr id="74" name="object 74"/>
            <p:cNvSpPr/>
            <p:nvPr/>
          </p:nvSpPr>
          <p:spPr>
            <a:xfrm>
              <a:off x="4977384" y="1999488"/>
              <a:ext cx="2389632" cy="3383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17462" y="2084503"/>
              <a:ext cx="2179320" cy="127000"/>
            </a:xfrm>
            <a:custGeom>
              <a:avLst/>
              <a:gdLst/>
              <a:ahLst/>
              <a:cxnLst/>
              <a:rect l="l" t="t" r="r" b="b"/>
              <a:pathLst>
                <a:path w="2179320" h="127000">
                  <a:moveTo>
                    <a:pt x="2051908" y="73024"/>
                  </a:moveTo>
                  <a:lnTo>
                    <a:pt x="2051908" y="127000"/>
                  </a:lnTo>
                  <a:lnTo>
                    <a:pt x="2159858" y="73025"/>
                  </a:lnTo>
                  <a:lnTo>
                    <a:pt x="2051908" y="73024"/>
                  </a:lnTo>
                  <a:close/>
                </a:path>
                <a:path w="2179320" h="127000">
                  <a:moveTo>
                    <a:pt x="2051908" y="53974"/>
                  </a:moveTo>
                  <a:lnTo>
                    <a:pt x="2051908" y="73024"/>
                  </a:lnTo>
                  <a:lnTo>
                    <a:pt x="2064607" y="73025"/>
                  </a:lnTo>
                  <a:lnTo>
                    <a:pt x="2064607" y="53975"/>
                  </a:lnTo>
                  <a:lnTo>
                    <a:pt x="2051908" y="53974"/>
                  </a:lnTo>
                  <a:close/>
                </a:path>
                <a:path w="2179320" h="127000">
                  <a:moveTo>
                    <a:pt x="2051908" y="0"/>
                  </a:moveTo>
                  <a:lnTo>
                    <a:pt x="2051908" y="53974"/>
                  </a:lnTo>
                  <a:lnTo>
                    <a:pt x="2064607" y="53975"/>
                  </a:lnTo>
                  <a:lnTo>
                    <a:pt x="2064607" y="73025"/>
                  </a:lnTo>
                  <a:lnTo>
                    <a:pt x="2159861" y="73023"/>
                  </a:lnTo>
                  <a:lnTo>
                    <a:pt x="2178908" y="63500"/>
                  </a:lnTo>
                  <a:lnTo>
                    <a:pt x="2051908" y="0"/>
                  </a:lnTo>
                  <a:close/>
                </a:path>
                <a:path w="2179320" h="127000">
                  <a:moveTo>
                    <a:pt x="0" y="53973"/>
                  </a:moveTo>
                  <a:lnTo>
                    <a:pt x="0" y="73023"/>
                  </a:lnTo>
                  <a:lnTo>
                    <a:pt x="2051908" y="73024"/>
                  </a:lnTo>
                  <a:lnTo>
                    <a:pt x="2051908" y="53974"/>
                  </a:lnTo>
                  <a:lnTo>
                    <a:pt x="0" y="539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24000" y="1740407"/>
              <a:ext cx="3974591" cy="41849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8991" y="1764605"/>
              <a:ext cx="3882390" cy="4090670"/>
            </a:xfrm>
            <a:custGeom>
              <a:avLst/>
              <a:gdLst/>
              <a:ahLst/>
              <a:cxnLst/>
              <a:rect l="l" t="t" r="r" b="b"/>
              <a:pathLst>
                <a:path w="3882390" h="4090670">
                  <a:moveTo>
                    <a:pt x="0" y="314472"/>
                  </a:moveTo>
                  <a:lnTo>
                    <a:pt x="3409" y="268001"/>
                  </a:lnTo>
                  <a:lnTo>
                    <a:pt x="13314" y="223648"/>
                  </a:lnTo>
                  <a:lnTo>
                    <a:pt x="29227" y="181898"/>
                  </a:lnTo>
                  <a:lnTo>
                    <a:pt x="50663" y="143238"/>
                  </a:lnTo>
                  <a:lnTo>
                    <a:pt x="77134" y="108155"/>
                  </a:lnTo>
                  <a:lnTo>
                    <a:pt x="108155" y="77134"/>
                  </a:lnTo>
                  <a:lnTo>
                    <a:pt x="143238" y="50663"/>
                  </a:lnTo>
                  <a:lnTo>
                    <a:pt x="181898" y="29227"/>
                  </a:lnTo>
                  <a:lnTo>
                    <a:pt x="223648" y="13314"/>
                  </a:lnTo>
                  <a:lnTo>
                    <a:pt x="268002" y="3409"/>
                  </a:lnTo>
                  <a:lnTo>
                    <a:pt x="314472" y="0"/>
                  </a:lnTo>
                  <a:lnTo>
                    <a:pt x="3567422" y="0"/>
                  </a:lnTo>
                  <a:lnTo>
                    <a:pt x="3613892" y="3409"/>
                  </a:lnTo>
                  <a:lnTo>
                    <a:pt x="3658246" y="13314"/>
                  </a:lnTo>
                  <a:lnTo>
                    <a:pt x="3699996" y="29227"/>
                  </a:lnTo>
                  <a:lnTo>
                    <a:pt x="3738656" y="50663"/>
                  </a:lnTo>
                  <a:lnTo>
                    <a:pt x="3773739" y="77134"/>
                  </a:lnTo>
                  <a:lnTo>
                    <a:pt x="3804760" y="108155"/>
                  </a:lnTo>
                  <a:lnTo>
                    <a:pt x="3831231" y="143238"/>
                  </a:lnTo>
                  <a:lnTo>
                    <a:pt x="3852667" y="181898"/>
                  </a:lnTo>
                  <a:lnTo>
                    <a:pt x="3868580" y="223648"/>
                  </a:lnTo>
                  <a:lnTo>
                    <a:pt x="3878485" y="268001"/>
                  </a:lnTo>
                  <a:lnTo>
                    <a:pt x="3881895" y="314472"/>
                  </a:lnTo>
                  <a:lnTo>
                    <a:pt x="3881895" y="3775846"/>
                  </a:lnTo>
                  <a:lnTo>
                    <a:pt x="3878485" y="3822316"/>
                  </a:lnTo>
                  <a:lnTo>
                    <a:pt x="3868580" y="3866670"/>
                  </a:lnTo>
                  <a:lnTo>
                    <a:pt x="3852667" y="3908420"/>
                  </a:lnTo>
                  <a:lnTo>
                    <a:pt x="3831231" y="3947080"/>
                  </a:lnTo>
                  <a:lnTo>
                    <a:pt x="3804760" y="3982163"/>
                  </a:lnTo>
                  <a:lnTo>
                    <a:pt x="3773739" y="4013184"/>
                  </a:lnTo>
                  <a:lnTo>
                    <a:pt x="3738656" y="4039655"/>
                  </a:lnTo>
                  <a:lnTo>
                    <a:pt x="3699996" y="4061091"/>
                  </a:lnTo>
                  <a:lnTo>
                    <a:pt x="3658246" y="4077004"/>
                  </a:lnTo>
                  <a:lnTo>
                    <a:pt x="3613892" y="4086909"/>
                  </a:lnTo>
                  <a:lnTo>
                    <a:pt x="3567422" y="4090319"/>
                  </a:lnTo>
                  <a:lnTo>
                    <a:pt x="314472" y="4090319"/>
                  </a:lnTo>
                  <a:lnTo>
                    <a:pt x="268002" y="4086909"/>
                  </a:lnTo>
                  <a:lnTo>
                    <a:pt x="223648" y="4077004"/>
                  </a:lnTo>
                  <a:lnTo>
                    <a:pt x="181898" y="4061091"/>
                  </a:lnTo>
                  <a:lnTo>
                    <a:pt x="143238" y="4039655"/>
                  </a:lnTo>
                  <a:lnTo>
                    <a:pt x="108155" y="4013184"/>
                  </a:lnTo>
                  <a:lnTo>
                    <a:pt x="77134" y="3982163"/>
                  </a:lnTo>
                  <a:lnTo>
                    <a:pt x="50663" y="3947080"/>
                  </a:lnTo>
                  <a:lnTo>
                    <a:pt x="29227" y="3908420"/>
                  </a:lnTo>
                  <a:lnTo>
                    <a:pt x="13314" y="3866670"/>
                  </a:lnTo>
                  <a:lnTo>
                    <a:pt x="3409" y="3822316"/>
                  </a:lnTo>
                  <a:lnTo>
                    <a:pt x="0" y="3775846"/>
                  </a:lnTo>
                  <a:lnTo>
                    <a:pt x="0" y="314472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74335" y="2118360"/>
              <a:ext cx="2392680" cy="8869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14671" y="2138894"/>
              <a:ext cx="2181860" cy="701040"/>
            </a:xfrm>
            <a:custGeom>
              <a:avLst/>
              <a:gdLst/>
              <a:ahLst/>
              <a:cxnLst/>
              <a:rect l="l" t="t" r="r" b="b"/>
              <a:pathLst>
                <a:path w="2181859" h="701039">
                  <a:moveTo>
                    <a:pt x="2057484" y="648863"/>
                  </a:moveTo>
                  <a:lnTo>
                    <a:pt x="2041665" y="700468"/>
                  </a:lnTo>
                  <a:lnTo>
                    <a:pt x="2181699" y="676974"/>
                  </a:lnTo>
                  <a:lnTo>
                    <a:pt x="2156092" y="652584"/>
                  </a:lnTo>
                  <a:lnTo>
                    <a:pt x="2069625" y="652584"/>
                  </a:lnTo>
                  <a:lnTo>
                    <a:pt x="2057484" y="648863"/>
                  </a:lnTo>
                  <a:close/>
                </a:path>
                <a:path w="2181859" h="701039">
                  <a:moveTo>
                    <a:pt x="2063066" y="630650"/>
                  </a:moveTo>
                  <a:lnTo>
                    <a:pt x="2057484" y="648863"/>
                  </a:lnTo>
                  <a:lnTo>
                    <a:pt x="2069625" y="652584"/>
                  </a:lnTo>
                  <a:lnTo>
                    <a:pt x="2075206" y="634371"/>
                  </a:lnTo>
                  <a:lnTo>
                    <a:pt x="2063066" y="630650"/>
                  </a:lnTo>
                  <a:close/>
                </a:path>
                <a:path w="2181859" h="701039">
                  <a:moveTo>
                    <a:pt x="2078884" y="579045"/>
                  </a:moveTo>
                  <a:lnTo>
                    <a:pt x="2063066" y="630650"/>
                  </a:lnTo>
                  <a:lnTo>
                    <a:pt x="2075206" y="634371"/>
                  </a:lnTo>
                  <a:lnTo>
                    <a:pt x="2069625" y="652584"/>
                  </a:lnTo>
                  <a:lnTo>
                    <a:pt x="2156092" y="652584"/>
                  </a:lnTo>
                  <a:lnTo>
                    <a:pt x="2078884" y="579045"/>
                  </a:lnTo>
                  <a:close/>
                </a:path>
                <a:path w="2181859" h="701039">
                  <a:moveTo>
                    <a:pt x="5582" y="0"/>
                  </a:moveTo>
                  <a:lnTo>
                    <a:pt x="0" y="18214"/>
                  </a:lnTo>
                  <a:lnTo>
                    <a:pt x="2057484" y="648863"/>
                  </a:lnTo>
                  <a:lnTo>
                    <a:pt x="2063066" y="630650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71288" y="2118360"/>
              <a:ext cx="2395727" cy="15087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12611" y="2139805"/>
              <a:ext cx="2183765" cy="1297940"/>
            </a:xfrm>
            <a:custGeom>
              <a:avLst/>
              <a:gdLst/>
              <a:ahLst/>
              <a:cxnLst/>
              <a:rect l="l" t="t" r="r" b="b"/>
              <a:pathLst>
                <a:path w="2183765" h="1297939">
                  <a:moveTo>
                    <a:pt x="2069615" y="1241277"/>
                  </a:moveTo>
                  <a:lnTo>
                    <a:pt x="2042124" y="1287726"/>
                  </a:lnTo>
                  <a:lnTo>
                    <a:pt x="2183759" y="1297764"/>
                  </a:lnTo>
                  <a:lnTo>
                    <a:pt x="2151502" y="1247743"/>
                  </a:lnTo>
                  <a:lnTo>
                    <a:pt x="2080540" y="1247743"/>
                  </a:lnTo>
                  <a:lnTo>
                    <a:pt x="2069615" y="1241277"/>
                  </a:lnTo>
                  <a:close/>
                </a:path>
                <a:path w="2183765" h="1297939">
                  <a:moveTo>
                    <a:pt x="2079317" y="1224883"/>
                  </a:moveTo>
                  <a:lnTo>
                    <a:pt x="2069615" y="1241277"/>
                  </a:lnTo>
                  <a:lnTo>
                    <a:pt x="2080540" y="1247743"/>
                  </a:lnTo>
                  <a:lnTo>
                    <a:pt x="2090243" y="1231350"/>
                  </a:lnTo>
                  <a:lnTo>
                    <a:pt x="2079317" y="1224883"/>
                  </a:lnTo>
                  <a:close/>
                </a:path>
                <a:path w="2183765" h="1297939">
                  <a:moveTo>
                    <a:pt x="2106808" y="1178434"/>
                  </a:moveTo>
                  <a:lnTo>
                    <a:pt x="2079317" y="1224883"/>
                  </a:lnTo>
                  <a:lnTo>
                    <a:pt x="2090243" y="1231350"/>
                  </a:lnTo>
                  <a:lnTo>
                    <a:pt x="2080540" y="1247743"/>
                  </a:lnTo>
                  <a:lnTo>
                    <a:pt x="2151502" y="1247743"/>
                  </a:lnTo>
                  <a:lnTo>
                    <a:pt x="2106808" y="1178434"/>
                  </a:lnTo>
                  <a:close/>
                </a:path>
                <a:path w="2183765" h="1297939">
                  <a:moveTo>
                    <a:pt x="9702" y="0"/>
                  </a:moveTo>
                  <a:lnTo>
                    <a:pt x="0" y="16393"/>
                  </a:lnTo>
                  <a:lnTo>
                    <a:pt x="2069615" y="1241277"/>
                  </a:lnTo>
                  <a:lnTo>
                    <a:pt x="2079317" y="1224883"/>
                  </a:lnTo>
                  <a:lnTo>
                    <a:pt x="970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68240" y="2118360"/>
              <a:ext cx="2398775" cy="21762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11097" y="2140916"/>
              <a:ext cx="2185670" cy="1964689"/>
            </a:xfrm>
            <a:custGeom>
              <a:avLst/>
              <a:gdLst/>
              <a:ahLst/>
              <a:cxnLst/>
              <a:rect l="l" t="t" r="r" b="b"/>
              <a:pathLst>
                <a:path w="2185670" h="1964689">
                  <a:moveTo>
                    <a:pt x="2084432" y="1886734"/>
                  </a:moveTo>
                  <a:lnTo>
                    <a:pt x="2048361" y="1926887"/>
                  </a:lnTo>
                  <a:lnTo>
                    <a:pt x="2185273" y="1964521"/>
                  </a:lnTo>
                  <a:lnTo>
                    <a:pt x="2157977" y="1895224"/>
                  </a:lnTo>
                  <a:lnTo>
                    <a:pt x="2093883" y="1895224"/>
                  </a:lnTo>
                  <a:lnTo>
                    <a:pt x="2084432" y="1886734"/>
                  </a:lnTo>
                  <a:close/>
                </a:path>
                <a:path w="2185670" h="1964689">
                  <a:moveTo>
                    <a:pt x="2097163" y="1872563"/>
                  </a:moveTo>
                  <a:lnTo>
                    <a:pt x="2084432" y="1886734"/>
                  </a:lnTo>
                  <a:lnTo>
                    <a:pt x="2093883" y="1895224"/>
                  </a:lnTo>
                  <a:lnTo>
                    <a:pt x="2106613" y="1881052"/>
                  </a:lnTo>
                  <a:lnTo>
                    <a:pt x="2097163" y="1872563"/>
                  </a:lnTo>
                  <a:close/>
                </a:path>
                <a:path w="2185670" h="1964689">
                  <a:moveTo>
                    <a:pt x="2133234" y="1832410"/>
                  </a:moveTo>
                  <a:lnTo>
                    <a:pt x="2097163" y="1872563"/>
                  </a:lnTo>
                  <a:lnTo>
                    <a:pt x="2106613" y="1881052"/>
                  </a:lnTo>
                  <a:lnTo>
                    <a:pt x="2093883" y="1895224"/>
                  </a:lnTo>
                  <a:lnTo>
                    <a:pt x="2157977" y="1895224"/>
                  </a:lnTo>
                  <a:lnTo>
                    <a:pt x="2133234" y="1832410"/>
                  </a:lnTo>
                  <a:close/>
                </a:path>
                <a:path w="2185670" h="1964689">
                  <a:moveTo>
                    <a:pt x="12730" y="0"/>
                  </a:moveTo>
                  <a:lnTo>
                    <a:pt x="0" y="14170"/>
                  </a:lnTo>
                  <a:lnTo>
                    <a:pt x="2084432" y="1886734"/>
                  </a:lnTo>
                  <a:lnTo>
                    <a:pt x="2097163" y="1872563"/>
                  </a:lnTo>
                  <a:lnTo>
                    <a:pt x="1273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68240" y="2121408"/>
              <a:ext cx="2398775" cy="28407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10133" y="2141918"/>
              <a:ext cx="2186305" cy="2631440"/>
            </a:xfrm>
            <a:custGeom>
              <a:avLst/>
              <a:gdLst/>
              <a:ahLst/>
              <a:cxnLst/>
              <a:rect l="l" t="t" r="r" b="b"/>
              <a:pathLst>
                <a:path w="2186304" h="2631440">
                  <a:moveTo>
                    <a:pt x="2097799" y="2539744"/>
                  </a:moveTo>
                  <a:lnTo>
                    <a:pt x="2056265" y="2574216"/>
                  </a:lnTo>
                  <a:lnTo>
                    <a:pt x="2186237" y="2631387"/>
                  </a:lnTo>
                  <a:lnTo>
                    <a:pt x="2167144" y="2549511"/>
                  </a:lnTo>
                  <a:lnTo>
                    <a:pt x="2105905" y="2549511"/>
                  </a:lnTo>
                  <a:lnTo>
                    <a:pt x="2097799" y="2539744"/>
                  </a:lnTo>
                  <a:close/>
                </a:path>
                <a:path w="2186304" h="2631440">
                  <a:moveTo>
                    <a:pt x="2112457" y="2527578"/>
                  </a:moveTo>
                  <a:lnTo>
                    <a:pt x="2097799" y="2539744"/>
                  </a:lnTo>
                  <a:lnTo>
                    <a:pt x="2105905" y="2549511"/>
                  </a:lnTo>
                  <a:lnTo>
                    <a:pt x="2120563" y="2537344"/>
                  </a:lnTo>
                  <a:lnTo>
                    <a:pt x="2112457" y="2527578"/>
                  </a:lnTo>
                  <a:close/>
                </a:path>
                <a:path w="2186304" h="2631440">
                  <a:moveTo>
                    <a:pt x="2153991" y="2493106"/>
                  </a:moveTo>
                  <a:lnTo>
                    <a:pt x="2112457" y="2527578"/>
                  </a:lnTo>
                  <a:lnTo>
                    <a:pt x="2120563" y="2537344"/>
                  </a:lnTo>
                  <a:lnTo>
                    <a:pt x="2105905" y="2549511"/>
                  </a:lnTo>
                  <a:lnTo>
                    <a:pt x="2167144" y="2549511"/>
                  </a:lnTo>
                  <a:lnTo>
                    <a:pt x="2153991" y="2493106"/>
                  </a:lnTo>
                  <a:close/>
                </a:path>
                <a:path w="2186304" h="2631440">
                  <a:moveTo>
                    <a:pt x="14658" y="0"/>
                  </a:moveTo>
                  <a:lnTo>
                    <a:pt x="0" y="12166"/>
                  </a:lnTo>
                  <a:lnTo>
                    <a:pt x="2097799" y="2539744"/>
                  </a:lnTo>
                  <a:lnTo>
                    <a:pt x="2112457" y="2527578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68240" y="2121407"/>
              <a:ext cx="2398775" cy="35082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9518" y="2142746"/>
              <a:ext cx="2186940" cy="3298825"/>
            </a:xfrm>
            <a:custGeom>
              <a:avLst/>
              <a:gdLst/>
              <a:ahLst/>
              <a:cxnLst/>
              <a:rect l="l" t="t" r="r" b="b"/>
              <a:pathLst>
                <a:path w="2186940" h="3298825">
                  <a:moveTo>
                    <a:pt x="2108830" y="3197767"/>
                  </a:moveTo>
                  <a:lnTo>
                    <a:pt x="2063816" y="3227551"/>
                  </a:lnTo>
                  <a:lnTo>
                    <a:pt x="2186852" y="3298427"/>
                  </a:lnTo>
                  <a:lnTo>
                    <a:pt x="2175912" y="3208359"/>
                  </a:lnTo>
                  <a:lnTo>
                    <a:pt x="2115837" y="3208359"/>
                  </a:lnTo>
                  <a:lnTo>
                    <a:pt x="2108830" y="3197767"/>
                  </a:lnTo>
                  <a:close/>
                </a:path>
                <a:path w="2186940" h="3298825">
                  <a:moveTo>
                    <a:pt x="2124717" y="3187255"/>
                  </a:moveTo>
                  <a:lnTo>
                    <a:pt x="2108830" y="3197767"/>
                  </a:lnTo>
                  <a:lnTo>
                    <a:pt x="2115837" y="3208359"/>
                  </a:lnTo>
                  <a:lnTo>
                    <a:pt x="2131725" y="3197847"/>
                  </a:lnTo>
                  <a:lnTo>
                    <a:pt x="2124717" y="3187255"/>
                  </a:lnTo>
                  <a:close/>
                </a:path>
                <a:path w="2186940" h="3298825">
                  <a:moveTo>
                    <a:pt x="2169731" y="3157472"/>
                  </a:moveTo>
                  <a:lnTo>
                    <a:pt x="2124717" y="3187255"/>
                  </a:lnTo>
                  <a:lnTo>
                    <a:pt x="2131725" y="3197847"/>
                  </a:lnTo>
                  <a:lnTo>
                    <a:pt x="2115837" y="3208359"/>
                  </a:lnTo>
                  <a:lnTo>
                    <a:pt x="2175912" y="3208359"/>
                  </a:lnTo>
                  <a:lnTo>
                    <a:pt x="2169731" y="3157472"/>
                  </a:lnTo>
                  <a:close/>
                </a:path>
                <a:path w="2186940" h="3298825">
                  <a:moveTo>
                    <a:pt x="15887" y="0"/>
                  </a:moveTo>
                  <a:lnTo>
                    <a:pt x="0" y="10511"/>
                  </a:lnTo>
                  <a:lnTo>
                    <a:pt x="2108830" y="3197767"/>
                  </a:lnTo>
                  <a:lnTo>
                    <a:pt x="2124717" y="3187255"/>
                  </a:lnTo>
                  <a:lnTo>
                    <a:pt x="1588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87896" y="1752599"/>
              <a:ext cx="3974592" cy="42550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5419" y="1775519"/>
              <a:ext cx="3882390" cy="4161790"/>
            </a:xfrm>
            <a:custGeom>
              <a:avLst/>
              <a:gdLst/>
              <a:ahLst/>
              <a:cxnLst/>
              <a:rect l="l" t="t" r="r" b="b"/>
              <a:pathLst>
                <a:path w="3882390" h="4161790">
                  <a:moveTo>
                    <a:pt x="0" y="314472"/>
                  </a:moveTo>
                  <a:lnTo>
                    <a:pt x="3409" y="268002"/>
                  </a:lnTo>
                  <a:lnTo>
                    <a:pt x="13314" y="223648"/>
                  </a:lnTo>
                  <a:lnTo>
                    <a:pt x="29227" y="181899"/>
                  </a:lnTo>
                  <a:lnTo>
                    <a:pt x="50663" y="143239"/>
                  </a:lnTo>
                  <a:lnTo>
                    <a:pt x="77134" y="108155"/>
                  </a:lnTo>
                  <a:lnTo>
                    <a:pt x="108155" y="77134"/>
                  </a:lnTo>
                  <a:lnTo>
                    <a:pt x="143239" y="50663"/>
                  </a:lnTo>
                  <a:lnTo>
                    <a:pt x="181899" y="29227"/>
                  </a:lnTo>
                  <a:lnTo>
                    <a:pt x="223649" y="13314"/>
                  </a:lnTo>
                  <a:lnTo>
                    <a:pt x="268002" y="3409"/>
                  </a:lnTo>
                  <a:lnTo>
                    <a:pt x="314473" y="0"/>
                  </a:lnTo>
                  <a:lnTo>
                    <a:pt x="3567422" y="0"/>
                  </a:lnTo>
                  <a:lnTo>
                    <a:pt x="3613892" y="3409"/>
                  </a:lnTo>
                  <a:lnTo>
                    <a:pt x="3658246" y="13314"/>
                  </a:lnTo>
                  <a:lnTo>
                    <a:pt x="3699996" y="29227"/>
                  </a:lnTo>
                  <a:lnTo>
                    <a:pt x="3738656" y="50663"/>
                  </a:lnTo>
                  <a:lnTo>
                    <a:pt x="3773739" y="77134"/>
                  </a:lnTo>
                  <a:lnTo>
                    <a:pt x="3804760" y="108155"/>
                  </a:lnTo>
                  <a:lnTo>
                    <a:pt x="3831231" y="143239"/>
                  </a:lnTo>
                  <a:lnTo>
                    <a:pt x="3852667" y="181899"/>
                  </a:lnTo>
                  <a:lnTo>
                    <a:pt x="3868580" y="223648"/>
                  </a:lnTo>
                  <a:lnTo>
                    <a:pt x="3878485" y="268002"/>
                  </a:lnTo>
                  <a:lnTo>
                    <a:pt x="3881895" y="314472"/>
                  </a:lnTo>
                  <a:lnTo>
                    <a:pt x="3881895" y="3846946"/>
                  </a:lnTo>
                  <a:lnTo>
                    <a:pt x="3878485" y="3893416"/>
                  </a:lnTo>
                  <a:lnTo>
                    <a:pt x="3868580" y="3937769"/>
                  </a:lnTo>
                  <a:lnTo>
                    <a:pt x="3852667" y="3979519"/>
                  </a:lnTo>
                  <a:lnTo>
                    <a:pt x="3831231" y="4018179"/>
                  </a:lnTo>
                  <a:lnTo>
                    <a:pt x="3804760" y="4053263"/>
                  </a:lnTo>
                  <a:lnTo>
                    <a:pt x="3773739" y="4084283"/>
                  </a:lnTo>
                  <a:lnTo>
                    <a:pt x="3738656" y="4110755"/>
                  </a:lnTo>
                  <a:lnTo>
                    <a:pt x="3699996" y="4132191"/>
                  </a:lnTo>
                  <a:lnTo>
                    <a:pt x="3658246" y="4148104"/>
                  </a:lnTo>
                  <a:lnTo>
                    <a:pt x="3613892" y="4158009"/>
                  </a:lnTo>
                  <a:lnTo>
                    <a:pt x="3567422" y="4161419"/>
                  </a:lnTo>
                  <a:lnTo>
                    <a:pt x="314473" y="4161419"/>
                  </a:lnTo>
                  <a:lnTo>
                    <a:pt x="268002" y="4158009"/>
                  </a:lnTo>
                  <a:lnTo>
                    <a:pt x="223649" y="4148104"/>
                  </a:lnTo>
                  <a:lnTo>
                    <a:pt x="181899" y="4132191"/>
                  </a:lnTo>
                  <a:lnTo>
                    <a:pt x="143239" y="4110755"/>
                  </a:lnTo>
                  <a:lnTo>
                    <a:pt x="108155" y="4084283"/>
                  </a:lnTo>
                  <a:lnTo>
                    <a:pt x="77134" y="4053263"/>
                  </a:lnTo>
                  <a:lnTo>
                    <a:pt x="50663" y="4018179"/>
                  </a:lnTo>
                  <a:lnTo>
                    <a:pt x="29227" y="3979519"/>
                  </a:lnTo>
                  <a:lnTo>
                    <a:pt x="13314" y="3937769"/>
                  </a:lnTo>
                  <a:lnTo>
                    <a:pt x="3409" y="3893416"/>
                  </a:lnTo>
                  <a:lnTo>
                    <a:pt x="0" y="3846946"/>
                  </a:lnTo>
                  <a:lnTo>
                    <a:pt x="0" y="314472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999909" y="6382003"/>
            <a:ext cx="60104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5" dirty="0">
                <a:solidFill>
                  <a:srgbClr val="008000"/>
                </a:solidFill>
                <a:latin typeface="Arial Unicode MS"/>
                <a:cs typeface="Arial Unicode MS"/>
              </a:rPr>
              <a:t>IRE class is conducted using Microsoft Teams</a:t>
            </a:r>
            <a:endParaRPr sz="2400" dirty="0">
              <a:latin typeface="Arial Unicode MS"/>
              <a:cs typeface="Arial Unicode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340608" y="5705855"/>
            <a:ext cx="338455" cy="728980"/>
            <a:chOff x="3340608" y="5705855"/>
            <a:chExt cx="338455" cy="728980"/>
          </a:xfrm>
        </p:grpSpPr>
        <p:sp>
          <p:nvSpPr>
            <p:cNvPr id="92" name="object 92"/>
            <p:cNvSpPr/>
            <p:nvPr/>
          </p:nvSpPr>
          <p:spPr>
            <a:xfrm>
              <a:off x="3340608" y="5705855"/>
              <a:ext cx="338327" cy="72847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46438" y="5854924"/>
              <a:ext cx="127000" cy="518159"/>
            </a:xfrm>
            <a:custGeom>
              <a:avLst/>
              <a:gdLst/>
              <a:ahLst/>
              <a:cxnLst/>
              <a:rect l="l" t="t" r="r" b="b"/>
              <a:pathLst>
                <a:path w="127000" h="518160">
                  <a:moveTo>
                    <a:pt x="53975" y="126999"/>
                  </a:moveTo>
                  <a:lnTo>
                    <a:pt x="53975" y="517978"/>
                  </a:lnTo>
                  <a:lnTo>
                    <a:pt x="73025" y="517978"/>
                  </a:lnTo>
                  <a:lnTo>
                    <a:pt x="73025" y="127000"/>
                  </a:lnTo>
                  <a:lnTo>
                    <a:pt x="53975" y="126999"/>
                  </a:lnTo>
                  <a:close/>
                </a:path>
                <a:path w="127000" h="518160">
                  <a:moveTo>
                    <a:pt x="120649" y="114299"/>
                  </a:moveTo>
                  <a:lnTo>
                    <a:pt x="73025" y="114299"/>
                  </a:lnTo>
                  <a:lnTo>
                    <a:pt x="73025" y="127000"/>
                  </a:lnTo>
                  <a:lnTo>
                    <a:pt x="127000" y="127000"/>
                  </a:lnTo>
                  <a:lnTo>
                    <a:pt x="120649" y="114299"/>
                  </a:lnTo>
                  <a:close/>
                </a:path>
                <a:path w="127000" h="518160">
                  <a:moveTo>
                    <a:pt x="73025" y="114299"/>
                  </a:moveTo>
                  <a:lnTo>
                    <a:pt x="53975" y="114299"/>
                  </a:lnTo>
                  <a:lnTo>
                    <a:pt x="53975" y="126999"/>
                  </a:lnTo>
                  <a:lnTo>
                    <a:pt x="73025" y="127000"/>
                  </a:lnTo>
                  <a:lnTo>
                    <a:pt x="73025" y="114299"/>
                  </a:lnTo>
                  <a:close/>
                </a:path>
                <a:path w="127000" h="518160">
                  <a:moveTo>
                    <a:pt x="63500" y="0"/>
                  </a:moveTo>
                  <a:lnTo>
                    <a:pt x="0" y="126999"/>
                  </a:lnTo>
                  <a:lnTo>
                    <a:pt x="53975" y="126999"/>
                  </a:lnTo>
                  <a:lnTo>
                    <a:pt x="53975" y="114299"/>
                  </a:lnTo>
                  <a:lnTo>
                    <a:pt x="120649" y="114299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>
            <a:spLocks noGrp="1"/>
          </p:cNvSpPr>
          <p:nvPr>
            <p:ph type="title"/>
          </p:nvPr>
        </p:nvSpPr>
        <p:spPr>
          <a:xfrm>
            <a:off x="6732310" y="171351"/>
            <a:ext cx="5016401" cy="7548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6375">
              <a:lnSpc>
                <a:spcPct val="100800"/>
              </a:lnSpc>
              <a:spcBef>
                <a:spcPts val="75"/>
              </a:spcBef>
            </a:pPr>
            <a:r>
              <a:rPr lang="hi-IN" sz="2400" dirty="0">
                <a:solidFill>
                  <a:srgbClr val="00B050"/>
                </a:solidFill>
              </a:rPr>
              <a:t>IRE क्लास Microsoft टीमों का उपयोग करके आयोजित की जाती है</a:t>
            </a:r>
            <a:r>
              <a:rPr lang="en-US" sz="2400" spc="-125" dirty="0">
                <a:solidFill>
                  <a:srgbClr val="00B050"/>
                </a:solidFill>
              </a:rPr>
              <a:t> </a:t>
            </a:r>
            <a:endParaRPr sz="2400" dirty="0">
              <a:solidFill>
                <a:srgbClr val="00B050"/>
              </a:solidFill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8628888" y="762000"/>
            <a:ext cx="338455" cy="1076325"/>
            <a:chOff x="8628888" y="762000"/>
            <a:chExt cx="338455" cy="1076325"/>
          </a:xfrm>
        </p:grpSpPr>
        <p:sp>
          <p:nvSpPr>
            <p:cNvPr id="96" name="object 96"/>
            <p:cNvSpPr/>
            <p:nvPr/>
          </p:nvSpPr>
          <p:spPr>
            <a:xfrm>
              <a:off x="8628888" y="762000"/>
              <a:ext cx="338327" cy="107594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32062" y="912205"/>
              <a:ext cx="127000" cy="863600"/>
            </a:xfrm>
            <a:custGeom>
              <a:avLst/>
              <a:gdLst/>
              <a:ahLst/>
              <a:cxnLst/>
              <a:rect l="l" t="t" r="r" b="b"/>
              <a:pathLst>
                <a:path w="127000" h="863600">
                  <a:moveTo>
                    <a:pt x="53956" y="126708"/>
                  </a:moveTo>
                  <a:lnTo>
                    <a:pt x="34782" y="863066"/>
                  </a:lnTo>
                  <a:lnTo>
                    <a:pt x="53826" y="863563"/>
                  </a:lnTo>
                  <a:lnTo>
                    <a:pt x="73000" y="127204"/>
                  </a:lnTo>
                  <a:lnTo>
                    <a:pt x="53956" y="126708"/>
                  </a:lnTo>
                  <a:close/>
                </a:path>
                <a:path w="127000" h="863600">
                  <a:moveTo>
                    <a:pt x="120127" y="114012"/>
                  </a:moveTo>
                  <a:lnTo>
                    <a:pt x="54287" y="114012"/>
                  </a:lnTo>
                  <a:lnTo>
                    <a:pt x="73331" y="114509"/>
                  </a:lnTo>
                  <a:lnTo>
                    <a:pt x="73000" y="127204"/>
                  </a:lnTo>
                  <a:lnTo>
                    <a:pt x="126956" y="128609"/>
                  </a:lnTo>
                  <a:lnTo>
                    <a:pt x="120127" y="114012"/>
                  </a:lnTo>
                  <a:close/>
                </a:path>
                <a:path w="127000" h="863600">
                  <a:moveTo>
                    <a:pt x="54287" y="114012"/>
                  </a:moveTo>
                  <a:lnTo>
                    <a:pt x="53956" y="126708"/>
                  </a:lnTo>
                  <a:lnTo>
                    <a:pt x="73000" y="127204"/>
                  </a:lnTo>
                  <a:lnTo>
                    <a:pt x="73331" y="114509"/>
                  </a:lnTo>
                  <a:lnTo>
                    <a:pt x="54287" y="114012"/>
                  </a:lnTo>
                  <a:close/>
                </a:path>
                <a:path w="127000" h="863600">
                  <a:moveTo>
                    <a:pt x="66784" y="0"/>
                  </a:moveTo>
                  <a:lnTo>
                    <a:pt x="0" y="125303"/>
                  </a:lnTo>
                  <a:lnTo>
                    <a:pt x="53956" y="126708"/>
                  </a:lnTo>
                  <a:lnTo>
                    <a:pt x="54287" y="114012"/>
                  </a:lnTo>
                  <a:lnTo>
                    <a:pt x="120127" y="114012"/>
                  </a:lnTo>
                  <a:lnTo>
                    <a:pt x="6678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972914" y="1190244"/>
            <a:ext cx="295973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r>
              <a:rPr sz="3200" b="1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333333"/>
                </a:solid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30"/>
              </a:spcBef>
            </a:pPr>
            <a:r>
              <a:rPr sz="1800" b="1" spc="-21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800" b="1" spc="-229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800" b="1" spc="-37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800" b="1" spc="-19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800" b="1" spc="-17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800" b="1" spc="-310" dirty="0">
                <a:solidFill>
                  <a:srgbClr val="333333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285929" y="1187196"/>
            <a:ext cx="323723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r>
              <a:rPr sz="3200" b="1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333333"/>
                </a:solid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40080" y="1170431"/>
            <a:ext cx="11162030" cy="5001895"/>
            <a:chOff x="640080" y="1170431"/>
            <a:chExt cx="11162030" cy="5001895"/>
          </a:xfrm>
        </p:grpSpPr>
        <p:sp>
          <p:nvSpPr>
            <p:cNvPr id="101" name="object 101"/>
            <p:cNvSpPr/>
            <p:nvPr/>
          </p:nvSpPr>
          <p:spPr>
            <a:xfrm>
              <a:off x="640080" y="1170431"/>
              <a:ext cx="11161776" cy="500176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2726" y="1199977"/>
              <a:ext cx="11055985" cy="4895850"/>
            </a:xfrm>
            <a:custGeom>
              <a:avLst/>
              <a:gdLst/>
              <a:ahLst/>
              <a:cxnLst/>
              <a:rect l="l" t="t" r="r" b="b"/>
              <a:pathLst>
                <a:path w="11055985" h="4895850">
                  <a:moveTo>
                    <a:pt x="0" y="396594"/>
                  </a:moveTo>
                  <a:lnTo>
                    <a:pt x="2668" y="350343"/>
                  </a:lnTo>
                  <a:lnTo>
                    <a:pt x="10474" y="305659"/>
                  </a:lnTo>
                  <a:lnTo>
                    <a:pt x="23120" y="262839"/>
                  </a:lnTo>
                  <a:lnTo>
                    <a:pt x="40310" y="222182"/>
                  </a:lnTo>
                  <a:lnTo>
                    <a:pt x="61744" y="183984"/>
                  </a:lnTo>
                  <a:lnTo>
                    <a:pt x="87127" y="148544"/>
                  </a:lnTo>
                  <a:lnTo>
                    <a:pt x="116159" y="116159"/>
                  </a:lnTo>
                  <a:lnTo>
                    <a:pt x="148544" y="87127"/>
                  </a:lnTo>
                  <a:lnTo>
                    <a:pt x="183984" y="61745"/>
                  </a:lnTo>
                  <a:lnTo>
                    <a:pt x="222181" y="40310"/>
                  </a:lnTo>
                  <a:lnTo>
                    <a:pt x="262839" y="23120"/>
                  </a:lnTo>
                  <a:lnTo>
                    <a:pt x="305658" y="10474"/>
                  </a:lnTo>
                  <a:lnTo>
                    <a:pt x="350342" y="2668"/>
                  </a:lnTo>
                  <a:lnTo>
                    <a:pt x="396593" y="0"/>
                  </a:lnTo>
                  <a:lnTo>
                    <a:pt x="10659334" y="0"/>
                  </a:lnTo>
                  <a:lnTo>
                    <a:pt x="10705585" y="2668"/>
                  </a:lnTo>
                  <a:lnTo>
                    <a:pt x="10750269" y="10474"/>
                  </a:lnTo>
                  <a:lnTo>
                    <a:pt x="10793089" y="23120"/>
                  </a:lnTo>
                  <a:lnTo>
                    <a:pt x="10833746" y="40310"/>
                  </a:lnTo>
                  <a:lnTo>
                    <a:pt x="10871943" y="61745"/>
                  </a:lnTo>
                  <a:lnTo>
                    <a:pt x="10907383" y="87127"/>
                  </a:lnTo>
                  <a:lnTo>
                    <a:pt x="10939768" y="116159"/>
                  </a:lnTo>
                  <a:lnTo>
                    <a:pt x="10968800" y="148544"/>
                  </a:lnTo>
                  <a:lnTo>
                    <a:pt x="10994183" y="183984"/>
                  </a:lnTo>
                  <a:lnTo>
                    <a:pt x="11015617" y="222182"/>
                  </a:lnTo>
                  <a:lnTo>
                    <a:pt x="11032807" y="262839"/>
                  </a:lnTo>
                  <a:lnTo>
                    <a:pt x="11045453" y="305659"/>
                  </a:lnTo>
                  <a:lnTo>
                    <a:pt x="11053259" y="350343"/>
                  </a:lnTo>
                  <a:lnTo>
                    <a:pt x="11055928" y="396594"/>
                  </a:lnTo>
                  <a:lnTo>
                    <a:pt x="11055928" y="4498963"/>
                  </a:lnTo>
                  <a:lnTo>
                    <a:pt x="11053259" y="4545214"/>
                  </a:lnTo>
                  <a:lnTo>
                    <a:pt x="11045453" y="4589898"/>
                  </a:lnTo>
                  <a:lnTo>
                    <a:pt x="11032807" y="4632718"/>
                  </a:lnTo>
                  <a:lnTo>
                    <a:pt x="11015617" y="4673375"/>
                  </a:lnTo>
                  <a:lnTo>
                    <a:pt x="10994183" y="4711572"/>
                  </a:lnTo>
                  <a:lnTo>
                    <a:pt x="10968800" y="4747012"/>
                  </a:lnTo>
                  <a:lnTo>
                    <a:pt x="10939768" y="4779397"/>
                  </a:lnTo>
                  <a:lnTo>
                    <a:pt x="10907383" y="4808430"/>
                  </a:lnTo>
                  <a:lnTo>
                    <a:pt x="10871943" y="4833812"/>
                  </a:lnTo>
                  <a:lnTo>
                    <a:pt x="10833746" y="4855247"/>
                  </a:lnTo>
                  <a:lnTo>
                    <a:pt x="10793089" y="4872437"/>
                  </a:lnTo>
                  <a:lnTo>
                    <a:pt x="10750269" y="4885083"/>
                  </a:lnTo>
                  <a:lnTo>
                    <a:pt x="10705585" y="4892889"/>
                  </a:lnTo>
                  <a:lnTo>
                    <a:pt x="10659334" y="4895558"/>
                  </a:lnTo>
                  <a:lnTo>
                    <a:pt x="396593" y="4895558"/>
                  </a:lnTo>
                  <a:lnTo>
                    <a:pt x="350342" y="4892889"/>
                  </a:lnTo>
                  <a:lnTo>
                    <a:pt x="305658" y="4885083"/>
                  </a:lnTo>
                  <a:lnTo>
                    <a:pt x="262839" y="4872437"/>
                  </a:lnTo>
                  <a:lnTo>
                    <a:pt x="222181" y="4855247"/>
                  </a:lnTo>
                  <a:lnTo>
                    <a:pt x="183984" y="4833812"/>
                  </a:lnTo>
                  <a:lnTo>
                    <a:pt x="148544" y="4808430"/>
                  </a:lnTo>
                  <a:lnTo>
                    <a:pt x="116159" y="4779397"/>
                  </a:lnTo>
                  <a:lnTo>
                    <a:pt x="87127" y="4747012"/>
                  </a:lnTo>
                  <a:lnTo>
                    <a:pt x="61744" y="4711572"/>
                  </a:lnTo>
                  <a:lnTo>
                    <a:pt x="40310" y="4673375"/>
                  </a:lnTo>
                  <a:lnTo>
                    <a:pt x="23120" y="4632718"/>
                  </a:lnTo>
                  <a:lnTo>
                    <a:pt x="10474" y="4589898"/>
                  </a:lnTo>
                  <a:lnTo>
                    <a:pt x="2668" y="4545214"/>
                  </a:lnTo>
                  <a:lnTo>
                    <a:pt x="0" y="4498963"/>
                  </a:lnTo>
                  <a:lnTo>
                    <a:pt x="0" y="396594"/>
                  </a:lnTo>
                  <a:close/>
                </a:path>
              </a:pathLst>
            </a:custGeom>
            <a:ln w="22225">
              <a:solidFill>
                <a:srgbClr val="2A1B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798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9892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12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5112" y="2429255"/>
            <a:ext cx="2630805" cy="2407920"/>
            <a:chOff x="515112" y="2429255"/>
            <a:chExt cx="2630805" cy="2407920"/>
          </a:xfrm>
        </p:grpSpPr>
        <p:sp>
          <p:nvSpPr>
            <p:cNvPr id="4" name="object 4"/>
            <p:cNvSpPr/>
            <p:nvPr/>
          </p:nvSpPr>
          <p:spPr>
            <a:xfrm>
              <a:off x="515112" y="2429255"/>
              <a:ext cx="2609088" cy="554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24" y="2459735"/>
              <a:ext cx="1271015" cy="573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790" y="2454013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5" h="462280">
                  <a:moveTo>
                    <a:pt x="2439096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7"/>
                  </a:lnTo>
                  <a:lnTo>
                    <a:pt x="46994" y="455617"/>
                  </a:lnTo>
                  <a:lnTo>
                    <a:pt x="76945" y="461664"/>
                  </a:lnTo>
                  <a:lnTo>
                    <a:pt x="2439096" y="461664"/>
                  </a:lnTo>
                  <a:lnTo>
                    <a:pt x="2469046" y="455617"/>
                  </a:lnTo>
                  <a:lnTo>
                    <a:pt x="2493504" y="439127"/>
                  </a:lnTo>
                  <a:lnTo>
                    <a:pt x="2509993" y="414670"/>
                  </a:lnTo>
                  <a:lnTo>
                    <a:pt x="2516040" y="384719"/>
                  </a:lnTo>
                  <a:lnTo>
                    <a:pt x="2516040" y="76944"/>
                  </a:lnTo>
                  <a:lnTo>
                    <a:pt x="2509993" y="46993"/>
                  </a:lnTo>
                  <a:lnTo>
                    <a:pt x="2493504" y="22536"/>
                  </a:lnTo>
                  <a:lnTo>
                    <a:pt x="2469046" y="6046"/>
                  </a:lnTo>
                  <a:lnTo>
                    <a:pt x="243909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790" y="2454013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5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2439096" y="0"/>
                  </a:lnTo>
                  <a:lnTo>
                    <a:pt x="2469046" y="6046"/>
                  </a:lnTo>
                  <a:lnTo>
                    <a:pt x="2493504" y="22536"/>
                  </a:lnTo>
                  <a:lnTo>
                    <a:pt x="2509994" y="46994"/>
                  </a:lnTo>
                  <a:lnTo>
                    <a:pt x="2516041" y="76945"/>
                  </a:lnTo>
                  <a:lnTo>
                    <a:pt x="2516041" y="384719"/>
                  </a:lnTo>
                  <a:lnTo>
                    <a:pt x="2509994" y="414670"/>
                  </a:lnTo>
                  <a:lnTo>
                    <a:pt x="2493504" y="439128"/>
                  </a:lnTo>
                  <a:lnTo>
                    <a:pt x="2469046" y="455618"/>
                  </a:lnTo>
                  <a:lnTo>
                    <a:pt x="2439096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48" y="3550919"/>
              <a:ext cx="2609088" cy="554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7008" y="3581400"/>
              <a:ext cx="1271016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3837" y="3575599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5" h="462279">
                  <a:moveTo>
                    <a:pt x="2439096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2"/>
                  </a:lnTo>
                  <a:lnTo>
                    <a:pt x="6046" y="414672"/>
                  </a:lnTo>
                  <a:lnTo>
                    <a:pt x="22536" y="439130"/>
                  </a:lnTo>
                  <a:lnTo>
                    <a:pt x="46994" y="455621"/>
                  </a:lnTo>
                  <a:lnTo>
                    <a:pt x="76945" y="461667"/>
                  </a:lnTo>
                  <a:lnTo>
                    <a:pt x="2439096" y="461667"/>
                  </a:lnTo>
                  <a:lnTo>
                    <a:pt x="2469047" y="455621"/>
                  </a:lnTo>
                  <a:lnTo>
                    <a:pt x="2493504" y="439130"/>
                  </a:lnTo>
                  <a:lnTo>
                    <a:pt x="2509994" y="414672"/>
                  </a:lnTo>
                  <a:lnTo>
                    <a:pt x="2516041" y="384722"/>
                  </a:lnTo>
                  <a:lnTo>
                    <a:pt x="2516041" y="76945"/>
                  </a:lnTo>
                  <a:lnTo>
                    <a:pt x="2509994" y="46994"/>
                  </a:lnTo>
                  <a:lnTo>
                    <a:pt x="2493504" y="22536"/>
                  </a:lnTo>
                  <a:lnTo>
                    <a:pt x="2469047" y="6046"/>
                  </a:lnTo>
                  <a:lnTo>
                    <a:pt x="243909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837" y="3575599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5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2439097" y="0"/>
                  </a:lnTo>
                  <a:lnTo>
                    <a:pt x="2469047" y="6046"/>
                  </a:lnTo>
                  <a:lnTo>
                    <a:pt x="2493505" y="22536"/>
                  </a:lnTo>
                  <a:lnTo>
                    <a:pt x="2509995" y="46994"/>
                  </a:lnTo>
                  <a:lnTo>
                    <a:pt x="2516042" y="76945"/>
                  </a:lnTo>
                  <a:lnTo>
                    <a:pt x="2516042" y="384722"/>
                  </a:lnTo>
                  <a:lnTo>
                    <a:pt x="2509995" y="414672"/>
                  </a:lnTo>
                  <a:lnTo>
                    <a:pt x="2493505" y="439130"/>
                  </a:lnTo>
                  <a:lnTo>
                    <a:pt x="2469047" y="455621"/>
                  </a:lnTo>
                  <a:lnTo>
                    <a:pt x="2439097" y="461667"/>
                  </a:lnTo>
                  <a:lnTo>
                    <a:pt x="76945" y="461667"/>
                  </a:lnTo>
                  <a:lnTo>
                    <a:pt x="46994" y="455621"/>
                  </a:lnTo>
                  <a:lnTo>
                    <a:pt x="22536" y="439130"/>
                  </a:lnTo>
                  <a:lnTo>
                    <a:pt x="6046" y="414672"/>
                  </a:lnTo>
                  <a:lnTo>
                    <a:pt x="0" y="384722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12" y="4236720"/>
              <a:ext cx="2630424" cy="554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816" y="4264151"/>
              <a:ext cx="1271016" cy="573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792" y="4259503"/>
              <a:ext cx="2539365" cy="462280"/>
            </a:xfrm>
            <a:custGeom>
              <a:avLst/>
              <a:gdLst/>
              <a:ahLst/>
              <a:cxnLst/>
              <a:rect l="l" t="t" r="r" b="b"/>
              <a:pathLst>
                <a:path w="2539365" h="462279">
                  <a:moveTo>
                    <a:pt x="2462143" y="0"/>
                  </a:moveTo>
                  <a:lnTo>
                    <a:pt x="76944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4"/>
                  </a:lnTo>
                  <a:lnTo>
                    <a:pt x="0" y="384721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4" y="461665"/>
                  </a:lnTo>
                  <a:lnTo>
                    <a:pt x="2462143" y="461665"/>
                  </a:lnTo>
                  <a:lnTo>
                    <a:pt x="2492093" y="455618"/>
                  </a:lnTo>
                  <a:lnTo>
                    <a:pt x="2516551" y="439128"/>
                  </a:lnTo>
                  <a:lnTo>
                    <a:pt x="2533040" y="414670"/>
                  </a:lnTo>
                  <a:lnTo>
                    <a:pt x="2539087" y="384721"/>
                  </a:lnTo>
                  <a:lnTo>
                    <a:pt x="2539087" y="76944"/>
                  </a:lnTo>
                  <a:lnTo>
                    <a:pt x="2533040" y="46994"/>
                  </a:lnTo>
                  <a:lnTo>
                    <a:pt x="2516551" y="22536"/>
                  </a:lnTo>
                  <a:lnTo>
                    <a:pt x="2492093" y="6046"/>
                  </a:lnTo>
                  <a:lnTo>
                    <a:pt x="2462143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792" y="4259503"/>
              <a:ext cx="2539365" cy="462280"/>
            </a:xfrm>
            <a:custGeom>
              <a:avLst/>
              <a:gdLst/>
              <a:ahLst/>
              <a:cxnLst/>
              <a:rect l="l" t="t" r="r" b="b"/>
              <a:pathLst>
                <a:path w="2539365" h="462279">
                  <a:moveTo>
                    <a:pt x="0" y="76944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2462143" y="0"/>
                  </a:lnTo>
                  <a:lnTo>
                    <a:pt x="2492093" y="6046"/>
                  </a:lnTo>
                  <a:lnTo>
                    <a:pt x="2516551" y="22536"/>
                  </a:lnTo>
                  <a:lnTo>
                    <a:pt x="2533041" y="46994"/>
                  </a:lnTo>
                  <a:lnTo>
                    <a:pt x="2539088" y="76944"/>
                  </a:lnTo>
                  <a:lnTo>
                    <a:pt x="2539088" y="384720"/>
                  </a:lnTo>
                  <a:lnTo>
                    <a:pt x="2533041" y="414670"/>
                  </a:lnTo>
                  <a:lnTo>
                    <a:pt x="2516551" y="439128"/>
                  </a:lnTo>
                  <a:lnTo>
                    <a:pt x="2492093" y="455618"/>
                  </a:lnTo>
                  <a:lnTo>
                    <a:pt x="2462143" y="461665"/>
                  </a:lnTo>
                  <a:lnTo>
                    <a:pt x="76944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20"/>
                  </a:lnTo>
                  <a:lnTo>
                    <a:pt x="0" y="76944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2943" y="4327652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2127" y="2164079"/>
            <a:ext cx="3218815" cy="2871470"/>
            <a:chOff x="262127" y="2164079"/>
            <a:chExt cx="3218815" cy="2871470"/>
          </a:xfrm>
        </p:grpSpPr>
        <p:sp>
          <p:nvSpPr>
            <p:cNvPr id="18" name="object 18"/>
            <p:cNvSpPr/>
            <p:nvPr/>
          </p:nvSpPr>
          <p:spPr>
            <a:xfrm>
              <a:off x="262127" y="2164079"/>
              <a:ext cx="3218688" cy="28712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920" y="2187144"/>
              <a:ext cx="3126740" cy="2780665"/>
            </a:xfrm>
            <a:custGeom>
              <a:avLst/>
              <a:gdLst/>
              <a:ahLst/>
              <a:cxnLst/>
              <a:rect l="l" t="t" r="r" b="b"/>
              <a:pathLst>
                <a:path w="3126740" h="2780665">
                  <a:moveTo>
                    <a:pt x="0" y="225228"/>
                  </a:moveTo>
                  <a:lnTo>
                    <a:pt x="4575" y="179836"/>
                  </a:lnTo>
                  <a:lnTo>
                    <a:pt x="17699" y="137559"/>
                  </a:lnTo>
                  <a:lnTo>
                    <a:pt x="38465" y="99300"/>
                  </a:lnTo>
                  <a:lnTo>
                    <a:pt x="65967" y="65967"/>
                  </a:lnTo>
                  <a:lnTo>
                    <a:pt x="99300" y="38465"/>
                  </a:lnTo>
                  <a:lnTo>
                    <a:pt x="137559" y="17699"/>
                  </a:lnTo>
                  <a:lnTo>
                    <a:pt x="179836" y="4575"/>
                  </a:lnTo>
                  <a:lnTo>
                    <a:pt x="225228" y="0"/>
                  </a:lnTo>
                  <a:lnTo>
                    <a:pt x="2901030" y="0"/>
                  </a:lnTo>
                  <a:lnTo>
                    <a:pt x="2946421" y="4575"/>
                  </a:lnTo>
                  <a:lnTo>
                    <a:pt x="2988698" y="17699"/>
                  </a:lnTo>
                  <a:lnTo>
                    <a:pt x="3026957" y="38465"/>
                  </a:lnTo>
                  <a:lnTo>
                    <a:pt x="3060290" y="65967"/>
                  </a:lnTo>
                  <a:lnTo>
                    <a:pt x="3087792" y="99300"/>
                  </a:lnTo>
                  <a:lnTo>
                    <a:pt x="3108558" y="137559"/>
                  </a:lnTo>
                  <a:lnTo>
                    <a:pt x="3121682" y="179836"/>
                  </a:lnTo>
                  <a:lnTo>
                    <a:pt x="3126258" y="225228"/>
                  </a:lnTo>
                  <a:lnTo>
                    <a:pt x="3126258" y="2555043"/>
                  </a:lnTo>
                  <a:lnTo>
                    <a:pt x="3121682" y="2600434"/>
                  </a:lnTo>
                  <a:lnTo>
                    <a:pt x="3108558" y="2642711"/>
                  </a:lnTo>
                  <a:lnTo>
                    <a:pt x="3087792" y="2680970"/>
                  </a:lnTo>
                  <a:lnTo>
                    <a:pt x="3060290" y="2714303"/>
                  </a:lnTo>
                  <a:lnTo>
                    <a:pt x="3026957" y="2741805"/>
                  </a:lnTo>
                  <a:lnTo>
                    <a:pt x="2988698" y="2762571"/>
                  </a:lnTo>
                  <a:lnTo>
                    <a:pt x="2946421" y="2775695"/>
                  </a:lnTo>
                  <a:lnTo>
                    <a:pt x="2901030" y="2780271"/>
                  </a:lnTo>
                  <a:lnTo>
                    <a:pt x="225228" y="2780271"/>
                  </a:lnTo>
                  <a:lnTo>
                    <a:pt x="179836" y="2775695"/>
                  </a:lnTo>
                  <a:lnTo>
                    <a:pt x="137559" y="2762571"/>
                  </a:lnTo>
                  <a:lnTo>
                    <a:pt x="99300" y="2741805"/>
                  </a:lnTo>
                  <a:lnTo>
                    <a:pt x="65967" y="2714303"/>
                  </a:lnTo>
                  <a:lnTo>
                    <a:pt x="38465" y="2680970"/>
                  </a:lnTo>
                  <a:lnTo>
                    <a:pt x="17699" y="2642711"/>
                  </a:lnTo>
                  <a:lnTo>
                    <a:pt x="4575" y="2600434"/>
                  </a:lnTo>
                  <a:lnTo>
                    <a:pt x="0" y="2555043"/>
                  </a:lnTo>
                  <a:lnTo>
                    <a:pt x="0" y="225228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1419" y="2483002"/>
            <a:ext cx="958215" cy="14617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415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  <a:p>
            <a:pPr marR="15240" algn="ctr">
              <a:lnSpc>
                <a:spcPct val="100000"/>
              </a:lnSpc>
              <a:spcBef>
                <a:spcPts val="705"/>
              </a:spcBef>
            </a:pPr>
            <a:r>
              <a:rPr sz="4000" spc="-575" dirty="0">
                <a:solidFill>
                  <a:srgbClr val="333333"/>
                </a:solidFill>
                <a:latin typeface="Arial Unicode MS"/>
                <a:cs typeface="Arial Unicode MS"/>
              </a:rPr>
              <a:t>⋯</a:t>
            </a:r>
            <a:endParaRPr sz="4000">
              <a:latin typeface="Arial Unicode MS"/>
              <a:cs typeface="Arial Unicode MS"/>
            </a:endParaRPr>
          </a:p>
          <a:p>
            <a:pPr marL="22860" algn="ctr">
              <a:lnSpc>
                <a:spcPct val="100000"/>
              </a:lnSpc>
              <a:spcBef>
                <a:spcPts val="1165"/>
              </a:spcBef>
            </a:pPr>
            <a:r>
              <a:rPr sz="1800" b="1" spc="-270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24400" y="2450592"/>
            <a:ext cx="2633980" cy="2407920"/>
            <a:chOff x="4724400" y="2450592"/>
            <a:chExt cx="2633980" cy="2407920"/>
          </a:xfrm>
        </p:grpSpPr>
        <p:sp>
          <p:nvSpPr>
            <p:cNvPr id="22" name="object 22"/>
            <p:cNvSpPr/>
            <p:nvPr/>
          </p:nvSpPr>
          <p:spPr>
            <a:xfrm>
              <a:off x="4724400" y="2450592"/>
              <a:ext cx="2609088" cy="5547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8863" y="2481072"/>
              <a:ext cx="128016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1560" y="2474633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80">
                  <a:moveTo>
                    <a:pt x="2439095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3" y="455618"/>
                  </a:lnTo>
                  <a:lnTo>
                    <a:pt x="76944" y="461665"/>
                  </a:lnTo>
                  <a:lnTo>
                    <a:pt x="2439095" y="461665"/>
                  </a:lnTo>
                  <a:lnTo>
                    <a:pt x="2469046" y="455618"/>
                  </a:lnTo>
                  <a:lnTo>
                    <a:pt x="2493503" y="439128"/>
                  </a:lnTo>
                  <a:lnTo>
                    <a:pt x="2509993" y="414670"/>
                  </a:lnTo>
                  <a:lnTo>
                    <a:pt x="2516040" y="384719"/>
                  </a:lnTo>
                  <a:lnTo>
                    <a:pt x="2516040" y="76945"/>
                  </a:lnTo>
                  <a:lnTo>
                    <a:pt x="2509993" y="46994"/>
                  </a:lnTo>
                  <a:lnTo>
                    <a:pt x="2493503" y="22536"/>
                  </a:lnTo>
                  <a:lnTo>
                    <a:pt x="2469046" y="6046"/>
                  </a:lnTo>
                  <a:lnTo>
                    <a:pt x="2439095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71560" y="2474633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2439096" y="0"/>
                  </a:lnTo>
                  <a:lnTo>
                    <a:pt x="2469046" y="6046"/>
                  </a:lnTo>
                  <a:lnTo>
                    <a:pt x="2493504" y="22536"/>
                  </a:lnTo>
                  <a:lnTo>
                    <a:pt x="2509994" y="46994"/>
                  </a:lnTo>
                  <a:lnTo>
                    <a:pt x="2516041" y="76945"/>
                  </a:lnTo>
                  <a:lnTo>
                    <a:pt x="2516041" y="384719"/>
                  </a:lnTo>
                  <a:lnTo>
                    <a:pt x="2509994" y="414670"/>
                  </a:lnTo>
                  <a:lnTo>
                    <a:pt x="2493504" y="439128"/>
                  </a:lnTo>
                  <a:lnTo>
                    <a:pt x="2469046" y="455618"/>
                  </a:lnTo>
                  <a:lnTo>
                    <a:pt x="2439096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48783" y="3572256"/>
              <a:ext cx="2609088" cy="5547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13248" y="3602736"/>
              <a:ext cx="1280159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4605" y="3596219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79">
                  <a:moveTo>
                    <a:pt x="243909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2"/>
                  </a:lnTo>
                  <a:lnTo>
                    <a:pt x="6046" y="414672"/>
                  </a:lnTo>
                  <a:lnTo>
                    <a:pt x="22536" y="439130"/>
                  </a:lnTo>
                  <a:lnTo>
                    <a:pt x="46994" y="455621"/>
                  </a:lnTo>
                  <a:lnTo>
                    <a:pt x="76945" y="461667"/>
                  </a:lnTo>
                  <a:lnTo>
                    <a:pt x="2439097" y="461667"/>
                  </a:lnTo>
                  <a:lnTo>
                    <a:pt x="2469047" y="455621"/>
                  </a:lnTo>
                  <a:lnTo>
                    <a:pt x="2493505" y="439130"/>
                  </a:lnTo>
                  <a:lnTo>
                    <a:pt x="2509995" y="414672"/>
                  </a:lnTo>
                  <a:lnTo>
                    <a:pt x="2516042" y="384722"/>
                  </a:lnTo>
                  <a:lnTo>
                    <a:pt x="2516042" y="76945"/>
                  </a:lnTo>
                  <a:lnTo>
                    <a:pt x="2509995" y="46994"/>
                  </a:lnTo>
                  <a:lnTo>
                    <a:pt x="2493505" y="22536"/>
                  </a:lnTo>
                  <a:lnTo>
                    <a:pt x="2469047" y="6046"/>
                  </a:lnTo>
                  <a:lnTo>
                    <a:pt x="2439097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4605" y="3596219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2439097" y="0"/>
                  </a:lnTo>
                  <a:lnTo>
                    <a:pt x="2469047" y="6046"/>
                  </a:lnTo>
                  <a:lnTo>
                    <a:pt x="2493505" y="22536"/>
                  </a:lnTo>
                  <a:lnTo>
                    <a:pt x="2509995" y="46994"/>
                  </a:lnTo>
                  <a:lnTo>
                    <a:pt x="2516042" y="76945"/>
                  </a:lnTo>
                  <a:lnTo>
                    <a:pt x="2516042" y="384722"/>
                  </a:lnTo>
                  <a:lnTo>
                    <a:pt x="2509995" y="414672"/>
                  </a:lnTo>
                  <a:lnTo>
                    <a:pt x="2493505" y="439130"/>
                  </a:lnTo>
                  <a:lnTo>
                    <a:pt x="2469047" y="455621"/>
                  </a:lnTo>
                  <a:lnTo>
                    <a:pt x="2439097" y="461667"/>
                  </a:lnTo>
                  <a:lnTo>
                    <a:pt x="76945" y="461667"/>
                  </a:lnTo>
                  <a:lnTo>
                    <a:pt x="46994" y="455621"/>
                  </a:lnTo>
                  <a:lnTo>
                    <a:pt x="22536" y="439130"/>
                  </a:lnTo>
                  <a:lnTo>
                    <a:pt x="6046" y="414672"/>
                  </a:lnTo>
                  <a:lnTo>
                    <a:pt x="0" y="384722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24400" y="4258056"/>
              <a:ext cx="2633472" cy="5516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1055" y="4285488"/>
              <a:ext cx="1280159" cy="5730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71561" y="4280123"/>
              <a:ext cx="2539365" cy="462280"/>
            </a:xfrm>
            <a:custGeom>
              <a:avLst/>
              <a:gdLst/>
              <a:ahLst/>
              <a:cxnLst/>
              <a:rect l="l" t="t" r="r" b="b"/>
              <a:pathLst>
                <a:path w="2539365" h="462279">
                  <a:moveTo>
                    <a:pt x="2462142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8"/>
                  </a:lnTo>
                  <a:lnTo>
                    <a:pt x="76944" y="461665"/>
                  </a:lnTo>
                  <a:lnTo>
                    <a:pt x="2462142" y="461665"/>
                  </a:lnTo>
                  <a:lnTo>
                    <a:pt x="2492092" y="455618"/>
                  </a:lnTo>
                  <a:lnTo>
                    <a:pt x="2516550" y="439129"/>
                  </a:lnTo>
                  <a:lnTo>
                    <a:pt x="2533040" y="414671"/>
                  </a:lnTo>
                  <a:lnTo>
                    <a:pt x="2539086" y="384721"/>
                  </a:lnTo>
                  <a:lnTo>
                    <a:pt x="2539086" y="76945"/>
                  </a:lnTo>
                  <a:lnTo>
                    <a:pt x="2533040" y="46994"/>
                  </a:lnTo>
                  <a:lnTo>
                    <a:pt x="2516550" y="22536"/>
                  </a:lnTo>
                  <a:lnTo>
                    <a:pt x="2492092" y="6046"/>
                  </a:lnTo>
                  <a:lnTo>
                    <a:pt x="2462142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71561" y="4280123"/>
              <a:ext cx="2539365" cy="462280"/>
            </a:xfrm>
            <a:custGeom>
              <a:avLst/>
              <a:gdLst/>
              <a:ahLst/>
              <a:cxnLst/>
              <a:rect l="l" t="t" r="r" b="b"/>
              <a:pathLst>
                <a:path w="2539365" h="462279">
                  <a:moveTo>
                    <a:pt x="0" y="76944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2462143" y="0"/>
                  </a:lnTo>
                  <a:lnTo>
                    <a:pt x="2492093" y="6046"/>
                  </a:lnTo>
                  <a:lnTo>
                    <a:pt x="2516551" y="22536"/>
                  </a:lnTo>
                  <a:lnTo>
                    <a:pt x="2533041" y="46994"/>
                  </a:lnTo>
                  <a:lnTo>
                    <a:pt x="2539088" y="76944"/>
                  </a:lnTo>
                  <a:lnTo>
                    <a:pt x="2539088" y="384720"/>
                  </a:lnTo>
                  <a:lnTo>
                    <a:pt x="2533041" y="414670"/>
                  </a:lnTo>
                  <a:lnTo>
                    <a:pt x="2516551" y="439128"/>
                  </a:lnTo>
                  <a:lnTo>
                    <a:pt x="2492093" y="455618"/>
                  </a:lnTo>
                  <a:lnTo>
                    <a:pt x="2462143" y="461665"/>
                  </a:lnTo>
                  <a:lnTo>
                    <a:pt x="76944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20"/>
                  </a:lnTo>
                  <a:lnTo>
                    <a:pt x="0" y="76944"/>
                  </a:lnTo>
                  <a:close/>
                </a:path>
              </a:pathLst>
            </a:custGeom>
            <a:ln w="95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68854" y="4348988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74464" y="2185416"/>
            <a:ext cx="3218815" cy="2871470"/>
            <a:chOff x="4474464" y="2185416"/>
            <a:chExt cx="3218815" cy="2871470"/>
          </a:xfrm>
        </p:grpSpPr>
        <p:sp>
          <p:nvSpPr>
            <p:cNvPr id="36" name="object 36"/>
            <p:cNvSpPr/>
            <p:nvPr/>
          </p:nvSpPr>
          <p:spPr>
            <a:xfrm>
              <a:off x="4474464" y="2185416"/>
              <a:ext cx="3218688" cy="28712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9688" y="2207765"/>
              <a:ext cx="3126740" cy="2780665"/>
            </a:xfrm>
            <a:custGeom>
              <a:avLst/>
              <a:gdLst/>
              <a:ahLst/>
              <a:cxnLst/>
              <a:rect l="l" t="t" r="r" b="b"/>
              <a:pathLst>
                <a:path w="3126740" h="2780665">
                  <a:moveTo>
                    <a:pt x="0" y="225228"/>
                  </a:moveTo>
                  <a:lnTo>
                    <a:pt x="4575" y="179836"/>
                  </a:lnTo>
                  <a:lnTo>
                    <a:pt x="17699" y="137559"/>
                  </a:lnTo>
                  <a:lnTo>
                    <a:pt x="38465" y="99300"/>
                  </a:lnTo>
                  <a:lnTo>
                    <a:pt x="65967" y="65967"/>
                  </a:lnTo>
                  <a:lnTo>
                    <a:pt x="99300" y="38465"/>
                  </a:lnTo>
                  <a:lnTo>
                    <a:pt x="137559" y="17699"/>
                  </a:lnTo>
                  <a:lnTo>
                    <a:pt x="179836" y="4575"/>
                  </a:lnTo>
                  <a:lnTo>
                    <a:pt x="225228" y="0"/>
                  </a:lnTo>
                  <a:lnTo>
                    <a:pt x="2901030" y="0"/>
                  </a:lnTo>
                  <a:lnTo>
                    <a:pt x="2946421" y="4575"/>
                  </a:lnTo>
                  <a:lnTo>
                    <a:pt x="2988698" y="17699"/>
                  </a:lnTo>
                  <a:lnTo>
                    <a:pt x="3026957" y="38465"/>
                  </a:lnTo>
                  <a:lnTo>
                    <a:pt x="3060290" y="65967"/>
                  </a:lnTo>
                  <a:lnTo>
                    <a:pt x="3087792" y="99300"/>
                  </a:lnTo>
                  <a:lnTo>
                    <a:pt x="3108558" y="137559"/>
                  </a:lnTo>
                  <a:lnTo>
                    <a:pt x="3121682" y="179836"/>
                  </a:lnTo>
                  <a:lnTo>
                    <a:pt x="3126258" y="225228"/>
                  </a:lnTo>
                  <a:lnTo>
                    <a:pt x="3126258" y="2555043"/>
                  </a:lnTo>
                  <a:lnTo>
                    <a:pt x="3121682" y="2600434"/>
                  </a:lnTo>
                  <a:lnTo>
                    <a:pt x="3108558" y="2642711"/>
                  </a:lnTo>
                  <a:lnTo>
                    <a:pt x="3087792" y="2680970"/>
                  </a:lnTo>
                  <a:lnTo>
                    <a:pt x="3060290" y="2714303"/>
                  </a:lnTo>
                  <a:lnTo>
                    <a:pt x="3026957" y="2741805"/>
                  </a:lnTo>
                  <a:lnTo>
                    <a:pt x="2988698" y="2762571"/>
                  </a:lnTo>
                  <a:lnTo>
                    <a:pt x="2946421" y="2775695"/>
                  </a:lnTo>
                  <a:lnTo>
                    <a:pt x="2901030" y="2780271"/>
                  </a:lnTo>
                  <a:lnTo>
                    <a:pt x="225228" y="2780271"/>
                  </a:lnTo>
                  <a:lnTo>
                    <a:pt x="179836" y="2775695"/>
                  </a:lnTo>
                  <a:lnTo>
                    <a:pt x="137559" y="2762571"/>
                  </a:lnTo>
                  <a:lnTo>
                    <a:pt x="99300" y="2741805"/>
                  </a:lnTo>
                  <a:lnTo>
                    <a:pt x="65967" y="2714303"/>
                  </a:lnTo>
                  <a:lnTo>
                    <a:pt x="38465" y="2680970"/>
                  </a:lnTo>
                  <a:lnTo>
                    <a:pt x="17699" y="2642711"/>
                  </a:lnTo>
                  <a:lnTo>
                    <a:pt x="4575" y="2600434"/>
                  </a:lnTo>
                  <a:lnTo>
                    <a:pt x="0" y="2555043"/>
                  </a:lnTo>
                  <a:lnTo>
                    <a:pt x="0" y="225228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57330" y="2494432"/>
            <a:ext cx="1001394" cy="14687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  <a:p>
            <a:pPr marL="553085">
              <a:lnSpc>
                <a:spcPct val="100000"/>
              </a:lnSpc>
              <a:spcBef>
                <a:spcPts val="825"/>
              </a:spcBef>
            </a:pPr>
            <a:r>
              <a:rPr sz="4000" spc="-575" dirty="0">
                <a:solidFill>
                  <a:srgbClr val="333333"/>
                </a:solidFill>
                <a:latin typeface="Arial Unicode MS"/>
                <a:cs typeface="Arial Unicode MS"/>
              </a:rPr>
              <a:t>⋯</a:t>
            </a:r>
            <a:endParaRPr sz="4000">
              <a:latin typeface="Arial Unicode MS"/>
              <a:cs typeface="Arial Unicode MS"/>
            </a:endParaRPr>
          </a:p>
          <a:p>
            <a:pPr marL="35560">
              <a:lnSpc>
                <a:spcPct val="100000"/>
              </a:lnSpc>
              <a:spcBef>
                <a:spcPts val="1045"/>
              </a:spcBef>
            </a:pPr>
            <a:r>
              <a:rPr sz="1800" b="1" spc="-260" dirty="0">
                <a:solidFill>
                  <a:srgbClr val="333333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686800" y="2429255"/>
            <a:ext cx="2633980" cy="2405380"/>
            <a:chOff x="8686800" y="2429255"/>
            <a:chExt cx="2633980" cy="2405380"/>
          </a:xfrm>
        </p:grpSpPr>
        <p:sp>
          <p:nvSpPr>
            <p:cNvPr id="40" name="object 40"/>
            <p:cNvSpPr/>
            <p:nvPr/>
          </p:nvSpPr>
          <p:spPr>
            <a:xfrm>
              <a:off x="8686800" y="2429255"/>
              <a:ext cx="2609088" cy="5547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63584" y="2456687"/>
              <a:ext cx="2255520" cy="5730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33776" y="2452331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80">
                  <a:moveTo>
                    <a:pt x="2439095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2439095" y="461665"/>
                  </a:lnTo>
                  <a:lnTo>
                    <a:pt x="2469046" y="455618"/>
                  </a:lnTo>
                  <a:lnTo>
                    <a:pt x="2493504" y="439128"/>
                  </a:lnTo>
                  <a:lnTo>
                    <a:pt x="2509994" y="414670"/>
                  </a:lnTo>
                  <a:lnTo>
                    <a:pt x="2516041" y="384719"/>
                  </a:lnTo>
                  <a:lnTo>
                    <a:pt x="2516041" y="76945"/>
                  </a:lnTo>
                  <a:lnTo>
                    <a:pt x="2509994" y="46994"/>
                  </a:lnTo>
                  <a:lnTo>
                    <a:pt x="2493504" y="22536"/>
                  </a:lnTo>
                  <a:lnTo>
                    <a:pt x="2469046" y="6046"/>
                  </a:lnTo>
                  <a:lnTo>
                    <a:pt x="2439095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33776" y="2452331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2439096" y="0"/>
                  </a:lnTo>
                  <a:lnTo>
                    <a:pt x="2469046" y="6046"/>
                  </a:lnTo>
                  <a:lnTo>
                    <a:pt x="2493504" y="22536"/>
                  </a:lnTo>
                  <a:lnTo>
                    <a:pt x="2509994" y="46994"/>
                  </a:lnTo>
                  <a:lnTo>
                    <a:pt x="2516041" y="76945"/>
                  </a:lnTo>
                  <a:lnTo>
                    <a:pt x="2516041" y="384719"/>
                  </a:lnTo>
                  <a:lnTo>
                    <a:pt x="2509994" y="414670"/>
                  </a:lnTo>
                  <a:lnTo>
                    <a:pt x="2493504" y="439128"/>
                  </a:lnTo>
                  <a:lnTo>
                    <a:pt x="2469046" y="455618"/>
                  </a:lnTo>
                  <a:lnTo>
                    <a:pt x="2439096" y="461665"/>
                  </a:lnTo>
                  <a:lnTo>
                    <a:pt x="76945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11183" y="3550919"/>
              <a:ext cx="2609087" cy="5547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87968" y="3578352"/>
              <a:ext cx="2255520" cy="5730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56821" y="3573919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79">
                  <a:moveTo>
                    <a:pt x="2439097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2"/>
                  </a:lnTo>
                  <a:lnTo>
                    <a:pt x="22536" y="439130"/>
                  </a:lnTo>
                  <a:lnTo>
                    <a:pt x="46994" y="455619"/>
                  </a:lnTo>
                  <a:lnTo>
                    <a:pt x="76945" y="461666"/>
                  </a:lnTo>
                  <a:lnTo>
                    <a:pt x="2439097" y="461666"/>
                  </a:lnTo>
                  <a:lnTo>
                    <a:pt x="2469047" y="455619"/>
                  </a:lnTo>
                  <a:lnTo>
                    <a:pt x="2493505" y="439130"/>
                  </a:lnTo>
                  <a:lnTo>
                    <a:pt x="2509995" y="414672"/>
                  </a:lnTo>
                  <a:lnTo>
                    <a:pt x="2516042" y="384721"/>
                  </a:lnTo>
                  <a:lnTo>
                    <a:pt x="2516042" y="76945"/>
                  </a:lnTo>
                  <a:lnTo>
                    <a:pt x="2509995" y="46994"/>
                  </a:lnTo>
                  <a:lnTo>
                    <a:pt x="2493505" y="22536"/>
                  </a:lnTo>
                  <a:lnTo>
                    <a:pt x="2469047" y="6046"/>
                  </a:lnTo>
                  <a:lnTo>
                    <a:pt x="243909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56821" y="3573919"/>
              <a:ext cx="2516505" cy="462280"/>
            </a:xfrm>
            <a:custGeom>
              <a:avLst/>
              <a:gdLst/>
              <a:ahLst/>
              <a:cxnLst/>
              <a:rect l="l" t="t" r="r" b="b"/>
              <a:pathLst>
                <a:path w="2516504" h="46227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5" y="0"/>
                  </a:lnTo>
                  <a:lnTo>
                    <a:pt x="2439097" y="0"/>
                  </a:lnTo>
                  <a:lnTo>
                    <a:pt x="2469047" y="6046"/>
                  </a:lnTo>
                  <a:lnTo>
                    <a:pt x="2493505" y="22536"/>
                  </a:lnTo>
                  <a:lnTo>
                    <a:pt x="2509995" y="46994"/>
                  </a:lnTo>
                  <a:lnTo>
                    <a:pt x="2516042" y="76945"/>
                  </a:lnTo>
                  <a:lnTo>
                    <a:pt x="2516042" y="384722"/>
                  </a:lnTo>
                  <a:lnTo>
                    <a:pt x="2509995" y="414672"/>
                  </a:lnTo>
                  <a:lnTo>
                    <a:pt x="2493505" y="439130"/>
                  </a:lnTo>
                  <a:lnTo>
                    <a:pt x="2469047" y="455621"/>
                  </a:lnTo>
                  <a:lnTo>
                    <a:pt x="2439097" y="461667"/>
                  </a:lnTo>
                  <a:lnTo>
                    <a:pt x="76945" y="461667"/>
                  </a:lnTo>
                  <a:lnTo>
                    <a:pt x="46994" y="455621"/>
                  </a:lnTo>
                  <a:lnTo>
                    <a:pt x="22536" y="439130"/>
                  </a:lnTo>
                  <a:lnTo>
                    <a:pt x="6046" y="414672"/>
                  </a:lnTo>
                  <a:lnTo>
                    <a:pt x="0" y="384722"/>
                  </a:lnTo>
                  <a:lnTo>
                    <a:pt x="0" y="7694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6800" y="4233672"/>
              <a:ext cx="2633472" cy="5547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75776" y="4264151"/>
              <a:ext cx="225552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33776" y="4257823"/>
              <a:ext cx="2539365" cy="462280"/>
            </a:xfrm>
            <a:custGeom>
              <a:avLst/>
              <a:gdLst/>
              <a:ahLst/>
              <a:cxnLst/>
              <a:rect l="l" t="t" r="r" b="b"/>
              <a:pathLst>
                <a:path w="2539365" h="462279">
                  <a:moveTo>
                    <a:pt x="2462143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7"/>
                  </a:lnTo>
                  <a:lnTo>
                    <a:pt x="46994" y="455617"/>
                  </a:lnTo>
                  <a:lnTo>
                    <a:pt x="76945" y="461664"/>
                  </a:lnTo>
                  <a:lnTo>
                    <a:pt x="2462143" y="461664"/>
                  </a:lnTo>
                  <a:lnTo>
                    <a:pt x="2492094" y="455617"/>
                  </a:lnTo>
                  <a:lnTo>
                    <a:pt x="2516551" y="439127"/>
                  </a:lnTo>
                  <a:lnTo>
                    <a:pt x="2533041" y="414670"/>
                  </a:lnTo>
                  <a:lnTo>
                    <a:pt x="2539088" y="384719"/>
                  </a:lnTo>
                  <a:lnTo>
                    <a:pt x="2539088" y="76944"/>
                  </a:lnTo>
                  <a:lnTo>
                    <a:pt x="2533041" y="46993"/>
                  </a:lnTo>
                  <a:lnTo>
                    <a:pt x="2516551" y="22536"/>
                  </a:lnTo>
                  <a:lnTo>
                    <a:pt x="2492094" y="6046"/>
                  </a:lnTo>
                  <a:lnTo>
                    <a:pt x="2462143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33776" y="4257823"/>
              <a:ext cx="2539365" cy="462280"/>
            </a:xfrm>
            <a:custGeom>
              <a:avLst/>
              <a:gdLst/>
              <a:ahLst/>
              <a:cxnLst/>
              <a:rect l="l" t="t" r="r" b="b"/>
              <a:pathLst>
                <a:path w="2539365" h="462279">
                  <a:moveTo>
                    <a:pt x="0" y="76944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2462143" y="0"/>
                  </a:lnTo>
                  <a:lnTo>
                    <a:pt x="2492093" y="6046"/>
                  </a:lnTo>
                  <a:lnTo>
                    <a:pt x="2516551" y="22536"/>
                  </a:lnTo>
                  <a:lnTo>
                    <a:pt x="2533041" y="46994"/>
                  </a:lnTo>
                  <a:lnTo>
                    <a:pt x="2539088" y="76944"/>
                  </a:lnTo>
                  <a:lnTo>
                    <a:pt x="2539088" y="384720"/>
                  </a:lnTo>
                  <a:lnTo>
                    <a:pt x="2533041" y="414670"/>
                  </a:lnTo>
                  <a:lnTo>
                    <a:pt x="2516551" y="439128"/>
                  </a:lnTo>
                  <a:lnTo>
                    <a:pt x="2492093" y="455618"/>
                  </a:lnTo>
                  <a:lnTo>
                    <a:pt x="2462143" y="461665"/>
                  </a:lnTo>
                  <a:lnTo>
                    <a:pt x="76944" y="461665"/>
                  </a:lnTo>
                  <a:lnTo>
                    <a:pt x="46994" y="455618"/>
                  </a:lnTo>
                  <a:lnTo>
                    <a:pt x="22536" y="439128"/>
                  </a:lnTo>
                  <a:lnTo>
                    <a:pt x="6046" y="414670"/>
                  </a:lnTo>
                  <a:lnTo>
                    <a:pt x="0" y="384720"/>
                  </a:lnTo>
                  <a:lnTo>
                    <a:pt x="0" y="76944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044628" y="4324604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333333"/>
                </a:solidFill>
                <a:latin typeface="Arial"/>
                <a:cs typeface="Arial"/>
              </a:rPr>
              <a:t>Recurrent</a:t>
            </a:r>
            <a:r>
              <a:rPr sz="1800" b="1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265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436864" y="2161032"/>
            <a:ext cx="3218815" cy="2874645"/>
            <a:chOff x="8436864" y="2161032"/>
            <a:chExt cx="3218815" cy="2874645"/>
          </a:xfrm>
        </p:grpSpPr>
        <p:sp>
          <p:nvSpPr>
            <p:cNvPr id="54" name="object 54"/>
            <p:cNvSpPr/>
            <p:nvPr/>
          </p:nvSpPr>
          <p:spPr>
            <a:xfrm>
              <a:off x="8436864" y="2161032"/>
              <a:ext cx="3218687" cy="28742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81904" y="2185464"/>
              <a:ext cx="3126740" cy="2780665"/>
            </a:xfrm>
            <a:custGeom>
              <a:avLst/>
              <a:gdLst/>
              <a:ahLst/>
              <a:cxnLst/>
              <a:rect l="l" t="t" r="r" b="b"/>
              <a:pathLst>
                <a:path w="3126740" h="2780665">
                  <a:moveTo>
                    <a:pt x="0" y="225228"/>
                  </a:moveTo>
                  <a:lnTo>
                    <a:pt x="4575" y="179836"/>
                  </a:lnTo>
                  <a:lnTo>
                    <a:pt x="17699" y="137559"/>
                  </a:lnTo>
                  <a:lnTo>
                    <a:pt x="38465" y="99300"/>
                  </a:lnTo>
                  <a:lnTo>
                    <a:pt x="65967" y="65967"/>
                  </a:lnTo>
                  <a:lnTo>
                    <a:pt x="99300" y="38465"/>
                  </a:lnTo>
                  <a:lnTo>
                    <a:pt x="137559" y="17699"/>
                  </a:lnTo>
                  <a:lnTo>
                    <a:pt x="179836" y="4575"/>
                  </a:lnTo>
                  <a:lnTo>
                    <a:pt x="225228" y="0"/>
                  </a:lnTo>
                  <a:lnTo>
                    <a:pt x="2901030" y="0"/>
                  </a:lnTo>
                  <a:lnTo>
                    <a:pt x="2946421" y="4575"/>
                  </a:lnTo>
                  <a:lnTo>
                    <a:pt x="2988698" y="17699"/>
                  </a:lnTo>
                  <a:lnTo>
                    <a:pt x="3026957" y="38465"/>
                  </a:lnTo>
                  <a:lnTo>
                    <a:pt x="3060290" y="65967"/>
                  </a:lnTo>
                  <a:lnTo>
                    <a:pt x="3087792" y="99300"/>
                  </a:lnTo>
                  <a:lnTo>
                    <a:pt x="3108558" y="137559"/>
                  </a:lnTo>
                  <a:lnTo>
                    <a:pt x="3121682" y="179836"/>
                  </a:lnTo>
                  <a:lnTo>
                    <a:pt x="3126258" y="225228"/>
                  </a:lnTo>
                  <a:lnTo>
                    <a:pt x="3126258" y="2555043"/>
                  </a:lnTo>
                  <a:lnTo>
                    <a:pt x="3121682" y="2600434"/>
                  </a:lnTo>
                  <a:lnTo>
                    <a:pt x="3108558" y="2642711"/>
                  </a:lnTo>
                  <a:lnTo>
                    <a:pt x="3087792" y="2680970"/>
                  </a:lnTo>
                  <a:lnTo>
                    <a:pt x="3060290" y="2714303"/>
                  </a:lnTo>
                  <a:lnTo>
                    <a:pt x="3026957" y="2741805"/>
                  </a:lnTo>
                  <a:lnTo>
                    <a:pt x="2988698" y="2762571"/>
                  </a:lnTo>
                  <a:lnTo>
                    <a:pt x="2946421" y="2775695"/>
                  </a:lnTo>
                  <a:lnTo>
                    <a:pt x="2901030" y="2780271"/>
                  </a:lnTo>
                  <a:lnTo>
                    <a:pt x="225228" y="2780271"/>
                  </a:lnTo>
                  <a:lnTo>
                    <a:pt x="179836" y="2775695"/>
                  </a:lnTo>
                  <a:lnTo>
                    <a:pt x="137559" y="2762571"/>
                  </a:lnTo>
                  <a:lnTo>
                    <a:pt x="99300" y="2741805"/>
                  </a:lnTo>
                  <a:lnTo>
                    <a:pt x="65967" y="2714303"/>
                  </a:lnTo>
                  <a:lnTo>
                    <a:pt x="38465" y="2680970"/>
                  </a:lnTo>
                  <a:lnTo>
                    <a:pt x="17699" y="2642711"/>
                  </a:lnTo>
                  <a:lnTo>
                    <a:pt x="4575" y="2600434"/>
                  </a:lnTo>
                  <a:lnTo>
                    <a:pt x="0" y="2555043"/>
                  </a:lnTo>
                  <a:lnTo>
                    <a:pt x="0" y="225228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033105" y="2473096"/>
            <a:ext cx="1940560" cy="14687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135" dirty="0">
                <a:solidFill>
                  <a:srgbClr val="333333"/>
                </a:solidFill>
                <a:latin typeface="Arial"/>
                <a:cs typeface="Arial"/>
              </a:rPr>
              <a:t>Recurrent</a:t>
            </a:r>
            <a:r>
              <a:rPr sz="1800" b="1" spc="-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265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825"/>
              </a:spcBef>
            </a:pPr>
            <a:r>
              <a:rPr sz="4000" spc="-575" dirty="0">
                <a:solidFill>
                  <a:srgbClr val="333333"/>
                </a:solidFill>
                <a:latin typeface="Arial Unicode MS"/>
                <a:cs typeface="Arial Unicode MS"/>
              </a:rPr>
              <a:t>⋯</a:t>
            </a:r>
            <a:endParaRPr sz="4000">
              <a:latin typeface="Arial Unicode MS"/>
              <a:cs typeface="Arial Unicode MS"/>
            </a:endParaRPr>
          </a:p>
          <a:p>
            <a:pPr marL="35560">
              <a:lnSpc>
                <a:spcPct val="100000"/>
              </a:lnSpc>
              <a:spcBef>
                <a:spcPts val="1045"/>
              </a:spcBef>
            </a:pPr>
            <a:r>
              <a:rPr sz="1800" b="1" spc="-135" dirty="0">
                <a:solidFill>
                  <a:srgbClr val="333333"/>
                </a:solidFill>
                <a:latin typeface="Arial"/>
                <a:cs typeface="Arial"/>
              </a:rPr>
              <a:t>Recurrent</a:t>
            </a:r>
            <a:r>
              <a:rPr sz="1800" b="1" spc="-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265" dirty="0">
                <a:solidFill>
                  <a:srgbClr val="333333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9953" y="1024343"/>
            <a:ext cx="2984191" cy="100575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22183" y="1011133"/>
            <a:ext cx="2235193" cy="10188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07896" y="1193468"/>
            <a:ext cx="2933698" cy="67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18776" y="5098796"/>
            <a:ext cx="104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Open</a:t>
            </a:r>
            <a:r>
              <a:rPr sz="2400" b="1" spc="-204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953735"/>
                </a:solidFill>
                <a:latin typeface="Arial"/>
                <a:cs typeface="Arial"/>
              </a:rPr>
              <a:t>AI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93044" y="5120132"/>
            <a:ext cx="9188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953735"/>
                </a:solidFill>
                <a:latin typeface="Arial"/>
                <a:cs typeface="Arial"/>
              </a:rPr>
              <a:t>G</a:t>
            </a: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oo</a:t>
            </a:r>
            <a:r>
              <a:rPr sz="2400" b="1" spc="-210" dirty="0">
                <a:solidFill>
                  <a:srgbClr val="953735"/>
                </a:solidFill>
                <a:latin typeface="Arial"/>
                <a:cs typeface="Arial"/>
              </a:rPr>
              <a:t>gl</a:t>
            </a:r>
            <a:r>
              <a:rPr sz="2400" b="1" spc="-130" dirty="0">
                <a:solidFill>
                  <a:srgbClr val="953735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67009" y="5083555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953735"/>
                </a:solidFill>
                <a:latin typeface="Arial"/>
                <a:cs typeface="Arial"/>
              </a:rPr>
              <a:t>CMU/Google</a:t>
            </a:r>
            <a:r>
              <a:rPr sz="2400" b="1" spc="-17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953735"/>
                </a:solidFill>
                <a:latin typeface="Arial"/>
                <a:cs typeface="Arial"/>
              </a:rPr>
              <a:t>Brain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66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PT-3: The New Mighty Language Model from OpenAI | by Moiz Saifee | Towards  Data Science">
            <a:extLst>
              <a:ext uri="{FF2B5EF4-FFF2-40B4-BE49-F238E27FC236}">
                <a16:creationId xmlns:a16="http://schemas.microsoft.com/office/drawing/2014/main" id="{D9EA21F0-051C-EE40-A9CB-AACE5F4C5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06500"/>
            <a:ext cx="73914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GPT3 Works - Visualizations and Animations – Jay Alammar – Visualizing  machine learning one concept at a time.">
            <a:extLst>
              <a:ext uri="{FF2B5EF4-FFF2-40B4-BE49-F238E27FC236}">
                <a16:creationId xmlns:a16="http://schemas.microsoft.com/office/drawing/2014/main" id="{DED0823B-BED2-884E-9D23-BDC0FF23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133600"/>
            <a:ext cx="39243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E32046-5E9F-7647-A331-4570A25E762D}"/>
              </a:ext>
            </a:extLst>
          </p:cNvPr>
          <p:cNvSpPr txBox="1"/>
          <p:nvPr/>
        </p:nvSpPr>
        <p:spPr>
          <a:xfrm>
            <a:off x="685800" y="4572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9332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424" y="214527"/>
            <a:ext cx="10554335" cy="6189980"/>
            <a:chOff x="889424" y="214527"/>
            <a:chExt cx="10554335" cy="6189980"/>
          </a:xfrm>
        </p:grpSpPr>
        <p:sp>
          <p:nvSpPr>
            <p:cNvPr id="3" name="object 3"/>
            <p:cNvSpPr/>
            <p:nvPr/>
          </p:nvSpPr>
          <p:spPr>
            <a:xfrm>
              <a:off x="889424" y="214527"/>
              <a:ext cx="10553903" cy="61896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38866" y="2828828"/>
              <a:ext cx="3371806" cy="33718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6405" y="758053"/>
              <a:ext cx="3466465" cy="1935480"/>
            </a:xfrm>
            <a:custGeom>
              <a:avLst/>
              <a:gdLst/>
              <a:ahLst/>
              <a:cxnLst/>
              <a:rect l="l" t="t" r="r" b="b"/>
              <a:pathLst>
                <a:path w="3466465" h="1935480">
                  <a:moveTo>
                    <a:pt x="2124928" y="0"/>
                  </a:moveTo>
                  <a:lnTo>
                    <a:pt x="2075799" y="1628"/>
                  </a:lnTo>
                  <a:lnTo>
                    <a:pt x="2027730" y="8423"/>
                  </a:lnTo>
                  <a:lnTo>
                    <a:pt x="1981446" y="20198"/>
                  </a:lnTo>
                  <a:lnTo>
                    <a:pt x="1937673" y="36769"/>
                  </a:lnTo>
                  <a:lnTo>
                    <a:pt x="1897137" y="57952"/>
                  </a:lnTo>
                  <a:lnTo>
                    <a:pt x="1860563" y="83561"/>
                  </a:lnTo>
                  <a:lnTo>
                    <a:pt x="1828679" y="113412"/>
                  </a:lnTo>
                  <a:lnTo>
                    <a:pt x="1802209" y="147321"/>
                  </a:lnTo>
                  <a:lnTo>
                    <a:pt x="1779405" y="131429"/>
                  </a:lnTo>
                  <a:lnTo>
                    <a:pt x="1729643" y="103641"/>
                  </a:lnTo>
                  <a:lnTo>
                    <a:pt x="1653971" y="74949"/>
                  </a:lnTo>
                  <a:lnTo>
                    <a:pt x="1603815" y="63050"/>
                  </a:lnTo>
                  <a:lnTo>
                    <a:pt x="1552958" y="56033"/>
                  </a:lnTo>
                  <a:lnTo>
                    <a:pt x="1501939" y="53770"/>
                  </a:lnTo>
                  <a:lnTo>
                    <a:pt x="1451302" y="56137"/>
                  </a:lnTo>
                  <a:lnTo>
                    <a:pt x="1401587" y="63006"/>
                  </a:lnTo>
                  <a:lnTo>
                    <a:pt x="1353336" y="74253"/>
                  </a:lnTo>
                  <a:lnTo>
                    <a:pt x="1307090" y="89749"/>
                  </a:lnTo>
                  <a:lnTo>
                    <a:pt x="1263392" y="109370"/>
                  </a:lnTo>
                  <a:lnTo>
                    <a:pt x="1222784" y="132988"/>
                  </a:lnTo>
                  <a:lnTo>
                    <a:pt x="1185805" y="160478"/>
                  </a:lnTo>
                  <a:lnTo>
                    <a:pt x="1152999" y="191713"/>
                  </a:lnTo>
                  <a:lnTo>
                    <a:pt x="1124907" y="226568"/>
                  </a:lnTo>
                  <a:lnTo>
                    <a:pt x="1079104" y="208341"/>
                  </a:lnTo>
                  <a:lnTo>
                    <a:pt x="1031496" y="193594"/>
                  </a:lnTo>
                  <a:lnTo>
                    <a:pt x="982427" y="182379"/>
                  </a:lnTo>
                  <a:lnTo>
                    <a:pt x="932238" y="174748"/>
                  </a:lnTo>
                  <a:lnTo>
                    <a:pt x="881270" y="170752"/>
                  </a:lnTo>
                  <a:lnTo>
                    <a:pt x="829864" y="170445"/>
                  </a:lnTo>
                  <a:lnTo>
                    <a:pt x="778362" y="173877"/>
                  </a:lnTo>
                  <a:lnTo>
                    <a:pt x="723907" y="181652"/>
                  </a:lnTo>
                  <a:lnTo>
                    <a:pt x="671764" y="193337"/>
                  </a:lnTo>
                  <a:lnTo>
                    <a:pt x="622167" y="208698"/>
                  </a:lnTo>
                  <a:lnTo>
                    <a:pt x="575349" y="227503"/>
                  </a:lnTo>
                  <a:lnTo>
                    <a:pt x="531542" y="249520"/>
                  </a:lnTo>
                  <a:lnTo>
                    <a:pt x="490979" y="274514"/>
                  </a:lnTo>
                  <a:lnTo>
                    <a:pt x="453893" y="302254"/>
                  </a:lnTo>
                  <a:lnTo>
                    <a:pt x="420518" y="332506"/>
                  </a:lnTo>
                  <a:lnTo>
                    <a:pt x="391085" y="365039"/>
                  </a:lnTo>
                  <a:lnTo>
                    <a:pt x="365829" y="399618"/>
                  </a:lnTo>
                  <a:lnTo>
                    <a:pt x="344981" y="436011"/>
                  </a:lnTo>
                  <a:lnTo>
                    <a:pt x="328775" y="473986"/>
                  </a:lnTo>
                  <a:lnTo>
                    <a:pt x="317444" y="513309"/>
                  </a:lnTo>
                  <a:lnTo>
                    <a:pt x="311220" y="553748"/>
                  </a:lnTo>
                  <a:lnTo>
                    <a:pt x="310336" y="595070"/>
                  </a:lnTo>
                  <a:lnTo>
                    <a:pt x="315026" y="637042"/>
                  </a:lnTo>
                  <a:lnTo>
                    <a:pt x="312110" y="643067"/>
                  </a:lnTo>
                  <a:lnTo>
                    <a:pt x="258068" y="650654"/>
                  </a:lnTo>
                  <a:lnTo>
                    <a:pt x="206870" y="664441"/>
                  </a:lnTo>
                  <a:lnTo>
                    <a:pt x="159358" y="684016"/>
                  </a:lnTo>
                  <a:lnTo>
                    <a:pt x="116370" y="708964"/>
                  </a:lnTo>
                  <a:lnTo>
                    <a:pt x="78748" y="738872"/>
                  </a:lnTo>
                  <a:lnTo>
                    <a:pt x="47330" y="773328"/>
                  </a:lnTo>
                  <a:lnTo>
                    <a:pt x="22719" y="812345"/>
                  </a:lnTo>
                  <a:lnTo>
                    <a:pt x="7027" y="852784"/>
                  </a:lnTo>
                  <a:lnTo>
                    <a:pt x="0" y="893896"/>
                  </a:lnTo>
                  <a:lnTo>
                    <a:pt x="1379" y="934930"/>
                  </a:lnTo>
                  <a:lnTo>
                    <a:pt x="10909" y="975137"/>
                  </a:lnTo>
                  <a:lnTo>
                    <a:pt x="28334" y="1013768"/>
                  </a:lnTo>
                  <a:lnTo>
                    <a:pt x="53397" y="1050072"/>
                  </a:lnTo>
                  <a:lnTo>
                    <a:pt x="85841" y="1083299"/>
                  </a:lnTo>
                  <a:lnTo>
                    <a:pt x="125411" y="1112699"/>
                  </a:lnTo>
                  <a:lnTo>
                    <a:pt x="171850" y="1137524"/>
                  </a:lnTo>
                  <a:lnTo>
                    <a:pt x="134144" y="1173998"/>
                  </a:lnTo>
                  <a:lnTo>
                    <a:pt x="105667" y="1214422"/>
                  </a:lnTo>
                  <a:lnTo>
                    <a:pt x="86850" y="1257805"/>
                  </a:lnTo>
                  <a:lnTo>
                    <a:pt x="78122" y="1303154"/>
                  </a:lnTo>
                  <a:lnTo>
                    <a:pt x="79913" y="1349478"/>
                  </a:lnTo>
                  <a:lnTo>
                    <a:pt x="89695" y="1388031"/>
                  </a:lnTo>
                  <a:lnTo>
                    <a:pt x="106371" y="1424174"/>
                  </a:lnTo>
                  <a:lnTo>
                    <a:pt x="129341" y="1457548"/>
                  </a:lnTo>
                  <a:lnTo>
                    <a:pt x="158005" y="1487795"/>
                  </a:lnTo>
                  <a:lnTo>
                    <a:pt x="191763" y="1514554"/>
                  </a:lnTo>
                  <a:lnTo>
                    <a:pt x="230015" y="1537466"/>
                  </a:lnTo>
                  <a:lnTo>
                    <a:pt x="272162" y="1556172"/>
                  </a:lnTo>
                  <a:lnTo>
                    <a:pt x="317604" y="1570313"/>
                  </a:lnTo>
                  <a:lnTo>
                    <a:pt x="365741" y="1579529"/>
                  </a:lnTo>
                  <a:lnTo>
                    <a:pt x="415972" y="1583462"/>
                  </a:lnTo>
                  <a:lnTo>
                    <a:pt x="467699" y="1581751"/>
                  </a:lnTo>
                  <a:lnTo>
                    <a:pt x="474238" y="1590251"/>
                  </a:lnTo>
                  <a:lnTo>
                    <a:pt x="502140" y="1622626"/>
                  </a:lnTo>
                  <a:lnTo>
                    <a:pt x="532885" y="1652691"/>
                  </a:lnTo>
                  <a:lnTo>
                    <a:pt x="566253" y="1680406"/>
                  </a:lnTo>
                  <a:lnTo>
                    <a:pt x="602028" y="1705728"/>
                  </a:lnTo>
                  <a:lnTo>
                    <a:pt x="639990" y="1728616"/>
                  </a:lnTo>
                  <a:lnTo>
                    <a:pt x="679920" y="1749029"/>
                  </a:lnTo>
                  <a:lnTo>
                    <a:pt x="721601" y="1766925"/>
                  </a:lnTo>
                  <a:lnTo>
                    <a:pt x="764814" y="1782262"/>
                  </a:lnTo>
                  <a:lnTo>
                    <a:pt x="809339" y="1794999"/>
                  </a:lnTo>
                  <a:lnTo>
                    <a:pt x="854959" y="1805095"/>
                  </a:lnTo>
                  <a:lnTo>
                    <a:pt x="901456" y="1812507"/>
                  </a:lnTo>
                  <a:lnTo>
                    <a:pt x="948610" y="1817195"/>
                  </a:lnTo>
                  <a:lnTo>
                    <a:pt x="996203" y="1819117"/>
                  </a:lnTo>
                  <a:lnTo>
                    <a:pt x="1044017" y="1818231"/>
                  </a:lnTo>
                  <a:lnTo>
                    <a:pt x="1091832" y="1814495"/>
                  </a:lnTo>
                  <a:lnTo>
                    <a:pt x="1139432" y="1807869"/>
                  </a:lnTo>
                  <a:lnTo>
                    <a:pt x="1186596" y="1798310"/>
                  </a:lnTo>
                  <a:lnTo>
                    <a:pt x="1233107" y="1785778"/>
                  </a:lnTo>
                  <a:lnTo>
                    <a:pt x="1278747" y="1770230"/>
                  </a:lnTo>
                  <a:lnTo>
                    <a:pt x="1323295" y="1751626"/>
                  </a:lnTo>
                  <a:lnTo>
                    <a:pt x="1355156" y="1784343"/>
                  </a:lnTo>
                  <a:lnTo>
                    <a:pt x="1390866" y="1814331"/>
                  </a:lnTo>
                  <a:lnTo>
                    <a:pt x="1430118" y="1841414"/>
                  </a:lnTo>
                  <a:lnTo>
                    <a:pt x="1472602" y="1865418"/>
                  </a:lnTo>
                  <a:lnTo>
                    <a:pt x="1518010" y="1886169"/>
                  </a:lnTo>
                  <a:lnTo>
                    <a:pt x="1566031" y="1903491"/>
                  </a:lnTo>
                  <a:lnTo>
                    <a:pt x="1616358" y="1917211"/>
                  </a:lnTo>
                  <a:lnTo>
                    <a:pt x="1666955" y="1926918"/>
                  </a:lnTo>
                  <a:lnTo>
                    <a:pt x="1717603" y="1932810"/>
                  </a:lnTo>
                  <a:lnTo>
                    <a:pt x="1768018" y="1935003"/>
                  </a:lnTo>
                  <a:lnTo>
                    <a:pt x="1817919" y="1933612"/>
                  </a:lnTo>
                  <a:lnTo>
                    <a:pt x="1867021" y="1928752"/>
                  </a:lnTo>
                  <a:lnTo>
                    <a:pt x="1915043" y="1920539"/>
                  </a:lnTo>
                  <a:lnTo>
                    <a:pt x="1961702" y="1909089"/>
                  </a:lnTo>
                  <a:lnTo>
                    <a:pt x="2006714" y="1894516"/>
                  </a:lnTo>
                  <a:lnTo>
                    <a:pt x="2049798" y="1876937"/>
                  </a:lnTo>
                  <a:lnTo>
                    <a:pt x="2090670" y="1856465"/>
                  </a:lnTo>
                  <a:lnTo>
                    <a:pt x="2129048" y="1833218"/>
                  </a:lnTo>
                  <a:lnTo>
                    <a:pt x="2164648" y="1807309"/>
                  </a:lnTo>
                  <a:lnTo>
                    <a:pt x="2197189" y="1778855"/>
                  </a:lnTo>
                  <a:lnTo>
                    <a:pt x="2226386" y="1747971"/>
                  </a:lnTo>
                  <a:lnTo>
                    <a:pt x="2251959" y="1714773"/>
                  </a:lnTo>
                  <a:lnTo>
                    <a:pt x="2273623" y="1679375"/>
                  </a:lnTo>
                  <a:lnTo>
                    <a:pt x="2291096" y="1641893"/>
                  </a:lnTo>
                  <a:lnTo>
                    <a:pt x="2335899" y="1660616"/>
                  </a:lnTo>
                  <a:lnTo>
                    <a:pt x="2382925" y="1675419"/>
                  </a:lnTo>
                  <a:lnTo>
                    <a:pt x="2431732" y="1686203"/>
                  </a:lnTo>
                  <a:lnTo>
                    <a:pt x="2481873" y="1692871"/>
                  </a:lnTo>
                  <a:lnTo>
                    <a:pt x="2532904" y="1695324"/>
                  </a:lnTo>
                  <a:lnTo>
                    <a:pt x="2586998" y="1693284"/>
                  </a:lnTo>
                  <a:lnTo>
                    <a:pt x="2639308" y="1686670"/>
                  </a:lnTo>
                  <a:lnTo>
                    <a:pt x="2689484" y="1675743"/>
                  </a:lnTo>
                  <a:lnTo>
                    <a:pt x="2737174" y="1660767"/>
                  </a:lnTo>
                  <a:lnTo>
                    <a:pt x="2782029" y="1642003"/>
                  </a:lnTo>
                  <a:lnTo>
                    <a:pt x="2823697" y="1619713"/>
                  </a:lnTo>
                  <a:lnTo>
                    <a:pt x="2861828" y="1594160"/>
                  </a:lnTo>
                  <a:lnTo>
                    <a:pt x="2896071" y="1565606"/>
                  </a:lnTo>
                  <a:lnTo>
                    <a:pt x="2926076" y="1534312"/>
                  </a:lnTo>
                  <a:lnTo>
                    <a:pt x="2951492" y="1500542"/>
                  </a:lnTo>
                  <a:lnTo>
                    <a:pt x="2971968" y="1464556"/>
                  </a:lnTo>
                  <a:lnTo>
                    <a:pt x="2987154" y="1426618"/>
                  </a:lnTo>
                  <a:lnTo>
                    <a:pt x="2996699" y="1386990"/>
                  </a:lnTo>
                  <a:lnTo>
                    <a:pt x="3000252" y="1345933"/>
                  </a:lnTo>
                  <a:lnTo>
                    <a:pt x="3055034" y="1337774"/>
                  </a:lnTo>
                  <a:lnTo>
                    <a:pt x="3108219" y="1325438"/>
                  </a:lnTo>
                  <a:lnTo>
                    <a:pt x="3159402" y="1309056"/>
                  </a:lnTo>
                  <a:lnTo>
                    <a:pt x="3208176" y="1288756"/>
                  </a:lnTo>
                  <a:lnTo>
                    <a:pt x="3254139" y="1264668"/>
                  </a:lnTo>
                  <a:lnTo>
                    <a:pt x="3296460" y="1237269"/>
                  </a:lnTo>
                  <a:lnTo>
                    <a:pt x="3334205" y="1207341"/>
                  </a:lnTo>
                  <a:lnTo>
                    <a:pt x="3367324" y="1175176"/>
                  </a:lnTo>
                  <a:lnTo>
                    <a:pt x="3395766" y="1141065"/>
                  </a:lnTo>
                  <a:lnTo>
                    <a:pt x="3419481" y="1105299"/>
                  </a:lnTo>
                  <a:lnTo>
                    <a:pt x="3438419" y="1068168"/>
                  </a:lnTo>
                  <a:lnTo>
                    <a:pt x="3452530" y="1029964"/>
                  </a:lnTo>
                  <a:lnTo>
                    <a:pt x="3461764" y="990977"/>
                  </a:lnTo>
                  <a:lnTo>
                    <a:pt x="3466069" y="951499"/>
                  </a:lnTo>
                  <a:lnTo>
                    <a:pt x="3465397" y="911821"/>
                  </a:lnTo>
                  <a:lnTo>
                    <a:pt x="3459697" y="872233"/>
                  </a:lnTo>
                  <a:lnTo>
                    <a:pt x="3448919" y="833026"/>
                  </a:lnTo>
                  <a:lnTo>
                    <a:pt x="3433012" y="794492"/>
                  </a:lnTo>
                  <a:lnTo>
                    <a:pt x="3411926" y="756921"/>
                  </a:lnTo>
                  <a:lnTo>
                    <a:pt x="3385611" y="720604"/>
                  </a:lnTo>
                  <a:lnTo>
                    <a:pt x="3354018" y="685833"/>
                  </a:lnTo>
                  <a:lnTo>
                    <a:pt x="3359642" y="675338"/>
                  </a:lnTo>
                  <a:lnTo>
                    <a:pt x="3384465" y="602977"/>
                  </a:lnTo>
                  <a:lnTo>
                    <a:pt x="3388647" y="563080"/>
                  </a:lnTo>
                  <a:lnTo>
                    <a:pt x="3386419" y="523738"/>
                  </a:lnTo>
                  <a:lnTo>
                    <a:pt x="3378062" y="485327"/>
                  </a:lnTo>
                  <a:lnTo>
                    <a:pt x="3363859" y="448222"/>
                  </a:lnTo>
                  <a:lnTo>
                    <a:pt x="3344090" y="412795"/>
                  </a:lnTo>
                  <a:lnTo>
                    <a:pt x="3319036" y="379424"/>
                  </a:lnTo>
                  <a:lnTo>
                    <a:pt x="3288978" y="348481"/>
                  </a:lnTo>
                  <a:lnTo>
                    <a:pt x="3254199" y="320341"/>
                  </a:lnTo>
                  <a:lnTo>
                    <a:pt x="3214978" y="295380"/>
                  </a:lnTo>
                  <a:lnTo>
                    <a:pt x="3171598" y="273971"/>
                  </a:lnTo>
                  <a:lnTo>
                    <a:pt x="3124339" y="256490"/>
                  </a:lnTo>
                  <a:lnTo>
                    <a:pt x="3073484" y="243310"/>
                  </a:lnTo>
                  <a:lnTo>
                    <a:pt x="3055887" y="194069"/>
                  </a:lnTo>
                  <a:lnTo>
                    <a:pt x="3027623" y="148184"/>
                  </a:lnTo>
                  <a:lnTo>
                    <a:pt x="2989438" y="106636"/>
                  </a:lnTo>
                  <a:lnTo>
                    <a:pt x="2942080" y="70410"/>
                  </a:lnTo>
                  <a:lnTo>
                    <a:pt x="2899489" y="46559"/>
                  </a:lnTo>
                  <a:lnTo>
                    <a:pt x="2854150" y="27701"/>
                  </a:lnTo>
                  <a:lnTo>
                    <a:pt x="2806716" y="13795"/>
                  </a:lnTo>
                  <a:lnTo>
                    <a:pt x="2757842" y="4800"/>
                  </a:lnTo>
                  <a:lnTo>
                    <a:pt x="2708181" y="675"/>
                  </a:lnTo>
                  <a:lnTo>
                    <a:pt x="2658387" y="1380"/>
                  </a:lnTo>
                  <a:lnTo>
                    <a:pt x="2609114" y="6873"/>
                  </a:lnTo>
                  <a:lnTo>
                    <a:pt x="2561015" y="17113"/>
                  </a:lnTo>
                  <a:lnTo>
                    <a:pt x="2514744" y="32060"/>
                  </a:lnTo>
                  <a:lnTo>
                    <a:pt x="2470955" y="51673"/>
                  </a:lnTo>
                  <a:lnTo>
                    <a:pt x="2430301" y="75911"/>
                  </a:lnTo>
                  <a:lnTo>
                    <a:pt x="2393437" y="104733"/>
                  </a:lnTo>
                  <a:lnTo>
                    <a:pt x="2367420" y="81641"/>
                  </a:lnTo>
                  <a:lnTo>
                    <a:pt x="2306109" y="43060"/>
                  </a:lnTo>
                  <a:lnTo>
                    <a:pt x="2223462" y="12976"/>
                  </a:lnTo>
                  <a:lnTo>
                    <a:pt x="2174391" y="3721"/>
                  </a:lnTo>
                  <a:lnTo>
                    <a:pt x="2124928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7939" y="2842969"/>
              <a:ext cx="214909" cy="249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774" y="2598496"/>
              <a:ext cx="322580" cy="322580"/>
            </a:xfrm>
            <a:custGeom>
              <a:avLst/>
              <a:gdLst/>
              <a:ahLst/>
              <a:cxnLst/>
              <a:rect l="l" t="t" r="r" b="b"/>
              <a:pathLst>
                <a:path w="322579" h="322580">
                  <a:moveTo>
                    <a:pt x="161183" y="0"/>
                  </a:moveTo>
                  <a:lnTo>
                    <a:pt x="118334" y="5757"/>
                  </a:lnTo>
                  <a:lnTo>
                    <a:pt x="79830" y="22006"/>
                  </a:lnTo>
                  <a:lnTo>
                    <a:pt x="47209" y="47209"/>
                  </a:lnTo>
                  <a:lnTo>
                    <a:pt x="22006" y="79830"/>
                  </a:lnTo>
                  <a:lnTo>
                    <a:pt x="5757" y="118334"/>
                  </a:lnTo>
                  <a:lnTo>
                    <a:pt x="0" y="161183"/>
                  </a:lnTo>
                  <a:lnTo>
                    <a:pt x="5757" y="204032"/>
                  </a:lnTo>
                  <a:lnTo>
                    <a:pt x="22006" y="242535"/>
                  </a:lnTo>
                  <a:lnTo>
                    <a:pt x="47209" y="275157"/>
                  </a:lnTo>
                  <a:lnTo>
                    <a:pt x="79830" y="300360"/>
                  </a:lnTo>
                  <a:lnTo>
                    <a:pt x="118334" y="316609"/>
                  </a:lnTo>
                  <a:lnTo>
                    <a:pt x="161183" y="322366"/>
                  </a:lnTo>
                  <a:lnTo>
                    <a:pt x="204032" y="316609"/>
                  </a:lnTo>
                  <a:lnTo>
                    <a:pt x="242535" y="300360"/>
                  </a:lnTo>
                  <a:lnTo>
                    <a:pt x="275157" y="275157"/>
                  </a:lnTo>
                  <a:lnTo>
                    <a:pt x="300360" y="242535"/>
                  </a:lnTo>
                  <a:lnTo>
                    <a:pt x="316609" y="204032"/>
                  </a:lnTo>
                  <a:lnTo>
                    <a:pt x="322366" y="161183"/>
                  </a:lnTo>
                  <a:lnTo>
                    <a:pt x="316609" y="118334"/>
                  </a:lnTo>
                  <a:lnTo>
                    <a:pt x="300360" y="79830"/>
                  </a:lnTo>
                  <a:lnTo>
                    <a:pt x="275157" y="47209"/>
                  </a:lnTo>
                  <a:lnTo>
                    <a:pt x="242535" y="22006"/>
                  </a:lnTo>
                  <a:lnTo>
                    <a:pt x="204032" y="5757"/>
                  </a:lnTo>
                  <a:lnTo>
                    <a:pt x="161183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6406" y="758052"/>
              <a:ext cx="3466465" cy="1935480"/>
            </a:xfrm>
            <a:custGeom>
              <a:avLst/>
              <a:gdLst/>
              <a:ahLst/>
              <a:cxnLst/>
              <a:rect l="l" t="t" r="r" b="b"/>
              <a:pathLst>
                <a:path w="3466465" h="1935480">
                  <a:moveTo>
                    <a:pt x="315026" y="637043"/>
                  </a:moveTo>
                  <a:lnTo>
                    <a:pt x="310336" y="595071"/>
                  </a:lnTo>
                  <a:lnTo>
                    <a:pt x="311220" y="553749"/>
                  </a:lnTo>
                  <a:lnTo>
                    <a:pt x="317444" y="513310"/>
                  </a:lnTo>
                  <a:lnTo>
                    <a:pt x="328775" y="473986"/>
                  </a:lnTo>
                  <a:lnTo>
                    <a:pt x="344981" y="436012"/>
                  </a:lnTo>
                  <a:lnTo>
                    <a:pt x="365829" y="399618"/>
                  </a:lnTo>
                  <a:lnTo>
                    <a:pt x="391085" y="365039"/>
                  </a:lnTo>
                  <a:lnTo>
                    <a:pt x="420518" y="332506"/>
                  </a:lnTo>
                  <a:lnTo>
                    <a:pt x="453893" y="302254"/>
                  </a:lnTo>
                  <a:lnTo>
                    <a:pt x="490979" y="274514"/>
                  </a:lnTo>
                  <a:lnTo>
                    <a:pt x="531542" y="249519"/>
                  </a:lnTo>
                  <a:lnTo>
                    <a:pt x="575349" y="227503"/>
                  </a:lnTo>
                  <a:lnTo>
                    <a:pt x="622167" y="208698"/>
                  </a:lnTo>
                  <a:lnTo>
                    <a:pt x="671764" y="193337"/>
                  </a:lnTo>
                  <a:lnTo>
                    <a:pt x="723907" y="181652"/>
                  </a:lnTo>
                  <a:lnTo>
                    <a:pt x="778362" y="173877"/>
                  </a:lnTo>
                  <a:lnTo>
                    <a:pt x="829864" y="170445"/>
                  </a:lnTo>
                  <a:lnTo>
                    <a:pt x="881270" y="170752"/>
                  </a:lnTo>
                  <a:lnTo>
                    <a:pt x="932238" y="174748"/>
                  </a:lnTo>
                  <a:lnTo>
                    <a:pt x="982427" y="182379"/>
                  </a:lnTo>
                  <a:lnTo>
                    <a:pt x="1031497" y="193594"/>
                  </a:lnTo>
                  <a:lnTo>
                    <a:pt x="1079104" y="208341"/>
                  </a:lnTo>
                  <a:lnTo>
                    <a:pt x="1124907" y="226568"/>
                  </a:lnTo>
                  <a:lnTo>
                    <a:pt x="1152999" y="191713"/>
                  </a:lnTo>
                  <a:lnTo>
                    <a:pt x="1185805" y="160478"/>
                  </a:lnTo>
                  <a:lnTo>
                    <a:pt x="1222783" y="132988"/>
                  </a:lnTo>
                  <a:lnTo>
                    <a:pt x="1263392" y="109370"/>
                  </a:lnTo>
                  <a:lnTo>
                    <a:pt x="1307090" y="89749"/>
                  </a:lnTo>
                  <a:lnTo>
                    <a:pt x="1353335" y="74253"/>
                  </a:lnTo>
                  <a:lnTo>
                    <a:pt x="1401586" y="63007"/>
                  </a:lnTo>
                  <a:lnTo>
                    <a:pt x="1451301" y="56137"/>
                  </a:lnTo>
                  <a:lnTo>
                    <a:pt x="1501939" y="53771"/>
                  </a:lnTo>
                  <a:lnTo>
                    <a:pt x="1552957" y="56033"/>
                  </a:lnTo>
                  <a:lnTo>
                    <a:pt x="1603815" y="63051"/>
                  </a:lnTo>
                  <a:lnTo>
                    <a:pt x="1653970" y="74950"/>
                  </a:lnTo>
                  <a:lnTo>
                    <a:pt x="1702881" y="91857"/>
                  </a:lnTo>
                  <a:lnTo>
                    <a:pt x="1755183" y="116851"/>
                  </a:lnTo>
                  <a:lnTo>
                    <a:pt x="1802208" y="147321"/>
                  </a:lnTo>
                  <a:lnTo>
                    <a:pt x="1828678" y="113412"/>
                  </a:lnTo>
                  <a:lnTo>
                    <a:pt x="1860563" y="83561"/>
                  </a:lnTo>
                  <a:lnTo>
                    <a:pt x="1897136" y="57952"/>
                  </a:lnTo>
                  <a:lnTo>
                    <a:pt x="1937672" y="36769"/>
                  </a:lnTo>
                  <a:lnTo>
                    <a:pt x="1981445" y="20198"/>
                  </a:lnTo>
                  <a:lnTo>
                    <a:pt x="2027729" y="8423"/>
                  </a:lnTo>
                  <a:lnTo>
                    <a:pt x="2075799" y="1628"/>
                  </a:lnTo>
                  <a:lnTo>
                    <a:pt x="2124928" y="0"/>
                  </a:lnTo>
                  <a:lnTo>
                    <a:pt x="2174391" y="3721"/>
                  </a:lnTo>
                  <a:lnTo>
                    <a:pt x="2223462" y="12976"/>
                  </a:lnTo>
                  <a:lnTo>
                    <a:pt x="2271415" y="27951"/>
                  </a:lnTo>
                  <a:lnTo>
                    <a:pt x="2338210" y="61020"/>
                  </a:lnTo>
                  <a:lnTo>
                    <a:pt x="2393436" y="104733"/>
                  </a:lnTo>
                  <a:lnTo>
                    <a:pt x="2430301" y="75911"/>
                  </a:lnTo>
                  <a:lnTo>
                    <a:pt x="2470955" y="51673"/>
                  </a:lnTo>
                  <a:lnTo>
                    <a:pt x="2514744" y="32060"/>
                  </a:lnTo>
                  <a:lnTo>
                    <a:pt x="2561015" y="17113"/>
                  </a:lnTo>
                  <a:lnTo>
                    <a:pt x="2609114" y="6873"/>
                  </a:lnTo>
                  <a:lnTo>
                    <a:pt x="2658387" y="1380"/>
                  </a:lnTo>
                  <a:lnTo>
                    <a:pt x="2708181" y="675"/>
                  </a:lnTo>
                  <a:lnTo>
                    <a:pt x="2757842" y="4800"/>
                  </a:lnTo>
                  <a:lnTo>
                    <a:pt x="2806716" y="13795"/>
                  </a:lnTo>
                  <a:lnTo>
                    <a:pt x="2854150" y="27701"/>
                  </a:lnTo>
                  <a:lnTo>
                    <a:pt x="2899489" y="46560"/>
                  </a:lnTo>
                  <a:lnTo>
                    <a:pt x="2942080" y="70411"/>
                  </a:lnTo>
                  <a:lnTo>
                    <a:pt x="2989438" y="106637"/>
                  </a:lnTo>
                  <a:lnTo>
                    <a:pt x="3027623" y="148184"/>
                  </a:lnTo>
                  <a:lnTo>
                    <a:pt x="3055886" y="194070"/>
                  </a:lnTo>
                  <a:lnTo>
                    <a:pt x="3073483" y="243311"/>
                  </a:lnTo>
                  <a:lnTo>
                    <a:pt x="3124339" y="256490"/>
                  </a:lnTo>
                  <a:lnTo>
                    <a:pt x="3171598" y="273971"/>
                  </a:lnTo>
                  <a:lnTo>
                    <a:pt x="3214978" y="295380"/>
                  </a:lnTo>
                  <a:lnTo>
                    <a:pt x="3254198" y="320341"/>
                  </a:lnTo>
                  <a:lnTo>
                    <a:pt x="3288978" y="348481"/>
                  </a:lnTo>
                  <a:lnTo>
                    <a:pt x="3319036" y="379424"/>
                  </a:lnTo>
                  <a:lnTo>
                    <a:pt x="3344090" y="412796"/>
                  </a:lnTo>
                  <a:lnTo>
                    <a:pt x="3363859" y="448222"/>
                  </a:lnTo>
                  <a:lnTo>
                    <a:pt x="3378062" y="485328"/>
                  </a:lnTo>
                  <a:lnTo>
                    <a:pt x="3386419" y="523739"/>
                  </a:lnTo>
                  <a:lnTo>
                    <a:pt x="3388647" y="563080"/>
                  </a:lnTo>
                  <a:lnTo>
                    <a:pt x="3384465" y="602977"/>
                  </a:lnTo>
                  <a:lnTo>
                    <a:pt x="3373592" y="643056"/>
                  </a:lnTo>
                  <a:lnTo>
                    <a:pt x="3354017" y="685833"/>
                  </a:lnTo>
                  <a:lnTo>
                    <a:pt x="3385611" y="720605"/>
                  </a:lnTo>
                  <a:lnTo>
                    <a:pt x="3411926" y="756921"/>
                  </a:lnTo>
                  <a:lnTo>
                    <a:pt x="3433011" y="794492"/>
                  </a:lnTo>
                  <a:lnTo>
                    <a:pt x="3448918" y="833026"/>
                  </a:lnTo>
                  <a:lnTo>
                    <a:pt x="3459697" y="872233"/>
                  </a:lnTo>
                  <a:lnTo>
                    <a:pt x="3465397" y="911821"/>
                  </a:lnTo>
                  <a:lnTo>
                    <a:pt x="3466069" y="951499"/>
                  </a:lnTo>
                  <a:lnTo>
                    <a:pt x="3461764" y="990977"/>
                  </a:lnTo>
                  <a:lnTo>
                    <a:pt x="3452530" y="1029964"/>
                  </a:lnTo>
                  <a:lnTo>
                    <a:pt x="3438419" y="1068168"/>
                  </a:lnTo>
                  <a:lnTo>
                    <a:pt x="3419481" y="1105299"/>
                  </a:lnTo>
                  <a:lnTo>
                    <a:pt x="3395766" y="1141065"/>
                  </a:lnTo>
                  <a:lnTo>
                    <a:pt x="3367324" y="1175177"/>
                  </a:lnTo>
                  <a:lnTo>
                    <a:pt x="3334205" y="1207342"/>
                  </a:lnTo>
                  <a:lnTo>
                    <a:pt x="3296460" y="1237269"/>
                  </a:lnTo>
                  <a:lnTo>
                    <a:pt x="3254138" y="1264669"/>
                  </a:lnTo>
                  <a:lnTo>
                    <a:pt x="3208176" y="1288756"/>
                  </a:lnTo>
                  <a:lnTo>
                    <a:pt x="3159401" y="1309056"/>
                  </a:lnTo>
                  <a:lnTo>
                    <a:pt x="3108219" y="1325439"/>
                  </a:lnTo>
                  <a:lnTo>
                    <a:pt x="3055034" y="1337774"/>
                  </a:lnTo>
                  <a:lnTo>
                    <a:pt x="3000251" y="1345933"/>
                  </a:lnTo>
                  <a:lnTo>
                    <a:pt x="2996698" y="1386990"/>
                  </a:lnTo>
                  <a:lnTo>
                    <a:pt x="2987154" y="1426619"/>
                  </a:lnTo>
                  <a:lnTo>
                    <a:pt x="2971968" y="1464557"/>
                  </a:lnTo>
                  <a:lnTo>
                    <a:pt x="2951492" y="1500542"/>
                  </a:lnTo>
                  <a:lnTo>
                    <a:pt x="2926076" y="1534313"/>
                  </a:lnTo>
                  <a:lnTo>
                    <a:pt x="2896071" y="1565606"/>
                  </a:lnTo>
                  <a:lnTo>
                    <a:pt x="2861828" y="1594161"/>
                  </a:lnTo>
                  <a:lnTo>
                    <a:pt x="2823697" y="1619714"/>
                  </a:lnTo>
                  <a:lnTo>
                    <a:pt x="2782029" y="1642004"/>
                  </a:lnTo>
                  <a:lnTo>
                    <a:pt x="2737174" y="1660768"/>
                  </a:lnTo>
                  <a:lnTo>
                    <a:pt x="2689484" y="1675744"/>
                  </a:lnTo>
                  <a:lnTo>
                    <a:pt x="2639308" y="1686671"/>
                  </a:lnTo>
                  <a:lnTo>
                    <a:pt x="2586998" y="1693285"/>
                  </a:lnTo>
                  <a:lnTo>
                    <a:pt x="2532904" y="1695325"/>
                  </a:lnTo>
                  <a:lnTo>
                    <a:pt x="2481872" y="1692872"/>
                  </a:lnTo>
                  <a:lnTo>
                    <a:pt x="2431731" y="1686204"/>
                  </a:lnTo>
                  <a:lnTo>
                    <a:pt x="2382925" y="1675419"/>
                  </a:lnTo>
                  <a:lnTo>
                    <a:pt x="2335898" y="1660616"/>
                  </a:lnTo>
                  <a:lnTo>
                    <a:pt x="2291096" y="1641893"/>
                  </a:lnTo>
                  <a:lnTo>
                    <a:pt x="2273623" y="1679375"/>
                  </a:lnTo>
                  <a:lnTo>
                    <a:pt x="2251959" y="1714773"/>
                  </a:lnTo>
                  <a:lnTo>
                    <a:pt x="2226386" y="1747972"/>
                  </a:lnTo>
                  <a:lnTo>
                    <a:pt x="2197188" y="1778856"/>
                  </a:lnTo>
                  <a:lnTo>
                    <a:pt x="2164648" y="1807310"/>
                  </a:lnTo>
                  <a:lnTo>
                    <a:pt x="2129047" y="1833218"/>
                  </a:lnTo>
                  <a:lnTo>
                    <a:pt x="2090670" y="1856466"/>
                  </a:lnTo>
                  <a:lnTo>
                    <a:pt x="2049797" y="1876937"/>
                  </a:lnTo>
                  <a:lnTo>
                    <a:pt x="2006714" y="1894517"/>
                  </a:lnTo>
                  <a:lnTo>
                    <a:pt x="1961701" y="1909090"/>
                  </a:lnTo>
                  <a:lnTo>
                    <a:pt x="1915043" y="1920540"/>
                  </a:lnTo>
                  <a:lnTo>
                    <a:pt x="1867021" y="1928752"/>
                  </a:lnTo>
                  <a:lnTo>
                    <a:pt x="1817918" y="1933612"/>
                  </a:lnTo>
                  <a:lnTo>
                    <a:pt x="1768018" y="1935003"/>
                  </a:lnTo>
                  <a:lnTo>
                    <a:pt x="1717602" y="1932810"/>
                  </a:lnTo>
                  <a:lnTo>
                    <a:pt x="1666954" y="1926918"/>
                  </a:lnTo>
                  <a:lnTo>
                    <a:pt x="1616357" y="1917211"/>
                  </a:lnTo>
                  <a:lnTo>
                    <a:pt x="1566031" y="1903492"/>
                  </a:lnTo>
                  <a:lnTo>
                    <a:pt x="1518009" y="1886169"/>
                  </a:lnTo>
                  <a:lnTo>
                    <a:pt x="1472602" y="1865419"/>
                  </a:lnTo>
                  <a:lnTo>
                    <a:pt x="1430118" y="1841415"/>
                  </a:lnTo>
                  <a:lnTo>
                    <a:pt x="1390866" y="1814331"/>
                  </a:lnTo>
                  <a:lnTo>
                    <a:pt x="1355156" y="1784344"/>
                  </a:lnTo>
                  <a:lnTo>
                    <a:pt x="1323295" y="1751626"/>
                  </a:lnTo>
                  <a:lnTo>
                    <a:pt x="1278746" y="1770231"/>
                  </a:lnTo>
                  <a:lnTo>
                    <a:pt x="1233107" y="1785779"/>
                  </a:lnTo>
                  <a:lnTo>
                    <a:pt x="1186596" y="1798311"/>
                  </a:lnTo>
                  <a:lnTo>
                    <a:pt x="1139432" y="1807869"/>
                  </a:lnTo>
                  <a:lnTo>
                    <a:pt x="1091832" y="1814496"/>
                  </a:lnTo>
                  <a:lnTo>
                    <a:pt x="1044016" y="1818231"/>
                  </a:lnTo>
                  <a:lnTo>
                    <a:pt x="996203" y="1819117"/>
                  </a:lnTo>
                  <a:lnTo>
                    <a:pt x="948609" y="1817195"/>
                  </a:lnTo>
                  <a:lnTo>
                    <a:pt x="901455" y="1812508"/>
                  </a:lnTo>
                  <a:lnTo>
                    <a:pt x="854959" y="1805095"/>
                  </a:lnTo>
                  <a:lnTo>
                    <a:pt x="809339" y="1795000"/>
                  </a:lnTo>
                  <a:lnTo>
                    <a:pt x="764813" y="1782262"/>
                  </a:lnTo>
                  <a:lnTo>
                    <a:pt x="721601" y="1766925"/>
                  </a:lnTo>
                  <a:lnTo>
                    <a:pt x="679920" y="1749029"/>
                  </a:lnTo>
                  <a:lnTo>
                    <a:pt x="639990" y="1728617"/>
                  </a:lnTo>
                  <a:lnTo>
                    <a:pt x="602028" y="1705728"/>
                  </a:lnTo>
                  <a:lnTo>
                    <a:pt x="566254" y="1680406"/>
                  </a:lnTo>
                  <a:lnTo>
                    <a:pt x="532885" y="1652692"/>
                  </a:lnTo>
                  <a:lnTo>
                    <a:pt x="502140" y="1622626"/>
                  </a:lnTo>
                  <a:lnTo>
                    <a:pt x="474238" y="1590251"/>
                  </a:lnTo>
                  <a:lnTo>
                    <a:pt x="467698" y="1581751"/>
                  </a:lnTo>
                  <a:lnTo>
                    <a:pt x="415972" y="1583462"/>
                  </a:lnTo>
                  <a:lnTo>
                    <a:pt x="365740" y="1579530"/>
                  </a:lnTo>
                  <a:lnTo>
                    <a:pt x="317604" y="1570313"/>
                  </a:lnTo>
                  <a:lnTo>
                    <a:pt x="272162" y="1556172"/>
                  </a:lnTo>
                  <a:lnTo>
                    <a:pt x="230015" y="1537466"/>
                  </a:lnTo>
                  <a:lnTo>
                    <a:pt x="191763" y="1514554"/>
                  </a:lnTo>
                  <a:lnTo>
                    <a:pt x="158005" y="1487795"/>
                  </a:lnTo>
                  <a:lnTo>
                    <a:pt x="129341" y="1457549"/>
                  </a:lnTo>
                  <a:lnTo>
                    <a:pt x="106371" y="1424174"/>
                  </a:lnTo>
                  <a:lnTo>
                    <a:pt x="89695" y="1388031"/>
                  </a:lnTo>
                  <a:lnTo>
                    <a:pt x="79913" y="1349478"/>
                  </a:lnTo>
                  <a:lnTo>
                    <a:pt x="78121" y="1303154"/>
                  </a:lnTo>
                  <a:lnTo>
                    <a:pt x="86849" y="1257805"/>
                  </a:lnTo>
                  <a:lnTo>
                    <a:pt x="105667" y="1214422"/>
                  </a:lnTo>
                  <a:lnTo>
                    <a:pt x="134144" y="1173999"/>
                  </a:lnTo>
                  <a:lnTo>
                    <a:pt x="171849" y="1137525"/>
                  </a:lnTo>
                  <a:lnTo>
                    <a:pt x="125410" y="1112701"/>
                  </a:lnTo>
                  <a:lnTo>
                    <a:pt x="85841" y="1083300"/>
                  </a:lnTo>
                  <a:lnTo>
                    <a:pt x="53396" y="1050073"/>
                  </a:lnTo>
                  <a:lnTo>
                    <a:pt x="28333" y="1013769"/>
                  </a:lnTo>
                  <a:lnTo>
                    <a:pt x="10909" y="975138"/>
                  </a:lnTo>
                  <a:lnTo>
                    <a:pt x="1379" y="934931"/>
                  </a:lnTo>
                  <a:lnTo>
                    <a:pt x="0" y="893896"/>
                  </a:lnTo>
                  <a:lnTo>
                    <a:pt x="7027" y="852784"/>
                  </a:lnTo>
                  <a:lnTo>
                    <a:pt x="22719" y="812345"/>
                  </a:lnTo>
                  <a:lnTo>
                    <a:pt x="47330" y="773328"/>
                  </a:lnTo>
                  <a:lnTo>
                    <a:pt x="78748" y="738872"/>
                  </a:lnTo>
                  <a:lnTo>
                    <a:pt x="116370" y="708964"/>
                  </a:lnTo>
                  <a:lnTo>
                    <a:pt x="159358" y="684016"/>
                  </a:lnTo>
                  <a:lnTo>
                    <a:pt x="206870" y="664441"/>
                  </a:lnTo>
                  <a:lnTo>
                    <a:pt x="258067" y="650654"/>
                  </a:lnTo>
                  <a:lnTo>
                    <a:pt x="312109" y="643067"/>
                  </a:lnTo>
                  <a:lnTo>
                    <a:pt x="315026" y="637043"/>
                  </a:lnTo>
                  <a:close/>
                </a:path>
              </a:pathLst>
            </a:custGeom>
            <a:ln w="25400">
              <a:solidFill>
                <a:srgbClr val="F2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5239" y="2830268"/>
              <a:ext cx="240308" cy="2747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1970" y="856499"/>
              <a:ext cx="3176905" cy="2064385"/>
            </a:xfrm>
            <a:custGeom>
              <a:avLst/>
              <a:gdLst/>
              <a:ahLst/>
              <a:cxnLst/>
              <a:rect l="l" t="t" r="r" b="b"/>
              <a:pathLst>
                <a:path w="3176904" h="2064385">
                  <a:moveTo>
                    <a:pt x="1394170" y="1903180"/>
                  </a:moveTo>
                  <a:lnTo>
                    <a:pt x="1388413" y="1946029"/>
                  </a:lnTo>
                  <a:lnTo>
                    <a:pt x="1372164" y="1984532"/>
                  </a:lnTo>
                  <a:lnTo>
                    <a:pt x="1346961" y="2017153"/>
                  </a:lnTo>
                  <a:lnTo>
                    <a:pt x="1314339" y="2042357"/>
                  </a:lnTo>
                  <a:lnTo>
                    <a:pt x="1275836" y="2058605"/>
                  </a:lnTo>
                  <a:lnTo>
                    <a:pt x="1232987" y="2064363"/>
                  </a:lnTo>
                  <a:lnTo>
                    <a:pt x="1190138" y="2058605"/>
                  </a:lnTo>
                  <a:lnTo>
                    <a:pt x="1151635" y="2042357"/>
                  </a:lnTo>
                  <a:lnTo>
                    <a:pt x="1119013" y="2017153"/>
                  </a:lnTo>
                  <a:lnTo>
                    <a:pt x="1093810" y="1984532"/>
                  </a:lnTo>
                  <a:lnTo>
                    <a:pt x="1077561" y="1946029"/>
                  </a:lnTo>
                  <a:lnTo>
                    <a:pt x="1071803" y="1903180"/>
                  </a:lnTo>
                  <a:lnTo>
                    <a:pt x="1077561" y="1860331"/>
                  </a:lnTo>
                  <a:lnTo>
                    <a:pt x="1093810" y="1821827"/>
                  </a:lnTo>
                  <a:lnTo>
                    <a:pt x="1119013" y="1789206"/>
                  </a:lnTo>
                  <a:lnTo>
                    <a:pt x="1151635" y="1764002"/>
                  </a:lnTo>
                  <a:lnTo>
                    <a:pt x="1190138" y="1747754"/>
                  </a:lnTo>
                  <a:lnTo>
                    <a:pt x="1232987" y="1741996"/>
                  </a:lnTo>
                  <a:lnTo>
                    <a:pt x="1275836" y="1747754"/>
                  </a:lnTo>
                  <a:lnTo>
                    <a:pt x="1314339" y="1764002"/>
                  </a:lnTo>
                  <a:lnTo>
                    <a:pt x="1346961" y="1789206"/>
                  </a:lnTo>
                  <a:lnTo>
                    <a:pt x="1372164" y="1821827"/>
                  </a:lnTo>
                  <a:lnTo>
                    <a:pt x="1388413" y="1860331"/>
                  </a:lnTo>
                  <a:lnTo>
                    <a:pt x="1394170" y="1903180"/>
                  </a:lnTo>
                  <a:close/>
                </a:path>
                <a:path w="3176904" h="2064385">
                  <a:moveTo>
                    <a:pt x="203017" y="1067230"/>
                  </a:moveTo>
                  <a:lnTo>
                    <a:pt x="150029" y="1067294"/>
                  </a:lnTo>
                  <a:lnTo>
                    <a:pt x="97936" y="1061263"/>
                  </a:lnTo>
                  <a:lnTo>
                    <a:pt x="47629" y="1049295"/>
                  </a:lnTo>
                  <a:lnTo>
                    <a:pt x="0" y="1031546"/>
                  </a:lnTo>
                </a:path>
                <a:path w="3176904" h="2064385">
                  <a:moveTo>
                    <a:pt x="382143" y="1457739"/>
                  </a:moveTo>
                  <a:lnTo>
                    <a:pt x="360529" y="1463664"/>
                  </a:lnTo>
                  <a:lnTo>
                    <a:pt x="338472" y="1468495"/>
                  </a:lnTo>
                  <a:lnTo>
                    <a:pt x="316044" y="1472217"/>
                  </a:lnTo>
                  <a:lnTo>
                    <a:pt x="293318" y="1474817"/>
                  </a:lnTo>
                </a:path>
                <a:path w="3176904" h="2064385">
                  <a:moveTo>
                    <a:pt x="1147533" y="1645382"/>
                  </a:moveTo>
                  <a:lnTo>
                    <a:pt x="1132119" y="1626744"/>
                  </a:lnTo>
                  <a:lnTo>
                    <a:pt x="1118042" y="1607519"/>
                  </a:lnTo>
                  <a:lnTo>
                    <a:pt x="1105331" y="1587749"/>
                  </a:lnTo>
                  <a:lnTo>
                    <a:pt x="1094013" y="1567476"/>
                  </a:lnTo>
                </a:path>
                <a:path w="3176904" h="2064385">
                  <a:moveTo>
                    <a:pt x="2137251" y="1451112"/>
                  </a:moveTo>
                  <a:lnTo>
                    <a:pt x="2134137" y="1472783"/>
                  </a:lnTo>
                  <a:lnTo>
                    <a:pt x="2129530" y="1494284"/>
                  </a:lnTo>
                  <a:lnTo>
                    <a:pt x="2123440" y="1515570"/>
                  </a:lnTo>
                  <a:lnTo>
                    <a:pt x="2115880" y="1536596"/>
                  </a:lnTo>
                </a:path>
                <a:path w="3176904" h="2064385">
                  <a:moveTo>
                    <a:pt x="2562183" y="922927"/>
                  </a:moveTo>
                  <a:lnTo>
                    <a:pt x="2613476" y="945071"/>
                  </a:lnTo>
                  <a:lnTo>
                    <a:pt x="2660020" y="971579"/>
                  </a:lnTo>
                  <a:lnTo>
                    <a:pt x="2701458" y="1002011"/>
                  </a:lnTo>
                  <a:lnTo>
                    <a:pt x="2737430" y="1035928"/>
                  </a:lnTo>
                  <a:lnTo>
                    <a:pt x="2767579" y="1072891"/>
                  </a:lnTo>
                  <a:lnTo>
                    <a:pt x="2791546" y="1112460"/>
                  </a:lnTo>
                  <a:lnTo>
                    <a:pt x="2808972" y="1154195"/>
                  </a:lnTo>
                  <a:lnTo>
                    <a:pt x="2819499" y="1197658"/>
                  </a:lnTo>
                  <a:lnTo>
                    <a:pt x="2822769" y="1242409"/>
                  </a:lnTo>
                </a:path>
                <a:path w="3176904" h="2064385">
                  <a:moveTo>
                    <a:pt x="3176819" y="582653"/>
                  </a:moveTo>
                  <a:lnTo>
                    <a:pt x="3154787" y="616292"/>
                  </a:lnTo>
                  <a:lnTo>
                    <a:pt x="3127910" y="647672"/>
                  </a:lnTo>
                  <a:lnTo>
                    <a:pt x="3096479" y="676493"/>
                  </a:lnTo>
                  <a:lnTo>
                    <a:pt x="3060786" y="702451"/>
                  </a:lnTo>
                </a:path>
                <a:path w="3176904" h="2064385">
                  <a:moveTo>
                    <a:pt x="2898393" y="138148"/>
                  </a:moveTo>
                  <a:lnTo>
                    <a:pt x="2901271" y="152196"/>
                  </a:lnTo>
                  <a:lnTo>
                    <a:pt x="2903253" y="166325"/>
                  </a:lnTo>
                  <a:lnTo>
                    <a:pt x="2904337" y="180510"/>
                  </a:lnTo>
                  <a:lnTo>
                    <a:pt x="2904519" y="194726"/>
                  </a:lnTo>
                </a:path>
                <a:path w="3176904" h="2064385">
                  <a:moveTo>
                    <a:pt x="2157367" y="72153"/>
                  </a:moveTo>
                  <a:lnTo>
                    <a:pt x="2169615" y="52926"/>
                  </a:lnTo>
                  <a:lnTo>
                    <a:pt x="2183644" y="34444"/>
                  </a:lnTo>
                  <a:lnTo>
                    <a:pt x="2199395" y="16778"/>
                  </a:lnTo>
                  <a:lnTo>
                    <a:pt x="2216809" y="0"/>
                  </a:lnTo>
                </a:path>
                <a:path w="3176904" h="2064385">
                  <a:moveTo>
                    <a:pt x="1601397" y="106539"/>
                  </a:moveTo>
                  <a:lnTo>
                    <a:pt x="1606676" y="90493"/>
                  </a:lnTo>
                  <a:lnTo>
                    <a:pt x="1613248" y="74744"/>
                  </a:lnTo>
                  <a:lnTo>
                    <a:pt x="1621092" y="59335"/>
                  </a:lnTo>
                  <a:lnTo>
                    <a:pt x="1630187" y="44311"/>
                  </a:lnTo>
                </a:path>
                <a:path w="3176904" h="2064385">
                  <a:moveTo>
                    <a:pt x="948932" y="127671"/>
                  </a:moveTo>
                  <a:lnTo>
                    <a:pt x="976749" y="140940"/>
                  </a:lnTo>
                  <a:lnTo>
                    <a:pt x="1003433" y="155452"/>
                  </a:lnTo>
                  <a:lnTo>
                    <a:pt x="1028911" y="171167"/>
                  </a:lnTo>
                  <a:lnTo>
                    <a:pt x="1053111" y="188042"/>
                  </a:lnTo>
                </a:path>
                <a:path w="3176904" h="2064385">
                  <a:moveTo>
                    <a:pt x="157655" y="602129"/>
                  </a:moveTo>
                  <a:lnTo>
                    <a:pt x="151873" y="586464"/>
                  </a:lnTo>
                  <a:lnTo>
                    <a:pt x="146912" y="570644"/>
                  </a:lnTo>
                  <a:lnTo>
                    <a:pt x="142777" y="554687"/>
                  </a:lnTo>
                  <a:lnTo>
                    <a:pt x="139474" y="538612"/>
                  </a:lnTo>
                </a:path>
              </a:pathLst>
            </a:custGeom>
            <a:ln w="25400">
              <a:solidFill>
                <a:srgbClr val="F2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25747" y="6452108"/>
            <a:ext cx="733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Unicode MS"/>
                <a:cs typeface="Arial Unicode MS"/>
              </a:rPr>
              <a:t>https://paperswithcode.com/sota/document-summarization-on-cnn-daily-mail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98931" y="966723"/>
            <a:ext cx="168465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10"/>
              </a:spcBef>
            </a:pPr>
            <a:r>
              <a:rPr sz="2800" spc="-80" dirty="0"/>
              <a:t>Wait,</a:t>
            </a:r>
            <a:r>
              <a:rPr sz="2800" spc="-210" dirty="0"/>
              <a:t> </a:t>
            </a:r>
            <a:r>
              <a:rPr sz="2800" spc="-60" dirty="0"/>
              <a:t>what,  </a:t>
            </a:r>
            <a:r>
              <a:rPr sz="2800" spc="-80" dirty="0"/>
              <a:t>which</a:t>
            </a:r>
            <a:r>
              <a:rPr sz="2800" spc="-220" dirty="0"/>
              <a:t> </a:t>
            </a:r>
            <a:r>
              <a:rPr sz="2800" spc="-155" dirty="0"/>
              <a:t>one?  </a:t>
            </a:r>
            <a:r>
              <a:rPr sz="2800" spc="-120" dirty="0"/>
              <a:t>how?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1931015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13</a:t>
            </a:r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2454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7DA9FE-C5A0-9E44-9295-2E582C74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265733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1E1CD-FA7A-234B-B601-4BA3812FB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" y="1411356"/>
            <a:ext cx="10419522" cy="48749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Deepweb</a:t>
            </a:r>
            <a:r>
              <a:rPr lang="en-US" dirty="0"/>
              <a:t> is indexed by Google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should always use words for indexing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Stemming is encouraged for IR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Syntactic analysis helps understand the meaning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Word embeddings are a type of semantic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IR techniques cannot be applied to NLP tasks.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1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20</a:t>
            </a:fld>
            <a:endParaRPr spc="-60" dirty="0">
              <a:solidFill>
                <a:srgbClr val="8F8F8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854" y="1455420"/>
            <a:ext cx="9094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Generate </a:t>
            </a:r>
            <a:r>
              <a:rPr spc="25" dirty="0"/>
              <a:t>with </a:t>
            </a:r>
            <a:r>
              <a:rPr i="1" spc="-250" dirty="0">
                <a:latin typeface="Arial"/>
                <a:cs typeface="Arial"/>
              </a:rPr>
              <a:t>discourse</a:t>
            </a:r>
            <a:r>
              <a:rPr i="1" spc="-500" dirty="0">
                <a:latin typeface="Arial"/>
                <a:cs typeface="Arial"/>
              </a:rPr>
              <a:t> </a:t>
            </a:r>
            <a:r>
              <a:rPr i="1" spc="-135" dirty="0">
                <a:latin typeface="Arial"/>
                <a:cs typeface="Arial"/>
              </a:rPr>
              <a:t>understanding</a:t>
            </a:r>
            <a:r>
              <a:rPr spc="-135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680" y="2777236"/>
            <a:ext cx="6494780" cy="22383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4000" spc="-310" dirty="0">
                <a:solidFill>
                  <a:srgbClr val="333333"/>
                </a:solidFill>
                <a:latin typeface="Arial Unicode MS"/>
                <a:cs typeface="Arial Unicode MS"/>
              </a:rPr>
              <a:t>Research</a:t>
            </a:r>
            <a:r>
              <a:rPr sz="40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0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Questions:</a:t>
            </a:r>
            <a:endParaRPr sz="4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6692DC"/>
              </a:buClr>
              <a:buFont typeface="Arial"/>
              <a:buChar char="•"/>
              <a:tabLst>
                <a:tab pos="355600" algn="l"/>
              </a:tabLst>
            </a:pPr>
            <a:r>
              <a:rPr sz="4000" b="1" i="1" spc="-330" dirty="0">
                <a:solidFill>
                  <a:srgbClr val="333333"/>
                </a:solidFill>
                <a:latin typeface="Arial-BoldItalicMT"/>
                <a:cs typeface="Arial-BoldItalicMT"/>
              </a:rPr>
              <a:t>Length </a:t>
            </a:r>
            <a:r>
              <a:rPr sz="4000" i="1" spc="-3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4000" i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4000" i="1" spc="-204" dirty="0">
                <a:solidFill>
                  <a:srgbClr val="333333"/>
                </a:solidFill>
                <a:latin typeface="Arial"/>
                <a:cs typeface="Arial"/>
              </a:rPr>
              <a:t>summaries</a:t>
            </a: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6692DC"/>
              </a:buClr>
              <a:buFont typeface="Arial"/>
              <a:buChar char="•"/>
              <a:tabLst>
                <a:tab pos="355600" algn="l"/>
              </a:tabLst>
            </a:pPr>
            <a:r>
              <a:rPr sz="4000" b="1" i="1" spc="-345" dirty="0">
                <a:solidFill>
                  <a:srgbClr val="333333"/>
                </a:solidFill>
                <a:latin typeface="Arial-BoldItalicMT"/>
                <a:cs typeface="Arial-BoldItalicMT"/>
              </a:rPr>
              <a:t>Abstractedness </a:t>
            </a:r>
            <a:r>
              <a:rPr sz="40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40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0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summaries</a:t>
            </a:r>
            <a:endParaRPr sz="40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1175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3555" y="1887702"/>
            <a:ext cx="3238500" cy="38100"/>
          </a:xfrm>
          <a:custGeom>
            <a:avLst/>
            <a:gdLst/>
            <a:ahLst/>
            <a:cxnLst/>
            <a:rect l="l" t="t" r="r" b="b"/>
            <a:pathLst>
              <a:path w="3238500" h="38100">
                <a:moveTo>
                  <a:pt x="3238499" y="0"/>
                </a:moveTo>
                <a:lnTo>
                  <a:pt x="0" y="0"/>
                </a:lnTo>
                <a:lnTo>
                  <a:pt x="0" y="38100"/>
                </a:lnTo>
                <a:lnTo>
                  <a:pt x="3238499" y="38100"/>
                </a:lnTo>
                <a:lnTo>
                  <a:pt x="323849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6854" y="1455420"/>
            <a:ext cx="9094470" cy="356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Generate </a:t>
            </a:r>
            <a:r>
              <a:rPr sz="4400" spc="25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4400" i="1" spc="-250" dirty="0">
                <a:solidFill>
                  <a:srgbClr val="333333"/>
                </a:solidFill>
                <a:latin typeface="Arial"/>
                <a:cs typeface="Arial"/>
              </a:rPr>
              <a:t>discourse</a:t>
            </a:r>
            <a:r>
              <a:rPr sz="4400" i="1" spc="-5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4400" i="1" spc="-135" dirty="0">
                <a:solidFill>
                  <a:srgbClr val="333333"/>
                </a:solidFill>
                <a:latin typeface="Arial"/>
                <a:cs typeface="Arial"/>
              </a:rPr>
              <a:t>understanding</a:t>
            </a:r>
            <a:r>
              <a:rPr sz="4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4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50">
              <a:latin typeface="Arial Unicode MS"/>
              <a:cs typeface="Arial Unicode MS"/>
            </a:endParaRPr>
          </a:p>
          <a:p>
            <a:pPr marL="1821180">
              <a:lnSpc>
                <a:spcPct val="100000"/>
              </a:lnSpc>
              <a:spcBef>
                <a:spcPts val="5"/>
              </a:spcBef>
            </a:pPr>
            <a:r>
              <a:rPr sz="4000" spc="-310" dirty="0">
                <a:solidFill>
                  <a:srgbClr val="333333"/>
                </a:solidFill>
                <a:latin typeface="Arial Unicode MS"/>
                <a:cs typeface="Arial Unicode MS"/>
              </a:rPr>
              <a:t>Research</a:t>
            </a:r>
            <a:r>
              <a:rPr sz="40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0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Questions:</a:t>
            </a:r>
            <a:endParaRPr sz="4000">
              <a:latin typeface="Arial Unicode MS"/>
              <a:cs typeface="Arial Unicode MS"/>
            </a:endParaRPr>
          </a:p>
          <a:p>
            <a:pPr marL="2164080" indent="-343535">
              <a:lnSpc>
                <a:spcPct val="100000"/>
              </a:lnSpc>
              <a:spcBef>
                <a:spcPts val="1005"/>
              </a:spcBef>
              <a:buClr>
                <a:srgbClr val="6692DC"/>
              </a:buClr>
              <a:buFont typeface="Arial"/>
              <a:buChar char="•"/>
              <a:tabLst>
                <a:tab pos="2164715" algn="l"/>
              </a:tabLst>
            </a:pPr>
            <a:r>
              <a:rPr sz="4000" b="1" i="1" spc="-330" dirty="0">
                <a:solidFill>
                  <a:srgbClr val="333333"/>
                </a:solidFill>
                <a:latin typeface="Arial-BoldItalicMT"/>
                <a:cs typeface="Arial-BoldItalicMT"/>
              </a:rPr>
              <a:t>Length </a:t>
            </a:r>
            <a:r>
              <a:rPr sz="4000" i="1" spc="-3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4000" i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4000" i="1" spc="-204" dirty="0">
                <a:solidFill>
                  <a:srgbClr val="333333"/>
                </a:solidFill>
                <a:latin typeface="Arial"/>
                <a:cs typeface="Arial"/>
              </a:rPr>
              <a:t>summaries</a:t>
            </a:r>
            <a:endParaRPr sz="4000">
              <a:latin typeface="Arial"/>
              <a:cs typeface="Arial"/>
            </a:endParaRPr>
          </a:p>
          <a:p>
            <a:pPr marL="2164080" indent="-343535">
              <a:lnSpc>
                <a:spcPct val="100000"/>
              </a:lnSpc>
              <a:spcBef>
                <a:spcPts val="1010"/>
              </a:spcBef>
              <a:buClr>
                <a:srgbClr val="6692DC"/>
              </a:buClr>
              <a:buFont typeface="Arial"/>
              <a:buChar char="•"/>
              <a:tabLst>
                <a:tab pos="2164715" algn="l"/>
              </a:tabLst>
            </a:pPr>
            <a:r>
              <a:rPr sz="4000" b="1" i="1" spc="-345" dirty="0">
                <a:solidFill>
                  <a:srgbClr val="333333"/>
                </a:solidFill>
                <a:latin typeface="Arial-BoldItalicMT"/>
                <a:cs typeface="Arial-BoldItalicMT"/>
              </a:rPr>
              <a:t>Abstractedness </a:t>
            </a:r>
            <a:r>
              <a:rPr sz="40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4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0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summaries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21</a:t>
            </a:fld>
            <a:endParaRPr spc="-60" dirty="0">
              <a:solidFill>
                <a:srgbClr val="8F8F8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0860" y="933304"/>
            <a:ext cx="3084195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50" spc="-135" dirty="0">
                <a:solidFill>
                  <a:srgbClr val="FF0000"/>
                </a:solidFill>
                <a:latin typeface="Comic Sans MS"/>
                <a:cs typeface="Comic Sans MS"/>
              </a:rPr>
              <a:t>Corpora</a:t>
            </a:r>
            <a:r>
              <a:rPr sz="4650" spc="-1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4650" spc="-130" dirty="0">
                <a:solidFill>
                  <a:srgbClr val="FF0000"/>
                </a:solidFill>
                <a:latin typeface="Comic Sans MS"/>
                <a:cs typeface="Comic Sans MS"/>
              </a:rPr>
              <a:t>for</a:t>
            </a:r>
            <a:endParaRPr sz="465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610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0" y="1584960"/>
            <a:ext cx="9479280" cy="3355975"/>
            <a:chOff x="1356360" y="1584960"/>
            <a:chExt cx="9479280" cy="3355975"/>
          </a:xfrm>
        </p:grpSpPr>
        <p:sp>
          <p:nvSpPr>
            <p:cNvPr id="3" name="object 3"/>
            <p:cNvSpPr/>
            <p:nvPr/>
          </p:nvSpPr>
          <p:spPr>
            <a:xfrm>
              <a:off x="1356360" y="1584960"/>
              <a:ext cx="9479280" cy="3355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01646" y="1606898"/>
              <a:ext cx="9389110" cy="3264535"/>
            </a:xfrm>
            <a:custGeom>
              <a:avLst/>
              <a:gdLst/>
              <a:ahLst/>
              <a:cxnLst/>
              <a:rect l="l" t="t" r="r" b="b"/>
              <a:pathLst>
                <a:path w="9389110" h="3264535">
                  <a:moveTo>
                    <a:pt x="9181494" y="0"/>
                  </a:moveTo>
                  <a:lnTo>
                    <a:pt x="207210" y="0"/>
                  </a:lnTo>
                  <a:lnTo>
                    <a:pt x="159699" y="5472"/>
                  </a:lnTo>
                  <a:lnTo>
                    <a:pt x="116084" y="21061"/>
                  </a:lnTo>
                  <a:lnTo>
                    <a:pt x="77610" y="45521"/>
                  </a:lnTo>
                  <a:lnTo>
                    <a:pt x="45521" y="77610"/>
                  </a:lnTo>
                  <a:lnTo>
                    <a:pt x="21061" y="116084"/>
                  </a:lnTo>
                  <a:lnTo>
                    <a:pt x="5472" y="159699"/>
                  </a:lnTo>
                  <a:lnTo>
                    <a:pt x="0" y="207210"/>
                  </a:lnTo>
                  <a:lnTo>
                    <a:pt x="0" y="3056939"/>
                  </a:lnTo>
                  <a:lnTo>
                    <a:pt x="5472" y="3104451"/>
                  </a:lnTo>
                  <a:lnTo>
                    <a:pt x="21061" y="3148065"/>
                  </a:lnTo>
                  <a:lnTo>
                    <a:pt x="45521" y="3186539"/>
                  </a:lnTo>
                  <a:lnTo>
                    <a:pt x="77610" y="3218629"/>
                  </a:lnTo>
                  <a:lnTo>
                    <a:pt x="116084" y="3243090"/>
                  </a:lnTo>
                  <a:lnTo>
                    <a:pt x="159699" y="3258678"/>
                  </a:lnTo>
                  <a:lnTo>
                    <a:pt x="207210" y="3264151"/>
                  </a:lnTo>
                  <a:lnTo>
                    <a:pt x="9181494" y="3264151"/>
                  </a:lnTo>
                  <a:lnTo>
                    <a:pt x="9229005" y="3258678"/>
                  </a:lnTo>
                  <a:lnTo>
                    <a:pt x="9272620" y="3243090"/>
                  </a:lnTo>
                  <a:lnTo>
                    <a:pt x="9311094" y="3218629"/>
                  </a:lnTo>
                  <a:lnTo>
                    <a:pt x="9343183" y="3186539"/>
                  </a:lnTo>
                  <a:lnTo>
                    <a:pt x="9367643" y="3148065"/>
                  </a:lnTo>
                  <a:lnTo>
                    <a:pt x="9383232" y="3104451"/>
                  </a:lnTo>
                  <a:lnTo>
                    <a:pt x="9388704" y="3056939"/>
                  </a:lnTo>
                  <a:lnTo>
                    <a:pt x="9388704" y="207210"/>
                  </a:lnTo>
                  <a:lnTo>
                    <a:pt x="9383232" y="159699"/>
                  </a:lnTo>
                  <a:lnTo>
                    <a:pt x="9367643" y="116084"/>
                  </a:lnTo>
                  <a:lnTo>
                    <a:pt x="9343183" y="77610"/>
                  </a:lnTo>
                  <a:lnTo>
                    <a:pt x="9311094" y="45521"/>
                  </a:lnTo>
                  <a:lnTo>
                    <a:pt x="9272620" y="21061"/>
                  </a:lnTo>
                  <a:lnTo>
                    <a:pt x="9229005" y="5472"/>
                  </a:lnTo>
                  <a:lnTo>
                    <a:pt x="9181494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1646" y="1606898"/>
              <a:ext cx="9389110" cy="3264535"/>
            </a:xfrm>
            <a:custGeom>
              <a:avLst/>
              <a:gdLst/>
              <a:ahLst/>
              <a:cxnLst/>
              <a:rect l="l" t="t" r="r" b="b"/>
              <a:pathLst>
                <a:path w="9389110" h="3264535">
                  <a:moveTo>
                    <a:pt x="0" y="207211"/>
                  </a:moveTo>
                  <a:lnTo>
                    <a:pt x="5472" y="159699"/>
                  </a:lnTo>
                  <a:lnTo>
                    <a:pt x="21061" y="116084"/>
                  </a:lnTo>
                  <a:lnTo>
                    <a:pt x="45521" y="77611"/>
                  </a:lnTo>
                  <a:lnTo>
                    <a:pt x="77610" y="45521"/>
                  </a:lnTo>
                  <a:lnTo>
                    <a:pt x="116084" y="21061"/>
                  </a:lnTo>
                  <a:lnTo>
                    <a:pt x="159699" y="5472"/>
                  </a:lnTo>
                  <a:lnTo>
                    <a:pt x="207210" y="0"/>
                  </a:lnTo>
                  <a:lnTo>
                    <a:pt x="9181495" y="0"/>
                  </a:lnTo>
                  <a:lnTo>
                    <a:pt x="9229006" y="5472"/>
                  </a:lnTo>
                  <a:lnTo>
                    <a:pt x="9272621" y="21061"/>
                  </a:lnTo>
                  <a:lnTo>
                    <a:pt x="9311095" y="45521"/>
                  </a:lnTo>
                  <a:lnTo>
                    <a:pt x="9343184" y="77611"/>
                  </a:lnTo>
                  <a:lnTo>
                    <a:pt x="9367645" y="116084"/>
                  </a:lnTo>
                  <a:lnTo>
                    <a:pt x="9383233" y="159699"/>
                  </a:lnTo>
                  <a:lnTo>
                    <a:pt x="9388706" y="207211"/>
                  </a:lnTo>
                  <a:lnTo>
                    <a:pt x="9388706" y="3056940"/>
                  </a:lnTo>
                  <a:lnTo>
                    <a:pt x="9383233" y="3104451"/>
                  </a:lnTo>
                  <a:lnTo>
                    <a:pt x="9367645" y="3148065"/>
                  </a:lnTo>
                  <a:lnTo>
                    <a:pt x="9343184" y="3186539"/>
                  </a:lnTo>
                  <a:lnTo>
                    <a:pt x="9311095" y="3218628"/>
                  </a:lnTo>
                  <a:lnTo>
                    <a:pt x="9272621" y="3243089"/>
                  </a:lnTo>
                  <a:lnTo>
                    <a:pt x="9229006" y="3258678"/>
                  </a:lnTo>
                  <a:lnTo>
                    <a:pt x="9181495" y="3264151"/>
                  </a:lnTo>
                  <a:lnTo>
                    <a:pt x="207210" y="3264151"/>
                  </a:lnTo>
                  <a:lnTo>
                    <a:pt x="159699" y="3258678"/>
                  </a:lnTo>
                  <a:lnTo>
                    <a:pt x="116084" y="3243089"/>
                  </a:lnTo>
                  <a:lnTo>
                    <a:pt x="77610" y="3218628"/>
                  </a:lnTo>
                  <a:lnTo>
                    <a:pt x="45521" y="3186539"/>
                  </a:lnTo>
                  <a:lnTo>
                    <a:pt x="21061" y="3148065"/>
                  </a:lnTo>
                  <a:lnTo>
                    <a:pt x="5472" y="3104451"/>
                  </a:lnTo>
                  <a:lnTo>
                    <a:pt x="0" y="3056940"/>
                  </a:lnTo>
                  <a:lnTo>
                    <a:pt x="0" y="207211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929" y="0"/>
            <a:ext cx="107803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2385" marR="5080" indent="-3830320">
              <a:lnSpc>
                <a:spcPct val="100000"/>
              </a:lnSpc>
              <a:spcBef>
                <a:spcPts val="100"/>
              </a:spcBef>
            </a:pPr>
            <a:r>
              <a:rPr sz="4000" spc="-190" dirty="0"/>
              <a:t>How </a:t>
            </a:r>
            <a:r>
              <a:rPr sz="4000" spc="-185" dirty="0"/>
              <a:t>good </a:t>
            </a:r>
            <a:r>
              <a:rPr sz="4000" spc="-180" dirty="0"/>
              <a:t>are </a:t>
            </a:r>
            <a:r>
              <a:rPr sz="4000" spc="-150" dirty="0"/>
              <a:t>Abstractive </a:t>
            </a:r>
            <a:r>
              <a:rPr sz="4000" spc="-180" dirty="0"/>
              <a:t>Summarization </a:t>
            </a:r>
            <a:r>
              <a:rPr sz="4000" spc="-229" dirty="0"/>
              <a:t>Datasets</a:t>
            </a:r>
            <a:r>
              <a:rPr sz="4000" spc="-409" dirty="0"/>
              <a:t> </a:t>
            </a:r>
            <a:r>
              <a:rPr sz="4000" spc="-375" dirty="0"/>
              <a:t>? </a:t>
            </a:r>
            <a:br>
              <a:rPr lang="en-US" sz="4000" spc="-375" dirty="0"/>
            </a:br>
            <a:r>
              <a:rPr sz="4000" spc="-375" dirty="0"/>
              <a:t> (CNN</a:t>
            </a:r>
            <a:r>
              <a:rPr sz="4000" spc="-215" dirty="0"/>
              <a:t> </a:t>
            </a:r>
            <a:r>
              <a:rPr sz="4000" spc="-250" dirty="0"/>
              <a:t>Example)</a:t>
            </a:r>
            <a:endParaRPr sz="4000" dirty="0"/>
          </a:p>
        </p:txBody>
      </p:sp>
      <p:grpSp>
        <p:nvGrpSpPr>
          <p:cNvPr id="7" name="object 7"/>
          <p:cNvGrpSpPr/>
          <p:nvPr/>
        </p:nvGrpSpPr>
        <p:grpSpPr>
          <a:xfrm>
            <a:off x="1399032" y="5434583"/>
            <a:ext cx="8997950" cy="1137285"/>
            <a:chOff x="1399032" y="5434583"/>
            <a:chExt cx="8997950" cy="1137285"/>
          </a:xfrm>
        </p:grpSpPr>
        <p:sp>
          <p:nvSpPr>
            <p:cNvPr id="8" name="object 8"/>
            <p:cNvSpPr/>
            <p:nvPr/>
          </p:nvSpPr>
          <p:spPr>
            <a:xfrm>
              <a:off x="1399032" y="5434583"/>
              <a:ext cx="8997696" cy="1136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5327" y="5457870"/>
              <a:ext cx="8906510" cy="1044575"/>
            </a:xfrm>
            <a:custGeom>
              <a:avLst/>
              <a:gdLst/>
              <a:ahLst/>
              <a:cxnLst/>
              <a:rect l="l" t="t" r="r" b="b"/>
              <a:pathLst>
                <a:path w="8906510" h="1044575">
                  <a:moveTo>
                    <a:pt x="8840090" y="0"/>
                  </a:moveTo>
                  <a:lnTo>
                    <a:pt x="66282" y="0"/>
                  </a:lnTo>
                  <a:lnTo>
                    <a:pt x="40482" y="5208"/>
                  </a:lnTo>
                  <a:lnTo>
                    <a:pt x="19413" y="19413"/>
                  </a:lnTo>
                  <a:lnTo>
                    <a:pt x="5208" y="40482"/>
                  </a:lnTo>
                  <a:lnTo>
                    <a:pt x="0" y="66281"/>
                  </a:lnTo>
                  <a:lnTo>
                    <a:pt x="0" y="977918"/>
                  </a:lnTo>
                  <a:lnTo>
                    <a:pt x="5208" y="1003718"/>
                  </a:lnTo>
                  <a:lnTo>
                    <a:pt x="19413" y="1024786"/>
                  </a:lnTo>
                  <a:lnTo>
                    <a:pt x="40482" y="1038991"/>
                  </a:lnTo>
                  <a:lnTo>
                    <a:pt x="66282" y="1044200"/>
                  </a:lnTo>
                  <a:lnTo>
                    <a:pt x="8840090" y="1044200"/>
                  </a:lnTo>
                  <a:lnTo>
                    <a:pt x="8865890" y="1038991"/>
                  </a:lnTo>
                  <a:lnTo>
                    <a:pt x="8886958" y="1024786"/>
                  </a:lnTo>
                  <a:lnTo>
                    <a:pt x="8901162" y="1003718"/>
                  </a:lnTo>
                  <a:lnTo>
                    <a:pt x="8906371" y="977918"/>
                  </a:lnTo>
                  <a:lnTo>
                    <a:pt x="8906371" y="66281"/>
                  </a:lnTo>
                  <a:lnTo>
                    <a:pt x="8901162" y="40482"/>
                  </a:lnTo>
                  <a:lnTo>
                    <a:pt x="8886958" y="19413"/>
                  </a:lnTo>
                  <a:lnTo>
                    <a:pt x="8865890" y="5208"/>
                  </a:lnTo>
                  <a:lnTo>
                    <a:pt x="884009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5327" y="5457870"/>
              <a:ext cx="8906510" cy="1044575"/>
            </a:xfrm>
            <a:custGeom>
              <a:avLst/>
              <a:gdLst/>
              <a:ahLst/>
              <a:cxnLst/>
              <a:rect l="l" t="t" r="r" b="b"/>
              <a:pathLst>
                <a:path w="8906510" h="1044575">
                  <a:moveTo>
                    <a:pt x="0" y="66281"/>
                  </a:moveTo>
                  <a:lnTo>
                    <a:pt x="5208" y="40481"/>
                  </a:lnTo>
                  <a:lnTo>
                    <a:pt x="19413" y="19413"/>
                  </a:lnTo>
                  <a:lnTo>
                    <a:pt x="40481" y="5208"/>
                  </a:lnTo>
                  <a:lnTo>
                    <a:pt x="66281" y="0"/>
                  </a:lnTo>
                  <a:lnTo>
                    <a:pt x="8840089" y="0"/>
                  </a:lnTo>
                  <a:lnTo>
                    <a:pt x="8865889" y="5208"/>
                  </a:lnTo>
                  <a:lnTo>
                    <a:pt x="8886957" y="19413"/>
                  </a:lnTo>
                  <a:lnTo>
                    <a:pt x="8901162" y="40481"/>
                  </a:lnTo>
                  <a:lnTo>
                    <a:pt x="8906371" y="66281"/>
                  </a:lnTo>
                  <a:lnTo>
                    <a:pt x="8906371" y="977918"/>
                  </a:lnTo>
                  <a:lnTo>
                    <a:pt x="8901162" y="1003718"/>
                  </a:lnTo>
                  <a:lnTo>
                    <a:pt x="8886957" y="1024786"/>
                  </a:lnTo>
                  <a:lnTo>
                    <a:pt x="8865889" y="1038991"/>
                  </a:lnTo>
                  <a:lnTo>
                    <a:pt x="8840089" y="1044200"/>
                  </a:lnTo>
                  <a:lnTo>
                    <a:pt x="66281" y="1044200"/>
                  </a:lnTo>
                  <a:lnTo>
                    <a:pt x="40481" y="1038991"/>
                  </a:lnTo>
                  <a:lnTo>
                    <a:pt x="19413" y="1024786"/>
                  </a:lnTo>
                  <a:lnTo>
                    <a:pt x="5208" y="1003718"/>
                  </a:lnTo>
                  <a:lnTo>
                    <a:pt x="0" y="977918"/>
                  </a:lnTo>
                  <a:lnTo>
                    <a:pt x="0" y="66281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72406" y="1166876"/>
            <a:ext cx="8909050" cy="515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Article</a:t>
            </a:r>
            <a:endParaRPr sz="2400">
              <a:latin typeface="Arial Unicode MS"/>
              <a:cs typeface="Arial Unicode MS"/>
            </a:endParaRPr>
          </a:p>
          <a:p>
            <a:pPr marL="12700" marR="66040">
              <a:lnSpc>
                <a:spcPct val="99400"/>
              </a:lnSpc>
              <a:spcBef>
                <a:spcPts val="1860"/>
              </a:spcBef>
            </a:pPr>
            <a:r>
              <a:rPr sz="18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CNN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-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We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had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no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idea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much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we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would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really, really, really,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really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like </a:t>
            </a:r>
            <a:r>
              <a:rPr sz="1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tom </a:t>
            </a:r>
            <a:r>
              <a:rPr sz="1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hanks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lip-syncing  </a:t>
            </a:r>
            <a:r>
              <a:rPr sz="1800" spc="1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Carly </a:t>
            </a:r>
            <a:r>
              <a:rPr sz="18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Rae </a:t>
            </a:r>
            <a:r>
              <a:rPr sz="1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Jepsen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song,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we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really do.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Hanks 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shows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up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the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new video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1800" spc="80" dirty="0">
                <a:solidFill>
                  <a:srgbClr val="333333"/>
                </a:solidFill>
                <a:latin typeface="Arial Unicode MS"/>
                <a:cs typeface="Arial Unicode MS"/>
              </a:rPr>
              <a:t>“i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really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like 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you,”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singing </a:t>
            </a:r>
            <a:r>
              <a:rPr sz="1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Jepsen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's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part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throughout.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ct val="99400"/>
              </a:lnSpc>
              <a:spcBef>
                <a:spcPts val="445"/>
              </a:spcBef>
            </a:pPr>
            <a:r>
              <a:rPr sz="1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oscar-winning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actor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apparently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playing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himself,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signing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autographs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fans,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generally  being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very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cheery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movie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star,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before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he and </a:t>
            </a:r>
            <a:r>
              <a:rPr sz="1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Jepsen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take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part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flash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mob. </a:t>
            </a:r>
            <a:r>
              <a:rPr sz="1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So </a:t>
            </a:r>
            <a:r>
              <a:rPr sz="1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what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exactly 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1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Tom </a:t>
            </a:r>
            <a:r>
              <a:rPr sz="1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Hanks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doing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video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first</a:t>
            </a:r>
            <a:r>
              <a:rPr sz="1800" spc="-2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place?</a:t>
            </a:r>
            <a:endParaRPr sz="1800">
              <a:latin typeface="Arial Unicode MS"/>
              <a:cs typeface="Arial Unicode MS"/>
            </a:endParaRPr>
          </a:p>
          <a:p>
            <a:pPr marL="12700" marR="357505">
              <a:lnSpc>
                <a:spcPct val="101099"/>
              </a:lnSpc>
              <a:spcBef>
                <a:spcPts val="430"/>
              </a:spcBef>
            </a:pPr>
            <a:r>
              <a:rPr sz="1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Turns </a:t>
            </a: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out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he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good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friends </a:t>
            </a:r>
            <a:r>
              <a:rPr sz="1800" spc="5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Scooter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Braun,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manager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1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Jepsen,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Justin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Bieber,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who 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also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appears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video. </a:t>
            </a:r>
            <a:r>
              <a:rPr sz="1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He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even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sang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danced </a:t>
            </a:r>
            <a:r>
              <a:rPr sz="1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at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Braun's</a:t>
            </a:r>
            <a:r>
              <a:rPr sz="18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wedding.</a:t>
            </a:r>
            <a:endParaRPr sz="1800">
              <a:latin typeface="Arial Unicode MS"/>
              <a:cs typeface="Arial Unicode MS"/>
            </a:endParaRPr>
          </a:p>
          <a:p>
            <a:pPr marL="12700" marR="651510">
              <a:lnSpc>
                <a:spcPts val="2090"/>
              </a:lnSpc>
              <a:spcBef>
                <a:spcPts val="585"/>
              </a:spcBef>
            </a:pPr>
            <a:r>
              <a:rPr sz="1800" spc="-245" dirty="0">
                <a:solidFill>
                  <a:srgbClr val="333333"/>
                </a:solidFill>
                <a:latin typeface="Arial Unicode MS"/>
                <a:cs typeface="Arial Unicode MS"/>
              </a:rPr>
              <a:t>ABC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reported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that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Hanks 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suggested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himself </a:t>
            </a:r>
            <a:r>
              <a:rPr sz="1800" spc="1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play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role,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after </a:t>
            </a:r>
            <a:r>
              <a:rPr sz="1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Jepsen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said </a:t>
            </a:r>
            <a:r>
              <a:rPr sz="1800" spc="55" dirty="0">
                <a:solidFill>
                  <a:srgbClr val="333333"/>
                </a:solidFill>
                <a:latin typeface="Arial Unicode MS"/>
                <a:cs typeface="Arial Unicode MS"/>
              </a:rPr>
              <a:t>it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would</a:t>
            </a:r>
            <a:r>
              <a:rPr sz="18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be 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amusing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man </a:t>
            </a:r>
            <a:r>
              <a:rPr sz="1800" spc="1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lip-sync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her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song. </a:t>
            </a:r>
            <a:r>
              <a:rPr sz="1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result, </a:t>
            </a:r>
            <a:r>
              <a:rPr sz="1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as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1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can see,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kind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magical.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 Unicode MS"/>
              <a:cs typeface="Arial Unicode MS"/>
            </a:endParaRPr>
          </a:p>
          <a:p>
            <a:pPr marL="128270">
              <a:lnSpc>
                <a:spcPct val="100000"/>
              </a:lnSpc>
            </a:pP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Abstract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260" dirty="0">
                <a:solidFill>
                  <a:srgbClr val="333333"/>
                </a:solidFill>
                <a:latin typeface="Arial Unicode MS"/>
                <a:cs typeface="Arial Unicode MS"/>
              </a:rPr>
              <a:t>/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Headlines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260" dirty="0">
                <a:solidFill>
                  <a:srgbClr val="333333"/>
                </a:solidFill>
                <a:latin typeface="Arial Unicode MS"/>
                <a:cs typeface="Arial Unicode MS"/>
              </a:rPr>
              <a:t>/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Summary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  <a:p>
            <a:pPr marL="12700" marR="575310">
              <a:lnSpc>
                <a:spcPts val="2110"/>
              </a:lnSpc>
              <a:spcBef>
                <a:spcPts val="760"/>
              </a:spcBef>
            </a:pPr>
            <a:r>
              <a:rPr sz="1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Tom </a:t>
            </a:r>
            <a:r>
              <a:rPr sz="1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Hanks makes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surprise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appearance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Carly </a:t>
            </a:r>
            <a:r>
              <a:rPr sz="18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Rae </a:t>
            </a:r>
            <a:r>
              <a:rPr sz="1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Jepsen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video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dancing and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lip-syncing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. 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Hanks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friends </a:t>
            </a:r>
            <a:r>
              <a:rPr sz="1800" spc="5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1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Jepsen's 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manager,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Scooter</a:t>
            </a:r>
            <a:r>
              <a:rPr sz="1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Braun.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ts val="2150"/>
              </a:lnSpc>
            </a:pP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Hanks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volunteered </a:t>
            </a:r>
            <a:r>
              <a:rPr sz="18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the</a:t>
            </a:r>
            <a:r>
              <a:rPr sz="1800" spc="-2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video.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31015" y="664228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16</a:t>
            </a:r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56560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517F-3C33-8244-87E4-9B1287C2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25EC-7700-DC49-BCA2-179A794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CNN/</a:t>
            </a:r>
            <a:r>
              <a:rPr lang="en-US" dirty="0" err="1"/>
              <a:t>Dailymail</a:t>
            </a:r>
            <a:r>
              <a:rPr lang="en-US" dirty="0"/>
              <a:t> Dataset used for 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021" y="171195"/>
            <a:ext cx="1080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0" dirty="0"/>
              <a:t>Can </a:t>
            </a:r>
            <a:r>
              <a:rPr sz="4000" spc="-150" dirty="0"/>
              <a:t>we </a:t>
            </a:r>
            <a:r>
              <a:rPr sz="4000" spc="-170" dirty="0"/>
              <a:t>evaluate </a:t>
            </a:r>
            <a:r>
              <a:rPr sz="4000" i="1" spc="-80" dirty="0">
                <a:latin typeface="Arial"/>
                <a:cs typeface="Arial"/>
              </a:rPr>
              <a:t>narrative </a:t>
            </a:r>
            <a:r>
              <a:rPr sz="4000" i="1" spc="-25" dirty="0">
                <a:latin typeface="Arial"/>
                <a:cs typeface="Arial"/>
              </a:rPr>
              <a:t>flow </a:t>
            </a:r>
            <a:r>
              <a:rPr sz="4000" spc="-120" dirty="0"/>
              <a:t>on </a:t>
            </a:r>
            <a:r>
              <a:rPr sz="4000" spc="-160" dirty="0"/>
              <a:t>existing </a:t>
            </a:r>
            <a:r>
              <a:rPr sz="4000" spc="-140" dirty="0"/>
              <a:t>corpora</a:t>
            </a:r>
            <a:r>
              <a:rPr sz="4000" spc="-595" dirty="0"/>
              <a:t> </a:t>
            </a:r>
            <a:r>
              <a:rPr sz="4000" spc="-375" dirty="0"/>
              <a:t>?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0817" y="3652837"/>
            <a:ext cx="3197225" cy="542925"/>
            <a:chOff x="2090817" y="3652837"/>
            <a:chExt cx="3197225" cy="542925"/>
          </a:xfrm>
        </p:grpSpPr>
        <p:sp>
          <p:nvSpPr>
            <p:cNvPr id="4" name="object 4"/>
            <p:cNvSpPr/>
            <p:nvPr/>
          </p:nvSpPr>
          <p:spPr>
            <a:xfrm>
              <a:off x="2099223" y="3657599"/>
              <a:ext cx="3184525" cy="266700"/>
            </a:xfrm>
            <a:custGeom>
              <a:avLst/>
              <a:gdLst/>
              <a:ahLst/>
              <a:cxnLst/>
              <a:rect l="l" t="t" r="r" b="b"/>
              <a:pathLst>
                <a:path w="3184525" h="266700">
                  <a:moveTo>
                    <a:pt x="3183976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3183976" y="266700"/>
                  </a:lnTo>
                  <a:lnTo>
                    <a:pt x="31839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9223" y="3657600"/>
              <a:ext cx="3184525" cy="266700"/>
            </a:xfrm>
            <a:custGeom>
              <a:avLst/>
              <a:gdLst/>
              <a:ahLst/>
              <a:cxnLst/>
              <a:rect l="l" t="t" r="r" b="b"/>
              <a:pathLst>
                <a:path w="3184525" h="266700">
                  <a:moveTo>
                    <a:pt x="3183976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3183976" y="0"/>
                  </a:lnTo>
                  <a:lnTo>
                    <a:pt x="3183976" y="2667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5580" y="3924299"/>
              <a:ext cx="1714500" cy="266700"/>
            </a:xfrm>
            <a:custGeom>
              <a:avLst/>
              <a:gdLst/>
              <a:ahLst/>
              <a:cxnLst/>
              <a:rect l="l" t="t" r="r" b="b"/>
              <a:pathLst>
                <a:path w="1714500" h="266700">
                  <a:moveTo>
                    <a:pt x="1714419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714419" y="266700"/>
                  </a:lnTo>
                  <a:lnTo>
                    <a:pt x="1714419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5580" y="3924300"/>
              <a:ext cx="1714500" cy="266700"/>
            </a:xfrm>
            <a:custGeom>
              <a:avLst/>
              <a:gdLst/>
              <a:ahLst/>
              <a:cxnLst/>
              <a:rect l="l" t="t" r="r" b="b"/>
              <a:pathLst>
                <a:path w="1714500" h="266700">
                  <a:moveTo>
                    <a:pt x="1714420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714420" y="0"/>
                  </a:lnTo>
                  <a:lnTo>
                    <a:pt x="1714420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90817" y="2878137"/>
            <a:ext cx="2981325" cy="555625"/>
            <a:chOff x="2090817" y="2878137"/>
            <a:chExt cx="2981325" cy="555625"/>
          </a:xfrm>
        </p:grpSpPr>
        <p:sp>
          <p:nvSpPr>
            <p:cNvPr id="9" name="object 9"/>
            <p:cNvSpPr/>
            <p:nvPr/>
          </p:nvSpPr>
          <p:spPr>
            <a:xfrm>
              <a:off x="2099223" y="2882899"/>
              <a:ext cx="2968625" cy="279400"/>
            </a:xfrm>
            <a:custGeom>
              <a:avLst/>
              <a:gdLst/>
              <a:ahLst/>
              <a:cxnLst/>
              <a:rect l="l" t="t" r="r" b="b"/>
              <a:pathLst>
                <a:path w="2968625" h="279400">
                  <a:moveTo>
                    <a:pt x="2968076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968076" y="279400"/>
                  </a:lnTo>
                  <a:lnTo>
                    <a:pt x="29680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9223" y="2882900"/>
              <a:ext cx="2968625" cy="279400"/>
            </a:xfrm>
            <a:custGeom>
              <a:avLst/>
              <a:gdLst/>
              <a:ahLst/>
              <a:cxnLst/>
              <a:rect l="l" t="t" r="r" b="b"/>
              <a:pathLst>
                <a:path w="2968625" h="279400">
                  <a:moveTo>
                    <a:pt x="2968076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2968076" y="0"/>
                  </a:lnTo>
                  <a:lnTo>
                    <a:pt x="2968076" y="2794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5580" y="3162300"/>
              <a:ext cx="1435100" cy="266700"/>
            </a:xfrm>
            <a:custGeom>
              <a:avLst/>
              <a:gdLst/>
              <a:ahLst/>
              <a:cxnLst/>
              <a:rect l="l" t="t" r="r" b="b"/>
              <a:pathLst>
                <a:path w="1435100" h="266700">
                  <a:moveTo>
                    <a:pt x="1435019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435019" y="266700"/>
                  </a:lnTo>
                  <a:lnTo>
                    <a:pt x="1435019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5580" y="3162300"/>
              <a:ext cx="1435100" cy="266700"/>
            </a:xfrm>
            <a:custGeom>
              <a:avLst/>
              <a:gdLst/>
              <a:ahLst/>
              <a:cxnLst/>
              <a:rect l="l" t="t" r="r" b="b"/>
              <a:pathLst>
                <a:path w="1435100" h="266700">
                  <a:moveTo>
                    <a:pt x="1435020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435020" y="0"/>
                  </a:lnTo>
                  <a:lnTo>
                    <a:pt x="1435020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90817" y="2116137"/>
            <a:ext cx="1216025" cy="555625"/>
            <a:chOff x="2090817" y="2116137"/>
            <a:chExt cx="1216025" cy="555625"/>
          </a:xfrm>
        </p:grpSpPr>
        <p:sp>
          <p:nvSpPr>
            <p:cNvPr id="14" name="object 14"/>
            <p:cNvSpPr/>
            <p:nvPr/>
          </p:nvSpPr>
          <p:spPr>
            <a:xfrm>
              <a:off x="2099223" y="2120900"/>
              <a:ext cx="1203325" cy="266700"/>
            </a:xfrm>
            <a:custGeom>
              <a:avLst/>
              <a:gdLst/>
              <a:ahLst/>
              <a:cxnLst/>
              <a:rect l="l" t="t" r="r" b="b"/>
              <a:pathLst>
                <a:path w="1203325" h="266700">
                  <a:moveTo>
                    <a:pt x="1202776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202776" y="266700"/>
                  </a:lnTo>
                  <a:lnTo>
                    <a:pt x="12027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9223" y="2120900"/>
              <a:ext cx="1203325" cy="266700"/>
            </a:xfrm>
            <a:custGeom>
              <a:avLst/>
              <a:gdLst/>
              <a:ahLst/>
              <a:cxnLst/>
              <a:rect l="l" t="t" r="r" b="b"/>
              <a:pathLst>
                <a:path w="1203325" h="266700">
                  <a:moveTo>
                    <a:pt x="1202776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202776" y="0"/>
                  </a:lnTo>
                  <a:lnTo>
                    <a:pt x="1202776" y="2667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5580" y="2387600"/>
              <a:ext cx="838200" cy="279400"/>
            </a:xfrm>
            <a:custGeom>
              <a:avLst/>
              <a:gdLst/>
              <a:ahLst/>
              <a:cxnLst/>
              <a:rect l="l" t="t" r="r" b="b"/>
              <a:pathLst>
                <a:path w="838200" h="279400">
                  <a:moveTo>
                    <a:pt x="838119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838119" y="279400"/>
                  </a:lnTo>
                  <a:lnTo>
                    <a:pt x="838119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5580" y="2387600"/>
              <a:ext cx="838200" cy="279400"/>
            </a:xfrm>
            <a:custGeom>
              <a:avLst/>
              <a:gdLst/>
              <a:ahLst/>
              <a:cxnLst/>
              <a:rect l="l" t="t" r="r" b="b"/>
              <a:pathLst>
                <a:path w="838200" h="279400">
                  <a:moveTo>
                    <a:pt x="83812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838120" y="0"/>
                  </a:lnTo>
                  <a:lnTo>
                    <a:pt x="838120" y="2794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090817" y="1341437"/>
            <a:ext cx="835025" cy="555625"/>
            <a:chOff x="2090817" y="1341437"/>
            <a:chExt cx="835025" cy="555625"/>
          </a:xfrm>
        </p:grpSpPr>
        <p:sp>
          <p:nvSpPr>
            <p:cNvPr id="19" name="object 19"/>
            <p:cNvSpPr/>
            <p:nvPr/>
          </p:nvSpPr>
          <p:spPr>
            <a:xfrm>
              <a:off x="2099223" y="1346200"/>
              <a:ext cx="822325" cy="279400"/>
            </a:xfrm>
            <a:custGeom>
              <a:avLst/>
              <a:gdLst/>
              <a:ahLst/>
              <a:cxnLst/>
              <a:rect l="l" t="t" r="r" b="b"/>
              <a:pathLst>
                <a:path w="822325" h="279400">
                  <a:moveTo>
                    <a:pt x="821776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821776" y="279400"/>
                  </a:lnTo>
                  <a:lnTo>
                    <a:pt x="8217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9223" y="1346200"/>
              <a:ext cx="822325" cy="279400"/>
            </a:xfrm>
            <a:custGeom>
              <a:avLst/>
              <a:gdLst/>
              <a:ahLst/>
              <a:cxnLst/>
              <a:rect l="l" t="t" r="r" b="b"/>
              <a:pathLst>
                <a:path w="822325" h="279400">
                  <a:moveTo>
                    <a:pt x="821776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821776" y="0"/>
                  </a:lnTo>
                  <a:lnTo>
                    <a:pt x="821776" y="2794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5580" y="1625600"/>
              <a:ext cx="723900" cy="266700"/>
            </a:xfrm>
            <a:custGeom>
              <a:avLst/>
              <a:gdLst/>
              <a:ahLst/>
              <a:cxnLst/>
              <a:rect l="l" t="t" r="r" b="b"/>
              <a:pathLst>
                <a:path w="723900" h="266700">
                  <a:moveTo>
                    <a:pt x="723819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723819" y="266700"/>
                  </a:lnTo>
                  <a:lnTo>
                    <a:pt x="723819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5580" y="1625600"/>
              <a:ext cx="723900" cy="266700"/>
            </a:xfrm>
            <a:custGeom>
              <a:avLst/>
              <a:gdLst/>
              <a:ahLst/>
              <a:cxnLst/>
              <a:rect l="l" t="t" r="r" b="b"/>
              <a:pathLst>
                <a:path w="723900" h="266700">
                  <a:moveTo>
                    <a:pt x="723820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723820" y="0"/>
                  </a:lnTo>
                  <a:lnTo>
                    <a:pt x="723820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90817" y="4414837"/>
            <a:ext cx="5229225" cy="1317625"/>
            <a:chOff x="2090817" y="4414837"/>
            <a:chExt cx="5229225" cy="1317625"/>
          </a:xfrm>
        </p:grpSpPr>
        <p:sp>
          <p:nvSpPr>
            <p:cNvPr id="24" name="object 24"/>
            <p:cNvSpPr/>
            <p:nvPr/>
          </p:nvSpPr>
          <p:spPr>
            <a:xfrm>
              <a:off x="2099223" y="5194300"/>
              <a:ext cx="5216525" cy="266700"/>
            </a:xfrm>
            <a:custGeom>
              <a:avLst/>
              <a:gdLst/>
              <a:ahLst/>
              <a:cxnLst/>
              <a:rect l="l" t="t" r="r" b="b"/>
              <a:pathLst>
                <a:path w="5216525" h="266700">
                  <a:moveTo>
                    <a:pt x="5215976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5215976" y="0"/>
                  </a:lnTo>
                  <a:lnTo>
                    <a:pt x="5215976" y="2667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5580" y="5461000"/>
              <a:ext cx="4737100" cy="266700"/>
            </a:xfrm>
            <a:custGeom>
              <a:avLst/>
              <a:gdLst/>
              <a:ahLst/>
              <a:cxnLst/>
              <a:rect l="l" t="t" r="r" b="b"/>
              <a:pathLst>
                <a:path w="4737100" h="266700">
                  <a:moveTo>
                    <a:pt x="4737020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4737020" y="0"/>
                  </a:lnTo>
                  <a:lnTo>
                    <a:pt x="4737020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9223" y="4419600"/>
              <a:ext cx="4149725" cy="279400"/>
            </a:xfrm>
            <a:custGeom>
              <a:avLst/>
              <a:gdLst/>
              <a:ahLst/>
              <a:cxnLst/>
              <a:rect l="l" t="t" r="r" b="b"/>
              <a:pathLst>
                <a:path w="4149725" h="279400">
                  <a:moveTo>
                    <a:pt x="4149176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4149176" y="0"/>
                  </a:lnTo>
                  <a:lnTo>
                    <a:pt x="4149176" y="2794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5580" y="4686300"/>
              <a:ext cx="3352800" cy="279400"/>
            </a:xfrm>
            <a:custGeom>
              <a:avLst/>
              <a:gdLst/>
              <a:ahLst/>
              <a:cxnLst/>
              <a:rect l="l" t="t" r="r" b="b"/>
              <a:pathLst>
                <a:path w="3352800" h="279400">
                  <a:moveTo>
                    <a:pt x="335272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3352720" y="0"/>
                  </a:lnTo>
                  <a:lnTo>
                    <a:pt x="3352720" y="2794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50532" y="3639820"/>
            <a:ext cx="386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191919"/>
                </a:solidFill>
                <a:latin typeface="Arial Unicode MS"/>
                <a:cs typeface="Arial Unicode MS"/>
              </a:rPr>
              <a:t>3.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86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7552" y="2871723"/>
            <a:ext cx="386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191919"/>
                </a:solidFill>
                <a:latin typeface="Arial Unicode MS"/>
                <a:cs typeface="Arial Unicode MS"/>
              </a:rPr>
              <a:t>3.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59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60218" y="2103628"/>
            <a:ext cx="386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191919"/>
                </a:solidFill>
                <a:latin typeface="Arial Unicode MS"/>
                <a:cs typeface="Arial Unicode MS"/>
              </a:rPr>
              <a:t>1.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45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8581" y="1332484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8568" y="3589020"/>
            <a:ext cx="104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191919"/>
                </a:solidFill>
                <a:latin typeface="Arial Unicode MS"/>
                <a:cs typeface="Arial Unicode MS"/>
              </a:rPr>
              <a:t>Daily</a:t>
            </a:r>
            <a:r>
              <a:rPr sz="2000" spc="-140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000" spc="-30" dirty="0">
                <a:solidFill>
                  <a:srgbClr val="191919"/>
                </a:solidFill>
                <a:latin typeface="Arial Unicode MS"/>
                <a:cs typeface="Arial Unicode MS"/>
              </a:rPr>
              <a:t>Mail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36315" y="4381970"/>
            <a:ext cx="6308090" cy="133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305"/>
              </a:lnSpc>
              <a:tabLst>
                <a:tab pos="4993005" algn="l"/>
              </a:tabLst>
            </a:pPr>
            <a:r>
              <a:rPr sz="2000" spc="-180" dirty="0">
                <a:solidFill>
                  <a:srgbClr val="191919"/>
                </a:solidFill>
                <a:latin typeface="Arial Unicode MS"/>
                <a:cs typeface="Arial Unicode MS"/>
              </a:rPr>
              <a:t>AAN	</a:t>
            </a:r>
            <a:r>
              <a:rPr sz="1600" spc="-70" dirty="0">
                <a:solidFill>
                  <a:srgbClr val="191919"/>
                </a:solidFill>
                <a:latin typeface="Arial Unicode MS"/>
                <a:cs typeface="Arial Unicode MS"/>
              </a:rPr>
              <a:t>5.03</a:t>
            </a:r>
            <a:endParaRPr sz="1600">
              <a:latin typeface="Arial Unicode MS"/>
              <a:cs typeface="Arial Unicode MS"/>
            </a:endParaRPr>
          </a:p>
          <a:p>
            <a:pPr marL="4184650">
              <a:lnSpc>
                <a:spcPct val="100000"/>
              </a:lnSpc>
              <a:spcBef>
                <a:spcPts val="135"/>
              </a:spcBef>
            </a:pPr>
            <a:r>
              <a:rPr sz="1600" spc="-75" dirty="0">
                <a:solidFill>
                  <a:srgbClr val="191919"/>
                </a:solidFill>
                <a:latin typeface="Arial Unicode MS"/>
                <a:cs typeface="Arial Unicode MS"/>
              </a:rPr>
              <a:t>106.76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614"/>
              </a:spcBef>
              <a:tabLst>
                <a:tab pos="6049645" algn="l"/>
              </a:tabLst>
            </a:pPr>
            <a:r>
              <a:rPr sz="2000" spc="-320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spc="-260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2000" spc="-240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2000" spc="-415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dirty="0">
                <a:solidFill>
                  <a:srgbClr val="191919"/>
                </a:solidFill>
                <a:latin typeface="Arial Unicode MS"/>
                <a:cs typeface="Arial Unicode MS"/>
              </a:rPr>
              <a:t>	</a:t>
            </a:r>
            <a:r>
              <a:rPr sz="1600" spc="-60" dirty="0">
                <a:solidFill>
                  <a:srgbClr val="191919"/>
                </a:solidFill>
                <a:latin typeface="Arial Unicode MS"/>
                <a:cs typeface="Arial Unicode MS"/>
              </a:rPr>
              <a:t>6.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3</a:t>
            </a:r>
            <a:endParaRPr sz="1600">
              <a:latin typeface="Arial Unicode MS"/>
              <a:cs typeface="Arial Unicode MS"/>
            </a:endParaRPr>
          </a:p>
          <a:p>
            <a:pPr marR="252729" algn="r">
              <a:lnSpc>
                <a:spcPct val="100000"/>
              </a:lnSpc>
              <a:spcBef>
                <a:spcPts val="90"/>
              </a:spcBef>
            </a:pPr>
            <a:r>
              <a:rPr sz="1600" spc="-70" dirty="0">
                <a:solidFill>
                  <a:srgbClr val="191919"/>
                </a:solidFill>
                <a:latin typeface="Arial Unicode MS"/>
                <a:cs typeface="Arial Unicode MS"/>
              </a:rPr>
              <a:t>150.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85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7560" y="2820923"/>
            <a:ext cx="494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2000" spc="-265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r>
              <a:rPr sz="2000" spc="-155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0427" y="2052828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191919"/>
                </a:solidFill>
                <a:latin typeface="Arial Unicode MS"/>
                <a:cs typeface="Arial Unicode MS"/>
              </a:rPr>
              <a:t>Ne</a:t>
            </a:r>
            <a:r>
              <a:rPr sz="2000" spc="-45" dirty="0">
                <a:solidFill>
                  <a:srgbClr val="191919"/>
                </a:solidFill>
                <a:latin typeface="Arial Unicode MS"/>
                <a:cs typeface="Arial Unicode MS"/>
              </a:rPr>
              <a:t>w</a:t>
            </a:r>
            <a:r>
              <a:rPr sz="2000" spc="-204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spc="30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2000" spc="-114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2000" spc="-70" dirty="0">
                <a:solidFill>
                  <a:srgbClr val="191919"/>
                </a:solidFill>
                <a:latin typeface="Arial Unicode MS"/>
                <a:cs typeface="Arial Unicode MS"/>
              </a:rPr>
              <a:t>m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83420" y="1281684"/>
            <a:ext cx="59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35" dirty="0">
                <a:solidFill>
                  <a:srgbClr val="191919"/>
                </a:solidFill>
                <a:latin typeface="Arial Unicode MS"/>
                <a:cs typeface="Arial Unicode MS"/>
              </a:rPr>
              <a:t>X</a:t>
            </a:r>
            <a:r>
              <a:rPr sz="2000" spc="-210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spc="-20" dirty="0">
                <a:solidFill>
                  <a:srgbClr val="191919"/>
                </a:solidFill>
                <a:latin typeface="Arial Unicode MS"/>
                <a:cs typeface="Arial Unicode MS"/>
              </a:rPr>
              <a:t>u</a:t>
            </a:r>
            <a:r>
              <a:rPr sz="2000" spc="-70" dirty="0">
                <a:solidFill>
                  <a:srgbClr val="191919"/>
                </a:solidFill>
                <a:latin typeface="Arial Unicode MS"/>
                <a:cs typeface="Arial Unicode MS"/>
              </a:rPr>
              <a:t>m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73534" y="3911092"/>
            <a:ext cx="488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191919"/>
                </a:solidFill>
                <a:latin typeface="Arial Unicode MS"/>
                <a:cs typeface="Arial Unicode MS"/>
              </a:rPr>
              <a:t>54.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65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4086" y="3778865"/>
            <a:ext cx="114871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ts val="2765"/>
              </a:lnSpc>
            </a:pPr>
            <a:r>
              <a:rPr sz="2400" b="1" spc="-245" dirty="0">
                <a:solidFill>
                  <a:srgbClr val="333333"/>
                </a:solidFill>
                <a:latin typeface="Arial"/>
                <a:cs typeface="Arial"/>
              </a:rPr>
              <a:t>AAN</a:t>
            </a:r>
            <a:endParaRPr sz="24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835"/>
              </a:spcBef>
            </a:pPr>
            <a:r>
              <a:rPr sz="2350" b="1" spc="12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350" b="1" spc="21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350" b="1" spc="2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350" b="1" spc="16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2760" y="3146044"/>
            <a:ext cx="386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191919"/>
                </a:solidFill>
                <a:latin typeface="Arial Unicode MS"/>
                <a:cs typeface="Arial Unicode MS"/>
              </a:rPr>
              <a:t>45.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7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6700" y="2377947"/>
            <a:ext cx="386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191919"/>
                </a:solidFill>
                <a:latin typeface="Arial Unicode MS"/>
                <a:cs typeface="Arial Unicode MS"/>
              </a:rPr>
              <a:t>26.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7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88782" y="1609852"/>
            <a:ext cx="488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191919"/>
                </a:solidFill>
                <a:latin typeface="Arial Unicode MS"/>
                <a:cs typeface="Arial Unicode MS"/>
              </a:rPr>
              <a:t>23.</a:t>
            </a:r>
            <a:r>
              <a:rPr sz="1600" spc="-80" dirty="0">
                <a:solidFill>
                  <a:srgbClr val="191919"/>
                </a:solidFill>
                <a:latin typeface="Arial Unicode MS"/>
                <a:cs typeface="Arial Unicode MS"/>
              </a:rPr>
              <a:t>26</a:t>
            </a:r>
            <a:endParaRPr sz="1600">
              <a:latin typeface="Arial Unicode MS"/>
              <a:cs typeface="Arial Unicode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25696" y="1463039"/>
            <a:ext cx="1938655" cy="844550"/>
            <a:chOff x="4425696" y="1463039"/>
            <a:chExt cx="1938655" cy="844550"/>
          </a:xfrm>
        </p:grpSpPr>
        <p:sp>
          <p:nvSpPr>
            <p:cNvPr id="43" name="object 43"/>
            <p:cNvSpPr/>
            <p:nvPr/>
          </p:nvSpPr>
          <p:spPr>
            <a:xfrm>
              <a:off x="4425696" y="1816607"/>
              <a:ext cx="1920239" cy="335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9432" y="1734311"/>
              <a:ext cx="1572767" cy="573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71536" y="1841193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1788803" y="0"/>
                  </a:moveTo>
                  <a:lnTo>
                    <a:pt x="39996" y="0"/>
                  </a:lnTo>
                  <a:lnTo>
                    <a:pt x="24427" y="3143"/>
                  </a:lnTo>
                  <a:lnTo>
                    <a:pt x="11714" y="11714"/>
                  </a:lnTo>
                  <a:lnTo>
                    <a:pt x="3143" y="24427"/>
                  </a:lnTo>
                  <a:lnTo>
                    <a:pt x="0" y="39996"/>
                  </a:lnTo>
                  <a:lnTo>
                    <a:pt x="0" y="199975"/>
                  </a:lnTo>
                  <a:lnTo>
                    <a:pt x="3143" y="215544"/>
                  </a:lnTo>
                  <a:lnTo>
                    <a:pt x="11714" y="228257"/>
                  </a:lnTo>
                  <a:lnTo>
                    <a:pt x="24427" y="236828"/>
                  </a:lnTo>
                  <a:lnTo>
                    <a:pt x="39996" y="239971"/>
                  </a:lnTo>
                  <a:lnTo>
                    <a:pt x="1788803" y="239971"/>
                  </a:lnTo>
                  <a:lnTo>
                    <a:pt x="1804372" y="236828"/>
                  </a:lnTo>
                  <a:lnTo>
                    <a:pt x="1817085" y="228257"/>
                  </a:lnTo>
                  <a:lnTo>
                    <a:pt x="1825656" y="215544"/>
                  </a:lnTo>
                  <a:lnTo>
                    <a:pt x="1828800" y="199975"/>
                  </a:lnTo>
                  <a:lnTo>
                    <a:pt x="1828800" y="39996"/>
                  </a:lnTo>
                  <a:lnTo>
                    <a:pt x="1825656" y="24427"/>
                  </a:lnTo>
                  <a:lnTo>
                    <a:pt x="1817085" y="11714"/>
                  </a:lnTo>
                  <a:lnTo>
                    <a:pt x="1804372" y="3143"/>
                  </a:lnTo>
                  <a:lnTo>
                    <a:pt x="178880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71536" y="1841193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0" y="39996"/>
                  </a:moveTo>
                  <a:lnTo>
                    <a:pt x="3143" y="24427"/>
                  </a:lnTo>
                  <a:lnTo>
                    <a:pt x="11714" y="11714"/>
                  </a:lnTo>
                  <a:lnTo>
                    <a:pt x="24427" y="3143"/>
                  </a:lnTo>
                  <a:lnTo>
                    <a:pt x="39996" y="0"/>
                  </a:lnTo>
                  <a:lnTo>
                    <a:pt x="1788804" y="0"/>
                  </a:lnTo>
                  <a:lnTo>
                    <a:pt x="1804372" y="3143"/>
                  </a:lnTo>
                  <a:lnTo>
                    <a:pt x="1817085" y="11714"/>
                  </a:lnTo>
                  <a:lnTo>
                    <a:pt x="1825656" y="24427"/>
                  </a:lnTo>
                  <a:lnTo>
                    <a:pt x="1828800" y="39996"/>
                  </a:lnTo>
                  <a:lnTo>
                    <a:pt x="1828800" y="199976"/>
                  </a:lnTo>
                  <a:lnTo>
                    <a:pt x="1825656" y="215544"/>
                  </a:lnTo>
                  <a:lnTo>
                    <a:pt x="1817085" y="228257"/>
                  </a:lnTo>
                  <a:lnTo>
                    <a:pt x="1804372" y="236828"/>
                  </a:lnTo>
                  <a:lnTo>
                    <a:pt x="1788804" y="239972"/>
                  </a:lnTo>
                  <a:lnTo>
                    <a:pt x="39996" y="239972"/>
                  </a:lnTo>
                  <a:lnTo>
                    <a:pt x="24427" y="236828"/>
                  </a:lnTo>
                  <a:lnTo>
                    <a:pt x="11714" y="228257"/>
                  </a:lnTo>
                  <a:lnTo>
                    <a:pt x="3143" y="215544"/>
                  </a:lnTo>
                  <a:lnTo>
                    <a:pt x="0" y="199976"/>
                  </a:lnTo>
                  <a:lnTo>
                    <a:pt x="0" y="39996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43984" y="1545335"/>
              <a:ext cx="1920239" cy="335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3984" y="1463039"/>
              <a:ext cx="1920239" cy="573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0113" y="1569888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1788803" y="0"/>
                  </a:moveTo>
                  <a:lnTo>
                    <a:pt x="39996" y="0"/>
                  </a:lnTo>
                  <a:lnTo>
                    <a:pt x="24427" y="3143"/>
                  </a:lnTo>
                  <a:lnTo>
                    <a:pt x="11714" y="11714"/>
                  </a:lnTo>
                  <a:lnTo>
                    <a:pt x="3143" y="24427"/>
                  </a:lnTo>
                  <a:lnTo>
                    <a:pt x="0" y="39996"/>
                  </a:lnTo>
                  <a:lnTo>
                    <a:pt x="0" y="199975"/>
                  </a:lnTo>
                  <a:lnTo>
                    <a:pt x="3143" y="215543"/>
                  </a:lnTo>
                  <a:lnTo>
                    <a:pt x="11714" y="228256"/>
                  </a:lnTo>
                  <a:lnTo>
                    <a:pt x="24427" y="236828"/>
                  </a:lnTo>
                  <a:lnTo>
                    <a:pt x="39996" y="239971"/>
                  </a:lnTo>
                  <a:lnTo>
                    <a:pt x="1788803" y="239971"/>
                  </a:lnTo>
                  <a:lnTo>
                    <a:pt x="1804372" y="236828"/>
                  </a:lnTo>
                  <a:lnTo>
                    <a:pt x="1817085" y="228256"/>
                  </a:lnTo>
                  <a:lnTo>
                    <a:pt x="1825656" y="215543"/>
                  </a:lnTo>
                  <a:lnTo>
                    <a:pt x="1828800" y="199975"/>
                  </a:lnTo>
                  <a:lnTo>
                    <a:pt x="1828800" y="39996"/>
                  </a:lnTo>
                  <a:lnTo>
                    <a:pt x="1825656" y="24427"/>
                  </a:lnTo>
                  <a:lnTo>
                    <a:pt x="1817085" y="11714"/>
                  </a:lnTo>
                  <a:lnTo>
                    <a:pt x="1804372" y="3143"/>
                  </a:lnTo>
                  <a:lnTo>
                    <a:pt x="17888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90113" y="1569888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0" y="39996"/>
                  </a:moveTo>
                  <a:lnTo>
                    <a:pt x="3143" y="24427"/>
                  </a:lnTo>
                  <a:lnTo>
                    <a:pt x="11714" y="11714"/>
                  </a:lnTo>
                  <a:lnTo>
                    <a:pt x="24427" y="3143"/>
                  </a:lnTo>
                  <a:lnTo>
                    <a:pt x="39996" y="0"/>
                  </a:lnTo>
                  <a:lnTo>
                    <a:pt x="1788804" y="0"/>
                  </a:lnTo>
                  <a:lnTo>
                    <a:pt x="1804372" y="3143"/>
                  </a:lnTo>
                  <a:lnTo>
                    <a:pt x="1817085" y="11714"/>
                  </a:lnTo>
                  <a:lnTo>
                    <a:pt x="1825656" y="24427"/>
                  </a:lnTo>
                  <a:lnTo>
                    <a:pt x="1828800" y="39996"/>
                  </a:lnTo>
                  <a:lnTo>
                    <a:pt x="1828800" y="199976"/>
                  </a:lnTo>
                  <a:lnTo>
                    <a:pt x="1825656" y="215544"/>
                  </a:lnTo>
                  <a:lnTo>
                    <a:pt x="1817085" y="228257"/>
                  </a:lnTo>
                  <a:lnTo>
                    <a:pt x="1804372" y="236828"/>
                  </a:lnTo>
                  <a:lnTo>
                    <a:pt x="1788804" y="239972"/>
                  </a:lnTo>
                  <a:lnTo>
                    <a:pt x="39996" y="239972"/>
                  </a:lnTo>
                  <a:lnTo>
                    <a:pt x="24427" y="236828"/>
                  </a:lnTo>
                  <a:lnTo>
                    <a:pt x="11714" y="228257"/>
                  </a:lnTo>
                  <a:lnTo>
                    <a:pt x="3143" y="215544"/>
                  </a:lnTo>
                  <a:lnTo>
                    <a:pt x="0" y="199976"/>
                  </a:lnTo>
                  <a:lnTo>
                    <a:pt x="0" y="39996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12763" y="1526540"/>
            <a:ext cx="158432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7005" marR="5080" indent="-154940">
              <a:lnSpc>
                <a:spcPts val="2140"/>
              </a:lnSpc>
              <a:spcBef>
                <a:spcPts val="185"/>
              </a:spcBef>
            </a:pPr>
            <a:r>
              <a:rPr sz="1800" spc="-130" dirty="0">
                <a:solidFill>
                  <a:srgbClr val="FFFFFF"/>
                </a:solidFill>
                <a:latin typeface="Arial Unicode MS"/>
                <a:cs typeface="Arial Unicode MS"/>
              </a:rPr>
              <a:t>Avg. </a:t>
            </a:r>
            <a:r>
              <a:rPr sz="18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# </a:t>
            </a:r>
            <a:r>
              <a:rPr sz="18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Sentences  </a:t>
            </a:r>
            <a:r>
              <a:rPr sz="1800" spc="-130" dirty="0">
                <a:solidFill>
                  <a:srgbClr val="FFFFFF"/>
                </a:solidFill>
                <a:latin typeface="Arial Unicode MS"/>
                <a:cs typeface="Arial Unicode MS"/>
              </a:rPr>
              <a:t>Avg. </a:t>
            </a:r>
            <a:r>
              <a:rPr sz="18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#</a:t>
            </a:r>
            <a:r>
              <a:rPr sz="1800" spc="-8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Words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12393" y="1465579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Narrative</a:t>
            </a:r>
            <a:r>
              <a:rPr sz="24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Flow?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54301" y="1831339"/>
            <a:ext cx="14052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-285" dirty="0">
                <a:solidFill>
                  <a:srgbClr val="333333"/>
                </a:solidFill>
                <a:latin typeface="Arial"/>
                <a:cs typeface="Arial"/>
              </a:rPr>
              <a:t>XSum  </a:t>
            </a:r>
            <a:r>
              <a:rPr sz="2400" b="1" spc="-125" dirty="0">
                <a:solidFill>
                  <a:srgbClr val="333333"/>
                </a:solidFill>
                <a:latin typeface="Arial"/>
                <a:cs typeface="Arial"/>
              </a:rPr>
              <a:t>Ne</a:t>
            </a:r>
            <a:r>
              <a:rPr sz="2400" b="1" spc="-16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2400" b="1" spc="-37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400" b="1" spc="-12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333333"/>
                </a:solidFill>
                <a:latin typeface="Arial"/>
                <a:cs typeface="Arial"/>
              </a:rPr>
              <a:t>oo</a:t>
            </a:r>
            <a:r>
              <a:rPr sz="2400" b="1" spc="-100" dirty="0">
                <a:solidFill>
                  <a:srgbClr val="333333"/>
                </a:solidFill>
                <a:latin typeface="Arial"/>
                <a:cs typeface="Arial"/>
              </a:rPr>
              <a:t>m  </a:t>
            </a:r>
            <a:r>
              <a:rPr sz="2400" b="1" spc="-260" dirty="0">
                <a:solidFill>
                  <a:srgbClr val="333333"/>
                </a:solidFill>
                <a:latin typeface="Arial"/>
                <a:cs typeface="Arial"/>
              </a:rPr>
              <a:t>CNN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Daily</a:t>
            </a:r>
            <a:r>
              <a:rPr sz="2400" b="1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333333"/>
                </a:solidFill>
                <a:latin typeface="Arial"/>
                <a:cs typeface="Arial"/>
              </a:rPr>
              <a:t>Mail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2859" y="3839291"/>
            <a:ext cx="10557510" cy="1957705"/>
            <a:chOff x="672859" y="3839291"/>
            <a:chExt cx="10557510" cy="1957705"/>
          </a:xfrm>
        </p:grpSpPr>
        <p:sp>
          <p:nvSpPr>
            <p:cNvPr id="55" name="object 55"/>
            <p:cNvSpPr/>
            <p:nvPr/>
          </p:nvSpPr>
          <p:spPr>
            <a:xfrm>
              <a:off x="672859" y="4274473"/>
              <a:ext cx="7039609" cy="1522730"/>
            </a:xfrm>
            <a:custGeom>
              <a:avLst/>
              <a:gdLst/>
              <a:ahLst/>
              <a:cxnLst/>
              <a:rect l="l" t="t" r="r" b="b"/>
              <a:pathLst>
                <a:path w="7039609" h="1522729">
                  <a:moveTo>
                    <a:pt x="7039155" y="0"/>
                  </a:moveTo>
                  <a:lnTo>
                    <a:pt x="0" y="0"/>
                  </a:lnTo>
                  <a:lnTo>
                    <a:pt x="0" y="1522477"/>
                  </a:lnTo>
                  <a:lnTo>
                    <a:pt x="7039155" y="1522477"/>
                  </a:lnTo>
                  <a:lnTo>
                    <a:pt x="7039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43895" y="3841241"/>
              <a:ext cx="354860" cy="3529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643893" y="4276423"/>
              <a:ext cx="354861" cy="352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06245" y="3839291"/>
              <a:ext cx="3524250" cy="1522730"/>
            </a:xfrm>
            <a:custGeom>
              <a:avLst/>
              <a:gdLst/>
              <a:ahLst/>
              <a:cxnLst/>
              <a:rect l="l" t="t" r="r" b="b"/>
              <a:pathLst>
                <a:path w="3524250" h="1522729">
                  <a:moveTo>
                    <a:pt x="3523969" y="0"/>
                  </a:moveTo>
                  <a:lnTo>
                    <a:pt x="0" y="0"/>
                  </a:lnTo>
                  <a:lnTo>
                    <a:pt x="0" y="1522476"/>
                  </a:lnTo>
                  <a:lnTo>
                    <a:pt x="3523969" y="1522476"/>
                  </a:lnTo>
                  <a:lnTo>
                    <a:pt x="3523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10643894" y="2053920"/>
            <a:ext cx="253489" cy="28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43894" y="2533514"/>
            <a:ext cx="253489" cy="28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43894" y="2968697"/>
            <a:ext cx="253489" cy="28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43894" y="3411782"/>
            <a:ext cx="253489" cy="28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369175" y="6120891"/>
            <a:ext cx="174307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20" dirty="0">
                <a:solidFill>
                  <a:srgbClr val="333333"/>
                </a:solidFill>
                <a:latin typeface="Arial"/>
                <a:cs typeface="Arial"/>
              </a:rPr>
              <a:t>XSum </a:t>
            </a:r>
            <a:r>
              <a:rPr sz="1000" spc="-45" dirty="0">
                <a:solidFill>
                  <a:srgbClr val="333333"/>
                </a:solidFill>
                <a:latin typeface="Arial Unicode MS"/>
                <a:cs typeface="Arial Unicode MS"/>
              </a:rPr>
              <a:t>[Narayan </a:t>
            </a:r>
            <a:r>
              <a:rPr sz="1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et.al, </a:t>
            </a:r>
            <a:r>
              <a:rPr sz="1000" spc="-40" dirty="0">
                <a:solidFill>
                  <a:srgbClr val="333333"/>
                </a:solidFill>
                <a:latin typeface="Arial Unicode MS"/>
                <a:cs typeface="Arial Unicode MS"/>
              </a:rPr>
              <a:t>2018a]  </a:t>
            </a:r>
            <a:r>
              <a:rPr sz="1000" b="1" spc="-75" dirty="0">
                <a:solidFill>
                  <a:srgbClr val="333333"/>
                </a:solidFill>
                <a:latin typeface="Arial"/>
                <a:cs typeface="Arial"/>
              </a:rPr>
              <a:t>Newsroom </a:t>
            </a:r>
            <a:r>
              <a:rPr sz="1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[Grusky </a:t>
            </a:r>
            <a:r>
              <a:rPr sz="1000" spc="-30" dirty="0">
                <a:solidFill>
                  <a:srgbClr val="333333"/>
                </a:solidFill>
                <a:latin typeface="Arial Unicode MS"/>
                <a:cs typeface="Arial Unicode MS"/>
              </a:rPr>
              <a:t>et.al.m 2019]  </a:t>
            </a:r>
            <a:r>
              <a:rPr sz="1000" b="1" spc="-110" dirty="0">
                <a:solidFill>
                  <a:srgbClr val="333333"/>
                </a:solidFill>
                <a:latin typeface="Arial"/>
                <a:cs typeface="Arial"/>
              </a:rPr>
              <a:t>CNN </a:t>
            </a:r>
            <a:r>
              <a:rPr sz="1000" spc="-40" dirty="0">
                <a:solidFill>
                  <a:srgbClr val="333333"/>
                </a:solidFill>
                <a:latin typeface="Arial Unicode MS"/>
                <a:cs typeface="Arial Unicode MS"/>
              </a:rPr>
              <a:t>[Hermann </a:t>
            </a:r>
            <a:r>
              <a:rPr sz="1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et.al.</a:t>
            </a:r>
            <a:r>
              <a:rPr sz="1000" spc="-30" dirty="0">
                <a:solidFill>
                  <a:srgbClr val="333333"/>
                </a:solidFill>
                <a:latin typeface="Arial Unicode MS"/>
                <a:cs typeface="Arial Unicode MS"/>
              </a:rPr>
              <a:t> 2015]</a:t>
            </a:r>
            <a:endParaRPr sz="1000">
              <a:latin typeface="Arial Unicode MS"/>
              <a:cs typeface="Arial Unicode MS"/>
            </a:endParaRPr>
          </a:p>
          <a:p>
            <a:pPr marL="12700">
              <a:lnSpc>
                <a:spcPts val="1430"/>
              </a:lnSpc>
            </a:pPr>
            <a:r>
              <a:rPr sz="1000" b="1" spc="-65" dirty="0">
                <a:solidFill>
                  <a:srgbClr val="333333"/>
                </a:solidFill>
                <a:latin typeface="Arial"/>
                <a:cs typeface="Arial"/>
              </a:rPr>
              <a:t>Daily </a:t>
            </a:r>
            <a:r>
              <a:rPr sz="1000" b="1" spc="-25" dirty="0">
                <a:solidFill>
                  <a:srgbClr val="333333"/>
                </a:solidFill>
                <a:latin typeface="Arial"/>
                <a:cs typeface="Arial"/>
              </a:rPr>
              <a:t>Mail </a:t>
            </a:r>
            <a:r>
              <a:rPr sz="1000" spc="-40" dirty="0">
                <a:solidFill>
                  <a:srgbClr val="333333"/>
                </a:solidFill>
                <a:latin typeface="Arial Unicode MS"/>
                <a:cs typeface="Arial Unicode MS"/>
              </a:rPr>
              <a:t>[Hermann </a:t>
            </a:r>
            <a:r>
              <a:rPr sz="1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et.al.</a:t>
            </a:r>
            <a:r>
              <a:rPr sz="10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201</a:t>
            </a:r>
            <a:r>
              <a:rPr sz="1800" spc="-322" baseline="2314" dirty="0">
                <a:solidFill>
                  <a:srgbClr val="333333"/>
                </a:solidFill>
                <a:latin typeface="Arial Unicode MS"/>
                <a:cs typeface="Arial Unicode MS"/>
              </a:rPr>
              <a:t>1</a:t>
            </a:r>
            <a:r>
              <a:rPr sz="1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5</a:t>
            </a:r>
            <a:r>
              <a:rPr sz="1800" spc="-322" baseline="2314" dirty="0">
                <a:solidFill>
                  <a:srgbClr val="333333"/>
                </a:solidFill>
                <a:latin typeface="Arial Unicode MS"/>
                <a:cs typeface="Arial Unicode MS"/>
              </a:rPr>
              <a:t>7</a:t>
            </a:r>
            <a:r>
              <a:rPr sz="1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]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83121" y="4837683"/>
            <a:ext cx="6425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Summaries </a:t>
            </a:r>
            <a:r>
              <a:rPr sz="2800" spc="1185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sz="2800" spc="-3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headlines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news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articles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40321" y="5270500"/>
            <a:ext cx="655891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325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don’t 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provide </a:t>
            </a:r>
            <a:r>
              <a:rPr sz="2800" b="1" spc="-180" dirty="0">
                <a:solidFill>
                  <a:srgbClr val="333333"/>
                </a:solidFill>
                <a:latin typeface="Arial"/>
                <a:cs typeface="Arial"/>
              </a:rPr>
              <a:t>inductive</a:t>
            </a:r>
            <a:r>
              <a:rPr sz="2800" b="1" spc="-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333333"/>
                </a:solidFill>
                <a:latin typeface="Arial"/>
                <a:cs typeface="Arial"/>
              </a:rPr>
              <a:t>bias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325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unable </a:t>
            </a:r>
            <a:r>
              <a:rPr sz="2800" spc="2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learn </a:t>
            </a:r>
            <a:r>
              <a:rPr sz="2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or 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measure </a:t>
            </a:r>
            <a:r>
              <a:rPr sz="2800" b="1" spc="-145" dirty="0">
                <a:solidFill>
                  <a:srgbClr val="333333"/>
                </a:solidFill>
                <a:latin typeface="Arial"/>
                <a:cs typeface="Arial"/>
              </a:rPr>
              <a:t>narrative</a:t>
            </a:r>
            <a:r>
              <a:rPr sz="2800" b="1" spc="-5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333333"/>
                </a:solidFill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tend </a:t>
            </a:r>
            <a:r>
              <a:rPr sz="2800" spc="2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be</a:t>
            </a:r>
            <a:r>
              <a:rPr sz="2800" spc="-3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b="1" spc="-160" dirty="0">
                <a:solidFill>
                  <a:srgbClr val="333333"/>
                </a:solidFill>
                <a:latin typeface="Arial"/>
                <a:cs typeface="Arial"/>
              </a:rPr>
              <a:t>extractive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0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898" y="141732"/>
            <a:ext cx="7710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Scientific </a:t>
            </a:r>
            <a:r>
              <a:rPr spc="-215" dirty="0"/>
              <a:t>Dataset </a:t>
            </a:r>
            <a:r>
              <a:rPr spc="-204" dirty="0"/>
              <a:t>(arXiv </a:t>
            </a:r>
            <a:r>
              <a:rPr spc="-10" dirty="0"/>
              <a:t>–</a:t>
            </a:r>
            <a:r>
              <a:rPr spc="-395" dirty="0"/>
              <a:t> </a:t>
            </a:r>
            <a:r>
              <a:rPr spc="-490" dirty="0"/>
              <a:t>CS+BIO)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1513" y="1078484"/>
            <a:ext cx="160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953735"/>
                </a:solidFill>
                <a:latin typeface="Arial"/>
                <a:cs typeface="Arial"/>
              </a:rPr>
              <a:t>I</a:t>
            </a:r>
            <a:r>
              <a:rPr sz="2400" b="1" spc="-170" dirty="0">
                <a:solidFill>
                  <a:srgbClr val="953735"/>
                </a:solidFill>
                <a:latin typeface="Arial"/>
                <a:cs typeface="Arial"/>
              </a:rPr>
              <a:t>n</a:t>
            </a:r>
            <a:r>
              <a:rPr sz="2400" b="1" spc="3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400" b="1" spc="-120" dirty="0">
                <a:solidFill>
                  <a:srgbClr val="953735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o</a:t>
            </a:r>
            <a:r>
              <a:rPr sz="2400" b="1" spc="-180" dirty="0">
                <a:solidFill>
                  <a:srgbClr val="953735"/>
                </a:solidFill>
                <a:latin typeface="Arial"/>
                <a:cs typeface="Arial"/>
              </a:rPr>
              <a:t>d</a:t>
            </a: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u</a:t>
            </a:r>
            <a:r>
              <a:rPr sz="2400" b="1" spc="-195" dirty="0">
                <a:solidFill>
                  <a:srgbClr val="953735"/>
                </a:solidFill>
                <a:latin typeface="Arial"/>
                <a:cs typeface="Arial"/>
              </a:rPr>
              <a:t>c</a:t>
            </a:r>
            <a:r>
              <a:rPr sz="2400" b="1" spc="-114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400" b="1" spc="-150" dirty="0">
                <a:solidFill>
                  <a:srgbClr val="953735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1119" y="1508759"/>
            <a:ext cx="5163820" cy="5157470"/>
            <a:chOff x="1341119" y="1508759"/>
            <a:chExt cx="5163820" cy="5157470"/>
          </a:xfrm>
        </p:grpSpPr>
        <p:sp>
          <p:nvSpPr>
            <p:cNvPr id="5" name="object 5"/>
            <p:cNvSpPr/>
            <p:nvPr/>
          </p:nvSpPr>
          <p:spPr>
            <a:xfrm>
              <a:off x="1341119" y="1508759"/>
              <a:ext cx="5163311" cy="5157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8562" y="1531970"/>
              <a:ext cx="5069205" cy="5064125"/>
            </a:xfrm>
            <a:custGeom>
              <a:avLst/>
              <a:gdLst/>
              <a:ahLst/>
              <a:cxnLst/>
              <a:rect l="l" t="t" r="r" b="b"/>
              <a:pathLst>
                <a:path w="5069205" h="5064125">
                  <a:moveTo>
                    <a:pt x="4747590" y="0"/>
                  </a:moveTo>
                  <a:lnTo>
                    <a:pt x="321437" y="0"/>
                  </a:lnTo>
                  <a:lnTo>
                    <a:pt x="273937" y="3485"/>
                  </a:lnTo>
                  <a:lnTo>
                    <a:pt x="228601" y="13609"/>
                  </a:lnTo>
                  <a:lnTo>
                    <a:pt x="185927" y="29875"/>
                  </a:lnTo>
                  <a:lnTo>
                    <a:pt x="146411" y="51785"/>
                  </a:lnTo>
                  <a:lnTo>
                    <a:pt x="110550" y="78843"/>
                  </a:lnTo>
                  <a:lnTo>
                    <a:pt x="78843" y="110551"/>
                  </a:lnTo>
                  <a:lnTo>
                    <a:pt x="51785" y="146411"/>
                  </a:lnTo>
                  <a:lnTo>
                    <a:pt x="29875" y="185927"/>
                  </a:lnTo>
                  <a:lnTo>
                    <a:pt x="13609" y="228602"/>
                  </a:lnTo>
                  <a:lnTo>
                    <a:pt x="3485" y="273938"/>
                  </a:lnTo>
                  <a:lnTo>
                    <a:pt x="0" y="321438"/>
                  </a:lnTo>
                  <a:lnTo>
                    <a:pt x="0" y="4742199"/>
                  </a:lnTo>
                  <a:lnTo>
                    <a:pt x="3485" y="4789699"/>
                  </a:lnTo>
                  <a:lnTo>
                    <a:pt x="13609" y="4835034"/>
                  </a:lnTo>
                  <a:lnTo>
                    <a:pt x="29875" y="4877709"/>
                  </a:lnTo>
                  <a:lnTo>
                    <a:pt x="51785" y="4917225"/>
                  </a:lnTo>
                  <a:lnTo>
                    <a:pt x="78843" y="4953086"/>
                  </a:lnTo>
                  <a:lnTo>
                    <a:pt x="110550" y="4984793"/>
                  </a:lnTo>
                  <a:lnTo>
                    <a:pt x="146411" y="5011851"/>
                  </a:lnTo>
                  <a:lnTo>
                    <a:pt x="185927" y="5033761"/>
                  </a:lnTo>
                  <a:lnTo>
                    <a:pt x="228601" y="5050027"/>
                  </a:lnTo>
                  <a:lnTo>
                    <a:pt x="273937" y="5060151"/>
                  </a:lnTo>
                  <a:lnTo>
                    <a:pt x="321437" y="5063637"/>
                  </a:lnTo>
                  <a:lnTo>
                    <a:pt x="4747590" y="5063637"/>
                  </a:lnTo>
                  <a:lnTo>
                    <a:pt x="4795089" y="5060151"/>
                  </a:lnTo>
                  <a:lnTo>
                    <a:pt x="4840425" y="5050027"/>
                  </a:lnTo>
                  <a:lnTo>
                    <a:pt x="4883099" y="5033761"/>
                  </a:lnTo>
                  <a:lnTo>
                    <a:pt x="4922615" y="5011851"/>
                  </a:lnTo>
                  <a:lnTo>
                    <a:pt x="4958476" y="4984793"/>
                  </a:lnTo>
                  <a:lnTo>
                    <a:pt x="4990184" y="4953086"/>
                  </a:lnTo>
                  <a:lnTo>
                    <a:pt x="5017241" y="4917225"/>
                  </a:lnTo>
                  <a:lnTo>
                    <a:pt x="5039151" y="4877709"/>
                  </a:lnTo>
                  <a:lnTo>
                    <a:pt x="5055417" y="4835034"/>
                  </a:lnTo>
                  <a:lnTo>
                    <a:pt x="5065541" y="4789699"/>
                  </a:lnTo>
                  <a:lnTo>
                    <a:pt x="5069027" y="4742199"/>
                  </a:lnTo>
                  <a:lnTo>
                    <a:pt x="5069027" y="321438"/>
                  </a:lnTo>
                  <a:lnTo>
                    <a:pt x="5065541" y="273938"/>
                  </a:lnTo>
                  <a:lnTo>
                    <a:pt x="5055417" y="228602"/>
                  </a:lnTo>
                  <a:lnTo>
                    <a:pt x="5039151" y="185927"/>
                  </a:lnTo>
                  <a:lnTo>
                    <a:pt x="5017241" y="146411"/>
                  </a:lnTo>
                  <a:lnTo>
                    <a:pt x="4990184" y="110551"/>
                  </a:lnTo>
                  <a:lnTo>
                    <a:pt x="4958476" y="78843"/>
                  </a:lnTo>
                  <a:lnTo>
                    <a:pt x="4922615" y="51785"/>
                  </a:lnTo>
                  <a:lnTo>
                    <a:pt x="4883099" y="29875"/>
                  </a:lnTo>
                  <a:lnTo>
                    <a:pt x="4840425" y="13609"/>
                  </a:lnTo>
                  <a:lnTo>
                    <a:pt x="4795089" y="3485"/>
                  </a:lnTo>
                  <a:lnTo>
                    <a:pt x="474759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8562" y="1531970"/>
              <a:ext cx="5069205" cy="5064125"/>
            </a:xfrm>
            <a:custGeom>
              <a:avLst/>
              <a:gdLst/>
              <a:ahLst/>
              <a:cxnLst/>
              <a:rect l="l" t="t" r="r" b="b"/>
              <a:pathLst>
                <a:path w="5069205" h="5064125">
                  <a:moveTo>
                    <a:pt x="0" y="321437"/>
                  </a:moveTo>
                  <a:lnTo>
                    <a:pt x="3485" y="273938"/>
                  </a:lnTo>
                  <a:lnTo>
                    <a:pt x="13609" y="228602"/>
                  </a:lnTo>
                  <a:lnTo>
                    <a:pt x="29875" y="185927"/>
                  </a:lnTo>
                  <a:lnTo>
                    <a:pt x="51785" y="146411"/>
                  </a:lnTo>
                  <a:lnTo>
                    <a:pt x="78843" y="110550"/>
                  </a:lnTo>
                  <a:lnTo>
                    <a:pt x="110550" y="78843"/>
                  </a:lnTo>
                  <a:lnTo>
                    <a:pt x="146411" y="51785"/>
                  </a:lnTo>
                  <a:lnTo>
                    <a:pt x="185927" y="29875"/>
                  </a:lnTo>
                  <a:lnTo>
                    <a:pt x="228602" y="13609"/>
                  </a:lnTo>
                  <a:lnTo>
                    <a:pt x="273937" y="3485"/>
                  </a:lnTo>
                  <a:lnTo>
                    <a:pt x="321437" y="0"/>
                  </a:lnTo>
                  <a:lnTo>
                    <a:pt x="4747590" y="0"/>
                  </a:lnTo>
                  <a:lnTo>
                    <a:pt x="4795089" y="3485"/>
                  </a:lnTo>
                  <a:lnTo>
                    <a:pt x="4840425" y="13609"/>
                  </a:lnTo>
                  <a:lnTo>
                    <a:pt x="4883100" y="29875"/>
                  </a:lnTo>
                  <a:lnTo>
                    <a:pt x="4922616" y="51785"/>
                  </a:lnTo>
                  <a:lnTo>
                    <a:pt x="4958476" y="78843"/>
                  </a:lnTo>
                  <a:lnTo>
                    <a:pt x="4990184" y="110550"/>
                  </a:lnTo>
                  <a:lnTo>
                    <a:pt x="5017242" y="146411"/>
                  </a:lnTo>
                  <a:lnTo>
                    <a:pt x="5039152" y="185927"/>
                  </a:lnTo>
                  <a:lnTo>
                    <a:pt x="5055418" y="228602"/>
                  </a:lnTo>
                  <a:lnTo>
                    <a:pt x="5065542" y="273938"/>
                  </a:lnTo>
                  <a:lnTo>
                    <a:pt x="5069028" y="321437"/>
                  </a:lnTo>
                  <a:lnTo>
                    <a:pt x="5069028" y="4742199"/>
                  </a:lnTo>
                  <a:lnTo>
                    <a:pt x="5065542" y="4789698"/>
                  </a:lnTo>
                  <a:lnTo>
                    <a:pt x="5055418" y="4835034"/>
                  </a:lnTo>
                  <a:lnTo>
                    <a:pt x="5039152" y="4877709"/>
                  </a:lnTo>
                  <a:lnTo>
                    <a:pt x="5017242" y="4917225"/>
                  </a:lnTo>
                  <a:lnTo>
                    <a:pt x="4990184" y="4953085"/>
                  </a:lnTo>
                  <a:lnTo>
                    <a:pt x="4958476" y="4984793"/>
                  </a:lnTo>
                  <a:lnTo>
                    <a:pt x="4922616" y="5011851"/>
                  </a:lnTo>
                  <a:lnTo>
                    <a:pt x="4883100" y="5033761"/>
                  </a:lnTo>
                  <a:lnTo>
                    <a:pt x="4840425" y="5050027"/>
                  </a:lnTo>
                  <a:lnTo>
                    <a:pt x="4795089" y="5060151"/>
                  </a:lnTo>
                  <a:lnTo>
                    <a:pt x="4747590" y="5063637"/>
                  </a:lnTo>
                  <a:lnTo>
                    <a:pt x="321437" y="5063637"/>
                  </a:lnTo>
                  <a:lnTo>
                    <a:pt x="273937" y="5060151"/>
                  </a:lnTo>
                  <a:lnTo>
                    <a:pt x="228602" y="5050027"/>
                  </a:lnTo>
                  <a:lnTo>
                    <a:pt x="185927" y="5033761"/>
                  </a:lnTo>
                  <a:lnTo>
                    <a:pt x="146411" y="5011851"/>
                  </a:lnTo>
                  <a:lnTo>
                    <a:pt x="110550" y="4984793"/>
                  </a:lnTo>
                  <a:lnTo>
                    <a:pt x="78843" y="4953085"/>
                  </a:lnTo>
                  <a:lnTo>
                    <a:pt x="51785" y="4917225"/>
                  </a:lnTo>
                  <a:lnTo>
                    <a:pt x="29875" y="4877709"/>
                  </a:lnTo>
                  <a:lnTo>
                    <a:pt x="13609" y="4835034"/>
                  </a:lnTo>
                  <a:lnTo>
                    <a:pt x="3485" y="4789698"/>
                  </a:lnTo>
                  <a:lnTo>
                    <a:pt x="0" y="4742199"/>
                  </a:lnTo>
                  <a:lnTo>
                    <a:pt x="0" y="321437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9252" y="1822086"/>
            <a:ext cx="4678045" cy="646430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50165" rIns="0" bIns="0" rtlCol="0">
            <a:spAutoFit/>
          </a:bodyPr>
          <a:lstStyle/>
          <a:p>
            <a:pPr marL="90805" marR="83820">
              <a:lnSpc>
                <a:spcPts val="2090"/>
              </a:lnSpc>
              <a:spcBef>
                <a:spcPts val="395"/>
              </a:spcBef>
              <a:tabLst>
                <a:tab pos="1145540" algn="l"/>
                <a:tab pos="2023110" algn="l"/>
                <a:tab pos="3395979" algn="l"/>
                <a:tab pos="3864610" algn="l"/>
              </a:tabLst>
            </a:pPr>
            <a:r>
              <a:rPr sz="1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D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8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1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c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u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8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	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1800" spc="5" dirty="0">
                <a:solidFill>
                  <a:srgbClr val="333333"/>
                </a:solidFill>
                <a:latin typeface="Arial Unicode MS"/>
                <a:cs typeface="Arial Unicode MS"/>
              </a:rPr>
              <a:t>l</a:t>
            </a:r>
            <a:r>
              <a:rPr sz="1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1800" spc="9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800" spc="5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	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ch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ac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1800" spc="2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8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z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18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	</a:t>
            </a:r>
            <a:r>
              <a:rPr sz="1800" spc="1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800" spc="35" dirty="0">
                <a:solidFill>
                  <a:srgbClr val="333333"/>
                </a:solidFill>
                <a:latin typeface="Arial Unicode MS"/>
                <a:cs typeface="Arial Unicode MS"/>
              </a:rPr>
              <a:t>h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	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800" spc="7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1800" spc="2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nal 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structure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logical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relation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coherent</a:t>
            </a:r>
            <a:r>
              <a:rPr sz="1800" spc="-2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text.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252" y="2650403"/>
            <a:ext cx="4678045" cy="2308860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 marR="83185" algn="just">
              <a:lnSpc>
                <a:spcPct val="100000"/>
              </a:lnSpc>
              <a:spcBef>
                <a:spcPts val="250"/>
              </a:spcBef>
            </a:pP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Automatically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identifying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these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relations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not 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only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plans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important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role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discourse 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comprehension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generation,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also 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obtains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wide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applications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many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other 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relevant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natural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language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processing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tasks, </a:t>
            </a:r>
            <a:r>
              <a:rPr sz="1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such  </a:t>
            </a:r>
            <a:r>
              <a:rPr sz="1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as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text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summarization </a:t>
            </a:r>
            <a:r>
              <a:rPr sz="1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(Yoshida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al.,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2014), 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conversation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(Higashinaka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et.al.,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2014), 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question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answering (Verberne </a:t>
            </a:r>
            <a:r>
              <a:rPr sz="1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et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al.,</a:t>
            </a:r>
            <a:r>
              <a:rPr sz="1800" spc="-2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2007)…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9252" y="5140713"/>
            <a:ext cx="4678045" cy="1200785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84455" algn="just">
              <a:lnSpc>
                <a:spcPct val="100400"/>
              </a:lnSpc>
              <a:spcBef>
                <a:spcPts val="240"/>
              </a:spcBef>
            </a:pP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Generally, discourse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relations </a:t>
            </a:r>
            <a:r>
              <a:rPr sz="1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can</a:t>
            </a:r>
            <a:r>
              <a:rPr sz="1800" spc="2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divided  </a:t>
            </a:r>
            <a:r>
              <a:rPr sz="1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into </a:t>
            </a: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two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categories: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explicit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implicit,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which  </a:t>
            </a:r>
            <a:r>
              <a:rPr sz="1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illustrated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following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example: </a:t>
            </a:r>
            <a:r>
              <a:rPr sz="1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company </a:t>
            </a:r>
            <a:r>
              <a:rPr sz="1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was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disappointed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by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ruling</a:t>
            </a:r>
            <a:r>
              <a:rPr sz="1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56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5328" y="2612135"/>
            <a:ext cx="4304030" cy="3194685"/>
            <a:chOff x="6815328" y="2612135"/>
            <a:chExt cx="4304030" cy="3194685"/>
          </a:xfrm>
        </p:grpSpPr>
        <p:sp>
          <p:nvSpPr>
            <p:cNvPr id="12" name="object 12"/>
            <p:cNvSpPr/>
            <p:nvPr/>
          </p:nvSpPr>
          <p:spPr>
            <a:xfrm>
              <a:off x="6815328" y="2612135"/>
              <a:ext cx="4303776" cy="3194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3113" y="2635726"/>
              <a:ext cx="4210050" cy="3101340"/>
            </a:xfrm>
            <a:custGeom>
              <a:avLst/>
              <a:gdLst/>
              <a:ahLst/>
              <a:cxnLst/>
              <a:rect l="l" t="t" r="r" b="b"/>
              <a:pathLst>
                <a:path w="4210050" h="3101340">
                  <a:moveTo>
                    <a:pt x="3902542" y="0"/>
                  </a:moveTo>
                  <a:lnTo>
                    <a:pt x="306892" y="0"/>
                  </a:lnTo>
                  <a:lnTo>
                    <a:pt x="257113" y="4016"/>
                  </a:lnTo>
                  <a:lnTo>
                    <a:pt x="209891" y="15645"/>
                  </a:lnTo>
                  <a:lnTo>
                    <a:pt x="165858" y="34254"/>
                  </a:lnTo>
                  <a:lnTo>
                    <a:pt x="125646" y="59212"/>
                  </a:lnTo>
                  <a:lnTo>
                    <a:pt x="89887" y="89886"/>
                  </a:lnTo>
                  <a:lnTo>
                    <a:pt x="59212" y="125645"/>
                  </a:lnTo>
                  <a:lnTo>
                    <a:pt x="34254" y="165857"/>
                  </a:lnTo>
                  <a:lnTo>
                    <a:pt x="15645" y="209890"/>
                  </a:lnTo>
                  <a:lnTo>
                    <a:pt x="4016" y="257112"/>
                  </a:lnTo>
                  <a:lnTo>
                    <a:pt x="0" y="306891"/>
                  </a:lnTo>
                  <a:lnTo>
                    <a:pt x="0" y="2794303"/>
                  </a:lnTo>
                  <a:lnTo>
                    <a:pt x="4016" y="2844083"/>
                  </a:lnTo>
                  <a:lnTo>
                    <a:pt x="15645" y="2891305"/>
                  </a:lnTo>
                  <a:lnTo>
                    <a:pt x="34254" y="2935338"/>
                  </a:lnTo>
                  <a:lnTo>
                    <a:pt x="59212" y="2975550"/>
                  </a:lnTo>
                  <a:lnTo>
                    <a:pt x="89887" y="3011309"/>
                  </a:lnTo>
                  <a:lnTo>
                    <a:pt x="125646" y="3041983"/>
                  </a:lnTo>
                  <a:lnTo>
                    <a:pt x="165858" y="3066940"/>
                  </a:lnTo>
                  <a:lnTo>
                    <a:pt x="209891" y="3085550"/>
                  </a:lnTo>
                  <a:lnTo>
                    <a:pt x="257113" y="3097179"/>
                  </a:lnTo>
                  <a:lnTo>
                    <a:pt x="306892" y="3101195"/>
                  </a:lnTo>
                  <a:lnTo>
                    <a:pt x="3902542" y="3101195"/>
                  </a:lnTo>
                  <a:lnTo>
                    <a:pt x="3952321" y="3097179"/>
                  </a:lnTo>
                  <a:lnTo>
                    <a:pt x="3999543" y="3085550"/>
                  </a:lnTo>
                  <a:lnTo>
                    <a:pt x="4043576" y="3066940"/>
                  </a:lnTo>
                  <a:lnTo>
                    <a:pt x="4083788" y="3041983"/>
                  </a:lnTo>
                  <a:lnTo>
                    <a:pt x="4119547" y="3011309"/>
                  </a:lnTo>
                  <a:lnTo>
                    <a:pt x="4150221" y="2975550"/>
                  </a:lnTo>
                  <a:lnTo>
                    <a:pt x="4175179" y="2935338"/>
                  </a:lnTo>
                  <a:lnTo>
                    <a:pt x="4193788" y="2891305"/>
                  </a:lnTo>
                  <a:lnTo>
                    <a:pt x="4205417" y="2844083"/>
                  </a:lnTo>
                  <a:lnTo>
                    <a:pt x="4209434" y="2794303"/>
                  </a:lnTo>
                  <a:lnTo>
                    <a:pt x="4209434" y="306891"/>
                  </a:lnTo>
                  <a:lnTo>
                    <a:pt x="4205417" y="257112"/>
                  </a:lnTo>
                  <a:lnTo>
                    <a:pt x="4193788" y="209890"/>
                  </a:lnTo>
                  <a:lnTo>
                    <a:pt x="4175179" y="165857"/>
                  </a:lnTo>
                  <a:lnTo>
                    <a:pt x="4150221" y="125645"/>
                  </a:lnTo>
                  <a:lnTo>
                    <a:pt x="4119547" y="89886"/>
                  </a:lnTo>
                  <a:lnTo>
                    <a:pt x="4083788" y="59212"/>
                  </a:lnTo>
                  <a:lnTo>
                    <a:pt x="4043576" y="34254"/>
                  </a:lnTo>
                  <a:lnTo>
                    <a:pt x="3999543" y="15645"/>
                  </a:lnTo>
                  <a:lnTo>
                    <a:pt x="3952321" y="4016"/>
                  </a:lnTo>
                  <a:lnTo>
                    <a:pt x="390254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3113" y="2635726"/>
              <a:ext cx="4210050" cy="3101340"/>
            </a:xfrm>
            <a:custGeom>
              <a:avLst/>
              <a:gdLst/>
              <a:ahLst/>
              <a:cxnLst/>
              <a:rect l="l" t="t" r="r" b="b"/>
              <a:pathLst>
                <a:path w="4210050" h="3101340">
                  <a:moveTo>
                    <a:pt x="0" y="306892"/>
                  </a:moveTo>
                  <a:lnTo>
                    <a:pt x="4016" y="257112"/>
                  </a:lnTo>
                  <a:lnTo>
                    <a:pt x="15645" y="209890"/>
                  </a:lnTo>
                  <a:lnTo>
                    <a:pt x="34254" y="165857"/>
                  </a:lnTo>
                  <a:lnTo>
                    <a:pt x="59212" y="125645"/>
                  </a:lnTo>
                  <a:lnTo>
                    <a:pt x="89886" y="89886"/>
                  </a:lnTo>
                  <a:lnTo>
                    <a:pt x="125645" y="59212"/>
                  </a:lnTo>
                  <a:lnTo>
                    <a:pt x="165857" y="34254"/>
                  </a:lnTo>
                  <a:lnTo>
                    <a:pt x="209890" y="15645"/>
                  </a:lnTo>
                  <a:lnTo>
                    <a:pt x="257112" y="4016"/>
                  </a:lnTo>
                  <a:lnTo>
                    <a:pt x="306891" y="0"/>
                  </a:lnTo>
                  <a:lnTo>
                    <a:pt x="3902542" y="0"/>
                  </a:lnTo>
                  <a:lnTo>
                    <a:pt x="3952321" y="4016"/>
                  </a:lnTo>
                  <a:lnTo>
                    <a:pt x="3999543" y="15645"/>
                  </a:lnTo>
                  <a:lnTo>
                    <a:pt x="4043576" y="34254"/>
                  </a:lnTo>
                  <a:lnTo>
                    <a:pt x="4083788" y="59212"/>
                  </a:lnTo>
                  <a:lnTo>
                    <a:pt x="4119547" y="89886"/>
                  </a:lnTo>
                  <a:lnTo>
                    <a:pt x="4150221" y="125645"/>
                  </a:lnTo>
                  <a:lnTo>
                    <a:pt x="4175179" y="165857"/>
                  </a:lnTo>
                  <a:lnTo>
                    <a:pt x="4193788" y="209890"/>
                  </a:lnTo>
                  <a:lnTo>
                    <a:pt x="4205417" y="257112"/>
                  </a:lnTo>
                  <a:lnTo>
                    <a:pt x="4209434" y="306892"/>
                  </a:lnTo>
                  <a:lnTo>
                    <a:pt x="4209434" y="2794304"/>
                  </a:lnTo>
                  <a:lnTo>
                    <a:pt x="4205417" y="2844083"/>
                  </a:lnTo>
                  <a:lnTo>
                    <a:pt x="4193788" y="2891305"/>
                  </a:lnTo>
                  <a:lnTo>
                    <a:pt x="4175179" y="2935338"/>
                  </a:lnTo>
                  <a:lnTo>
                    <a:pt x="4150221" y="2975550"/>
                  </a:lnTo>
                  <a:lnTo>
                    <a:pt x="4119547" y="3011309"/>
                  </a:lnTo>
                  <a:lnTo>
                    <a:pt x="4083788" y="3041983"/>
                  </a:lnTo>
                  <a:lnTo>
                    <a:pt x="4043576" y="3066941"/>
                  </a:lnTo>
                  <a:lnTo>
                    <a:pt x="3999543" y="3085550"/>
                  </a:lnTo>
                  <a:lnTo>
                    <a:pt x="3952321" y="3097179"/>
                  </a:lnTo>
                  <a:lnTo>
                    <a:pt x="3902542" y="3101196"/>
                  </a:lnTo>
                  <a:lnTo>
                    <a:pt x="306891" y="3101196"/>
                  </a:lnTo>
                  <a:lnTo>
                    <a:pt x="257112" y="3097179"/>
                  </a:lnTo>
                  <a:lnTo>
                    <a:pt x="209890" y="3085550"/>
                  </a:lnTo>
                  <a:lnTo>
                    <a:pt x="165857" y="3066941"/>
                  </a:lnTo>
                  <a:lnTo>
                    <a:pt x="125645" y="3041983"/>
                  </a:lnTo>
                  <a:lnTo>
                    <a:pt x="89886" y="3011309"/>
                  </a:lnTo>
                  <a:lnTo>
                    <a:pt x="59212" y="2975550"/>
                  </a:lnTo>
                  <a:lnTo>
                    <a:pt x="34254" y="2935338"/>
                  </a:lnTo>
                  <a:lnTo>
                    <a:pt x="15645" y="2891305"/>
                  </a:lnTo>
                  <a:lnTo>
                    <a:pt x="4016" y="2844083"/>
                  </a:lnTo>
                  <a:lnTo>
                    <a:pt x="0" y="2794304"/>
                  </a:lnTo>
                  <a:lnTo>
                    <a:pt x="0" y="306892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917" y="1903476"/>
            <a:ext cx="92583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1615" marR="5080" indent="-209550">
              <a:lnSpc>
                <a:spcPct val="101400"/>
              </a:lnSpc>
              <a:spcBef>
                <a:spcPts val="75"/>
              </a:spcBef>
            </a:pPr>
            <a:r>
              <a:rPr sz="1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du</a:t>
            </a:r>
            <a:r>
              <a:rPr sz="1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n  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1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task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87552" y="5105400"/>
            <a:ext cx="582295" cy="1310640"/>
            <a:chOff x="987552" y="5105400"/>
            <a:chExt cx="582295" cy="1310640"/>
          </a:xfrm>
        </p:grpSpPr>
        <p:sp>
          <p:nvSpPr>
            <p:cNvPr id="17" name="object 17"/>
            <p:cNvSpPr/>
            <p:nvPr/>
          </p:nvSpPr>
          <p:spPr>
            <a:xfrm>
              <a:off x="987552" y="5105400"/>
              <a:ext cx="582168" cy="1310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1100" y="5140713"/>
              <a:ext cx="486409" cy="1200785"/>
            </a:xfrm>
            <a:custGeom>
              <a:avLst/>
              <a:gdLst/>
              <a:ahLst/>
              <a:cxnLst/>
              <a:rect l="l" t="t" r="r" b="b"/>
              <a:pathLst>
                <a:path w="486409" h="1200785">
                  <a:moveTo>
                    <a:pt x="486390" y="1200329"/>
                  </a:moveTo>
                  <a:lnTo>
                    <a:pt x="437377" y="1196121"/>
                  </a:lnTo>
                  <a:lnTo>
                    <a:pt x="391727" y="1184055"/>
                  </a:lnTo>
                  <a:lnTo>
                    <a:pt x="350417" y="1164962"/>
                  </a:lnTo>
                  <a:lnTo>
                    <a:pt x="314424" y="1139676"/>
                  </a:lnTo>
                  <a:lnTo>
                    <a:pt x="284728" y="1109029"/>
                  </a:lnTo>
                  <a:lnTo>
                    <a:pt x="262305" y="1073853"/>
                  </a:lnTo>
                  <a:lnTo>
                    <a:pt x="248135" y="1034982"/>
                  </a:lnTo>
                  <a:lnTo>
                    <a:pt x="243194" y="993248"/>
                  </a:lnTo>
                  <a:lnTo>
                    <a:pt x="243195" y="807244"/>
                  </a:lnTo>
                  <a:lnTo>
                    <a:pt x="238254" y="765511"/>
                  </a:lnTo>
                  <a:lnTo>
                    <a:pt x="224084" y="726639"/>
                  </a:lnTo>
                  <a:lnTo>
                    <a:pt x="201661" y="691464"/>
                  </a:lnTo>
                  <a:lnTo>
                    <a:pt x="171965" y="660816"/>
                  </a:lnTo>
                  <a:lnTo>
                    <a:pt x="135973" y="635530"/>
                  </a:lnTo>
                  <a:lnTo>
                    <a:pt x="94662" y="616437"/>
                  </a:lnTo>
                  <a:lnTo>
                    <a:pt x="49012" y="604371"/>
                  </a:lnTo>
                  <a:lnTo>
                    <a:pt x="0" y="600164"/>
                  </a:lnTo>
                  <a:lnTo>
                    <a:pt x="49012" y="595957"/>
                  </a:lnTo>
                  <a:lnTo>
                    <a:pt x="94662" y="583891"/>
                  </a:lnTo>
                  <a:lnTo>
                    <a:pt x="135973" y="564798"/>
                  </a:lnTo>
                  <a:lnTo>
                    <a:pt x="171965" y="539512"/>
                  </a:lnTo>
                  <a:lnTo>
                    <a:pt x="201661" y="508864"/>
                  </a:lnTo>
                  <a:lnTo>
                    <a:pt x="224084" y="473689"/>
                  </a:lnTo>
                  <a:lnTo>
                    <a:pt x="238254" y="434818"/>
                  </a:lnTo>
                  <a:lnTo>
                    <a:pt x="243195" y="393084"/>
                  </a:lnTo>
                  <a:lnTo>
                    <a:pt x="243195" y="207080"/>
                  </a:lnTo>
                  <a:lnTo>
                    <a:pt x="248136" y="165346"/>
                  </a:lnTo>
                  <a:lnTo>
                    <a:pt x="262307" y="126475"/>
                  </a:lnTo>
                  <a:lnTo>
                    <a:pt x="284729" y="91299"/>
                  </a:lnTo>
                  <a:lnTo>
                    <a:pt x="314426" y="60652"/>
                  </a:lnTo>
                  <a:lnTo>
                    <a:pt x="350418" y="35366"/>
                  </a:lnTo>
                  <a:lnTo>
                    <a:pt x="391728" y="16273"/>
                  </a:lnTo>
                  <a:lnTo>
                    <a:pt x="437378" y="4207"/>
                  </a:lnTo>
                  <a:lnTo>
                    <a:pt x="486391" y="0"/>
                  </a:lnTo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96" y="3561588"/>
            <a:ext cx="96710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indent="-635" algn="ctr">
              <a:lnSpc>
                <a:spcPct val="101400"/>
              </a:lnSpc>
              <a:spcBef>
                <a:spcPts val="75"/>
              </a:spcBef>
            </a:pPr>
            <a:r>
              <a:rPr sz="1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Body 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1400" spc="-15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du</a:t>
            </a:r>
            <a:r>
              <a:rPr sz="1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,  </a:t>
            </a:r>
            <a:r>
              <a:rPr sz="1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citations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8408" y="1773935"/>
            <a:ext cx="582295" cy="3274060"/>
            <a:chOff x="978408" y="1773935"/>
            <a:chExt cx="582295" cy="3274060"/>
          </a:xfrm>
        </p:grpSpPr>
        <p:sp>
          <p:nvSpPr>
            <p:cNvPr id="21" name="object 21"/>
            <p:cNvSpPr/>
            <p:nvPr/>
          </p:nvSpPr>
          <p:spPr>
            <a:xfrm>
              <a:off x="978408" y="2761487"/>
              <a:ext cx="582168" cy="2286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3274" y="2796457"/>
              <a:ext cx="486409" cy="2176145"/>
            </a:xfrm>
            <a:custGeom>
              <a:avLst/>
              <a:gdLst/>
              <a:ahLst/>
              <a:cxnLst/>
              <a:rect l="l" t="t" r="r" b="b"/>
              <a:pathLst>
                <a:path w="486409" h="2176145">
                  <a:moveTo>
                    <a:pt x="486390" y="2175834"/>
                  </a:moveTo>
                  <a:lnTo>
                    <a:pt x="437377" y="2171626"/>
                  </a:lnTo>
                  <a:lnTo>
                    <a:pt x="391727" y="2159560"/>
                  </a:lnTo>
                  <a:lnTo>
                    <a:pt x="350417" y="2140467"/>
                  </a:lnTo>
                  <a:lnTo>
                    <a:pt x="314425" y="2115181"/>
                  </a:lnTo>
                  <a:lnTo>
                    <a:pt x="284728" y="2084534"/>
                  </a:lnTo>
                  <a:lnTo>
                    <a:pt x="262306" y="2049358"/>
                  </a:lnTo>
                  <a:lnTo>
                    <a:pt x="248135" y="2010487"/>
                  </a:lnTo>
                  <a:lnTo>
                    <a:pt x="243195" y="1968754"/>
                  </a:lnTo>
                  <a:lnTo>
                    <a:pt x="243195" y="1294997"/>
                  </a:lnTo>
                  <a:lnTo>
                    <a:pt x="238254" y="1253263"/>
                  </a:lnTo>
                  <a:lnTo>
                    <a:pt x="224083" y="1214392"/>
                  </a:lnTo>
                  <a:lnTo>
                    <a:pt x="201661" y="1179216"/>
                  </a:lnTo>
                  <a:lnTo>
                    <a:pt x="171964" y="1148569"/>
                  </a:lnTo>
                  <a:lnTo>
                    <a:pt x="135972" y="1123283"/>
                  </a:lnTo>
                  <a:lnTo>
                    <a:pt x="94662" y="1104190"/>
                  </a:lnTo>
                  <a:lnTo>
                    <a:pt x="49012" y="1092124"/>
                  </a:lnTo>
                  <a:lnTo>
                    <a:pt x="0" y="1087917"/>
                  </a:lnTo>
                  <a:lnTo>
                    <a:pt x="49012" y="1083709"/>
                  </a:lnTo>
                  <a:lnTo>
                    <a:pt x="94662" y="1071643"/>
                  </a:lnTo>
                  <a:lnTo>
                    <a:pt x="135972" y="1052550"/>
                  </a:lnTo>
                  <a:lnTo>
                    <a:pt x="171964" y="1027264"/>
                  </a:lnTo>
                  <a:lnTo>
                    <a:pt x="201661" y="996617"/>
                  </a:lnTo>
                  <a:lnTo>
                    <a:pt x="224083" y="961441"/>
                  </a:lnTo>
                  <a:lnTo>
                    <a:pt x="238254" y="922570"/>
                  </a:lnTo>
                  <a:lnTo>
                    <a:pt x="243195" y="880836"/>
                  </a:lnTo>
                  <a:lnTo>
                    <a:pt x="243195" y="207080"/>
                  </a:lnTo>
                  <a:lnTo>
                    <a:pt x="248135" y="165346"/>
                  </a:lnTo>
                  <a:lnTo>
                    <a:pt x="262306" y="126475"/>
                  </a:lnTo>
                  <a:lnTo>
                    <a:pt x="284728" y="91299"/>
                  </a:lnTo>
                  <a:lnTo>
                    <a:pt x="314425" y="60652"/>
                  </a:lnTo>
                  <a:lnTo>
                    <a:pt x="350417" y="35366"/>
                  </a:lnTo>
                  <a:lnTo>
                    <a:pt x="391727" y="16273"/>
                  </a:lnTo>
                  <a:lnTo>
                    <a:pt x="437377" y="4207"/>
                  </a:lnTo>
                  <a:lnTo>
                    <a:pt x="486390" y="0"/>
                  </a:lnTo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8408" y="1773935"/>
              <a:ext cx="582168" cy="935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3274" y="1807409"/>
              <a:ext cx="486409" cy="828675"/>
            </a:xfrm>
            <a:custGeom>
              <a:avLst/>
              <a:gdLst/>
              <a:ahLst/>
              <a:cxnLst/>
              <a:rect l="l" t="t" r="r" b="b"/>
              <a:pathLst>
                <a:path w="486409" h="828675">
                  <a:moveTo>
                    <a:pt x="486390" y="828317"/>
                  </a:moveTo>
                  <a:lnTo>
                    <a:pt x="437377" y="824109"/>
                  </a:lnTo>
                  <a:lnTo>
                    <a:pt x="391727" y="812043"/>
                  </a:lnTo>
                  <a:lnTo>
                    <a:pt x="350417" y="792951"/>
                  </a:lnTo>
                  <a:lnTo>
                    <a:pt x="314425" y="767664"/>
                  </a:lnTo>
                  <a:lnTo>
                    <a:pt x="284728" y="737017"/>
                  </a:lnTo>
                  <a:lnTo>
                    <a:pt x="262306" y="701842"/>
                  </a:lnTo>
                  <a:lnTo>
                    <a:pt x="248135" y="662971"/>
                  </a:lnTo>
                  <a:lnTo>
                    <a:pt x="243195" y="621237"/>
                  </a:lnTo>
                  <a:lnTo>
                    <a:pt x="238254" y="579504"/>
                  </a:lnTo>
                  <a:lnTo>
                    <a:pt x="224083" y="540633"/>
                  </a:lnTo>
                  <a:lnTo>
                    <a:pt x="201661" y="505457"/>
                  </a:lnTo>
                  <a:lnTo>
                    <a:pt x="171964" y="474810"/>
                  </a:lnTo>
                  <a:lnTo>
                    <a:pt x="135972" y="449524"/>
                  </a:lnTo>
                  <a:lnTo>
                    <a:pt x="94662" y="430431"/>
                  </a:lnTo>
                  <a:lnTo>
                    <a:pt x="49012" y="418365"/>
                  </a:lnTo>
                  <a:lnTo>
                    <a:pt x="0" y="414158"/>
                  </a:lnTo>
                  <a:lnTo>
                    <a:pt x="49012" y="409951"/>
                  </a:lnTo>
                  <a:lnTo>
                    <a:pt x="94662" y="397885"/>
                  </a:lnTo>
                  <a:lnTo>
                    <a:pt x="135972" y="378792"/>
                  </a:lnTo>
                  <a:lnTo>
                    <a:pt x="171964" y="353506"/>
                  </a:lnTo>
                  <a:lnTo>
                    <a:pt x="201661" y="322859"/>
                  </a:lnTo>
                  <a:lnTo>
                    <a:pt x="224083" y="287683"/>
                  </a:lnTo>
                  <a:lnTo>
                    <a:pt x="238254" y="248812"/>
                  </a:lnTo>
                  <a:lnTo>
                    <a:pt x="243195" y="207079"/>
                  </a:lnTo>
                  <a:lnTo>
                    <a:pt x="248135" y="165345"/>
                  </a:lnTo>
                  <a:lnTo>
                    <a:pt x="262306" y="126474"/>
                  </a:lnTo>
                  <a:lnTo>
                    <a:pt x="284728" y="91299"/>
                  </a:lnTo>
                  <a:lnTo>
                    <a:pt x="314425" y="60652"/>
                  </a:lnTo>
                  <a:lnTo>
                    <a:pt x="350417" y="35365"/>
                  </a:lnTo>
                  <a:lnTo>
                    <a:pt x="391727" y="16273"/>
                  </a:lnTo>
                  <a:lnTo>
                    <a:pt x="437377" y="4207"/>
                  </a:lnTo>
                  <a:lnTo>
                    <a:pt x="486390" y="0"/>
                  </a:lnTo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4718" y="5283708"/>
            <a:ext cx="836930" cy="888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75"/>
              </a:spcBef>
            </a:pPr>
            <a:r>
              <a:rPr sz="1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More  </a:t>
            </a:r>
            <a:r>
              <a:rPr sz="1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detailed  </a:t>
            </a:r>
            <a:r>
              <a:rPr sz="1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desc</a:t>
            </a:r>
            <a:r>
              <a:rPr sz="1400" spc="15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n  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1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task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6549" y="2863460"/>
            <a:ext cx="3883025" cy="1200785"/>
          </a:xfrm>
          <a:prstGeom prst="rect">
            <a:avLst/>
          </a:prstGeom>
          <a:solidFill>
            <a:srgbClr val="D7E4BD"/>
          </a:solidFill>
        </p:spPr>
        <p:txBody>
          <a:bodyPr vert="horz" wrap="square" lIns="0" tIns="31114" rIns="0" bIns="0" rtlCol="0">
            <a:spAutoFit/>
          </a:bodyPr>
          <a:lstStyle/>
          <a:p>
            <a:pPr marL="90805" marR="83820" algn="just">
              <a:lnSpc>
                <a:spcPct val="100400"/>
              </a:lnSpc>
              <a:spcBef>
                <a:spcPts val="244"/>
              </a:spcBef>
            </a:pP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Implicit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relation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recognition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is 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crucial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component </a:t>
            </a:r>
            <a:r>
              <a:rPr sz="1800" spc="-5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automatic 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level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analysis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natural  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language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understanding.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26549" y="4280306"/>
            <a:ext cx="3883025" cy="1200785"/>
          </a:xfrm>
          <a:custGeom>
            <a:avLst/>
            <a:gdLst/>
            <a:ahLst/>
            <a:cxnLst/>
            <a:rect l="l" t="t" r="r" b="b"/>
            <a:pathLst>
              <a:path w="3883025" h="1200785">
                <a:moveTo>
                  <a:pt x="3882562" y="0"/>
                </a:moveTo>
                <a:lnTo>
                  <a:pt x="0" y="0"/>
                </a:lnTo>
                <a:lnTo>
                  <a:pt x="0" y="1200329"/>
                </a:lnTo>
                <a:lnTo>
                  <a:pt x="3882562" y="1200329"/>
                </a:lnTo>
                <a:lnTo>
                  <a:pt x="3882562" y="0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05289" y="4300220"/>
            <a:ext cx="372427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b="1" spc="-8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b="1" spc="-114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1800" b="1" spc="-105" dirty="0">
                <a:solidFill>
                  <a:srgbClr val="333333"/>
                </a:solidFill>
                <a:latin typeface="Arial"/>
                <a:cs typeface="Arial"/>
              </a:rPr>
              <a:t>paper</a:t>
            </a:r>
            <a:r>
              <a:rPr sz="1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instead, we explore 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generative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models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propose 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a 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variational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neural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relation 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recognizer.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26714" y="2136140"/>
            <a:ext cx="108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953735"/>
                </a:solidFill>
                <a:latin typeface="Arial"/>
                <a:cs typeface="Arial"/>
              </a:rPr>
              <a:t>A</a:t>
            </a:r>
            <a:r>
              <a:rPr sz="2400" b="1" spc="-225" dirty="0">
                <a:solidFill>
                  <a:srgbClr val="953735"/>
                </a:solidFill>
                <a:latin typeface="Arial"/>
                <a:cs typeface="Arial"/>
              </a:rPr>
              <a:t>b</a:t>
            </a:r>
            <a:r>
              <a:rPr sz="2400" b="1" spc="-405" dirty="0">
                <a:solidFill>
                  <a:srgbClr val="953735"/>
                </a:solidFill>
                <a:latin typeface="Arial"/>
                <a:cs typeface="Arial"/>
              </a:rPr>
              <a:t>s</a:t>
            </a:r>
            <a:r>
              <a:rPr sz="2400" b="1" spc="35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400" b="1" spc="-145" dirty="0">
                <a:solidFill>
                  <a:srgbClr val="953735"/>
                </a:solidFill>
                <a:latin typeface="Arial"/>
                <a:cs typeface="Arial"/>
              </a:rPr>
              <a:t>r</a:t>
            </a:r>
            <a:r>
              <a:rPr sz="2400" b="1" spc="-150" dirty="0">
                <a:solidFill>
                  <a:srgbClr val="953735"/>
                </a:solidFill>
                <a:latin typeface="Arial"/>
                <a:cs typeface="Arial"/>
              </a:rPr>
              <a:t>a</a:t>
            </a:r>
            <a:r>
              <a:rPr sz="2400" b="1" spc="-340" dirty="0">
                <a:solidFill>
                  <a:srgbClr val="953735"/>
                </a:solidFill>
                <a:latin typeface="Arial"/>
                <a:cs typeface="Arial"/>
              </a:rPr>
              <a:t>c</a:t>
            </a:r>
            <a:r>
              <a:rPr sz="2400" b="1" spc="3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64146" y="3325367"/>
            <a:ext cx="4241800" cy="3228975"/>
            <a:chOff x="7164146" y="3325367"/>
            <a:chExt cx="4241800" cy="3228975"/>
          </a:xfrm>
        </p:grpSpPr>
        <p:sp>
          <p:nvSpPr>
            <p:cNvPr id="31" name="object 31"/>
            <p:cNvSpPr/>
            <p:nvPr/>
          </p:nvSpPr>
          <p:spPr>
            <a:xfrm>
              <a:off x="10914888" y="3325367"/>
              <a:ext cx="490727" cy="17068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57790" y="3359656"/>
              <a:ext cx="393065" cy="1599565"/>
            </a:xfrm>
            <a:custGeom>
              <a:avLst/>
              <a:gdLst/>
              <a:ahLst/>
              <a:cxnLst/>
              <a:rect l="l" t="t" r="r" b="b"/>
              <a:pathLst>
                <a:path w="393065" h="1599564">
                  <a:moveTo>
                    <a:pt x="0" y="0"/>
                  </a:moveTo>
                  <a:lnTo>
                    <a:pt x="52231" y="5976"/>
                  </a:lnTo>
                  <a:lnTo>
                    <a:pt x="99165" y="22841"/>
                  </a:lnTo>
                  <a:lnTo>
                    <a:pt x="138929" y="49000"/>
                  </a:lnTo>
                  <a:lnTo>
                    <a:pt x="169651" y="82859"/>
                  </a:lnTo>
                  <a:lnTo>
                    <a:pt x="189457" y="122824"/>
                  </a:lnTo>
                  <a:lnTo>
                    <a:pt x="196476" y="167299"/>
                  </a:lnTo>
                  <a:lnTo>
                    <a:pt x="196476" y="654160"/>
                  </a:lnTo>
                  <a:lnTo>
                    <a:pt x="203494" y="698635"/>
                  </a:lnTo>
                  <a:lnTo>
                    <a:pt x="223300" y="738599"/>
                  </a:lnTo>
                  <a:lnTo>
                    <a:pt x="254022" y="772459"/>
                  </a:lnTo>
                  <a:lnTo>
                    <a:pt x="293786" y="798618"/>
                  </a:lnTo>
                  <a:lnTo>
                    <a:pt x="340720" y="815483"/>
                  </a:lnTo>
                  <a:lnTo>
                    <a:pt x="392952" y="821459"/>
                  </a:lnTo>
                  <a:lnTo>
                    <a:pt x="340720" y="827435"/>
                  </a:lnTo>
                  <a:lnTo>
                    <a:pt x="293786" y="844301"/>
                  </a:lnTo>
                  <a:lnTo>
                    <a:pt x="254022" y="870460"/>
                  </a:lnTo>
                  <a:lnTo>
                    <a:pt x="223300" y="904319"/>
                  </a:lnTo>
                  <a:lnTo>
                    <a:pt x="203494" y="944284"/>
                  </a:lnTo>
                  <a:lnTo>
                    <a:pt x="196476" y="988758"/>
                  </a:lnTo>
                  <a:lnTo>
                    <a:pt x="196476" y="1431771"/>
                  </a:lnTo>
                  <a:lnTo>
                    <a:pt x="189457" y="1476246"/>
                  </a:lnTo>
                  <a:lnTo>
                    <a:pt x="169651" y="1516210"/>
                  </a:lnTo>
                  <a:lnTo>
                    <a:pt x="138929" y="1550070"/>
                  </a:lnTo>
                  <a:lnTo>
                    <a:pt x="99165" y="1576229"/>
                  </a:lnTo>
                  <a:lnTo>
                    <a:pt x="52231" y="1593094"/>
                  </a:lnTo>
                  <a:lnTo>
                    <a:pt x="0" y="1599071"/>
                  </a:lnTo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8908" y="6026210"/>
              <a:ext cx="1105535" cy="523240"/>
            </a:xfrm>
            <a:custGeom>
              <a:avLst/>
              <a:gdLst/>
              <a:ahLst/>
              <a:cxnLst/>
              <a:rect l="l" t="t" r="r" b="b"/>
              <a:pathLst>
                <a:path w="1105534" h="523240">
                  <a:moveTo>
                    <a:pt x="0" y="0"/>
                  </a:moveTo>
                  <a:lnTo>
                    <a:pt x="1104991" y="0"/>
                  </a:lnTo>
                  <a:lnTo>
                    <a:pt x="1104991" y="523220"/>
                  </a:lnTo>
                  <a:lnTo>
                    <a:pt x="0" y="5232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426798" y="3777996"/>
            <a:ext cx="680720" cy="885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0"/>
              </a:spcBef>
            </a:pPr>
            <a:r>
              <a:rPr sz="14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Inter  </a:t>
            </a:r>
            <a:r>
              <a:rPr sz="1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se</a:t>
            </a:r>
            <a:r>
              <a:rPr sz="1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400" spc="7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en</a:t>
            </a:r>
            <a:r>
              <a:rPr sz="1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</a:t>
            </a:r>
            <a:r>
              <a:rPr sz="1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e  </a:t>
            </a:r>
            <a:r>
              <a:rPr sz="1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na</a:t>
            </a:r>
            <a:r>
              <a:rPr sz="1400" spc="15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v</a:t>
            </a:r>
            <a:r>
              <a:rPr sz="1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e  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flow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54964" y="6045708"/>
            <a:ext cx="9328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780" marR="5080" indent="-5715">
              <a:lnSpc>
                <a:spcPct val="101400"/>
              </a:lnSpc>
              <a:spcBef>
                <a:spcPts val="75"/>
              </a:spcBef>
            </a:pPr>
            <a:r>
              <a:rPr sz="1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1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1400" spc="85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du</a:t>
            </a:r>
            <a:r>
              <a:rPr sz="1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</a:t>
            </a:r>
            <a:r>
              <a:rPr sz="1400" spc="7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1400" spc="25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y  statements</a:t>
            </a:r>
            <a:r>
              <a:rPr sz="1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Arial Unicode MS"/>
                <a:cs typeface="Arial Unicode MS"/>
              </a:rPr>
              <a:t>: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93992" y="4462271"/>
            <a:ext cx="494030" cy="1963420"/>
            <a:chOff x="6793992" y="4462271"/>
            <a:chExt cx="494030" cy="1963420"/>
          </a:xfrm>
        </p:grpSpPr>
        <p:sp>
          <p:nvSpPr>
            <p:cNvPr id="37" name="object 37"/>
            <p:cNvSpPr/>
            <p:nvPr/>
          </p:nvSpPr>
          <p:spPr>
            <a:xfrm>
              <a:off x="6793992" y="4462271"/>
              <a:ext cx="493775" cy="19629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36764" y="4485248"/>
              <a:ext cx="332740" cy="1809750"/>
            </a:xfrm>
            <a:custGeom>
              <a:avLst/>
              <a:gdLst/>
              <a:ahLst/>
              <a:cxnLst/>
              <a:rect l="l" t="t" r="r" b="b"/>
              <a:pathLst>
                <a:path w="332740" h="1809750">
                  <a:moveTo>
                    <a:pt x="257009" y="1785180"/>
                  </a:moveTo>
                  <a:lnTo>
                    <a:pt x="247232" y="1809512"/>
                  </a:lnTo>
                  <a:lnTo>
                    <a:pt x="332143" y="1802571"/>
                  </a:lnTo>
                  <a:lnTo>
                    <a:pt x="321301" y="1790335"/>
                  </a:lnTo>
                  <a:lnTo>
                    <a:pt x="267709" y="1790335"/>
                  </a:lnTo>
                  <a:lnTo>
                    <a:pt x="257009" y="1785180"/>
                  </a:lnTo>
                  <a:close/>
                </a:path>
                <a:path w="332740" h="1809750">
                  <a:moveTo>
                    <a:pt x="266502" y="1761558"/>
                  </a:moveTo>
                  <a:lnTo>
                    <a:pt x="266415" y="1762095"/>
                  </a:lnTo>
                  <a:lnTo>
                    <a:pt x="266286" y="1762095"/>
                  </a:lnTo>
                  <a:lnTo>
                    <a:pt x="257009" y="1785180"/>
                  </a:lnTo>
                  <a:lnTo>
                    <a:pt x="267709" y="1790335"/>
                  </a:lnTo>
                  <a:lnTo>
                    <a:pt x="278735" y="1767453"/>
                  </a:lnTo>
                  <a:lnTo>
                    <a:pt x="267617" y="1762095"/>
                  </a:lnTo>
                  <a:lnTo>
                    <a:pt x="266415" y="1762095"/>
                  </a:lnTo>
                  <a:lnTo>
                    <a:pt x="267474" y="1762027"/>
                  </a:lnTo>
                  <a:lnTo>
                    <a:pt x="266502" y="1761558"/>
                  </a:lnTo>
                  <a:close/>
                </a:path>
                <a:path w="332740" h="1809750">
                  <a:moveTo>
                    <a:pt x="275644" y="1738807"/>
                  </a:moveTo>
                  <a:lnTo>
                    <a:pt x="266502" y="1761558"/>
                  </a:lnTo>
                  <a:lnTo>
                    <a:pt x="278735" y="1767453"/>
                  </a:lnTo>
                  <a:lnTo>
                    <a:pt x="267709" y="1790335"/>
                  </a:lnTo>
                  <a:lnTo>
                    <a:pt x="321301" y="1790335"/>
                  </a:lnTo>
                  <a:lnTo>
                    <a:pt x="275644" y="1738807"/>
                  </a:lnTo>
                  <a:close/>
                </a:path>
                <a:path w="332740" h="1809750">
                  <a:moveTo>
                    <a:pt x="239772" y="0"/>
                  </a:moveTo>
                  <a:lnTo>
                    <a:pt x="202227" y="13435"/>
                  </a:lnTo>
                  <a:lnTo>
                    <a:pt x="167788" y="48987"/>
                  </a:lnTo>
                  <a:lnTo>
                    <a:pt x="146390" y="83121"/>
                  </a:lnTo>
                  <a:lnTo>
                    <a:pt x="126095" y="124739"/>
                  </a:lnTo>
                  <a:lnTo>
                    <a:pt x="106856" y="173311"/>
                  </a:lnTo>
                  <a:lnTo>
                    <a:pt x="88739" y="228273"/>
                  </a:lnTo>
                  <a:lnTo>
                    <a:pt x="71864" y="289021"/>
                  </a:lnTo>
                  <a:lnTo>
                    <a:pt x="56370" y="354939"/>
                  </a:lnTo>
                  <a:lnTo>
                    <a:pt x="42412" y="425396"/>
                  </a:lnTo>
                  <a:lnTo>
                    <a:pt x="30166" y="499657"/>
                  </a:lnTo>
                  <a:lnTo>
                    <a:pt x="19756" y="577277"/>
                  </a:lnTo>
                  <a:lnTo>
                    <a:pt x="11369" y="657505"/>
                  </a:lnTo>
                  <a:lnTo>
                    <a:pt x="5168" y="739700"/>
                  </a:lnTo>
                  <a:lnTo>
                    <a:pt x="1323" y="823211"/>
                  </a:lnTo>
                  <a:lnTo>
                    <a:pt x="0" y="907390"/>
                  </a:lnTo>
                  <a:lnTo>
                    <a:pt x="1833" y="991662"/>
                  </a:lnTo>
                  <a:lnTo>
                    <a:pt x="7199" y="1075339"/>
                  </a:lnTo>
                  <a:lnTo>
                    <a:pt x="15861" y="1157683"/>
                  </a:lnTo>
                  <a:lnTo>
                    <a:pt x="27584" y="1238050"/>
                  </a:lnTo>
                  <a:lnTo>
                    <a:pt x="42134" y="1315793"/>
                  </a:lnTo>
                  <a:lnTo>
                    <a:pt x="59282" y="1390270"/>
                  </a:lnTo>
                  <a:lnTo>
                    <a:pt x="78839" y="1460975"/>
                  </a:lnTo>
                  <a:lnTo>
                    <a:pt x="100510" y="1527002"/>
                  </a:lnTo>
                  <a:lnTo>
                    <a:pt x="124110" y="1587850"/>
                  </a:lnTo>
                  <a:lnTo>
                    <a:pt x="149434" y="1642890"/>
                  </a:lnTo>
                  <a:lnTo>
                    <a:pt x="176295" y="1691503"/>
                  </a:lnTo>
                  <a:lnTo>
                    <a:pt x="204542" y="1733080"/>
                  </a:lnTo>
                  <a:lnTo>
                    <a:pt x="234088" y="1767011"/>
                  </a:lnTo>
                  <a:lnTo>
                    <a:pt x="257009" y="1785180"/>
                  </a:lnTo>
                  <a:lnTo>
                    <a:pt x="266286" y="1762095"/>
                  </a:lnTo>
                  <a:lnTo>
                    <a:pt x="263396" y="1760062"/>
                  </a:lnTo>
                  <a:lnTo>
                    <a:pt x="264162" y="1760062"/>
                  </a:lnTo>
                  <a:lnTo>
                    <a:pt x="225153" y="1718236"/>
                  </a:lnTo>
                  <a:lnTo>
                    <a:pt x="198260" y="1678749"/>
                  </a:lnTo>
                  <a:lnTo>
                    <a:pt x="172322" y="1631877"/>
                  </a:lnTo>
                  <a:lnTo>
                    <a:pt x="147655" y="1578322"/>
                  </a:lnTo>
                  <a:lnTo>
                    <a:pt x="124540" y="1518775"/>
                  </a:lnTo>
                  <a:lnTo>
                    <a:pt x="103239" y="1453921"/>
                  </a:lnTo>
                  <a:lnTo>
                    <a:pt x="84034" y="1384567"/>
                  </a:lnTo>
                  <a:lnTo>
                    <a:pt x="67100" y="1311117"/>
                  </a:lnTo>
                  <a:lnTo>
                    <a:pt x="52717" y="1234381"/>
                  </a:lnTo>
                  <a:lnTo>
                    <a:pt x="41121" y="1155023"/>
                  </a:lnTo>
                  <a:lnTo>
                    <a:pt x="32547" y="1073710"/>
                  </a:lnTo>
                  <a:lnTo>
                    <a:pt x="27228" y="991106"/>
                  </a:lnTo>
                  <a:lnTo>
                    <a:pt x="25397" y="907788"/>
                  </a:lnTo>
                  <a:lnTo>
                    <a:pt x="26696" y="824377"/>
                  </a:lnTo>
                  <a:lnTo>
                    <a:pt x="30497" y="741608"/>
                  </a:lnTo>
                  <a:lnTo>
                    <a:pt x="36631" y="660146"/>
                  </a:lnTo>
                  <a:lnTo>
                    <a:pt x="44931" y="580650"/>
                  </a:lnTo>
                  <a:lnTo>
                    <a:pt x="55227" y="503789"/>
                  </a:lnTo>
                  <a:lnTo>
                    <a:pt x="67369" y="430124"/>
                  </a:lnTo>
                  <a:lnTo>
                    <a:pt x="81149" y="360522"/>
                  </a:lnTo>
                  <a:lnTo>
                    <a:pt x="96408" y="295558"/>
                  </a:lnTo>
                  <a:lnTo>
                    <a:pt x="112962" y="235912"/>
                  </a:lnTo>
                  <a:lnTo>
                    <a:pt x="130620" y="182278"/>
                  </a:lnTo>
                  <a:lnTo>
                    <a:pt x="149165" y="135366"/>
                  </a:lnTo>
                  <a:lnTo>
                    <a:pt x="168329" y="95920"/>
                  </a:lnTo>
                  <a:lnTo>
                    <a:pt x="197328" y="52461"/>
                  </a:lnTo>
                  <a:lnTo>
                    <a:pt x="215941" y="34970"/>
                  </a:lnTo>
                  <a:lnTo>
                    <a:pt x="215709" y="34970"/>
                  </a:lnTo>
                  <a:lnTo>
                    <a:pt x="217293" y="33863"/>
                  </a:lnTo>
                  <a:lnTo>
                    <a:pt x="217582" y="33863"/>
                  </a:lnTo>
                  <a:lnTo>
                    <a:pt x="224631" y="29696"/>
                  </a:lnTo>
                  <a:lnTo>
                    <a:pt x="224185" y="29696"/>
                  </a:lnTo>
                  <a:lnTo>
                    <a:pt x="226358" y="28675"/>
                  </a:lnTo>
                  <a:lnTo>
                    <a:pt x="227030" y="28675"/>
                  </a:lnTo>
                  <a:lnTo>
                    <a:pt x="233051" y="26513"/>
                  </a:lnTo>
                  <a:lnTo>
                    <a:pt x="232114" y="26513"/>
                  </a:lnTo>
                  <a:lnTo>
                    <a:pt x="234877" y="25858"/>
                  </a:lnTo>
                  <a:lnTo>
                    <a:pt x="237522" y="25858"/>
                  </a:lnTo>
                  <a:lnTo>
                    <a:pt x="242825" y="25215"/>
                  </a:lnTo>
                  <a:lnTo>
                    <a:pt x="239772" y="0"/>
                  </a:lnTo>
                  <a:close/>
                </a:path>
                <a:path w="332740" h="1809750">
                  <a:moveTo>
                    <a:pt x="263396" y="1760062"/>
                  </a:moveTo>
                  <a:lnTo>
                    <a:pt x="266313" y="1762027"/>
                  </a:lnTo>
                  <a:lnTo>
                    <a:pt x="265040" y="1760853"/>
                  </a:lnTo>
                  <a:lnTo>
                    <a:pt x="263396" y="1760062"/>
                  </a:lnTo>
                  <a:close/>
                </a:path>
                <a:path w="332740" h="1809750">
                  <a:moveTo>
                    <a:pt x="265040" y="1760853"/>
                  </a:moveTo>
                  <a:lnTo>
                    <a:pt x="266320" y="1762010"/>
                  </a:lnTo>
                  <a:lnTo>
                    <a:pt x="266502" y="1761558"/>
                  </a:lnTo>
                  <a:lnTo>
                    <a:pt x="265040" y="1760853"/>
                  </a:lnTo>
                  <a:close/>
                </a:path>
                <a:path w="332740" h="1809750">
                  <a:moveTo>
                    <a:pt x="264162" y="1760062"/>
                  </a:moveTo>
                  <a:lnTo>
                    <a:pt x="263396" y="1760062"/>
                  </a:lnTo>
                  <a:lnTo>
                    <a:pt x="265040" y="1760853"/>
                  </a:lnTo>
                  <a:lnTo>
                    <a:pt x="264162" y="1760062"/>
                  </a:lnTo>
                  <a:close/>
                </a:path>
                <a:path w="332740" h="1809750">
                  <a:moveTo>
                    <a:pt x="217293" y="33863"/>
                  </a:moveTo>
                  <a:lnTo>
                    <a:pt x="215709" y="34970"/>
                  </a:lnTo>
                  <a:lnTo>
                    <a:pt x="216542" y="34478"/>
                  </a:lnTo>
                  <a:lnTo>
                    <a:pt x="217293" y="33863"/>
                  </a:lnTo>
                  <a:close/>
                </a:path>
                <a:path w="332740" h="1809750">
                  <a:moveTo>
                    <a:pt x="216542" y="34478"/>
                  </a:moveTo>
                  <a:lnTo>
                    <a:pt x="215709" y="34970"/>
                  </a:lnTo>
                  <a:lnTo>
                    <a:pt x="215941" y="34970"/>
                  </a:lnTo>
                  <a:lnTo>
                    <a:pt x="216542" y="34478"/>
                  </a:lnTo>
                  <a:close/>
                </a:path>
                <a:path w="332740" h="1809750">
                  <a:moveTo>
                    <a:pt x="217582" y="33863"/>
                  </a:moveTo>
                  <a:lnTo>
                    <a:pt x="217293" y="33863"/>
                  </a:lnTo>
                  <a:lnTo>
                    <a:pt x="216542" y="34478"/>
                  </a:lnTo>
                  <a:lnTo>
                    <a:pt x="217582" y="33863"/>
                  </a:lnTo>
                  <a:close/>
                </a:path>
                <a:path w="332740" h="1809750">
                  <a:moveTo>
                    <a:pt x="226358" y="28675"/>
                  </a:moveTo>
                  <a:lnTo>
                    <a:pt x="224185" y="29696"/>
                  </a:lnTo>
                  <a:lnTo>
                    <a:pt x="225320" y="29289"/>
                  </a:lnTo>
                  <a:lnTo>
                    <a:pt x="226358" y="28675"/>
                  </a:lnTo>
                  <a:close/>
                </a:path>
                <a:path w="332740" h="1809750">
                  <a:moveTo>
                    <a:pt x="225320" y="29289"/>
                  </a:moveTo>
                  <a:lnTo>
                    <a:pt x="224185" y="29696"/>
                  </a:lnTo>
                  <a:lnTo>
                    <a:pt x="224631" y="29696"/>
                  </a:lnTo>
                  <a:lnTo>
                    <a:pt x="225320" y="29289"/>
                  </a:lnTo>
                  <a:close/>
                </a:path>
                <a:path w="332740" h="1809750">
                  <a:moveTo>
                    <a:pt x="227030" y="28675"/>
                  </a:moveTo>
                  <a:lnTo>
                    <a:pt x="226358" y="28675"/>
                  </a:lnTo>
                  <a:lnTo>
                    <a:pt x="225320" y="29289"/>
                  </a:lnTo>
                  <a:lnTo>
                    <a:pt x="227030" y="28675"/>
                  </a:lnTo>
                  <a:close/>
                </a:path>
                <a:path w="332740" h="1809750">
                  <a:moveTo>
                    <a:pt x="234877" y="25858"/>
                  </a:moveTo>
                  <a:lnTo>
                    <a:pt x="232114" y="26513"/>
                  </a:lnTo>
                  <a:lnTo>
                    <a:pt x="233529" y="26342"/>
                  </a:lnTo>
                  <a:lnTo>
                    <a:pt x="234877" y="25858"/>
                  </a:lnTo>
                  <a:close/>
                </a:path>
                <a:path w="332740" h="1809750">
                  <a:moveTo>
                    <a:pt x="233529" y="26342"/>
                  </a:moveTo>
                  <a:lnTo>
                    <a:pt x="232114" y="26513"/>
                  </a:lnTo>
                  <a:lnTo>
                    <a:pt x="233051" y="26513"/>
                  </a:lnTo>
                  <a:lnTo>
                    <a:pt x="233529" y="26342"/>
                  </a:lnTo>
                  <a:close/>
                </a:path>
                <a:path w="332740" h="1809750">
                  <a:moveTo>
                    <a:pt x="237522" y="25858"/>
                  </a:moveTo>
                  <a:lnTo>
                    <a:pt x="234877" y="25858"/>
                  </a:lnTo>
                  <a:lnTo>
                    <a:pt x="233529" y="26342"/>
                  </a:lnTo>
                  <a:lnTo>
                    <a:pt x="237522" y="25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78064" y="4464369"/>
              <a:ext cx="58419" cy="67310"/>
            </a:xfrm>
            <a:custGeom>
              <a:avLst/>
              <a:gdLst/>
              <a:ahLst/>
              <a:cxnLst/>
              <a:rect l="l" t="t" r="r" b="b"/>
              <a:pathLst>
                <a:path w="58420" h="67310">
                  <a:moveTo>
                    <a:pt x="28957" y="0"/>
                  </a:moveTo>
                  <a:lnTo>
                    <a:pt x="17685" y="2631"/>
                  </a:lnTo>
                  <a:lnTo>
                    <a:pt x="8481" y="9808"/>
                  </a:lnTo>
                  <a:lnTo>
                    <a:pt x="2275" y="20452"/>
                  </a:lnTo>
                  <a:lnTo>
                    <a:pt x="0" y="33487"/>
                  </a:lnTo>
                  <a:lnTo>
                    <a:pt x="2275" y="46522"/>
                  </a:lnTo>
                  <a:lnTo>
                    <a:pt x="8481" y="57167"/>
                  </a:lnTo>
                  <a:lnTo>
                    <a:pt x="17685" y="64344"/>
                  </a:lnTo>
                  <a:lnTo>
                    <a:pt x="28957" y="66975"/>
                  </a:lnTo>
                  <a:lnTo>
                    <a:pt x="40229" y="64344"/>
                  </a:lnTo>
                  <a:lnTo>
                    <a:pt x="49433" y="57167"/>
                  </a:lnTo>
                  <a:lnTo>
                    <a:pt x="55640" y="46522"/>
                  </a:lnTo>
                  <a:lnTo>
                    <a:pt x="57915" y="33487"/>
                  </a:lnTo>
                  <a:lnTo>
                    <a:pt x="55640" y="20452"/>
                  </a:lnTo>
                  <a:lnTo>
                    <a:pt x="49433" y="9808"/>
                  </a:lnTo>
                  <a:lnTo>
                    <a:pt x="40229" y="2631"/>
                  </a:lnTo>
                  <a:lnTo>
                    <a:pt x="28957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404335" y="5939028"/>
            <a:ext cx="191516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“In </a:t>
            </a:r>
            <a:r>
              <a:rPr sz="1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r>
              <a:rPr sz="1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Arial Unicode MS"/>
                <a:cs typeface="Arial Unicode MS"/>
              </a:rPr>
              <a:t>paper”</a:t>
            </a:r>
            <a:endParaRPr sz="1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“In </a:t>
            </a:r>
            <a:r>
              <a:rPr sz="1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r>
              <a:rPr sz="1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333333"/>
                </a:solidFill>
                <a:latin typeface="Arial Unicode MS"/>
                <a:cs typeface="Arial Unicode MS"/>
              </a:rPr>
              <a:t>work”</a:t>
            </a:r>
            <a:endParaRPr sz="1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10" dirty="0">
                <a:solidFill>
                  <a:srgbClr val="333333"/>
                </a:solidFill>
                <a:latin typeface="Arial Unicode MS"/>
                <a:cs typeface="Arial Unicode MS"/>
              </a:rPr>
              <a:t>“In </a:t>
            </a:r>
            <a:r>
              <a:rPr sz="1400" spc="-1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present</a:t>
            </a:r>
            <a:r>
              <a:rPr sz="1400" spc="-2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Arial Unicode MS"/>
                <a:cs typeface="Arial Unicode MS"/>
              </a:rPr>
              <a:t>study”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27543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786" y="183387"/>
            <a:ext cx="10245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54" dirty="0">
                <a:latin typeface="Arial"/>
                <a:cs typeface="Arial"/>
              </a:rPr>
              <a:t>SAAS </a:t>
            </a:r>
            <a:r>
              <a:rPr sz="3900" b="1" spc="-75" dirty="0">
                <a:latin typeface="Arial"/>
                <a:cs typeface="Arial"/>
              </a:rPr>
              <a:t>: </a:t>
            </a:r>
            <a:r>
              <a:rPr sz="4000" spc="-200" dirty="0"/>
              <a:t>New </a:t>
            </a:r>
            <a:r>
              <a:rPr sz="4000" spc="-150" dirty="0"/>
              <a:t>Abstractive </a:t>
            </a:r>
            <a:r>
              <a:rPr sz="4000" spc="-180" dirty="0"/>
              <a:t>Summarization</a:t>
            </a:r>
            <a:r>
              <a:rPr sz="4000" spc="-705" dirty="0"/>
              <a:t> </a:t>
            </a:r>
            <a:r>
              <a:rPr sz="4000" spc="-200" dirty="0"/>
              <a:t>Dataset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6298" y="3261837"/>
            <a:ext cx="2393191" cy="221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059978" y="1651972"/>
            <a:ext cx="4464050" cy="4794885"/>
            <a:chOff x="7059978" y="1651972"/>
            <a:chExt cx="4464050" cy="4794885"/>
          </a:xfrm>
        </p:grpSpPr>
        <p:sp>
          <p:nvSpPr>
            <p:cNvPr id="5" name="object 5"/>
            <p:cNvSpPr/>
            <p:nvPr/>
          </p:nvSpPr>
          <p:spPr>
            <a:xfrm>
              <a:off x="7059978" y="1651972"/>
              <a:ext cx="3898163" cy="4665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77669" y="5844208"/>
              <a:ext cx="1346200" cy="602615"/>
            </a:xfrm>
            <a:custGeom>
              <a:avLst/>
              <a:gdLst/>
              <a:ahLst/>
              <a:cxnLst/>
              <a:rect l="l" t="t" r="r" b="b"/>
              <a:pathLst>
                <a:path w="1346200" h="602614">
                  <a:moveTo>
                    <a:pt x="1346042" y="0"/>
                  </a:moveTo>
                  <a:lnTo>
                    <a:pt x="0" y="0"/>
                  </a:lnTo>
                  <a:lnTo>
                    <a:pt x="0" y="602026"/>
                  </a:lnTo>
                  <a:lnTo>
                    <a:pt x="1346042" y="602026"/>
                  </a:lnTo>
                  <a:lnTo>
                    <a:pt x="1346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6732" y="6134100"/>
            <a:ext cx="2722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5" dirty="0">
                <a:solidFill>
                  <a:srgbClr val="333333"/>
                </a:solidFill>
                <a:latin typeface="Arial"/>
                <a:cs typeface="Arial"/>
              </a:rPr>
              <a:t>12K </a:t>
            </a:r>
            <a:r>
              <a:rPr sz="3200" b="1" spc="-415" dirty="0">
                <a:solidFill>
                  <a:srgbClr val="333333"/>
                </a:solidFill>
                <a:latin typeface="Arial"/>
                <a:cs typeface="Arial"/>
              </a:rPr>
              <a:t>NLP</a:t>
            </a:r>
            <a:r>
              <a:rPr sz="3200" b="1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00" dirty="0">
                <a:solidFill>
                  <a:srgbClr val="333333"/>
                </a:solidFill>
                <a:latin typeface="Arial"/>
                <a:cs typeface="Arial"/>
              </a:rPr>
              <a:t>articles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26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7728295" y="6140196"/>
            <a:ext cx="3133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 dirty="0">
                <a:solidFill>
                  <a:srgbClr val="333333"/>
                </a:solidFill>
                <a:latin typeface="Arial"/>
                <a:cs typeface="Arial"/>
              </a:rPr>
              <a:t>700K </a:t>
            </a:r>
            <a:r>
              <a:rPr sz="3200" b="1" spc="-215" dirty="0">
                <a:solidFill>
                  <a:srgbClr val="333333"/>
                </a:solidFill>
                <a:latin typeface="Arial"/>
                <a:cs typeface="Arial"/>
              </a:rPr>
              <a:t>arXiv</a:t>
            </a:r>
            <a:r>
              <a:rPr sz="3200" b="1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00" dirty="0">
                <a:solidFill>
                  <a:srgbClr val="333333"/>
                </a:solidFill>
                <a:latin typeface="Arial"/>
                <a:cs typeface="Arial"/>
              </a:rPr>
              <a:t>articles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180" y="1313179"/>
            <a:ext cx="1065784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8790">
              <a:lnSpc>
                <a:spcPts val="2845"/>
              </a:lnSpc>
              <a:spcBef>
                <a:spcPts val="100"/>
              </a:spcBef>
            </a:pPr>
            <a:r>
              <a:rPr sz="3525" b="1" spc="277" baseline="1182" dirty="0">
                <a:solidFill>
                  <a:srgbClr val="333333"/>
                </a:solidFill>
                <a:latin typeface="Arial"/>
                <a:cs typeface="Arial"/>
              </a:rPr>
              <a:t>SAAS </a:t>
            </a:r>
            <a:r>
              <a:rPr sz="3525" b="1" spc="-75" baseline="1182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00" b="1" spc="-175" dirty="0">
                <a:solidFill>
                  <a:srgbClr val="333333"/>
                </a:solidFill>
                <a:latin typeface="Arial"/>
                <a:cs typeface="Arial"/>
              </a:rPr>
              <a:t>Scientific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Abstract</a:t>
            </a:r>
            <a:r>
              <a:rPr sz="2400" b="1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333333"/>
                </a:solidFill>
                <a:latin typeface="Arial"/>
                <a:cs typeface="Arial"/>
              </a:rPr>
              <a:t>Summaries</a:t>
            </a:r>
            <a:endParaRPr sz="2400">
              <a:latin typeface="Arial"/>
              <a:cs typeface="Arial"/>
            </a:endParaRPr>
          </a:p>
          <a:p>
            <a:pPr marL="9526905">
              <a:lnSpc>
                <a:spcPts val="2845"/>
              </a:lnSpc>
            </a:pPr>
            <a:r>
              <a:rPr sz="2400" b="1" spc="-185" dirty="0">
                <a:solidFill>
                  <a:srgbClr val="333333"/>
                </a:solidFill>
                <a:latin typeface="Arial"/>
                <a:cs typeface="Arial"/>
              </a:rPr>
              <a:t>arXiv.org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20" dirty="0">
                <a:solidFill>
                  <a:srgbClr val="333333"/>
                </a:solidFill>
                <a:latin typeface="Arial"/>
                <a:cs typeface="Arial"/>
              </a:rPr>
              <a:t>AAN: </a:t>
            </a:r>
            <a:r>
              <a:rPr sz="2400" b="1" spc="-409" dirty="0">
                <a:solidFill>
                  <a:srgbClr val="333333"/>
                </a:solidFill>
                <a:latin typeface="Arial"/>
                <a:cs typeface="Arial"/>
              </a:rPr>
              <a:t>ACL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Anthology</a:t>
            </a:r>
            <a:r>
              <a:rPr sz="24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333333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09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99" y="183387"/>
            <a:ext cx="10248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325" dirty="0">
                <a:latin typeface="Arial"/>
                <a:cs typeface="Arial"/>
              </a:rPr>
              <a:t>SAAS </a:t>
            </a:r>
            <a:r>
              <a:rPr sz="3900" b="1" spc="-75" dirty="0">
                <a:latin typeface="Arial"/>
                <a:cs typeface="Arial"/>
              </a:rPr>
              <a:t>: </a:t>
            </a:r>
            <a:r>
              <a:rPr sz="4000" spc="-200" dirty="0"/>
              <a:t>New </a:t>
            </a:r>
            <a:r>
              <a:rPr sz="4000" spc="-150" dirty="0"/>
              <a:t>Abstractive </a:t>
            </a:r>
            <a:r>
              <a:rPr sz="4000" spc="-180" dirty="0"/>
              <a:t>Summarization</a:t>
            </a:r>
            <a:r>
              <a:rPr sz="4000" spc="-730" dirty="0"/>
              <a:t> </a:t>
            </a:r>
            <a:r>
              <a:rPr sz="4000" spc="-200" dirty="0"/>
              <a:t>Dataset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59978" y="1651972"/>
            <a:ext cx="4464050" cy="4794885"/>
            <a:chOff x="7059978" y="1651972"/>
            <a:chExt cx="4464050" cy="4794885"/>
          </a:xfrm>
        </p:grpSpPr>
        <p:sp>
          <p:nvSpPr>
            <p:cNvPr id="4" name="object 4"/>
            <p:cNvSpPr/>
            <p:nvPr/>
          </p:nvSpPr>
          <p:spPr>
            <a:xfrm>
              <a:off x="7059978" y="1651972"/>
              <a:ext cx="3898163" cy="4665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77669" y="5844208"/>
              <a:ext cx="1346200" cy="602615"/>
            </a:xfrm>
            <a:custGeom>
              <a:avLst/>
              <a:gdLst/>
              <a:ahLst/>
              <a:cxnLst/>
              <a:rect l="l" t="t" r="r" b="b"/>
              <a:pathLst>
                <a:path w="1346200" h="602614">
                  <a:moveTo>
                    <a:pt x="1346042" y="0"/>
                  </a:moveTo>
                  <a:lnTo>
                    <a:pt x="0" y="0"/>
                  </a:lnTo>
                  <a:lnTo>
                    <a:pt x="0" y="602026"/>
                  </a:lnTo>
                  <a:lnTo>
                    <a:pt x="1346042" y="602026"/>
                  </a:lnTo>
                  <a:lnTo>
                    <a:pt x="1346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3304" y="1313179"/>
            <a:ext cx="1038606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6375">
              <a:lnSpc>
                <a:spcPts val="2845"/>
              </a:lnSpc>
              <a:spcBef>
                <a:spcPts val="100"/>
              </a:spcBef>
            </a:pPr>
            <a:r>
              <a:rPr sz="3525" b="1" spc="277" baseline="1182" dirty="0">
                <a:solidFill>
                  <a:srgbClr val="333333"/>
                </a:solidFill>
                <a:latin typeface="Arial"/>
                <a:cs typeface="Arial"/>
              </a:rPr>
              <a:t>SAAS </a:t>
            </a:r>
            <a:r>
              <a:rPr sz="3525" b="1" spc="-75" baseline="1182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00" b="1" spc="-175" dirty="0">
                <a:solidFill>
                  <a:srgbClr val="333333"/>
                </a:solidFill>
                <a:latin typeface="Arial"/>
                <a:cs typeface="Arial"/>
              </a:rPr>
              <a:t>Scientific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Abstract</a:t>
            </a:r>
            <a:r>
              <a:rPr sz="2400" b="1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333333"/>
                </a:solidFill>
                <a:latin typeface="Arial"/>
                <a:cs typeface="Arial"/>
              </a:rPr>
              <a:t>Summaries</a:t>
            </a:r>
            <a:endParaRPr sz="2400" dirty="0">
              <a:latin typeface="Arial"/>
              <a:cs typeface="Arial"/>
            </a:endParaRPr>
          </a:p>
          <a:p>
            <a:pPr marL="9254490">
              <a:lnSpc>
                <a:spcPts val="2845"/>
              </a:lnSpc>
            </a:pPr>
            <a:r>
              <a:rPr sz="2400" b="1" spc="-185" dirty="0">
                <a:solidFill>
                  <a:srgbClr val="333333"/>
                </a:solidFill>
                <a:latin typeface="Arial"/>
                <a:cs typeface="Arial"/>
              </a:rPr>
              <a:t>arXiv.org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Dataset </a:t>
            </a:r>
            <a:r>
              <a:rPr sz="2400" b="1" spc="-114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400" b="1" spc="-105" dirty="0">
                <a:solidFill>
                  <a:srgbClr val="333333"/>
                </a:solidFill>
                <a:latin typeface="Arial"/>
                <a:cs typeface="Arial"/>
              </a:rPr>
              <a:t>three </a:t>
            </a:r>
            <a:r>
              <a:rPr sz="2400" b="1" spc="-135" dirty="0">
                <a:solidFill>
                  <a:srgbClr val="333333"/>
                </a:solidFill>
                <a:latin typeface="Arial"/>
                <a:cs typeface="Arial"/>
              </a:rPr>
              <a:t>new</a:t>
            </a: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333333"/>
                </a:solidFill>
                <a:latin typeface="Arial"/>
                <a:cs typeface="Arial"/>
              </a:rPr>
              <a:t>tasks: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Abstract </a:t>
            </a:r>
            <a:r>
              <a:rPr lang="en-US"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lang="en-US" sz="2400" spc="1015" dirty="0">
                <a:solidFill>
                  <a:srgbClr val="333333"/>
                </a:solidFill>
                <a:latin typeface="Arial"/>
                <a:cs typeface="Arial"/>
              </a:rPr>
              <a:t>-&gt;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Title</a:t>
            </a:r>
            <a:endParaRPr sz="24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0" dirty="0">
                <a:solidFill>
                  <a:srgbClr val="333333"/>
                </a:solidFill>
                <a:latin typeface="Arial Unicode MS"/>
                <a:cs typeface="Arial Unicode MS"/>
              </a:rPr>
              <a:t>Introduction</a:t>
            </a:r>
            <a:r>
              <a:rPr lang="en-US" sz="2400" spc="40" dirty="0">
                <a:solidFill>
                  <a:srgbClr val="333333"/>
                </a:solidFill>
                <a:latin typeface="Arial"/>
                <a:cs typeface="Arial"/>
              </a:rPr>
              <a:t> -&gt;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Title</a:t>
            </a:r>
            <a:endParaRPr sz="24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solidFill>
                  <a:srgbClr val="C00000"/>
                </a:solidFill>
                <a:latin typeface="Arial Unicode MS"/>
                <a:cs typeface="Arial Unicode MS"/>
              </a:rPr>
              <a:t>Introduction</a:t>
            </a:r>
            <a:r>
              <a:rPr lang="en-US" sz="2400" spc="-40" dirty="0">
                <a:solidFill>
                  <a:srgbClr val="C00000"/>
                </a:solidFill>
                <a:latin typeface="Arial Unicode MS"/>
                <a:cs typeface="Arial Unicode MS"/>
              </a:rPr>
              <a:t> -&gt; </a:t>
            </a:r>
            <a:r>
              <a:rPr sz="2400" spc="-22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Arial Unicode MS"/>
                <a:cs typeface="Arial Unicode MS"/>
              </a:rPr>
              <a:t>Abstract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8295" y="6159643"/>
            <a:ext cx="313372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85"/>
              </a:lnSpc>
            </a:pPr>
            <a:r>
              <a:rPr sz="3200" b="1" spc="-260" dirty="0">
                <a:solidFill>
                  <a:srgbClr val="333333"/>
                </a:solidFill>
                <a:latin typeface="Arial"/>
                <a:cs typeface="Arial"/>
              </a:rPr>
              <a:t>700K </a:t>
            </a:r>
            <a:r>
              <a:rPr sz="3200" b="1" spc="-215" dirty="0">
                <a:solidFill>
                  <a:srgbClr val="333333"/>
                </a:solidFill>
                <a:latin typeface="Arial"/>
                <a:cs typeface="Arial"/>
              </a:rPr>
              <a:t>arXiv</a:t>
            </a:r>
            <a:r>
              <a:rPr sz="3200" b="1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00" dirty="0">
                <a:solidFill>
                  <a:srgbClr val="333333"/>
                </a:solidFill>
                <a:latin typeface="Arial"/>
                <a:cs typeface="Arial"/>
              </a:rPr>
              <a:t>articles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27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21949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072" y="141732"/>
            <a:ext cx="999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How </a:t>
            </a:r>
            <a:r>
              <a:rPr spc="-190" dirty="0"/>
              <a:t>Useful </a:t>
            </a:r>
            <a:r>
              <a:rPr spc="-229" dirty="0"/>
              <a:t>Existing </a:t>
            </a:r>
            <a:r>
              <a:rPr spc="-195" dirty="0"/>
              <a:t>Summarization</a:t>
            </a:r>
            <a:r>
              <a:rPr spc="-250" dirty="0"/>
              <a:t> </a:t>
            </a:r>
            <a:r>
              <a:rPr spc="-220" dirty="0"/>
              <a:t>Corpora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2104" y="5189537"/>
            <a:ext cx="5225415" cy="542925"/>
            <a:chOff x="2082104" y="5189537"/>
            <a:chExt cx="5225415" cy="542925"/>
          </a:xfrm>
        </p:grpSpPr>
        <p:sp>
          <p:nvSpPr>
            <p:cNvPr id="4" name="object 4"/>
            <p:cNvSpPr/>
            <p:nvPr/>
          </p:nvSpPr>
          <p:spPr>
            <a:xfrm>
              <a:off x="2086866" y="5194299"/>
              <a:ext cx="5215890" cy="266700"/>
            </a:xfrm>
            <a:custGeom>
              <a:avLst/>
              <a:gdLst/>
              <a:ahLst/>
              <a:cxnLst/>
              <a:rect l="l" t="t" r="r" b="b"/>
              <a:pathLst>
                <a:path w="5215890" h="266700">
                  <a:moveTo>
                    <a:pt x="5215633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5215633" y="266700"/>
                  </a:lnTo>
                  <a:lnTo>
                    <a:pt x="52156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6866" y="5194300"/>
              <a:ext cx="5215890" cy="266700"/>
            </a:xfrm>
            <a:custGeom>
              <a:avLst/>
              <a:gdLst/>
              <a:ahLst/>
              <a:cxnLst/>
              <a:rect l="l" t="t" r="r" b="b"/>
              <a:pathLst>
                <a:path w="5215890" h="266700">
                  <a:moveTo>
                    <a:pt x="5215633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5215633" y="0"/>
                  </a:lnTo>
                  <a:lnTo>
                    <a:pt x="5215633" y="2667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4946" y="5460999"/>
              <a:ext cx="4737735" cy="266700"/>
            </a:xfrm>
            <a:custGeom>
              <a:avLst/>
              <a:gdLst/>
              <a:ahLst/>
              <a:cxnLst/>
              <a:rect l="l" t="t" r="r" b="b"/>
              <a:pathLst>
                <a:path w="4737734" h="266700">
                  <a:moveTo>
                    <a:pt x="4737653" y="0"/>
                  </a:moveTo>
                  <a:lnTo>
                    <a:pt x="0" y="0"/>
                  </a:lnTo>
                  <a:lnTo>
                    <a:pt x="0" y="266699"/>
                  </a:lnTo>
                  <a:lnTo>
                    <a:pt x="4737653" y="266699"/>
                  </a:lnTo>
                  <a:lnTo>
                    <a:pt x="473765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4946" y="5461000"/>
              <a:ext cx="4737735" cy="266700"/>
            </a:xfrm>
            <a:custGeom>
              <a:avLst/>
              <a:gdLst/>
              <a:ahLst/>
              <a:cxnLst/>
              <a:rect l="l" t="t" r="r" b="b"/>
              <a:pathLst>
                <a:path w="4737734" h="266700">
                  <a:moveTo>
                    <a:pt x="473765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4737654" y="0"/>
                  </a:lnTo>
                  <a:lnTo>
                    <a:pt x="4737654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82104" y="4414837"/>
            <a:ext cx="4158615" cy="555625"/>
            <a:chOff x="2082104" y="4414837"/>
            <a:chExt cx="4158615" cy="555625"/>
          </a:xfrm>
        </p:grpSpPr>
        <p:sp>
          <p:nvSpPr>
            <p:cNvPr id="9" name="object 9"/>
            <p:cNvSpPr/>
            <p:nvPr/>
          </p:nvSpPr>
          <p:spPr>
            <a:xfrm>
              <a:off x="2086864" y="4419599"/>
              <a:ext cx="4149090" cy="279400"/>
            </a:xfrm>
            <a:custGeom>
              <a:avLst/>
              <a:gdLst/>
              <a:ahLst/>
              <a:cxnLst/>
              <a:rect l="l" t="t" r="r" b="b"/>
              <a:pathLst>
                <a:path w="4149090" h="279400">
                  <a:moveTo>
                    <a:pt x="4148836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0" y="279400"/>
                  </a:lnTo>
                  <a:lnTo>
                    <a:pt x="4148836" y="279400"/>
                  </a:lnTo>
                  <a:lnTo>
                    <a:pt x="4148836" y="266700"/>
                  </a:lnTo>
                  <a:lnTo>
                    <a:pt x="414883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6866" y="4419600"/>
              <a:ext cx="4149090" cy="279400"/>
            </a:xfrm>
            <a:custGeom>
              <a:avLst/>
              <a:gdLst/>
              <a:ahLst/>
              <a:cxnLst/>
              <a:rect l="l" t="t" r="r" b="b"/>
              <a:pathLst>
                <a:path w="4149090" h="279400">
                  <a:moveTo>
                    <a:pt x="4148833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4148833" y="0"/>
                  </a:lnTo>
                  <a:lnTo>
                    <a:pt x="4148833" y="2794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4946" y="4686299"/>
              <a:ext cx="3353435" cy="279400"/>
            </a:xfrm>
            <a:custGeom>
              <a:avLst/>
              <a:gdLst/>
              <a:ahLst/>
              <a:cxnLst/>
              <a:rect l="l" t="t" r="r" b="b"/>
              <a:pathLst>
                <a:path w="3353435" h="279400">
                  <a:moveTo>
                    <a:pt x="3353353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3353353" y="279400"/>
                  </a:lnTo>
                  <a:lnTo>
                    <a:pt x="335335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4946" y="4686300"/>
              <a:ext cx="3353435" cy="279400"/>
            </a:xfrm>
            <a:custGeom>
              <a:avLst/>
              <a:gdLst/>
              <a:ahLst/>
              <a:cxnLst/>
              <a:rect l="l" t="t" r="r" b="b"/>
              <a:pathLst>
                <a:path w="3353435" h="279400">
                  <a:moveTo>
                    <a:pt x="3353354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3353354" y="0"/>
                  </a:lnTo>
                  <a:lnTo>
                    <a:pt x="3353354" y="2794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82104" y="3652837"/>
            <a:ext cx="3193415" cy="542925"/>
            <a:chOff x="2082104" y="3652837"/>
            <a:chExt cx="3193415" cy="542925"/>
          </a:xfrm>
        </p:grpSpPr>
        <p:sp>
          <p:nvSpPr>
            <p:cNvPr id="14" name="object 14"/>
            <p:cNvSpPr/>
            <p:nvPr/>
          </p:nvSpPr>
          <p:spPr>
            <a:xfrm>
              <a:off x="2086866" y="3657599"/>
              <a:ext cx="3183890" cy="266700"/>
            </a:xfrm>
            <a:custGeom>
              <a:avLst/>
              <a:gdLst/>
              <a:ahLst/>
              <a:cxnLst/>
              <a:rect l="l" t="t" r="r" b="b"/>
              <a:pathLst>
                <a:path w="3183890" h="266700">
                  <a:moveTo>
                    <a:pt x="3183633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3183633" y="266700"/>
                  </a:lnTo>
                  <a:lnTo>
                    <a:pt x="31836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6866" y="3657600"/>
              <a:ext cx="3183890" cy="266700"/>
            </a:xfrm>
            <a:custGeom>
              <a:avLst/>
              <a:gdLst/>
              <a:ahLst/>
              <a:cxnLst/>
              <a:rect l="l" t="t" r="r" b="b"/>
              <a:pathLst>
                <a:path w="3183890" h="266700">
                  <a:moveTo>
                    <a:pt x="3183633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3183633" y="0"/>
                  </a:lnTo>
                  <a:lnTo>
                    <a:pt x="3183633" y="2667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4946" y="3924299"/>
              <a:ext cx="1715135" cy="266700"/>
            </a:xfrm>
            <a:custGeom>
              <a:avLst/>
              <a:gdLst/>
              <a:ahLst/>
              <a:cxnLst/>
              <a:rect l="l" t="t" r="r" b="b"/>
              <a:pathLst>
                <a:path w="1715135" h="266700">
                  <a:moveTo>
                    <a:pt x="1715053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715053" y="266700"/>
                  </a:lnTo>
                  <a:lnTo>
                    <a:pt x="171505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4946" y="3924300"/>
              <a:ext cx="1715135" cy="266700"/>
            </a:xfrm>
            <a:custGeom>
              <a:avLst/>
              <a:gdLst/>
              <a:ahLst/>
              <a:cxnLst/>
              <a:rect l="l" t="t" r="r" b="b"/>
              <a:pathLst>
                <a:path w="1715135" h="266700">
                  <a:moveTo>
                    <a:pt x="171505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715054" y="0"/>
                  </a:lnTo>
                  <a:lnTo>
                    <a:pt x="1715054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082104" y="2878137"/>
            <a:ext cx="2977515" cy="555625"/>
            <a:chOff x="2082104" y="2878137"/>
            <a:chExt cx="2977515" cy="555625"/>
          </a:xfrm>
        </p:grpSpPr>
        <p:sp>
          <p:nvSpPr>
            <p:cNvPr id="19" name="object 19"/>
            <p:cNvSpPr/>
            <p:nvPr/>
          </p:nvSpPr>
          <p:spPr>
            <a:xfrm>
              <a:off x="2086866" y="2882899"/>
              <a:ext cx="2967990" cy="279400"/>
            </a:xfrm>
            <a:custGeom>
              <a:avLst/>
              <a:gdLst/>
              <a:ahLst/>
              <a:cxnLst/>
              <a:rect l="l" t="t" r="r" b="b"/>
              <a:pathLst>
                <a:path w="2967990" h="279400">
                  <a:moveTo>
                    <a:pt x="2967733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967733" y="279400"/>
                  </a:lnTo>
                  <a:lnTo>
                    <a:pt x="29677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6866" y="2882900"/>
              <a:ext cx="2967990" cy="279400"/>
            </a:xfrm>
            <a:custGeom>
              <a:avLst/>
              <a:gdLst/>
              <a:ahLst/>
              <a:cxnLst/>
              <a:rect l="l" t="t" r="r" b="b"/>
              <a:pathLst>
                <a:path w="2967990" h="279400">
                  <a:moveTo>
                    <a:pt x="2967733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2967733" y="0"/>
                  </a:lnTo>
                  <a:lnTo>
                    <a:pt x="2967733" y="2794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4946" y="3162300"/>
              <a:ext cx="1435735" cy="266700"/>
            </a:xfrm>
            <a:custGeom>
              <a:avLst/>
              <a:gdLst/>
              <a:ahLst/>
              <a:cxnLst/>
              <a:rect l="l" t="t" r="r" b="b"/>
              <a:pathLst>
                <a:path w="1435735" h="266700">
                  <a:moveTo>
                    <a:pt x="1435653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435653" y="266700"/>
                  </a:lnTo>
                  <a:lnTo>
                    <a:pt x="143565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4946" y="3162300"/>
              <a:ext cx="1435735" cy="266700"/>
            </a:xfrm>
            <a:custGeom>
              <a:avLst/>
              <a:gdLst/>
              <a:ahLst/>
              <a:cxnLst/>
              <a:rect l="l" t="t" r="r" b="b"/>
              <a:pathLst>
                <a:path w="1435735" h="266700">
                  <a:moveTo>
                    <a:pt x="143565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435654" y="0"/>
                  </a:lnTo>
                  <a:lnTo>
                    <a:pt x="1435654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82104" y="2116137"/>
            <a:ext cx="1212215" cy="555625"/>
            <a:chOff x="2082104" y="2116137"/>
            <a:chExt cx="1212215" cy="555625"/>
          </a:xfrm>
        </p:grpSpPr>
        <p:sp>
          <p:nvSpPr>
            <p:cNvPr id="24" name="object 24"/>
            <p:cNvSpPr/>
            <p:nvPr/>
          </p:nvSpPr>
          <p:spPr>
            <a:xfrm>
              <a:off x="2086866" y="2120900"/>
              <a:ext cx="1202690" cy="266700"/>
            </a:xfrm>
            <a:custGeom>
              <a:avLst/>
              <a:gdLst/>
              <a:ahLst/>
              <a:cxnLst/>
              <a:rect l="l" t="t" r="r" b="b"/>
              <a:pathLst>
                <a:path w="1202689" h="266700">
                  <a:moveTo>
                    <a:pt x="1202433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202433" y="266700"/>
                  </a:lnTo>
                  <a:lnTo>
                    <a:pt x="12024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86866" y="2120900"/>
              <a:ext cx="1202690" cy="266700"/>
            </a:xfrm>
            <a:custGeom>
              <a:avLst/>
              <a:gdLst/>
              <a:ahLst/>
              <a:cxnLst/>
              <a:rect l="l" t="t" r="r" b="b"/>
              <a:pathLst>
                <a:path w="1202689" h="266700">
                  <a:moveTo>
                    <a:pt x="1202433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202433" y="0"/>
                  </a:lnTo>
                  <a:lnTo>
                    <a:pt x="1202433" y="2667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4946" y="2387600"/>
              <a:ext cx="838835" cy="279400"/>
            </a:xfrm>
            <a:custGeom>
              <a:avLst/>
              <a:gdLst/>
              <a:ahLst/>
              <a:cxnLst/>
              <a:rect l="l" t="t" r="r" b="b"/>
              <a:pathLst>
                <a:path w="838835" h="279400">
                  <a:moveTo>
                    <a:pt x="838753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838753" y="279400"/>
                  </a:lnTo>
                  <a:lnTo>
                    <a:pt x="83875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4946" y="2387600"/>
              <a:ext cx="838835" cy="279400"/>
            </a:xfrm>
            <a:custGeom>
              <a:avLst/>
              <a:gdLst/>
              <a:ahLst/>
              <a:cxnLst/>
              <a:rect l="l" t="t" r="r" b="b"/>
              <a:pathLst>
                <a:path w="838835" h="279400">
                  <a:moveTo>
                    <a:pt x="838754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838754" y="0"/>
                  </a:lnTo>
                  <a:lnTo>
                    <a:pt x="838754" y="2794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082104" y="1341437"/>
            <a:ext cx="831215" cy="555625"/>
            <a:chOff x="2082104" y="1341437"/>
            <a:chExt cx="831215" cy="555625"/>
          </a:xfrm>
        </p:grpSpPr>
        <p:sp>
          <p:nvSpPr>
            <p:cNvPr id="29" name="object 29"/>
            <p:cNvSpPr/>
            <p:nvPr/>
          </p:nvSpPr>
          <p:spPr>
            <a:xfrm>
              <a:off x="2086866" y="1346200"/>
              <a:ext cx="821690" cy="279400"/>
            </a:xfrm>
            <a:custGeom>
              <a:avLst/>
              <a:gdLst/>
              <a:ahLst/>
              <a:cxnLst/>
              <a:rect l="l" t="t" r="r" b="b"/>
              <a:pathLst>
                <a:path w="821689" h="279400">
                  <a:moveTo>
                    <a:pt x="821433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821433" y="279400"/>
                  </a:lnTo>
                  <a:lnTo>
                    <a:pt x="8214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6866" y="1346200"/>
              <a:ext cx="821690" cy="279400"/>
            </a:xfrm>
            <a:custGeom>
              <a:avLst/>
              <a:gdLst/>
              <a:ahLst/>
              <a:cxnLst/>
              <a:rect l="l" t="t" r="r" b="b"/>
              <a:pathLst>
                <a:path w="821689" h="279400">
                  <a:moveTo>
                    <a:pt x="821433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821433" y="0"/>
                  </a:lnTo>
                  <a:lnTo>
                    <a:pt x="821433" y="27940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94946" y="1625600"/>
              <a:ext cx="724535" cy="266700"/>
            </a:xfrm>
            <a:custGeom>
              <a:avLst/>
              <a:gdLst/>
              <a:ahLst/>
              <a:cxnLst/>
              <a:rect l="l" t="t" r="r" b="b"/>
              <a:pathLst>
                <a:path w="724535" h="266700">
                  <a:moveTo>
                    <a:pt x="724453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724453" y="266700"/>
                  </a:lnTo>
                  <a:lnTo>
                    <a:pt x="72445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94946" y="1625600"/>
              <a:ext cx="724535" cy="266700"/>
            </a:xfrm>
            <a:custGeom>
              <a:avLst/>
              <a:gdLst/>
              <a:ahLst/>
              <a:cxnLst/>
              <a:rect l="l" t="t" r="r" b="b"/>
              <a:pathLst>
                <a:path w="724535" h="266700">
                  <a:moveTo>
                    <a:pt x="72445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724454" y="0"/>
                  </a:lnTo>
                  <a:lnTo>
                    <a:pt x="724454" y="266700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61524" y="5208523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91919"/>
                </a:solidFill>
                <a:latin typeface="Arial Unicode MS"/>
                <a:cs typeface="Arial Unicode MS"/>
              </a:rPr>
              <a:t>6.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31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04428" y="4440428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91919"/>
                </a:solidFill>
                <a:latin typeface="Arial Unicode MS"/>
                <a:cs typeface="Arial Unicode MS"/>
              </a:rPr>
              <a:t>5.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03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8175" y="3672332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91919"/>
                </a:solidFill>
                <a:latin typeface="Arial Unicode MS"/>
                <a:cs typeface="Arial Unicode MS"/>
              </a:rPr>
              <a:t>3.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86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15194" y="2904235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91919"/>
                </a:solidFill>
                <a:latin typeface="Arial Unicode MS"/>
                <a:cs typeface="Arial Unicode MS"/>
              </a:rPr>
              <a:t>3.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59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7861" y="2133091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91919"/>
                </a:solidFill>
                <a:latin typeface="Arial Unicode MS"/>
                <a:cs typeface="Arial Unicode MS"/>
              </a:rPr>
              <a:t>1.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45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6224" y="136499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191919"/>
                </a:solidFill>
                <a:latin typeface="Arial Unicode MS"/>
                <a:cs typeface="Arial Unicode MS"/>
              </a:rPr>
              <a:t>1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11258" y="5128260"/>
            <a:ext cx="548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20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spc="-260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2000" spc="-240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2000" spc="-415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0727" y="4357116"/>
            <a:ext cx="481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2000" spc="-240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2000" spc="-155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6212" y="3589020"/>
            <a:ext cx="104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191919"/>
                </a:solidFill>
                <a:latin typeface="Arial Unicode MS"/>
                <a:cs typeface="Arial Unicode MS"/>
              </a:rPr>
              <a:t>Daily</a:t>
            </a:r>
            <a:r>
              <a:rPr sz="2000" spc="-140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000" spc="-30" dirty="0">
                <a:solidFill>
                  <a:srgbClr val="191919"/>
                </a:solidFill>
                <a:latin typeface="Arial Unicode MS"/>
                <a:cs typeface="Arial Unicode MS"/>
              </a:rPr>
              <a:t>Mail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5202" y="2820923"/>
            <a:ext cx="494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2000" spc="-265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r>
              <a:rPr sz="2000" spc="-155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8069" y="2052828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191919"/>
                </a:solidFill>
                <a:latin typeface="Arial Unicode MS"/>
                <a:cs typeface="Arial Unicode MS"/>
              </a:rPr>
              <a:t>Ne</a:t>
            </a:r>
            <a:r>
              <a:rPr sz="2000" spc="-45" dirty="0">
                <a:solidFill>
                  <a:srgbClr val="191919"/>
                </a:solidFill>
                <a:latin typeface="Arial Unicode MS"/>
                <a:cs typeface="Arial Unicode MS"/>
              </a:rPr>
              <a:t>w</a:t>
            </a:r>
            <a:r>
              <a:rPr sz="2000" spc="-204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spc="30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2000" spc="-114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2000" spc="-70" dirty="0">
                <a:solidFill>
                  <a:srgbClr val="191919"/>
                </a:solidFill>
                <a:latin typeface="Arial Unicode MS"/>
                <a:cs typeface="Arial Unicode MS"/>
              </a:rPr>
              <a:t>m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71063" y="1281684"/>
            <a:ext cx="59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35" dirty="0">
                <a:solidFill>
                  <a:srgbClr val="191919"/>
                </a:solidFill>
                <a:latin typeface="Arial Unicode MS"/>
                <a:cs typeface="Arial Unicode MS"/>
              </a:rPr>
              <a:t>X</a:t>
            </a:r>
            <a:r>
              <a:rPr sz="2000" spc="-210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2000" spc="-20" dirty="0">
                <a:solidFill>
                  <a:srgbClr val="191919"/>
                </a:solidFill>
                <a:latin typeface="Arial Unicode MS"/>
                <a:cs typeface="Arial Unicode MS"/>
              </a:rPr>
              <a:t>u</a:t>
            </a:r>
            <a:r>
              <a:rPr sz="2000" spc="-70" dirty="0">
                <a:solidFill>
                  <a:srgbClr val="191919"/>
                </a:solidFill>
                <a:latin typeface="Arial Unicode MS"/>
                <a:cs typeface="Arial Unicode MS"/>
              </a:rPr>
              <a:t>m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90842" y="5476747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191919"/>
                </a:solidFill>
                <a:latin typeface="Arial Unicode MS"/>
                <a:cs typeface="Arial Unicode MS"/>
              </a:rPr>
              <a:t>150.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85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07671" y="4708652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191919"/>
                </a:solidFill>
                <a:latin typeface="Arial Unicode MS"/>
                <a:cs typeface="Arial Unicode MS"/>
              </a:rPr>
              <a:t>106.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76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2900" y="3943604"/>
            <a:ext cx="372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191919"/>
                </a:solidFill>
                <a:latin typeface="Arial Unicode MS"/>
                <a:cs typeface="Arial Unicode MS"/>
              </a:rPr>
              <a:t>54.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65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92126" y="3175508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191919"/>
                </a:solidFill>
                <a:latin typeface="Arial Unicode MS"/>
                <a:cs typeface="Arial Unicode MS"/>
              </a:rPr>
              <a:t>45.</a:t>
            </a:r>
            <a:r>
              <a:rPr sz="1200" spc="-60" dirty="0">
                <a:solidFill>
                  <a:srgbClr val="191919"/>
                </a:solidFill>
                <a:latin typeface="Arial Unicode MS"/>
                <a:cs typeface="Arial Unicode MS"/>
              </a:rPr>
              <a:t>7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96067" y="2410459"/>
            <a:ext cx="295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191919"/>
                </a:solidFill>
                <a:latin typeface="Arial Unicode MS"/>
                <a:cs typeface="Arial Unicode MS"/>
              </a:rPr>
              <a:t>26.</a:t>
            </a:r>
            <a:r>
              <a:rPr sz="1200" spc="-60" dirty="0">
                <a:solidFill>
                  <a:srgbClr val="191919"/>
                </a:solidFill>
                <a:latin typeface="Arial Unicode MS"/>
                <a:cs typeface="Arial Unicode MS"/>
              </a:rPr>
              <a:t>7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88148" y="1642364"/>
            <a:ext cx="372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191919"/>
                </a:solidFill>
                <a:latin typeface="Arial Unicode MS"/>
                <a:cs typeface="Arial Unicode MS"/>
              </a:rPr>
              <a:t>23.</a:t>
            </a:r>
            <a:r>
              <a:rPr sz="1200" spc="-65" dirty="0">
                <a:solidFill>
                  <a:srgbClr val="191919"/>
                </a:solidFill>
                <a:latin typeface="Arial Unicode MS"/>
                <a:cs typeface="Arial Unicode MS"/>
              </a:rPr>
              <a:t>26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43984" y="1456944"/>
            <a:ext cx="1920239" cy="841375"/>
            <a:chOff x="4443984" y="1456944"/>
            <a:chExt cx="1920239" cy="841375"/>
          </a:xfrm>
        </p:grpSpPr>
        <p:sp>
          <p:nvSpPr>
            <p:cNvPr id="52" name="object 52"/>
            <p:cNvSpPr/>
            <p:nvPr/>
          </p:nvSpPr>
          <p:spPr>
            <a:xfrm>
              <a:off x="4443984" y="1539240"/>
              <a:ext cx="1920239" cy="332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17720" y="1456944"/>
              <a:ext cx="1572768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90113" y="1561532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1788803" y="0"/>
                  </a:moveTo>
                  <a:lnTo>
                    <a:pt x="39996" y="0"/>
                  </a:lnTo>
                  <a:lnTo>
                    <a:pt x="24427" y="3143"/>
                  </a:lnTo>
                  <a:lnTo>
                    <a:pt x="11714" y="11714"/>
                  </a:lnTo>
                  <a:lnTo>
                    <a:pt x="3143" y="24427"/>
                  </a:lnTo>
                  <a:lnTo>
                    <a:pt x="0" y="39996"/>
                  </a:lnTo>
                  <a:lnTo>
                    <a:pt x="0" y="199976"/>
                  </a:lnTo>
                  <a:lnTo>
                    <a:pt x="3143" y="215544"/>
                  </a:lnTo>
                  <a:lnTo>
                    <a:pt x="11714" y="228258"/>
                  </a:lnTo>
                  <a:lnTo>
                    <a:pt x="24427" y="236829"/>
                  </a:lnTo>
                  <a:lnTo>
                    <a:pt x="39996" y="239972"/>
                  </a:lnTo>
                  <a:lnTo>
                    <a:pt x="1788803" y="239972"/>
                  </a:lnTo>
                  <a:lnTo>
                    <a:pt x="1804372" y="236829"/>
                  </a:lnTo>
                  <a:lnTo>
                    <a:pt x="1817085" y="228258"/>
                  </a:lnTo>
                  <a:lnTo>
                    <a:pt x="1825656" y="215544"/>
                  </a:lnTo>
                  <a:lnTo>
                    <a:pt x="1828800" y="199976"/>
                  </a:lnTo>
                  <a:lnTo>
                    <a:pt x="1828800" y="39996"/>
                  </a:lnTo>
                  <a:lnTo>
                    <a:pt x="1825656" y="24427"/>
                  </a:lnTo>
                  <a:lnTo>
                    <a:pt x="1817085" y="11714"/>
                  </a:lnTo>
                  <a:lnTo>
                    <a:pt x="1804372" y="3143"/>
                  </a:lnTo>
                  <a:lnTo>
                    <a:pt x="1788803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90113" y="1561532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0" y="39996"/>
                  </a:moveTo>
                  <a:lnTo>
                    <a:pt x="3143" y="24427"/>
                  </a:lnTo>
                  <a:lnTo>
                    <a:pt x="11714" y="11714"/>
                  </a:lnTo>
                  <a:lnTo>
                    <a:pt x="24427" y="3143"/>
                  </a:lnTo>
                  <a:lnTo>
                    <a:pt x="39996" y="0"/>
                  </a:lnTo>
                  <a:lnTo>
                    <a:pt x="1788804" y="0"/>
                  </a:lnTo>
                  <a:lnTo>
                    <a:pt x="1804372" y="3143"/>
                  </a:lnTo>
                  <a:lnTo>
                    <a:pt x="1817085" y="11714"/>
                  </a:lnTo>
                  <a:lnTo>
                    <a:pt x="1825656" y="24427"/>
                  </a:lnTo>
                  <a:lnTo>
                    <a:pt x="1828800" y="39996"/>
                  </a:lnTo>
                  <a:lnTo>
                    <a:pt x="1828800" y="199976"/>
                  </a:lnTo>
                  <a:lnTo>
                    <a:pt x="1825656" y="215544"/>
                  </a:lnTo>
                  <a:lnTo>
                    <a:pt x="1817085" y="228257"/>
                  </a:lnTo>
                  <a:lnTo>
                    <a:pt x="1804372" y="236828"/>
                  </a:lnTo>
                  <a:lnTo>
                    <a:pt x="1788804" y="239972"/>
                  </a:lnTo>
                  <a:lnTo>
                    <a:pt x="39996" y="239972"/>
                  </a:lnTo>
                  <a:lnTo>
                    <a:pt x="24427" y="236828"/>
                  </a:lnTo>
                  <a:lnTo>
                    <a:pt x="11714" y="228257"/>
                  </a:lnTo>
                  <a:lnTo>
                    <a:pt x="3143" y="215544"/>
                  </a:lnTo>
                  <a:lnTo>
                    <a:pt x="0" y="199976"/>
                  </a:lnTo>
                  <a:lnTo>
                    <a:pt x="0" y="39996"/>
                  </a:lnTo>
                  <a:close/>
                </a:path>
              </a:pathLst>
            </a:custGeom>
            <a:ln w="95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43984" y="1807464"/>
              <a:ext cx="1920239" cy="332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43984" y="1725168"/>
              <a:ext cx="1920239" cy="573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90113" y="1831548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1788803" y="0"/>
                  </a:moveTo>
                  <a:lnTo>
                    <a:pt x="39996" y="0"/>
                  </a:lnTo>
                  <a:lnTo>
                    <a:pt x="24427" y="3143"/>
                  </a:lnTo>
                  <a:lnTo>
                    <a:pt x="11714" y="11714"/>
                  </a:lnTo>
                  <a:lnTo>
                    <a:pt x="3143" y="24427"/>
                  </a:lnTo>
                  <a:lnTo>
                    <a:pt x="0" y="39996"/>
                  </a:lnTo>
                  <a:lnTo>
                    <a:pt x="0" y="199975"/>
                  </a:lnTo>
                  <a:lnTo>
                    <a:pt x="3143" y="215543"/>
                  </a:lnTo>
                  <a:lnTo>
                    <a:pt x="11714" y="228256"/>
                  </a:lnTo>
                  <a:lnTo>
                    <a:pt x="24427" y="236828"/>
                  </a:lnTo>
                  <a:lnTo>
                    <a:pt x="39996" y="239971"/>
                  </a:lnTo>
                  <a:lnTo>
                    <a:pt x="1788803" y="239971"/>
                  </a:lnTo>
                  <a:lnTo>
                    <a:pt x="1804372" y="236828"/>
                  </a:lnTo>
                  <a:lnTo>
                    <a:pt x="1817085" y="228256"/>
                  </a:lnTo>
                  <a:lnTo>
                    <a:pt x="1825656" y="215543"/>
                  </a:lnTo>
                  <a:lnTo>
                    <a:pt x="1828800" y="199975"/>
                  </a:lnTo>
                  <a:lnTo>
                    <a:pt x="1828800" y="39996"/>
                  </a:lnTo>
                  <a:lnTo>
                    <a:pt x="1825656" y="24427"/>
                  </a:lnTo>
                  <a:lnTo>
                    <a:pt x="1817085" y="11714"/>
                  </a:lnTo>
                  <a:lnTo>
                    <a:pt x="1804372" y="3143"/>
                  </a:lnTo>
                  <a:lnTo>
                    <a:pt x="17888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90113" y="1831548"/>
              <a:ext cx="1828800" cy="240029"/>
            </a:xfrm>
            <a:custGeom>
              <a:avLst/>
              <a:gdLst/>
              <a:ahLst/>
              <a:cxnLst/>
              <a:rect l="l" t="t" r="r" b="b"/>
              <a:pathLst>
                <a:path w="1828800" h="240030">
                  <a:moveTo>
                    <a:pt x="0" y="39996"/>
                  </a:moveTo>
                  <a:lnTo>
                    <a:pt x="3143" y="24427"/>
                  </a:lnTo>
                  <a:lnTo>
                    <a:pt x="11714" y="11714"/>
                  </a:lnTo>
                  <a:lnTo>
                    <a:pt x="24427" y="3143"/>
                  </a:lnTo>
                  <a:lnTo>
                    <a:pt x="39996" y="0"/>
                  </a:lnTo>
                  <a:lnTo>
                    <a:pt x="1788804" y="0"/>
                  </a:lnTo>
                  <a:lnTo>
                    <a:pt x="1804372" y="3143"/>
                  </a:lnTo>
                  <a:lnTo>
                    <a:pt x="1817085" y="11714"/>
                  </a:lnTo>
                  <a:lnTo>
                    <a:pt x="1825656" y="24427"/>
                  </a:lnTo>
                  <a:lnTo>
                    <a:pt x="1828800" y="39996"/>
                  </a:lnTo>
                  <a:lnTo>
                    <a:pt x="1828800" y="199976"/>
                  </a:lnTo>
                  <a:lnTo>
                    <a:pt x="1825656" y="215544"/>
                  </a:lnTo>
                  <a:lnTo>
                    <a:pt x="1817085" y="228257"/>
                  </a:lnTo>
                  <a:lnTo>
                    <a:pt x="1804372" y="236828"/>
                  </a:lnTo>
                  <a:lnTo>
                    <a:pt x="1788804" y="239972"/>
                  </a:lnTo>
                  <a:lnTo>
                    <a:pt x="39996" y="239972"/>
                  </a:lnTo>
                  <a:lnTo>
                    <a:pt x="24427" y="236828"/>
                  </a:lnTo>
                  <a:lnTo>
                    <a:pt x="11714" y="228257"/>
                  </a:lnTo>
                  <a:lnTo>
                    <a:pt x="3143" y="215544"/>
                  </a:lnTo>
                  <a:lnTo>
                    <a:pt x="0" y="199976"/>
                  </a:lnTo>
                  <a:lnTo>
                    <a:pt x="0" y="39996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612763" y="1520444"/>
            <a:ext cx="15843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2720">
              <a:lnSpc>
                <a:spcPts val="2110"/>
              </a:lnSpc>
              <a:spcBef>
                <a:spcPts val="210"/>
              </a:spcBef>
            </a:pPr>
            <a:r>
              <a:rPr sz="1800" spc="-130" dirty="0">
                <a:solidFill>
                  <a:srgbClr val="FFFFFF"/>
                </a:solidFill>
                <a:latin typeface="Arial Unicode MS"/>
                <a:cs typeface="Arial Unicode MS"/>
              </a:rPr>
              <a:t>Avg. </a:t>
            </a:r>
            <a:r>
              <a:rPr sz="18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# </a:t>
            </a:r>
            <a:r>
              <a:rPr sz="18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Words  </a:t>
            </a:r>
            <a:r>
              <a:rPr sz="1800" spc="-130" dirty="0">
                <a:solidFill>
                  <a:srgbClr val="FFFFFF"/>
                </a:solidFill>
                <a:latin typeface="Arial Unicode MS"/>
                <a:cs typeface="Arial Unicode MS"/>
              </a:rPr>
              <a:t>Avg. </a:t>
            </a:r>
            <a:r>
              <a:rPr sz="18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#</a:t>
            </a:r>
            <a:r>
              <a:rPr sz="18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Sentences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19554" y="1517396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Narrative</a:t>
            </a:r>
            <a:r>
              <a:rPr sz="24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Flow?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61463" y="1883156"/>
            <a:ext cx="1405255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-285" dirty="0">
                <a:solidFill>
                  <a:srgbClr val="333333"/>
                </a:solidFill>
                <a:latin typeface="Arial"/>
                <a:cs typeface="Arial"/>
              </a:rPr>
              <a:t>XSum  </a:t>
            </a:r>
            <a:r>
              <a:rPr sz="2400" b="1" spc="-125" dirty="0">
                <a:solidFill>
                  <a:srgbClr val="333333"/>
                </a:solidFill>
                <a:latin typeface="Arial"/>
                <a:cs typeface="Arial"/>
              </a:rPr>
              <a:t>Ne</a:t>
            </a:r>
            <a:r>
              <a:rPr sz="2400" b="1" spc="-16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2400" b="1" spc="-37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400" b="1" spc="-12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333333"/>
                </a:solidFill>
                <a:latin typeface="Arial"/>
                <a:cs typeface="Arial"/>
              </a:rPr>
              <a:t>oo</a:t>
            </a:r>
            <a:r>
              <a:rPr sz="2400" b="1" spc="-100" dirty="0">
                <a:solidFill>
                  <a:srgbClr val="333333"/>
                </a:solidFill>
                <a:latin typeface="Arial"/>
                <a:cs typeface="Arial"/>
              </a:rPr>
              <a:t>m  </a:t>
            </a:r>
            <a:r>
              <a:rPr sz="2400" b="1" spc="-260" dirty="0">
                <a:solidFill>
                  <a:srgbClr val="333333"/>
                </a:solidFill>
                <a:latin typeface="Arial"/>
                <a:cs typeface="Arial"/>
              </a:rPr>
              <a:t>CNN</a:t>
            </a:r>
            <a:endParaRPr sz="2400">
              <a:latin typeface="Arial"/>
              <a:cs typeface="Arial"/>
            </a:endParaRPr>
          </a:p>
          <a:p>
            <a:pPr marL="12700" marR="111760">
              <a:lnSpc>
                <a:spcPct val="125000"/>
              </a:lnSpc>
            </a:pP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Daily</a:t>
            </a:r>
            <a:r>
              <a:rPr sz="2400" b="1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333333"/>
                </a:solidFill>
                <a:latin typeface="Arial"/>
                <a:cs typeface="Arial"/>
              </a:rPr>
              <a:t>Mail  </a:t>
            </a:r>
            <a:r>
              <a:rPr sz="2400" b="1" spc="-245" dirty="0">
                <a:solidFill>
                  <a:srgbClr val="333333"/>
                </a:solidFill>
                <a:latin typeface="Arial"/>
                <a:cs typeface="Arial"/>
              </a:rPr>
              <a:t>AAN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350" b="1" spc="185" dirty="0">
                <a:solidFill>
                  <a:srgbClr val="333333"/>
                </a:solidFill>
                <a:latin typeface="Arial"/>
                <a:cs typeface="Arial"/>
              </a:rPr>
              <a:t>SAAS</a:t>
            </a:r>
            <a:endParaRPr sz="23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643894" y="2053920"/>
            <a:ext cx="253489" cy="28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643894" y="2533514"/>
            <a:ext cx="253489" cy="28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43894" y="2968697"/>
            <a:ext cx="253489" cy="28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43894" y="3411782"/>
            <a:ext cx="253489" cy="28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369175" y="6108700"/>
            <a:ext cx="1743075" cy="734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10"/>
              </a:spcBef>
            </a:pPr>
            <a:r>
              <a:rPr sz="1000" b="1" spc="-120" dirty="0">
                <a:solidFill>
                  <a:srgbClr val="333333"/>
                </a:solidFill>
                <a:latin typeface="Arial"/>
                <a:cs typeface="Arial"/>
              </a:rPr>
              <a:t>XSum </a:t>
            </a:r>
            <a:r>
              <a:rPr sz="1000" spc="-45" dirty="0">
                <a:solidFill>
                  <a:srgbClr val="333333"/>
                </a:solidFill>
                <a:latin typeface="Arial Unicode MS"/>
                <a:cs typeface="Arial Unicode MS"/>
              </a:rPr>
              <a:t>[Narayan </a:t>
            </a:r>
            <a:r>
              <a:rPr sz="1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et.al, </a:t>
            </a:r>
            <a:r>
              <a:rPr sz="1000" spc="-40" dirty="0">
                <a:solidFill>
                  <a:srgbClr val="333333"/>
                </a:solidFill>
                <a:latin typeface="Arial Unicode MS"/>
                <a:cs typeface="Arial Unicode MS"/>
              </a:rPr>
              <a:t>2018a]  </a:t>
            </a:r>
            <a:r>
              <a:rPr sz="1000" b="1" spc="-75" dirty="0">
                <a:solidFill>
                  <a:srgbClr val="333333"/>
                </a:solidFill>
                <a:latin typeface="Arial"/>
                <a:cs typeface="Arial"/>
              </a:rPr>
              <a:t>Newsroom </a:t>
            </a:r>
            <a:r>
              <a:rPr sz="1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[Grusky </a:t>
            </a:r>
            <a:r>
              <a:rPr sz="1000" spc="-30" dirty="0">
                <a:solidFill>
                  <a:srgbClr val="333333"/>
                </a:solidFill>
                <a:latin typeface="Arial Unicode MS"/>
                <a:cs typeface="Arial Unicode MS"/>
              </a:rPr>
              <a:t>et.al.m 2019]  </a:t>
            </a:r>
            <a:r>
              <a:rPr sz="1000" b="1" spc="-110" dirty="0">
                <a:solidFill>
                  <a:srgbClr val="333333"/>
                </a:solidFill>
                <a:latin typeface="Arial"/>
                <a:cs typeface="Arial"/>
              </a:rPr>
              <a:t>CNN </a:t>
            </a:r>
            <a:r>
              <a:rPr sz="1000" spc="-40" dirty="0">
                <a:solidFill>
                  <a:srgbClr val="333333"/>
                </a:solidFill>
                <a:latin typeface="Arial Unicode MS"/>
                <a:cs typeface="Arial Unicode MS"/>
              </a:rPr>
              <a:t>[Hermann </a:t>
            </a:r>
            <a:r>
              <a:rPr sz="1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et.al.</a:t>
            </a:r>
            <a:r>
              <a:rPr sz="1000" spc="-30" dirty="0">
                <a:solidFill>
                  <a:srgbClr val="333333"/>
                </a:solidFill>
                <a:latin typeface="Arial Unicode MS"/>
                <a:cs typeface="Arial Unicode MS"/>
              </a:rPr>
              <a:t> 2015]</a:t>
            </a:r>
            <a:endParaRPr sz="1000">
              <a:latin typeface="Arial Unicode MS"/>
              <a:cs typeface="Arial Unicode MS"/>
            </a:endParaRPr>
          </a:p>
          <a:p>
            <a:pPr marL="12700">
              <a:lnSpc>
                <a:spcPts val="1430"/>
              </a:lnSpc>
            </a:pPr>
            <a:r>
              <a:rPr sz="1000" b="1" spc="-65" dirty="0">
                <a:solidFill>
                  <a:srgbClr val="333333"/>
                </a:solidFill>
                <a:latin typeface="Arial"/>
                <a:cs typeface="Arial"/>
              </a:rPr>
              <a:t>Daily </a:t>
            </a:r>
            <a:r>
              <a:rPr sz="1000" b="1" spc="-25" dirty="0">
                <a:solidFill>
                  <a:srgbClr val="333333"/>
                </a:solidFill>
                <a:latin typeface="Arial"/>
                <a:cs typeface="Arial"/>
              </a:rPr>
              <a:t>Mail </a:t>
            </a:r>
            <a:r>
              <a:rPr sz="1000" spc="-40" dirty="0">
                <a:solidFill>
                  <a:srgbClr val="333333"/>
                </a:solidFill>
                <a:latin typeface="Arial Unicode MS"/>
                <a:cs typeface="Arial Unicode MS"/>
              </a:rPr>
              <a:t>[Hermann </a:t>
            </a:r>
            <a:r>
              <a:rPr sz="1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et.al.</a:t>
            </a:r>
            <a:r>
              <a:rPr sz="10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201</a:t>
            </a:r>
            <a:r>
              <a:rPr sz="12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2</a:t>
            </a:r>
            <a:r>
              <a:rPr sz="1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5</a:t>
            </a:r>
            <a:r>
              <a:rPr sz="12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1</a:t>
            </a:r>
            <a:r>
              <a:rPr sz="1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]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587294" y="4375267"/>
            <a:ext cx="364610" cy="3516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41943" y="3876174"/>
            <a:ext cx="364610" cy="351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747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29</a:t>
            </a:fld>
            <a:endParaRPr spc="-60" dirty="0">
              <a:solidFill>
                <a:srgbClr val="8F8F8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52" y="3054712"/>
            <a:ext cx="9628505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50" spc="-140" dirty="0">
                <a:solidFill>
                  <a:srgbClr val="FF0000"/>
                </a:solidFill>
                <a:latin typeface="Comic Sans MS"/>
                <a:cs typeface="Comic Sans MS"/>
              </a:rPr>
              <a:t>Generate </a:t>
            </a:r>
            <a:r>
              <a:rPr sz="4650" spc="-130" dirty="0">
                <a:solidFill>
                  <a:srgbClr val="FF0000"/>
                </a:solidFill>
                <a:latin typeface="Comic Sans MS"/>
                <a:cs typeface="Comic Sans MS"/>
              </a:rPr>
              <a:t>text </a:t>
            </a:r>
            <a:r>
              <a:rPr i="1" spc="-250" dirty="0">
                <a:latin typeface="Arial"/>
                <a:cs typeface="Arial"/>
              </a:rPr>
              <a:t>discourse</a:t>
            </a:r>
            <a:r>
              <a:rPr i="1" spc="-150" dirty="0">
                <a:latin typeface="Arial"/>
                <a:cs typeface="Arial"/>
              </a:rPr>
              <a:t> </a:t>
            </a:r>
            <a:r>
              <a:rPr i="1" spc="-135" dirty="0">
                <a:latin typeface="Arial"/>
                <a:cs typeface="Arial"/>
              </a:rPr>
              <a:t>understanding</a:t>
            </a:r>
            <a:r>
              <a:rPr spc="-135" dirty="0"/>
              <a:t>!</a:t>
            </a:r>
            <a:endParaRPr sz="4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05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D5F1-9693-094E-B488-54F1758F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2F6C-CFB4-6E45-8E27-0EB55BAD9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131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NLP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 of NLP tasks 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applications need NLP approaches ? </a:t>
            </a:r>
          </a:p>
        </p:txBody>
      </p:sp>
    </p:spTree>
    <p:extLst>
      <p:ext uri="{BB962C8B-B14F-4D97-AF65-F5344CB8AC3E}">
        <p14:creationId xmlns:p14="http://schemas.microsoft.com/office/powerpoint/2010/main" val="7663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3137" y="215900"/>
            <a:ext cx="114585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15" dirty="0">
                <a:latin typeface="Arial"/>
                <a:cs typeface="Arial"/>
              </a:rPr>
              <a:t>Co-opNET</a:t>
            </a:r>
            <a:r>
              <a:rPr sz="3600" spc="215" dirty="0"/>
              <a:t>: </a:t>
            </a:r>
            <a:r>
              <a:rPr sz="3600" spc="-165" dirty="0"/>
              <a:t>Cooperative </a:t>
            </a:r>
            <a:r>
              <a:rPr sz="3600" spc="-145" dirty="0"/>
              <a:t>Generator </a:t>
            </a:r>
            <a:r>
              <a:rPr sz="3600" spc="-110" dirty="0"/>
              <a:t>Discriminator</a:t>
            </a:r>
            <a:r>
              <a:rPr sz="3600" spc="-650" dirty="0"/>
              <a:t> </a:t>
            </a:r>
            <a:r>
              <a:rPr sz="3600" spc="-130" dirty="0"/>
              <a:t>Networks</a:t>
            </a:r>
            <a:br>
              <a:rPr lang="en-US" sz="3600" spc="-130" dirty="0"/>
            </a:b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30</a:t>
            </a:fld>
            <a:endParaRPr spc="-60" dirty="0">
              <a:solidFill>
                <a:srgbClr val="8F8F8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5ABA8-7028-304F-9A52-CDA1D2763386}"/>
              </a:ext>
            </a:extLst>
          </p:cNvPr>
          <p:cNvSpPr/>
          <p:nvPr/>
        </p:nvSpPr>
        <p:spPr>
          <a:xfrm>
            <a:off x="1143000" y="17526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/>
              <a:t>Gabriel et al., Cooperative Generator-Discriminator Networks for Abstractive Summarization with Narrative Flow</a:t>
            </a:r>
            <a:br>
              <a:rPr lang="en-IN" sz="2400" i="1" dirty="0"/>
            </a:br>
            <a:r>
              <a:rPr lang="en-US" sz="2400" i="1" dirty="0"/>
              <a:t>https://</a:t>
            </a:r>
            <a:r>
              <a:rPr lang="en-US" sz="2400" i="1" dirty="0" err="1"/>
              <a:t>arxiv.org</a:t>
            </a:r>
            <a:r>
              <a:rPr lang="en-US" sz="2400" i="1" dirty="0"/>
              <a:t>/abs/1907.01272</a:t>
            </a:r>
          </a:p>
        </p:txBody>
      </p:sp>
    </p:spTree>
    <p:extLst>
      <p:ext uri="{BB962C8B-B14F-4D97-AF65-F5344CB8AC3E}">
        <p14:creationId xmlns:p14="http://schemas.microsoft.com/office/powerpoint/2010/main" val="295758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298" y="141732"/>
            <a:ext cx="8140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00" dirty="0">
                <a:latin typeface="Arial"/>
                <a:cs typeface="Arial"/>
              </a:rPr>
              <a:t>Co-opNET </a:t>
            </a:r>
            <a:r>
              <a:rPr b="1" spc="-120" dirty="0">
                <a:latin typeface="Arial"/>
                <a:cs typeface="Arial"/>
              </a:rPr>
              <a:t>: </a:t>
            </a:r>
            <a:r>
              <a:rPr spc="-175" dirty="0"/>
              <a:t>Generator</a:t>
            </a:r>
            <a:r>
              <a:rPr spc="-705" dirty="0"/>
              <a:t> </a:t>
            </a:r>
            <a:r>
              <a:rPr spc="-15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717976" y="1482292"/>
            <a:ext cx="8640357" cy="4413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1015" y="664228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24</a:t>
            </a:r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28695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298" y="141732"/>
            <a:ext cx="8140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00" dirty="0">
                <a:latin typeface="Arial"/>
                <a:cs typeface="Arial"/>
              </a:rPr>
              <a:t>Co-opNET </a:t>
            </a:r>
            <a:r>
              <a:rPr b="1" spc="-120" dirty="0">
                <a:latin typeface="Arial"/>
                <a:cs typeface="Arial"/>
              </a:rPr>
              <a:t>: </a:t>
            </a:r>
            <a:r>
              <a:rPr spc="-175" dirty="0"/>
              <a:t>Generator</a:t>
            </a:r>
            <a:r>
              <a:rPr spc="-705" dirty="0"/>
              <a:t> </a:t>
            </a:r>
            <a:r>
              <a:rPr spc="-15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777" y="1928557"/>
            <a:ext cx="3957954" cy="1438910"/>
          </a:xfrm>
          <a:prstGeom prst="rect">
            <a:avLst/>
          </a:prstGeom>
          <a:solidFill>
            <a:srgbClr val="EBF1DE"/>
          </a:solidFill>
          <a:ln w="38100">
            <a:solidFill>
              <a:srgbClr val="9BBB5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 marR="112395">
              <a:lnSpc>
                <a:spcPct val="100299"/>
              </a:lnSpc>
              <a:spcBef>
                <a:spcPts val="750"/>
              </a:spcBef>
            </a:pPr>
            <a:r>
              <a:rPr sz="16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1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research is </a:t>
            </a: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concerned </a:t>
            </a:r>
            <a:r>
              <a:rPr sz="16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making  </a:t>
            </a:r>
            <a:r>
              <a:rPr sz="1600" spc="-65" dirty="0">
                <a:solidFill>
                  <a:srgbClr val="333333"/>
                </a:solidFill>
                <a:latin typeface="Arial Unicode MS"/>
                <a:cs typeface="Arial Unicode MS"/>
              </a:rPr>
              <a:t>recommendations </a:t>
            </a:r>
            <a:r>
              <a:rPr sz="16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1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museum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visitors </a:t>
            </a:r>
            <a:r>
              <a:rPr sz="16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based 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16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their </a:t>
            </a:r>
            <a:r>
              <a:rPr sz="1600" spc="-40" dirty="0">
                <a:solidFill>
                  <a:srgbClr val="333333"/>
                </a:solidFill>
                <a:latin typeface="Arial Unicode MS"/>
                <a:cs typeface="Arial Unicode MS"/>
              </a:rPr>
              <a:t>history </a:t>
            </a:r>
            <a:r>
              <a:rPr sz="1600" spc="-5" dirty="0">
                <a:solidFill>
                  <a:srgbClr val="333333"/>
                </a:solidFill>
                <a:latin typeface="Arial Unicode MS"/>
                <a:cs typeface="Arial Unicode MS"/>
              </a:rPr>
              <a:t>within </a:t>
            </a:r>
            <a:r>
              <a:rPr sz="16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physical  </a:t>
            </a:r>
            <a:r>
              <a:rPr sz="1600" spc="-45" dirty="0">
                <a:solidFill>
                  <a:srgbClr val="333333"/>
                </a:solidFill>
                <a:latin typeface="Arial Unicode MS"/>
                <a:cs typeface="Arial Unicode MS"/>
              </a:rPr>
              <a:t>environment, </a:t>
            </a:r>
            <a:r>
              <a:rPr sz="16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6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textual </a:t>
            </a:r>
            <a:r>
              <a:rPr sz="16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information  </a:t>
            </a:r>
            <a:r>
              <a:rPr sz="16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associated </a:t>
            </a:r>
            <a:r>
              <a:rPr sz="16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</a:t>
            </a:r>
            <a:r>
              <a:rPr sz="16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6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each </a:t>
            </a:r>
            <a:r>
              <a:rPr sz="16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item </a:t>
            </a:r>
            <a:r>
              <a:rPr sz="16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6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their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history. (...)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0066" y="1440180"/>
            <a:ext cx="1848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Gold</a:t>
            </a:r>
            <a:r>
              <a:rPr sz="26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6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Abstract</a:t>
            </a:r>
            <a:endParaRPr sz="2600">
              <a:latin typeface="Arial Unicode MS"/>
              <a:cs typeface="Arial Unicode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834" y="5178875"/>
            <a:ext cx="1052830" cy="630555"/>
            <a:chOff x="98834" y="5178875"/>
            <a:chExt cx="1052830" cy="630555"/>
          </a:xfrm>
        </p:grpSpPr>
        <p:sp>
          <p:nvSpPr>
            <p:cNvPr id="6" name="object 6"/>
            <p:cNvSpPr/>
            <p:nvPr/>
          </p:nvSpPr>
          <p:spPr>
            <a:xfrm>
              <a:off x="113122" y="5193163"/>
              <a:ext cx="662305" cy="387350"/>
            </a:xfrm>
            <a:custGeom>
              <a:avLst/>
              <a:gdLst/>
              <a:ahLst/>
              <a:cxnLst/>
              <a:rect l="l" t="t" r="r" b="b"/>
              <a:pathLst>
                <a:path w="662305" h="387350">
                  <a:moveTo>
                    <a:pt x="597492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90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597492" y="386930"/>
                  </a:lnTo>
                  <a:lnTo>
                    <a:pt x="622594" y="381862"/>
                  </a:lnTo>
                  <a:lnTo>
                    <a:pt x="643093" y="368042"/>
                  </a:lnTo>
                  <a:lnTo>
                    <a:pt x="656914" y="347542"/>
                  </a:lnTo>
                  <a:lnTo>
                    <a:pt x="661981" y="322440"/>
                  </a:lnTo>
                  <a:lnTo>
                    <a:pt x="661981" y="64490"/>
                  </a:lnTo>
                  <a:lnTo>
                    <a:pt x="656914" y="39387"/>
                  </a:lnTo>
                  <a:lnTo>
                    <a:pt x="643093" y="18888"/>
                  </a:lnTo>
                  <a:lnTo>
                    <a:pt x="622594" y="5067"/>
                  </a:lnTo>
                  <a:lnTo>
                    <a:pt x="59749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122" y="5193163"/>
              <a:ext cx="662305" cy="387350"/>
            </a:xfrm>
            <a:custGeom>
              <a:avLst/>
              <a:gdLst/>
              <a:ahLst/>
              <a:cxnLst/>
              <a:rect l="l" t="t" r="r" b="b"/>
              <a:pathLst>
                <a:path w="662305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597492" y="0"/>
                  </a:lnTo>
                  <a:lnTo>
                    <a:pt x="622594" y="5067"/>
                  </a:lnTo>
                  <a:lnTo>
                    <a:pt x="643093" y="18888"/>
                  </a:lnTo>
                  <a:lnTo>
                    <a:pt x="656914" y="39387"/>
                  </a:lnTo>
                  <a:lnTo>
                    <a:pt x="661982" y="64489"/>
                  </a:lnTo>
                  <a:lnTo>
                    <a:pt x="661982" y="322440"/>
                  </a:lnTo>
                  <a:lnTo>
                    <a:pt x="656914" y="347542"/>
                  </a:lnTo>
                  <a:lnTo>
                    <a:pt x="643093" y="368041"/>
                  </a:lnTo>
                  <a:lnTo>
                    <a:pt x="622594" y="381862"/>
                  </a:lnTo>
                  <a:lnTo>
                    <a:pt x="597492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6637" y="5193163"/>
              <a:ext cx="360680" cy="387350"/>
            </a:xfrm>
            <a:custGeom>
              <a:avLst/>
              <a:gdLst/>
              <a:ahLst/>
              <a:cxnLst/>
              <a:rect l="l" t="t" r="r" b="b"/>
              <a:pathLst>
                <a:path w="360680" h="387350">
                  <a:moveTo>
                    <a:pt x="300543" y="0"/>
                  </a:moveTo>
                  <a:lnTo>
                    <a:pt x="60110" y="0"/>
                  </a:lnTo>
                  <a:lnTo>
                    <a:pt x="36712" y="4723"/>
                  </a:lnTo>
                  <a:lnTo>
                    <a:pt x="17605" y="17606"/>
                  </a:lnTo>
                  <a:lnTo>
                    <a:pt x="4723" y="36712"/>
                  </a:lnTo>
                  <a:lnTo>
                    <a:pt x="0" y="60110"/>
                  </a:lnTo>
                  <a:lnTo>
                    <a:pt x="0" y="326820"/>
                  </a:lnTo>
                  <a:lnTo>
                    <a:pt x="4723" y="350218"/>
                  </a:lnTo>
                  <a:lnTo>
                    <a:pt x="17605" y="369324"/>
                  </a:lnTo>
                  <a:lnTo>
                    <a:pt x="36712" y="382207"/>
                  </a:lnTo>
                  <a:lnTo>
                    <a:pt x="60110" y="386930"/>
                  </a:lnTo>
                  <a:lnTo>
                    <a:pt x="300543" y="386930"/>
                  </a:lnTo>
                  <a:lnTo>
                    <a:pt x="323941" y="382207"/>
                  </a:lnTo>
                  <a:lnTo>
                    <a:pt x="343048" y="369324"/>
                  </a:lnTo>
                  <a:lnTo>
                    <a:pt x="355930" y="350218"/>
                  </a:lnTo>
                  <a:lnTo>
                    <a:pt x="360653" y="326820"/>
                  </a:lnTo>
                  <a:lnTo>
                    <a:pt x="360653" y="60110"/>
                  </a:lnTo>
                  <a:lnTo>
                    <a:pt x="355930" y="36712"/>
                  </a:lnTo>
                  <a:lnTo>
                    <a:pt x="343048" y="17606"/>
                  </a:lnTo>
                  <a:lnTo>
                    <a:pt x="323941" y="4723"/>
                  </a:lnTo>
                  <a:lnTo>
                    <a:pt x="30054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6637" y="5193163"/>
              <a:ext cx="360680" cy="387350"/>
            </a:xfrm>
            <a:custGeom>
              <a:avLst/>
              <a:gdLst/>
              <a:ahLst/>
              <a:cxnLst/>
              <a:rect l="l" t="t" r="r" b="b"/>
              <a:pathLst>
                <a:path w="360680" h="387350">
                  <a:moveTo>
                    <a:pt x="0" y="60110"/>
                  </a:moveTo>
                  <a:lnTo>
                    <a:pt x="4723" y="36712"/>
                  </a:lnTo>
                  <a:lnTo>
                    <a:pt x="17605" y="17605"/>
                  </a:lnTo>
                  <a:lnTo>
                    <a:pt x="36712" y="4723"/>
                  </a:lnTo>
                  <a:lnTo>
                    <a:pt x="60110" y="0"/>
                  </a:lnTo>
                  <a:lnTo>
                    <a:pt x="300543" y="0"/>
                  </a:lnTo>
                  <a:lnTo>
                    <a:pt x="323941" y="4723"/>
                  </a:lnTo>
                  <a:lnTo>
                    <a:pt x="343048" y="17605"/>
                  </a:lnTo>
                  <a:lnTo>
                    <a:pt x="355930" y="36712"/>
                  </a:lnTo>
                  <a:lnTo>
                    <a:pt x="360654" y="60110"/>
                  </a:lnTo>
                  <a:lnTo>
                    <a:pt x="360654" y="326819"/>
                  </a:lnTo>
                  <a:lnTo>
                    <a:pt x="355930" y="350217"/>
                  </a:lnTo>
                  <a:lnTo>
                    <a:pt x="343048" y="369324"/>
                  </a:lnTo>
                  <a:lnTo>
                    <a:pt x="323941" y="382206"/>
                  </a:lnTo>
                  <a:lnTo>
                    <a:pt x="300543" y="386930"/>
                  </a:lnTo>
                  <a:lnTo>
                    <a:pt x="60110" y="386930"/>
                  </a:lnTo>
                  <a:lnTo>
                    <a:pt x="36712" y="382206"/>
                  </a:lnTo>
                  <a:lnTo>
                    <a:pt x="17605" y="369324"/>
                  </a:lnTo>
                  <a:lnTo>
                    <a:pt x="4723" y="350217"/>
                  </a:lnTo>
                  <a:lnTo>
                    <a:pt x="0" y="326819"/>
                  </a:lnTo>
                  <a:lnTo>
                    <a:pt x="0" y="6011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852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91440" y="0"/>
                  </a:moveTo>
                  <a:lnTo>
                    <a:pt x="55847" y="7185"/>
                  </a:lnTo>
                  <a:lnTo>
                    <a:pt x="26782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852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4904" y="556514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56" y="5839459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8012" y="5597670"/>
            <a:ext cx="815340" cy="384810"/>
            <a:chOff x="248012" y="5597670"/>
            <a:chExt cx="815340" cy="384810"/>
          </a:xfrm>
        </p:grpSpPr>
        <p:sp>
          <p:nvSpPr>
            <p:cNvPr id="15" name="object 15"/>
            <p:cNvSpPr/>
            <p:nvPr/>
          </p:nvSpPr>
          <p:spPr>
            <a:xfrm>
              <a:off x="248005" y="5794844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5" h="187960">
                  <a:moveTo>
                    <a:pt x="169278" y="0"/>
                  </a:moveTo>
                  <a:lnTo>
                    <a:pt x="20866" y="59080"/>
                  </a:lnTo>
                  <a:lnTo>
                    <a:pt x="93954" y="63004"/>
                  </a:lnTo>
                  <a:lnTo>
                    <a:pt x="0" y="168351"/>
                  </a:lnTo>
                  <a:lnTo>
                    <a:pt x="21323" y="187363"/>
                  </a:lnTo>
                  <a:lnTo>
                    <a:pt x="115277" y="82016"/>
                  </a:lnTo>
                  <a:lnTo>
                    <a:pt x="127495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5" h="187960">
                  <a:moveTo>
                    <a:pt x="341858" y="152844"/>
                  </a:moveTo>
                  <a:lnTo>
                    <a:pt x="247992" y="58712"/>
                  </a:lnTo>
                  <a:lnTo>
                    <a:pt x="320751" y="50736"/>
                  </a:lnTo>
                  <a:lnTo>
                    <a:pt x="320395" y="50622"/>
                  </a:lnTo>
                  <a:lnTo>
                    <a:pt x="169278" y="0"/>
                  </a:lnTo>
                  <a:lnTo>
                    <a:pt x="219570" y="151612"/>
                  </a:lnTo>
                  <a:lnTo>
                    <a:pt x="227761" y="78892"/>
                  </a:lnTo>
                  <a:lnTo>
                    <a:pt x="321614" y="173024"/>
                  </a:lnTo>
                  <a:lnTo>
                    <a:pt x="341858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6088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91439" y="0"/>
                  </a:moveTo>
                  <a:lnTo>
                    <a:pt x="55847" y="7185"/>
                  </a:lnTo>
                  <a:lnTo>
                    <a:pt x="26782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6088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5141" y="556514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9093" y="5839459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8249" y="5600799"/>
            <a:ext cx="792480" cy="381635"/>
            <a:chOff x="788249" y="5600799"/>
            <a:chExt cx="792480" cy="381635"/>
          </a:xfrm>
        </p:grpSpPr>
        <p:sp>
          <p:nvSpPr>
            <p:cNvPr id="21" name="object 21"/>
            <p:cNvSpPr/>
            <p:nvPr/>
          </p:nvSpPr>
          <p:spPr>
            <a:xfrm>
              <a:off x="788238" y="5794844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5" h="187960">
                  <a:moveTo>
                    <a:pt x="169278" y="0"/>
                  </a:moveTo>
                  <a:lnTo>
                    <a:pt x="20878" y="59080"/>
                  </a:lnTo>
                  <a:lnTo>
                    <a:pt x="93954" y="63004"/>
                  </a:lnTo>
                  <a:lnTo>
                    <a:pt x="0" y="168351"/>
                  </a:lnTo>
                  <a:lnTo>
                    <a:pt x="21336" y="187363"/>
                  </a:lnTo>
                  <a:lnTo>
                    <a:pt x="115277" y="82016"/>
                  </a:lnTo>
                  <a:lnTo>
                    <a:pt x="127508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5" h="187960">
                  <a:moveTo>
                    <a:pt x="341858" y="152844"/>
                  </a:moveTo>
                  <a:lnTo>
                    <a:pt x="248005" y="58712"/>
                  </a:lnTo>
                  <a:lnTo>
                    <a:pt x="320751" y="50736"/>
                  </a:lnTo>
                  <a:lnTo>
                    <a:pt x="320395" y="50622"/>
                  </a:lnTo>
                  <a:lnTo>
                    <a:pt x="169278" y="0"/>
                  </a:lnTo>
                  <a:lnTo>
                    <a:pt x="219583" y="151612"/>
                  </a:lnTo>
                  <a:lnTo>
                    <a:pt x="227761" y="78892"/>
                  </a:lnTo>
                  <a:lnTo>
                    <a:pt x="321627" y="173024"/>
                  </a:lnTo>
                  <a:lnTo>
                    <a:pt x="341858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3402" y="561508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91440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80" y="91439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3402" y="561508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22454" y="556818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46" y="5787644"/>
            <a:ext cx="1889760" cy="6502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  <a:tabLst>
                <a:tab pos="1634489" algn="l"/>
              </a:tabLst>
            </a:pPr>
            <a:r>
              <a:rPr sz="1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1350" spc="-277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	</a:t>
            </a:r>
            <a:r>
              <a:rPr sz="1800" spc="-225" baseline="4629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9259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9259">
              <a:latin typeface="Arial Unicode MS"/>
              <a:cs typeface="Arial Unicode MS"/>
            </a:endParaRPr>
          </a:p>
          <a:p>
            <a:pPr marL="165735">
              <a:lnSpc>
                <a:spcPct val="100000"/>
              </a:lnSpc>
              <a:spcBef>
                <a:spcPts val="795"/>
              </a:spcBef>
              <a:tabLst>
                <a:tab pos="848994" algn="l"/>
                <a:tab pos="1336040" algn="l"/>
              </a:tabLst>
            </a:pPr>
            <a:r>
              <a:rPr sz="18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&lt;s&gt;	</a:t>
            </a:r>
            <a:r>
              <a:rPr sz="1800" b="1" i="1" spc="-150" dirty="0">
                <a:solidFill>
                  <a:srgbClr val="333333"/>
                </a:solidFill>
                <a:latin typeface="Arial-BoldItalicMT"/>
                <a:cs typeface="Arial-BoldItalicMT"/>
              </a:rPr>
              <a:t>d	</a:t>
            </a:r>
            <a:r>
              <a:rPr sz="1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[DEL]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24538" y="5178875"/>
            <a:ext cx="688340" cy="807085"/>
            <a:chOff x="1124538" y="5178875"/>
            <a:chExt cx="688340" cy="807085"/>
          </a:xfrm>
        </p:grpSpPr>
        <p:sp>
          <p:nvSpPr>
            <p:cNvPr id="27" name="object 27"/>
            <p:cNvSpPr/>
            <p:nvPr/>
          </p:nvSpPr>
          <p:spPr>
            <a:xfrm>
              <a:off x="1305560" y="5797968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4" h="187960">
                  <a:moveTo>
                    <a:pt x="169278" y="0"/>
                  </a:moveTo>
                  <a:lnTo>
                    <a:pt x="20866" y="59093"/>
                  </a:lnTo>
                  <a:lnTo>
                    <a:pt x="93941" y="63004"/>
                  </a:lnTo>
                  <a:lnTo>
                    <a:pt x="0" y="168351"/>
                  </a:lnTo>
                  <a:lnTo>
                    <a:pt x="21323" y="187375"/>
                  </a:lnTo>
                  <a:lnTo>
                    <a:pt x="115277" y="82016"/>
                  </a:lnTo>
                  <a:lnTo>
                    <a:pt x="127495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4" h="187960">
                  <a:moveTo>
                    <a:pt x="341845" y="152844"/>
                  </a:moveTo>
                  <a:lnTo>
                    <a:pt x="247992" y="58712"/>
                  </a:lnTo>
                  <a:lnTo>
                    <a:pt x="320738" y="50736"/>
                  </a:lnTo>
                  <a:lnTo>
                    <a:pt x="320395" y="50622"/>
                  </a:lnTo>
                  <a:lnTo>
                    <a:pt x="169278" y="0"/>
                  </a:lnTo>
                  <a:lnTo>
                    <a:pt x="219570" y="151625"/>
                  </a:lnTo>
                  <a:lnTo>
                    <a:pt x="227761" y="78892"/>
                  </a:lnTo>
                  <a:lnTo>
                    <a:pt x="321614" y="173024"/>
                  </a:lnTo>
                  <a:lnTo>
                    <a:pt x="341845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8826" y="5193163"/>
              <a:ext cx="659765" cy="387350"/>
            </a:xfrm>
            <a:custGeom>
              <a:avLst/>
              <a:gdLst/>
              <a:ahLst/>
              <a:cxnLst/>
              <a:rect l="l" t="t" r="r" b="b"/>
              <a:pathLst>
                <a:path w="659764" h="387350">
                  <a:moveTo>
                    <a:pt x="595141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1"/>
                  </a:lnTo>
                  <a:lnTo>
                    <a:pt x="5067" y="347543"/>
                  </a:lnTo>
                  <a:lnTo>
                    <a:pt x="18888" y="368042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595141" y="386930"/>
                  </a:lnTo>
                  <a:lnTo>
                    <a:pt x="620243" y="381862"/>
                  </a:lnTo>
                  <a:lnTo>
                    <a:pt x="640742" y="368042"/>
                  </a:lnTo>
                  <a:lnTo>
                    <a:pt x="654563" y="347543"/>
                  </a:lnTo>
                  <a:lnTo>
                    <a:pt x="659631" y="322441"/>
                  </a:lnTo>
                  <a:lnTo>
                    <a:pt x="659631" y="64489"/>
                  </a:lnTo>
                  <a:lnTo>
                    <a:pt x="654563" y="39387"/>
                  </a:lnTo>
                  <a:lnTo>
                    <a:pt x="640742" y="18888"/>
                  </a:lnTo>
                  <a:lnTo>
                    <a:pt x="620243" y="5067"/>
                  </a:lnTo>
                  <a:lnTo>
                    <a:pt x="5951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8826" y="5193163"/>
              <a:ext cx="659765" cy="387350"/>
            </a:xfrm>
            <a:custGeom>
              <a:avLst/>
              <a:gdLst/>
              <a:ahLst/>
              <a:cxnLst/>
              <a:rect l="l" t="t" r="r" b="b"/>
              <a:pathLst>
                <a:path w="659764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595141" y="0"/>
                  </a:lnTo>
                  <a:lnTo>
                    <a:pt x="620243" y="5067"/>
                  </a:lnTo>
                  <a:lnTo>
                    <a:pt x="640742" y="18888"/>
                  </a:lnTo>
                  <a:lnTo>
                    <a:pt x="654563" y="39387"/>
                  </a:lnTo>
                  <a:lnTo>
                    <a:pt x="659631" y="64489"/>
                  </a:lnTo>
                  <a:lnTo>
                    <a:pt x="659631" y="322440"/>
                  </a:lnTo>
                  <a:lnTo>
                    <a:pt x="654563" y="347542"/>
                  </a:lnTo>
                  <a:lnTo>
                    <a:pt x="640742" y="368041"/>
                  </a:lnTo>
                  <a:lnTo>
                    <a:pt x="620243" y="381862"/>
                  </a:lnTo>
                  <a:lnTo>
                    <a:pt x="595141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151376" y="2432304"/>
            <a:ext cx="3350260" cy="2039620"/>
            <a:chOff x="4151376" y="2432304"/>
            <a:chExt cx="3350260" cy="2039620"/>
          </a:xfrm>
        </p:grpSpPr>
        <p:sp>
          <p:nvSpPr>
            <p:cNvPr id="31" name="object 31"/>
            <p:cNvSpPr/>
            <p:nvPr/>
          </p:nvSpPr>
          <p:spPr>
            <a:xfrm>
              <a:off x="4151376" y="2432304"/>
              <a:ext cx="3349752" cy="2039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98236" y="2456735"/>
              <a:ext cx="3256279" cy="1945005"/>
            </a:xfrm>
            <a:custGeom>
              <a:avLst/>
              <a:gdLst/>
              <a:ahLst/>
              <a:cxnLst/>
              <a:rect l="l" t="t" r="r" b="b"/>
              <a:pathLst>
                <a:path w="3256279" h="1945004">
                  <a:moveTo>
                    <a:pt x="3147254" y="0"/>
                  </a:moveTo>
                  <a:lnTo>
                    <a:pt x="108427" y="0"/>
                  </a:lnTo>
                  <a:lnTo>
                    <a:pt x="66222" y="8520"/>
                  </a:lnTo>
                  <a:lnTo>
                    <a:pt x="31757" y="31757"/>
                  </a:lnTo>
                  <a:lnTo>
                    <a:pt x="8520" y="66222"/>
                  </a:lnTo>
                  <a:lnTo>
                    <a:pt x="0" y="108426"/>
                  </a:lnTo>
                  <a:lnTo>
                    <a:pt x="0" y="1836103"/>
                  </a:lnTo>
                  <a:lnTo>
                    <a:pt x="8520" y="1878307"/>
                  </a:lnTo>
                  <a:lnTo>
                    <a:pt x="31757" y="1912772"/>
                  </a:lnTo>
                  <a:lnTo>
                    <a:pt x="66222" y="1936009"/>
                  </a:lnTo>
                  <a:lnTo>
                    <a:pt x="108427" y="1944530"/>
                  </a:lnTo>
                  <a:lnTo>
                    <a:pt x="3147254" y="1944530"/>
                  </a:lnTo>
                  <a:lnTo>
                    <a:pt x="3189459" y="1936009"/>
                  </a:lnTo>
                  <a:lnTo>
                    <a:pt x="3223924" y="1912772"/>
                  </a:lnTo>
                  <a:lnTo>
                    <a:pt x="3247161" y="1878307"/>
                  </a:lnTo>
                  <a:lnTo>
                    <a:pt x="3255681" y="1836103"/>
                  </a:lnTo>
                  <a:lnTo>
                    <a:pt x="3255681" y="108426"/>
                  </a:lnTo>
                  <a:lnTo>
                    <a:pt x="3247161" y="66222"/>
                  </a:lnTo>
                  <a:lnTo>
                    <a:pt x="3223924" y="31757"/>
                  </a:lnTo>
                  <a:lnTo>
                    <a:pt x="3189459" y="8520"/>
                  </a:lnTo>
                  <a:lnTo>
                    <a:pt x="3147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8236" y="2456735"/>
              <a:ext cx="3256279" cy="1945005"/>
            </a:xfrm>
            <a:custGeom>
              <a:avLst/>
              <a:gdLst/>
              <a:ahLst/>
              <a:cxnLst/>
              <a:rect l="l" t="t" r="r" b="b"/>
              <a:pathLst>
                <a:path w="3256279" h="1945004">
                  <a:moveTo>
                    <a:pt x="0" y="108426"/>
                  </a:moveTo>
                  <a:lnTo>
                    <a:pt x="8520" y="66222"/>
                  </a:lnTo>
                  <a:lnTo>
                    <a:pt x="31757" y="31757"/>
                  </a:lnTo>
                  <a:lnTo>
                    <a:pt x="66222" y="8520"/>
                  </a:lnTo>
                  <a:lnTo>
                    <a:pt x="108426" y="0"/>
                  </a:lnTo>
                  <a:lnTo>
                    <a:pt x="3147254" y="0"/>
                  </a:lnTo>
                  <a:lnTo>
                    <a:pt x="3189458" y="8520"/>
                  </a:lnTo>
                  <a:lnTo>
                    <a:pt x="3223923" y="31757"/>
                  </a:lnTo>
                  <a:lnTo>
                    <a:pt x="3247160" y="66222"/>
                  </a:lnTo>
                  <a:lnTo>
                    <a:pt x="3255681" y="108426"/>
                  </a:lnTo>
                  <a:lnTo>
                    <a:pt x="3255681" y="1836103"/>
                  </a:lnTo>
                  <a:lnTo>
                    <a:pt x="3247160" y="1878307"/>
                  </a:lnTo>
                  <a:lnTo>
                    <a:pt x="3223923" y="1912772"/>
                  </a:lnTo>
                  <a:lnTo>
                    <a:pt x="3189458" y="1936009"/>
                  </a:lnTo>
                  <a:lnTo>
                    <a:pt x="3147254" y="1944530"/>
                  </a:lnTo>
                  <a:lnTo>
                    <a:pt x="108426" y="1944530"/>
                  </a:lnTo>
                  <a:lnTo>
                    <a:pt x="66222" y="1936009"/>
                  </a:lnTo>
                  <a:lnTo>
                    <a:pt x="31757" y="1912772"/>
                  </a:lnTo>
                  <a:lnTo>
                    <a:pt x="8520" y="1878307"/>
                  </a:lnTo>
                  <a:lnTo>
                    <a:pt x="0" y="1836103"/>
                  </a:lnTo>
                  <a:lnTo>
                    <a:pt x="0" y="108426"/>
                  </a:lnTo>
                  <a:close/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61688" y="2590800"/>
              <a:ext cx="2923032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00016" y="2502408"/>
              <a:ext cx="2243328" cy="716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06614" y="2614743"/>
              <a:ext cx="2833370" cy="365125"/>
            </a:xfrm>
            <a:custGeom>
              <a:avLst/>
              <a:gdLst/>
              <a:ahLst/>
              <a:cxnLst/>
              <a:rect l="l" t="t" r="r" b="b"/>
              <a:pathLst>
                <a:path w="2833370" h="365125">
                  <a:moveTo>
                    <a:pt x="2771918" y="0"/>
                  </a:moveTo>
                  <a:lnTo>
                    <a:pt x="60855" y="0"/>
                  </a:lnTo>
                  <a:lnTo>
                    <a:pt x="37168" y="4782"/>
                  </a:lnTo>
                  <a:lnTo>
                    <a:pt x="17824" y="17824"/>
                  </a:lnTo>
                  <a:lnTo>
                    <a:pt x="4782" y="37168"/>
                  </a:lnTo>
                  <a:lnTo>
                    <a:pt x="0" y="60855"/>
                  </a:lnTo>
                  <a:lnTo>
                    <a:pt x="0" y="304267"/>
                  </a:lnTo>
                  <a:lnTo>
                    <a:pt x="4782" y="327956"/>
                  </a:lnTo>
                  <a:lnTo>
                    <a:pt x="17824" y="347300"/>
                  </a:lnTo>
                  <a:lnTo>
                    <a:pt x="37168" y="360342"/>
                  </a:lnTo>
                  <a:lnTo>
                    <a:pt x="60855" y="365125"/>
                  </a:lnTo>
                  <a:lnTo>
                    <a:pt x="2771918" y="365125"/>
                  </a:lnTo>
                  <a:lnTo>
                    <a:pt x="2795606" y="360342"/>
                  </a:lnTo>
                  <a:lnTo>
                    <a:pt x="2814949" y="347300"/>
                  </a:lnTo>
                  <a:lnTo>
                    <a:pt x="2827991" y="327956"/>
                  </a:lnTo>
                  <a:lnTo>
                    <a:pt x="2832774" y="304267"/>
                  </a:lnTo>
                  <a:lnTo>
                    <a:pt x="2832774" y="60855"/>
                  </a:lnTo>
                  <a:lnTo>
                    <a:pt x="2827991" y="37168"/>
                  </a:lnTo>
                  <a:lnTo>
                    <a:pt x="2814949" y="17824"/>
                  </a:lnTo>
                  <a:lnTo>
                    <a:pt x="2795606" y="4782"/>
                  </a:lnTo>
                  <a:lnTo>
                    <a:pt x="2771918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06614" y="2614743"/>
              <a:ext cx="2833370" cy="365125"/>
            </a:xfrm>
            <a:custGeom>
              <a:avLst/>
              <a:gdLst/>
              <a:ahLst/>
              <a:cxnLst/>
              <a:rect l="l" t="t" r="r" b="b"/>
              <a:pathLst>
                <a:path w="2833370" h="365125">
                  <a:moveTo>
                    <a:pt x="0" y="60856"/>
                  </a:moveTo>
                  <a:lnTo>
                    <a:pt x="4782" y="37168"/>
                  </a:lnTo>
                  <a:lnTo>
                    <a:pt x="17824" y="17824"/>
                  </a:lnTo>
                  <a:lnTo>
                    <a:pt x="37168" y="4782"/>
                  </a:lnTo>
                  <a:lnTo>
                    <a:pt x="60856" y="0"/>
                  </a:lnTo>
                  <a:lnTo>
                    <a:pt x="2771919" y="0"/>
                  </a:lnTo>
                  <a:lnTo>
                    <a:pt x="2795607" y="4782"/>
                  </a:lnTo>
                  <a:lnTo>
                    <a:pt x="2814950" y="17824"/>
                  </a:lnTo>
                  <a:lnTo>
                    <a:pt x="2827992" y="37168"/>
                  </a:lnTo>
                  <a:lnTo>
                    <a:pt x="2832775" y="60856"/>
                  </a:lnTo>
                  <a:lnTo>
                    <a:pt x="2832775" y="304268"/>
                  </a:lnTo>
                  <a:lnTo>
                    <a:pt x="2827992" y="327956"/>
                  </a:lnTo>
                  <a:lnTo>
                    <a:pt x="2814950" y="347300"/>
                  </a:lnTo>
                  <a:lnTo>
                    <a:pt x="2795607" y="360342"/>
                  </a:lnTo>
                  <a:lnTo>
                    <a:pt x="2771919" y="365125"/>
                  </a:lnTo>
                  <a:lnTo>
                    <a:pt x="60856" y="365125"/>
                  </a:lnTo>
                  <a:lnTo>
                    <a:pt x="37168" y="360342"/>
                  </a:lnTo>
                  <a:lnTo>
                    <a:pt x="17824" y="347300"/>
                  </a:lnTo>
                  <a:lnTo>
                    <a:pt x="4782" y="327956"/>
                  </a:lnTo>
                  <a:lnTo>
                    <a:pt x="0" y="304268"/>
                  </a:lnTo>
                  <a:lnTo>
                    <a:pt x="0" y="60856"/>
                  </a:lnTo>
                  <a:close/>
                </a:path>
              </a:pathLst>
            </a:custGeom>
            <a:ln w="9525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7056" y="2898648"/>
            <a:ext cx="3862070" cy="1384300"/>
            <a:chOff x="67056" y="2898648"/>
            <a:chExt cx="3862070" cy="1384300"/>
          </a:xfrm>
        </p:grpSpPr>
        <p:sp>
          <p:nvSpPr>
            <p:cNvPr id="39" name="object 39"/>
            <p:cNvSpPr/>
            <p:nvPr/>
          </p:nvSpPr>
          <p:spPr>
            <a:xfrm>
              <a:off x="67056" y="2898648"/>
              <a:ext cx="3861816" cy="1383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122" y="2922653"/>
              <a:ext cx="3770629" cy="1291590"/>
            </a:xfrm>
            <a:custGeom>
              <a:avLst/>
              <a:gdLst/>
              <a:ahLst/>
              <a:cxnLst/>
              <a:rect l="l" t="t" r="r" b="b"/>
              <a:pathLst>
                <a:path w="3770629" h="1291589">
                  <a:moveTo>
                    <a:pt x="3554888" y="0"/>
                  </a:moveTo>
                  <a:lnTo>
                    <a:pt x="215192" y="0"/>
                  </a:lnTo>
                  <a:lnTo>
                    <a:pt x="165850" y="5683"/>
                  </a:lnTo>
                  <a:lnTo>
                    <a:pt x="120556" y="21872"/>
                  </a:lnTo>
                  <a:lnTo>
                    <a:pt x="80600" y="47275"/>
                  </a:lnTo>
                  <a:lnTo>
                    <a:pt x="47275" y="80600"/>
                  </a:lnTo>
                  <a:lnTo>
                    <a:pt x="21872" y="120556"/>
                  </a:lnTo>
                  <a:lnTo>
                    <a:pt x="5683" y="165850"/>
                  </a:lnTo>
                  <a:lnTo>
                    <a:pt x="0" y="215192"/>
                  </a:lnTo>
                  <a:lnTo>
                    <a:pt x="0" y="1075935"/>
                  </a:lnTo>
                  <a:lnTo>
                    <a:pt x="5683" y="1125276"/>
                  </a:lnTo>
                  <a:lnTo>
                    <a:pt x="21872" y="1170571"/>
                  </a:lnTo>
                  <a:lnTo>
                    <a:pt x="47275" y="1210527"/>
                  </a:lnTo>
                  <a:lnTo>
                    <a:pt x="80600" y="1243852"/>
                  </a:lnTo>
                  <a:lnTo>
                    <a:pt x="120556" y="1269255"/>
                  </a:lnTo>
                  <a:lnTo>
                    <a:pt x="165850" y="1285444"/>
                  </a:lnTo>
                  <a:lnTo>
                    <a:pt x="215192" y="1291127"/>
                  </a:lnTo>
                  <a:lnTo>
                    <a:pt x="3554888" y="1291127"/>
                  </a:lnTo>
                  <a:lnTo>
                    <a:pt x="3604229" y="1285444"/>
                  </a:lnTo>
                  <a:lnTo>
                    <a:pt x="3649524" y="1269255"/>
                  </a:lnTo>
                  <a:lnTo>
                    <a:pt x="3689480" y="1243852"/>
                  </a:lnTo>
                  <a:lnTo>
                    <a:pt x="3722805" y="1210527"/>
                  </a:lnTo>
                  <a:lnTo>
                    <a:pt x="3748208" y="1170571"/>
                  </a:lnTo>
                  <a:lnTo>
                    <a:pt x="3764397" y="1125276"/>
                  </a:lnTo>
                  <a:lnTo>
                    <a:pt x="3770080" y="1075935"/>
                  </a:lnTo>
                  <a:lnTo>
                    <a:pt x="3770080" y="215192"/>
                  </a:lnTo>
                  <a:lnTo>
                    <a:pt x="3764397" y="165850"/>
                  </a:lnTo>
                  <a:lnTo>
                    <a:pt x="3748208" y="120556"/>
                  </a:lnTo>
                  <a:lnTo>
                    <a:pt x="3722805" y="80600"/>
                  </a:lnTo>
                  <a:lnTo>
                    <a:pt x="3689480" y="47275"/>
                  </a:lnTo>
                  <a:lnTo>
                    <a:pt x="3649524" y="21872"/>
                  </a:lnTo>
                  <a:lnTo>
                    <a:pt x="3604229" y="5683"/>
                  </a:lnTo>
                  <a:lnTo>
                    <a:pt x="3554888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3122" y="2922653"/>
              <a:ext cx="3770629" cy="1291590"/>
            </a:xfrm>
            <a:custGeom>
              <a:avLst/>
              <a:gdLst/>
              <a:ahLst/>
              <a:cxnLst/>
              <a:rect l="l" t="t" r="r" b="b"/>
              <a:pathLst>
                <a:path w="3770629" h="1291589">
                  <a:moveTo>
                    <a:pt x="0" y="215192"/>
                  </a:moveTo>
                  <a:lnTo>
                    <a:pt x="5683" y="165851"/>
                  </a:lnTo>
                  <a:lnTo>
                    <a:pt x="21872" y="120556"/>
                  </a:lnTo>
                  <a:lnTo>
                    <a:pt x="47275" y="80600"/>
                  </a:lnTo>
                  <a:lnTo>
                    <a:pt x="80600" y="47275"/>
                  </a:lnTo>
                  <a:lnTo>
                    <a:pt x="120556" y="21872"/>
                  </a:lnTo>
                  <a:lnTo>
                    <a:pt x="165850" y="5683"/>
                  </a:lnTo>
                  <a:lnTo>
                    <a:pt x="215192" y="0"/>
                  </a:lnTo>
                  <a:lnTo>
                    <a:pt x="3554889" y="0"/>
                  </a:lnTo>
                  <a:lnTo>
                    <a:pt x="3604230" y="5683"/>
                  </a:lnTo>
                  <a:lnTo>
                    <a:pt x="3649524" y="21872"/>
                  </a:lnTo>
                  <a:lnTo>
                    <a:pt x="3689480" y="47275"/>
                  </a:lnTo>
                  <a:lnTo>
                    <a:pt x="3722805" y="80600"/>
                  </a:lnTo>
                  <a:lnTo>
                    <a:pt x="3748208" y="120556"/>
                  </a:lnTo>
                  <a:lnTo>
                    <a:pt x="3764397" y="165851"/>
                  </a:lnTo>
                  <a:lnTo>
                    <a:pt x="3770081" y="215192"/>
                  </a:lnTo>
                  <a:lnTo>
                    <a:pt x="3770081" y="1075935"/>
                  </a:lnTo>
                  <a:lnTo>
                    <a:pt x="3764397" y="1125276"/>
                  </a:lnTo>
                  <a:lnTo>
                    <a:pt x="3748208" y="1170571"/>
                  </a:lnTo>
                  <a:lnTo>
                    <a:pt x="3722805" y="1210527"/>
                  </a:lnTo>
                  <a:lnTo>
                    <a:pt x="3689480" y="1243852"/>
                  </a:lnTo>
                  <a:lnTo>
                    <a:pt x="3649524" y="1269255"/>
                  </a:lnTo>
                  <a:lnTo>
                    <a:pt x="3604230" y="1285444"/>
                  </a:lnTo>
                  <a:lnTo>
                    <a:pt x="3554889" y="1291128"/>
                  </a:lnTo>
                  <a:lnTo>
                    <a:pt x="215192" y="1291128"/>
                  </a:lnTo>
                  <a:lnTo>
                    <a:pt x="165850" y="1285444"/>
                  </a:lnTo>
                  <a:lnTo>
                    <a:pt x="120556" y="1269255"/>
                  </a:lnTo>
                  <a:lnTo>
                    <a:pt x="80600" y="1243852"/>
                  </a:lnTo>
                  <a:lnTo>
                    <a:pt x="47275" y="1210527"/>
                  </a:lnTo>
                  <a:lnTo>
                    <a:pt x="21872" y="1170571"/>
                  </a:lnTo>
                  <a:lnTo>
                    <a:pt x="5683" y="1125276"/>
                  </a:lnTo>
                  <a:lnTo>
                    <a:pt x="0" y="1075935"/>
                  </a:lnTo>
                  <a:lnTo>
                    <a:pt x="0" y="215192"/>
                  </a:lnTo>
                  <a:close/>
                </a:path>
              </a:pathLst>
            </a:custGeom>
            <a:ln w="9525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6186" y="3346195"/>
            <a:ext cx="266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Transformer-Decoder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14347" y="2575052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Decoder-Block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203191" y="3246120"/>
            <a:ext cx="3234055" cy="1176655"/>
            <a:chOff x="4203191" y="3246120"/>
            <a:chExt cx="3234055" cy="1176655"/>
          </a:xfrm>
        </p:grpSpPr>
        <p:sp>
          <p:nvSpPr>
            <p:cNvPr id="45" name="object 45"/>
            <p:cNvSpPr/>
            <p:nvPr/>
          </p:nvSpPr>
          <p:spPr>
            <a:xfrm>
              <a:off x="4203191" y="3794760"/>
              <a:ext cx="3233927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24527" y="3706368"/>
              <a:ext cx="3191255" cy="716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49972" y="3818650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3080316" y="0"/>
                  </a:moveTo>
                  <a:lnTo>
                    <a:pt x="60855" y="0"/>
                  </a:lnTo>
                  <a:lnTo>
                    <a:pt x="37168" y="4782"/>
                  </a:lnTo>
                  <a:lnTo>
                    <a:pt x="17824" y="17823"/>
                  </a:lnTo>
                  <a:lnTo>
                    <a:pt x="4782" y="37167"/>
                  </a:lnTo>
                  <a:lnTo>
                    <a:pt x="0" y="60854"/>
                  </a:lnTo>
                  <a:lnTo>
                    <a:pt x="0" y="304269"/>
                  </a:lnTo>
                  <a:lnTo>
                    <a:pt x="4782" y="327956"/>
                  </a:lnTo>
                  <a:lnTo>
                    <a:pt x="17824" y="347300"/>
                  </a:lnTo>
                  <a:lnTo>
                    <a:pt x="37168" y="360342"/>
                  </a:lnTo>
                  <a:lnTo>
                    <a:pt x="60855" y="365124"/>
                  </a:lnTo>
                  <a:lnTo>
                    <a:pt x="3080316" y="365124"/>
                  </a:lnTo>
                  <a:lnTo>
                    <a:pt x="3104003" y="360342"/>
                  </a:lnTo>
                  <a:lnTo>
                    <a:pt x="3123347" y="347300"/>
                  </a:lnTo>
                  <a:lnTo>
                    <a:pt x="3136388" y="327956"/>
                  </a:lnTo>
                  <a:lnTo>
                    <a:pt x="3141171" y="304269"/>
                  </a:lnTo>
                  <a:lnTo>
                    <a:pt x="3141171" y="60854"/>
                  </a:lnTo>
                  <a:lnTo>
                    <a:pt x="3136388" y="37167"/>
                  </a:lnTo>
                  <a:lnTo>
                    <a:pt x="3123347" y="17823"/>
                  </a:lnTo>
                  <a:lnTo>
                    <a:pt x="3104003" y="4782"/>
                  </a:lnTo>
                  <a:lnTo>
                    <a:pt x="3080316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49972" y="3818650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0" y="60855"/>
                  </a:moveTo>
                  <a:lnTo>
                    <a:pt x="4782" y="37167"/>
                  </a:lnTo>
                  <a:lnTo>
                    <a:pt x="17824" y="17824"/>
                  </a:lnTo>
                  <a:lnTo>
                    <a:pt x="37167" y="4782"/>
                  </a:lnTo>
                  <a:lnTo>
                    <a:pt x="60855" y="0"/>
                  </a:lnTo>
                  <a:lnTo>
                    <a:pt x="3080316" y="0"/>
                  </a:lnTo>
                  <a:lnTo>
                    <a:pt x="3104003" y="4782"/>
                  </a:lnTo>
                  <a:lnTo>
                    <a:pt x="3123346" y="17824"/>
                  </a:lnTo>
                  <a:lnTo>
                    <a:pt x="3136388" y="37167"/>
                  </a:lnTo>
                  <a:lnTo>
                    <a:pt x="3141171" y="60855"/>
                  </a:lnTo>
                  <a:lnTo>
                    <a:pt x="3141171" y="304269"/>
                  </a:lnTo>
                  <a:lnTo>
                    <a:pt x="3136388" y="327957"/>
                  </a:lnTo>
                  <a:lnTo>
                    <a:pt x="3123346" y="347300"/>
                  </a:lnTo>
                  <a:lnTo>
                    <a:pt x="3104003" y="360342"/>
                  </a:lnTo>
                  <a:lnTo>
                    <a:pt x="3080316" y="365125"/>
                  </a:lnTo>
                  <a:lnTo>
                    <a:pt x="60855" y="365125"/>
                  </a:lnTo>
                  <a:lnTo>
                    <a:pt x="37167" y="360342"/>
                  </a:lnTo>
                  <a:lnTo>
                    <a:pt x="17824" y="347300"/>
                  </a:lnTo>
                  <a:lnTo>
                    <a:pt x="4782" y="327957"/>
                  </a:lnTo>
                  <a:lnTo>
                    <a:pt x="0" y="304269"/>
                  </a:lnTo>
                  <a:lnTo>
                    <a:pt x="0" y="60855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03191" y="3334512"/>
              <a:ext cx="3233927" cy="457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17135" y="3246120"/>
              <a:ext cx="2609088" cy="7162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9972" y="3358018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3080315" y="0"/>
                  </a:moveTo>
                  <a:lnTo>
                    <a:pt x="60854" y="0"/>
                  </a:lnTo>
                  <a:lnTo>
                    <a:pt x="37167" y="4782"/>
                  </a:lnTo>
                  <a:lnTo>
                    <a:pt x="17823" y="17824"/>
                  </a:lnTo>
                  <a:lnTo>
                    <a:pt x="4782" y="37168"/>
                  </a:lnTo>
                  <a:lnTo>
                    <a:pt x="0" y="60855"/>
                  </a:lnTo>
                  <a:lnTo>
                    <a:pt x="0" y="304270"/>
                  </a:lnTo>
                  <a:lnTo>
                    <a:pt x="4782" y="327957"/>
                  </a:lnTo>
                  <a:lnTo>
                    <a:pt x="17823" y="347301"/>
                  </a:lnTo>
                  <a:lnTo>
                    <a:pt x="37167" y="360342"/>
                  </a:lnTo>
                  <a:lnTo>
                    <a:pt x="60854" y="365124"/>
                  </a:lnTo>
                  <a:lnTo>
                    <a:pt x="3080315" y="365124"/>
                  </a:lnTo>
                  <a:lnTo>
                    <a:pt x="3104002" y="360342"/>
                  </a:lnTo>
                  <a:lnTo>
                    <a:pt x="3123346" y="347301"/>
                  </a:lnTo>
                  <a:lnTo>
                    <a:pt x="3136388" y="327957"/>
                  </a:lnTo>
                  <a:lnTo>
                    <a:pt x="3141171" y="304270"/>
                  </a:lnTo>
                  <a:lnTo>
                    <a:pt x="3141171" y="60855"/>
                  </a:lnTo>
                  <a:lnTo>
                    <a:pt x="3136388" y="37168"/>
                  </a:lnTo>
                  <a:lnTo>
                    <a:pt x="3123346" y="17824"/>
                  </a:lnTo>
                  <a:lnTo>
                    <a:pt x="3104002" y="4782"/>
                  </a:lnTo>
                  <a:lnTo>
                    <a:pt x="3080315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9972" y="3358018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0" y="60855"/>
                  </a:moveTo>
                  <a:lnTo>
                    <a:pt x="4782" y="37167"/>
                  </a:lnTo>
                  <a:lnTo>
                    <a:pt x="17824" y="17824"/>
                  </a:lnTo>
                  <a:lnTo>
                    <a:pt x="37167" y="4782"/>
                  </a:lnTo>
                  <a:lnTo>
                    <a:pt x="60855" y="0"/>
                  </a:lnTo>
                  <a:lnTo>
                    <a:pt x="3080316" y="0"/>
                  </a:lnTo>
                  <a:lnTo>
                    <a:pt x="3104003" y="4782"/>
                  </a:lnTo>
                  <a:lnTo>
                    <a:pt x="3123346" y="17824"/>
                  </a:lnTo>
                  <a:lnTo>
                    <a:pt x="3136388" y="37167"/>
                  </a:lnTo>
                  <a:lnTo>
                    <a:pt x="3141171" y="60855"/>
                  </a:lnTo>
                  <a:lnTo>
                    <a:pt x="3141171" y="304269"/>
                  </a:lnTo>
                  <a:lnTo>
                    <a:pt x="3136388" y="327957"/>
                  </a:lnTo>
                  <a:lnTo>
                    <a:pt x="3123346" y="347300"/>
                  </a:lnTo>
                  <a:lnTo>
                    <a:pt x="3104003" y="360342"/>
                  </a:lnTo>
                  <a:lnTo>
                    <a:pt x="3080316" y="365125"/>
                  </a:lnTo>
                  <a:lnTo>
                    <a:pt x="60855" y="365125"/>
                  </a:lnTo>
                  <a:lnTo>
                    <a:pt x="37167" y="360342"/>
                  </a:lnTo>
                  <a:lnTo>
                    <a:pt x="17824" y="347300"/>
                  </a:lnTo>
                  <a:lnTo>
                    <a:pt x="4782" y="327957"/>
                  </a:lnTo>
                  <a:lnTo>
                    <a:pt x="0" y="304269"/>
                  </a:lnTo>
                  <a:lnTo>
                    <a:pt x="0" y="6085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36925" y="2971291"/>
            <a:ext cx="290004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10"/>
              </a:lnSpc>
              <a:spcBef>
                <a:spcPts val="100"/>
              </a:spcBef>
            </a:pPr>
            <a:r>
              <a:rPr sz="2400" spc="305" dirty="0">
                <a:solidFill>
                  <a:srgbClr val="333333"/>
                </a:solidFill>
                <a:latin typeface="Arial Unicode MS"/>
                <a:cs typeface="Arial Unicode MS"/>
              </a:rPr>
              <a:t>×</a:t>
            </a:r>
            <a:r>
              <a:rPr sz="2400" spc="-645" dirty="0">
                <a:solidFill>
                  <a:srgbClr val="333333"/>
                </a:solidFill>
                <a:latin typeface="Arial Unicode MS"/>
                <a:cs typeface="Arial Unicode MS"/>
              </a:rPr>
              <a:t>𝑁</a:t>
            </a:r>
            <a:endParaRPr sz="2400">
              <a:latin typeface="Arial Unicode MS"/>
              <a:cs typeface="Arial Unicode MS"/>
            </a:endParaRPr>
          </a:p>
          <a:p>
            <a:pPr marR="125095" algn="ctr">
              <a:lnSpc>
                <a:spcPts val="2810"/>
              </a:lnSpc>
            </a:pP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Feed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Forward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NN</a:t>
            </a:r>
            <a:endParaRPr sz="2400">
              <a:latin typeface="Arial Unicode MS"/>
              <a:cs typeface="Arial Unicode MS"/>
            </a:endParaRPr>
          </a:p>
          <a:p>
            <a:pPr marR="124460" algn="ctr">
              <a:lnSpc>
                <a:spcPct val="100000"/>
              </a:lnSpc>
              <a:spcBef>
                <a:spcPts val="740"/>
              </a:spcBef>
            </a:pP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Masked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Self-Attention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2561" y="6421172"/>
            <a:ext cx="142430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26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Document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32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864516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056" y="2432304"/>
            <a:ext cx="7434580" cy="2039620"/>
            <a:chOff x="67056" y="2432304"/>
            <a:chExt cx="7434580" cy="2039620"/>
          </a:xfrm>
        </p:grpSpPr>
        <p:sp>
          <p:nvSpPr>
            <p:cNvPr id="3" name="object 3"/>
            <p:cNvSpPr/>
            <p:nvPr/>
          </p:nvSpPr>
          <p:spPr>
            <a:xfrm>
              <a:off x="4151376" y="2432304"/>
              <a:ext cx="3349752" cy="2039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8236" y="2456735"/>
              <a:ext cx="3256279" cy="1945005"/>
            </a:xfrm>
            <a:custGeom>
              <a:avLst/>
              <a:gdLst/>
              <a:ahLst/>
              <a:cxnLst/>
              <a:rect l="l" t="t" r="r" b="b"/>
              <a:pathLst>
                <a:path w="3256279" h="1945004">
                  <a:moveTo>
                    <a:pt x="3147254" y="0"/>
                  </a:moveTo>
                  <a:lnTo>
                    <a:pt x="108427" y="0"/>
                  </a:lnTo>
                  <a:lnTo>
                    <a:pt x="66222" y="8520"/>
                  </a:lnTo>
                  <a:lnTo>
                    <a:pt x="31757" y="31757"/>
                  </a:lnTo>
                  <a:lnTo>
                    <a:pt x="8520" y="66222"/>
                  </a:lnTo>
                  <a:lnTo>
                    <a:pt x="0" y="108426"/>
                  </a:lnTo>
                  <a:lnTo>
                    <a:pt x="0" y="1836103"/>
                  </a:lnTo>
                  <a:lnTo>
                    <a:pt x="8520" y="1878307"/>
                  </a:lnTo>
                  <a:lnTo>
                    <a:pt x="31757" y="1912772"/>
                  </a:lnTo>
                  <a:lnTo>
                    <a:pt x="66222" y="1936009"/>
                  </a:lnTo>
                  <a:lnTo>
                    <a:pt x="108427" y="1944530"/>
                  </a:lnTo>
                  <a:lnTo>
                    <a:pt x="3147254" y="1944530"/>
                  </a:lnTo>
                  <a:lnTo>
                    <a:pt x="3189459" y="1936009"/>
                  </a:lnTo>
                  <a:lnTo>
                    <a:pt x="3223924" y="1912772"/>
                  </a:lnTo>
                  <a:lnTo>
                    <a:pt x="3247161" y="1878307"/>
                  </a:lnTo>
                  <a:lnTo>
                    <a:pt x="3255681" y="1836103"/>
                  </a:lnTo>
                  <a:lnTo>
                    <a:pt x="3255681" y="108426"/>
                  </a:lnTo>
                  <a:lnTo>
                    <a:pt x="3247161" y="66222"/>
                  </a:lnTo>
                  <a:lnTo>
                    <a:pt x="3223924" y="31757"/>
                  </a:lnTo>
                  <a:lnTo>
                    <a:pt x="3189459" y="8520"/>
                  </a:lnTo>
                  <a:lnTo>
                    <a:pt x="3147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8236" y="2456735"/>
              <a:ext cx="3256279" cy="1945005"/>
            </a:xfrm>
            <a:custGeom>
              <a:avLst/>
              <a:gdLst/>
              <a:ahLst/>
              <a:cxnLst/>
              <a:rect l="l" t="t" r="r" b="b"/>
              <a:pathLst>
                <a:path w="3256279" h="1945004">
                  <a:moveTo>
                    <a:pt x="0" y="108426"/>
                  </a:moveTo>
                  <a:lnTo>
                    <a:pt x="8520" y="66222"/>
                  </a:lnTo>
                  <a:lnTo>
                    <a:pt x="31757" y="31757"/>
                  </a:lnTo>
                  <a:lnTo>
                    <a:pt x="66222" y="8520"/>
                  </a:lnTo>
                  <a:lnTo>
                    <a:pt x="108426" y="0"/>
                  </a:lnTo>
                  <a:lnTo>
                    <a:pt x="3147254" y="0"/>
                  </a:lnTo>
                  <a:lnTo>
                    <a:pt x="3189458" y="8520"/>
                  </a:lnTo>
                  <a:lnTo>
                    <a:pt x="3223923" y="31757"/>
                  </a:lnTo>
                  <a:lnTo>
                    <a:pt x="3247160" y="66222"/>
                  </a:lnTo>
                  <a:lnTo>
                    <a:pt x="3255681" y="108426"/>
                  </a:lnTo>
                  <a:lnTo>
                    <a:pt x="3255681" y="1836103"/>
                  </a:lnTo>
                  <a:lnTo>
                    <a:pt x="3247160" y="1878307"/>
                  </a:lnTo>
                  <a:lnTo>
                    <a:pt x="3223923" y="1912772"/>
                  </a:lnTo>
                  <a:lnTo>
                    <a:pt x="3189458" y="1936009"/>
                  </a:lnTo>
                  <a:lnTo>
                    <a:pt x="3147254" y="1944530"/>
                  </a:lnTo>
                  <a:lnTo>
                    <a:pt x="108426" y="1944530"/>
                  </a:lnTo>
                  <a:lnTo>
                    <a:pt x="66222" y="1936009"/>
                  </a:lnTo>
                  <a:lnTo>
                    <a:pt x="31757" y="1912772"/>
                  </a:lnTo>
                  <a:lnTo>
                    <a:pt x="8520" y="1878307"/>
                  </a:lnTo>
                  <a:lnTo>
                    <a:pt x="0" y="1836103"/>
                  </a:lnTo>
                  <a:lnTo>
                    <a:pt x="0" y="108426"/>
                  </a:lnTo>
                  <a:close/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6" y="2898648"/>
              <a:ext cx="3861816" cy="1383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122" y="2922653"/>
              <a:ext cx="3770629" cy="1291590"/>
            </a:xfrm>
            <a:custGeom>
              <a:avLst/>
              <a:gdLst/>
              <a:ahLst/>
              <a:cxnLst/>
              <a:rect l="l" t="t" r="r" b="b"/>
              <a:pathLst>
                <a:path w="3770629" h="1291589">
                  <a:moveTo>
                    <a:pt x="3554888" y="0"/>
                  </a:moveTo>
                  <a:lnTo>
                    <a:pt x="215192" y="0"/>
                  </a:lnTo>
                  <a:lnTo>
                    <a:pt x="165850" y="5683"/>
                  </a:lnTo>
                  <a:lnTo>
                    <a:pt x="120556" y="21872"/>
                  </a:lnTo>
                  <a:lnTo>
                    <a:pt x="80600" y="47275"/>
                  </a:lnTo>
                  <a:lnTo>
                    <a:pt x="47275" y="80600"/>
                  </a:lnTo>
                  <a:lnTo>
                    <a:pt x="21872" y="120556"/>
                  </a:lnTo>
                  <a:lnTo>
                    <a:pt x="5683" y="165850"/>
                  </a:lnTo>
                  <a:lnTo>
                    <a:pt x="0" y="215192"/>
                  </a:lnTo>
                  <a:lnTo>
                    <a:pt x="0" y="1075935"/>
                  </a:lnTo>
                  <a:lnTo>
                    <a:pt x="5683" y="1125276"/>
                  </a:lnTo>
                  <a:lnTo>
                    <a:pt x="21872" y="1170571"/>
                  </a:lnTo>
                  <a:lnTo>
                    <a:pt x="47275" y="1210527"/>
                  </a:lnTo>
                  <a:lnTo>
                    <a:pt x="80600" y="1243852"/>
                  </a:lnTo>
                  <a:lnTo>
                    <a:pt x="120556" y="1269255"/>
                  </a:lnTo>
                  <a:lnTo>
                    <a:pt x="165850" y="1285444"/>
                  </a:lnTo>
                  <a:lnTo>
                    <a:pt x="215192" y="1291127"/>
                  </a:lnTo>
                  <a:lnTo>
                    <a:pt x="3554888" y="1291127"/>
                  </a:lnTo>
                  <a:lnTo>
                    <a:pt x="3604229" y="1285444"/>
                  </a:lnTo>
                  <a:lnTo>
                    <a:pt x="3649524" y="1269255"/>
                  </a:lnTo>
                  <a:lnTo>
                    <a:pt x="3689480" y="1243852"/>
                  </a:lnTo>
                  <a:lnTo>
                    <a:pt x="3722805" y="1210527"/>
                  </a:lnTo>
                  <a:lnTo>
                    <a:pt x="3748208" y="1170571"/>
                  </a:lnTo>
                  <a:lnTo>
                    <a:pt x="3764397" y="1125276"/>
                  </a:lnTo>
                  <a:lnTo>
                    <a:pt x="3770080" y="1075935"/>
                  </a:lnTo>
                  <a:lnTo>
                    <a:pt x="3770080" y="215192"/>
                  </a:lnTo>
                  <a:lnTo>
                    <a:pt x="3764397" y="165850"/>
                  </a:lnTo>
                  <a:lnTo>
                    <a:pt x="3748208" y="120556"/>
                  </a:lnTo>
                  <a:lnTo>
                    <a:pt x="3722805" y="80600"/>
                  </a:lnTo>
                  <a:lnTo>
                    <a:pt x="3689480" y="47275"/>
                  </a:lnTo>
                  <a:lnTo>
                    <a:pt x="3649524" y="21872"/>
                  </a:lnTo>
                  <a:lnTo>
                    <a:pt x="3604229" y="5683"/>
                  </a:lnTo>
                  <a:lnTo>
                    <a:pt x="3554888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122" y="2922653"/>
              <a:ext cx="3770629" cy="1291590"/>
            </a:xfrm>
            <a:custGeom>
              <a:avLst/>
              <a:gdLst/>
              <a:ahLst/>
              <a:cxnLst/>
              <a:rect l="l" t="t" r="r" b="b"/>
              <a:pathLst>
                <a:path w="3770629" h="1291589">
                  <a:moveTo>
                    <a:pt x="0" y="215192"/>
                  </a:moveTo>
                  <a:lnTo>
                    <a:pt x="5683" y="165851"/>
                  </a:lnTo>
                  <a:lnTo>
                    <a:pt x="21872" y="120556"/>
                  </a:lnTo>
                  <a:lnTo>
                    <a:pt x="47275" y="80600"/>
                  </a:lnTo>
                  <a:lnTo>
                    <a:pt x="80600" y="47275"/>
                  </a:lnTo>
                  <a:lnTo>
                    <a:pt x="120556" y="21872"/>
                  </a:lnTo>
                  <a:lnTo>
                    <a:pt x="165850" y="5683"/>
                  </a:lnTo>
                  <a:lnTo>
                    <a:pt x="215192" y="0"/>
                  </a:lnTo>
                  <a:lnTo>
                    <a:pt x="3554889" y="0"/>
                  </a:lnTo>
                  <a:lnTo>
                    <a:pt x="3604230" y="5683"/>
                  </a:lnTo>
                  <a:lnTo>
                    <a:pt x="3649524" y="21872"/>
                  </a:lnTo>
                  <a:lnTo>
                    <a:pt x="3689480" y="47275"/>
                  </a:lnTo>
                  <a:lnTo>
                    <a:pt x="3722805" y="80600"/>
                  </a:lnTo>
                  <a:lnTo>
                    <a:pt x="3748208" y="120556"/>
                  </a:lnTo>
                  <a:lnTo>
                    <a:pt x="3764397" y="165851"/>
                  </a:lnTo>
                  <a:lnTo>
                    <a:pt x="3770081" y="215192"/>
                  </a:lnTo>
                  <a:lnTo>
                    <a:pt x="3770081" y="1075935"/>
                  </a:lnTo>
                  <a:lnTo>
                    <a:pt x="3764397" y="1125276"/>
                  </a:lnTo>
                  <a:lnTo>
                    <a:pt x="3748208" y="1170571"/>
                  </a:lnTo>
                  <a:lnTo>
                    <a:pt x="3722805" y="1210527"/>
                  </a:lnTo>
                  <a:lnTo>
                    <a:pt x="3689480" y="1243852"/>
                  </a:lnTo>
                  <a:lnTo>
                    <a:pt x="3649524" y="1269255"/>
                  </a:lnTo>
                  <a:lnTo>
                    <a:pt x="3604230" y="1285444"/>
                  </a:lnTo>
                  <a:lnTo>
                    <a:pt x="3554889" y="1291128"/>
                  </a:lnTo>
                  <a:lnTo>
                    <a:pt x="215192" y="1291128"/>
                  </a:lnTo>
                  <a:lnTo>
                    <a:pt x="165850" y="1285444"/>
                  </a:lnTo>
                  <a:lnTo>
                    <a:pt x="120556" y="1269255"/>
                  </a:lnTo>
                  <a:lnTo>
                    <a:pt x="80600" y="1243852"/>
                  </a:lnTo>
                  <a:lnTo>
                    <a:pt x="47275" y="1210527"/>
                  </a:lnTo>
                  <a:lnTo>
                    <a:pt x="21872" y="1170571"/>
                  </a:lnTo>
                  <a:lnTo>
                    <a:pt x="5683" y="1125276"/>
                  </a:lnTo>
                  <a:lnTo>
                    <a:pt x="0" y="1075935"/>
                  </a:lnTo>
                  <a:lnTo>
                    <a:pt x="0" y="215192"/>
                  </a:lnTo>
                  <a:close/>
                </a:path>
              </a:pathLst>
            </a:custGeom>
            <a:ln w="9525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18298" y="141732"/>
            <a:ext cx="8140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00" dirty="0">
                <a:latin typeface="Arial"/>
                <a:cs typeface="Arial"/>
              </a:rPr>
              <a:t>Co-opNET </a:t>
            </a:r>
            <a:r>
              <a:rPr b="1" spc="-120" dirty="0">
                <a:latin typeface="Arial"/>
                <a:cs typeface="Arial"/>
              </a:rPr>
              <a:t>: </a:t>
            </a:r>
            <a:r>
              <a:rPr spc="-175" dirty="0"/>
              <a:t>Generator</a:t>
            </a:r>
            <a:r>
              <a:rPr spc="-705" dirty="0"/>
              <a:t> </a:t>
            </a:r>
            <a:r>
              <a:rPr spc="-155" dirty="0"/>
              <a:t>Networks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6186" y="3346195"/>
            <a:ext cx="266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Transformer-Decoder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6189" y="5289470"/>
            <a:ext cx="3872865" cy="1298575"/>
          </a:xfrm>
          <a:prstGeom prst="rect">
            <a:avLst/>
          </a:prstGeom>
          <a:solidFill>
            <a:srgbClr val="BDD0F0"/>
          </a:solidFill>
          <a:ln w="38100">
            <a:solidFill>
              <a:srgbClr val="285AA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84455">
              <a:lnSpc>
                <a:spcPct val="100299"/>
              </a:lnSpc>
              <a:spcBef>
                <a:spcPts val="204"/>
              </a:spcBef>
            </a:pPr>
            <a:r>
              <a:rPr sz="16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1600" spc="-65" dirty="0">
                <a:solidFill>
                  <a:srgbClr val="333333"/>
                </a:solidFill>
                <a:latin typeface="Arial Unicode MS"/>
                <a:cs typeface="Arial Unicode MS"/>
              </a:rPr>
              <a:t>paper </a:t>
            </a: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presents </a:t>
            </a:r>
            <a:r>
              <a:rPr sz="16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600" spc="-60" dirty="0">
                <a:solidFill>
                  <a:srgbClr val="333333"/>
                </a:solidFill>
                <a:latin typeface="Arial Unicode MS"/>
                <a:cs typeface="Arial Unicode MS"/>
              </a:rPr>
              <a:t>user-centric  </a:t>
            </a:r>
            <a:r>
              <a:rPr sz="1600" spc="-65" dirty="0">
                <a:solidFill>
                  <a:srgbClr val="333333"/>
                </a:solidFill>
                <a:latin typeface="Arial Unicode MS"/>
                <a:cs typeface="Arial Unicode MS"/>
              </a:rPr>
              <a:t>perspective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16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600" spc="-30" dirty="0">
                <a:solidFill>
                  <a:srgbClr val="333333"/>
                </a:solidFill>
                <a:latin typeface="Arial Unicode MS"/>
                <a:cs typeface="Arial Unicode MS"/>
              </a:rPr>
              <a:t>property </a:t>
            </a:r>
            <a:r>
              <a:rPr sz="1600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1600" spc="-45" dirty="0">
                <a:solidFill>
                  <a:srgbClr val="333333"/>
                </a:solidFill>
                <a:latin typeface="Arial Unicode MS"/>
                <a:cs typeface="Arial Unicode MS"/>
              </a:rPr>
              <a:t>location,  </a:t>
            </a: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focusing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16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relevant </a:t>
            </a:r>
            <a:r>
              <a:rPr sz="1600" spc="-60" dirty="0">
                <a:solidFill>
                  <a:srgbClr val="333333"/>
                </a:solidFill>
                <a:latin typeface="Arial Unicode MS"/>
                <a:cs typeface="Arial Unicode MS"/>
              </a:rPr>
              <a:t>factors </a:t>
            </a:r>
            <a:r>
              <a:rPr sz="16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 </a:t>
            </a:r>
            <a:r>
              <a:rPr sz="16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deciding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1600" spc="-35" dirty="0">
                <a:solidFill>
                  <a:srgbClr val="333333"/>
                </a:solidFill>
                <a:latin typeface="Arial Unicode MS"/>
                <a:cs typeface="Arial Unicode MS"/>
              </a:rPr>
              <a:t>exhibit </a:t>
            </a:r>
            <a:r>
              <a:rPr sz="16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600" spc="-80" dirty="0">
                <a:solidFill>
                  <a:srgbClr val="333333"/>
                </a:solidFill>
                <a:latin typeface="Arial Unicode MS"/>
                <a:cs typeface="Arial Unicode MS"/>
              </a:rPr>
              <a:t>user </a:t>
            </a:r>
            <a:r>
              <a:rPr sz="1600" spc="-55" dirty="0">
                <a:solidFill>
                  <a:srgbClr val="333333"/>
                </a:solidFill>
                <a:latin typeface="Arial Unicode MS"/>
                <a:cs typeface="Arial Unicode MS"/>
              </a:rPr>
              <a:t>intends </a:t>
            </a:r>
            <a:r>
              <a:rPr sz="16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16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600" spc="-35" dirty="0">
                <a:solidFill>
                  <a:srgbClr val="333333"/>
                </a:solidFill>
                <a:latin typeface="Arial Unicode MS"/>
                <a:cs typeface="Arial Unicode MS"/>
              </a:rPr>
              <a:t>visit. 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(...)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3777" y="1928557"/>
            <a:ext cx="3957954" cy="1438910"/>
          </a:xfrm>
          <a:prstGeom prst="rect">
            <a:avLst/>
          </a:prstGeom>
          <a:solidFill>
            <a:srgbClr val="EBF1DE"/>
          </a:solidFill>
          <a:ln w="38100">
            <a:solidFill>
              <a:srgbClr val="9BBB5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 marR="112395">
              <a:lnSpc>
                <a:spcPct val="100299"/>
              </a:lnSpc>
              <a:spcBef>
                <a:spcPts val="750"/>
              </a:spcBef>
            </a:pPr>
            <a:r>
              <a:rPr sz="16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1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research is </a:t>
            </a: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concerned </a:t>
            </a:r>
            <a:r>
              <a:rPr sz="16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making  </a:t>
            </a:r>
            <a:r>
              <a:rPr sz="1600" spc="-65" dirty="0">
                <a:solidFill>
                  <a:srgbClr val="333333"/>
                </a:solidFill>
                <a:latin typeface="Arial Unicode MS"/>
                <a:cs typeface="Arial Unicode MS"/>
              </a:rPr>
              <a:t>recommendations </a:t>
            </a:r>
            <a:r>
              <a:rPr sz="16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1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museum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visitors </a:t>
            </a:r>
            <a:r>
              <a:rPr sz="16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based 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16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their </a:t>
            </a:r>
            <a:r>
              <a:rPr sz="1600" spc="-40" dirty="0">
                <a:solidFill>
                  <a:srgbClr val="333333"/>
                </a:solidFill>
                <a:latin typeface="Arial Unicode MS"/>
                <a:cs typeface="Arial Unicode MS"/>
              </a:rPr>
              <a:t>history </a:t>
            </a:r>
            <a:r>
              <a:rPr sz="1600" spc="-5" dirty="0">
                <a:solidFill>
                  <a:srgbClr val="333333"/>
                </a:solidFill>
                <a:latin typeface="Arial Unicode MS"/>
                <a:cs typeface="Arial Unicode MS"/>
              </a:rPr>
              <a:t>within </a:t>
            </a:r>
            <a:r>
              <a:rPr sz="16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physical  </a:t>
            </a:r>
            <a:r>
              <a:rPr sz="1600" spc="-45" dirty="0">
                <a:solidFill>
                  <a:srgbClr val="333333"/>
                </a:solidFill>
                <a:latin typeface="Arial Unicode MS"/>
                <a:cs typeface="Arial Unicode MS"/>
              </a:rPr>
              <a:t>environment, </a:t>
            </a:r>
            <a:r>
              <a:rPr sz="16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6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textual </a:t>
            </a:r>
            <a:r>
              <a:rPr sz="16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information  </a:t>
            </a:r>
            <a:r>
              <a:rPr sz="16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associated </a:t>
            </a:r>
            <a:r>
              <a:rPr sz="16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</a:t>
            </a:r>
            <a:r>
              <a:rPr sz="16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6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each </a:t>
            </a:r>
            <a:r>
              <a:rPr sz="16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item </a:t>
            </a:r>
            <a:r>
              <a:rPr sz="16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6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their </a:t>
            </a:r>
            <a:r>
              <a:rPr sz="1600" spc="-50" dirty="0">
                <a:solidFill>
                  <a:srgbClr val="333333"/>
                </a:solidFill>
                <a:latin typeface="Arial Unicode MS"/>
                <a:cs typeface="Arial Unicode MS"/>
              </a:rPr>
              <a:t>history. (...)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1899" y="4805172"/>
            <a:ext cx="1395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solidFill>
                  <a:srgbClr val="333333"/>
                </a:solidFill>
                <a:latin typeface="Arial Unicode MS"/>
                <a:cs typeface="Arial Unicode MS"/>
              </a:rPr>
              <a:t>Prediction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0066" y="1440180"/>
            <a:ext cx="1848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Gold</a:t>
            </a:r>
            <a:r>
              <a:rPr sz="26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6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Abstract</a:t>
            </a:r>
            <a:endParaRPr sz="2600">
              <a:latin typeface="Arial Unicode MS"/>
              <a:cs typeface="Arial Unicode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8834" y="2502407"/>
            <a:ext cx="7186295" cy="3092450"/>
            <a:chOff x="98834" y="2502407"/>
            <a:chExt cx="7186295" cy="3092450"/>
          </a:xfrm>
        </p:grpSpPr>
        <p:sp>
          <p:nvSpPr>
            <p:cNvPr id="16" name="object 16"/>
            <p:cNvSpPr/>
            <p:nvPr/>
          </p:nvSpPr>
          <p:spPr>
            <a:xfrm>
              <a:off x="4361687" y="2590799"/>
              <a:ext cx="2923032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0016" y="2502407"/>
              <a:ext cx="2243328" cy="716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6614" y="2614743"/>
              <a:ext cx="2833370" cy="365125"/>
            </a:xfrm>
            <a:custGeom>
              <a:avLst/>
              <a:gdLst/>
              <a:ahLst/>
              <a:cxnLst/>
              <a:rect l="l" t="t" r="r" b="b"/>
              <a:pathLst>
                <a:path w="2833370" h="365125">
                  <a:moveTo>
                    <a:pt x="2771918" y="0"/>
                  </a:moveTo>
                  <a:lnTo>
                    <a:pt x="60855" y="0"/>
                  </a:lnTo>
                  <a:lnTo>
                    <a:pt x="37168" y="4782"/>
                  </a:lnTo>
                  <a:lnTo>
                    <a:pt x="17824" y="17824"/>
                  </a:lnTo>
                  <a:lnTo>
                    <a:pt x="4782" y="37168"/>
                  </a:lnTo>
                  <a:lnTo>
                    <a:pt x="0" y="60855"/>
                  </a:lnTo>
                  <a:lnTo>
                    <a:pt x="0" y="304267"/>
                  </a:lnTo>
                  <a:lnTo>
                    <a:pt x="4782" y="327956"/>
                  </a:lnTo>
                  <a:lnTo>
                    <a:pt x="17824" y="347300"/>
                  </a:lnTo>
                  <a:lnTo>
                    <a:pt x="37168" y="360342"/>
                  </a:lnTo>
                  <a:lnTo>
                    <a:pt x="60855" y="365125"/>
                  </a:lnTo>
                  <a:lnTo>
                    <a:pt x="2771918" y="365125"/>
                  </a:lnTo>
                  <a:lnTo>
                    <a:pt x="2795606" y="360342"/>
                  </a:lnTo>
                  <a:lnTo>
                    <a:pt x="2814949" y="347300"/>
                  </a:lnTo>
                  <a:lnTo>
                    <a:pt x="2827991" y="327956"/>
                  </a:lnTo>
                  <a:lnTo>
                    <a:pt x="2832774" y="304267"/>
                  </a:lnTo>
                  <a:lnTo>
                    <a:pt x="2832774" y="60855"/>
                  </a:lnTo>
                  <a:lnTo>
                    <a:pt x="2827991" y="37168"/>
                  </a:lnTo>
                  <a:lnTo>
                    <a:pt x="2814949" y="17824"/>
                  </a:lnTo>
                  <a:lnTo>
                    <a:pt x="2795606" y="4782"/>
                  </a:lnTo>
                  <a:lnTo>
                    <a:pt x="2771918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06614" y="2614743"/>
              <a:ext cx="2833370" cy="365125"/>
            </a:xfrm>
            <a:custGeom>
              <a:avLst/>
              <a:gdLst/>
              <a:ahLst/>
              <a:cxnLst/>
              <a:rect l="l" t="t" r="r" b="b"/>
              <a:pathLst>
                <a:path w="2833370" h="365125">
                  <a:moveTo>
                    <a:pt x="0" y="60856"/>
                  </a:moveTo>
                  <a:lnTo>
                    <a:pt x="4782" y="37168"/>
                  </a:lnTo>
                  <a:lnTo>
                    <a:pt x="17824" y="17824"/>
                  </a:lnTo>
                  <a:lnTo>
                    <a:pt x="37168" y="4782"/>
                  </a:lnTo>
                  <a:lnTo>
                    <a:pt x="60856" y="0"/>
                  </a:lnTo>
                  <a:lnTo>
                    <a:pt x="2771919" y="0"/>
                  </a:lnTo>
                  <a:lnTo>
                    <a:pt x="2795607" y="4782"/>
                  </a:lnTo>
                  <a:lnTo>
                    <a:pt x="2814950" y="17824"/>
                  </a:lnTo>
                  <a:lnTo>
                    <a:pt x="2827992" y="37168"/>
                  </a:lnTo>
                  <a:lnTo>
                    <a:pt x="2832775" y="60856"/>
                  </a:lnTo>
                  <a:lnTo>
                    <a:pt x="2832775" y="304268"/>
                  </a:lnTo>
                  <a:lnTo>
                    <a:pt x="2827992" y="327956"/>
                  </a:lnTo>
                  <a:lnTo>
                    <a:pt x="2814950" y="347300"/>
                  </a:lnTo>
                  <a:lnTo>
                    <a:pt x="2795607" y="360342"/>
                  </a:lnTo>
                  <a:lnTo>
                    <a:pt x="2771919" y="365125"/>
                  </a:lnTo>
                  <a:lnTo>
                    <a:pt x="60856" y="365125"/>
                  </a:lnTo>
                  <a:lnTo>
                    <a:pt x="37168" y="360342"/>
                  </a:lnTo>
                  <a:lnTo>
                    <a:pt x="17824" y="347300"/>
                  </a:lnTo>
                  <a:lnTo>
                    <a:pt x="4782" y="327956"/>
                  </a:lnTo>
                  <a:lnTo>
                    <a:pt x="0" y="304268"/>
                  </a:lnTo>
                  <a:lnTo>
                    <a:pt x="0" y="60856"/>
                  </a:lnTo>
                  <a:close/>
                </a:path>
              </a:pathLst>
            </a:custGeom>
            <a:ln w="9525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122" y="5193163"/>
              <a:ext cx="662305" cy="387350"/>
            </a:xfrm>
            <a:custGeom>
              <a:avLst/>
              <a:gdLst/>
              <a:ahLst/>
              <a:cxnLst/>
              <a:rect l="l" t="t" r="r" b="b"/>
              <a:pathLst>
                <a:path w="662305" h="387350">
                  <a:moveTo>
                    <a:pt x="597492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90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597492" y="386930"/>
                  </a:lnTo>
                  <a:lnTo>
                    <a:pt x="622594" y="381862"/>
                  </a:lnTo>
                  <a:lnTo>
                    <a:pt x="643093" y="368042"/>
                  </a:lnTo>
                  <a:lnTo>
                    <a:pt x="656914" y="347542"/>
                  </a:lnTo>
                  <a:lnTo>
                    <a:pt x="661981" y="322440"/>
                  </a:lnTo>
                  <a:lnTo>
                    <a:pt x="661981" y="64490"/>
                  </a:lnTo>
                  <a:lnTo>
                    <a:pt x="656914" y="39387"/>
                  </a:lnTo>
                  <a:lnTo>
                    <a:pt x="643093" y="18888"/>
                  </a:lnTo>
                  <a:lnTo>
                    <a:pt x="622594" y="5067"/>
                  </a:lnTo>
                  <a:lnTo>
                    <a:pt x="59749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122" y="5193163"/>
              <a:ext cx="662305" cy="387350"/>
            </a:xfrm>
            <a:custGeom>
              <a:avLst/>
              <a:gdLst/>
              <a:ahLst/>
              <a:cxnLst/>
              <a:rect l="l" t="t" r="r" b="b"/>
              <a:pathLst>
                <a:path w="662305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597492" y="0"/>
                  </a:lnTo>
                  <a:lnTo>
                    <a:pt x="622594" y="5067"/>
                  </a:lnTo>
                  <a:lnTo>
                    <a:pt x="643093" y="18888"/>
                  </a:lnTo>
                  <a:lnTo>
                    <a:pt x="656914" y="39387"/>
                  </a:lnTo>
                  <a:lnTo>
                    <a:pt x="661982" y="64489"/>
                  </a:lnTo>
                  <a:lnTo>
                    <a:pt x="661982" y="322440"/>
                  </a:lnTo>
                  <a:lnTo>
                    <a:pt x="656914" y="347542"/>
                  </a:lnTo>
                  <a:lnTo>
                    <a:pt x="643093" y="368041"/>
                  </a:lnTo>
                  <a:lnTo>
                    <a:pt x="622594" y="381862"/>
                  </a:lnTo>
                  <a:lnTo>
                    <a:pt x="597492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637" y="5193163"/>
              <a:ext cx="360680" cy="387350"/>
            </a:xfrm>
            <a:custGeom>
              <a:avLst/>
              <a:gdLst/>
              <a:ahLst/>
              <a:cxnLst/>
              <a:rect l="l" t="t" r="r" b="b"/>
              <a:pathLst>
                <a:path w="360680" h="387350">
                  <a:moveTo>
                    <a:pt x="300543" y="0"/>
                  </a:moveTo>
                  <a:lnTo>
                    <a:pt x="60110" y="0"/>
                  </a:lnTo>
                  <a:lnTo>
                    <a:pt x="36712" y="4723"/>
                  </a:lnTo>
                  <a:lnTo>
                    <a:pt x="17605" y="17606"/>
                  </a:lnTo>
                  <a:lnTo>
                    <a:pt x="4723" y="36712"/>
                  </a:lnTo>
                  <a:lnTo>
                    <a:pt x="0" y="60110"/>
                  </a:lnTo>
                  <a:lnTo>
                    <a:pt x="0" y="326820"/>
                  </a:lnTo>
                  <a:lnTo>
                    <a:pt x="4723" y="350218"/>
                  </a:lnTo>
                  <a:lnTo>
                    <a:pt x="17605" y="369324"/>
                  </a:lnTo>
                  <a:lnTo>
                    <a:pt x="36712" y="382207"/>
                  </a:lnTo>
                  <a:lnTo>
                    <a:pt x="60110" y="386930"/>
                  </a:lnTo>
                  <a:lnTo>
                    <a:pt x="300543" y="386930"/>
                  </a:lnTo>
                  <a:lnTo>
                    <a:pt x="323941" y="382207"/>
                  </a:lnTo>
                  <a:lnTo>
                    <a:pt x="343048" y="369324"/>
                  </a:lnTo>
                  <a:lnTo>
                    <a:pt x="355930" y="350218"/>
                  </a:lnTo>
                  <a:lnTo>
                    <a:pt x="360653" y="326820"/>
                  </a:lnTo>
                  <a:lnTo>
                    <a:pt x="360653" y="60110"/>
                  </a:lnTo>
                  <a:lnTo>
                    <a:pt x="355930" y="36712"/>
                  </a:lnTo>
                  <a:lnTo>
                    <a:pt x="343048" y="17606"/>
                  </a:lnTo>
                  <a:lnTo>
                    <a:pt x="323941" y="4723"/>
                  </a:lnTo>
                  <a:lnTo>
                    <a:pt x="30054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637" y="5193163"/>
              <a:ext cx="360680" cy="387350"/>
            </a:xfrm>
            <a:custGeom>
              <a:avLst/>
              <a:gdLst/>
              <a:ahLst/>
              <a:cxnLst/>
              <a:rect l="l" t="t" r="r" b="b"/>
              <a:pathLst>
                <a:path w="360680" h="387350">
                  <a:moveTo>
                    <a:pt x="0" y="60110"/>
                  </a:moveTo>
                  <a:lnTo>
                    <a:pt x="4723" y="36712"/>
                  </a:lnTo>
                  <a:lnTo>
                    <a:pt x="17605" y="17605"/>
                  </a:lnTo>
                  <a:lnTo>
                    <a:pt x="36712" y="4723"/>
                  </a:lnTo>
                  <a:lnTo>
                    <a:pt x="60110" y="0"/>
                  </a:lnTo>
                  <a:lnTo>
                    <a:pt x="300543" y="0"/>
                  </a:lnTo>
                  <a:lnTo>
                    <a:pt x="323941" y="4723"/>
                  </a:lnTo>
                  <a:lnTo>
                    <a:pt x="343048" y="17605"/>
                  </a:lnTo>
                  <a:lnTo>
                    <a:pt x="355930" y="36712"/>
                  </a:lnTo>
                  <a:lnTo>
                    <a:pt x="360654" y="60110"/>
                  </a:lnTo>
                  <a:lnTo>
                    <a:pt x="360654" y="326819"/>
                  </a:lnTo>
                  <a:lnTo>
                    <a:pt x="355930" y="350217"/>
                  </a:lnTo>
                  <a:lnTo>
                    <a:pt x="343048" y="369324"/>
                  </a:lnTo>
                  <a:lnTo>
                    <a:pt x="323941" y="382206"/>
                  </a:lnTo>
                  <a:lnTo>
                    <a:pt x="300543" y="386930"/>
                  </a:lnTo>
                  <a:lnTo>
                    <a:pt x="60110" y="386930"/>
                  </a:lnTo>
                  <a:lnTo>
                    <a:pt x="36712" y="382206"/>
                  </a:lnTo>
                  <a:lnTo>
                    <a:pt x="17605" y="369324"/>
                  </a:lnTo>
                  <a:lnTo>
                    <a:pt x="4723" y="350217"/>
                  </a:lnTo>
                  <a:lnTo>
                    <a:pt x="0" y="326819"/>
                  </a:lnTo>
                  <a:lnTo>
                    <a:pt x="0" y="6011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98457" y="5193163"/>
              <a:ext cx="462915" cy="387350"/>
            </a:xfrm>
            <a:custGeom>
              <a:avLst/>
              <a:gdLst/>
              <a:ahLst/>
              <a:cxnLst/>
              <a:rect l="l" t="t" r="r" b="b"/>
              <a:pathLst>
                <a:path w="462914" h="387350">
                  <a:moveTo>
                    <a:pt x="3979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90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6" y="381862"/>
                  </a:lnTo>
                  <a:lnTo>
                    <a:pt x="64489" y="386930"/>
                  </a:lnTo>
                  <a:lnTo>
                    <a:pt x="397934" y="386930"/>
                  </a:lnTo>
                  <a:lnTo>
                    <a:pt x="423036" y="381862"/>
                  </a:lnTo>
                  <a:lnTo>
                    <a:pt x="443535" y="368042"/>
                  </a:lnTo>
                  <a:lnTo>
                    <a:pt x="457355" y="347542"/>
                  </a:lnTo>
                  <a:lnTo>
                    <a:pt x="462423" y="322440"/>
                  </a:lnTo>
                  <a:lnTo>
                    <a:pt x="462423" y="64490"/>
                  </a:lnTo>
                  <a:lnTo>
                    <a:pt x="457355" y="39387"/>
                  </a:lnTo>
                  <a:lnTo>
                    <a:pt x="443535" y="18888"/>
                  </a:lnTo>
                  <a:lnTo>
                    <a:pt x="423036" y="5067"/>
                  </a:lnTo>
                  <a:lnTo>
                    <a:pt x="397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8457" y="5193163"/>
              <a:ext cx="462915" cy="387350"/>
            </a:xfrm>
            <a:custGeom>
              <a:avLst/>
              <a:gdLst/>
              <a:ahLst/>
              <a:cxnLst/>
              <a:rect l="l" t="t" r="r" b="b"/>
              <a:pathLst>
                <a:path w="462914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97934" y="0"/>
                  </a:lnTo>
                  <a:lnTo>
                    <a:pt x="423036" y="5067"/>
                  </a:lnTo>
                  <a:lnTo>
                    <a:pt x="443535" y="18888"/>
                  </a:lnTo>
                  <a:lnTo>
                    <a:pt x="457356" y="39387"/>
                  </a:lnTo>
                  <a:lnTo>
                    <a:pt x="462424" y="64489"/>
                  </a:lnTo>
                  <a:lnTo>
                    <a:pt x="462424" y="322440"/>
                  </a:lnTo>
                  <a:lnTo>
                    <a:pt x="457356" y="347542"/>
                  </a:lnTo>
                  <a:lnTo>
                    <a:pt x="443535" y="368041"/>
                  </a:lnTo>
                  <a:lnTo>
                    <a:pt x="423036" y="381862"/>
                  </a:lnTo>
                  <a:lnTo>
                    <a:pt x="3979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8826" y="5193163"/>
              <a:ext cx="659765" cy="387350"/>
            </a:xfrm>
            <a:custGeom>
              <a:avLst/>
              <a:gdLst/>
              <a:ahLst/>
              <a:cxnLst/>
              <a:rect l="l" t="t" r="r" b="b"/>
              <a:pathLst>
                <a:path w="659764" h="387350">
                  <a:moveTo>
                    <a:pt x="595141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1"/>
                  </a:lnTo>
                  <a:lnTo>
                    <a:pt x="5067" y="347543"/>
                  </a:lnTo>
                  <a:lnTo>
                    <a:pt x="18888" y="368042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595141" y="386930"/>
                  </a:lnTo>
                  <a:lnTo>
                    <a:pt x="620243" y="381862"/>
                  </a:lnTo>
                  <a:lnTo>
                    <a:pt x="640742" y="368042"/>
                  </a:lnTo>
                  <a:lnTo>
                    <a:pt x="654563" y="347543"/>
                  </a:lnTo>
                  <a:lnTo>
                    <a:pt x="659631" y="322441"/>
                  </a:lnTo>
                  <a:lnTo>
                    <a:pt x="659631" y="64489"/>
                  </a:lnTo>
                  <a:lnTo>
                    <a:pt x="654563" y="39387"/>
                  </a:lnTo>
                  <a:lnTo>
                    <a:pt x="640742" y="18888"/>
                  </a:lnTo>
                  <a:lnTo>
                    <a:pt x="620243" y="5067"/>
                  </a:lnTo>
                  <a:lnTo>
                    <a:pt x="59514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8826" y="5193163"/>
              <a:ext cx="659765" cy="387350"/>
            </a:xfrm>
            <a:custGeom>
              <a:avLst/>
              <a:gdLst/>
              <a:ahLst/>
              <a:cxnLst/>
              <a:rect l="l" t="t" r="r" b="b"/>
              <a:pathLst>
                <a:path w="659764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595141" y="0"/>
                  </a:lnTo>
                  <a:lnTo>
                    <a:pt x="620243" y="5067"/>
                  </a:lnTo>
                  <a:lnTo>
                    <a:pt x="640742" y="18888"/>
                  </a:lnTo>
                  <a:lnTo>
                    <a:pt x="654563" y="39387"/>
                  </a:lnTo>
                  <a:lnTo>
                    <a:pt x="659631" y="64489"/>
                  </a:lnTo>
                  <a:lnTo>
                    <a:pt x="659631" y="322440"/>
                  </a:lnTo>
                  <a:lnTo>
                    <a:pt x="654563" y="347542"/>
                  </a:lnTo>
                  <a:lnTo>
                    <a:pt x="640742" y="368041"/>
                  </a:lnTo>
                  <a:lnTo>
                    <a:pt x="620243" y="381862"/>
                  </a:lnTo>
                  <a:lnTo>
                    <a:pt x="595141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0880" y="5193163"/>
              <a:ext cx="628650" cy="387350"/>
            </a:xfrm>
            <a:custGeom>
              <a:avLst/>
              <a:gdLst/>
              <a:ahLst/>
              <a:cxnLst/>
              <a:rect l="l" t="t" r="r" b="b"/>
              <a:pathLst>
                <a:path w="628650" h="387350">
                  <a:moveTo>
                    <a:pt x="563661" y="0"/>
                  </a:moveTo>
                  <a:lnTo>
                    <a:pt x="64490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90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7" y="381862"/>
                  </a:lnTo>
                  <a:lnTo>
                    <a:pt x="64490" y="386930"/>
                  </a:lnTo>
                  <a:lnTo>
                    <a:pt x="563661" y="386930"/>
                  </a:lnTo>
                  <a:lnTo>
                    <a:pt x="588764" y="381862"/>
                  </a:lnTo>
                  <a:lnTo>
                    <a:pt x="609262" y="368042"/>
                  </a:lnTo>
                  <a:lnTo>
                    <a:pt x="623083" y="347542"/>
                  </a:lnTo>
                  <a:lnTo>
                    <a:pt x="628150" y="322440"/>
                  </a:lnTo>
                  <a:lnTo>
                    <a:pt x="628150" y="64490"/>
                  </a:lnTo>
                  <a:lnTo>
                    <a:pt x="623083" y="39387"/>
                  </a:lnTo>
                  <a:lnTo>
                    <a:pt x="609262" y="18888"/>
                  </a:lnTo>
                  <a:lnTo>
                    <a:pt x="588764" y="5067"/>
                  </a:lnTo>
                  <a:lnTo>
                    <a:pt x="56366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0880" y="5193163"/>
              <a:ext cx="628650" cy="387350"/>
            </a:xfrm>
            <a:custGeom>
              <a:avLst/>
              <a:gdLst/>
              <a:ahLst/>
              <a:cxnLst/>
              <a:rect l="l" t="t" r="r" b="b"/>
              <a:pathLst>
                <a:path w="628650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563661" y="0"/>
                  </a:lnTo>
                  <a:lnTo>
                    <a:pt x="588763" y="5067"/>
                  </a:lnTo>
                  <a:lnTo>
                    <a:pt x="609262" y="18888"/>
                  </a:lnTo>
                  <a:lnTo>
                    <a:pt x="623083" y="39387"/>
                  </a:lnTo>
                  <a:lnTo>
                    <a:pt x="628151" y="64489"/>
                  </a:lnTo>
                  <a:lnTo>
                    <a:pt x="628151" y="322440"/>
                  </a:lnTo>
                  <a:lnTo>
                    <a:pt x="623083" y="347542"/>
                  </a:lnTo>
                  <a:lnTo>
                    <a:pt x="609262" y="368041"/>
                  </a:lnTo>
                  <a:lnTo>
                    <a:pt x="588763" y="381862"/>
                  </a:lnTo>
                  <a:lnTo>
                    <a:pt x="563661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4956" y="4213780"/>
              <a:ext cx="0" cy="979805"/>
            </a:xfrm>
            <a:custGeom>
              <a:avLst/>
              <a:gdLst/>
              <a:ahLst/>
              <a:cxnLst/>
              <a:rect l="l" t="t" r="r" b="b"/>
              <a:pathLst>
                <a:path h="979804">
                  <a:moveTo>
                    <a:pt x="0" y="979383"/>
                  </a:moveTo>
                  <a:lnTo>
                    <a:pt x="1" y="0"/>
                  </a:lnTo>
                </a:path>
              </a:pathLst>
            </a:custGeom>
            <a:ln w="476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55843" y="2593233"/>
              <a:ext cx="142875" cy="323215"/>
            </a:xfrm>
            <a:custGeom>
              <a:avLst/>
              <a:gdLst/>
              <a:ahLst/>
              <a:cxnLst/>
              <a:rect l="l" t="t" r="r" b="b"/>
              <a:pathLst>
                <a:path w="142875" h="323214">
                  <a:moveTo>
                    <a:pt x="71437" y="85725"/>
                  </a:moveTo>
                  <a:lnTo>
                    <a:pt x="57150" y="97154"/>
                  </a:lnTo>
                  <a:lnTo>
                    <a:pt x="57150" y="322750"/>
                  </a:lnTo>
                  <a:lnTo>
                    <a:pt x="85725" y="322750"/>
                  </a:lnTo>
                  <a:lnTo>
                    <a:pt x="85725" y="97154"/>
                  </a:lnTo>
                  <a:lnTo>
                    <a:pt x="71437" y="85725"/>
                  </a:lnTo>
                  <a:close/>
                </a:path>
                <a:path w="142875" h="323214">
                  <a:moveTo>
                    <a:pt x="71437" y="0"/>
                  </a:moveTo>
                  <a:lnTo>
                    <a:pt x="0" y="142875"/>
                  </a:lnTo>
                  <a:lnTo>
                    <a:pt x="57150" y="97154"/>
                  </a:lnTo>
                  <a:lnTo>
                    <a:pt x="57150" y="85725"/>
                  </a:lnTo>
                  <a:lnTo>
                    <a:pt x="114300" y="85725"/>
                  </a:lnTo>
                  <a:lnTo>
                    <a:pt x="71437" y="0"/>
                  </a:lnTo>
                  <a:close/>
                </a:path>
                <a:path w="142875" h="323214">
                  <a:moveTo>
                    <a:pt x="114300" y="85725"/>
                  </a:moveTo>
                  <a:lnTo>
                    <a:pt x="85725" y="85725"/>
                  </a:lnTo>
                  <a:lnTo>
                    <a:pt x="85725" y="97154"/>
                  </a:lnTo>
                  <a:lnTo>
                    <a:pt x="142875" y="142875"/>
                  </a:lnTo>
                  <a:lnTo>
                    <a:pt x="114300" y="85725"/>
                  </a:lnTo>
                  <a:close/>
                </a:path>
                <a:path w="142875" h="323214">
                  <a:moveTo>
                    <a:pt x="71437" y="85725"/>
                  </a:moveTo>
                  <a:lnTo>
                    <a:pt x="57150" y="85725"/>
                  </a:lnTo>
                  <a:lnTo>
                    <a:pt x="57150" y="97154"/>
                  </a:lnTo>
                  <a:lnTo>
                    <a:pt x="71437" y="85725"/>
                  </a:lnTo>
                  <a:close/>
                </a:path>
                <a:path w="142875" h="323214">
                  <a:moveTo>
                    <a:pt x="85725" y="85725"/>
                  </a:moveTo>
                  <a:lnTo>
                    <a:pt x="71437" y="85725"/>
                  </a:lnTo>
                  <a:lnTo>
                    <a:pt x="85725" y="97154"/>
                  </a:lnTo>
                  <a:lnTo>
                    <a:pt x="85725" y="857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09573" y="3894835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92" baseline="11574" dirty="0">
                <a:solidFill>
                  <a:srgbClr val="333333"/>
                </a:solidFill>
                <a:latin typeface="Arial Unicode MS"/>
                <a:cs typeface="Arial Unicode MS"/>
              </a:rPr>
              <a:t>ℒ</a:t>
            </a:r>
            <a:r>
              <a:rPr sz="1800" spc="195" dirty="0">
                <a:solidFill>
                  <a:srgbClr val="333333"/>
                </a:solidFill>
                <a:latin typeface="Arial Unicode MS"/>
                <a:cs typeface="Arial Unicode MS"/>
              </a:rPr>
              <a:t>!"#</a:t>
            </a:r>
            <a:r>
              <a:rPr sz="1800" spc="2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600" spc="585" baseline="11574" dirty="0">
                <a:solidFill>
                  <a:srgbClr val="333333"/>
                </a:solidFill>
                <a:latin typeface="Arial Unicode MS"/>
                <a:cs typeface="Arial Unicode MS"/>
              </a:rPr>
              <a:t>=</a:t>
            </a:r>
            <a:endParaRPr sz="3600" baseline="11574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89806" y="352974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0" y="0"/>
                </a:moveTo>
                <a:lnTo>
                  <a:pt x="0" y="0"/>
                </a:lnTo>
                <a:lnTo>
                  <a:pt x="0" y="207727"/>
                </a:lnTo>
                <a:lnTo>
                  <a:pt x="17190" y="207727"/>
                </a:lnTo>
                <a:lnTo>
                  <a:pt x="1719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74287" y="352974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0" y="0"/>
                </a:moveTo>
                <a:lnTo>
                  <a:pt x="0" y="0"/>
                </a:lnTo>
                <a:lnTo>
                  <a:pt x="0" y="207727"/>
                </a:lnTo>
                <a:lnTo>
                  <a:pt x="17190" y="207727"/>
                </a:lnTo>
                <a:lnTo>
                  <a:pt x="1719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79040" y="3378200"/>
            <a:ext cx="3118485" cy="12192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800" spc="780" dirty="0">
                <a:solidFill>
                  <a:srgbClr val="333333"/>
                </a:solidFill>
                <a:latin typeface="Arial Unicode MS"/>
                <a:cs typeface="Arial Unicode MS"/>
              </a:rPr>
              <a:t>'</a:t>
            </a:r>
            <a:r>
              <a:rPr sz="1800" spc="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260" dirty="0">
                <a:solidFill>
                  <a:srgbClr val="333333"/>
                </a:solidFill>
                <a:latin typeface="Arial Unicode MS"/>
                <a:cs typeface="Arial Unicode MS"/>
              </a:rPr>
              <a:t>(|*|</a:t>
            </a:r>
            <a:endParaRPr sz="1800">
              <a:latin typeface="Arial Unicode MS"/>
              <a:cs typeface="Arial Unicode MS"/>
            </a:endParaRPr>
          </a:p>
          <a:p>
            <a:pPr marL="115570">
              <a:lnSpc>
                <a:spcPct val="100000"/>
              </a:lnSpc>
              <a:spcBef>
                <a:spcPts val="815"/>
              </a:spcBef>
              <a:tabLst>
                <a:tab pos="718185" algn="l"/>
              </a:tabLst>
            </a:pPr>
            <a:r>
              <a:rPr sz="2400" spc="1045" dirty="0">
                <a:solidFill>
                  <a:srgbClr val="333333"/>
                </a:solidFill>
                <a:latin typeface="Arial Unicode MS"/>
                <a:cs typeface="Arial Unicode MS"/>
              </a:rPr>
              <a:t>%	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log </a:t>
            </a:r>
            <a:r>
              <a:rPr sz="2400" spc="-455" dirty="0">
                <a:solidFill>
                  <a:srgbClr val="333333"/>
                </a:solidFill>
                <a:latin typeface="Arial Unicode MS"/>
                <a:cs typeface="Arial Unicode MS"/>
              </a:rPr>
              <a:t>𝑝(𝑒</a:t>
            </a:r>
            <a:r>
              <a:rPr sz="2700" spc="-682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$</a:t>
            </a:r>
            <a:r>
              <a:rPr sz="2400" spc="-455" dirty="0">
                <a:solidFill>
                  <a:srgbClr val="333333"/>
                </a:solidFill>
                <a:latin typeface="Arial Unicode MS"/>
                <a:cs typeface="Arial Unicode MS"/>
              </a:rPr>
              <a:t>|𝑒</a:t>
            </a:r>
            <a:r>
              <a:rPr sz="2700" spc="-682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r>
              <a:rPr sz="2400" spc="-455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4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. .</a:t>
            </a:r>
            <a:r>
              <a:rPr sz="2400" spc="-4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270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$,&amp;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  <a:p>
            <a:pPr marL="116205">
              <a:lnSpc>
                <a:spcPct val="100000"/>
              </a:lnSpc>
              <a:spcBef>
                <a:spcPts val="770"/>
              </a:spcBef>
            </a:pPr>
            <a:r>
              <a:rPr sz="18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$%&amp;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4347" y="2575052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Decoder-Block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03191" y="3246120"/>
            <a:ext cx="3234055" cy="1176655"/>
            <a:chOff x="4203191" y="3246120"/>
            <a:chExt cx="3234055" cy="1176655"/>
          </a:xfrm>
        </p:grpSpPr>
        <p:sp>
          <p:nvSpPr>
            <p:cNvPr id="38" name="object 38"/>
            <p:cNvSpPr/>
            <p:nvPr/>
          </p:nvSpPr>
          <p:spPr>
            <a:xfrm>
              <a:off x="4203191" y="3794760"/>
              <a:ext cx="3233927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24527" y="3706368"/>
              <a:ext cx="3191255" cy="716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9972" y="3818650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3080316" y="0"/>
                  </a:moveTo>
                  <a:lnTo>
                    <a:pt x="60855" y="0"/>
                  </a:lnTo>
                  <a:lnTo>
                    <a:pt x="37168" y="4782"/>
                  </a:lnTo>
                  <a:lnTo>
                    <a:pt x="17824" y="17823"/>
                  </a:lnTo>
                  <a:lnTo>
                    <a:pt x="4782" y="37167"/>
                  </a:lnTo>
                  <a:lnTo>
                    <a:pt x="0" y="60854"/>
                  </a:lnTo>
                  <a:lnTo>
                    <a:pt x="0" y="304269"/>
                  </a:lnTo>
                  <a:lnTo>
                    <a:pt x="4782" y="327956"/>
                  </a:lnTo>
                  <a:lnTo>
                    <a:pt x="17824" y="347300"/>
                  </a:lnTo>
                  <a:lnTo>
                    <a:pt x="37168" y="360342"/>
                  </a:lnTo>
                  <a:lnTo>
                    <a:pt x="60855" y="365124"/>
                  </a:lnTo>
                  <a:lnTo>
                    <a:pt x="3080316" y="365124"/>
                  </a:lnTo>
                  <a:lnTo>
                    <a:pt x="3104003" y="360342"/>
                  </a:lnTo>
                  <a:lnTo>
                    <a:pt x="3123347" y="347300"/>
                  </a:lnTo>
                  <a:lnTo>
                    <a:pt x="3136388" y="327956"/>
                  </a:lnTo>
                  <a:lnTo>
                    <a:pt x="3141171" y="304269"/>
                  </a:lnTo>
                  <a:lnTo>
                    <a:pt x="3141171" y="60854"/>
                  </a:lnTo>
                  <a:lnTo>
                    <a:pt x="3136388" y="37167"/>
                  </a:lnTo>
                  <a:lnTo>
                    <a:pt x="3123347" y="17823"/>
                  </a:lnTo>
                  <a:lnTo>
                    <a:pt x="3104003" y="4782"/>
                  </a:lnTo>
                  <a:lnTo>
                    <a:pt x="3080316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49972" y="3818650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0" y="60855"/>
                  </a:moveTo>
                  <a:lnTo>
                    <a:pt x="4782" y="37167"/>
                  </a:lnTo>
                  <a:lnTo>
                    <a:pt x="17824" y="17824"/>
                  </a:lnTo>
                  <a:lnTo>
                    <a:pt x="37167" y="4782"/>
                  </a:lnTo>
                  <a:lnTo>
                    <a:pt x="60855" y="0"/>
                  </a:lnTo>
                  <a:lnTo>
                    <a:pt x="3080316" y="0"/>
                  </a:lnTo>
                  <a:lnTo>
                    <a:pt x="3104003" y="4782"/>
                  </a:lnTo>
                  <a:lnTo>
                    <a:pt x="3123346" y="17824"/>
                  </a:lnTo>
                  <a:lnTo>
                    <a:pt x="3136388" y="37167"/>
                  </a:lnTo>
                  <a:lnTo>
                    <a:pt x="3141171" y="60855"/>
                  </a:lnTo>
                  <a:lnTo>
                    <a:pt x="3141171" y="304269"/>
                  </a:lnTo>
                  <a:lnTo>
                    <a:pt x="3136388" y="327957"/>
                  </a:lnTo>
                  <a:lnTo>
                    <a:pt x="3123346" y="347300"/>
                  </a:lnTo>
                  <a:lnTo>
                    <a:pt x="3104003" y="360342"/>
                  </a:lnTo>
                  <a:lnTo>
                    <a:pt x="3080316" y="365125"/>
                  </a:lnTo>
                  <a:lnTo>
                    <a:pt x="60855" y="365125"/>
                  </a:lnTo>
                  <a:lnTo>
                    <a:pt x="37167" y="360342"/>
                  </a:lnTo>
                  <a:lnTo>
                    <a:pt x="17824" y="347300"/>
                  </a:lnTo>
                  <a:lnTo>
                    <a:pt x="4782" y="327957"/>
                  </a:lnTo>
                  <a:lnTo>
                    <a:pt x="0" y="304269"/>
                  </a:lnTo>
                  <a:lnTo>
                    <a:pt x="0" y="60855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03191" y="3334512"/>
              <a:ext cx="3233927" cy="457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17135" y="3246120"/>
              <a:ext cx="2609088" cy="7162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49972" y="3358018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3080315" y="0"/>
                  </a:moveTo>
                  <a:lnTo>
                    <a:pt x="60854" y="0"/>
                  </a:lnTo>
                  <a:lnTo>
                    <a:pt x="37167" y="4782"/>
                  </a:lnTo>
                  <a:lnTo>
                    <a:pt x="17823" y="17824"/>
                  </a:lnTo>
                  <a:lnTo>
                    <a:pt x="4782" y="37168"/>
                  </a:lnTo>
                  <a:lnTo>
                    <a:pt x="0" y="60855"/>
                  </a:lnTo>
                  <a:lnTo>
                    <a:pt x="0" y="304270"/>
                  </a:lnTo>
                  <a:lnTo>
                    <a:pt x="4782" y="327957"/>
                  </a:lnTo>
                  <a:lnTo>
                    <a:pt x="17823" y="347301"/>
                  </a:lnTo>
                  <a:lnTo>
                    <a:pt x="37167" y="360342"/>
                  </a:lnTo>
                  <a:lnTo>
                    <a:pt x="60854" y="365124"/>
                  </a:lnTo>
                  <a:lnTo>
                    <a:pt x="3080315" y="365124"/>
                  </a:lnTo>
                  <a:lnTo>
                    <a:pt x="3104002" y="360342"/>
                  </a:lnTo>
                  <a:lnTo>
                    <a:pt x="3123346" y="347301"/>
                  </a:lnTo>
                  <a:lnTo>
                    <a:pt x="3136388" y="327957"/>
                  </a:lnTo>
                  <a:lnTo>
                    <a:pt x="3141171" y="304270"/>
                  </a:lnTo>
                  <a:lnTo>
                    <a:pt x="3141171" y="60855"/>
                  </a:lnTo>
                  <a:lnTo>
                    <a:pt x="3136388" y="37168"/>
                  </a:lnTo>
                  <a:lnTo>
                    <a:pt x="3123346" y="17824"/>
                  </a:lnTo>
                  <a:lnTo>
                    <a:pt x="3104002" y="4782"/>
                  </a:lnTo>
                  <a:lnTo>
                    <a:pt x="3080315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49972" y="3358018"/>
              <a:ext cx="3141345" cy="365125"/>
            </a:xfrm>
            <a:custGeom>
              <a:avLst/>
              <a:gdLst/>
              <a:ahLst/>
              <a:cxnLst/>
              <a:rect l="l" t="t" r="r" b="b"/>
              <a:pathLst>
                <a:path w="3141345" h="365125">
                  <a:moveTo>
                    <a:pt x="0" y="60855"/>
                  </a:moveTo>
                  <a:lnTo>
                    <a:pt x="4782" y="37167"/>
                  </a:lnTo>
                  <a:lnTo>
                    <a:pt x="17824" y="17824"/>
                  </a:lnTo>
                  <a:lnTo>
                    <a:pt x="37167" y="4782"/>
                  </a:lnTo>
                  <a:lnTo>
                    <a:pt x="60855" y="0"/>
                  </a:lnTo>
                  <a:lnTo>
                    <a:pt x="3080316" y="0"/>
                  </a:lnTo>
                  <a:lnTo>
                    <a:pt x="3104003" y="4782"/>
                  </a:lnTo>
                  <a:lnTo>
                    <a:pt x="3123346" y="17824"/>
                  </a:lnTo>
                  <a:lnTo>
                    <a:pt x="3136388" y="37167"/>
                  </a:lnTo>
                  <a:lnTo>
                    <a:pt x="3141171" y="60855"/>
                  </a:lnTo>
                  <a:lnTo>
                    <a:pt x="3141171" y="304269"/>
                  </a:lnTo>
                  <a:lnTo>
                    <a:pt x="3136388" y="327957"/>
                  </a:lnTo>
                  <a:lnTo>
                    <a:pt x="3123346" y="347300"/>
                  </a:lnTo>
                  <a:lnTo>
                    <a:pt x="3104003" y="360342"/>
                  </a:lnTo>
                  <a:lnTo>
                    <a:pt x="3080316" y="365125"/>
                  </a:lnTo>
                  <a:lnTo>
                    <a:pt x="60855" y="365125"/>
                  </a:lnTo>
                  <a:lnTo>
                    <a:pt x="37167" y="360342"/>
                  </a:lnTo>
                  <a:lnTo>
                    <a:pt x="17824" y="347300"/>
                  </a:lnTo>
                  <a:lnTo>
                    <a:pt x="4782" y="327957"/>
                  </a:lnTo>
                  <a:lnTo>
                    <a:pt x="0" y="304269"/>
                  </a:lnTo>
                  <a:lnTo>
                    <a:pt x="0" y="60855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36925" y="2971291"/>
            <a:ext cx="290004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10"/>
              </a:lnSpc>
              <a:spcBef>
                <a:spcPts val="100"/>
              </a:spcBef>
            </a:pPr>
            <a:r>
              <a:rPr sz="2400" spc="305" dirty="0">
                <a:solidFill>
                  <a:srgbClr val="333333"/>
                </a:solidFill>
                <a:latin typeface="Arial Unicode MS"/>
                <a:cs typeface="Arial Unicode MS"/>
              </a:rPr>
              <a:t>×</a:t>
            </a:r>
            <a:r>
              <a:rPr sz="2400" spc="-645" dirty="0">
                <a:solidFill>
                  <a:srgbClr val="333333"/>
                </a:solidFill>
                <a:latin typeface="Arial Unicode MS"/>
                <a:cs typeface="Arial Unicode MS"/>
              </a:rPr>
              <a:t>𝑁</a:t>
            </a:r>
            <a:endParaRPr sz="2400">
              <a:latin typeface="Arial Unicode MS"/>
              <a:cs typeface="Arial Unicode MS"/>
            </a:endParaRPr>
          </a:p>
          <a:p>
            <a:pPr marR="125095" algn="ctr">
              <a:lnSpc>
                <a:spcPts val="2810"/>
              </a:lnSpc>
            </a:pP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Feed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Forward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NN</a:t>
            </a:r>
            <a:endParaRPr sz="2400">
              <a:latin typeface="Arial Unicode MS"/>
              <a:cs typeface="Arial Unicode MS"/>
            </a:endParaRPr>
          </a:p>
          <a:p>
            <a:pPr marR="124460" algn="ctr">
              <a:lnSpc>
                <a:spcPct val="100000"/>
              </a:lnSpc>
              <a:spcBef>
                <a:spcPts val="740"/>
              </a:spcBef>
            </a:pP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Masked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Self-Attention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00621" y="2180583"/>
            <a:ext cx="1134110" cy="3414395"/>
            <a:chOff x="2900621" y="2180583"/>
            <a:chExt cx="1134110" cy="3414395"/>
          </a:xfrm>
        </p:grpSpPr>
        <p:sp>
          <p:nvSpPr>
            <p:cNvPr id="48" name="object 48"/>
            <p:cNvSpPr/>
            <p:nvPr/>
          </p:nvSpPr>
          <p:spPr>
            <a:xfrm>
              <a:off x="2914909" y="5193163"/>
              <a:ext cx="889000" cy="387350"/>
            </a:xfrm>
            <a:custGeom>
              <a:avLst/>
              <a:gdLst/>
              <a:ahLst/>
              <a:cxnLst/>
              <a:rect l="l" t="t" r="r" b="b"/>
              <a:pathLst>
                <a:path w="889000" h="387350">
                  <a:moveTo>
                    <a:pt x="82436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90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6" y="381862"/>
                  </a:lnTo>
                  <a:lnTo>
                    <a:pt x="64489" y="386930"/>
                  </a:lnTo>
                  <a:lnTo>
                    <a:pt x="824364" y="386930"/>
                  </a:lnTo>
                  <a:lnTo>
                    <a:pt x="849467" y="381862"/>
                  </a:lnTo>
                  <a:lnTo>
                    <a:pt x="869966" y="368042"/>
                  </a:lnTo>
                  <a:lnTo>
                    <a:pt x="883787" y="347542"/>
                  </a:lnTo>
                  <a:lnTo>
                    <a:pt x="888855" y="322440"/>
                  </a:lnTo>
                  <a:lnTo>
                    <a:pt x="888855" y="64490"/>
                  </a:lnTo>
                  <a:lnTo>
                    <a:pt x="883787" y="39387"/>
                  </a:lnTo>
                  <a:lnTo>
                    <a:pt x="869966" y="18888"/>
                  </a:lnTo>
                  <a:lnTo>
                    <a:pt x="849467" y="5067"/>
                  </a:lnTo>
                  <a:lnTo>
                    <a:pt x="82436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14909" y="5193163"/>
              <a:ext cx="889000" cy="387350"/>
            </a:xfrm>
            <a:custGeom>
              <a:avLst/>
              <a:gdLst/>
              <a:ahLst/>
              <a:cxnLst/>
              <a:rect l="l" t="t" r="r" b="b"/>
              <a:pathLst>
                <a:path w="889000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824365" y="0"/>
                  </a:lnTo>
                  <a:lnTo>
                    <a:pt x="849467" y="5067"/>
                  </a:lnTo>
                  <a:lnTo>
                    <a:pt x="869966" y="18888"/>
                  </a:lnTo>
                  <a:lnTo>
                    <a:pt x="883787" y="39387"/>
                  </a:lnTo>
                  <a:lnTo>
                    <a:pt x="888855" y="64489"/>
                  </a:lnTo>
                  <a:lnTo>
                    <a:pt x="888855" y="322440"/>
                  </a:lnTo>
                  <a:lnTo>
                    <a:pt x="883787" y="347542"/>
                  </a:lnTo>
                  <a:lnTo>
                    <a:pt x="869966" y="368041"/>
                  </a:lnTo>
                  <a:lnTo>
                    <a:pt x="849467" y="381862"/>
                  </a:lnTo>
                  <a:lnTo>
                    <a:pt x="824365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7268" y="2199633"/>
              <a:ext cx="988694" cy="387350"/>
            </a:xfrm>
            <a:custGeom>
              <a:avLst/>
              <a:gdLst/>
              <a:ahLst/>
              <a:cxnLst/>
              <a:rect l="l" t="t" r="r" b="b"/>
              <a:pathLst>
                <a:path w="988695" h="387350">
                  <a:moveTo>
                    <a:pt x="923782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923782" y="386929"/>
                  </a:lnTo>
                  <a:lnTo>
                    <a:pt x="948885" y="381861"/>
                  </a:lnTo>
                  <a:lnTo>
                    <a:pt x="969383" y="368041"/>
                  </a:lnTo>
                  <a:lnTo>
                    <a:pt x="983204" y="347542"/>
                  </a:lnTo>
                  <a:lnTo>
                    <a:pt x="988272" y="322440"/>
                  </a:lnTo>
                  <a:lnTo>
                    <a:pt x="988272" y="64489"/>
                  </a:lnTo>
                  <a:lnTo>
                    <a:pt x="983204" y="39387"/>
                  </a:lnTo>
                  <a:lnTo>
                    <a:pt x="969383" y="18888"/>
                  </a:lnTo>
                  <a:lnTo>
                    <a:pt x="948885" y="5067"/>
                  </a:lnTo>
                  <a:lnTo>
                    <a:pt x="9237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7268" y="2199633"/>
              <a:ext cx="988694" cy="387350"/>
            </a:xfrm>
            <a:custGeom>
              <a:avLst/>
              <a:gdLst/>
              <a:ahLst/>
              <a:cxnLst/>
              <a:rect l="l" t="t" r="r" b="b"/>
              <a:pathLst>
                <a:path w="988695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923783" y="0"/>
                  </a:lnTo>
                  <a:lnTo>
                    <a:pt x="948885" y="5067"/>
                  </a:lnTo>
                  <a:lnTo>
                    <a:pt x="969384" y="18888"/>
                  </a:lnTo>
                  <a:lnTo>
                    <a:pt x="983205" y="39387"/>
                  </a:lnTo>
                  <a:lnTo>
                    <a:pt x="988273" y="64489"/>
                  </a:lnTo>
                  <a:lnTo>
                    <a:pt x="988273" y="322440"/>
                  </a:lnTo>
                  <a:lnTo>
                    <a:pt x="983205" y="347542"/>
                  </a:lnTo>
                  <a:lnTo>
                    <a:pt x="969384" y="368041"/>
                  </a:lnTo>
                  <a:lnTo>
                    <a:pt x="948885" y="381862"/>
                  </a:lnTo>
                  <a:lnTo>
                    <a:pt x="923783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38100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124895" y="2246884"/>
            <a:ext cx="735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presents</a:t>
            </a:r>
            <a:endParaRPr sz="1600">
              <a:latin typeface="Arial Unicode MS"/>
              <a:cs typeface="Arial Unicode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2296" y="1910888"/>
            <a:ext cx="5785485" cy="3688079"/>
            <a:chOff x="82296" y="1910888"/>
            <a:chExt cx="5785485" cy="3688079"/>
          </a:xfrm>
        </p:grpSpPr>
        <p:sp>
          <p:nvSpPr>
            <p:cNvPr id="54" name="object 54"/>
            <p:cNvSpPr/>
            <p:nvPr/>
          </p:nvSpPr>
          <p:spPr>
            <a:xfrm>
              <a:off x="3829641" y="5193163"/>
              <a:ext cx="259715" cy="387350"/>
            </a:xfrm>
            <a:custGeom>
              <a:avLst/>
              <a:gdLst/>
              <a:ahLst/>
              <a:cxnLst/>
              <a:rect l="l" t="t" r="r" b="b"/>
              <a:pathLst>
                <a:path w="259714" h="387350">
                  <a:moveTo>
                    <a:pt x="215921" y="0"/>
                  </a:moveTo>
                  <a:lnTo>
                    <a:pt x="43185" y="0"/>
                  </a:lnTo>
                  <a:lnTo>
                    <a:pt x="26375" y="3393"/>
                  </a:lnTo>
                  <a:lnTo>
                    <a:pt x="12648" y="12649"/>
                  </a:lnTo>
                  <a:lnTo>
                    <a:pt x="3393" y="26375"/>
                  </a:lnTo>
                  <a:lnTo>
                    <a:pt x="0" y="43185"/>
                  </a:lnTo>
                  <a:lnTo>
                    <a:pt x="0" y="343745"/>
                  </a:lnTo>
                  <a:lnTo>
                    <a:pt x="3393" y="360555"/>
                  </a:lnTo>
                  <a:lnTo>
                    <a:pt x="12648" y="374282"/>
                  </a:lnTo>
                  <a:lnTo>
                    <a:pt x="26375" y="383537"/>
                  </a:lnTo>
                  <a:lnTo>
                    <a:pt x="43185" y="386930"/>
                  </a:lnTo>
                  <a:lnTo>
                    <a:pt x="215921" y="386930"/>
                  </a:lnTo>
                  <a:lnTo>
                    <a:pt x="232731" y="383537"/>
                  </a:lnTo>
                  <a:lnTo>
                    <a:pt x="246458" y="374282"/>
                  </a:lnTo>
                  <a:lnTo>
                    <a:pt x="255712" y="360555"/>
                  </a:lnTo>
                  <a:lnTo>
                    <a:pt x="259106" y="343745"/>
                  </a:lnTo>
                  <a:lnTo>
                    <a:pt x="259106" y="43185"/>
                  </a:lnTo>
                  <a:lnTo>
                    <a:pt x="255712" y="26375"/>
                  </a:lnTo>
                  <a:lnTo>
                    <a:pt x="246458" y="12649"/>
                  </a:lnTo>
                  <a:lnTo>
                    <a:pt x="232731" y="3393"/>
                  </a:lnTo>
                  <a:lnTo>
                    <a:pt x="2159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29641" y="5193163"/>
              <a:ext cx="259715" cy="387350"/>
            </a:xfrm>
            <a:custGeom>
              <a:avLst/>
              <a:gdLst/>
              <a:ahLst/>
              <a:cxnLst/>
              <a:rect l="l" t="t" r="r" b="b"/>
              <a:pathLst>
                <a:path w="259714" h="387350">
                  <a:moveTo>
                    <a:pt x="0" y="43185"/>
                  </a:moveTo>
                  <a:lnTo>
                    <a:pt x="3393" y="26375"/>
                  </a:lnTo>
                  <a:lnTo>
                    <a:pt x="12648" y="12648"/>
                  </a:lnTo>
                  <a:lnTo>
                    <a:pt x="26375" y="3393"/>
                  </a:lnTo>
                  <a:lnTo>
                    <a:pt x="43185" y="0"/>
                  </a:lnTo>
                  <a:lnTo>
                    <a:pt x="215921" y="0"/>
                  </a:lnTo>
                  <a:lnTo>
                    <a:pt x="232731" y="3393"/>
                  </a:lnTo>
                  <a:lnTo>
                    <a:pt x="246458" y="12648"/>
                  </a:lnTo>
                  <a:lnTo>
                    <a:pt x="255713" y="26375"/>
                  </a:lnTo>
                  <a:lnTo>
                    <a:pt x="259107" y="43185"/>
                  </a:lnTo>
                  <a:lnTo>
                    <a:pt x="259107" y="343744"/>
                  </a:lnTo>
                  <a:lnTo>
                    <a:pt x="255713" y="360554"/>
                  </a:lnTo>
                  <a:lnTo>
                    <a:pt x="246458" y="374281"/>
                  </a:lnTo>
                  <a:lnTo>
                    <a:pt x="232731" y="383536"/>
                  </a:lnTo>
                  <a:lnTo>
                    <a:pt x="215921" y="386930"/>
                  </a:lnTo>
                  <a:lnTo>
                    <a:pt x="43185" y="386930"/>
                  </a:lnTo>
                  <a:lnTo>
                    <a:pt x="26375" y="383536"/>
                  </a:lnTo>
                  <a:lnTo>
                    <a:pt x="12648" y="374281"/>
                  </a:lnTo>
                  <a:lnTo>
                    <a:pt x="3393" y="360554"/>
                  </a:lnTo>
                  <a:lnTo>
                    <a:pt x="0" y="343744"/>
                  </a:lnTo>
                  <a:lnTo>
                    <a:pt x="0" y="43185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14627" y="5197717"/>
              <a:ext cx="1363345" cy="387350"/>
            </a:xfrm>
            <a:custGeom>
              <a:avLst/>
              <a:gdLst/>
              <a:ahLst/>
              <a:cxnLst/>
              <a:rect l="l" t="t" r="r" b="b"/>
              <a:pathLst>
                <a:path w="1363345" h="387350">
                  <a:moveTo>
                    <a:pt x="1298655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90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6" y="381862"/>
                  </a:lnTo>
                  <a:lnTo>
                    <a:pt x="64489" y="386930"/>
                  </a:lnTo>
                  <a:lnTo>
                    <a:pt x="1298655" y="386930"/>
                  </a:lnTo>
                  <a:lnTo>
                    <a:pt x="1323756" y="381862"/>
                  </a:lnTo>
                  <a:lnTo>
                    <a:pt x="1344255" y="368042"/>
                  </a:lnTo>
                  <a:lnTo>
                    <a:pt x="1358076" y="347542"/>
                  </a:lnTo>
                  <a:lnTo>
                    <a:pt x="1363144" y="322440"/>
                  </a:lnTo>
                  <a:lnTo>
                    <a:pt x="1363144" y="64490"/>
                  </a:lnTo>
                  <a:lnTo>
                    <a:pt x="1358076" y="39387"/>
                  </a:lnTo>
                  <a:lnTo>
                    <a:pt x="1344255" y="18888"/>
                  </a:lnTo>
                  <a:lnTo>
                    <a:pt x="1323756" y="5067"/>
                  </a:lnTo>
                  <a:lnTo>
                    <a:pt x="129865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4627" y="5197717"/>
              <a:ext cx="1363345" cy="387350"/>
            </a:xfrm>
            <a:custGeom>
              <a:avLst/>
              <a:gdLst/>
              <a:ahLst/>
              <a:cxnLst/>
              <a:rect l="l" t="t" r="r" b="b"/>
              <a:pathLst>
                <a:path w="1363345" h="387350">
                  <a:moveTo>
                    <a:pt x="0" y="64490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90" y="0"/>
                  </a:lnTo>
                  <a:lnTo>
                    <a:pt x="1298655" y="0"/>
                  </a:lnTo>
                  <a:lnTo>
                    <a:pt x="1323757" y="5067"/>
                  </a:lnTo>
                  <a:lnTo>
                    <a:pt x="1344256" y="18888"/>
                  </a:lnTo>
                  <a:lnTo>
                    <a:pt x="1358077" y="39387"/>
                  </a:lnTo>
                  <a:lnTo>
                    <a:pt x="1363145" y="64490"/>
                  </a:lnTo>
                  <a:lnTo>
                    <a:pt x="1363145" y="322439"/>
                  </a:lnTo>
                  <a:lnTo>
                    <a:pt x="1358077" y="347542"/>
                  </a:lnTo>
                  <a:lnTo>
                    <a:pt x="1344256" y="368041"/>
                  </a:lnTo>
                  <a:lnTo>
                    <a:pt x="1323757" y="381862"/>
                  </a:lnTo>
                  <a:lnTo>
                    <a:pt x="1298655" y="386930"/>
                  </a:lnTo>
                  <a:lnTo>
                    <a:pt x="64490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39"/>
                  </a:lnTo>
                  <a:lnTo>
                    <a:pt x="0" y="6449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296" y="4139183"/>
              <a:ext cx="5785104" cy="1112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4967" y="4163567"/>
              <a:ext cx="5696712" cy="10210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7122" y="4163965"/>
              <a:ext cx="5694045" cy="1018540"/>
            </a:xfrm>
            <a:custGeom>
              <a:avLst/>
              <a:gdLst/>
              <a:ahLst/>
              <a:cxnLst/>
              <a:rect l="l" t="t" r="r" b="b"/>
              <a:pathLst>
                <a:path w="5694045" h="1018539">
                  <a:moveTo>
                    <a:pt x="2760452" y="1017917"/>
                  </a:moveTo>
                  <a:lnTo>
                    <a:pt x="5693434" y="0"/>
                  </a:lnTo>
                  <a:lnTo>
                    <a:pt x="0" y="1017917"/>
                  </a:lnTo>
                  <a:lnTo>
                    <a:pt x="2760452" y="1017917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70510" y="2533080"/>
              <a:ext cx="1517015" cy="2540"/>
            </a:xfrm>
            <a:custGeom>
              <a:avLst/>
              <a:gdLst/>
              <a:ahLst/>
              <a:cxnLst/>
              <a:rect l="l" t="t" r="r" b="b"/>
              <a:pathLst>
                <a:path w="1517014" h="2539">
                  <a:moveTo>
                    <a:pt x="0" y="0"/>
                  </a:moveTo>
                  <a:lnTo>
                    <a:pt x="632941" y="0"/>
                  </a:lnTo>
                </a:path>
                <a:path w="1517014" h="2539">
                  <a:moveTo>
                    <a:pt x="756224" y="0"/>
                  </a:moveTo>
                  <a:lnTo>
                    <a:pt x="1516928" y="0"/>
                  </a:lnTo>
                </a:path>
                <a:path w="1517014" h="2539">
                  <a:moveTo>
                    <a:pt x="0" y="2381"/>
                  </a:moveTo>
                  <a:lnTo>
                    <a:pt x="632941" y="2381"/>
                  </a:lnTo>
                </a:path>
                <a:path w="1517014" h="2539">
                  <a:moveTo>
                    <a:pt x="756224" y="2381"/>
                  </a:moveTo>
                  <a:lnTo>
                    <a:pt x="1516928" y="2381"/>
                  </a:lnTo>
                </a:path>
              </a:pathLst>
            </a:custGeom>
            <a:ln w="3844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70510" y="2537051"/>
              <a:ext cx="1517015" cy="2540"/>
            </a:xfrm>
            <a:custGeom>
              <a:avLst/>
              <a:gdLst/>
              <a:ahLst/>
              <a:cxnLst/>
              <a:rect l="l" t="t" r="r" b="b"/>
              <a:pathLst>
                <a:path w="1517014" h="2539">
                  <a:moveTo>
                    <a:pt x="0" y="0"/>
                  </a:moveTo>
                  <a:lnTo>
                    <a:pt x="1516928" y="0"/>
                  </a:lnTo>
                </a:path>
                <a:path w="1517014" h="2539">
                  <a:moveTo>
                    <a:pt x="0" y="2381"/>
                  </a:moveTo>
                  <a:lnTo>
                    <a:pt x="1516928" y="2381"/>
                  </a:lnTo>
                </a:path>
              </a:pathLst>
            </a:custGeom>
            <a:ln w="317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2620" y="2358516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5" h="177800">
                  <a:moveTo>
                    <a:pt x="100851" y="0"/>
                  </a:moveTo>
                  <a:lnTo>
                    <a:pt x="0" y="0"/>
                  </a:lnTo>
                  <a:lnTo>
                    <a:pt x="0" y="177405"/>
                  </a:lnTo>
                  <a:lnTo>
                    <a:pt x="100851" y="177405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2620" y="2358516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5" h="177800">
                  <a:moveTo>
                    <a:pt x="0" y="0"/>
                  </a:moveTo>
                  <a:lnTo>
                    <a:pt x="100852" y="0"/>
                  </a:lnTo>
                  <a:lnTo>
                    <a:pt x="100852" y="177405"/>
                  </a:lnTo>
                  <a:lnTo>
                    <a:pt x="0" y="17740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33715" y="2351811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100851" y="0"/>
                  </a:moveTo>
                  <a:lnTo>
                    <a:pt x="0" y="0"/>
                  </a:lnTo>
                  <a:lnTo>
                    <a:pt x="0" y="177405"/>
                  </a:lnTo>
                  <a:lnTo>
                    <a:pt x="100851" y="177405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33715" y="2351811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0" y="0"/>
                  </a:moveTo>
                  <a:lnTo>
                    <a:pt x="100852" y="0"/>
                  </a:lnTo>
                  <a:lnTo>
                    <a:pt x="100852" y="177405"/>
                  </a:lnTo>
                  <a:lnTo>
                    <a:pt x="0" y="17740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54059" y="2086809"/>
              <a:ext cx="104139" cy="429259"/>
            </a:xfrm>
            <a:custGeom>
              <a:avLst/>
              <a:gdLst/>
              <a:ahLst/>
              <a:cxnLst/>
              <a:rect l="l" t="t" r="r" b="b"/>
              <a:pathLst>
                <a:path w="104139" h="429260">
                  <a:moveTo>
                    <a:pt x="103790" y="0"/>
                  </a:moveTo>
                  <a:lnTo>
                    <a:pt x="0" y="0"/>
                  </a:lnTo>
                  <a:lnTo>
                    <a:pt x="0" y="429027"/>
                  </a:lnTo>
                  <a:lnTo>
                    <a:pt x="103790" y="429027"/>
                  </a:lnTo>
                  <a:lnTo>
                    <a:pt x="103790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54059" y="2086809"/>
              <a:ext cx="104139" cy="429259"/>
            </a:xfrm>
            <a:custGeom>
              <a:avLst/>
              <a:gdLst/>
              <a:ahLst/>
              <a:cxnLst/>
              <a:rect l="l" t="t" r="r" b="b"/>
              <a:pathLst>
                <a:path w="104139" h="429260">
                  <a:moveTo>
                    <a:pt x="0" y="0"/>
                  </a:moveTo>
                  <a:lnTo>
                    <a:pt x="103791" y="0"/>
                  </a:lnTo>
                  <a:lnTo>
                    <a:pt x="103791" y="429027"/>
                  </a:lnTo>
                  <a:lnTo>
                    <a:pt x="0" y="42902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2010" y="2351811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100851" y="0"/>
                  </a:moveTo>
                  <a:lnTo>
                    <a:pt x="0" y="0"/>
                  </a:lnTo>
                  <a:lnTo>
                    <a:pt x="0" y="177405"/>
                  </a:lnTo>
                  <a:lnTo>
                    <a:pt x="100851" y="177405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72010" y="2351811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0" y="0"/>
                  </a:moveTo>
                  <a:lnTo>
                    <a:pt x="100852" y="0"/>
                  </a:lnTo>
                  <a:lnTo>
                    <a:pt x="100852" y="177405"/>
                  </a:lnTo>
                  <a:lnTo>
                    <a:pt x="0" y="17740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92355" y="2308997"/>
              <a:ext cx="100965" cy="226060"/>
            </a:xfrm>
            <a:custGeom>
              <a:avLst/>
              <a:gdLst/>
              <a:ahLst/>
              <a:cxnLst/>
              <a:rect l="l" t="t" r="r" b="b"/>
              <a:pathLst>
                <a:path w="100964" h="226060">
                  <a:moveTo>
                    <a:pt x="100851" y="0"/>
                  </a:moveTo>
                  <a:lnTo>
                    <a:pt x="0" y="0"/>
                  </a:lnTo>
                  <a:lnTo>
                    <a:pt x="0" y="226005"/>
                  </a:lnTo>
                  <a:lnTo>
                    <a:pt x="100851" y="226005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92355" y="2308997"/>
              <a:ext cx="100965" cy="226060"/>
            </a:xfrm>
            <a:custGeom>
              <a:avLst/>
              <a:gdLst/>
              <a:ahLst/>
              <a:cxnLst/>
              <a:rect l="l" t="t" r="r" b="b"/>
              <a:pathLst>
                <a:path w="100964" h="226060">
                  <a:moveTo>
                    <a:pt x="0" y="0"/>
                  </a:moveTo>
                  <a:lnTo>
                    <a:pt x="100852" y="0"/>
                  </a:lnTo>
                  <a:lnTo>
                    <a:pt x="100852" y="226006"/>
                  </a:lnTo>
                  <a:lnTo>
                    <a:pt x="0" y="2260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03451" y="1915651"/>
              <a:ext cx="123825" cy="622935"/>
            </a:xfrm>
            <a:custGeom>
              <a:avLst/>
              <a:gdLst/>
              <a:ahLst/>
              <a:cxnLst/>
              <a:rect l="l" t="t" r="r" b="b"/>
              <a:pathLst>
                <a:path w="123825" h="622935">
                  <a:moveTo>
                    <a:pt x="123282" y="0"/>
                  </a:moveTo>
                  <a:lnTo>
                    <a:pt x="0" y="0"/>
                  </a:lnTo>
                  <a:lnTo>
                    <a:pt x="0" y="622528"/>
                  </a:lnTo>
                  <a:lnTo>
                    <a:pt x="123282" y="622528"/>
                  </a:lnTo>
                  <a:lnTo>
                    <a:pt x="123282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03451" y="1915651"/>
              <a:ext cx="123825" cy="622935"/>
            </a:xfrm>
            <a:custGeom>
              <a:avLst/>
              <a:gdLst/>
              <a:ahLst/>
              <a:cxnLst/>
              <a:rect l="l" t="t" r="r" b="b"/>
              <a:pathLst>
                <a:path w="123825" h="622935">
                  <a:moveTo>
                    <a:pt x="0" y="0"/>
                  </a:moveTo>
                  <a:lnTo>
                    <a:pt x="123283" y="0"/>
                  </a:lnTo>
                  <a:lnTo>
                    <a:pt x="123283" y="622528"/>
                  </a:lnTo>
                  <a:lnTo>
                    <a:pt x="0" y="62252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27583" y="2338505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100851" y="0"/>
                  </a:moveTo>
                  <a:lnTo>
                    <a:pt x="0" y="0"/>
                  </a:lnTo>
                  <a:lnTo>
                    <a:pt x="0" y="177405"/>
                  </a:lnTo>
                  <a:lnTo>
                    <a:pt x="100851" y="177405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27583" y="2338505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0" y="0"/>
                  </a:moveTo>
                  <a:lnTo>
                    <a:pt x="100852" y="0"/>
                  </a:lnTo>
                  <a:lnTo>
                    <a:pt x="100852" y="177405"/>
                  </a:lnTo>
                  <a:lnTo>
                    <a:pt x="0" y="17740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35998" y="2367954"/>
              <a:ext cx="104139" cy="141605"/>
            </a:xfrm>
            <a:custGeom>
              <a:avLst/>
              <a:gdLst/>
              <a:ahLst/>
              <a:cxnLst/>
              <a:rect l="l" t="t" r="r" b="b"/>
              <a:pathLst>
                <a:path w="104139" h="141605">
                  <a:moveTo>
                    <a:pt x="103531" y="0"/>
                  </a:moveTo>
                  <a:lnTo>
                    <a:pt x="0" y="0"/>
                  </a:lnTo>
                  <a:lnTo>
                    <a:pt x="0" y="141251"/>
                  </a:lnTo>
                  <a:lnTo>
                    <a:pt x="103531" y="141251"/>
                  </a:lnTo>
                  <a:lnTo>
                    <a:pt x="10353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35998" y="2367954"/>
              <a:ext cx="104139" cy="141605"/>
            </a:xfrm>
            <a:custGeom>
              <a:avLst/>
              <a:gdLst/>
              <a:ahLst/>
              <a:cxnLst/>
              <a:rect l="l" t="t" r="r" b="b"/>
              <a:pathLst>
                <a:path w="104139" h="141605">
                  <a:moveTo>
                    <a:pt x="0" y="0"/>
                  </a:moveTo>
                  <a:lnTo>
                    <a:pt x="103531" y="0"/>
                  </a:lnTo>
                  <a:lnTo>
                    <a:pt x="103531" y="141251"/>
                  </a:lnTo>
                  <a:lnTo>
                    <a:pt x="0" y="1412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437701" y="2340979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100851" y="0"/>
                  </a:moveTo>
                  <a:lnTo>
                    <a:pt x="0" y="0"/>
                  </a:lnTo>
                  <a:lnTo>
                    <a:pt x="0" y="177405"/>
                  </a:lnTo>
                  <a:lnTo>
                    <a:pt x="100851" y="177405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37701" y="2340979"/>
              <a:ext cx="100965" cy="177800"/>
            </a:xfrm>
            <a:custGeom>
              <a:avLst/>
              <a:gdLst/>
              <a:ahLst/>
              <a:cxnLst/>
              <a:rect l="l" t="t" r="r" b="b"/>
              <a:pathLst>
                <a:path w="100964" h="177800">
                  <a:moveTo>
                    <a:pt x="0" y="0"/>
                  </a:moveTo>
                  <a:lnTo>
                    <a:pt x="100852" y="0"/>
                  </a:lnTo>
                  <a:lnTo>
                    <a:pt x="100852" y="177405"/>
                  </a:lnTo>
                  <a:lnTo>
                    <a:pt x="0" y="17740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40487" y="2434549"/>
              <a:ext cx="100965" cy="85090"/>
            </a:xfrm>
            <a:custGeom>
              <a:avLst/>
              <a:gdLst/>
              <a:ahLst/>
              <a:cxnLst/>
              <a:rect l="l" t="t" r="r" b="b"/>
              <a:pathLst>
                <a:path w="100964" h="85089">
                  <a:moveTo>
                    <a:pt x="100851" y="0"/>
                  </a:moveTo>
                  <a:lnTo>
                    <a:pt x="0" y="0"/>
                  </a:lnTo>
                  <a:lnTo>
                    <a:pt x="0" y="84752"/>
                  </a:lnTo>
                  <a:lnTo>
                    <a:pt x="100851" y="84752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40487" y="2434549"/>
              <a:ext cx="100965" cy="85090"/>
            </a:xfrm>
            <a:custGeom>
              <a:avLst/>
              <a:gdLst/>
              <a:ahLst/>
              <a:cxnLst/>
              <a:rect l="l" t="t" r="r" b="b"/>
              <a:pathLst>
                <a:path w="100964" h="85089">
                  <a:moveTo>
                    <a:pt x="0" y="0"/>
                  </a:moveTo>
                  <a:lnTo>
                    <a:pt x="100852" y="0"/>
                  </a:lnTo>
                  <a:lnTo>
                    <a:pt x="100852" y="84752"/>
                  </a:lnTo>
                  <a:lnTo>
                    <a:pt x="0" y="8475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498085" y="2521203"/>
            <a:ext cx="130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7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63893" y="2512059"/>
            <a:ext cx="282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105" dirty="0">
                <a:solidFill>
                  <a:srgbClr val="525252"/>
                </a:solidFill>
                <a:latin typeface="Arial"/>
                <a:cs typeface="Arial"/>
              </a:rPr>
              <a:t>z</a:t>
            </a:r>
            <a:r>
              <a:rPr sz="1600" i="1" spc="-5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600" i="1" spc="35" dirty="0">
                <a:solidFill>
                  <a:srgbClr val="525252"/>
                </a:solidFill>
                <a:latin typeface="Arial"/>
                <a:cs typeface="Arial"/>
              </a:rPr>
              <a:t>f</a:t>
            </a:r>
            <a:r>
              <a:rPr sz="1600" i="1" spc="90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671741" y="2289383"/>
            <a:ext cx="1196340" cy="375920"/>
            <a:chOff x="1671741" y="2289383"/>
            <a:chExt cx="1196340" cy="375920"/>
          </a:xfrm>
        </p:grpSpPr>
        <p:sp>
          <p:nvSpPr>
            <p:cNvPr id="86" name="object 86"/>
            <p:cNvSpPr/>
            <p:nvPr/>
          </p:nvSpPr>
          <p:spPr>
            <a:xfrm>
              <a:off x="2645244" y="2294145"/>
              <a:ext cx="100965" cy="226060"/>
            </a:xfrm>
            <a:custGeom>
              <a:avLst/>
              <a:gdLst/>
              <a:ahLst/>
              <a:cxnLst/>
              <a:rect l="l" t="t" r="r" b="b"/>
              <a:pathLst>
                <a:path w="100964" h="226060">
                  <a:moveTo>
                    <a:pt x="100851" y="0"/>
                  </a:moveTo>
                  <a:lnTo>
                    <a:pt x="0" y="0"/>
                  </a:lnTo>
                  <a:lnTo>
                    <a:pt x="0" y="226006"/>
                  </a:lnTo>
                  <a:lnTo>
                    <a:pt x="100851" y="226006"/>
                  </a:lnTo>
                  <a:lnTo>
                    <a:pt x="10085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45244" y="2294145"/>
              <a:ext cx="100965" cy="226060"/>
            </a:xfrm>
            <a:custGeom>
              <a:avLst/>
              <a:gdLst/>
              <a:ahLst/>
              <a:cxnLst/>
              <a:rect l="l" t="t" r="r" b="b"/>
              <a:pathLst>
                <a:path w="100964" h="226060">
                  <a:moveTo>
                    <a:pt x="0" y="0"/>
                  </a:moveTo>
                  <a:lnTo>
                    <a:pt x="100852" y="0"/>
                  </a:lnTo>
                  <a:lnTo>
                    <a:pt x="100852" y="226006"/>
                  </a:lnTo>
                  <a:lnTo>
                    <a:pt x="0" y="2260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55033" y="2373232"/>
              <a:ext cx="107950" cy="141605"/>
            </a:xfrm>
            <a:custGeom>
              <a:avLst/>
              <a:gdLst/>
              <a:ahLst/>
              <a:cxnLst/>
              <a:rect l="l" t="t" r="r" b="b"/>
              <a:pathLst>
                <a:path w="107950" h="141605">
                  <a:moveTo>
                    <a:pt x="107919" y="0"/>
                  </a:moveTo>
                  <a:lnTo>
                    <a:pt x="0" y="0"/>
                  </a:lnTo>
                  <a:lnTo>
                    <a:pt x="0" y="141250"/>
                  </a:lnTo>
                  <a:lnTo>
                    <a:pt x="107919" y="141250"/>
                  </a:lnTo>
                  <a:lnTo>
                    <a:pt x="107919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55033" y="2373232"/>
              <a:ext cx="107950" cy="141605"/>
            </a:xfrm>
            <a:custGeom>
              <a:avLst/>
              <a:gdLst/>
              <a:ahLst/>
              <a:cxnLst/>
              <a:rect l="l" t="t" r="r" b="b"/>
              <a:pathLst>
                <a:path w="107950" h="141605">
                  <a:moveTo>
                    <a:pt x="0" y="0"/>
                  </a:moveTo>
                  <a:lnTo>
                    <a:pt x="107919" y="0"/>
                  </a:lnTo>
                  <a:lnTo>
                    <a:pt x="107919" y="141251"/>
                  </a:lnTo>
                  <a:lnTo>
                    <a:pt x="0" y="1412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3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71741" y="2622863"/>
              <a:ext cx="939800" cy="4445"/>
            </a:xfrm>
            <a:custGeom>
              <a:avLst/>
              <a:gdLst/>
              <a:ahLst/>
              <a:cxnLst/>
              <a:rect l="l" t="t" r="r" b="b"/>
              <a:pathLst>
                <a:path w="939800" h="4444">
                  <a:moveTo>
                    <a:pt x="0" y="0"/>
                  </a:moveTo>
                  <a:lnTo>
                    <a:pt x="939558" y="3930"/>
                  </a:lnTo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71741" y="2585082"/>
              <a:ext cx="939800" cy="80010"/>
            </a:xfrm>
            <a:custGeom>
              <a:avLst/>
              <a:gdLst/>
              <a:ahLst/>
              <a:cxnLst/>
              <a:rect l="l" t="t" r="r" b="b"/>
              <a:pathLst>
                <a:path w="939800" h="80010">
                  <a:moveTo>
                    <a:pt x="76358" y="0"/>
                  </a:moveTo>
                  <a:lnTo>
                    <a:pt x="0" y="37781"/>
                  </a:lnTo>
                  <a:lnTo>
                    <a:pt x="76039" y="76200"/>
                  </a:lnTo>
                  <a:lnTo>
                    <a:pt x="76179" y="42862"/>
                  </a:lnTo>
                  <a:lnTo>
                    <a:pt x="63479" y="42809"/>
                  </a:lnTo>
                  <a:lnTo>
                    <a:pt x="63519" y="33284"/>
                  </a:lnTo>
                  <a:lnTo>
                    <a:pt x="76219" y="33284"/>
                  </a:lnTo>
                  <a:lnTo>
                    <a:pt x="76358" y="0"/>
                  </a:lnTo>
                  <a:close/>
                </a:path>
                <a:path w="939800" h="80010">
                  <a:moveTo>
                    <a:pt x="76219" y="33337"/>
                  </a:moveTo>
                  <a:lnTo>
                    <a:pt x="76179" y="42862"/>
                  </a:lnTo>
                  <a:lnTo>
                    <a:pt x="92053" y="42928"/>
                  </a:lnTo>
                  <a:lnTo>
                    <a:pt x="92094" y="33404"/>
                  </a:lnTo>
                  <a:lnTo>
                    <a:pt x="76219" y="33337"/>
                  </a:lnTo>
                  <a:close/>
                </a:path>
                <a:path w="939800" h="80010">
                  <a:moveTo>
                    <a:pt x="63519" y="33284"/>
                  </a:moveTo>
                  <a:lnTo>
                    <a:pt x="63479" y="42809"/>
                  </a:lnTo>
                  <a:lnTo>
                    <a:pt x="76179" y="42862"/>
                  </a:lnTo>
                  <a:lnTo>
                    <a:pt x="76219" y="33337"/>
                  </a:lnTo>
                  <a:lnTo>
                    <a:pt x="63519" y="33284"/>
                  </a:lnTo>
                  <a:close/>
                </a:path>
                <a:path w="939800" h="80010">
                  <a:moveTo>
                    <a:pt x="76219" y="33284"/>
                  </a:moveTo>
                  <a:lnTo>
                    <a:pt x="63519" y="33284"/>
                  </a:lnTo>
                  <a:lnTo>
                    <a:pt x="76219" y="33337"/>
                  </a:lnTo>
                  <a:close/>
                </a:path>
                <a:path w="939800" h="80010">
                  <a:moveTo>
                    <a:pt x="101619" y="33444"/>
                  </a:moveTo>
                  <a:lnTo>
                    <a:pt x="101578" y="42969"/>
                  </a:lnTo>
                  <a:lnTo>
                    <a:pt x="130153" y="43088"/>
                  </a:lnTo>
                  <a:lnTo>
                    <a:pt x="130192" y="33563"/>
                  </a:lnTo>
                  <a:lnTo>
                    <a:pt x="101619" y="33444"/>
                  </a:lnTo>
                  <a:close/>
                </a:path>
                <a:path w="939800" h="80010">
                  <a:moveTo>
                    <a:pt x="139717" y="33602"/>
                  </a:moveTo>
                  <a:lnTo>
                    <a:pt x="139678" y="43127"/>
                  </a:lnTo>
                  <a:lnTo>
                    <a:pt x="168253" y="43247"/>
                  </a:lnTo>
                  <a:lnTo>
                    <a:pt x="168292" y="33723"/>
                  </a:lnTo>
                  <a:lnTo>
                    <a:pt x="139717" y="33602"/>
                  </a:lnTo>
                  <a:close/>
                </a:path>
                <a:path w="939800" h="80010">
                  <a:moveTo>
                    <a:pt x="177817" y="33762"/>
                  </a:moveTo>
                  <a:lnTo>
                    <a:pt x="177778" y="43287"/>
                  </a:lnTo>
                  <a:lnTo>
                    <a:pt x="206353" y="43407"/>
                  </a:lnTo>
                  <a:lnTo>
                    <a:pt x="206392" y="33882"/>
                  </a:lnTo>
                  <a:lnTo>
                    <a:pt x="177817" y="33762"/>
                  </a:lnTo>
                  <a:close/>
                </a:path>
                <a:path w="939800" h="80010">
                  <a:moveTo>
                    <a:pt x="215917" y="33921"/>
                  </a:moveTo>
                  <a:lnTo>
                    <a:pt x="215878" y="43446"/>
                  </a:lnTo>
                  <a:lnTo>
                    <a:pt x="244452" y="43566"/>
                  </a:lnTo>
                  <a:lnTo>
                    <a:pt x="244492" y="34041"/>
                  </a:lnTo>
                  <a:lnTo>
                    <a:pt x="215917" y="33921"/>
                  </a:lnTo>
                  <a:close/>
                </a:path>
                <a:path w="939800" h="80010">
                  <a:moveTo>
                    <a:pt x="254017" y="34081"/>
                  </a:moveTo>
                  <a:lnTo>
                    <a:pt x="253977" y="43606"/>
                  </a:lnTo>
                  <a:lnTo>
                    <a:pt x="282552" y="43726"/>
                  </a:lnTo>
                  <a:lnTo>
                    <a:pt x="282591" y="34201"/>
                  </a:lnTo>
                  <a:lnTo>
                    <a:pt x="254017" y="34081"/>
                  </a:lnTo>
                  <a:close/>
                </a:path>
                <a:path w="939800" h="80010">
                  <a:moveTo>
                    <a:pt x="292116" y="34240"/>
                  </a:moveTo>
                  <a:lnTo>
                    <a:pt x="292077" y="43765"/>
                  </a:lnTo>
                  <a:lnTo>
                    <a:pt x="320652" y="43884"/>
                  </a:lnTo>
                  <a:lnTo>
                    <a:pt x="320691" y="34359"/>
                  </a:lnTo>
                  <a:lnTo>
                    <a:pt x="292116" y="34240"/>
                  </a:lnTo>
                  <a:close/>
                </a:path>
                <a:path w="939800" h="80010">
                  <a:moveTo>
                    <a:pt x="330216" y="34400"/>
                  </a:moveTo>
                  <a:lnTo>
                    <a:pt x="330177" y="43925"/>
                  </a:lnTo>
                  <a:lnTo>
                    <a:pt x="358752" y="44044"/>
                  </a:lnTo>
                  <a:lnTo>
                    <a:pt x="358791" y="34519"/>
                  </a:lnTo>
                  <a:lnTo>
                    <a:pt x="330216" y="34400"/>
                  </a:lnTo>
                  <a:close/>
                </a:path>
                <a:path w="939800" h="80010">
                  <a:moveTo>
                    <a:pt x="368316" y="34559"/>
                  </a:moveTo>
                  <a:lnTo>
                    <a:pt x="368275" y="44084"/>
                  </a:lnTo>
                  <a:lnTo>
                    <a:pt x="396850" y="44203"/>
                  </a:lnTo>
                  <a:lnTo>
                    <a:pt x="396891" y="34678"/>
                  </a:lnTo>
                  <a:lnTo>
                    <a:pt x="368316" y="34559"/>
                  </a:lnTo>
                  <a:close/>
                </a:path>
                <a:path w="939800" h="80010">
                  <a:moveTo>
                    <a:pt x="406416" y="34719"/>
                  </a:moveTo>
                  <a:lnTo>
                    <a:pt x="406375" y="44244"/>
                  </a:lnTo>
                  <a:lnTo>
                    <a:pt x="434950" y="44363"/>
                  </a:lnTo>
                  <a:lnTo>
                    <a:pt x="434990" y="34838"/>
                  </a:lnTo>
                  <a:lnTo>
                    <a:pt x="406416" y="34719"/>
                  </a:lnTo>
                  <a:close/>
                </a:path>
                <a:path w="939800" h="80010">
                  <a:moveTo>
                    <a:pt x="444515" y="34878"/>
                  </a:moveTo>
                  <a:lnTo>
                    <a:pt x="444475" y="44403"/>
                  </a:lnTo>
                  <a:lnTo>
                    <a:pt x="473050" y="44522"/>
                  </a:lnTo>
                  <a:lnTo>
                    <a:pt x="473090" y="34997"/>
                  </a:lnTo>
                  <a:lnTo>
                    <a:pt x="444515" y="34878"/>
                  </a:lnTo>
                  <a:close/>
                </a:path>
                <a:path w="939800" h="80010">
                  <a:moveTo>
                    <a:pt x="482615" y="35038"/>
                  </a:moveTo>
                  <a:lnTo>
                    <a:pt x="482575" y="44563"/>
                  </a:lnTo>
                  <a:lnTo>
                    <a:pt x="511149" y="44682"/>
                  </a:lnTo>
                  <a:lnTo>
                    <a:pt x="511190" y="35157"/>
                  </a:lnTo>
                  <a:lnTo>
                    <a:pt x="482615" y="35038"/>
                  </a:lnTo>
                  <a:close/>
                </a:path>
                <a:path w="939800" h="80010">
                  <a:moveTo>
                    <a:pt x="520715" y="35196"/>
                  </a:moveTo>
                  <a:lnTo>
                    <a:pt x="520674" y="44721"/>
                  </a:lnTo>
                  <a:lnTo>
                    <a:pt x="549249" y="44841"/>
                  </a:lnTo>
                  <a:lnTo>
                    <a:pt x="549290" y="35316"/>
                  </a:lnTo>
                  <a:lnTo>
                    <a:pt x="520715" y="35196"/>
                  </a:lnTo>
                  <a:close/>
                </a:path>
                <a:path w="939800" h="80010">
                  <a:moveTo>
                    <a:pt x="558815" y="35356"/>
                  </a:moveTo>
                  <a:lnTo>
                    <a:pt x="558774" y="44881"/>
                  </a:lnTo>
                  <a:lnTo>
                    <a:pt x="587349" y="45001"/>
                  </a:lnTo>
                  <a:lnTo>
                    <a:pt x="587388" y="35476"/>
                  </a:lnTo>
                  <a:lnTo>
                    <a:pt x="558815" y="35356"/>
                  </a:lnTo>
                  <a:close/>
                </a:path>
                <a:path w="939800" h="80010">
                  <a:moveTo>
                    <a:pt x="596913" y="35515"/>
                  </a:moveTo>
                  <a:lnTo>
                    <a:pt x="596874" y="45040"/>
                  </a:lnTo>
                  <a:lnTo>
                    <a:pt x="625449" y="45159"/>
                  </a:lnTo>
                  <a:lnTo>
                    <a:pt x="625488" y="35634"/>
                  </a:lnTo>
                  <a:lnTo>
                    <a:pt x="596913" y="35515"/>
                  </a:lnTo>
                  <a:close/>
                </a:path>
                <a:path w="939800" h="80010">
                  <a:moveTo>
                    <a:pt x="635013" y="35675"/>
                  </a:moveTo>
                  <a:lnTo>
                    <a:pt x="634974" y="45200"/>
                  </a:lnTo>
                  <a:lnTo>
                    <a:pt x="663548" y="45319"/>
                  </a:lnTo>
                  <a:lnTo>
                    <a:pt x="663588" y="35794"/>
                  </a:lnTo>
                  <a:lnTo>
                    <a:pt x="635013" y="35675"/>
                  </a:lnTo>
                  <a:close/>
                </a:path>
                <a:path w="939800" h="80010">
                  <a:moveTo>
                    <a:pt x="673113" y="35834"/>
                  </a:moveTo>
                  <a:lnTo>
                    <a:pt x="673073" y="45359"/>
                  </a:lnTo>
                  <a:lnTo>
                    <a:pt x="701648" y="45478"/>
                  </a:lnTo>
                  <a:lnTo>
                    <a:pt x="701688" y="35953"/>
                  </a:lnTo>
                  <a:lnTo>
                    <a:pt x="673113" y="35834"/>
                  </a:lnTo>
                  <a:close/>
                </a:path>
                <a:path w="939800" h="80010">
                  <a:moveTo>
                    <a:pt x="711213" y="35994"/>
                  </a:moveTo>
                  <a:lnTo>
                    <a:pt x="711173" y="45519"/>
                  </a:lnTo>
                  <a:lnTo>
                    <a:pt x="739748" y="45638"/>
                  </a:lnTo>
                  <a:lnTo>
                    <a:pt x="739787" y="36113"/>
                  </a:lnTo>
                  <a:lnTo>
                    <a:pt x="711213" y="35994"/>
                  </a:lnTo>
                  <a:close/>
                </a:path>
                <a:path w="939800" h="80010">
                  <a:moveTo>
                    <a:pt x="749312" y="36153"/>
                  </a:moveTo>
                  <a:lnTo>
                    <a:pt x="749273" y="45678"/>
                  </a:lnTo>
                  <a:lnTo>
                    <a:pt x="777848" y="45797"/>
                  </a:lnTo>
                  <a:lnTo>
                    <a:pt x="777887" y="36272"/>
                  </a:lnTo>
                  <a:lnTo>
                    <a:pt x="749312" y="36153"/>
                  </a:lnTo>
                  <a:close/>
                </a:path>
                <a:path w="939800" h="80010">
                  <a:moveTo>
                    <a:pt x="787412" y="36313"/>
                  </a:moveTo>
                  <a:lnTo>
                    <a:pt x="787373" y="45838"/>
                  </a:lnTo>
                  <a:lnTo>
                    <a:pt x="815947" y="45957"/>
                  </a:lnTo>
                  <a:lnTo>
                    <a:pt x="815987" y="36432"/>
                  </a:lnTo>
                  <a:lnTo>
                    <a:pt x="787412" y="36313"/>
                  </a:lnTo>
                  <a:close/>
                </a:path>
                <a:path w="939800" h="80010">
                  <a:moveTo>
                    <a:pt x="825512" y="36471"/>
                  </a:moveTo>
                  <a:lnTo>
                    <a:pt x="825472" y="45996"/>
                  </a:lnTo>
                  <a:lnTo>
                    <a:pt x="854047" y="46116"/>
                  </a:lnTo>
                  <a:lnTo>
                    <a:pt x="854087" y="36591"/>
                  </a:lnTo>
                  <a:lnTo>
                    <a:pt x="825512" y="36471"/>
                  </a:lnTo>
                  <a:close/>
                </a:path>
                <a:path w="939800" h="80010">
                  <a:moveTo>
                    <a:pt x="888918" y="3399"/>
                  </a:moveTo>
                  <a:lnTo>
                    <a:pt x="888779" y="36737"/>
                  </a:lnTo>
                  <a:lnTo>
                    <a:pt x="892186" y="36751"/>
                  </a:lnTo>
                  <a:lnTo>
                    <a:pt x="892147" y="46276"/>
                  </a:lnTo>
                  <a:lnTo>
                    <a:pt x="888739" y="46276"/>
                  </a:lnTo>
                  <a:lnTo>
                    <a:pt x="888599" y="79598"/>
                  </a:lnTo>
                  <a:lnTo>
                    <a:pt x="933419" y="46276"/>
                  </a:lnTo>
                  <a:lnTo>
                    <a:pt x="892147" y="46276"/>
                  </a:lnTo>
                  <a:lnTo>
                    <a:pt x="933438" y="46262"/>
                  </a:lnTo>
                  <a:lnTo>
                    <a:pt x="939558" y="41711"/>
                  </a:lnTo>
                  <a:lnTo>
                    <a:pt x="888918" y="3399"/>
                  </a:lnTo>
                  <a:close/>
                </a:path>
                <a:path w="939800" h="80010">
                  <a:moveTo>
                    <a:pt x="888779" y="36737"/>
                  </a:moveTo>
                  <a:lnTo>
                    <a:pt x="888739" y="46262"/>
                  </a:lnTo>
                  <a:lnTo>
                    <a:pt x="892147" y="46276"/>
                  </a:lnTo>
                  <a:lnTo>
                    <a:pt x="892186" y="36751"/>
                  </a:lnTo>
                  <a:lnTo>
                    <a:pt x="888779" y="36737"/>
                  </a:lnTo>
                  <a:close/>
                </a:path>
                <a:path w="939800" h="80010">
                  <a:moveTo>
                    <a:pt x="863611" y="36631"/>
                  </a:moveTo>
                  <a:lnTo>
                    <a:pt x="863572" y="46156"/>
                  </a:lnTo>
                  <a:lnTo>
                    <a:pt x="888739" y="46262"/>
                  </a:lnTo>
                  <a:lnTo>
                    <a:pt x="888779" y="36737"/>
                  </a:lnTo>
                  <a:lnTo>
                    <a:pt x="863611" y="36631"/>
                  </a:lnTo>
                  <a:close/>
                </a:path>
              </a:pathLst>
            </a:custGeom>
            <a:solidFill>
              <a:srgbClr val="40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407419" y="6141211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80" dirty="0">
                <a:solidFill>
                  <a:srgbClr val="333333"/>
                </a:solidFill>
                <a:latin typeface="Arial"/>
                <a:cs typeface="Arial"/>
              </a:rPr>
              <a:t>user-centric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11564" y="5597670"/>
            <a:ext cx="211454" cy="211454"/>
            <a:chOff x="311564" y="5597670"/>
            <a:chExt cx="211454" cy="211454"/>
          </a:xfrm>
        </p:grpSpPr>
        <p:sp>
          <p:nvSpPr>
            <p:cNvPr id="94" name="object 94"/>
            <p:cNvSpPr/>
            <p:nvPr/>
          </p:nvSpPr>
          <p:spPr>
            <a:xfrm>
              <a:off x="325852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91440" y="0"/>
                  </a:moveTo>
                  <a:lnTo>
                    <a:pt x="55847" y="7185"/>
                  </a:lnTo>
                  <a:lnTo>
                    <a:pt x="26782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5852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4904" y="556514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8856" y="5839459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48012" y="5597670"/>
            <a:ext cx="815340" cy="384810"/>
            <a:chOff x="248012" y="5597670"/>
            <a:chExt cx="815340" cy="384810"/>
          </a:xfrm>
        </p:grpSpPr>
        <p:sp>
          <p:nvSpPr>
            <p:cNvPr id="99" name="object 99"/>
            <p:cNvSpPr/>
            <p:nvPr/>
          </p:nvSpPr>
          <p:spPr>
            <a:xfrm>
              <a:off x="248005" y="5794844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5" h="187960">
                  <a:moveTo>
                    <a:pt x="169278" y="0"/>
                  </a:moveTo>
                  <a:lnTo>
                    <a:pt x="20866" y="59080"/>
                  </a:lnTo>
                  <a:lnTo>
                    <a:pt x="93954" y="63004"/>
                  </a:lnTo>
                  <a:lnTo>
                    <a:pt x="0" y="168351"/>
                  </a:lnTo>
                  <a:lnTo>
                    <a:pt x="21323" y="187363"/>
                  </a:lnTo>
                  <a:lnTo>
                    <a:pt x="115277" y="82016"/>
                  </a:lnTo>
                  <a:lnTo>
                    <a:pt x="127495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5" h="187960">
                  <a:moveTo>
                    <a:pt x="341858" y="152844"/>
                  </a:moveTo>
                  <a:lnTo>
                    <a:pt x="247992" y="58712"/>
                  </a:lnTo>
                  <a:lnTo>
                    <a:pt x="320751" y="50736"/>
                  </a:lnTo>
                  <a:lnTo>
                    <a:pt x="320395" y="50622"/>
                  </a:lnTo>
                  <a:lnTo>
                    <a:pt x="169278" y="0"/>
                  </a:lnTo>
                  <a:lnTo>
                    <a:pt x="219570" y="151612"/>
                  </a:lnTo>
                  <a:lnTo>
                    <a:pt x="227761" y="78892"/>
                  </a:lnTo>
                  <a:lnTo>
                    <a:pt x="321614" y="173024"/>
                  </a:lnTo>
                  <a:lnTo>
                    <a:pt x="341858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66088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91439" y="0"/>
                  </a:moveTo>
                  <a:lnTo>
                    <a:pt x="55847" y="7185"/>
                  </a:lnTo>
                  <a:lnTo>
                    <a:pt x="26782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66088" y="561195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905141" y="556514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99093" y="5839459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88249" y="5612597"/>
            <a:ext cx="1397635" cy="370205"/>
            <a:chOff x="788249" y="5612597"/>
            <a:chExt cx="1397635" cy="370205"/>
          </a:xfrm>
        </p:grpSpPr>
        <p:sp>
          <p:nvSpPr>
            <p:cNvPr id="105" name="object 105"/>
            <p:cNvSpPr/>
            <p:nvPr/>
          </p:nvSpPr>
          <p:spPr>
            <a:xfrm>
              <a:off x="788238" y="5794844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5" h="187960">
                  <a:moveTo>
                    <a:pt x="169278" y="0"/>
                  </a:moveTo>
                  <a:lnTo>
                    <a:pt x="20878" y="59080"/>
                  </a:lnTo>
                  <a:lnTo>
                    <a:pt x="93954" y="63004"/>
                  </a:lnTo>
                  <a:lnTo>
                    <a:pt x="0" y="168351"/>
                  </a:lnTo>
                  <a:lnTo>
                    <a:pt x="21336" y="187363"/>
                  </a:lnTo>
                  <a:lnTo>
                    <a:pt x="115277" y="82016"/>
                  </a:lnTo>
                  <a:lnTo>
                    <a:pt x="127508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5" h="187960">
                  <a:moveTo>
                    <a:pt x="341858" y="152844"/>
                  </a:moveTo>
                  <a:lnTo>
                    <a:pt x="248005" y="58712"/>
                  </a:lnTo>
                  <a:lnTo>
                    <a:pt x="320751" y="50736"/>
                  </a:lnTo>
                  <a:lnTo>
                    <a:pt x="320395" y="50622"/>
                  </a:lnTo>
                  <a:lnTo>
                    <a:pt x="169278" y="0"/>
                  </a:lnTo>
                  <a:lnTo>
                    <a:pt x="219583" y="151612"/>
                  </a:lnTo>
                  <a:lnTo>
                    <a:pt x="227761" y="78892"/>
                  </a:lnTo>
                  <a:lnTo>
                    <a:pt x="321627" y="173024"/>
                  </a:lnTo>
                  <a:lnTo>
                    <a:pt x="341858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88610" y="562688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91440" y="0"/>
                  </a:moveTo>
                  <a:lnTo>
                    <a:pt x="55847" y="7185"/>
                  </a:lnTo>
                  <a:lnTo>
                    <a:pt x="26782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80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80" y="91440"/>
                  </a:lnTo>
                  <a:lnTo>
                    <a:pt x="175694" y="55847"/>
                  </a:lnTo>
                  <a:lnTo>
                    <a:pt x="156098" y="26782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88610" y="562688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027662" y="557733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221614" y="5854700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369114" y="5600799"/>
            <a:ext cx="883919" cy="396875"/>
            <a:chOff x="1369114" y="5600799"/>
            <a:chExt cx="883919" cy="396875"/>
          </a:xfrm>
        </p:grpSpPr>
        <p:sp>
          <p:nvSpPr>
            <p:cNvPr id="111" name="object 111"/>
            <p:cNvSpPr/>
            <p:nvPr/>
          </p:nvSpPr>
          <p:spPr>
            <a:xfrm>
              <a:off x="1910765" y="5809767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4" h="187960">
                  <a:moveTo>
                    <a:pt x="169278" y="0"/>
                  </a:moveTo>
                  <a:lnTo>
                    <a:pt x="20866" y="59093"/>
                  </a:lnTo>
                  <a:lnTo>
                    <a:pt x="93954" y="63004"/>
                  </a:lnTo>
                  <a:lnTo>
                    <a:pt x="0" y="168351"/>
                  </a:lnTo>
                  <a:lnTo>
                    <a:pt x="21323" y="187375"/>
                  </a:lnTo>
                  <a:lnTo>
                    <a:pt x="115277" y="82016"/>
                  </a:lnTo>
                  <a:lnTo>
                    <a:pt x="127495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4" h="187960">
                  <a:moveTo>
                    <a:pt x="341858" y="152844"/>
                  </a:moveTo>
                  <a:lnTo>
                    <a:pt x="247992" y="58712"/>
                  </a:lnTo>
                  <a:lnTo>
                    <a:pt x="320751" y="50736"/>
                  </a:lnTo>
                  <a:lnTo>
                    <a:pt x="320395" y="50622"/>
                  </a:lnTo>
                  <a:lnTo>
                    <a:pt x="169278" y="0"/>
                  </a:lnTo>
                  <a:lnTo>
                    <a:pt x="219570" y="151625"/>
                  </a:lnTo>
                  <a:lnTo>
                    <a:pt x="227761" y="78892"/>
                  </a:lnTo>
                  <a:lnTo>
                    <a:pt x="321614" y="173024"/>
                  </a:lnTo>
                  <a:lnTo>
                    <a:pt x="341858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83402" y="561508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91440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80" y="91439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83402" y="561508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422454" y="556818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616406" y="5872988"/>
            <a:ext cx="292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57" baseline="11574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2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9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r>
              <a:rPr sz="1350" spc="-457" baseline="-12345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2345">
              <a:latin typeface="Arial Unicode MS"/>
              <a:cs typeface="Arial Unicode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305560" y="5797968"/>
            <a:ext cx="342265" cy="187960"/>
          </a:xfrm>
          <a:custGeom>
            <a:avLst/>
            <a:gdLst/>
            <a:ahLst/>
            <a:cxnLst/>
            <a:rect l="l" t="t" r="r" b="b"/>
            <a:pathLst>
              <a:path w="342264" h="187960">
                <a:moveTo>
                  <a:pt x="169278" y="0"/>
                </a:moveTo>
                <a:lnTo>
                  <a:pt x="20866" y="59093"/>
                </a:lnTo>
                <a:lnTo>
                  <a:pt x="93941" y="63004"/>
                </a:lnTo>
                <a:lnTo>
                  <a:pt x="0" y="168351"/>
                </a:lnTo>
                <a:lnTo>
                  <a:pt x="21323" y="187375"/>
                </a:lnTo>
                <a:lnTo>
                  <a:pt x="115277" y="82016"/>
                </a:lnTo>
                <a:lnTo>
                  <a:pt x="127495" y="154178"/>
                </a:lnTo>
                <a:lnTo>
                  <a:pt x="154520" y="54470"/>
                </a:lnTo>
                <a:lnTo>
                  <a:pt x="169278" y="0"/>
                </a:lnTo>
                <a:close/>
              </a:path>
              <a:path w="342264" h="187960">
                <a:moveTo>
                  <a:pt x="341845" y="152844"/>
                </a:moveTo>
                <a:lnTo>
                  <a:pt x="247992" y="58712"/>
                </a:lnTo>
                <a:lnTo>
                  <a:pt x="320738" y="50736"/>
                </a:lnTo>
                <a:lnTo>
                  <a:pt x="320395" y="50622"/>
                </a:lnTo>
                <a:lnTo>
                  <a:pt x="169278" y="0"/>
                </a:lnTo>
                <a:lnTo>
                  <a:pt x="219570" y="151625"/>
                </a:lnTo>
                <a:lnTo>
                  <a:pt x="227761" y="78892"/>
                </a:lnTo>
                <a:lnTo>
                  <a:pt x="321614" y="173024"/>
                </a:lnTo>
                <a:lnTo>
                  <a:pt x="341845" y="1528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537530" y="591261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1350" spc="-277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4816948" y="5656062"/>
            <a:ext cx="211454" cy="211454"/>
            <a:chOff x="4816948" y="5656062"/>
            <a:chExt cx="211454" cy="211454"/>
          </a:xfrm>
        </p:grpSpPr>
        <p:sp>
          <p:nvSpPr>
            <p:cNvPr id="119" name="object 119"/>
            <p:cNvSpPr/>
            <p:nvPr/>
          </p:nvSpPr>
          <p:spPr>
            <a:xfrm>
              <a:off x="4831236" y="5670350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31236" y="5670350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4870288" y="562305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064240" y="5897371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879383" y="5617574"/>
            <a:ext cx="1216025" cy="423545"/>
            <a:chOff x="3879383" y="5617574"/>
            <a:chExt cx="1216025" cy="423545"/>
          </a:xfrm>
        </p:grpSpPr>
        <p:sp>
          <p:nvSpPr>
            <p:cNvPr id="124" name="object 124"/>
            <p:cNvSpPr/>
            <p:nvPr/>
          </p:nvSpPr>
          <p:spPr>
            <a:xfrm>
              <a:off x="4753394" y="5853239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4" h="187960">
                  <a:moveTo>
                    <a:pt x="169278" y="0"/>
                  </a:moveTo>
                  <a:lnTo>
                    <a:pt x="20866" y="59080"/>
                  </a:lnTo>
                  <a:lnTo>
                    <a:pt x="93941" y="62992"/>
                  </a:lnTo>
                  <a:lnTo>
                    <a:pt x="0" y="168351"/>
                  </a:lnTo>
                  <a:lnTo>
                    <a:pt x="21323" y="187363"/>
                  </a:lnTo>
                  <a:lnTo>
                    <a:pt x="115277" y="82016"/>
                  </a:lnTo>
                  <a:lnTo>
                    <a:pt x="127495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4" h="187960">
                  <a:moveTo>
                    <a:pt x="341845" y="152844"/>
                  </a:moveTo>
                  <a:lnTo>
                    <a:pt x="247992" y="58712"/>
                  </a:lnTo>
                  <a:lnTo>
                    <a:pt x="320738" y="50736"/>
                  </a:lnTo>
                  <a:lnTo>
                    <a:pt x="320395" y="50609"/>
                  </a:lnTo>
                  <a:lnTo>
                    <a:pt x="169278" y="0"/>
                  </a:lnTo>
                  <a:lnTo>
                    <a:pt x="219570" y="151612"/>
                  </a:lnTo>
                  <a:lnTo>
                    <a:pt x="227761" y="78879"/>
                  </a:lnTo>
                  <a:lnTo>
                    <a:pt x="321614" y="173012"/>
                  </a:lnTo>
                  <a:lnTo>
                    <a:pt x="341845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93671" y="5631862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93671" y="5631862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3932723" y="558342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26675" y="5860796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815829" y="5814745"/>
            <a:ext cx="342265" cy="187960"/>
          </a:xfrm>
          <a:custGeom>
            <a:avLst/>
            <a:gdLst/>
            <a:ahLst/>
            <a:cxnLst/>
            <a:rect l="l" t="t" r="r" b="b"/>
            <a:pathLst>
              <a:path w="342264" h="187960">
                <a:moveTo>
                  <a:pt x="169278" y="0"/>
                </a:moveTo>
                <a:lnTo>
                  <a:pt x="20866" y="59080"/>
                </a:lnTo>
                <a:lnTo>
                  <a:pt x="93941" y="63004"/>
                </a:lnTo>
                <a:lnTo>
                  <a:pt x="0" y="168351"/>
                </a:lnTo>
                <a:lnTo>
                  <a:pt x="21323" y="187375"/>
                </a:lnTo>
                <a:lnTo>
                  <a:pt x="115277" y="82016"/>
                </a:lnTo>
                <a:lnTo>
                  <a:pt x="127495" y="154178"/>
                </a:lnTo>
                <a:lnTo>
                  <a:pt x="154520" y="54470"/>
                </a:lnTo>
                <a:lnTo>
                  <a:pt x="169278" y="0"/>
                </a:lnTo>
                <a:close/>
              </a:path>
              <a:path w="342264" h="187960">
                <a:moveTo>
                  <a:pt x="341845" y="152844"/>
                </a:moveTo>
                <a:lnTo>
                  <a:pt x="247992" y="58712"/>
                </a:lnTo>
                <a:lnTo>
                  <a:pt x="320738" y="50736"/>
                </a:lnTo>
                <a:lnTo>
                  <a:pt x="320395" y="50622"/>
                </a:lnTo>
                <a:lnTo>
                  <a:pt x="169278" y="0"/>
                </a:lnTo>
                <a:lnTo>
                  <a:pt x="219570" y="151612"/>
                </a:lnTo>
                <a:lnTo>
                  <a:pt x="227761" y="78892"/>
                </a:lnTo>
                <a:lnTo>
                  <a:pt x="321614" y="173024"/>
                </a:lnTo>
                <a:lnTo>
                  <a:pt x="341845" y="1528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985533" y="5903467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1350" spc="-277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3264951" y="5646590"/>
            <a:ext cx="211454" cy="211454"/>
            <a:chOff x="3264951" y="5646590"/>
            <a:chExt cx="211454" cy="211454"/>
          </a:xfrm>
        </p:grpSpPr>
        <p:sp>
          <p:nvSpPr>
            <p:cNvPr id="132" name="object 132"/>
            <p:cNvSpPr/>
            <p:nvPr/>
          </p:nvSpPr>
          <p:spPr>
            <a:xfrm>
              <a:off x="3279238" y="56608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79238" y="56608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3318291" y="561390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512243" y="5888228"/>
            <a:ext cx="30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427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r>
              <a:rPr sz="1800" spc="-427" baseline="4629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1350" spc="-427" baseline="-9259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9259">
              <a:latin typeface="Arial Unicode MS"/>
              <a:cs typeface="Arial Unicode M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2540938" y="5633807"/>
            <a:ext cx="1002665" cy="397510"/>
            <a:chOff x="2540938" y="5633807"/>
            <a:chExt cx="1002665" cy="397510"/>
          </a:xfrm>
        </p:grpSpPr>
        <p:sp>
          <p:nvSpPr>
            <p:cNvPr id="137" name="object 137"/>
            <p:cNvSpPr/>
            <p:nvPr/>
          </p:nvSpPr>
          <p:spPr>
            <a:xfrm>
              <a:off x="3201390" y="5843765"/>
              <a:ext cx="342265" cy="187960"/>
            </a:xfrm>
            <a:custGeom>
              <a:avLst/>
              <a:gdLst/>
              <a:ahLst/>
              <a:cxnLst/>
              <a:rect l="l" t="t" r="r" b="b"/>
              <a:pathLst>
                <a:path w="342264" h="187960">
                  <a:moveTo>
                    <a:pt x="169278" y="0"/>
                  </a:moveTo>
                  <a:lnTo>
                    <a:pt x="20866" y="59080"/>
                  </a:lnTo>
                  <a:lnTo>
                    <a:pt x="93954" y="63004"/>
                  </a:lnTo>
                  <a:lnTo>
                    <a:pt x="0" y="168351"/>
                  </a:lnTo>
                  <a:lnTo>
                    <a:pt x="21336" y="187363"/>
                  </a:lnTo>
                  <a:lnTo>
                    <a:pt x="115277" y="82016"/>
                  </a:lnTo>
                  <a:lnTo>
                    <a:pt x="127508" y="154178"/>
                  </a:lnTo>
                  <a:lnTo>
                    <a:pt x="154520" y="54470"/>
                  </a:lnTo>
                  <a:lnTo>
                    <a:pt x="169278" y="0"/>
                  </a:lnTo>
                  <a:close/>
                </a:path>
                <a:path w="342264" h="187960">
                  <a:moveTo>
                    <a:pt x="341858" y="152844"/>
                  </a:moveTo>
                  <a:lnTo>
                    <a:pt x="247992" y="58712"/>
                  </a:lnTo>
                  <a:lnTo>
                    <a:pt x="320751" y="50736"/>
                  </a:lnTo>
                  <a:lnTo>
                    <a:pt x="320395" y="50609"/>
                  </a:lnTo>
                  <a:lnTo>
                    <a:pt x="169278" y="0"/>
                  </a:lnTo>
                  <a:lnTo>
                    <a:pt x="219570" y="151612"/>
                  </a:lnTo>
                  <a:lnTo>
                    <a:pt x="227761" y="78892"/>
                  </a:lnTo>
                  <a:lnTo>
                    <a:pt x="321627" y="173024"/>
                  </a:lnTo>
                  <a:lnTo>
                    <a:pt x="341858" y="152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55226" y="564809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40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40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555226" y="5648094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80" h="182879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2594278" y="5598667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477376" y="5830976"/>
            <a:ext cx="303530" cy="212725"/>
          </a:xfrm>
          <a:custGeom>
            <a:avLst/>
            <a:gdLst/>
            <a:ahLst/>
            <a:cxnLst/>
            <a:rect l="l" t="t" r="r" b="b"/>
            <a:pathLst>
              <a:path w="303530" h="212725">
                <a:moveTo>
                  <a:pt x="169278" y="0"/>
                </a:moveTo>
                <a:lnTo>
                  <a:pt x="20878" y="59093"/>
                </a:lnTo>
                <a:lnTo>
                  <a:pt x="93954" y="63004"/>
                </a:lnTo>
                <a:lnTo>
                  <a:pt x="0" y="168351"/>
                </a:lnTo>
                <a:lnTo>
                  <a:pt x="21336" y="187375"/>
                </a:lnTo>
                <a:lnTo>
                  <a:pt x="115277" y="82029"/>
                </a:lnTo>
                <a:lnTo>
                  <a:pt x="127508" y="154178"/>
                </a:lnTo>
                <a:lnTo>
                  <a:pt x="154520" y="54470"/>
                </a:lnTo>
                <a:lnTo>
                  <a:pt x="169278" y="0"/>
                </a:lnTo>
                <a:close/>
              </a:path>
              <a:path w="303530" h="212725">
                <a:moveTo>
                  <a:pt x="303123" y="87198"/>
                </a:moveTo>
                <a:lnTo>
                  <a:pt x="271754" y="66763"/>
                </a:lnTo>
                <a:lnTo>
                  <a:pt x="169278" y="0"/>
                </a:lnTo>
                <a:lnTo>
                  <a:pt x="179832" y="159397"/>
                </a:lnTo>
                <a:lnTo>
                  <a:pt x="206044" y="91059"/>
                </a:lnTo>
                <a:lnTo>
                  <a:pt x="277114" y="212420"/>
                </a:lnTo>
                <a:lnTo>
                  <a:pt x="301777" y="197980"/>
                </a:lnTo>
                <a:lnTo>
                  <a:pt x="230708" y="76619"/>
                </a:lnTo>
                <a:lnTo>
                  <a:pt x="303123" y="8719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9446" y="5787644"/>
            <a:ext cx="1008380" cy="6502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1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𝑒</a:t>
            </a:r>
            <a:r>
              <a:rPr sz="1350" spc="-277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  <a:p>
            <a:pPr marL="165735">
              <a:lnSpc>
                <a:spcPct val="100000"/>
              </a:lnSpc>
              <a:spcBef>
                <a:spcPts val="795"/>
              </a:spcBef>
              <a:tabLst>
                <a:tab pos="848994" algn="l"/>
              </a:tabLst>
            </a:pPr>
            <a:r>
              <a:rPr sz="18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&lt;s&gt;	</a:t>
            </a:r>
            <a:r>
              <a:rPr sz="1800" b="1" i="1" spc="-150" dirty="0">
                <a:solidFill>
                  <a:srgbClr val="333333"/>
                </a:solidFill>
                <a:latin typeface="Arial-BoldItalicMT"/>
                <a:cs typeface="Arial-BoldItalicMT"/>
              </a:rPr>
              <a:t>d</a:t>
            </a:r>
            <a:endParaRPr sz="1800">
              <a:latin typeface="Arial-BoldItalicMT"/>
              <a:cs typeface="Arial-BoldItalic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343270" y="6147308"/>
            <a:ext cx="274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660" algn="l"/>
              </a:tabLst>
            </a:pPr>
            <a:r>
              <a:rPr sz="2700" spc="-67" baseline="1543" dirty="0">
                <a:solidFill>
                  <a:srgbClr val="333333"/>
                </a:solidFill>
                <a:latin typeface="Arial Unicode MS"/>
                <a:cs typeface="Arial Unicode MS"/>
              </a:rPr>
              <a:t>[</a:t>
            </a:r>
            <a:r>
              <a:rPr sz="2700" spc="-150" baseline="1543" dirty="0">
                <a:solidFill>
                  <a:srgbClr val="333333"/>
                </a:solidFill>
                <a:latin typeface="Arial Unicode MS"/>
                <a:cs typeface="Arial Unicode MS"/>
              </a:rPr>
              <a:t>D</a:t>
            </a:r>
            <a:r>
              <a:rPr sz="2700" spc="-494" baseline="1543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700" spc="-359" baseline="1543" dirty="0">
                <a:solidFill>
                  <a:srgbClr val="333333"/>
                </a:solidFill>
                <a:latin typeface="Arial Unicode MS"/>
                <a:cs typeface="Arial Unicode MS"/>
              </a:rPr>
              <a:t>L</a:t>
            </a:r>
            <a:r>
              <a:rPr sz="2700" spc="75" baseline="1543" dirty="0">
                <a:solidFill>
                  <a:srgbClr val="333333"/>
                </a:solidFill>
                <a:latin typeface="Arial Unicode MS"/>
                <a:cs typeface="Arial Unicode MS"/>
              </a:rPr>
              <a:t>]</a:t>
            </a:r>
            <a:r>
              <a:rPr sz="2700" spc="-405" baseline="1543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700" i="1" spc="-232" baseline="1543" dirty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sz="2700" i="1" spc="7" baseline="1543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700" i="1" spc="-300" baseline="1543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700" i="1" baseline="15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700" i="1" spc="-232" baseline="15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700" i="1" spc="-150" baseline="1543" dirty="0">
                <a:solidFill>
                  <a:srgbClr val="333333"/>
                </a:solidFill>
                <a:latin typeface="Arial"/>
                <a:cs typeface="Arial"/>
              </a:rPr>
              <a:t>pap</a:t>
            </a:r>
            <a:r>
              <a:rPr sz="2700" i="1" spc="-142" baseline="1543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2700" i="1" spc="22" baseline="1543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700" i="1" baseline="15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700" i="1" spc="-375" baseline="154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i="1" spc="-45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800" i="1" spc="-3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800" i="1" spc="-14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800" i="1" spc="-17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800" i="1" spc="-18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800" i="1" spc="-10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800" i="1" spc="9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800" i="1" spc="-2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1800" i="1" spc="-8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2890655" y="5164221"/>
            <a:ext cx="3033395" cy="1492885"/>
            <a:chOff x="2890655" y="5164221"/>
            <a:chExt cx="3033395" cy="1492885"/>
          </a:xfrm>
        </p:grpSpPr>
        <p:sp>
          <p:nvSpPr>
            <p:cNvPr id="145" name="object 145"/>
            <p:cNvSpPr/>
            <p:nvPr/>
          </p:nvSpPr>
          <p:spPr>
            <a:xfrm>
              <a:off x="2904943" y="5178508"/>
              <a:ext cx="3004820" cy="1464310"/>
            </a:xfrm>
            <a:custGeom>
              <a:avLst/>
              <a:gdLst/>
              <a:ahLst/>
              <a:cxnLst/>
              <a:rect l="l" t="t" r="r" b="b"/>
              <a:pathLst>
                <a:path w="3004820" h="1464309">
                  <a:moveTo>
                    <a:pt x="2889845" y="0"/>
                  </a:moveTo>
                  <a:lnTo>
                    <a:pt x="114653" y="0"/>
                  </a:lnTo>
                  <a:lnTo>
                    <a:pt x="70025" y="9010"/>
                  </a:lnTo>
                  <a:lnTo>
                    <a:pt x="33581" y="33581"/>
                  </a:lnTo>
                  <a:lnTo>
                    <a:pt x="9010" y="70025"/>
                  </a:lnTo>
                  <a:lnTo>
                    <a:pt x="0" y="114653"/>
                  </a:lnTo>
                  <a:lnTo>
                    <a:pt x="0" y="1349638"/>
                  </a:lnTo>
                  <a:lnTo>
                    <a:pt x="9010" y="1394266"/>
                  </a:lnTo>
                  <a:lnTo>
                    <a:pt x="33581" y="1430710"/>
                  </a:lnTo>
                  <a:lnTo>
                    <a:pt x="70025" y="1455281"/>
                  </a:lnTo>
                  <a:lnTo>
                    <a:pt x="114653" y="1464291"/>
                  </a:lnTo>
                  <a:lnTo>
                    <a:pt x="2889845" y="1464291"/>
                  </a:lnTo>
                  <a:lnTo>
                    <a:pt x="2934474" y="1455281"/>
                  </a:lnTo>
                  <a:lnTo>
                    <a:pt x="2970918" y="1430710"/>
                  </a:lnTo>
                  <a:lnTo>
                    <a:pt x="2995489" y="1394266"/>
                  </a:lnTo>
                  <a:lnTo>
                    <a:pt x="3004499" y="1349638"/>
                  </a:lnTo>
                  <a:lnTo>
                    <a:pt x="3004499" y="114653"/>
                  </a:lnTo>
                  <a:lnTo>
                    <a:pt x="2995489" y="70025"/>
                  </a:lnTo>
                  <a:lnTo>
                    <a:pt x="2970918" y="33581"/>
                  </a:lnTo>
                  <a:lnTo>
                    <a:pt x="2934474" y="9010"/>
                  </a:lnTo>
                  <a:lnTo>
                    <a:pt x="2889845" y="0"/>
                  </a:lnTo>
                  <a:close/>
                </a:path>
              </a:pathLst>
            </a:custGeom>
            <a:solidFill>
              <a:srgbClr val="FFFFFF">
                <a:alpha val="6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904943" y="5178508"/>
              <a:ext cx="3004820" cy="1464310"/>
            </a:xfrm>
            <a:custGeom>
              <a:avLst/>
              <a:gdLst/>
              <a:ahLst/>
              <a:cxnLst/>
              <a:rect l="l" t="t" r="r" b="b"/>
              <a:pathLst>
                <a:path w="3004820" h="1464309">
                  <a:moveTo>
                    <a:pt x="0" y="114653"/>
                  </a:moveTo>
                  <a:lnTo>
                    <a:pt x="9010" y="70025"/>
                  </a:lnTo>
                  <a:lnTo>
                    <a:pt x="33581" y="33581"/>
                  </a:lnTo>
                  <a:lnTo>
                    <a:pt x="70025" y="9010"/>
                  </a:lnTo>
                  <a:lnTo>
                    <a:pt x="114653" y="0"/>
                  </a:lnTo>
                  <a:lnTo>
                    <a:pt x="2889847" y="0"/>
                  </a:lnTo>
                  <a:lnTo>
                    <a:pt x="2934475" y="9010"/>
                  </a:lnTo>
                  <a:lnTo>
                    <a:pt x="2970918" y="33581"/>
                  </a:lnTo>
                  <a:lnTo>
                    <a:pt x="2995490" y="70025"/>
                  </a:lnTo>
                  <a:lnTo>
                    <a:pt x="3004500" y="114653"/>
                  </a:lnTo>
                  <a:lnTo>
                    <a:pt x="3004500" y="1349638"/>
                  </a:lnTo>
                  <a:lnTo>
                    <a:pt x="2995490" y="1394266"/>
                  </a:lnTo>
                  <a:lnTo>
                    <a:pt x="2970918" y="1430710"/>
                  </a:lnTo>
                  <a:lnTo>
                    <a:pt x="2934475" y="1455281"/>
                  </a:lnTo>
                  <a:lnTo>
                    <a:pt x="2889847" y="1464292"/>
                  </a:lnTo>
                  <a:lnTo>
                    <a:pt x="114653" y="1464292"/>
                  </a:lnTo>
                  <a:lnTo>
                    <a:pt x="70025" y="1455281"/>
                  </a:lnTo>
                  <a:lnTo>
                    <a:pt x="33581" y="1430710"/>
                  </a:lnTo>
                  <a:lnTo>
                    <a:pt x="9010" y="1394266"/>
                  </a:lnTo>
                  <a:lnTo>
                    <a:pt x="0" y="1349638"/>
                  </a:lnTo>
                  <a:lnTo>
                    <a:pt x="0" y="114653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2745930" y="5918708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𝑝</a:t>
            </a:r>
            <a:r>
              <a:rPr sz="1350" spc="-225" baseline="-15432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350" baseline="-15432">
              <a:latin typeface="Arial Unicode MS"/>
              <a:cs typeface="Arial Unicode M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82561" y="6421172"/>
            <a:ext cx="142430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26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Document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33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1977100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2" y="183387"/>
            <a:ext cx="10103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0" dirty="0"/>
              <a:t>Automatic </a:t>
            </a:r>
            <a:r>
              <a:rPr sz="4000" spc="-30" dirty="0"/>
              <a:t>Metric </a:t>
            </a:r>
            <a:r>
              <a:rPr sz="4000" spc="-210" dirty="0"/>
              <a:t>Evaluations </a:t>
            </a:r>
            <a:r>
              <a:rPr sz="4000" spc="-120" dirty="0"/>
              <a:t>on </a:t>
            </a:r>
            <a:r>
              <a:rPr sz="4000" b="1" spc="254" dirty="0">
                <a:latin typeface="Arial"/>
                <a:cs typeface="Arial"/>
              </a:rPr>
              <a:t>SAAS</a:t>
            </a:r>
            <a:r>
              <a:rPr sz="4000" b="1" spc="-545" dirty="0">
                <a:latin typeface="Arial"/>
                <a:cs typeface="Arial"/>
              </a:rPr>
              <a:t> </a:t>
            </a:r>
            <a:r>
              <a:rPr sz="4000" spc="-200" dirty="0"/>
              <a:t>Dataset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1015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27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46" y="2273642"/>
            <a:ext cx="0" cy="2938145"/>
          </a:xfrm>
          <a:custGeom>
            <a:avLst/>
            <a:gdLst/>
            <a:ahLst/>
            <a:cxnLst/>
            <a:rect l="l" t="t" r="r" b="b"/>
            <a:pathLst>
              <a:path h="2938145">
                <a:moveTo>
                  <a:pt x="0" y="0"/>
                </a:moveTo>
                <a:lnTo>
                  <a:pt x="0" y="2937601"/>
                </a:lnTo>
              </a:path>
            </a:pathLst>
          </a:custGeom>
          <a:ln w="9526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13309" y="4508500"/>
            <a:ext cx="2992755" cy="368300"/>
          </a:xfrm>
          <a:prstGeom prst="rect">
            <a:avLst/>
          </a:prstGeom>
          <a:solidFill>
            <a:srgbClr val="77933C"/>
          </a:solidFill>
        </p:spPr>
        <p:txBody>
          <a:bodyPr vert="horz" wrap="square" lIns="0" tIns="19685" rIns="0" bIns="0" rtlCol="0">
            <a:spAutoFit/>
          </a:bodyPr>
          <a:lstStyle/>
          <a:p>
            <a:pPr marR="71120" algn="r">
              <a:lnSpc>
                <a:spcPct val="100000"/>
              </a:lnSpc>
              <a:spcBef>
                <a:spcPts val="155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.2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3309" y="3479800"/>
            <a:ext cx="6002655" cy="368300"/>
          </a:xfrm>
          <a:prstGeom prst="rect">
            <a:avLst/>
          </a:prstGeom>
          <a:solidFill>
            <a:srgbClr val="77933C"/>
          </a:solidFill>
        </p:spPr>
        <p:txBody>
          <a:bodyPr vert="horz" wrap="square" lIns="0" tIns="15240" rIns="0" bIns="0" rtlCol="0">
            <a:spAutoFit/>
          </a:bodyPr>
          <a:lstStyle/>
          <a:p>
            <a:pPr marR="66675" algn="r">
              <a:lnSpc>
                <a:spcPct val="100000"/>
              </a:lnSpc>
              <a:spcBef>
                <a:spcPts val="120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.5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3309" y="2451100"/>
            <a:ext cx="6218555" cy="355600"/>
          </a:xfrm>
          <a:prstGeom prst="rect">
            <a:avLst/>
          </a:prstGeom>
          <a:solidFill>
            <a:srgbClr val="77933C"/>
          </a:solidFill>
        </p:spPr>
        <p:txBody>
          <a:bodyPr vert="horz" wrap="square" lIns="0" tIns="1016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80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.7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488" y="534771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7A7A7A"/>
                </a:solidFill>
                <a:latin typeface="Arial Unicode MS"/>
                <a:cs typeface="Arial Unicode MS"/>
              </a:rPr>
              <a:t>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4464" y="534771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7A7A7A"/>
                </a:solidFill>
                <a:latin typeface="Arial Unicode MS"/>
                <a:cs typeface="Arial Unicode MS"/>
              </a:rPr>
              <a:t>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3082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6057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82009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25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4985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30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27960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35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936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40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3685" y="4458716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solidFill>
                  <a:srgbClr val="191919"/>
                </a:solidFill>
                <a:latin typeface="Arial Unicode MS"/>
                <a:cs typeface="Arial Unicode MS"/>
              </a:rPr>
              <a:t>L</a:t>
            </a:r>
            <a:r>
              <a:rPr sz="2400" spc="-235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2400" spc="-40" dirty="0">
                <a:solidFill>
                  <a:srgbClr val="191919"/>
                </a:solidFill>
                <a:latin typeface="Arial Unicode MS"/>
                <a:cs typeface="Arial Unicode MS"/>
              </a:rPr>
              <a:t>d</a:t>
            </a:r>
            <a:r>
              <a:rPr sz="2400" spc="-140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2400" spc="-100" dirty="0">
                <a:solidFill>
                  <a:srgbClr val="191919"/>
                </a:solidFill>
                <a:latin typeface="Arial Unicode MS"/>
                <a:cs typeface="Arial Unicode MS"/>
              </a:rPr>
              <a:t>-</a:t>
            </a:r>
            <a:r>
              <a:rPr sz="2400" spc="-120" dirty="0">
                <a:solidFill>
                  <a:srgbClr val="191919"/>
                </a:solidFill>
                <a:latin typeface="Arial Unicode MS"/>
                <a:cs typeface="Arial Unicode MS"/>
              </a:rPr>
              <a:t>3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6108" y="3425444"/>
            <a:ext cx="2031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191919"/>
                </a:solidFill>
                <a:latin typeface="Arial Unicode MS"/>
                <a:cs typeface="Arial Unicode MS"/>
              </a:rPr>
              <a:t>PGEN+Coverage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5385" y="2392171"/>
            <a:ext cx="221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191919"/>
                </a:solidFill>
                <a:latin typeface="Arial Unicode MS"/>
                <a:cs typeface="Arial Unicode MS"/>
              </a:rPr>
              <a:t>Co-opNet</a:t>
            </a:r>
            <a:r>
              <a:rPr sz="2400" spc="-130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400" spc="-195" dirty="0">
                <a:solidFill>
                  <a:srgbClr val="191919"/>
                </a:solidFill>
                <a:latin typeface="Arial Unicode MS"/>
                <a:cs typeface="Arial Unicode MS"/>
              </a:rPr>
              <a:t>(GPT-2)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4068" y="1386185"/>
            <a:ext cx="1008253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9498965" algn="l"/>
              </a:tabLst>
            </a:pPr>
            <a:r>
              <a:rPr sz="3600" spc="-41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3600" spc="-45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360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-</a:t>
            </a:r>
            <a:r>
              <a:rPr sz="3600" spc="-20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3600" spc="-6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p</a:t>
            </a:r>
            <a:r>
              <a:rPr sz="3600" spc="-20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r>
              <a:rPr sz="3600" spc="-35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3600" spc="20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r>
              <a:rPr sz="3600" spc="-11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w</a:t>
            </a:r>
            <a:r>
              <a:rPr sz="3600" spc="39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/</a:t>
            </a:r>
            <a:r>
              <a:rPr sz="3600" spc="-15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3600" spc="-35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D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i</a:t>
            </a:r>
            <a:r>
              <a:rPr sz="3600" spc="-45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3600" spc="-15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3600" spc="-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i</a:t>
            </a:r>
            <a:r>
              <a:rPr sz="3600" spc="-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m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i</a:t>
            </a:r>
            <a:r>
              <a:rPr sz="3600" spc="-6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r>
              <a:rPr sz="3600" spc="-35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3600" spc="195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r>
              <a:rPr sz="3600" spc="-6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3600" spc="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360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	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.4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8390" y="5200396"/>
            <a:ext cx="1185545" cy="11106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126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20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800" spc="-235" dirty="0">
                <a:solidFill>
                  <a:srgbClr val="333333"/>
                </a:solidFill>
                <a:latin typeface="Arial Unicode MS"/>
                <a:cs typeface="Arial Unicode MS"/>
              </a:rPr>
              <a:t>Rouge-L</a:t>
            </a:r>
            <a:endParaRPr sz="2800">
              <a:latin typeface="Arial Unicode MS"/>
              <a:cs typeface="Arial Unicode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6901" y="896444"/>
            <a:ext cx="10883265" cy="1390015"/>
            <a:chOff x="596901" y="896444"/>
            <a:chExt cx="10883265" cy="1390015"/>
          </a:xfrm>
        </p:grpSpPr>
        <p:sp>
          <p:nvSpPr>
            <p:cNvPr id="22" name="object 22"/>
            <p:cNvSpPr/>
            <p:nvPr/>
          </p:nvSpPr>
          <p:spPr>
            <a:xfrm>
              <a:off x="609601" y="909144"/>
              <a:ext cx="10857865" cy="1364615"/>
            </a:xfrm>
            <a:custGeom>
              <a:avLst/>
              <a:gdLst/>
              <a:ahLst/>
              <a:cxnLst/>
              <a:rect l="l" t="t" r="r" b="b"/>
              <a:pathLst>
                <a:path w="10857865" h="1364614">
                  <a:moveTo>
                    <a:pt x="10857469" y="0"/>
                  </a:moveTo>
                  <a:lnTo>
                    <a:pt x="0" y="0"/>
                  </a:lnTo>
                  <a:lnTo>
                    <a:pt x="0" y="1364498"/>
                  </a:lnTo>
                  <a:lnTo>
                    <a:pt x="10857469" y="1364498"/>
                  </a:lnTo>
                  <a:lnTo>
                    <a:pt x="10857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01" y="909144"/>
              <a:ext cx="10857865" cy="1364615"/>
            </a:xfrm>
            <a:custGeom>
              <a:avLst/>
              <a:gdLst/>
              <a:ahLst/>
              <a:cxnLst/>
              <a:rect l="l" t="t" r="r" b="b"/>
              <a:pathLst>
                <a:path w="10857865" h="1364614">
                  <a:moveTo>
                    <a:pt x="0" y="0"/>
                  </a:moveTo>
                  <a:lnTo>
                    <a:pt x="10857469" y="0"/>
                  </a:lnTo>
                  <a:lnTo>
                    <a:pt x="10857469" y="1364498"/>
                  </a:lnTo>
                  <a:lnTo>
                    <a:pt x="0" y="13644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0678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230" y="171195"/>
            <a:ext cx="10378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0" dirty="0"/>
              <a:t>Can </a:t>
            </a:r>
            <a:r>
              <a:rPr sz="4000" spc="-204" dirty="0"/>
              <a:t>‘</a:t>
            </a:r>
            <a:r>
              <a:rPr sz="4000" b="1" i="1" spc="-204" dirty="0">
                <a:solidFill>
                  <a:srgbClr val="FF0000"/>
                </a:solidFill>
                <a:latin typeface="Arial-BoldItalicMT"/>
                <a:cs typeface="Arial-BoldItalicMT"/>
              </a:rPr>
              <a:t>Generator </a:t>
            </a:r>
            <a:r>
              <a:rPr sz="4000" b="1" i="1" spc="-229" dirty="0">
                <a:solidFill>
                  <a:srgbClr val="FF0000"/>
                </a:solidFill>
                <a:latin typeface="Arial-BoldItalicMT"/>
                <a:cs typeface="Arial-BoldItalicMT"/>
              </a:rPr>
              <a:t>Only</a:t>
            </a:r>
            <a:r>
              <a:rPr sz="4000" spc="-229" dirty="0"/>
              <a:t>’ </a:t>
            </a:r>
            <a:r>
              <a:rPr sz="4000" spc="-75" dirty="0"/>
              <a:t>Model </a:t>
            </a:r>
            <a:r>
              <a:rPr sz="4000" spc="-140" dirty="0"/>
              <a:t>Improve </a:t>
            </a:r>
            <a:r>
              <a:rPr sz="4000" spc="-240" dirty="0"/>
              <a:t>Coherence</a:t>
            </a:r>
            <a:r>
              <a:rPr sz="4000" spc="-280" dirty="0"/>
              <a:t> </a:t>
            </a:r>
            <a:r>
              <a:rPr sz="4000" spc="-375" dirty="0"/>
              <a:t>?</a:t>
            </a:r>
            <a:endParaRPr sz="4000">
              <a:latin typeface="Arial-BoldItalicMT"/>
              <a:cs typeface="Arial-BoldItalic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1015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28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143" y="1463039"/>
            <a:ext cx="11527790" cy="2161540"/>
            <a:chOff x="390143" y="1463039"/>
            <a:chExt cx="11527790" cy="2161540"/>
          </a:xfrm>
        </p:grpSpPr>
        <p:sp>
          <p:nvSpPr>
            <p:cNvPr id="5" name="object 5"/>
            <p:cNvSpPr/>
            <p:nvPr/>
          </p:nvSpPr>
          <p:spPr>
            <a:xfrm>
              <a:off x="390143" y="1463039"/>
              <a:ext cx="11527536" cy="2161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842" y="1495967"/>
              <a:ext cx="11417935" cy="2051050"/>
            </a:xfrm>
            <a:custGeom>
              <a:avLst/>
              <a:gdLst/>
              <a:ahLst/>
              <a:cxnLst/>
              <a:rect l="l" t="t" r="r" b="b"/>
              <a:pathLst>
                <a:path w="11417935" h="2051050">
                  <a:moveTo>
                    <a:pt x="0" y="130159"/>
                  </a:moveTo>
                  <a:lnTo>
                    <a:pt x="10228" y="79495"/>
                  </a:lnTo>
                  <a:lnTo>
                    <a:pt x="38122" y="38122"/>
                  </a:lnTo>
                  <a:lnTo>
                    <a:pt x="79495" y="10228"/>
                  </a:lnTo>
                  <a:lnTo>
                    <a:pt x="130159" y="0"/>
                  </a:lnTo>
                  <a:lnTo>
                    <a:pt x="11287484" y="0"/>
                  </a:lnTo>
                  <a:lnTo>
                    <a:pt x="11338147" y="10228"/>
                  </a:lnTo>
                  <a:lnTo>
                    <a:pt x="11379520" y="38122"/>
                  </a:lnTo>
                  <a:lnTo>
                    <a:pt x="11407414" y="79495"/>
                  </a:lnTo>
                  <a:lnTo>
                    <a:pt x="11417643" y="130159"/>
                  </a:lnTo>
                  <a:lnTo>
                    <a:pt x="11417643" y="1920263"/>
                  </a:lnTo>
                  <a:lnTo>
                    <a:pt x="11407414" y="1970926"/>
                  </a:lnTo>
                  <a:lnTo>
                    <a:pt x="11379520" y="2012299"/>
                  </a:lnTo>
                  <a:lnTo>
                    <a:pt x="11338147" y="2040193"/>
                  </a:lnTo>
                  <a:lnTo>
                    <a:pt x="11287484" y="2050422"/>
                  </a:lnTo>
                  <a:lnTo>
                    <a:pt x="130159" y="2050422"/>
                  </a:lnTo>
                  <a:lnTo>
                    <a:pt x="79495" y="2040193"/>
                  </a:lnTo>
                  <a:lnTo>
                    <a:pt x="38122" y="2012299"/>
                  </a:lnTo>
                  <a:lnTo>
                    <a:pt x="10228" y="1970926"/>
                  </a:lnTo>
                  <a:lnTo>
                    <a:pt x="0" y="1920263"/>
                  </a:lnTo>
                  <a:lnTo>
                    <a:pt x="0" y="130159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3672" y="4303776"/>
            <a:ext cx="11530965" cy="2161540"/>
            <a:chOff x="423672" y="4303776"/>
            <a:chExt cx="11530965" cy="2161540"/>
          </a:xfrm>
        </p:grpSpPr>
        <p:sp>
          <p:nvSpPr>
            <p:cNvPr id="8" name="object 8"/>
            <p:cNvSpPr/>
            <p:nvPr/>
          </p:nvSpPr>
          <p:spPr>
            <a:xfrm>
              <a:off x="423672" y="4303776"/>
              <a:ext cx="11530584" cy="21610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541" y="4336822"/>
              <a:ext cx="11417935" cy="2051050"/>
            </a:xfrm>
            <a:custGeom>
              <a:avLst/>
              <a:gdLst/>
              <a:ahLst/>
              <a:cxnLst/>
              <a:rect l="l" t="t" r="r" b="b"/>
              <a:pathLst>
                <a:path w="11417935" h="2051050">
                  <a:moveTo>
                    <a:pt x="0" y="130159"/>
                  </a:moveTo>
                  <a:lnTo>
                    <a:pt x="10228" y="79495"/>
                  </a:lnTo>
                  <a:lnTo>
                    <a:pt x="38122" y="38122"/>
                  </a:lnTo>
                  <a:lnTo>
                    <a:pt x="79495" y="10228"/>
                  </a:lnTo>
                  <a:lnTo>
                    <a:pt x="130159" y="0"/>
                  </a:lnTo>
                  <a:lnTo>
                    <a:pt x="11287484" y="0"/>
                  </a:lnTo>
                  <a:lnTo>
                    <a:pt x="11338147" y="10228"/>
                  </a:lnTo>
                  <a:lnTo>
                    <a:pt x="11379520" y="38122"/>
                  </a:lnTo>
                  <a:lnTo>
                    <a:pt x="11407414" y="79495"/>
                  </a:lnTo>
                  <a:lnTo>
                    <a:pt x="11417643" y="130159"/>
                  </a:lnTo>
                  <a:lnTo>
                    <a:pt x="11417643" y="1920263"/>
                  </a:lnTo>
                  <a:lnTo>
                    <a:pt x="11407414" y="1970926"/>
                  </a:lnTo>
                  <a:lnTo>
                    <a:pt x="11379520" y="2012299"/>
                  </a:lnTo>
                  <a:lnTo>
                    <a:pt x="11338147" y="2040193"/>
                  </a:lnTo>
                  <a:lnTo>
                    <a:pt x="11287484" y="2050422"/>
                  </a:lnTo>
                  <a:lnTo>
                    <a:pt x="130159" y="2050422"/>
                  </a:lnTo>
                  <a:lnTo>
                    <a:pt x="79495" y="2040193"/>
                  </a:lnTo>
                  <a:lnTo>
                    <a:pt x="38122" y="2012299"/>
                  </a:lnTo>
                  <a:lnTo>
                    <a:pt x="10228" y="1970926"/>
                  </a:lnTo>
                  <a:lnTo>
                    <a:pt x="0" y="1920263"/>
                  </a:lnTo>
                  <a:lnTo>
                    <a:pt x="0" y="130159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3580" y="849884"/>
            <a:ext cx="11192510" cy="542988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65"/>
              </a:spcBef>
            </a:pPr>
            <a:r>
              <a:rPr sz="2400" b="1" spc="-200" dirty="0">
                <a:solidFill>
                  <a:srgbClr val="333333"/>
                </a:solidFill>
                <a:latin typeface="Arial"/>
                <a:cs typeface="Arial"/>
              </a:rPr>
              <a:t>Gold</a:t>
            </a:r>
            <a:r>
              <a:rPr sz="2400" b="1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1350"/>
              </a:spcBef>
            </a:pP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research is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concerned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making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recommendations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museum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visitors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based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 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their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history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within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physical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environment,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textual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information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associated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each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item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their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history.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(...)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study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compares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analyses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different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methods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path 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prediction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including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adapted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naive </a:t>
            </a:r>
            <a:r>
              <a:rPr sz="24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Bayes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method,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document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similarity, </a:t>
            </a:r>
            <a:r>
              <a:rPr sz="2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visitor</a:t>
            </a:r>
            <a:r>
              <a:rPr sz="24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feedback  and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measures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lexical</a:t>
            </a:r>
            <a:r>
              <a:rPr sz="2400" spc="-2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similarity.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 Unicode MS"/>
              <a:cs typeface="Arial Unicode MS"/>
            </a:endParaRPr>
          </a:p>
          <a:p>
            <a:pPr marL="177165">
              <a:lnSpc>
                <a:spcPct val="100000"/>
              </a:lnSpc>
            </a:pPr>
            <a:r>
              <a:rPr sz="3525" b="1" spc="292" baseline="1182" dirty="0">
                <a:solidFill>
                  <a:srgbClr val="333333"/>
                </a:solidFill>
                <a:latin typeface="Arial"/>
                <a:cs typeface="Arial"/>
              </a:rPr>
              <a:t>Co-opNET </a:t>
            </a:r>
            <a:r>
              <a:rPr sz="2400" b="1" spc="-14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400" b="1" spc="-140" dirty="0">
                <a:solidFill>
                  <a:srgbClr val="FF0000"/>
                </a:solidFill>
                <a:latin typeface="Arial"/>
                <a:cs typeface="Arial"/>
              </a:rPr>
              <a:t>Generator </a:t>
            </a:r>
            <a:r>
              <a:rPr sz="2400" b="1" spc="-155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400" b="1" spc="-155" dirty="0">
                <a:solidFill>
                  <a:srgbClr val="333333"/>
                </a:solidFill>
                <a:latin typeface="Arial"/>
                <a:cs typeface="Arial"/>
              </a:rPr>
              <a:t>) Generated</a:t>
            </a:r>
            <a:r>
              <a:rPr sz="2400" b="1" spc="-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  <a:p>
            <a:pPr marL="80645" marR="186690">
              <a:lnSpc>
                <a:spcPct val="100600"/>
              </a:lnSpc>
              <a:spcBef>
                <a:spcPts val="1639"/>
              </a:spcBef>
            </a:pPr>
            <a:r>
              <a:rPr sz="2400" i="1" spc="-165" dirty="0">
                <a:solidFill>
                  <a:srgbClr val="008000"/>
                </a:solidFill>
                <a:latin typeface="Arial"/>
                <a:cs typeface="Arial"/>
              </a:rPr>
              <a:t>This </a:t>
            </a:r>
            <a:r>
              <a:rPr sz="2400" i="1" spc="-95" dirty="0">
                <a:solidFill>
                  <a:srgbClr val="008000"/>
                </a:solidFill>
                <a:latin typeface="Arial"/>
                <a:cs typeface="Arial"/>
              </a:rPr>
              <a:t>paper </a:t>
            </a:r>
            <a:r>
              <a:rPr sz="2400" i="1" spc="-140" dirty="0">
                <a:solidFill>
                  <a:srgbClr val="008000"/>
                </a:solidFill>
                <a:latin typeface="Arial"/>
                <a:cs typeface="Arial"/>
              </a:rPr>
              <a:t>proposes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novel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approach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measuring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success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machine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learning 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methods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user’s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selection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50" dirty="0">
                <a:solidFill>
                  <a:srgbClr val="C00000"/>
                </a:solidFill>
                <a:latin typeface="Arial Unicode MS"/>
                <a:cs typeface="Arial Unicode MS"/>
              </a:rPr>
              <a:t>particular exhibit </a:t>
            </a:r>
            <a:r>
              <a:rPr sz="2400" spc="15" dirty="0">
                <a:solidFill>
                  <a:srgbClr val="C00000"/>
                </a:solidFill>
                <a:latin typeface="Arial Unicode MS"/>
                <a:cs typeface="Arial Unicode MS"/>
              </a:rPr>
              <a:t>to </a:t>
            </a:r>
            <a:r>
              <a:rPr sz="2400" spc="-110" dirty="0">
                <a:solidFill>
                  <a:srgbClr val="C00000"/>
                </a:solidFill>
                <a:latin typeface="Arial Unicode MS"/>
                <a:cs typeface="Arial Unicode MS"/>
              </a:rPr>
              <a:t>be </a:t>
            </a:r>
            <a:r>
              <a:rPr sz="2400" spc="-85" dirty="0">
                <a:solidFill>
                  <a:srgbClr val="C00000"/>
                </a:solidFill>
                <a:latin typeface="Arial Unicode MS"/>
                <a:cs typeface="Arial Unicode MS"/>
              </a:rPr>
              <a:t>produced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unsupervised 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framework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is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used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Arial Unicode MS"/>
                <a:cs typeface="Arial Unicode MS"/>
              </a:rPr>
              <a:t>jointly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compute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likelihood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10" dirty="0">
                <a:solidFill>
                  <a:srgbClr val="C00000"/>
                </a:solidFill>
                <a:latin typeface="Arial Unicode MS"/>
                <a:cs typeface="Arial Unicode MS"/>
              </a:rPr>
              <a:t>value</a:t>
            </a:r>
            <a:r>
              <a:rPr sz="2400" spc="-120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Unicode MS"/>
                <a:cs typeface="Arial Unicode MS"/>
              </a:rPr>
              <a:t>of</a:t>
            </a:r>
            <a:r>
              <a:rPr sz="2400" spc="-120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400" spc="-30" dirty="0">
                <a:solidFill>
                  <a:srgbClr val="C00000"/>
                </a:solidFill>
                <a:latin typeface="Arial Unicode MS"/>
                <a:cs typeface="Arial Unicode MS"/>
              </a:rPr>
              <a:t>the</a:t>
            </a:r>
            <a:r>
              <a:rPr sz="2400" spc="-114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400" spc="-95" dirty="0">
                <a:solidFill>
                  <a:srgbClr val="C00000"/>
                </a:solidFill>
                <a:latin typeface="Arial Unicode MS"/>
                <a:cs typeface="Arial Unicode MS"/>
              </a:rPr>
              <a:t>best</a:t>
            </a:r>
            <a:r>
              <a:rPr sz="2400" spc="-130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Arial Unicode MS"/>
                <a:cs typeface="Arial Unicode MS"/>
              </a:rPr>
              <a:t>exhibit</a:t>
            </a:r>
            <a:r>
              <a:rPr sz="2400" spc="-130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400" spc="15" dirty="0">
                <a:solidFill>
                  <a:srgbClr val="C00000"/>
                </a:solidFill>
                <a:latin typeface="Arial Unicode MS"/>
                <a:cs typeface="Arial Unicode MS"/>
              </a:rPr>
              <a:t>to</a:t>
            </a:r>
            <a:r>
              <a:rPr sz="2400" spc="-125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400" spc="-110" dirty="0">
                <a:solidFill>
                  <a:srgbClr val="C00000"/>
                </a:solidFill>
                <a:latin typeface="Arial Unicode MS"/>
                <a:cs typeface="Arial Unicode MS"/>
              </a:rPr>
              <a:t>be  </a:t>
            </a:r>
            <a:r>
              <a:rPr sz="2400" spc="-85" dirty="0">
                <a:solidFill>
                  <a:srgbClr val="C00000"/>
                </a:solidFill>
                <a:latin typeface="Arial Unicode MS"/>
                <a:cs typeface="Arial Unicode MS"/>
              </a:rPr>
              <a:t>produced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(...) </a:t>
            </a:r>
            <a:r>
              <a:rPr sz="2400" i="1" spc="-195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400" i="1" spc="-110" dirty="0">
                <a:solidFill>
                  <a:srgbClr val="008000"/>
                </a:solidFill>
                <a:latin typeface="Arial"/>
                <a:cs typeface="Arial"/>
              </a:rPr>
              <a:t>experiments </a:t>
            </a:r>
            <a:r>
              <a:rPr sz="2400" i="1" spc="-125" dirty="0">
                <a:solidFill>
                  <a:srgbClr val="008000"/>
                </a:solidFill>
                <a:latin typeface="Arial"/>
                <a:cs typeface="Arial"/>
              </a:rPr>
              <a:t>show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that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models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produced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by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supervised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methods 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improve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user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performance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selecting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exhibits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over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unsupervised</a:t>
            </a:r>
            <a:r>
              <a:rPr sz="2400" spc="-4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methods.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496811"/>
            <a:ext cx="2836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008000"/>
                </a:solidFill>
                <a:latin typeface="Arial Unicode MS"/>
                <a:cs typeface="Arial Unicode MS"/>
              </a:rPr>
              <a:t>Green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: </a:t>
            </a:r>
            <a:r>
              <a:rPr sz="2000" spc="-80" dirty="0">
                <a:solidFill>
                  <a:srgbClr val="008000"/>
                </a:solidFill>
                <a:latin typeface="Arial Unicode MS"/>
                <a:cs typeface="Arial Unicode MS"/>
              </a:rPr>
              <a:t>Transitional</a:t>
            </a:r>
            <a:r>
              <a:rPr sz="2000" spc="-145" dirty="0">
                <a:solidFill>
                  <a:srgbClr val="008000"/>
                </a:solidFill>
                <a:latin typeface="Arial Unicode MS"/>
                <a:cs typeface="Arial Unicode MS"/>
              </a:rPr>
              <a:t> </a:t>
            </a:r>
            <a:r>
              <a:rPr sz="2000" spc="-155" dirty="0">
                <a:solidFill>
                  <a:srgbClr val="008000"/>
                </a:solidFill>
                <a:latin typeface="Arial Unicode MS"/>
                <a:cs typeface="Arial Unicode MS"/>
              </a:rPr>
              <a:t>Phrases</a:t>
            </a:r>
            <a:endParaRPr sz="20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9830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834" y="141732"/>
            <a:ext cx="10263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Autoregression </a:t>
            </a:r>
            <a:r>
              <a:rPr spc="-265" dirty="0"/>
              <a:t>issue </a:t>
            </a:r>
            <a:r>
              <a:rPr spc="-15" dirty="0"/>
              <a:t>for </a:t>
            </a:r>
            <a:r>
              <a:rPr spc="-195" dirty="0"/>
              <a:t>Summarization</a:t>
            </a:r>
            <a:r>
              <a:rPr spc="-409" dirty="0"/>
              <a:t> </a:t>
            </a:r>
            <a:r>
              <a:rPr spc="-204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2217" y="1567179"/>
            <a:ext cx="7953375" cy="18237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1015365" indent="-342900">
              <a:lnSpc>
                <a:spcPct val="101400"/>
              </a:lnSpc>
              <a:spcBef>
                <a:spcPts val="5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Cannot 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achieve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narrative </a:t>
            </a:r>
            <a:r>
              <a:rPr sz="2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flow </a:t>
            </a:r>
            <a:r>
              <a:rPr sz="28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across</a:t>
            </a:r>
            <a:r>
              <a:rPr sz="2800" spc="-31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multiple  </a:t>
            </a:r>
            <a:r>
              <a:rPr sz="2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sentences</a:t>
            </a:r>
            <a:endParaRPr sz="2800">
              <a:latin typeface="Arial Unicode MS"/>
              <a:cs typeface="Arial Unicode MS"/>
            </a:endParaRPr>
          </a:p>
          <a:p>
            <a:pPr marL="355600" marR="5080" indent="-342900">
              <a:lnSpc>
                <a:spcPct val="100699"/>
              </a:lnSpc>
              <a:spcBef>
                <a:spcPts val="62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No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way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telling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Arial Unicode MS"/>
                <a:cs typeface="Arial Unicode MS"/>
              </a:rPr>
              <a:t>if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sequence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sentences</a:t>
            </a:r>
            <a:r>
              <a:rPr sz="2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follow  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certain 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2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structure </a:t>
            </a:r>
            <a:r>
              <a:rPr sz="2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or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narrative</a:t>
            </a:r>
            <a:r>
              <a:rPr sz="2800" spc="-3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Arial Unicode MS"/>
                <a:cs typeface="Arial Unicode MS"/>
              </a:rPr>
              <a:t>flow!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817" y="3956811"/>
            <a:ext cx="80086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6692DC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Left-to-Right </a:t>
            </a:r>
            <a:r>
              <a:rPr sz="2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Right-To-Left </a:t>
            </a: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decoding </a:t>
            </a:r>
            <a:r>
              <a:rPr sz="2850" spc="-142" baseline="-8771" dirty="0">
                <a:solidFill>
                  <a:srgbClr val="2A1BF1"/>
                </a:solidFill>
                <a:latin typeface="Arial Unicode MS"/>
                <a:cs typeface="Arial Unicode MS"/>
              </a:rPr>
              <a:t>[Zhou </a:t>
            </a:r>
            <a:r>
              <a:rPr sz="2850" spc="-89" baseline="-8771" dirty="0">
                <a:solidFill>
                  <a:srgbClr val="2A1BF1"/>
                </a:solidFill>
                <a:latin typeface="Arial Unicode MS"/>
                <a:cs typeface="Arial Unicode MS"/>
              </a:rPr>
              <a:t>et.al.,</a:t>
            </a:r>
            <a:r>
              <a:rPr sz="2850" spc="-217" baseline="-8771" dirty="0">
                <a:solidFill>
                  <a:srgbClr val="2A1BF1"/>
                </a:solidFill>
                <a:latin typeface="Arial Unicode MS"/>
                <a:cs typeface="Arial Unicode MS"/>
              </a:rPr>
              <a:t> </a:t>
            </a:r>
            <a:r>
              <a:rPr sz="2850" spc="-120" baseline="-8771" dirty="0">
                <a:solidFill>
                  <a:srgbClr val="2A1BF1"/>
                </a:solidFill>
                <a:latin typeface="Arial Unicode MS"/>
                <a:cs typeface="Arial Unicode MS"/>
              </a:rPr>
              <a:t>2019]</a:t>
            </a:r>
            <a:endParaRPr sz="2850" baseline="-8771">
              <a:latin typeface="Arial Unicode MS"/>
              <a:cs typeface="Arial Unicode MS"/>
            </a:endParaRPr>
          </a:p>
          <a:p>
            <a:pPr marL="381000">
              <a:lnSpc>
                <a:spcPct val="100000"/>
              </a:lnSpc>
              <a:spcBef>
                <a:spcPts val="25"/>
              </a:spcBef>
            </a:pPr>
            <a:r>
              <a:rPr sz="2800" spc="1185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sz="2800" spc="-3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machine </a:t>
            </a:r>
            <a:r>
              <a:rPr sz="2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translation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where 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alignment </a:t>
            </a:r>
            <a:r>
              <a:rPr sz="2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matters!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1015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29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2898" y="1951164"/>
            <a:ext cx="1148715" cy="962660"/>
            <a:chOff x="1222898" y="1951164"/>
            <a:chExt cx="1148715" cy="962660"/>
          </a:xfrm>
        </p:grpSpPr>
        <p:sp>
          <p:nvSpPr>
            <p:cNvPr id="7" name="object 7"/>
            <p:cNvSpPr/>
            <p:nvPr/>
          </p:nvSpPr>
          <p:spPr>
            <a:xfrm>
              <a:off x="1326161" y="2704924"/>
              <a:ext cx="208280" cy="20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7186" y="196545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4">
                  <a:moveTo>
                    <a:pt x="316565" y="0"/>
                  </a:moveTo>
                  <a:lnTo>
                    <a:pt x="54656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1"/>
                  </a:lnTo>
                  <a:lnTo>
                    <a:pt x="16008" y="311925"/>
                  </a:lnTo>
                  <a:lnTo>
                    <a:pt x="33381" y="323638"/>
                  </a:lnTo>
                  <a:lnTo>
                    <a:pt x="54656" y="327934"/>
                  </a:lnTo>
                  <a:lnTo>
                    <a:pt x="316565" y="327934"/>
                  </a:lnTo>
                  <a:lnTo>
                    <a:pt x="337840" y="323638"/>
                  </a:lnTo>
                  <a:lnTo>
                    <a:pt x="355213" y="311925"/>
                  </a:lnTo>
                  <a:lnTo>
                    <a:pt x="366926" y="294551"/>
                  </a:lnTo>
                  <a:lnTo>
                    <a:pt x="371222" y="273277"/>
                  </a:lnTo>
                  <a:lnTo>
                    <a:pt x="371222" y="54656"/>
                  </a:lnTo>
                  <a:lnTo>
                    <a:pt x="366926" y="33381"/>
                  </a:lnTo>
                  <a:lnTo>
                    <a:pt x="355213" y="16008"/>
                  </a:lnTo>
                  <a:lnTo>
                    <a:pt x="337840" y="4295"/>
                  </a:lnTo>
                  <a:lnTo>
                    <a:pt x="316565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7186" y="196545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4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316565" y="0"/>
                  </a:lnTo>
                  <a:lnTo>
                    <a:pt x="337840" y="4295"/>
                  </a:lnTo>
                  <a:lnTo>
                    <a:pt x="355213" y="16008"/>
                  </a:lnTo>
                  <a:lnTo>
                    <a:pt x="366926" y="33381"/>
                  </a:lnTo>
                  <a:lnTo>
                    <a:pt x="371222" y="54656"/>
                  </a:lnTo>
                  <a:lnTo>
                    <a:pt x="371222" y="273277"/>
                  </a:lnTo>
                  <a:lnTo>
                    <a:pt x="366926" y="294552"/>
                  </a:lnTo>
                  <a:lnTo>
                    <a:pt x="355213" y="311925"/>
                  </a:lnTo>
                  <a:lnTo>
                    <a:pt x="337840" y="323638"/>
                  </a:lnTo>
                  <a:lnTo>
                    <a:pt x="316565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2820" y="2704925"/>
              <a:ext cx="208280" cy="20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828286" y="1951164"/>
            <a:ext cx="400050" cy="962660"/>
            <a:chOff x="2828286" y="1951164"/>
            <a:chExt cx="400050" cy="962660"/>
          </a:xfrm>
        </p:grpSpPr>
        <p:sp>
          <p:nvSpPr>
            <p:cNvPr id="12" name="object 12"/>
            <p:cNvSpPr/>
            <p:nvPr/>
          </p:nvSpPr>
          <p:spPr>
            <a:xfrm>
              <a:off x="2919191" y="2704925"/>
              <a:ext cx="208280" cy="20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2573" y="196545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4">
                  <a:moveTo>
                    <a:pt x="316565" y="0"/>
                  </a:moveTo>
                  <a:lnTo>
                    <a:pt x="54656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1"/>
                  </a:lnTo>
                  <a:lnTo>
                    <a:pt x="16008" y="311925"/>
                  </a:lnTo>
                  <a:lnTo>
                    <a:pt x="33381" y="323638"/>
                  </a:lnTo>
                  <a:lnTo>
                    <a:pt x="54656" y="327934"/>
                  </a:lnTo>
                  <a:lnTo>
                    <a:pt x="316565" y="327934"/>
                  </a:lnTo>
                  <a:lnTo>
                    <a:pt x="337840" y="323638"/>
                  </a:lnTo>
                  <a:lnTo>
                    <a:pt x="355213" y="311925"/>
                  </a:lnTo>
                  <a:lnTo>
                    <a:pt x="366927" y="294551"/>
                  </a:lnTo>
                  <a:lnTo>
                    <a:pt x="371222" y="273277"/>
                  </a:lnTo>
                  <a:lnTo>
                    <a:pt x="371222" y="54656"/>
                  </a:lnTo>
                  <a:lnTo>
                    <a:pt x="366927" y="33381"/>
                  </a:lnTo>
                  <a:lnTo>
                    <a:pt x="355213" y="16008"/>
                  </a:lnTo>
                  <a:lnTo>
                    <a:pt x="337840" y="4295"/>
                  </a:lnTo>
                  <a:lnTo>
                    <a:pt x="316565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2573" y="196545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4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316565" y="0"/>
                  </a:lnTo>
                  <a:lnTo>
                    <a:pt x="337840" y="4295"/>
                  </a:lnTo>
                  <a:lnTo>
                    <a:pt x="355213" y="16008"/>
                  </a:lnTo>
                  <a:lnTo>
                    <a:pt x="366926" y="33381"/>
                  </a:lnTo>
                  <a:lnTo>
                    <a:pt x="371222" y="54656"/>
                  </a:lnTo>
                  <a:lnTo>
                    <a:pt x="371222" y="273277"/>
                  </a:lnTo>
                  <a:lnTo>
                    <a:pt x="366926" y="294552"/>
                  </a:lnTo>
                  <a:lnTo>
                    <a:pt x="355213" y="311925"/>
                  </a:lnTo>
                  <a:lnTo>
                    <a:pt x="337840" y="323638"/>
                  </a:lnTo>
                  <a:lnTo>
                    <a:pt x="316565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7156" y="1965452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950" spc="-375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67060" y="1951164"/>
            <a:ext cx="400050" cy="356870"/>
            <a:chOff x="2067060" y="1951164"/>
            <a:chExt cx="400050" cy="356870"/>
          </a:xfrm>
        </p:grpSpPr>
        <p:sp>
          <p:nvSpPr>
            <p:cNvPr id="17" name="object 17"/>
            <p:cNvSpPr/>
            <p:nvPr/>
          </p:nvSpPr>
          <p:spPr>
            <a:xfrm>
              <a:off x="2081348" y="196545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4">
                  <a:moveTo>
                    <a:pt x="316566" y="0"/>
                  </a:moveTo>
                  <a:lnTo>
                    <a:pt x="54656" y="0"/>
                  </a:lnTo>
                  <a:lnTo>
                    <a:pt x="33382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1"/>
                  </a:lnTo>
                  <a:lnTo>
                    <a:pt x="16008" y="311925"/>
                  </a:lnTo>
                  <a:lnTo>
                    <a:pt x="33382" y="323638"/>
                  </a:lnTo>
                  <a:lnTo>
                    <a:pt x="54656" y="327934"/>
                  </a:lnTo>
                  <a:lnTo>
                    <a:pt x="316566" y="327934"/>
                  </a:lnTo>
                  <a:lnTo>
                    <a:pt x="337840" y="323638"/>
                  </a:lnTo>
                  <a:lnTo>
                    <a:pt x="355213" y="311925"/>
                  </a:lnTo>
                  <a:lnTo>
                    <a:pt x="366927" y="294551"/>
                  </a:lnTo>
                  <a:lnTo>
                    <a:pt x="371222" y="273277"/>
                  </a:lnTo>
                  <a:lnTo>
                    <a:pt x="371222" y="54656"/>
                  </a:lnTo>
                  <a:lnTo>
                    <a:pt x="366927" y="33381"/>
                  </a:lnTo>
                  <a:lnTo>
                    <a:pt x="355213" y="16008"/>
                  </a:lnTo>
                  <a:lnTo>
                    <a:pt x="337840" y="4295"/>
                  </a:lnTo>
                  <a:lnTo>
                    <a:pt x="316566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81348" y="196545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4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316565" y="0"/>
                  </a:lnTo>
                  <a:lnTo>
                    <a:pt x="337840" y="4295"/>
                  </a:lnTo>
                  <a:lnTo>
                    <a:pt x="355213" y="16008"/>
                  </a:lnTo>
                  <a:lnTo>
                    <a:pt x="366926" y="33381"/>
                  </a:lnTo>
                  <a:lnTo>
                    <a:pt x="371222" y="54656"/>
                  </a:lnTo>
                  <a:lnTo>
                    <a:pt x="371222" y="273277"/>
                  </a:lnTo>
                  <a:lnTo>
                    <a:pt x="366926" y="294552"/>
                  </a:lnTo>
                  <a:lnTo>
                    <a:pt x="355213" y="311925"/>
                  </a:lnTo>
                  <a:lnTo>
                    <a:pt x="337840" y="323638"/>
                  </a:lnTo>
                  <a:lnTo>
                    <a:pt x="316565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88683" y="1965452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80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950" spc="-419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7094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8620" y="1922779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9090" algn="l"/>
              </a:tabLst>
            </a:pPr>
            <a:r>
              <a:rPr sz="1800" spc="-560" dirty="0">
                <a:solidFill>
                  <a:srgbClr val="333333"/>
                </a:solidFill>
                <a:latin typeface="Arial Unicode MS"/>
                <a:cs typeface="Arial Unicode MS"/>
              </a:rPr>
              <a:t>…	</a:t>
            </a:r>
            <a:r>
              <a:rPr sz="2700" spc="-532" baseline="-10802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950" spc="-532" baseline="-29914" dirty="0">
                <a:solidFill>
                  <a:srgbClr val="333333"/>
                </a:solidFill>
                <a:latin typeface="Arial Unicode MS"/>
                <a:cs typeface="Arial Unicode MS"/>
              </a:rPr>
              <a:t>#</a:t>
            </a:r>
            <a:endParaRPr sz="1950" baseline="-29914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53896" y="2057983"/>
            <a:ext cx="984885" cy="660400"/>
          </a:xfrm>
          <a:custGeom>
            <a:avLst/>
            <a:gdLst/>
            <a:ahLst/>
            <a:cxnLst/>
            <a:rect l="l" t="t" r="r" b="b"/>
            <a:pathLst>
              <a:path w="984885" h="660400">
                <a:moveTo>
                  <a:pt x="142849" y="376999"/>
                </a:moveTo>
                <a:lnTo>
                  <a:pt x="113525" y="320865"/>
                </a:lnTo>
                <a:lnTo>
                  <a:pt x="68897" y="235407"/>
                </a:lnTo>
                <a:lnTo>
                  <a:pt x="0" y="379526"/>
                </a:lnTo>
                <a:lnTo>
                  <a:pt x="56324" y="332803"/>
                </a:lnTo>
                <a:lnTo>
                  <a:pt x="62115" y="659904"/>
                </a:lnTo>
                <a:lnTo>
                  <a:pt x="90690" y="659396"/>
                </a:lnTo>
                <a:lnTo>
                  <a:pt x="84899" y="332295"/>
                </a:lnTo>
                <a:lnTo>
                  <a:pt x="142849" y="376999"/>
                </a:lnTo>
                <a:close/>
              </a:path>
              <a:path w="984885" h="660400">
                <a:moveTo>
                  <a:pt x="727443" y="71437"/>
                </a:moveTo>
                <a:lnTo>
                  <a:pt x="584568" y="0"/>
                </a:lnTo>
                <a:lnTo>
                  <a:pt x="630288" y="57150"/>
                </a:lnTo>
                <a:lnTo>
                  <a:pt x="254508" y="57150"/>
                </a:lnTo>
                <a:lnTo>
                  <a:pt x="254508" y="85725"/>
                </a:lnTo>
                <a:lnTo>
                  <a:pt x="630288" y="85725"/>
                </a:lnTo>
                <a:lnTo>
                  <a:pt x="584568" y="142875"/>
                </a:lnTo>
                <a:lnTo>
                  <a:pt x="698868" y="85725"/>
                </a:lnTo>
                <a:lnTo>
                  <a:pt x="727443" y="71437"/>
                </a:lnTo>
                <a:close/>
              </a:path>
              <a:path w="984885" h="660400">
                <a:moveTo>
                  <a:pt x="984491" y="378282"/>
                </a:moveTo>
                <a:lnTo>
                  <a:pt x="955916" y="321132"/>
                </a:lnTo>
                <a:lnTo>
                  <a:pt x="913053" y="235407"/>
                </a:lnTo>
                <a:lnTo>
                  <a:pt x="841616" y="378282"/>
                </a:lnTo>
                <a:lnTo>
                  <a:pt x="898766" y="332562"/>
                </a:lnTo>
                <a:lnTo>
                  <a:pt x="898766" y="659650"/>
                </a:lnTo>
                <a:lnTo>
                  <a:pt x="927341" y="659650"/>
                </a:lnTo>
                <a:lnTo>
                  <a:pt x="927341" y="332562"/>
                </a:lnTo>
                <a:lnTo>
                  <a:pt x="984491" y="37828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5117" y="2293386"/>
            <a:ext cx="142875" cy="424815"/>
          </a:xfrm>
          <a:custGeom>
            <a:avLst/>
            <a:gdLst/>
            <a:ahLst/>
            <a:cxnLst/>
            <a:rect l="l" t="t" r="r" b="b"/>
            <a:pathLst>
              <a:path w="142875" h="424814">
                <a:moveTo>
                  <a:pt x="72085" y="85719"/>
                </a:moveTo>
                <a:lnTo>
                  <a:pt x="57669" y="96984"/>
                </a:lnTo>
                <a:lnTo>
                  <a:pt x="53928" y="424075"/>
                </a:lnTo>
                <a:lnTo>
                  <a:pt x="82501" y="424403"/>
                </a:lnTo>
                <a:lnTo>
                  <a:pt x="86243" y="97312"/>
                </a:lnTo>
                <a:lnTo>
                  <a:pt x="72085" y="85719"/>
                </a:lnTo>
                <a:close/>
              </a:path>
              <a:path w="142875" h="424814">
                <a:moveTo>
                  <a:pt x="114708" y="85718"/>
                </a:moveTo>
                <a:lnTo>
                  <a:pt x="72086" y="85718"/>
                </a:lnTo>
                <a:lnTo>
                  <a:pt x="86373" y="85882"/>
                </a:lnTo>
                <a:lnTo>
                  <a:pt x="86243" y="97312"/>
                </a:lnTo>
                <a:lnTo>
                  <a:pt x="142866" y="143682"/>
                </a:lnTo>
                <a:lnTo>
                  <a:pt x="114708" y="85718"/>
                </a:lnTo>
                <a:close/>
              </a:path>
              <a:path w="142875" h="424814">
                <a:moveTo>
                  <a:pt x="73068" y="0"/>
                </a:moveTo>
                <a:lnTo>
                  <a:pt x="0" y="142048"/>
                </a:lnTo>
                <a:lnTo>
                  <a:pt x="57669" y="96984"/>
                </a:lnTo>
                <a:lnTo>
                  <a:pt x="57800" y="85556"/>
                </a:lnTo>
                <a:lnTo>
                  <a:pt x="114629" y="85556"/>
                </a:lnTo>
                <a:lnTo>
                  <a:pt x="73068" y="0"/>
                </a:lnTo>
                <a:close/>
              </a:path>
              <a:path w="142875" h="424814">
                <a:moveTo>
                  <a:pt x="72087" y="85719"/>
                </a:moveTo>
                <a:lnTo>
                  <a:pt x="86243" y="97312"/>
                </a:lnTo>
                <a:lnTo>
                  <a:pt x="86373" y="85882"/>
                </a:lnTo>
                <a:lnTo>
                  <a:pt x="72087" y="85719"/>
                </a:lnTo>
                <a:close/>
              </a:path>
              <a:path w="142875" h="424814">
                <a:moveTo>
                  <a:pt x="57800" y="85556"/>
                </a:moveTo>
                <a:lnTo>
                  <a:pt x="57669" y="96984"/>
                </a:lnTo>
                <a:lnTo>
                  <a:pt x="72085" y="85719"/>
                </a:lnTo>
                <a:lnTo>
                  <a:pt x="57800" y="85556"/>
                </a:lnTo>
                <a:close/>
              </a:path>
              <a:path w="142875" h="424814">
                <a:moveTo>
                  <a:pt x="114629" y="85556"/>
                </a:moveTo>
                <a:lnTo>
                  <a:pt x="57800" y="85556"/>
                </a:lnTo>
                <a:lnTo>
                  <a:pt x="72086" y="85718"/>
                </a:lnTo>
                <a:lnTo>
                  <a:pt x="114708" y="85718"/>
                </a:lnTo>
                <a:lnTo>
                  <a:pt x="114629" y="855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6390" y="2991611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Left-to-Right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decoding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9120" y="4141946"/>
            <a:ext cx="1243965" cy="962660"/>
            <a:chOff x="569120" y="4141946"/>
            <a:chExt cx="1243965" cy="962660"/>
          </a:xfrm>
        </p:grpSpPr>
        <p:sp>
          <p:nvSpPr>
            <p:cNvPr id="25" name="object 25"/>
            <p:cNvSpPr/>
            <p:nvPr/>
          </p:nvSpPr>
          <p:spPr>
            <a:xfrm>
              <a:off x="672383" y="4895706"/>
              <a:ext cx="208280" cy="20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3408" y="4156233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5">
                  <a:moveTo>
                    <a:pt x="316565" y="0"/>
                  </a:moveTo>
                  <a:lnTo>
                    <a:pt x="54656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2"/>
                  </a:lnTo>
                  <a:lnTo>
                    <a:pt x="16008" y="311925"/>
                  </a:lnTo>
                  <a:lnTo>
                    <a:pt x="33381" y="323639"/>
                  </a:lnTo>
                  <a:lnTo>
                    <a:pt x="54656" y="327934"/>
                  </a:lnTo>
                  <a:lnTo>
                    <a:pt x="316565" y="327934"/>
                  </a:lnTo>
                  <a:lnTo>
                    <a:pt x="337840" y="323639"/>
                  </a:lnTo>
                  <a:lnTo>
                    <a:pt x="355213" y="311925"/>
                  </a:lnTo>
                  <a:lnTo>
                    <a:pt x="366926" y="294552"/>
                  </a:lnTo>
                  <a:lnTo>
                    <a:pt x="371222" y="273277"/>
                  </a:lnTo>
                  <a:lnTo>
                    <a:pt x="371222" y="54656"/>
                  </a:lnTo>
                  <a:lnTo>
                    <a:pt x="366926" y="33381"/>
                  </a:lnTo>
                  <a:lnTo>
                    <a:pt x="355213" y="16008"/>
                  </a:lnTo>
                  <a:lnTo>
                    <a:pt x="337840" y="4295"/>
                  </a:lnTo>
                  <a:lnTo>
                    <a:pt x="316565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408" y="4156233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5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316565" y="0"/>
                  </a:lnTo>
                  <a:lnTo>
                    <a:pt x="337840" y="4295"/>
                  </a:lnTo>
                  <a:lnTo>
                    <a:pt x="355213" y="16008"/>
                  </a:lnTo>
                  <a:lnTo>
                    <a:pt x="366926" y="33381"/>
                  </a:lnTo>
                  <a:lnTo>
                    <a:pt x="371222" y="54656"/>
                  </a:lnTo>
                  <a:lnTo>
                    <a:pt x="371222" y="273277"/>
                  </a:lnTo>
                  <a:lnTo>
                    <a:pt x="366926" y="294552"/>
                  </a:lnTo>
                  <a:lnTo>
                    <a:pt x="355213" y="311925"/>
                  </a:lnTo>
                  <a:lnTo>
                    <a:pt x="337840" y="323638"/>
                  </a:lnTo>
                  <a:lnTo>
                    <a:pt x="316565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7571" y="4156233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5">
                  <a:moveTo>
                    <a:pt x="316565" y="0"/>
                  </a:moveTo>
                  <a:lnTo>
                    <a:pt x="54655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2"/>
                  </a:lnTo>
                  <a:lnTo>
                    <a:pt x="16008" y="311925"/>
                  </a:lnTo>
                  <a:lnTo>
                    <a:pt x="33381" y="323639"/>
                  </a:lnTo>
                  <a:lnTo>
                    <a:pt x="54655" y="327934"/>
                  </a:lnTo>
                  <a:lnTo>
                    <a:pt x="316565" y="327934"/>
                  </a:lnTo>
                  <a:lnTo>
                    <a:pt x="337839" y="323639"/>
                  </a:lnTo>
                  <a:lnTo>
                    <a:pt x="355212" y="311925"/>
                  </a:lnTo>
                  <a:lnTo>
                    <a:pt x="366925" y="294552"/>
                  </a:lnTo>
                  <a:lnTo>
                    <a:pt x="371221" y="273277"/>
                  </a:lnTo>
                  <a:lnTo>
                    <a:pt x="371221" y="54656"/>
                  </a:lnTo>
                  <a:lnTo>
                    <a:pt x="366925" y="33381"/>
                  </a:lnTo>
                  <a:lnTo>
                    <a:pt x="355212" y="16008"/>
                  </a:lnTo>
                  <a:lnTo>
                    <a:pt x="337839" y="4295"/>
                  </a:lnTo>
                  <a:lnTo>
                    <a:pt x="316565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27571" y="4156233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5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316565" y="0"/>
                  </a:lnTo>
                  <a:lnTo>
                    <a:pt x="337840" y="4295"/>
                  </a:lnTo>
                  <a:lnTo>
                    <a:pt x="355213" y="16008"/>
                  </a:lnTo>
                  <a:lnTo>
                    <a:pt x="366926" y="33381"/>
                  </a:lnTo>
                  <a:lnTo>
                    <a:pt x="371222" y="54656"/>
                  </a:lnTo>
                  <a:lnTo>
                    <a:pt x="371222" y="273277"/>
                  </a:lnTo>
                  <a:lnTo>
                    <a:pt x="366926" y="294552"/>
                  </a:lnTo>
                  <a:lnTo>
                    <a:pt x="355213" y="311925"/>
                  </a:lnTo>
                  <a:lnTo>
                    <a:pt x="337840" y="323638"/>
                  </a:lnTo>
                  <a:lnTo>
                    <a:pt x="316565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9041" y="4895707"/>
              <a:ext cx="208280" cy="20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174507" y="4141946"/>
            <a:ext cx="515620" cy="962660"/>
            <a:chOff x="2174507" y="4141946"/>
            <a:chExt cx="515620" cy="962660"/>
          </a:xfrm>
        </p:grpSpPr>
        <p:sp>
          <p:nvSpPr>
            <p:cNvPr id="32" name="object 32"/>
            <p:cNvSpPr/>
            <p:nvPr/>
          </p:nvSpPr>
          <p:spPr>
            <a:xfrm>
              <a:off x="2325795" y="4895707"/>
              <a:ext cx="208280" cy="208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8795" y="4156233"/>
              <a:ext cx="487045" cy="328295"/>
            </a:xfrm>
            <a:custGeom>
              <a:avLst/>
              <a:gdLst/>
              <a:ahLst/>
              <a:cxnLst/>
              <a:rect l="l" t="t" r="r" b="b"/>
              <a:pathLst>
                <a:path w="487044" h="328295">
                  <a:moveTo>
                    <a:pt x="432214" y="0"/>
                  </a:moveTo>
                  <a:lnTo>
                    <a:pt x="54656" y="0"/>
                  </a:lnTo>
                  <a:lnTo>
                    <a:pt x="33382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2"/>
                  </a:lnTo>
                  <a:lnTo>
                    <a:pt x="16008" y="311925"/>
                  </a:lnTo>
                  <a:lnTo>
                    <a:pt x="33382" y="323639"/>
                  </a:lnTo>
                  <a:lnTo>
                    <a:pt x="54656" y="327934"/>
                  </a:lnTo>
                  <a:lnTo>
                    <a:pt x="432214" y="327934"/>
                  </a:lnTo>
                  <a:lnTo>
                    <a:pt x="453488" y="323639"/>
                  </a:lnTo>
                  <a:lnTo>
                    <a:pt x="470862" y="311925"/>
                  </a:lnTo>
                  <a:lnTo>
                    <a:pt x="482575" y="294552"/>
                  </a:lnTo>
                  <a:lnTo>
                    <a:pt x="486871" y="273277"/>
                  </a:lnTo>
                  <a:lnTo>
                    <a:pt x="486871" y="54656"/>
                  </a:lnTo>
                  <a:lnTo>
                    <a:pt x="482575" y="33381"/>
                  </a:lnTo>
                  <a:lnTo>
                    <a:pt x="470862" y="16008"/>
                  </a:lnTo>
                  <a:lnTo>
                    <a:pt x="453488" y="4295"/>
                  </a:lnTo>
                  <a:lnTo>
                    <a:pt x="43221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8795" y="4156233"/>
              <a:ext cx="487045" cy="328295"/>
            </a:xfrm>
            <a:custGeom>
              <a:avLst/>
              <a:gdLst/>
              <a:ahLst/>
              <a:cxnLst/>
              <a:rect l="l" t="t" r="r" b="b"/>
              <a:pathLst>
                <a:path w="487044" h="328295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432213" y="0"/>
                  </a:lnTo>
                  <a:lnTo>
                    <a:pt x="453488" y="4295"/>
                  </a:lnTo>
                  <a:lnTo>
                    <a:pt x="470861" y="16008"/>
                  </a:lnTo>
                  <a:lnTo>
                    <a:pt x="482574" y="33381"/>
                  </a:lnTo>
                  <a:lnTo>
                    <a:pt x="486870" y="54656"/>
                  </a:lnTo>
                  <a:lnTo>
                    <a:pt x="486870" y="273277"/>
                  </a:lnTo>
                  <a:lnTo>
                    <a:pt x="482574" y="294552"/>
                  </a:lnTo>
                  <a:lnTo>
                    <a:pt x="470861" y="311925"/>
                  </a:lnTo>
                  <a:lnTo>
                    <a:pt x="453488" y="323638"/>
                  </a:lnTo>
                  <a:lnTo>
                    <a:pt x="432213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0678" y="4156964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92175" algn="l"/>
              </a:tabLst>
            </a:pPr>
            <a:r>
              <a:rPr sz="1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950" spc="-375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!	</a:t>
            </a:r>
            <a:r>
              <a:rPr sz="1800" spc="-280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950" spc="-419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7094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4842" y="4190492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839" baseline="18518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r>
              <a:rPr sz="2700" spc="480" baseline="18518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700" spc="-3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300" spc="-25" dirty="0">
                <a:solidFill>
                  <a:srgbClr val="333333"/>
                </a:solidFill>
                <a:latin typeface="Arial Unicode MS"/>
                <a:cs typeface="Arial Unicode MS"/>
              </a:rPr>
              <a:t>#/"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0112" y="4248772"/>
            <a:ext cx="984885" cy="660400"/>
          </a:xfrm>
          <a:custGeom>
            <a:avLst/>
            <a:gdLst/>
            <a:ahLst/>
            <a:cxnLst/>
            <a:rect l="l" t="t" r="r" b="b"/>
            <a:pathLst>
              <a:path w="984885" h="660400">
                <a:moveTo>
                  <a:pt x="142849" y="376986"/>
                </a:moveTo>
                <a:lnTo>
                  <a:pt x="113538" y="320865"/>
                </a:lnTo>
                <a:lnTo>
                  <a:pt x="68897" y="235407"/>
                </a:lnTo>
                <a:lnTo>
                  <a:pt x="0" y="379514"/>
                </a:lnTo>
                <a:lnTo>
                  <a:pt x="56337" y="332790"/>
                </a:lnTo>
                <a:lnTo>
                  <a:pt x="62115" y="659892"/>
                </a:lnTo>
                <a:lnTo>
                  <a:pt x="90690" y="659384"/>
                </a:lnTo>
                <a:lnTo>
                  <a:pt x="84899" y="332282"/>
                </a:lnTo>
                <a:lnTo>
                  <a:pt x="142849" y="376986"/>
                </a:lnTo>
                <a:close/>
              </a:path>
              <a:path w="984885" h="660400">
                <a:moveTo>
                  <a:pt x="727456" y="71437"/>
                </a:moveTo>
                <a:lnTo>
                  <a:pt x="584581" y="0"/>
                </a:lnTo>
                <a:lnTo>
                  <a:pt x="630301" y="57150"/>
                </a:lnTo>
                <a:lnTo>
                  <a:pt x="254508" y="57150"/>
                </a:lnTo>
                <a:lnTo>
                  <a:pt x="254508" y="85725"/>
                </a:lnTo>
                <a:lnTo>
                  <a:pt x="630301" y="85725"/>
                </a:lnTo>
                <a:lnTo>
                  <a:pt x="584581" y="142875"/>
                </a:lnTo>
                <a:lnTo>
                  <a:pt x="698881" y="85725"/>
                </a:lnTo>
                <a:lnTo>
                  <a:pt x="727456" y="71437"/>
                </a:lnTo>
                <a:close/>
              </a:path>
              <a:path w="984885" h="660400">
                <a:moveTo>
                  <a:pt x="984504" y="378282"/>
                </a:moveTo>
                <a:lnTo>
                  <a:pt x="955929" y="321132"/>
                </a:lnTo>
                <a:lnTo>
                  <a:pt x="913066" y="235407"/>
                </a:lnTo>
                <a:lnTo>
                  <a:pt x="841629" y="378282"/>
                </a:lnTo>
                <a:lnTo>
                  <a:pt x="898779" y="332562"/>
                </a:lnTo>
                <a:lnTo>
                  <a:pt x="898779" y="659638"/>
                </a:lnTo>
                <a:lnTo>
                  <a:pt x="927354" y="659638"/>
                </a:lnTo>
                <a:lnTo>
                  <a:pt x="927354" y="332562"/>
                </a:lnTo>
                <a:lnTo>
                  <a:pt x="984504" y="37828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360022" y="4484168"/>
            <a:ext cx="1356360" cy="1983739"/>
            <a:chOff x="2360022" y="4484168"/>
            <a:chExt cx="1356360" cy="1983739"/>
          </a:xfrm>
        </p:grpSpPr>
        <p:sp>
          <p:nvSpPr>
            <p:cNvPr id="39" name="object 39"/>
            <p:cNvSpPr/>
            <p:nvPr/>
          </p:nvSpPr>
          <p:spPr>
            <a:xfrm>
              <a:off x="2360022" y="4484168"/>
              <a:ext cx="142875" cy="424815"/>
            </a:xfrm>
            <a:custGeom>
              <a:avLst/>
              <a:gdLst/>
              <a:ahLst/>
              <a:cxnLst/>
              <a:rect l="l" t="t" r="r" b="b"/>
              <a:pathLst>
                <a:path w="142875" h="424814">
                  <a:moveTo>
                    <a:pt x="71744" y="85723"/>
                  </a:moveTo>
                  <a:lnTo>
                    <a:pt x="57395" y="97076"/>
                  </a:lnTo>
                  <a:lnTo>
                    <a:pt x="55627" y="424162"/>
                  </a:lnTo>
                  <a:lnTo>
                    <a:pt x="84200" y="424317"/>
                  </a:lnTo>
                  <a:lnTo>
                    <a:pt x="85970" y="97231"/>
                  </a:lnTo>
                  <a:lnTo>
                    <a:pt x="71744" y="85723"/>
                  </a:lnTo>
                  <a:close/>
                </a:path>
                <a:path w="142875" h="424814">
                  <a:moveTo>
                    <a:pt x="114454" y="85646"/>
                  </a:moveTo>
                  <a:lnTo>
                    <a:pt x="57457" y="85646"/>
                  </a:lnTo>
                  <a:lnTo>
                    <a:pt x="86032" y="85801"/>
                  </a:lnTo>
                  <a:lnTo>
                    <a:pt x="85970" y="97231"/>
                  </a:lnTo>
                  <a:lnTo>
                    <a:pt x="142872" y="143259"/>
                  </a:lnTo>
                  <a:lnTo>
                    <a:pt x="114454" y="85646"/>
                  </a:lnTo>
                  <a:close/>
                </a:path>
                <a:path w="142875" h="424814">
                  <a:moveTo>
                    <a:pt x="72208" y="0"/>
                  </a:moveTo>
                  <a:lnTo>
                    <a:pt x="0" y="142486"/>
                  </a:lnTo>
                  <a:lnTo>
                    <a:pt x="57395" y="97076"/>
                  </a:lnTo>
                  <a:lnTo>
                    <a:pt x="57457" y="85646"/>
                  </a:lnTo>
                  <a:lnTo>
                    <a:pt x="114454" y="85646"/>
                  </a:lnTo>
                  <a:lnTo>
                    <a:pt x="72208" y="0"/>
                  </a:lnTo>
                  <a:close/>
                </a:path>
                <a:path w="142875" h="424814">
                  <a:moveTo>
                    <a:pt x="71744" y="85723"/>
                  </a:moveTo>
                  <a:lnTo>
                    <a:pt x="85970" y="97231"/>
                  </a:lnTo>
                  <a:lnTo>
                    <a:pt x="86032" y="85801"/>
                  </a:lnTo>
                  <a:lnTo>
                    <a:pt x="71744" y="85723"/>
                  </a:lnTo>
                  <a:close/>
                </a:path>
                <a:path w="142875" h="424814">
                  <a:moveTo>
                    <a:pt x="57457" y="85646"/>
                  </a:moveTo>
                  <a:lnTo>
                    <a:pt x="57395" y="97076"/>
                  </a:lnTo>
                  <a:lnTo>
                    <a:pt x="71744" y="85723"/>
                  </a:lnTo>
                  <a:lnTo>
                    <a:pt x="57457" y="8564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16113" y="6259485"/>
              <a:ext cx="208280" cy="20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32245" y="5520013"/>
              <a:ext cx="570230" cy="328295"/>
            </a:xfrm>
            <a:custGeom>
              <a:avLst/>
              <a:gdLst/>
              <a:ahLst/>
              <a:cxnLst/>
              <a:rect l="l" t="t" r="r" b="b"/>
              <a:pathLst>
                <a:path w="570229" h="328295">
                  <a:moveTo>
                    <a:pt x="514974" y="0"/>
                  </a:moveTo>
                  <a:lnTo>
                    <a:pt x="54656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6"/>
                  </a:lnTo>
                  <a:lnTo>
                    <a:pt x="4295" y="294551"/>
                  </a:lnTo>
                  <a:lnTo>
                    <a:pt x="16008" y="311924"/>
                  </a:lnTo>
                  <a:lnTo>
                    <a:pt x="33381" y="323638"/>
                  </a:lnTo>
                  <a:lnTo>
                    <a:pt x="54656" y="327933"/>
                  </a:lnTo>
                  <a:lnTo>
                    <a:pt x="514974" y="327933"/>
                  </a:lnTo>
                  <a:lnTo>
                    <a:pt x="536249" y="323638"/>
                  </a:lnTo>
                  <a:lnTo>
                    <a:pt x="553622" y="311924"/>
                  </a:lnTo>
                  <a:lnTo>
                    <a:pt x="565336" y="294551"/>
                  </a:lnTo>
                  <a:lnTo>
                    <a:pt x="569631" y="273276"/>
                  </a:lnTo>
                  <a:lnTo>
                    <a:pt x="569631" y="54656"/>
                  </a:lnTo>
                  <a:lnTo>
                    <a:pt x="565336" y="33381"/>
                  </a:lnTo>
                  <a:lnTo>
                    <a:pt x="553622" y="16008"/>
                  </a:lnTo>
                  <a:lnTo>
                    <a:pt x="536249" y="4295"/>
                  </a:lnTo>
                  <a:lnTo>
                    <a:pt x="514974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32245" y="5520013"/>
              <a:ext cx="570230" cy="328295"/>
            </a:xfrm>
            <a:custGeom>
              <a:avLst/>
              <a:gdLst/>
              <a:ahLst/>
              <a:cxnLst/>
              <a:rect l="l" t="t" r="r" b="b"/>
              <a:pathLst>
                <a:path w="570229" h="328295">
                  <a:moveTo>
                    <a:pt x="0" y="54657"/>
                  </a:moveTo>
                  <a:lnTo>
                    <a:pt x="4295" y="33382"/>
                  </a:lnTo>
                  <a:lnTo>
                    <a:pt x="16008" y="16008"/>
                  </a:lnTo>
                  <a:lnTo>
                    <a:pt x="33382" y="4295"/>
                  </a:lnTo>
                  <a:lnTo>
                    <a:pt x="54657" y="0"/>
                  </a:lnTo>
                  <a:lnTo>
                    <a:pt x="514975" y="0"/>
                  </a:lnTo>
                  <a:lnTo>
                    <a:pt x="536249" y="4295"/>
                  </a:lnTo>
                  <a:lnTo>
                    <a:pt x="553623" y="16008"/>
                  </a:lnTo>
                  <a:lnTo>
                    <a:pt x="565336" y="33382"/>
                  </a:lnTo>
                  <a:lnTo>
                    <a:pt x="569632" y="54657"/>
                  </a:lnTo>
                  <a:lnTo>
                    <a:pt x="569632" y="273277"/>
                  </a:lnTo>
                  <a:lnTo>
                    <a:pt x="565336" y="294551"/>
                  </a:lnTo>
                  <a:lnTo>
                    <a:pt x="553623" y="311925"/>
                  </a:lnTo>
                  <a:lnTo>
                    <a:pt x="536249" y="323638"/>
                  </a:lnTo>
                  <a:lnTo>
                    <a:pt x="514975" y="327934"/>
                  </a:lnTo>
                  <a:lnTo>
                    <a:pt x="54657" y="327934"/>
                  </a:lnTo>
                  <a:lnTo>
                    <a:pt x="33382" y="323638"/>
                  </a:lnTo>
                  <a:lnTo>
                    <a:pt x="16008" y="311925"/>
                  </a:lnTo>
                  <a:lnTo>
                    <a:pt x="4295" y="294551"/>
                  </a:lnTo>
                  <a:lnTo>
                    <a:pt x="0" y="273277"/>
                  </a:lnTo>
                  <a:lnTo>
                    <a:pt x="0" y="54657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0482" y="3756660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Left-to-Right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decoding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14105" y="5505724"/>
            <a:ext cx="1256030" cy="962660"/>
            <a:chOff x="4014105" y="5505724"/>
            <a:chExt cx="1256030" cy="962660"/>
          </a:xfrm>
        </p:grpSpPr>
        <p:sp>
          <p:nvSpPr>
            <p:cNvPr id="45" name="object 45"/>
            <p:cNvSpPr/>
            <p:nvPr/>
          </p:nvSpPr>
          <p:spPr>
            <a:xfrm>
              <a:off x="4204750" y="6259485"/>
              <a:ext cx="208280" cy="20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28392" y="5520011"/>
              <a:ext cx="575945" cy="328295"/>
            </a:xfrm>
            <a:custGeom>
              <a:avLst/>
              <a:gdLst/>
              <a:ahLst/>
              <a:cxnLst/>
              <a:rect l="l" t="t" r="r" b="b"/>
              <a:pathLst>
                <a:path w="575945" h="328295">
                  <a:moveTo>
                    <a:pt x="520956" y="0"/>
                  </a:moveTo>
                  <a:lnTo>
                    <a:pt x="54656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2"/>
                  </a:lnTo>
                  <a:lnTo>
                    <a:pt x="16008" y="311925"/>
                  </a:lnTo>
                  <a:lnTo>
                    <a:pt x="33381" y="323638"/>
                  </a:lnTo>
                  <a:lnTo>
                    <a:pt x="54656" y="327934"/>
                  </a:lnTo>
                  <a:lnTo>
                    <a:pt x="520956" y="327934"/>
                  </a:lnTo>
                  <a:lnTo>
                    <a:pt x="542231" y="323638"/>
                  </a:lnTo>
                  <a:lnTo>
                    <a:pt x="559605" y="311925"/>
                  </a:lnTo>
                  <a:lnTo>
                    <a:pt x="571318" y="294552"/>
                  </a:lnTo>
                  <a:lnTo>
                    <a:pt x="575613" y="273277"/>
                  </a:lnTo>
                  <a:lnTo>
                    <a:pt x="575613" y="54656"/>
                  </a:lnTo>
                  <a:lnTo>
                    <a:pt x="571318" y="33381"/>
                  </a:lnTo>
                  <a:lnTo>
                    <a:pt x="559605" y="16008"/>
                  </a:lnTo>
                  <a:lnTo>
                    <a:pt x="542231" y="4295"/>
                  </a:lnTo>
                  <a:lnTo>
                    <a:pt x="520956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28392" y="5520011"/>
              <a:ext cx="575945" cy="328295"/>
            </a:xfrm>
            <a:custGeom>
              <a:avLst/>
              <a:gdLst/>
              <a:ahLst/>
              <a:cxnLst/>
              <a:rect l="l" t="t" r="r" b="b"/>
              <a:pathLst>
                <a:path w="575945" h="328295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520957" y="0"/>
                  </a:lnTo>
                  <a:lnTo>
                    <a:pt x="542232" y="4295"/>
                  </a:lnTo>
                  <a:lnTo>
                    <a:pt x="559605" y="16008"/>
                  </a:lnTo>
                  <a:lnTo>
                    <a:pt x="571318" y="33381"/>
                  </a:lnTo>
                  <a:lnTo>
                    <a:pt x="575614" y="54656"/>
                  </a:lnTo>
                  <a:lnTo>
                    <a:pt x="575614" y="273277"/>
                  </a:lnTo>
                  <a:lnTo>
                    <a:pt x="571318" y="294552"/>
                  </a:lnTo>
                  <a:lnTo>
                    <a:pt x="559605" y="311925"/>
                  </a:lnTo>
                  <a:lnTo>
                    <a:pt x="542232" y="323638"/>
                  </a:lnTo>
                  <a:lnTo>
                    <a:pt x="520957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4503" y="552001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5">
                  <a:moveTo>
                    <a:pt x="316565" y="0"/>
                  </a:moveTo>
                  <a:lnTo>
                    <a:pt x="54656" y="0"/>
                  </a:lnTo>
                  <a:lnTo>
                    <a:pt x="33381" y="4295"/>
                  </a:lnTo>
                  <a:lnTo>
                    <a:pt x="16008" y="16008"/>
                  </a:lnTo>
                  <a:lnTo>
                    <a:pt x="4295" y="33381"/>
                  </a:lnTo>
                  <a:lnTo>
                    <a:pt x="0" y="54656"/>
                  </a:lnTo>
                  <a:lnTo>
                    <a:pt x="0" y="273277"/>
                  </a:lnTo>
                  <a:lnTo>
                    <a:pt x="4295" y="294552"/>
                  </a:lnTo>
                  <a:lnTo>
                    <a:pt x="16008" y="311925"/>
                  </a:lnTo>
                  <a:lnTo>
                    <a:pt x="33381" y="323639"/>
                  </a:lnTo>
                  <a:lnTo>
                    <a:pt x="54656" y="327934"/>
                  </a:lnTo>
                  <a:lnTo>
                    <a:pt x="316565" y="327934"/>
                  </a:lnTo>
                  <a:lnTo>
                    <a:pt x="337840" y="323639"/>
                  </a:lnTo>
                  <a:lnTo>
                    <a:pt x="355213" y="311925"/>
                  </a:lnTo>
                  <a:lnTo>
                    <a:pt x="366927" y="294552"/>
                  </a:lnTo>
                  <a:lnTo>
                    <a:pt x="371222" y="273277"/>
                  </a:lnTo>
                  <a:lnTo>
                    <a:pt x="371222" y="54656"/>
                  </a:lnTo>
                  <a:lnTo>
                    <a:pt x="366927" y="33381"/>
                  </a:lnTo>
                  <a:lnTo>
                    <a:pt x="355213" y="16008"/>
                  </a:lnTo>
                  <a:lnTo>
                    <a:pt x="337840" y="4295"/>
                  </a:lnTo>
                  <a:lnTo>
                    <a:pt x="316565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84503" y="5520011"/>
              <a:ext cx="371475" cy="328295"/>
            </a:xfrm>
            <a:custGeom>
              <a:avLst/>
              <a:gdLst/>
              <a:ahLst/>
              <a:cxnLst/>
              <a:rect l="l" t="t" r="r" b="b"/>
              <a:pathLst>
                <a:path w="371475" h="328295">
                  <a:moveTo>
                    <a:pt x="0" y="54656"/>
                  </a:moveTo>
                  <a:lnTo>
                    <a:pt x="4295" y="33381"/>
                  </a:lnTo>
                  <a:lnTo>
                    <a:pt x="16008" y="16008"/>
                  </a:lnTo>
                  <a:lnTo>
                    <a:pt x="33381" y="4295"/>
                  </a:lnTo>
                  <a:lnTo>
                    <a:pt x="54656" y="0"/>
                  </a:lnTo>
                  <a:lnTo>
                    <a:pt x="316565" y="0"/>
                  </a:lnTo>
                  <a:lnTo>
                    <a:pt x="337840" y="4295"/>
                  </a:lnTo>
                  <a:lnTo>
                    <a:pt x="355213" y="16008"/>
                  </a:lnTo>
                  <a:lnTo>
                    <a:pt x="366926" y="33381"/>
                  </a:lnTo>
                  <a:lnTo>
                    <a:pt x="371222" y="54656"/>
                  </a:lnTo>
                  <a:lnTo>
                    <a:pt x="371222" y="273277"/>
                  </a:lnTo>
                  <a:lnTo>
                    <a:pt x="366926" y="294552"/>
                  </a:lnTo>
                  <a:lnTo>
                    <a:pt x="355213" y="311925"/>
                  </a:lnTo>
                  <a:lnTo>
                    <a:pt x="337840" y="323638"/>
                  </a:lnTo>
                  <a:lnTo>
                    <a:pt x="316565" y="327934"/>
                  </a:lnTo>
                  <a:lnTo>
                    <a:pt x="54656" y="327934"/>
                  </a:lnTo>
                  <a:lnTo>
                    <a:pt x="33381" y="323638"/>
                  </a:lnTo>
                  <a:lnTo>
                    <a:pt x="16008" y="311925"/>
                  </a:lnTo>
                  <a:lnTo>
                    <a:pt x="4295" y="294552"/>
                  </a:lnTo>
                  <a:lnTo>
                    <a:pt x="0" y="273277"/>
                  </a:lnTo>
                  <a:lnTo>
                    <a:pt x="0" y="54656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61121" y="6259485"/>
              <a:ext cx="208280" cy="208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139343" y="5555996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300" spc="-25" dirty="0">
                <a:solidFill>
                  <a:srgbClr val="333333"/>
                </a:solidFill>
                <a:latin typeface="Arial Unicode MS"/>
                <a:cs typeface="Arial Unicode MS"/>
              </a:rPr>
              <a:t>#/"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82091" y="5522467"/>
            <a:ext cx="30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950" spc="-532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#</a:t>
            </a:r>
            <a:endParaRPr sz="1950" baseline="-1495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46129" y="5568188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839" baseline="27777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r>
              <a:rPr sz="2700" spc="502" baseline="27777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700" spc="-179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𝑦</a:t>
            </a:r>
            <a:r>
              <a:rPr sz="13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#%!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42308" y="5612548"/>
            <a:ext cx="897890" cy="660400"/>
          </a:xfrm>
          <a:custGeom>
            <a:avLst/>
            <a:gdLst/>
            <a:ahLst/>
            <a:cxnLst/>
            <a:rect l="l" t="t" r="r" b="b"/>
            <a:pathLst>
              <a:path w="897889" h="660400">
                <a:moveTo>
                  <a:pt x="142849" y="379488"/>
                </a:moveTo>
                <a:lnTo>
                  <a:pt x="114909" y="321119"/>
                </a:lnTo>
                <a:lnTo>
                  <a:pt x="114795" y="320865"/>
                </a:lnTo>
                <a:lnTo>
                  <a:pt x="73888" y="235407"/>
                </a:lnTo>
                <a:lnTo>
                  <a:pt x="0" y="377024"/>
                </a:lnTo>
                <a:lnTo>
                  <a:pt x="57924" y="332295"/>
                </a:lnTo>
                <a:lnTo>
                  <a:pt x="52285" y="659396"/>
                </a:lnTo>
                <a:lnTo>
                  <a:pt x="80860" y="659892"/>
                </a:lnTo>
                <a:lnTo>
                  <a:pt x="86499" y="332790"/>
                </a:lnTo>
                <a:lnTo>
                  <a:pt x="72402" y="321119"/>
                </a:lnTo>
                <a:lnTo>
                  <a:pt x="86499" y="332790"/>
                </a:lnTo>
                <a:lnTo>
                  <a:pt x="142849" y="379488"/>
                </a:lnTo>
                <a:close/>
              </a:path>
              <a:path w="897889" h="660400">
                <a:moveTo>
                  <a:pt x="642188" y="57150"/>
                </a:moveTo>
                <a:lnTo>
                  <a:pt x="458851" y="57150"/>
                </a:lnTo>
                <a:lnTo>
                  <a:pt x="504571" y="0"/>
                </a:lnTo>
                <a:lnTo>
                  <a:pt x="361696" y="71437"/>
                </a:lnTo>
                <a:lnTo>
                  <a:pt x="504571" y="142875"/>
                </a:lnTo>
                <a:lnTo>
                  <a:pt x="458851" y="85725"/>
                </a:lnTo>
                <a:lnTo>
                  <a:pt x="642188" y="85725"/>
                </a:lnTo>
                <a:lnTo>
                  <a:pt x="642188" y="57150"/>
                </a:lnTo>
                <a:close/>
              </a:path>
              <a:path w="897889" h="660400">
                <a:moveTo>
                  <a:pt x="897597" y="379082"/>
                </a:moveTo>
                <a:lnTo>
                  <a:pt x="869442" y="321119"/>
                </a:lnTo>
                <a:lnTo>
                  <a:pt x="869365" y="320954"/>
                </a:lnTo>
                <a:lnTo>
                  <a:pt x="827798" y="235407"/>
                </a:lnTo>
                <a:lnTo>
                  <a:pt x="754735" y="377456"/>
                </a:lnTo>
                <a:lnTo>
                  <a:pt x="812406" y="332384"/>
                </a:lnTo>
                <a:lnTo>
                  <a:pt x="808659" y="659485"/>
                </a:lnTo>
                <a:lnTo>
                  <a:pt x="837234" y="659803"/>
                </a:lnTo>
                <a:lnTo>
                  <a:pt x="840981" y="332714"/>
                </a:lnTo>
                <a:lnTo>
                  <a:pt x="897597" y="37908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2675666" y="4111332"/>
            <a:ext cx="814069" cy="2161540"/>
            <a:chOff x="2675666" y="4111332"/>
            <a:chExt cx="814069" cy="2161540"/>
          </a:xfrm>
        </p:grpSpPr>
        <p:sp>
          <p:nvSpPr>
            <p:cNvPr id="56" name="object 56"/>
            <p:cNvSpPr/>
            <p:nvPr/>
          </p:nvSpPr>
          <p:spPr>
            <a:xfrm>
              <a:off x="2915528" y="4125620"/>
              <a:ext cx="45720" cy="1837055"/>
            </a:xfrm>
            <a:custGeom>
              <a:avLst/>
              <a:gdLst/>
              <a:ahLst/>
              <a:cxnLst/>
              <a:rect l="l" t="t" r="r" b="b"/>
              <a:pathLst>
                <a:path w="45719" h="1837054">
                  <a:moveTo>
                    <a:pt x="42307" y="0"/>
                  </a:moveTo>
                  <a:lnTo>
                    <a:pt x="3411" y="0"/>
                  </a:lnTo>
                  <a:lnTo>
                    <a:pt x="0" y="3411"/>
                  </a:lnTo>
                  <a:lnTo>
                    <a:pt x="0" y="7618"/>
                  </a:lnTo>
                  <a:lnTo>
                    <a:pt x="0" y="1833359"/>
                  </a:lnTo>
                  <a:lnTo>
                    <a:pt x="3411" y="1836770"/>
                  </a:lnTo>
                  <a:lnTo>
                    <a:pt x="42307" y="1836770"/>
                  </a:lnTo>
                  <a:lnTo>
                    <a:pt x="45718" y="1833359"/>
                  </a:lnTo>
                  <a:lnTo>
                    <a:pt x="45718" y="3411"/>
                  </a:lnTo>
                  <a:lnTo>
                    <a:pt x="42307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15528" y="4125620"/>
              <a:ext cx="45720" cy="1837055"/>
            </a:xfrm>
            <a:custGeom>
              <a:avLst/>
              <a:gdLst/>
              <a:ahLst/>
              <a:cxnLst/>
              <a:rect l="l" t="t" r="r" b="b"/>
              <a:pathLst>
                <a:path w="45719" h="1837054">
                  <a:moveTo>
                    <a:pt x="0" y="7619"/>
                  </a:moveTo>
                  <a:lnTo>
                    <a:pt x="0" y="3411"/>
                  </a:lnTo>
                  <a:lnTo>
                    <a:pt x="3411" y="0"/>
                  </a:lnTo>
                  <a:lnTo>
                    <a:pt x="7619" y="0"/>
                  </a:lnTo>
                  <a:lnTo>
                    <a:pt x="38099" y="0"/>
                  </a:lnTo>
                  <a:lnTo>
                    <a:pt x="42307" y="0"/>
                  </a:lnTo>
                  <a:lnTo>
                    <a:pt x="45719" y="3411"/>
                  </a:lnTo>
                  <a:lnTo>
                    <a:pt x="45719" y="7619"/>
                  </a:lnTo>
                  <a:lnTo>
                    <a:pt x="45719" y="1829152"/>
                  </a:lnTo>
                  <a:lnTo>
                    <a:pt x="45719" y="1833360"/>
                  </a:lnTo>
                  <a:lnTo>
                    <a:pt x="42307" y="1836771"/>
                  </a:lnTo>
                  <a:lnTo>
                    <a:pt x="38099" y="1836771"/>
                  </a:lnTo>
                  <a:lnTo>
                    <a:pt x="7619" y="1836771"/>
                  </a:lnTo>
                  <a:lnTo>
                    <a:pt x="3411" y="1836771"/>
                  </a:lnTo>
                  <a:lnTo>
                    <a:pt x="0" y="1833360"/>
                  </a:lnTo>
                  <a:lnTo>
                    <a:pt x="0" y="1829152"/>
                  </a:lnTo>
                  <a:lnTo>
                    <a:pt x="0" y="761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75666" y="4248763"/>
              <a:ext cx="239862" cy="1428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6701" y="5847946"/>
              <a:ext cx="142875" cy="424815"/>
            </a:xfrm>
            <a:custGeom>
              <a:avLst/>
              <a:gdLst/>
              <a:ahLst/>
              <a:cxnLst/>
              <a:rect l="l" t="t" r="r" b="b"/>
              <a:pathLst>
                <a:path w="142875" h="424814">
                  <a:moveTo>
                    <a:pt x="71004" y="85722"/>
                  </a:moveTo>
                  <a:lnTo>
                    <a:pt x="56804" y="97259"/>
                  </a:lnTo>
                  <a:lnTo>
                    <a:pt x="59265" y="424346"/>
                  </a:lnTo>
                  <a:lnTo>
                    <a:pt x="87839" y="424131"/>
                  </a:lnTo>
                  <a:lnTo>
                    <a:pt x="85377" y="97045"/>
                  </a:lnTo>
                  <a:lnTo>
                    <a:pt x="71004" y="85722"/>
                  </a:lnTo>
                  <a:close/>
                </a:path>
                <a:path w="142875" h="424814">
                  <a:moveTo>
                    <a:pt x="70359" y="0"/>
                  </a:moveTo>
                  <a:lnTo>
                    <a:pt x="0" y="143408"/>
                  </a:lnTo>
                  <a:lnTo>
                    <a:pt x="56804" y="97259"/>
                  </a:lnTo>
                  <a:lnTo>
                    <a:pt x="56718" y="85830"/>
                  </a:lnTo>
                  <a:lnTo>
                    <a:pt x="71030" y="85722"/>
                  </a:lnTo>
                  <a:lnTo>
                    <a:pt x="113975" y="85615"/>
                  </a:lnTo>
                  <a:lnTo>
                    <a:pt x="70359" y="0"/>
                  </a:lnTo>
                  <a:close/>
                </a:path>
                <a:path w="142875" h="424814">
                  <a:moveTo>
                    <a:pt x="113975" y="85615"/>
                  </a:moveTo>
                  <a:lnTo>
                    <a:pt x="85291" y="85615"/>
                  </a:lnTo>
                  <a:lnTo>
                    <a:pt x="85377" y="97045"/>
                  </a:lnTo>
                  <a:lnTo>
                    <a:pt x="142869" y="142333"/>
                  </a:lnTo>
                  <a:lnTo>
                    <a:pt x="113975" y="85615"/>
                  </a:lnTo>
                  <a:close/>
                </a:path>
                <a:path w="142875" h="424814">
                  <a:moveTo>
                    <a:pt x="71004" y="85722"/>
                  </a:moveTo>
                  <a:lnTo>
                    <a:pt x="56718" y="85830"/>
                  </a:lnTo>
                  <a:lnTo>
                    <a:pt x="56804" y="97259"/>
                  </a:lnTo>
                  <a:lnTo>
                    <a:pt x="71004" y="85722"/>
                  </a:lnTo>
                  <a:close/>
                </a:path>
                <a:path w="142875" h="424814">
                  <a:moveTo>
                    <a:pt x="85291" y="85615"/>
                  </a:moveTo>
                  <a:lnTo>
                    <a:pt x="71004" y="85722"/>
                  </a:lnTo>
                  <a:lnTo>
                    <a:pt x="85377" y="97045"/>
                  </a:lnTo>
                  <a:lnTo>
                    <a:pt x="85291" y="8561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27120" y="5612542"/>
              <a:ext cx="205125" cy="1428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997177" y="6472428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Right-to-Left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decoding</a:t>
            </a:r>
            <a:endParaRPr sz="20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262184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37" y="215900"/>
            <a:ext cx="1145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15" dirty="0">
                <a:latin typeface="Arial"/>
                <a:cs typeface="Arial"/>
              </a:rPr>
              <a:t>Co-opNET</a:t>
            </a:r>
            <a:r>
              <a:rPr sz="3600" spc="215" dirty="0"/>
              <a:t>: </a:t>
            </a:r>
            <a:r>
              <a:rPr sz="3600" spc="-165" dirty="0"/>
              <a:t>Cooperative </a:t>
            </a:r>
            <a:r>
              <a:rPr sz="3600" spc="-145" dirty="0"/>
              <a:t>Generator </a:t>
            </a:r>
            <a:r>
              <a:rPr sz="3600" spc="-110" dirty="0"/>
              <a:t>Discriminator</a:t>
            </a:r>
            <a:r>
              <a:rPr sz="3600" spc="-650" dirty="0"/>
              <a:t> </a:t>
            </a:r>
            <a:r>
              <a:rPr sz="3600" spc="-130" dirty="0"/>
              <a:t>Networks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6096" y="4690871"/>
            <a:ext cx="4724400" cy="1871980"/>
            <a:chOff x="3816096" y="4690871"/>
            <a:chExt cx="4724400" cy="1871980"/>
          </a:xfrm>
        </p:grpSpPr>
        <p:sp>
          <p:nvSpPr>
            <p:cNvPr id="4" name="object 4"/>
            <p:cNvSpPr/>
            <p:nvPr/>
          </p:nvSpPr>
          <p:spPr>
            <a:xfrm>
              <a:off x="3816096" y="4690871"/>
              <a:ext cx="4724400" cy="1871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2992" y="4714331"/>
              <a:ext cx="4629150" cy="1778635"/>
            </a:xfrm>
            <a:custGeom>
              <a:avLst/>
              <a:gdLst/>
              <a:ahLst/>
              <a:cxnLst/>
              <a:rect l="l" t="t" r="r" b="b"/>
              <a:pathLst>
                <a:path w="4629150" h="1778635">
                  <a:moveTo>
                    <a:pt x="4529388" y="0"/>
                  </a:moveTo>
                  <a:lnTo>
                    <a:pt x="99171" y="0"/>
                  </a:lnTo>
                  <a:lnTo>
                    <a:pt x="60569" y="7793"/>
                  </a:lnTo>
                  <a:lnTo>
                    <a:pt x="29046" y="29046"/>
                  </a:lnTo>
                  <a:lnTo>
                    <a:pt x="7793" y="60569"/>
                  </a:lnTo>
                  <a:lnTo>
                    <a:pt x="0" y="99171"/>
                  </a:lnTo>
                  <a:lnTo>
                    <a:pt x="0" y="1679371"/>
                  </a:lnTo>
                  <a:lnTo>
                    <a:pt x="7793" y="1717973"/>
                  </a:lnTo>
                  <a:lnTo>
                    <a:pt x="29046" y="1749496"/>
                  </a:lnTo>
                  <a:lnTo>
                    <a:pt x="60569" y="1770750"/>
                  </a:lnTo>
                  <a:lnTo>
                    <a:pt x="99171" y="1778543"/>
                  </a:lnTo>
                  <a:lnTo>
                    <a:pt x="4529388" y="1778543"/>
                  </a:lnTo>
                  <a:lnTo>
                    <a:pt x="4567991" y="1770750"/>
                  </a:lnTo>
                  <a:lnTo>
                    <a:pt x="4599514" y="1749496"/>
                  </a:lnTo>
                  <a:lnTo>
                    <a:pt x="4620767" y="1717973"/>
                  </a:lnTo>
                  <a:lnTo>
                    <a:pt x="4628560" y="1679371"/>
                  </a:lnTo>
                  <a:lnTo>
                    <a:pt x="4628560" y="99171"/>
                  </a:lnTo>
                  <a:lnTo>
                    <a:pt x="4620767" y="60569"/>
                  </a:lnTo>
                  <a:lnTo>
                    <a:pt x="4599514" y="29046"/>
                  </a:lnTo>
                  <a:lnTo>
                    <a:pt x="4567991" y="7793"/>
                  </a:lnTo>
                  <a:lnTo>
                    <a:pt x="4529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2992" y="4714331"/>
              <a:ext cx="4629150" cy="1778635"/>
            </a:xfrm>
            <a:custGeom>
              <a:avLst/>
              <a:gdLst/>
              <a:ahLst/>
              <a:cxnLst/>
              <a:rect l="l" t="t" r="r" b="b"/>
              <a:pathLst>
                <a:path w="4629150" h="1778635">
                  <a:moveTo>
                    <a:pt x="0" y="99171"/>
                  </a:moveTo>
                  <a:lnTo>
                    <a:pt x="7793" y="60569"/>
                  </a:lnTo>
                  <a:lnTo>
                    <a:pt x="29046" y="29046"/>
                  </a:lnTo>
                  <a:lnTo>
                    <a:pt x="60569" y="7793"/>
                  </a:lnTo>
                  <a:lnTo>
                    <a:pt x="99171" y="0"/>
                  </a:lnTo>
                  <a:lnTo>
                    <a:pt x="4529389" y="0"/>
                  </a:lnTo>
                  <a:lnTo>
                    <a:pt x="4567991" y="7793"/>
                  </a:lnTo>
                  <a:lnTo>
                    <a:pt x="4599514" y="29046"/>
                  </a:lnTo>
                  <a:lnTo>
                    <a:pt x="4620767" y="60569"/>
                  </a:lnTo>
                  <a:lnTo>
                    <a:pt x="4628561" y="99171"/>
                  </a:lnTo>
                  <a:lnTo>
                    <a:pt x="4628561" y="1679372"/>
                  </a:lnTo>
                  <a:lnTo>
                    <a:pt x="4620767" y="1717974"/>
                  </a:lnTo>
                  <a:lnTo>
                    <a:pt x="4599514" y="1749497"/>
                  </a:lnTo>
                  <a:lnTo>
                    <a:pt x="4567991" y="1770750"/>
                  </a:lnTo>
                  <a:lnTo>
                    <a:pt x="4529389" y="1778544"/>
                  </a:lnTo>
                  <a:lnTo>
                    <a:pt x="99171" y="1778544"/>
                  </a:lnTo>
                  <a:lnTo>
                    <a:pt x="60569" y="1770750"/>
                  </a:lnTo>
                  <a:lnTo>
                    <a:pt x="29046" y="1749497"/>
                  </a:lnTo>
                  <a:lnTo>
                    <a:pt x="7793" y="1717974"/>
                  </a:lnTo>
                  <a:lnTo>
                    <a:pt x="0" y="1679372"/>
                  </a:lnTo>
                  <a:lnTo>
                    <a:pt x="0" y="99171"/>
                  </a:lnTo>
                  <a:close/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9080" y="5690615"/>
              <a:ext cx="4355591" cy="664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3272" y="5705855"/>
              <a:ext cx="2807207" cy="7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5264" y="5712715"/>
              <a:ext cx="4263390" cy="574040"/>
            </a:xfrm>
            <a:custGeom>
              <a:avLst/>
              <a:gdLst/>
              <a:ahLst/>
              <a:cxnLst/>
              <a:rect l="l" t="t" r="r" b="b"/>
              <a:pathLst>
                <a:path w="4263390" h="574039">
                  <a:moveTo>
                    <a:pt x="4167496" y="0"/>
                  </a:moveTo>
                  <a:lnTo>
                    <a:pt x="95669" y="0"/>
                  </a:lnTo>
                  <a:lnTo>
                    <a:pt x="58430" y="7518"/>
                  </a:lnTo>
                  <a:lnTo>
                    <a:pt x="28021" y="28021"/>
                  </a:lnTo>
                  <a:lnTo>
                    <a:pt x="7518" y="58430"/>
                  </a:lnTo>
                  <a:lnTo>
                    <a:pt x="0" y="95669"/>
                  </a:lnTo>
                  <a:lnTo>
                    <a:pt x="0" y="478326"/>
                  </a:lnTo>
                  <a:lnTo>
                    <a:pt x="7518" y="515566"/>
                  </a:lnTo>
                  <a:lnTo>
                    <a:pt x="28021" y="545975"/>
                  </a:lnTo>
                  <a:lnTo>
                    <a:pt x="58430" y="566478"/>
                  </a:lnTo>
                  <a:lnTo>
                    <a:pt x="95669" y="573996"/>
                  </a:lnTo>
                  <a:lnTo>
                    <a:pt x="4167496" y="573996"/>
                  </a:lnTo>
                  <a:lnTo>
                    <a:pt x="4204734" y="566478"/>
                  </a:lnTo>
                  <a:lnTo>
                    <a:pt x="4235144" y="545975"/>
                  </a:lnTo>
                  <a:lnTo>
                    <a:pt x="4255646" y="515566"/>
                  </a:lnTo>
                  <a:lnTo>
                    <a:pt x="4263165" y="478326"/>
                  </a:lnTo>
                  <a:lnTo>
                    <a:pt x="4263165" y="95669"/>
                  </a:lnTo>
                  <a:lnTo>
                    <a:pt x="4255646" y="58430"/>
                  </a:lnTo>
                  <a:lnTo>
                    <a:pt x="4235144" y="28021"/>
                  </a:lnTo>
                  <a:lnTo>
                    <a:pt x="4204734" y="7518"/>
                  </a:lnTo>
                  <a:lnTo>
                    <a:pt x="4167496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5264" y="5712715"/>
              <a:ext cx="4263390" cy="574040"/>
            </a:xfrm>
            <a:custGeom>
              <a:avLst/>
              <a:gdLst/>
              <a:ahLst/>
              <a:cxnLst/>
              <a:rect l="l" t="t" r="r" b="b"/>
              <a:pathLst>
                <a:path w="4263390" h="574039">
                  <a:moveTo>
                    <a:pt x="0" y="95670"/>
                  </a:moveTo>
                  <a:lnTo>
                    <a:pt x="7518" y="58430"/>
                  </a:lnTo>
                  <a:lnTo>
                    <a:pt x="28020" y="28021"/>
                  </a:lnTo>
                  <a:lnTo>
                    <a:pt x="58430" y="7518"/>
                  </a:lnTo>
                  <a:lnTo>
                    <a:pt x="95669" y="0"/>
                  </a:lnTo>
                  <a:lnTo>
                    <a:pt x="4167495" y="0"/>
                  </a:lnTo>
                  <a:lnTo>
                    <a:pt x="4204734" y="7518"/>
                  </a:lnTo>
                  <a:lnTo>
                    <a:pt x="4235143" y="28021"/>
                  </a:lnTo>
                  <a:lnTo>
                    <a:pt x="4255646" y="58430"/>
                  </a:lnTo>
                  <a:lnTo>
                    <a:pt x="4263165" y="95670"/>
                  </a:lnTo>
                  <a:lnTo>
                    <a:pt x="4263165" y="478327"/>
                  </a:lnTo>
                  <a:lnTo>
                    <a:pt x="4255646" y="515566"/>
                  </a:lnTo>
                  <a:lnTo>
                    <a:pt x="4235143" y="545975"/>
                  </a:lnTo>
                  <a:lnTo>
                    <a:pt x="4204734" y="566478"/>
                  </a:lnTo>
                  <a:lnTo>
                    <a:pt x="4167495" y="573997"/>
                  </a:lnTo>
                  <a:lnTo>
                    <a:pt x="95669" y="573997"/>
                  </a:lnTo>
                  <a:lnTo>
                    <a:pt x="58430" y="566478"/>
                  </a:lnTo>
                  <a:lnTo>
                    <a:pt x="28020" y="545975"/>
                  </a:lnTo>
                  <a:lnTo>
                    <a:pt x="7518" y="515566"/>
                  </a:lnTo>
                  <a:lnTo>
                    <a:pt x="0" y="478327"/>
                  </a:lnTo>
                  <a:lnTo>
                    <a:pt x="0" y="95670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55872" y="5778500"/>
            <a:ext cx="238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BERT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Discriminator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1647" y="4873751"/>
            <a:ext cx="4356100" cy="759460"/>
            <a:chOff x="4041647" y="4873751"/>
            <a:chExt cx="4356100" cy="759460"/>
          </a:xfrm>
        </p:grpSpPr>
        <p:sp>
          <p:nvSpPr>
            <p:cNvPr id="13" name="object 13"/>
            <p:cNvSpPr/>
            <p:nvPr/>
          </p:nvSpPr>
          <p:spPr>
            <a:xfrm>
              <a:off x="4041647" y="4873751"/>
              <a:ext cx="4355592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5527" y="4916423"/>
              <a:ext cx="3294887" cy="7162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7237" y="4898168"/>
              <a:ext cx="4263390" cy="626745"/>
            </a:xfrm>
            <a:custGeom>
              <a:avLst/>
              <a:gdLst/>
              <a:ahLst/>
              <a:cxnLst/>
              <a:rect l="l" t="t" r="r" b="b"/>
              <a:pathLst>
                <a:path w="4263390" h="626745">
                  <a:moveTo>
                    <a:pt x="4158790" y="0"/>
                  </a:moveTo>
                  <a:lnTo>
                    <a:pt x="104373" y="0"/>
                  </a:lnTo>
                  <a:lnTo>
                    <a:pt x="63746" y="8202"/>
                  </a:lnTo>
                  <a:lnTo>
                    <a:pt x="30570" y="30570"/>
                  </a:lnTo>
                  <a:lnTo>
                    <a:pt x="8202" y="63746"/>
                  </a:lnTo>
                  <a:lnTo>
                    <a:pt x="0" y="104373"/>
                  </a:lnTo>
                  <a:lnTo>
                    <a:pt x="0" y="521864"/>
                  </a:lnTo>
                  <a:lnTo>
                    <a:pt x="8202" y="562491"/>
                  </a:lnTo>
                  <a:lnTo>
                    <a:pt x="30570" y="595668"/>
                  </a:lnTo>
                  <a:lnTo>
                    <a:pt x="63746" y="618037"/>
                  </a:lnTo>
                  <a:lnTo>
                    <a:pt x="104373" y="626239"/>
                  </a:lnTo>
                  <a:lnTo>
                    <a:pt x="4158790" y="626239"/>
                  </a:lnTo>
                  <a:lnTo>
                    <a:pt x="4199417" y="618037"/>
                  </a:lnTo>
                  <a:lnTo>
                    <a:pt x="4232593" y="595668"/>
                  </a:lnTo>
                  <a:lnTo>
                    <a:pt x="4254961" y="562491"/>
                  </a:lnTo>
                  <a:lnTo>
                    <a:pt x="4263163" y="521864"/>
                  </a:lnTo>
                  <a:lnTo>
                    <a:pt x="4263163" y="104373"/>
                  </a:lnTo>
                  <a:lnTo>
                    <a:pt x="4254961" y="63746"/>
                  </a:lnTo>
                  <a:lnTo>
                    <a:pt x="4232593" y="30570"/>
                  </a:lnTo>
                  <a:lnTo>
                    <a:pt x="4199417" y="8202"/>
                  </a:lnTo>
                  <a:lnTo>
                    <a:pt x="4158790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7237" y="4898168"/>
              <a:ext cx="4263390" cy="626745"/>
            </a:xfrm>
            <a:custGeom>
              <a:avLst/>
              <a:gdLst/>
              <a:ahLst/>
              <a:cxnLst/>
              <a:rect l="l" t="t" r="r" b="b"/>
              <a:pathLst>
                <a:path w="4263390" h="626745">
                  <a:moveTo>
                    <a:pt x="0" y="104373"/>
                  </a:moveTo>
                  <a:lnTo>
                    <a:pt x="8202" y="63746"/>
                  </a:lnTo>
                  <a:lnTo>
                    <a:pt x="30570" y="30570"/>
                  </a:lnTo>
                  <a:lnTo>
                    <a:pt x="63746" y="8202"/>
                  </a:lnTo>
                  <a:lnTo>
                    <a:pt x="104373" y="0"/>
                  </a:lnTo>
                  <a:lnTo>
                    <a:pt x="4158791" y="0"/>
                  </a:lnTo>
                  <a:lnTo>
                    <a:pt x="4199418" y="8202"/>
                  </a:lnTo>
                  <a:lnTo>
                    <a:pt x="4232594" y="30570"/>
                  </a:lnTo>
                  <a:lnTo>
                    <a:pt x="4254962" y="63746"/>
                  </a:lnTo>
                  <a:lnTo>
                    <a:pt x="4263165" y="104373"/>
                  </a:lnTo>
                  <a:lnTo>
                    <a:pt x="4263165" y="521865"/>
                  </a:lnTo>
                  <a:lnTo>
                    <a:pt x="4254962" y="562492"/>
                  </a:lnTo>
                  <a:lnTo>
                    <a:pt x="4232594" y="595668"/>
                  </a:lnTo>
                  <a:lnTo>
                    <a:pt x="4199418" y="618036"/>
                  </a:lnTo>
                  <a:lnTo>
                    <a:pt x="4158791" y="626239"/>
                  </a:lnTo>
                  <a:lnTo>
                    <a:pt x="104373" y="626239"/>
                  </a:lnTo>
                  <a:lnTo>
                    <a:pt x="63746" y="618036"/>
                  </a:lnTo>
                  <a:lnTo>
                    <a:pt x="30570" y="595668"/>
                  </a:lnTo>
                  <a:lnTo>
                    <a:pt x="8202" y="562492"/>
                  </a:lnTo>
                  <a:lnTo>
                    <a:pt x="0" y="521865"/>
                  </a:lnTo>
                  <a:lnTo>
                    <a:pt x="0" y="104373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8866" y="4989067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Transformer</a:t>
            </a:r>
            <a:r>
              <a:rPr sz="24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Generator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5728" y="1803908"/>
            <a:ext cx="108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953735"/>
                </a:solidFill>
                <a:latin typeface="Arial"/>
                <a:cs typeface="Arial"/>
              </a:rPr>
              <a:t>A</a:t>
            </a:r>
            <a:r>
              <a:rPr sz="2400" b="1" spc="-225" dirty="0">
                <a:solidFill>
                  <a:srgbClr val="953735"/>
                </a:solidFill>
                <a:latin typeface="Arial"/>
                <a:cs typeface="Arial"/>
              </a:rPr>
              <a:t>b</a:t>
            </a:r>
            <a:r>
              <a:rPr sz="2400" b="1" spc="-405" dirty="0">
                <a:solidFill>
                  <a:srgbClr val="953735"/>
                </a:solidFill>
                <a:latin typeface="Arial"/>
                <a:cs typeface="Arial"/>
              </a:rPr>
              <a:t>s</a:t>
            </a:r>
            <a:r>
              <a:rPr sz="2400" b="1" spc="35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400" b="1" spc="-145" dirty="0">
                <a:solidFill>
                  <a:srgbClr val="953735"/>
                </a:solidFill>
                <a:latin typeface="Arial"/>
                <a:cs typeface="Arial"/>
              </a:rPr>
              <a:t>r</a:t>
            </a:r>
            <a:r>
              <a:rPr sz="2400" b="1" spc="-150" dirty="0">
                <a:solidFill>
                  <a:srgbClr val="953735"/>
                </a:solidFill>
                <a:latin typeface="Arial"/>
                <a:cs typeface="Arial"/>
              </a:rPr>
              <a:t>a</a:t>
            </a:r>
            <a:r>
              <a:rPr sz="2400" b="1" spc="-340" dirty="0">
                <a:solidFill>
                  <a:srgbClr val="953735"/>
                </a:solidFill>
                <a:latin typeface="Arial"/>
                <a:cs typeface="Arial"/>
              </a:rPr>
              <a:t>c</a:t>
            </a:r>
            <a:r>
              <a:rPr sz="2400" b="1" spc="3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6864" y="1377188"/>
            <a:ext cx="160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953735"/>
                </a:solidFill>
                <a:latin typeface="Arial"/>
                <a:cs typeface="Arial"/>
              </a:rPr>
              <a:t>I</a:t>
            </a:r>
            <a:r>
              <a:rPr sz="2400" b="1" spc="-170" dirty="0">
                <a:solidFill>
                  <a:srgbClr val="953735"/>
                </a:solidFill>
                <a:latin typeface="Arial"/>
                <a:cs typeface="Arial"/>
              </a:rPr>
              <a:t>n</a:t>
            </a:r>
            <a:r>
              <a:rPr sz="2400" b="1" spc="30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400" b="1" spc="-120" dirty="0">
                <a:solidFill>
                  <a:srgbClr val="953735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o</a:t>
            </a:r>
            <a:r>
              <a:rPr sz="2400" b="1" spc="-180" dirty="0">
                <a:solidFill>
                  <a:srgbClr val="953735"/>
                </a:solidFill>
                <a:latin typeface="Arial"/>
                <a:cs typeface="Arial"/>
              </a:rPr>
              <a:t>d</a:t>
            </a:r>
            <a:r>
              <a:rPr sz="2400" b="1" spc="-185" dirty="0">
                <a:solidFill>
                  <a:srgbClr val="953735"/>
                </a:solidFill>
                <a:latin typeface="Arial"/>
                <a:cs typeface="Arial"/>
              </a:rPr>
              <a:t>u</a:t>
            </a:r>
            <a:r>
              <a:rPr sz="2400" b="1" spc="-195" dirty="0">
                <a:solidFill>
                  <a:srgbClr val="953735"/>
                </a:solidFill>
                <a:latin typeface="Arial"/>
                <a:cs typeface="Arial"/>
              </a:rPr>
              <a:t>c</a:t>
            </a:r>
            <a:r>
              <a:rPr sz="2400" b="1" spc="-114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400" b="1" spc="-150" dirty="0">
                <a:solidFill>
                  <a:srgbClr val="953735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9288" y="1798320"/>
            <a:ext cx="5160645" cy="2676525"/>
            <a:chOff x="399288" y="1798320"/>
            <a:chExt cx="5160645" cy="2676525"/>
          </a:xfrm>
        </p:grpSpPr>
        <p:sp>
          <p:nvSpPr>
            <p:cNvPr id="21" name="object 21"/>
            <p:cNvSpPr/>
            <p:nvPr/>
          </p:nvSpPr>
          <p:spPr>
            <a:xfrm>
              <a:off x="399288" y="1798320"/>
              <a:ext cx="5160264" cy="26761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733" y="1822494"/>
              <a:ext cx="5069205" cy="2581910"/>
            </a:xfrm>
            <a:custGeom>
              <a:avLst/>
              <a:gdLst/>
              <a:ahLst/>
              <a:cxnLst/>
              <a:rect l="l" t="t" r="r" b="b"/>
              <a:pathLst>
                <a:path w="5069205" h="2581910">
                  <a:moveTo>
                    <a:pt x="4905143" y="0"/>
                  </a:moveTo>
                  <a:lnTo>
                    <a:pt x="163884" y="0"/>
                  </a:lnTo>
                  <a:lnTo>
                    <a:pt x="120317" y="5854"/>
                  </a:lnTo>
                  <a:lnTo>
                    <a:pt x="81168" y="22375"/>
                  </a:lnTo>
                  <a:lnTo>
                    <a:pt x="48000" y="48000"/>
                  </a:lnTo>
                  <a:lnTo>
                    <a:pt x="22374" y="81169"/>
                  </a:lnTo>
                  <a:lnTo>
                    <a:pt x="5854" y="120317"/>
                  </a:lnTo>
                  <a:lnTo>
                    <a:pt x="0" y="163884"/>
                  </a:lnTo>
                  <a:lnTo>
                    <a:pt x="0" y="2417747"/>
                  </a:lnTo>
                  <a:lnTo>
                    <a:pt x="5854" y="2461314"/>
                  </a:lnTo>
                  <a:lnTo>
                    <a:pt x="22374" y="2500462"/>
                  </a:lnTo>
                  <a:lnTo>
                    <a:pt x="48000" y="2533630"/>
                  </a:lnTo>
                  <a:lnTo>
                    <a:pt x="81168" y="2559256"/>
                  </a:lnTo>
                  <a:lnTo>
                    <a:pt x="120317" y="2575777"/>
                  </a:lnTo>
                  <a:lnTo>
                    <a:pt x="163884" y="2581631"/>
                  </a:lnTo>
                  <a:lnTo>
                    <a:pt x="4905143" y="2581631"/>
                  </a:lnTo>
                  <a:lnTo>
                    <a:pt x="4948710" y="2575777"/>
                  </a:lnTo>
                  <a:lnTo>
                    <a:pt x="4987858" y="2559256"/>
                  </a:lnTo>
                  <a:lnTo>
                    <a:pt x="5021026" y="2533630"/>
                  </a:lnTo>
                  <a:lnTo>
                    <a:pt x="5046652" y="2500462"/>
                  </a:lnTo>
                  <a:lnTo>
                    <a:pt x="5063173" y="2461314"/>
                  </a:lnTo>
                  <a:lnTo>
                    <a:pt x="5069027" y="2417747"/>
                  </a:lnTo>
                  <a:lnTo>
                    <a:pt x="5069027" y="163884"/>
                  </a:lnTo>
                  <a:lnTo>
                    <a:pt x="5063173" y="120317"/>
                  </a:lnTo>
                  <a:lnTo>
                    <a:pt x="5046652" y="81169"/>
                  </a:lnTo>
                  <a:lnTo>
                    <a:pt x="5021026" y="48000"/>
                  </a:lnTo>
                  <a:lnTo>
                    <a:pt x="4987858" y="22375"/>
                  </a:lnTo>
                  <a:lnTo>
                    <a:pt x="4948710" y="5854"/>
                  </a:lnTo>
                  <a:lnTo>
                    <a:pt x="4905143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733" y="1822494"/>
              <a:ext cx="5069205" cy="2581910"/>
            </a:xfrm>
            <a:custGeom>
              <a:avLst/>
              <a:gdLst/>
              <a:ahLst/>
              <a:cxnLst/>
              <a:rect l="l" t="t" r="r" b="b"/>
              <a:pathLst>
                <a:path w="5069205" h="2581910">
                  <a:moveTo>
                    <a:pt x="0" y="163884"/>
                  </a:moveTo>
                  <a:lnTo>
                    <a:pt x="5854" y="120317"/>
                  </a:lnTo>
                  <a:lnTo>
                    <a:pt x="22374" y="81168"/>
                  </a:lnTo>
                  <a:lnTo>
                    <a:pt x="48000" y="48000"/>
                  </a:lnTo>
                  <a:lnTo>
                    <a:pt x="81168" y="22375"/>
                  </a:lnTo>
                  <a:lnTo>
                    <a:pt x="120317" y="5854"/>
                  </a:lnTo>
                  <a:lnTo>
                    <a:pt x="163884" y="0"/>
                  </a:lnTo>
                  <a:lnTo>
                    <a:pt x="4905144" y="0"/>
                  </a:lnTo>
                  <a:lnTo>
                    <a:pt x="4948710" y="5854"/>
                  </a:lnTo>
                  <a:lnTo>
                    <a:pt x="4987859" y="22375"/>
                  </a:lnTo>
                  <a:lnTo>
                    <a:pt x="5021027" y="48000"/>
                  </a:lnTo>
                  <a:lnTo>
                    <a:pt x="5046652" y="81168"/>
                  </a:lnTo>
                  <a:lnTo>
                    <a:pt x="5063173" y="120317"/>
                  </a:lnTo>
                  <a:lnTo>
                    <a:pt x="5069028" y="163884"/>
                  </a:lnTo>
                  <a:lnTo>
                    <a:pt x="5069028" y="2417747"/>
                  </a:lnTo>
                  <a:lnTo>
                    <a:pt x="5063173" y="2461313"/>
                  </a:lnTo>
                  <a:lnTo>
                    <a:pt x="5046652" y="2500462"/>
                  </a:lnTo>
                  <a:lnTo>
                    <a:pt x="5021027" y="2533630"/>
                  </a:lnTo>
                  <a:lnTo>
                    <a:pt x="4987859" y="2559255"/>
                  </a:lnTo>
                  <a:lnTo>
                    <a:pt x="4948710" y="2575776"/>
                  </a:lnTo>
                  <a:lnTo>
                    <a:pt x="4905144" y="2581631"/>
                  </a:lnTo>
                  <a:lnTo>
                    <a:pt x="163884" y="2581631"/>
                  </a:lnTo>
                  <a:lnTo>
                    <a:pt x="120317" y="2575776"/>
                  </a:lnTo>
                  <a:lnTo>
                    <a:pt x="81168" y="2559255"/>
                  </a:lnTo>
                  <a:lnTo>
                    <a:pt x="48000" y="2533630"/>
                  </a:lnTo>
                  <a:lnTo>
                    <a:pt x="22374" y="2500462"/>
                  </a:lnTo>
                  <a:lnTo>
                    <a:pt x="5854" y="2461313"/>
                  </a:lnTo>
                  <a:lnTo>
                    <a:pt x="0" y="2417747"/>
                  </a:lnTo>
                  <a:lnTo>
                    <a:pt x="0" y="163884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501" y="1996461"/>
            <a:ext cx="4678045" cy="462280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 marR="83820">
              <a:lnSpc>
                <a:spcPct val="103299"/>
              </a:lnSpc>
              <a:spcBef>
                <a:spcPts val="215"/>
              </a:spcBef>
            </a:pPr>
            <a:r>
              <a:rPr sz="12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relation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characterizes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internal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structure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logical  </a:t>
            </a:r>
            <a:r>
              <a:rPr sz="1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relation </a:t>
            </a:r>
            <a:r>
              <a:rPr sz="12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1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coherent</a:t>
            </a:r>
            <a:r>
              <a:rPr sz="12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text.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0501" y="2489191"/>
            <a:ext cx="4678045" cy="1016000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 marR="83185" algn="just">
              <a:lnSpc>
                <a:spcPct val="100800"/>
              </a:lnSpc>
              <a:spcBef>
                <a:spcPts val="235"/>
              </a:spcBef>
            </a:pP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Automatically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identifying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these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relations </a:t>
            </a:r>
            <a:r>
              <a:rPr sz="1200" spc="-5" dirty="0">
                <a:solidFill>
                  <a:srgbClr val="333333"/>
                </a:solidFill>
                <a:latin typeface="Arial Unicode MS"/>
                <a:cs typeface="Arial Unicode MS"/>
              </a:rPr>
              <a:t>not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only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plans an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important 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role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comprehension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generation, </a:t>
            </a:r>
            <a:r>
              <a:rPr sz="1200" spc="-10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also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obtains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wide 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applications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many </a:t>
            </a:r>
            <a:r>
              <a:rPr sz="1200" spc="-15" dirty="0">
                <a:solidFill>
                  <a:srgbClr val="333333"/>
                </a:solidFill>
                <a:latin typeface="Arial Unicode MS"/>
                <a:cs typeface="Arial Unicode MS"/>
              </a:rPr>
              <a:t>other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relevant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natural </a:t>
            </a:r>
            <a:r>
              <a:rPr sz="1200" spc="-75" dirty="0">
                <a:solidFill>
                  <a:srgbClr val="333333"/>
                </a:solidFill>
                <a:latin typeface="Arial Unicode MS"/>
                <a:cs typeface="Arial Unicode MS"/>
              </a:rPr>
              <a:t>language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processing </a:t>
            </a:r>
            <a:r>
              <a:rPr sz="1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tasks,  </a:t>
            </a:r>
            <a:r>
              <a:rPr sz="1200" spc="-80" dirty="0">
                <a:solidFill>
                  <a:srgbClr val="333333"/>
                </a:solidFill>
                <a:latin typeface="Arial Unicode MS"/>
                <a:cs typeface="Arial Unicode MS"/>
              </a:rPr>
              <a:t>such </a:t>
            </a:r>
            <a:r>
              <a:rPr sz="12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as </a:t>
            </a:r>
            <a:r>
              <a:rPr sz="1200" spc="-15" dirty="0">
                <a:solidFill>
                  <a:srgbClr val="333333"/>
                </a:solidFill>
                <a:latin typeface="Arial Unicode MS"/>
                <a:cs typeface="Arial Unicode MS"/>
              </a:rPr>
              <a:t>text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summarization </a:t>
            </a:r>
            <a:r>
              <a:rPr sz="1200" spc="-90" dirty="0">
                <a:solidFill>
                  <a:srgbClr val="333333"/>
                </a:solidFill>
                <a:latin typeface="Arial Unicode MS"/>
                <a:cs typeface="Arial Unicode MS"/>
              </a:rPr>
              <a:t>(Yoshida </a:t>
            </a:r>
            <a:r>
              <a:rPr sz="1200" spc="-15" dirty="0">
                <a:solidFill>
                  <a:srgbClr val="333333"/>
                </a:solidFill>
                <a:latin typeface="Arial Unicode MS"/>
                <a:cs typeface="Arial Unicode MS"/>
              </a:rPr>
              <a:t>et.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al.,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2014),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conversation  </a:t>
            </a:r>
            <a:r>
              <a:rPr sz="1200" spc="-75" dirty="0">
                <a:solidFill>
                  <a:srgbClr val="333333"/>
                </a:solidFill>
                <a:latin typeface="Arial Unicode MS"/>
                <a:cs typeface="Arial Unicode MS"/>
              </a:rPr>
              <a:t>(Higashinaka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et.al.,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2014),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question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answering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(Verberne </a:t>
            </a:r>
            <a:r>
              <a:rPr sz="1200" spc="-5" dirty="0">
                <a:solidFill>
                  <a:srgbClr val="333333"/>
                </a:solidFill>
                <a:latin typeface="Arial Unicode MS"/>
                <a:cs typeface="Arial Unicode MS"/>
              </a:rPr>
              <a:t>et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al.,</a:t>
            </a:r>
            <a:r>
              <a:rPr sz="1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2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2007)…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501" y="3535918"/>
            <a:ext cx="4678045" cy="646430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 marR="83820" algn="just">
              <a:lnSpc>
                <a:spcPct val="100800"/>
              </a:lnSpc>
              <a:spcBef>
                <a:spcPts val="250"/>
              </a:spcBef>
            </a:pP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Generally, discourse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relations </a:t>
            </a:r>
            <a:r>
              <a:rPr sz="12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divided </a:t>
            </a:r>
            <a:r>
              <a:rPr sz="1200" spc="-10" dirty="0">
                <a:solidFill>
                  <a:srgbClr val="333333"/>
                </a:solidFill>
                <a:latin typeface="Arial Unicode MS"/>
                <a:cs typeface="Arial Unicode MS"/>
              </a:rPr>
              <a:t>into </a:t>
            </a:r>
            <a:r>
              <a:rPr sz="1200" dirty="0">
                <a:solidFill>
                  <a:srgbClr val="333333"/>
                </a:solidFill>
                <a:latin typeface="Arial Unicode MS"/>
                <a:cs typeface="Arial Unicode MS"/>
              </a:rPr>
              <a:t>two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categories: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explicit 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1200" spc="-15" dirty="0">
                <a:solidFill>
                  <a:srgbClr val="333333"/>
                </a:solidFill>
                <a:latin typeface="Arial Unicode MS"/>
                <a:cs typeface="Arial Unicode MS"/>
              </a:rPr>
              <a:t>implicit,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12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illustrated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in the </a:t>
            </a:r>
            <a:r>
              <a:rPr sz="1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following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example: </a:t>
            </a:r>
            <a:r>
              <a:rPr sz="1200" spc="-9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company </a:t>
            </a:r>
            <a:r>
              <a:rPr sz="1200" spc="-85" dirty="0">
                <a:solidFill>
                  <a:srgbClr val="333333"/>
                </a:solidFill>
                <a:latin typeface="Arial Unicode MS"/>
                <a:cs typeface="Arial Unicode MS"/>
              </a:rPr>
              <a:t>was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disappointed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by </a:t>
            </a: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ruling</a:t>
            </a:r>
            <a:r>
              <a:rPr sz="12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2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17664" y="2225039"/>
            <a:ext cx="4300855" cy="1567180"/>
            <a:chOff x="7217664" y="2225039"/>
            <a:chExt cx="4300855" cy="1567180"/>
          </a:xfrm>
        </p:grpSpPr>
        <p:sp>
          <p:nvSpPr>
            <p:cNvPr id="28" name="object 28"/>
            <p:cNvSpPr/>
            <p:nvPr/>
          </p:nvSpPr>
          <p:spPr>
            <a:xfrm>
              <a:off x="7217664" y="2225039"/>
              <a:ext cx="4300728" cy="1566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4024" y="2248023"/>
              <a:ext cx="4210050" cy="1473200"/>
            </a:xfrm>
            <a:custGeom>
              <a:avLst/>
              <a:gdLst/>
              <a:ahLst/>
              <a:cxnLst/>
              <a:rect l="l" t="t" r="r" b="b"/>
              <a:pathLst>
                <a:path w="4210050" h="1473200">
                  <a:moveTo>
                    <a:pt x="4063659" y="0"/>
                  </a:moveTo>
                  <a:lnTo>
                    <a:pt x="145774" y="0"/>
                  </a:lnTo>
                  <a:lnTo>
                    <a:pt x="99698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8"/>
                  </a:lnTo>
                  <a:lnTo>
                    <a:pt x="0" y="145774"/>
                  </a:lnTo>
                  <a:lnTo>
                    <a:pt x="0" y="1327299"/>
                  </a:lnTo>
                  <a:lnTo>
                    <a:pt x="7431" y="1373375"/>
                  </a:lnTo>
                  <a:lnTo>
                    <a:pt x="28125" y="1413392"/>
                  </a:lnTo>
                  <a:lnTo>
                    <a:pt x="59681" y="1444948"/>
                  </a:lnTo>
                  <a:lnTo>
                    <a:pt x="99698" y="1465642"/>
                  </a:lnTo>
                  <a:lnTo>
                    <a:pt x="145774" y="1473074"/>
                  </a:lnTo>
                  <a:lnTo>
                    <a:pt x="4063659" y="1473074"/>
                  </a:lnTo>
                  <a:lnTo>
                    <a:pt x="4109735" y="1465642"/>
                  </a:lnTo>
                  <a:lnTo>
                    <a:pt x="4149752" y="1444948"/>
                  </a:lnTo>
                  <a:lnTo>
                    <a:pt x="4181308" y="1413392"/>
                  </a:lnTo>
                  <a:lnTo>
                    <a:pt x="4202002" y="1373375"/>
                  </a:lnTo>
                  <a:lnTo>
                    <a:pt x="4209434" y="1327299"/>
                  </a:lnTo>
                  <a:lnTo>
                    <a:pt x="4209434" y="145774"/>
                  </a:lnTo>
                  <a:lnTo>
                    <a:pt x="4202002" y="99698"/>
                  </a:lnTo>
                  <a:lnTo>
                    <a:pt x="4181308" y="59681"/>
                  </a:lnTo>
                  <a:lnTo>
                    <a:pt x="4149752" y="28125"/>
                  </a:lnTo>
                  <a:lnTo>
                    <a:pt x="4109735" y="7431"/>
                  </a:lnTo>
                  <a:lnTo>
                    <a:pt x="406365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64024" y="2248023"/>
              <a:ext cx="4210050" cy="1473200"/>
            </a:xfrm>
            <a:custGeom>
              <a:avLst/>
              <a:gdLst/>
              <a:ahLst/>
              <a:cxnLst/>
              <a:rect l="l" t="t" r="r" b="b"/>
              <a:pathLst>
                <a:path w="4210050" h="1473200">
                  <a:moveTo>
                    <a:pt x="0" y="145774"/>
                  </a:moveTo>
                  <a:lnTo>
                    <a:pt x="7431" y="99698"/>
                  </a:lnTo>
                  <a:lnTo>
                    <a:pt x="28125" y="59681"/>
                  </a:lnTo>
                  <a:lnTo>
                    <a:pt x="59681" y="28126"/>
                  </a:lnTo>
                  <a:lnTo>
                    <a:pt x="99698" y="7431"/>
                  </a:lnTo>
                  <a:lnTo>
                    <a:pt x="145774" y="0"/>
                  </a:lnTo>
                  <a:lnTo>
                    <a:pt x="4063660" y="0"/>
                  </a:lnTo>
                  <a:lnTo>
                    <a:pt x="4109736" y="7431"/>
                  </a:lnTo>
                  <a:lnTo>
                    <a:pt x="4149752" y="28126"/>
                  </a:lnTo>
                  <a:lnTo>
                    <a:pt x="4181308" y="59681"/>
                  </a:lnTo>
                  <a:lnTo>
                    <a:pt x="4202002" y="99698"/>
                  </a:lnTo>
                  <a:lnTo>
                    <a:pt x="4209434" y="145774"/>
                  </a:lnTo>
                  <a:lnTo>
                    <a:pt x="4209434" y="1327300"/>
                  </a:lnTo>
                  <a:lnTo>
                    <a:pt x="4202002" y="1373376"/>
                  </a:lnTo>
                  <a:lnTo>
                    <a:pt x="4181308" y="1413393"/>
                  </a:lnTo>
                  <a:lnTo>
                    <a:pt x="4149752" y="1444949"/>
                  </a:lnTo>
                  <a:lnTo>
                    <a:pt x="4109736" y="1465643"/>
                  </a:lnTo>
                  <a:lnTo>
                    <a:pt x="4063660" y="1473075"/>
                  </a:lnTo>
                  <a:lnTo>
                    <a:pt x="145774" y="1473075"/>
                  </a:lnTo>
                  <a:lnTo>
                    <a:pt x="99698" y="1465643"/>
                  </a:lnTo>
                  <a:lnTo>
                    <a:pt x="59681" y="1444949"/>
                  </a:lnTo>
                  <a:lnTo>
                    <a:pt x="28125" y="1413393"/>
                  </a:lnTo>
                  <a:lnTo>
                    <a:pt x="7431" y="1373376"/>
                  </a:lnTo>
                  <a:lnTo>
                    <a:pt x="0" y="1327300"/>
                  </a:lnTo>
                  <a:lnTo>
                    <a:pt x="0" y="145774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27460" y="2412419"/>
            <a:ext cx="3883025" cy="646430"/>
          </a:xfrm>
          <a:prstGeom prst="rect">
            <a:avLst/>
          </a:prstGeom>
          <a:solidFill>
            <a:srgbClr val="D7E4BD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83185" algn="just">
              <a:lnSpc>
                <a:spcPct val="100800"/>
              </a:lnSpc>
              <a:spcBef>
                <a:spcPts val="240"/>
              </a:spcBef>
            </a:pPr>
            <a:r>
              <a:rPr sz="1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Implicit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relation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recognition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1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crucial  </a:t>
            </a: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component </a:t>
            </a:r>
            <a:r>
              <a:rPr sz="1200" spc="-5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automatic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level  </a:t>
            </a:r>
            <a:r>
              <a:rPr sz="1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analysis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and 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natural </a:t>
            </a:r>
            <a:r>
              <a:rPr sz="1200" spc="-75" dirty="0">
                <a:solidFill>
                  <a:srgbClr val="333333"/>
                </a:solidFill>
                <a:latin typeface="Arial Unicode MS"/>
                <a:cs typeface="Arial Unicode MS"/>
              </a:rPr>
              <a:t>language</a:t>
            </a:r>
            <a:r>
              <a:rPr sz="1200" spc="-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understanding.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27460" y="3112876"/>
            <a:ext cx="3883025" cy="462280"/>
          </a:xfrm>
          <a:prstGeom prst="rect">
            <a:avLst/>
          </a:prstGeom>
          <a:solidFill>
            <a:srgbClr val="D7E4BD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marR="83185">
              <a:lnSpc>
                <a:spcPct val="105000"/>
              </a:lnSpc>
              <a:spcBef>
                <a:spcPts val="185"/>
              </a:spcBef>
            </a:pPr>
            <a:r>
              <a:rPr sz="1200" b="1" spc="-5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200" b="1" spc="-75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1200" b="1" spc="-70" dirty="0">
                <a:solidFill>
                  <a:srgbClr val="333333"/>
                </a:solidFill>
                <a:latin typeface="Arial"/>
                <a:cs typeface="Arial"/>
              </a:rPr>
              <a:t>paper</a:t>
            </a:r>
            <a:r>
              <a:rPr sz="1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instead,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we </a:t>
            </a: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explore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generative models 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and  </a:t>
            </a:r>
            <a:r>
              <a:rPr sz="1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propose </a:t>
            </a:r>
            <a:r>
              <a:rPr sz="1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1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variational </a:t>
            </a:r>
            <a:r>
              <a:rPr sz="1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neural </a:t>
            </a:r>
            <a:r>
              <a:rPr sz="1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1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relation</a:t>
            </a: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recognizer.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26079" y="3624071"/>
            <a:ext cx="8355330" cy="2722245"/>
            <a:chOff x="2926079" y="3624071"/>
            <a:chExt cx="8355330" cy="2722245"/>
          </a:xfrm>
        </p:grpSpPr>
        <p:sp>
          <p:nvSpPr>
            <p:cNvPr id="34" name="object 34"/>
            <p:cNvSpPr/>
            <p:nvPr/>
          </p:nvSpPr>
          <p:spPr>
            <a:xfrm>
              <a:off x="2926079" y="4383023"/>
              <a:ext cx="1054608" cy="13594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6549" y="4403835"/>
              <a:ext cx="896619" cy="1231900"/>
            </a:xfrm>
            <a:custGeom>
              <a:avLst/>
              <a:gdLst/>
              <a:ahLst/>
              <a:cxnLst/>
              <a:rect l="l" t="t" r="r" b="b"/>
              <a:pathLst>
                <a:path w="896620" h="1231900">
                  <a:moveTo>
                    <a:pt x="823501" y="1155748"/>
                  </a:moveTo>
                  <a:lnTo>
                    <a:pt x="821499" y="1180921"/>
                  </a:lnTo>
                  <a:lnTo>
                    <a:pt x="834344" y="1182091"/>
                  </a:lnTo>
                  <a:lnTo>
                    <a:pt x="831938" y="1207377"/>
                  </a:lnTo>
                  <a:lnTo>
                    <a:pt x="819396" y="1207377"/>
                  </a:lnTo>
                  <a:lnTo>
                    <a:pt x="817462" y="1231708"/>
                  </a:lnTo>
                  <a:lnTo>
                    <a:pt x="877622" y="1207377"/>
                  </a:lnTo>
                  <a:lnTo>
                    <a:pt x="831938" y="1207377"/>
                  </a:lnTo>
                  <a:lnTo>
                    <a:pt x="819494" y="1206149"/>
                  </a:lnTo>
                  <a:lnTo>
                    <a:pt x="880659" y="1206149"/>
                  </a:lnTo>
                  <a:lnTo>
                    <a:pt x="896442" y="1199766"/>
                  </a:lnTo>
                  <a:lnTo>
                    <a:pt x="823501" y="1155748"/>
                  </a:lnTo>
                  <a:close/>
                </a:path>
                <a:path w="896620" h="1231900">
                  <a:moveTo>
                    <a:pt x="821499" y="1180921"/>
                  </a:moveTo>
                  <a:lnTo>
                    <a:pt x="819494" y="1206149"/>
                  </a:lnTo>
                  <a:lnTo>
                    <a:pt x="831938" y="1207377"/>
                  </a:lnTo>
                  <a:lnTo>
                    <a:pt x="834344" y="1182091"/>
                  </a:lnTo>
                  <a:lnTo>
                    <a:pt x="821499" y="1180921"/>
                  </a:lnTo>
                  <a:close/>
                </a:path>
                <a:path w="896620" h="1231900">
                  <a:moveTo>
                    <a:pt x="25393" y="0"/>
                  </a:moveTo>
                  <a:lnTo>
                    <a:pt x="0" y="579"/>
                  </a:lnTo>
                  <a:lnTo>
                    <a:pt x="1281" y="56785"/>
                  </a:lnTo>
                  <a:lnTo>
                    <a:pt x="5096" y="113449"/>
                  </a:lnTo>
                  <a:lnTo>
                    <a:pt x="11361" y="169875"/>
                  </a:lnTo>
                  <a:lnTo>
                    <a:pt x="19994" y="225954"/>
                  </a:lnTo>
                  <a:lnTo>
                    <a:pt x="30913" y="281578"/>
                  </a:lnTo>
                  <a:lnTo>
                    <a:pt x="44034" y="336635"/>
                  </a:lnTo>
                  <a:lnTo>
                    <a:pt x="59275" y="391019"/>
                  </a:lnTo>
                  <a:lnTo>
                    <a:pt x="76556" y="444620"/>
                  </a:lnTo>
                  <a:lnTo>
                    <a:pt x="95796" y="497332"/>
                  </a:lnTo>
                  <a:lnTo>
                    <a:pt x="116909" y="549043"/>
                  </a:lnTo>
                  <a:lnTo>
                    <a:pt x="139820" y="599648"/>
                  </a:lnTo>
                  <a:lnTo>
                    <a:pt x="164445" y="649037"/>
                  </a:lnTo>
                  <a:lnTo>
                    <a:pt x="190705" y="697100"/>
                  </a:lnTo>
                  <a:lnTo>
                    <a:pt x="218520" y="743731"/>
                  </a:lnTo>
                  <a:lnTo>
                    <a:pt x="247810" y="788821"/>
                  </a:lnTo>
                  <a:lnTo>
                    <a:pt x="278495" y="832258"/>
                  </a:lnTo>
                  <a:lnTo>
                    <a:pt x="310498" y="873937"/>
                  </a:lnTo>
                  <a:lnTo>
                    <a:pt x="343740" y="913749"/>
                  </a:lnTo>
                  <a:lnTo>
                    <a:pt x="378142" y="951581"/>
                  </a:lnTo>
                  <a:lnTo>
                    <a:pt x="413626" y="987328"/>
                  </a:lnTo>
                  <a:lnTo>
                    <a:pt x="450117" y="1020875"/>
                  </a:lnTo>
                  <a:lnTo>
                    <a:pt x="487535" y="1052114"/>
                  </a:lnTo>
                  <a:lnTo>
                    <a:pt x="525806" y="1080935"/>
                  </a:lnTo>
                  <a:lnTo>
                    <a:pt x="564854" y="1107224"/>
                  </a:lnTo>
                  <a:lnTo>
                    <a:pt x="604601" y="1130866"/>
                  </a:lnTo>
                  <a:lnTo>
                    <a:pt x="644972" y="1151749"/>
                  </a:lnTo>
                  <a:lnTo>
                    <a:pt x="685891" y="1169755"/>
                  </a:lnTo>
                  <a:lnTo>
                    <a:pt x="727280" y="1184766"/>
                  </a:lnTo>
                  <a:lnTo>
                    <a:pt x="769059" y="1196663"/>
                  </a:lnTo>
                  <a:lnTo>
                    <a:pt x="811148" y="1205325"/>
                  </a:lnTo>
                  <a:lnTo>
                    <a:pt x="819494" y="1206149"/>
                  </a:lnTo>
                  <a:lnTo>
                    <a:pt x="821499" y="1180921"/>
                  </a:lnTo>
                  <a:lnTo>
                    <a:pt x="816249" y="1180443"/>
                  </a:lnTo>
                  <a:lnTo>
                    <a:pt x="775999" y="1172230"/>
                  </a:lnTo>
                  <a:lnTo>
                    <a:pt x="735925" y="1160882"/>
                  </a:lnTo>
                  <a:lnTo>
                    <a:pt x="696108" y="1146500"/>
                  </a:lnTo>
                  <a:lnTo>
                    <a:pt x="656630" y="1129182"/>
                  </a:lnTo>
                  <a:lnTo>
                    <a:pt x="617576" y="1109031"/>
                  </a:lnTo>
                  <a:lnTo>
                    <a:pt x="579031" y="1086148"/>
                  </a:lnTo>
                  <a:lnTo>
                    <a:pt x="541079" y="1060640"/>
                  </a:lnTo>
                  <a:lnTo>
                    <a:pt x="503807" y="1032612"/>
                  </a:lnTo>
                  <a:lnTo>
                    <a:pt x="467302" y="1002172"/>
                  </a:lnTo>
                  <a:lnTo>
                    <a:pt x="431648" y="969429"/>
                  </a:lnTo>
                  <a:lnTo>
                    <a:pt x="396930" y="934490"/>
                  </a:lnTo>
                  <a:lnTo>
                    <a:pt x="363233" y="897465"/>
                  </a:lnTo>
                  <a:lnTo>
                    <a:pt x="330641" y="858465"/>
                  </a:lnTo>
                  <a:lnTo>
                    <a:pt x="299238" y="817600"/>
                  </a:lnTo>
                  <a:lnTo>
                    <a:pt x="269107" y="774980"/>
                  </a:lnTo>
                  <a:lnTo>
                    <a:pt x="240332" y="730716"/>
                  </a:lnTo>
                  <a:lnTo>
                    <a:pt x="212994" y="684918"/>
                  </a:lnTo>
                  <a:lnTo>
                    <a:pt x="187175" y="637700"/>
                  </a:lnTo>
                  <a:lnTo>
                    <a:pt x="162957" y="589169"/>
                  </a:lnTo>
                  <a:lnTo>
                    <a:pt x="140423" y="539438"/>
                  </a:lnTo>
                  <a:lnTo>
                    <a:pt x="119654" y="488619"/>
                  </a:lnTo>
                  <a:lnTo>
                    <a:pt x="100731" y="436822"/>
                  </a:lnTo>
                  <a:lnTo>
                    <a:pt x="83732" y="384161"/>
                  </a:lnTo>
                  <a:lnTo>
                    <a:pt x="68741" y="330742"/>
                  </a:lnTo>
                  <a:lnTo>
                    <a:pt x="55836" y="276679"/>
                  </a:lnTo>
                  <a:lnTo>
                    <a:pt x="45098" y="222084"/>
                  </a:lnTo>
                  <a:lnTo>
                    <a:pt x="36606" y="167067"/>
                  </a:lnTo>
                  <a:lnTo>
                    <a:pt x="30438" y="111738"/>
                  </a:lnTo>
                  <a:lnTo>
                    <a:pt x="26675" y="56207"/>
                  </a:lnTo>
                  <a:lnTo>
                    <a:pt x="25393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49055" y="3624071"/>
              <a:ext cx="1039368" cy="20543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91129" y="3721097"/>
              <a:ext cx="915035" cy="1895475"/>
            </a:xfrm>
            <a:custGeom>
              <a:avLst/>
              <a:gdLst/>
              <a:ahLst/>
              <a:cxnLst/>
              <a:rect l="l" t="t" r="r" b="b"/>
              <a:pathLst>
                <a:path w="915034" h="1895475">
                  <a:moveTo>
                    <a:pt x="863816" y="76009"/>
                  </a:moveTo>
                  <a:lnTo>
                    <a:pt x="859909" y="175364"/>
                  </a:lnTo>
                  <a:lnTo>
                    <a:pt x="853767" y="262719"/>
                  </a:lnTo>
                  <a:lnTo>
                    <a:pt x="845305" y="349564"/>
                  </a:lnTo>
                  <a:lnTo>
                    <a:pt x="834602" y="435728"/>
                  </a:lnTo>
                  <a:lnTo>
                    <a:pt x="821739" y="521032"/>
                  </a:lnTo>
                  <a:lnTo>
                    <a:pt x="806796" y="605306"/>
                  </a:lnTo>
                  <a:lnTo>
                    <a:pt x="789853" y="688374"/>
                  </a:lnTo>
                  <a:lnTo>
                    <a:pt x="770991" y="770064"/>
                  </a:lnTo>
                  <a:lnTo>
                    <a:pt x="750293" y="850202"/>
                  </a:lnTo>
                  <a:lnTo>
                    <a:pt x="727837" y="928613"/>
                  </a:lnTo>
                  <a:lnTo>
                    <a:pt x="703705" y="1005123"/>
                  </a:lnTo>
                  <a:lnTo>
                    <a:pt x="677980" y="1079559"/>
                  </a:lnTo>
                  <a:lnTo>
                    <a:pt x="650744" y="1151745"/>
                  </a:lnTo>
                  <a:lnTo>
                    <a:pt x="622077" y="1221508"/>
                  </a:lnTo>
                  <a:lnTo>
                    <a:pt x="592066" y="1288672"/>
                  </a:lnTo>
                  <a:lnTo>
                    <a:pt x="560793" y="1353064"/>
                  </a:lnTo>
                  <a:lnTo>
                    <a:pt x="528341" y="1414508"/>
                  </a:lnTo>
                  <a:lnTo>
                    <a:pt x="494799" y="1472827"/>
                  </a:lnTo>
                  <a:lnTo>
                    <a:pt x="460251" y="1527850"/>
                  </a:lnTo>
                  <a:lnTo>
                    <a:pt x="424787" y="1579399"/>
                  </a:lnTo>
                  <a:lnTo>
                    <a:pt x="388498" y="1627301"/>
                  </a:lnTo>
                  <a:lnTo>
                    <a:pt x="351476" y="1671382"/>
                  </a:lnTo>
                  <a:lnTo>
                    <a:pt x="313819" y="1711472"/>
                  </a:lnTo>
                  <a:lnTo>
                    <a:pt x="275625" y="1747400"/>
                  </a:lnTo>
                  <a:lnTo>
                    <a:pt x="236785" y="1779156"/>
                  </a:lnTo>
                  <a:lnTo>
                    <a:pt x="197782" y="1806281"/>
                  </a:lnTo>
                  <a:lnTo>
                    <a:pt x="158542" y="1828773"/>
                  </a:lnTo>
                  <a:lnTo>
                    <a:pt x="119161" y="1846496"/>
                  </a:lnTo>
                  <a:lnTo>
                    <a:pt x="79717" y="1859325"/>
                  </a:lnTo>
                  <a:lnTo>
                    <a:pt x="40271" y="1867138"/>
                  </a:lnTo>
                  <a:lnTo>
                    <a:pt x="0" y="1869812"/>
                  </a:lnTo>
                  <a:lnTo>
                    <a:pt x="847" y="1895198"/>
                  </a:lnTo>
                  <a:lnTo>
                    <a:pt x="42785" y="1892414"/>
                  </a:lnTo>
                  <a:lnTo>
                    <a:pt x="85387" y="1884084"/>
                  </a:lnTo>
                  <a:lnTo>
                    <a:pt x="127671" y="1870428"/>
                  </a:lnTo>
                  <a:lnTo>
                    <a:pt x="169536" y="1851671"/>
                  </a:lnTo>
                  <a:lnTo>
                    <a:pt x="210900" y="1828031"/>
                  </a:lnTo>
                  <a:lnTo>
                    <a:pt x="251698" y="1799717"/>
                  </a:lnTo>
                  <a:lnTo>
                    <a:pt x="291694" y="1767071"/>
                  </a:lnTo>
                  <a:lnTo>
                    <a:pt x="331212" y="1729982"/>
                  </a:lnTo>
                  <a:lnTo>
                    <a:pt x="369982" y="1688781"/>
                  </a:lnTo>
                  <a:lnTo>
                    <a:pt x="407943" y="1643642"/>
                  </a:lnTo>
                  <a:lnTo>
                    <a:pt x="445029" y="1594742"/>
                  </a:lnTo>
                  <a:lnTo>
                    <a:pt x="481173" y="1542251"/>
                  </a:lnTo>
                  <a:lnTo>
                    <a:pt x="516308" y="1486338"/>
                  </a:lnTo>
                  <a:lnTo>
                    <a:pt x="550358" y="1427175"/>
                  </a:lnTo>
                  <a:lnTo>
                    <a:pt x="583251" y="1364928"/>
                  </a:lnTo>
                  <a:lnTo>
                    <a:pt x="614913" y="1299772"/>
                  </a:lnTo>
                  <a:lnTo>
                    <a:pt x="645267" y="1231873"/>
                  </a:lnTo>
                  <a:lnTo>
                    <a:pt x="674236" y="1161401"/>
                  </a:lnTo>
                  <a:lnTo>
                    <a:pt x="701744" y="1088527"/>
                  </a:lnTo>
                  <a:lnTo>
                    <a:pt x="727711" y="1013421"/>
                  </a:lnTo>
                  <a:lnTo>
                    <a:pt x="752059" y="936255"/>
                  </a:lnTo>
                  <a:lnTo>
                    <a:pt x="774710" y="857196"/>
                  </a:lnTo>
                  <a:lnTo>
                    <a:pt x="795585" y="776418"/>
                  </a:lnTo>
                  <a:lnTo>
                    <a:pt x="814602" y="694090"/>
                  </a:lnTo>
                  <a:lnTo>
                    <a:pt x="831683" y="610383"/>
                  </a:lnTo>
                  <a:lnTo>
                    <a:pt x="846749" y="525468"/>
                  </a:lnTo>
                  <a:lnTo>
                    <a:pt x="859718" y="439516"/>
                  </a:lnTo>
                  <a:lnTo>
                    <a:pt x="870511" y="352698"/>
                  </a:lnTo>
                  <a:lnTo>
                    <a:pt x="879048" y="265184"/>
                  </a:lnTo>
                  <a:lnTo>
                    <a:pt x="885247" y="177147"/>
                  </a:lnTo>
                  <a:lnTo>
                    <a:pt x="889027" y="88756"/>
                  </a:lnTo>
                  <a:lnTo>
                    <a:pt x="889209" y="76375"/>
                  </a:lnTo>
                  <a:lnTo>
                    <a:pt x="863816" y="76009"/>
                  </a:lnTo>
                  <a:close/>
                </a:path>
                <a:path w="915034" h="1895475">
                  <a:moveTo>
                    <a:pt x="908133" y="63310"/>
                  </a:moveTo>
                  <a:lnTo>
                    <a:pt x="863997" y="63310"/>
                  </a:lnTo>
                  <a:lnTo>
                    <a:pt x="889394" y="63676"/>
                  </a:lnTo>
                  <a:lnTo>
                    <a:pt x="889209" y="76375"/>
                  </a:lnTo>
                  <a:lnTo>
                    <a:pt x="914608" y="76741"/>
                  </a:lnTo>
                  <a:lnTo>
                    <a:pt x="908133" y="63310"/>
                  </a:lnTo>
                  <a:close/>
                </a:path>
                <a:path w="915034" h="1895475">
                  <a:moveTo>
                    <a:pt x="863997" y="63310"/>
                  </a:moveTo>
                  <a:lnTo>
                    <a:pt x="863816" y="76009"/>
                  </a:lnTo>
                  <a:lnTo>
                    <a:pt x="889209" y="76375"/>
                  </a:lnTo>
                  <a:lnTo>
                    <a:pt x="889394" y="63676"/>
                  </a:lnTo>
                  <a:lnTo>
                    <a:pt x="863997" y="63310"/>
                  </a:lnTo>
                  <a:close/>
                </a:path>
                <a:path w="915034" h="1895475">
                  <a:moveTo>
                    <a:pt x="877610" y="0"/>
                  </a:moveTo>
                  <a:lnTo>
                    <a:pt x="838417" y="75643"/>
                  </a:lnTo>
                  <a:lnTo>
                    <a:pt x="863816" y="76009"/>
                  </a:lnTo>
                  <a:lnTo>
                    <a:pt x="863997" y="63310"/>
                  </a:lnTo>
                  <a:lnTo>
                    <a:pt x="908133" y="63310"/>
                  </a:lnTo>
                  <a:lnTo>
                    <a:pt x="87761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69549" y="5211287"/>
              <a:ext cx="2912110" cy="1135380"/>
            </a:xfrm>
            <a:custGeom>
              <a:avLst/>
              <a:gdLst/>
              <a:ahLst/>
              <a:cxnLst/>
              <a:rect l="l" t="t" r="r" b="b"/>
              <a:pathLst>
                <a:path w="2912109" h="1135379">
                  <a:moveTo>
                    <a:pt x="2911751" y="945854"/>
                  </a:moveTo>
                  <a:lnTo>
                    <a:pt x="1062046" y="945854"/>
                  </a:lnTo>
                  <a:lnTo>
                    <a:pt x="1068803" y="996145"/>
                  </a:lnTo>
                  <a:lnTo>
                    <a:pt x="1087874" y="1041335"/>
                  </a:lnTo>
                  <a:lnTo>
                    <a:pt x="1117454" y="1079622"/>
                  </a:lnTo>
                  <a:lnTo>
                    <a:pt x="1155741" y="1109203"/>
                  </a:lnTo>
                  <a:lnTo>
                    <a:pt x="1200931" y="1128273"/>
                  </a:lnTo>
                  <a:lnTo>
                    <a:pt x="1251221" y="1135031"/>
                  </a:lnTo>
                  <a:lnTo>
                    <a:pt x="2722575" y="1135031"/>
                  </a:lnTo>
                  <a:lnTo>
                    <a:pt x="2772865" y="1128273"/>
                  </a:lnTo>
                  <a:lnTo>
                    <a:pt x="2818056" y="1109203"/>
                  </a:lnTo>
                  <a:lnTo>
                    <a:pt x="2856343" y="1079622"/>
                  </a:lnTo>
                  <a:lnTo>
                    <a:pt x="2885923" y="1041335"/>
                  </a:lnTo>
                  <a:lnTo>
                    <a:pt x="2904994" y="996145"/>
                  </a:lnTo>
                  <a:lnTo>
                    <a:pt x="2911751" y="945854"/>
                  </a:lnTo>
                  <a:close/>
                </a:path>
                <a:path w="2912109" h="1135379">
                  <a:moveTo>
                    <a:pt x="2722575" y="0"/>
                  </a:moveTo>
                  <a:lnTo>
                    <a:pt x="1251221" y="0"/>
                  </a:lnTo>
                  <a:lnTo>
                    <a:pt x="1200931" y="6757"/>
                  </a:lnTo>
                  <a:lnTo>
                    <a:pt x="1155741" y="25828"/>
                  </a:lnTo>
                  <a:lnTo>
                    <a:pt x="1117454" y="55408"/>
                  </a:lnTo>
                  <a:lnTo>
                    <a:pt x="1087874" y="93695"/>
                  </a:lnTo>
                  <a:lnTo>
                    <a:pt x="1068803" y="138886"/>
                  </a:lnTo>
                  <a:lnTo>
                    <a:pt x="1062046" y="189176"/>
                  </a:lnTo>
                  <a:lnTo>
                    <a:pt x="1062046" y="662101"/>
                  </a:lnTo>
                  <a:lnTo>
                    <a:pt x="0" y="776917"/>
                  </a:lnTo>
                  <a:lnTo>
                    <a:pt x="1062046" y="945858"/>
                  </a:lnTo>
                  <a:lnTo>
                    <a:pt x="2911751" y="945854"/>
                  </a:lnTo>
                  <a:lnTo>
                    <a:pt x="2911751" y="189176"/>
                  </a:lnTo>
                  <a:lnTo>
                    <a:pt x="2904994" y="138886"/>
                  </a:lnTo>
                  <a:lnTo>
                    <a:pt x="2885923" y="93695"/>
                  </a:lnTo>
                  <a:lnTo>
                    <a:pt x="2856343" y="55408"/>
                  </a:lnTo>
                  <a:lnTo>
                    <a:pt x="2818056" y="25828"/>
                  </a:lnTo>
                  <a:lnTo>
                    <a:pt x="2772865" y="6757"/>
                  </a:lnTo>
                  <a:lnTo>
                    <a:pt x="27225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88257" y="5342635"/>
            <a:ext cx="15367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Scoring</a:t>
            </a:r>
            <a:r>
              <a:rPr sz="1800" spc="-16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function  </a:t>
            </a:r>
            <a:r>
              <a:rPr sz="1800" spc="-5" dirty="0">
                <a:solidFill>
                  <a:srgbClr val="FFFFFF"/>
                </a:solidFill>
                <a:latin typeface="Arial Unicode MS"/>
                <a:cs typeface="Arial Unicode MS"/>
              </a:rPr>
              <a:t>for </a:t>
            </a:r>
            <a:r>
              <a:rPr sz="1800" spc="-45" dirty="0">
                <a:solidFill>
                  <a:srgbClr val="FFFFFF"/>
                </a:solidFill>
                <a:latin typeface="Arial Unicode MS"/>
                <a:cs typeface="Arial Unicode MS"/>
              </a:rPr>
              <a:t>likelihood </a:t>
            </a:r>
            <a:r>
              <a:rPr sz="1800" spc="-5" dirty="0">
                <a:solidFill>
                  <a:srgbClr val="FFFFFF"/>
                </a:solidFill>
                <a:latin typeface="Arial Unicode MS"/>
                <a:cs typeface="Arial Unicode MS"/>
              </a:rPr>
              <a:t>of  </a:t>
            </a:r>
            <a:r>
              <a:rPr sz="1800" spc="-95" dirty="0">
                <a:solidFill>
                  <a:srgbClr val="FFFFFF"/>
                </a:solidFill>
                <a:latin typeface="Arial Unicode MS"/>
                <a:cs typeface="Arial Unicode MS"/>
              </a:rPr>
              <a:t>adjacency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147855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134" y="141732"/>
            <a:ext cx="9001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0295" algn="l"/>
              </a:tabLst>
            </a:pPr>
            <a:r>
              <a:rPr b="1" spc="300" dirty="0">
                <a:latin typeface="Arial"/>
                <a:cs typeface="Arial"/>
              </a:rPr>
              <a:t>Co-opNET</a:t>
            </a:r>
            <a:r>
              <a:rPr b="1" spc="-120" dirty="0">
                <a:latin typeface="Arial"/>
                <a:cs typeface="Arial"/>
              </a:rPr>
              <a:t> :	</a:t>
            </a:r>
            <a:r>
              <a:rPr spc="-130" dirty="0"/>
              <a:t>Discriminator</a:t>
            </a:r>
            <a:r>
              <a:rPr spc="-245" dirty="0"/>
              <a:t> </a:t>
            </a:r>
            <a:r>
              <a:rPr spc="-155" dirty="0"/>
              <a:t>Networks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63239" y="1319783"/>
            <a:ext cx="847725" cy="655320"/>
            <a:chOff x="3063239" y="1319783"/>
            <a:chExt cx="847725" cy="655320"/>
          </a:xfrm>
        </p:grpSpPr>
        <p:sp>
          <p:nvSpPr>
            <p:cNvPr id="4" name="object 4"/>
            <p:cNvSpPr/>
            <p:nvPr/>
          </p:nvSpPr>
          <p:spPr>
            <a:xfrm>
              <a:off x="3063239" y="1420367"/>
              <a:ext cx="847343" cy="365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2863" y="1319783"/>
              <a:ext cx="783336" cy="655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6082" y="1338071"/>
              <a:ext cx="763670" cy="573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95830" y="1400555"/>
            <a:ext cx="384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CL</a:t>
            </a:r>
            <a:r>
              <a:rPr sz="2000" spc="-41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9079" y="1319783"/>
            <a:ext cx="868680" cy="655320"/>
            <a:chOff x="4069079" y="1319783"/>
            <a:chExt cx="868680" cy="655320"/>
          </a:xfrm>
        </p:grpSpPr>
        <p:sp>
          <p:nvSpPr>
            <p:cNvPr id="9" name="object 9"/>
            <p:cNvSpPr/>
            <p:nvPr/>
          </p:nvSpPr>
          <p:spPr>
            <a:xfrm>
              <a:off x="4072127" y="1420367"/>
              <a:ext cx="847344" cy="365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9079" y="1319783"/>
              <a:ext cx="868679" cy="655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8703" y="1338071"/>
              <a:ext cx="789431" cy="5730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1232" y="1400555"/>
            <a:ext cx="46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85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2000" spc="11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81015" y="1319783"/>
            <a:ext cx="847725" cy="655320"/>
            <a:chOff x="5081015" y="1319783"/>
            <a:chExt cx="847725" cy="655320"/>
          </a:xfrm>
        </p:grpSpPr>
        <p:sp>
          <p:nvSpPr>
            <p:cNvPr id="14" name="object 14"/>
            <p:cNvSpPr/>
            <p:nvPr/>
          </p:nvSpPr>
          <p:spPr>
            <a:xfrm>
              <a:off x="5081015" y="1420367"/>
              <a:ext cx="847343" cy="365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2351" y="1319783"/>
              <a:ext cx="816863" cy="6553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1852" y="1338071"/>
              <a:ext cx="763670" cy="5730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94137" y="1400555"/>
            <a:ext cx="418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ne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86855" y="1319783"/>
            <a:ext cx="847725" cy="1125220"/>
            <a:chOff x="6086855" y="1319783"/>
            <a:chExt cx="847725" cy="1125220"/>
          </a:xfrm>
        </p:grpSpPr>
        <p:sp>
          <p:nvSpPr>
            <p:cNvPr id="19" name="object 19"/>
            <p:cNvSpPr/>
            <p:nvPr/>
          </p:nvSpPr>
          <p:spPr>
            <a:xfrm>
              <a:off x="6086855" y="1420367"/>
              <a:ext cx="847344" cy="3657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0383" y="1319783"/>
              <a:ext cx="798576" cy="655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9737" y="1338071"/>
              <a:ext cx="763670" cy="5730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53911" y="1993391"/>
              <a:ext cx="761999" cy="4511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9151" y="2066543"/>
              <a:ext cx="640079" cy="3718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092695" y="1319783"/>
            <a:ext cx="868680" cy="655320"/>
            <a:chOff x="7092695" y="1319783"/>
            <a:chExt cx="868680" cy="655320"/>
          </a:xfrm>
        </p:grpSpPr>
        <p:sp>
          <p:nvSpPr>
            <p:cNvPr id="25" name="object 25"/>
            <p:cNvSpPr/>
            <p:nvPr/>
          </p:nvSpPr>
          <p:spPr>
            <a:xfrm>
              <a:off x="7095743" y="1420367"/>
              <a:ext cx="847344" cy="3657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92695" y="1319783"/>
              <a:ext cx="868679" cy="655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32319" y="1338071"/>
              <a:ext cx="789431" cy="5730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84887" y="1400555"/>
            <a:ext cx="46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85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2000" spc="11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04631" y="1319783"/>
            <a:ext cx="847725" cy="655320"/>
            <a:chOff x="8104631" y="1319783"/>
            <a:chExt cx="847725" cy="655320"/>
          </a:xfrm>
        </p:grpSpPr>
        <p:sp>
          <p:nvSpPr>
            <p:cNvPr id="30" name="object 30"/>
            <p:cNvSpPr/>
            <p:nvPr/>
          </p:nvSpPr>
          <p:spPr>
            <a:xfrm>
              <a:off x="8104631" y="1420367"/>
              <a:ext cx="847344" cy="3657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22919" y="1319783"/>
              <a:ext cx="822959" cy="6553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45506" y="1338071"/>
              <a:ext cx="763670" cy="5730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15790" y="1400555"/>
            <a:ext cx="424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Arial Unicode MS"/>
                <a:cs typeface="Arial Unicode MS"/>
              </a:rPr>
              <a:t>w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10471" y="1319783"/>
            <a:ext cx="847725" cy="655320"/>
            <a:chOff x="9110471" y="1319783"/>
            <a:chExt cx="847725" cy="655320"/>
          </a:xfrm>
        </p:grpSpPr>
        <p:sp>
          <p:nvSpPr>
            <p:cNvPr id="35" name="object 35"/>
            <p:cNvSpPr/>
            <p:nvPr/>
          </p:nvSpPr>
          <p:spPr>
            <a:xfrm>
              <a:off x="9110471" y="1420367"/>
              <a:ext cx="847344" cy="3657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43999" y="1319783"/>
              <a:ext cx="798576" cy="655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53390" y="1338071"/>
              <a:ext cx="763670" cy="5730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335993" y="1400555"/>
            <a:ext cx="398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8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395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P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3111" y="1400555"/>
            <a:ext cx="1685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333333"/>
                </a:solidFill>
                <a:latin typeface="Arial Unicode MS"/>
                <a:cs typeface="Arial Unicode MS"/>
              </a:rPr>
              <a:t>Input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Sentences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148583" y="1993392"/>
            <a:ext cx="762000" cy="451484"/>
            <a:chOff x="3148583" y="1993392"/>
            <a:chExt cx="762000" cy="451484"/>
          </a:xfrm>
        </p:grpSpPr>
        <p:sp>
          <p:nvSpPr>
            <p:cNvPr id="41" name="object 41"/>
            <p:cNvSpPr/>
            <p:nvPr/>
          </p:nvSpPr>
          <p:spPr>
            <a:xfrm>
              <a:off x="3148583" y="1993392"/>
              <a:ext cx="761999" cy="4511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72967" y="2066544"/>
              <a:ext cx="624840" cy="37185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195687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600"/>
              </a:spcBef>
            </a:pPr>
            <a:r>
              <a:rPr sz="2700" spc="-37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25" dirty="0">
                <a:solidFill>
                  <a:srgbClr val="333333"/>
                </a:solidFill>
                <a:latin typeface="Arial Unicode MS"/>
                <a:cs typeface="Arial Unicode MS"/>
              </a:rPr>
              <a:t>&amp;'(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117847" y="1993392"/>
            <a:ext cx="774700" cy="451484"/>
            <a:chOff x="4117847" y="1993392"/>
            <a:chExt cx="774700" cy="451484"/>
          </a:xfrm>
        </p:grpSpPr>
        <p:sp>
          <p:nvSpPr>
            <p:cNvPr id="45" name="object 45"/>
            <p:cNvSpPr/>
            <p:nvPr/>
          </p:nvSpPr>
          <p:spPr>
            <a:xfrm>
              <a:off x="4130039" y="1993392"/>
              <a:ext cx="762000" cy="4511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17847" y="2066544"/>
              <a:ext cx="691896" cy="37185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75290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00"/>
              </a:spcBef>
            </a:pPr>
            <a:r>
              <a:rPr sz="2700" spc="-22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15" dirty="0">
                <a:solidFill>
                  <a:srgbClr val="333333"/>
                </a:solidFill>
                <a:latin typeface="Arial Unicode MS"/>
                <a:cs typeface="Arial Unicode MS"/>
              </a:rPr>
              <a:t>)*+,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23688" y="1993392"/>
            <a:ext cx="762000" cy="451484"/>
            <a:chOff x="5123688" y="1993392"/>
            <a:chExt cx="762000" cy="451484"/>
          </a:xfrm>
        </p:grpSpPr>
        <p:sp>
          <p:nvSpPr>
            <p:cNvPr id="49" name="object 49"/>
            <p:cNvSpPr/>
            <p:nvPr/>
          </p:nvSpPr>
          <p:spPr>
            <a:xfrm>
              <a:off x="5123688" y="1993392"/>
              <a:ext cx="762000" cy="4511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38928" y="2066544"/>
              <a:ext cx="624839" cy="35661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169034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600"/>
              </a:spcBef>
            </a:pPr>
            <a:r>
              <a:rPr sz="2700" spc="-60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40" dirty="0">
                <a:solidFill>
                  <a:srgbClr val="333333"/>
                </a:solidFill>
                <a:latin typeface="Arial Unicode MS"/>
                <a:cs typeface="Arial Unicode MS"/>
              </a:rPr>
              <a:t>-+*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98922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00"/>
              </a:spcBef>
            </a:pPr>
            <a:r>
              <a:rPr sz="2700" spc="150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100" dirty="0">
                <a:solidFill>
                  <a:srgbClr val="333333"/>
                </a:solidFill>
                <a:latin typeface="Arial Unicode MS"/>
                <a:cs typeface="Arial Unicode MS"/>
              </a:rPr>
              <a:t>(./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12340" y="1400555"/>
            <a:ext cx="39814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spc="-38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395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P</a:t>
            </a:r>
            <a:endParaRPr sz="2000">
              <a:latin typeface="Arial Unicode MS"/>
              <a:cs typeface="Arial Unicode MS"/>
            </a:endParaRPr>
          </a:p>
          <a:p>
            <a:pPr marL="157480">
              <a:lnSpc>
                <a:spcPts val="2350"/>
              </a:lnSpc>
            </a:pPr>
            <a:r>
              <a:rPr sz="20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162800" y="1993392"/>
            <a:ext cx="771525" cy="451484"/>
            <a:chOff x="7162800" y="1993392"/>
            <a:chExt cx="771525" cy="451484"/>
          </a:xfrm>
        </p:grpSpPr>
        <p:sp>
          <p:nvSpPr>
            <p:cNvPr id="55" name="object 55"/>
            <p:cNvSpPr/>
            <p:nvPr/>
          </p:nvSpPr>
          <p:spPr>
            <a:xfrm>
              <a:off x="7171944" y="1993392"/>
              <a:ext cx="762000" cy="4511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2800" y="2066544"/>
              <a:ext cx="691896" cy="37185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219363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00"/>
              </a:spcBef>
            </a:pPr>
            <a:r>
              <a:rPr sz="2700" spc="-22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15" dirty="0">
                <a:solidFill>
                  <a:srgbClr val="333333"/>
                </a:solidFill>
                <a:latin typeface="Arial Unicode MS"/>
                <a:cs typeface="Arial Unicode MS"/>
              </a:rPr>
              <a:t>)*+,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165592" y="1993392"/>
            <a:ext cx="762000" cy="451484"/>
            <a:chOff x="8165592" y="1993392"/>
            <a:chExt cx="762000" cy="451484"/>
          </a:xfrm>
        </p:grpSpPr>
        <p:sp>
          <p:nvSpPr>
            <p:cNvPr id="59" name="object 59"/>
            <p:cNvSpPr/>
            <p:nvPr/>
          </p:nvSpPr>
          <p:spPr>
            <a:xfrm>
              <a:off x="8165592" y="1993392"/>
              <a:ext cx="762000" cy="4511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77784" y="2066544"/>
              <a:ext cx="649224" cy="37185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213106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2700" spc="37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25" dirty="0">
                <a:solidFill>
                  <a:srgbClr val="333333"/>
                </a:solidFill>
                <a:latin typeface="Arial Unicode MS"/>
                <a:cs typeface="Arial Unicode MS"/>
              </a:rPr>
              <a:t>,0-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195816" y="1993392"/>
            <a:ext cx="762000" cy="451484"/>
            <a:chOff x="9195816" y="1993392"/>
            <a:chExt cx="762000" cy="451484"/>
          </a:xfrm>
        </p:grpSpPr>
        <p:sp>
          <p:nvSpPr>
            <p:cNvPr id="63" name="object 63"/>
            <p:cNvSpPr/>
            <p:nvPr/>
          </p:nvSpPr>
          <p:spPr>
            <a:xfrm>
              <a:off x="9195816" y="1993392"/>
              <a:ext cx="762000" cy="4511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11056" y="2066544"/>
              <a:ext cx="640079" cy="3718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242995" y="2017335"/>
            <a:ext cx="6699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00"/>
              </a:spcBef>
            </a:pPr>
            <a:r>
              <a:rPr sz="2700" spc="150" baseline="123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100" dirty="0">
                <a:solidFill>
                  <a:srgbClr val="333333"/>
                </a:solidFill>
                <a:latin typeface="Arial Unicode MS"/>
                <a:cs typeface="Arial Unicode MS"/>
              </a:rPr>
              <a:t>(./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0681" y="2016252"/>
            <a:ext cx="1949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Token</a:t>
            </a:r>
            <a:r>
              <a:rPr sz="20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Embeddings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148583" y="2694432"/>
            <a:ext cx="762000" cy="451484"/>
            <a:chOff x="3148583" y="2694432"/>
            <a:chExt cx="762000" cy="451484"/>
          </a:xfrm>
        </p:grpSpPr>
        <p:sp>
          <p:nvSpPr>
            <p:cNvPr id="68" name="object 68"/>
            <p:cNvSpPr/>
            <p:nvPr/>
          </p:nvSpPr>
          <p:spPr>
            <a:xfrm>
              <a:off x="3148583" y="2694432"/>
              <a:ext cx="761999" cy="4511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72967" y="2767584"/>
              <a:ext cx="624840" cy="37185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195687" y="2719101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95"/>
              </a:spcBef>
            </a:pPr>
            <a:r>
              <a:rPr sz="2700" spc="-3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25" dirty="0">
                <a:solidFill>
                  <a:srgbClr val="333333"/>
                </a:solidFill>
                <a:latin typeface="Arial Unicode MS"/>
                <a:cs typeface="Arial Unicode MS"/>
              </a:rPr>
              <a:t>&amp;'(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130040" y="2694432"/>
            <a:ext cx="762000" cy="451484"/>
            <a:chOff x="4130040" y="2694432"/>
            <a:chExt cx="762000" cy="451484"/>
          </a:xfrm>
        </p:grpSpPr>
        <p:sp>
          <p:nvSpPr>
            <p:cNvPr id="72" name="object 72"/>
            <p:cNvSpPr/>
            <p:nvPr/>
          </p:nvSpPr>
          <p:spPr>
            <a:xfrm>
              <a:off x="4130040" y="2694432"/>
              <a:ext cx="762000" cy="4511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45280" y="2767584"/>
              <a:ext cx="624839" cy="3596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175290" y="2719101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5"/>
              </a:spcBef>
            </a:pPr>
            <a:r>
              <a:rPr sz="2700" spc="-60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40" dirty="0">
                <a:solidFill>
                  <a:srgbClr val="333333"/>
                </a:solidFill>
                <a:latin typeface="Arial Unicode MS"/>
                <a:cs typeface="Arial Unicode MS"/>
              </a:rPr>
              <a:t>-+*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123688" y="2694432"/>
            <a:ext cx="762000" cy="451484"/>
            <a:chOff x="5123688" y="2694432"/>
            <a:chExt cx="762000" cy="451484"/>
          </a:xfrm>
        </p:grpSpPr>
        <p:sp>
          <p:nvSpPr>
            <p:cNvPr id="76" name="object 76"/>
            <p:cNvSpPr/>
            <p:nvPr/>
          </p:nvSpPr>
          <p:spPr>
            <a:xfrm>
              <a:off x="5123688" y="2694432"/>
              <a:ext cx="762000" cy="4511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38928" y="2767584"/>
              <a:ext cx="624839" cy="3596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169034" y="2719101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5"/>
              </a:spcBef>
            </a:pPr>
            <a:r>
              <a:rPr sz="2700" spc="-60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-40" dirty="0">
                <a:solidFill>
                  <a:srgbClr val="333333"/>
                </a:solidFill>
                <a:latin typeface="Arial Unicode MS"/>
                <a:cs typeface="Arial Unicode MS"/>
              </a:rPr>
              <a:t>-+*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153911" y="2694432"/>
            <a:ext cx="762000" cy="451484"/>
            <a:chOff x="6153911" y="2694432"/>
            <a:chExt cx="762000" cy="451484"/>
          </a:xfrm>
        </p:grpSpPr>
        <p:sp>
          <p:nvSpPr>
            <p:cNvPr id="80" name="object 80"/>
            <p:cNvSpPr/>
            <p:nvPr/>
          </p:nvSpPr>
          <p:spPr>
            <a:xfrm>
              <a:off x="6153911" y="2694432"/>
              <a:ext cx="761999" cy="4511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69151" y="2767584"/>
              <a:ext cx="640079" cy="3718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198922" y="2719101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95"/>
              </a:spcBef>
            </a:pPr>
            <a:r>
              <a:rPr sz="2700" spc="150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100" dirty="0">
                <a:solidFill>
                  <a:srgbClr val="333333"/>
                </a:solidFill>
                <a:latin typeface="Arial Unicode MS"/>
                <a:cs typeface="Arial Unicode MS"/>
              </a:rPr>
              <a:t>(./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171943" y="2694432"/>
            <a:ext cx="762000" cy="451484"/>
            <a:chOff x="7171943" y="2694432"/>
            <a:chExt cx="762000" cy="451484"/>
          </a:xfrm>
        </p:grpSpPr>
        <p:sp>
          <p:nvSpPr>
            <p:cNvPr id="84" name="object 84"/>
            <p:cNvSpPr/>
            <p:nvPr/>
          </p:nvSpPr>
          <p:spPr>
            <a:xfrm>
              <a:off x="7171943" y="2694432"/>
              <a:ext cx="762000" cy="4511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84135" y="2767584"/>
              <a:ext cx="649224" cy="37185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219363" y="2719101"/>
            <a:ext cx="669925" cy="358775"/>
          </a:xfrm>
          <a:prstGeom prst="rect">
            <a:avLst/>
          </a:prstGeom>
          <a:solidFill>
            <a:srgbClr val="F2DCDB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95"/>
              </a:spcBef>
            </a:pPr>
            <a:r>
              <a:rPr sz="2700" spc="3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25" dirty="0">
                <a:solidFill>
                  <a:srgbClr val="333333"/>
                </a:solidFill>
                <a:latin typeface="Arial Unicode MS"/>
                <a:cs typeface="Arial Unicode MS"/>
              </a:rPr>
              <a:t>,0-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165592" y="2694432"/>
            <a:ext cx="762000" cy="451484"/>
            <a:chOff x="8165592" y="2694432"/>
            <a:chExt cx="762000" cy="451484"/>
          </a:xfrm>
        </p:grpSpPr>
        <p:sp>
          <p:nvSpPr>
            <p:cNvPr id="88" name="object 88"/>
            <p:cNvSpPr/>
            <p:nvPr/>
          </p:nvSpPr>
          <p:spPr>
            <a:xfrm>
              <a:off x="8165592" y="2694432"/>
              <a:ext cx="762000" cy="45110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77784" y="2767584"/>
              <a:ext cx="649224" cy="37185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213106" y="2719101"/>
            <a:ext cx="669925" cy="358775"/>
          </a:xfrm>
          <a:prstGeom prst="rect">
            <a:avLst/>
          </a:prstGeom>
          <a:solidFill>
            <a:srgbClr val="F2DCDB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95"/>
              </a:spcBef>
            </a:pPr>
            <a:r>
              <a:rPr sz="2700" spc="3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25" dirty="0">
                <a:solidFill>
                  <a:srgbClr val="333333"/>
                </a:solidFill>
                <a:latin typeface="Arial Unicode MS"/>
                <a:cs typeface="Arial Unicode MS"/>
              </a:rPr>
              <a:t>,0-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195816" y="2694432"/>
            <a:ext cx="762000" cy="451484"/>
            <a:chOff x="9195816" y="2694432"/>
            <a:chExt cx="762000" cy="451484"/>
          </a:xfrm>
        </p:grpSpPr>
        <p:sp>
          <p:nvSpPr>
            <p:cNvPr id="92" name="object 92"/>
            <p:cNvSpPr/>
            <p:nvPr/>
          </p:nvSpPr>
          <p:spPr>
            <a:xfrm>
              <a:off x="9195816" y="2694432"/>
              <a:ext cx="762000" cy="45110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211056" y="2767584"/>
              <a:ext cx="640079" cy="3718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242995" y="2719101"/>
            <a:ext cx="669925" cy="358775"/>
          </a:xfrm>
          <a:prstGeom prst="rect">
            <a:avLst/>
          </a:prstGeom>
          <a:solidFill>
            <a:srgbClr val="F2DCDB"/>
          </a:solidFill>
          <a:ln w="9525">
            <a:solidFill>
              <a:srgbClr val="333333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95"/>
              </a:spcBef>
            </a:pPr>
            <a:r>
              <a:rPr sz="2700" spc="150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300" spc="100" dirty="0">
                <a:solidFill>
                  <a:srgbClr val="333333"/>
                </a:solidFill>
                <a:latin typeface="Arial Unicode MS"/>
                <a:cs typeface="Arial Unicode MS"/>
              </a:rPr>
              <a:t>(./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07153" y="2717291"/>
            <a:ext cx="2538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Sentence </a:t>
            </a:r>
            <a:r>
              <a:rPr sz="2000" spc="-50" dirty="0">
                <a:solidFill>
                  <a:srgbClr val="333333"/>
                </a:solidFill>
                <a:latin typeface="Arial Unicode MS"/>
                <a:cs typeface="Arial Unicode MS"/>
              </a:rPr>
              <a:t>Indicator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Emb.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148583" y="3322320"/>
            <a:ext cx="762000" cy="451484"/>
            <a:chOff x="3148583" y="3322320"/>
            <a:chExt cx="762000" cy="451484"/>
          </a:xfrm>
        </p:grpSpPr>
        <p:sp>
          <p:nvSpPr>
            <p:cNvPr id="97" name="object 97"/>
            <p:cNvSpPr/>
            <p:nvPr/>
          </p:nvSpPr>
          <p:spPr>
            <a:xfrm>
              <a:off x="3148583" y="3322320"/>
              <a:ext cx="761999" cy="45110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70503" y="3395472"/>
              <a:ext cx="432815" cy="37185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195687" y="3346349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215"/>
              </a:spcBef>
            </a:pPr>
            <a:r>
              <a:rPr sz="18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322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130040" y="3322320"/>
            <a:ext cx="762000" cy="451484"/>
            <a:chOff x="4130040" y="3322320"/>
            <a:chExt cx="762000" cy="451484"/>
          </a:xfrm>
        </p:grpSpPr>
        <p:sp>
          <p:nvSpPr>
            <p:cNvPr id="101" name="object 101"/>
            <p:cNvSpPr/>
            <p:nvPr/>
          </p:nvSpPr>
          <p:spPr>
            <a:xfrm>
              <a:off x="4130040" y="3322320"/>
              <a:ext cx="762000" cy="45110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48912" y="3395472"/>
              <a:ext cx="435863" cy="37185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175290" y="3346349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5"/>
              </a:spcBef>
            </a:pPr>
            <a:r>
              <a:rPr sz="1800" spc="-24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367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123688" y="3322320"/>
            <a:ext cx="762000" cy="451484"/>
            <a:chOff x="5123688" y="3322320"/>
            <a:chExt cx="762000" cy="451484"/>
          </a:xfrm>
        </p:grpSpPr>
        <p:sp>
          <p:nvSpPr>
            <p:cNvPr id="105" name="object 105"/>
            <p:cNvSpPr/>
            <p:nvPr/>
          </p:nvSpPr>
          <p:spPr>
            <a:xfrm>
              <a:off x="5123688" y="3322320"/>
              <a:ext cx="762000" cy="45110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42560" y="3395472"/>
              <a:ext cx="435863" cy="37185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169034" y="3346349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5"/>
              </a:spcBef>
            </a:pPr>
            <a:r>
              <a:rPr sz="18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562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1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153911" y="3322320"/>
            <a:ext cx="762000" cy="451484"/>
            <a:chOff x="6153911" y="3322320"/>
            <a:chExt cx="762000" cy="451484"/>
          </a:xfrm>
        </p:grpSpPr>
        <p:sp>
          <p:nvSpPr>
            <p:cNvPr id="109" name="object 109"/>
            <p:cNvSpPr/>
            <p:nvPr/>
          </p:nvSpPr>
          <p:spPr>
            <a:xfrm>
              <a:off x="6153911" y="3322320"/>
              <a:ext cx="761999" cy="45110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69735" y="3395472"/>
              <a:ext cx="438912" cy="37185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198922" y="3346349"/>
            <a:ext cx="669925" cy="358775"/>
          </a:xfrm>
          <a:prstGeom prst="rect">
            <a:avLst/>
          </a:prstGeom>
          <a:solidFill>
            <a:srgbClr val="DDD9C3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5"/>
              </a:spcBef>
            </a:pPr>
            <a:r>
              <a:rPr sz="18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562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2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7171943" y="3322320"/>
            <a:ext cx="762000" cy="451484"/>
            <a:chOff x="7171943" y="3322320"/>
            <a:chExt cx="762000" cy="451484"/>
          </a:xfrm>
        </p:grpSpPr>
        <p:sp>
          <p:nvSpPr>
            <p:cNvPr id="113" name="object 113"/>
            <p:cNvSpPr/>
            <p:nvPr/>
          </p:nvSpPr>
          <p:spPr>
            <a:xfrm>
              <a:off x="7171943" y="3322320"/>
              <a:ext cx="762000" cy="45110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90815" y="3395472"/>
              <a:ext cx="438912" cy="37185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219363" y="3346349"/>
            <a:ext cx="669925" cy="358775"/>
          </a:xfrm>
          <a:prstGeom prst="rect">
            <a:avLst/>
          </a:prstGeom>
          <a:solidFill>
            <a:srgbClr val="F2DCDB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5"/>
              </a:spcBef>
            </a:pPr>
            <a:r>
              <a:rPr sz="18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562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3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8165592" y="3322320"/>
            <a:ext cx="762000" cy="451484"/>
            <a:chOff x="8165592" y="3322320"/>
            <a:chExt cx="762000" cy="451484"/>
          </a:xfrm>
        </p:grpSpPr>
        <p:sp>
          <p:nvSpPr>
            <p:cNvPr id="117" name="object 117"/>
            <p:cNvSpPr/>
            <p:nvPr/>
          </p:nvSpPr>
          <p:spPr>
            <a:xfrm>
              <a:off x="8165592" y="3322320"/>
              <a:ext cx="762000" cy="45110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284464" y="3395472"/>
              <a:ext cx="438912" cy="37185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8213106" y="3346349"/>
            <a:ext cx="669925" cy="358775"/>
          </a:xfrm>
          <a:prstGeom prst="rect">
            <a:avLst/>
          </a:prstGeom>
          <a:solidFill>
            <a:srgbClr val="F2DCDB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5"/>
              </a:spcBef>
            </a:pPr>
            <a:r>
              <a:rPr sz="18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562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4</a:t>
            </a:r>
            <a:endParaRPr sz="1950" baseline="-17094">
              <a:latin typeface="Arial Unicode MS"/>
              <a:cs typeface="Arial Unicode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9195816" y="3322320"/>
            <a:ext cx="762000" cy="451484"/>
            <a:chOff x="9195816" y="3322320"/>
            <a:chExt cx="762000" cy="451484"/>
          </a:xfrm>
        </p:grpSpPr>
        <p:sp>
          <p:nvSpPr>
            <p:cNvPr id="121" name="object 121"/>
            <p:cNvSpPr/>
            <p:nvPr/>
          </p:nvSpPr>
          <p:spPr>
            <a:xfrm>
              <a:off x="9195816" y="3322320"/>
              <a:ext cx="762000" cy="45110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314688" y="3395472"/>
              <a:ext cx="438911" cy="37185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9242995" y="3346349"/>
            <a:ext cx="669925" cy="358775"/>
          </a:xfrm>
          <a:prstGeom prst="rect">
            <a:avLst/>
          </a:prstGeom>
          <a:solidFill>
            <a:srgbClr val="F2DCDB"/>
          </a:solidFill>
          <a:ln w="9525">
            <a:solidFill>
              <a:srgbClr val="3333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15"/>
              </a:spcBef>
            </a:pPr>
            <a:r>
              <a:rPr sz="18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𝐸</a:t>
            </a:r>
            <a:r>
              <a:rPr sz="1950" spc="-562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5</a:t>
            </a:r>
            <a:endParaRPr sz="1950" baseline="-17094">
              <a:latin typeface="Arial Unicode MS"/>
              <a:cs typeface="Arial Unicode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87048" y="3345179"/>
            <a:ext cx="2176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Position</a:t>
            </a:r>
            <a:r>
              <a:rPr sz="20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Embeddings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467116" y="2351532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456908" y="301904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6227064" y="3788664"/>
            <a:ext cx="570230" cy="765175"/>
            <a:chOff x="6227064" y="3788664"/>
            <a:chExt cx="570230" cy="765175"/>
          </a:xfrm>
        </p:grpSpPr>
        <p:sp>
          <p:nvSpPr>
            <p:cNvPr id="128" name="object 128"/>
            <p:cNvSpPr/>
            <p:nvPr/>
          </p:nvSpPr>
          <p:spPr>
            <a:xfrm>
              <a:off x="6227064" y="3788664"/>
              <a:ext cx="569976" cy="76504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80614" y="3813143"/>
              <a:ext cx="462280" cy="669925"/>
            </a:xfrm>
            <a:custGeom>
              <a:avLst/>
              <a:gdLst/>
              <a:ahLst/>
              <a:cxnLst/>
              <a:rect l="l" t="t" r="r" b="b"/>
              <a:pathLst>
                <a:path w="462279" h="669925">
                  <a:moveTo>
                    <a:pt x="346434" y="0"/>
                  </a:moveTo>
                  <a:lnTo>
                    <a:pt x="115478" y="0"/>
                  </a:lnTo>
                  <a:lnTo>
                    <a:pt x="115478" y="438345"/>
                  </a:lnTo>
                  <a:lnTo>
                    <a:pt x="0" y="438345"/>
                  </a:lnTo>
                  <a:lnTo>
                    <a:pt x="230957" y="669302"/>
                  </a:lnTo>
                  <a:lnTo>
                    <a:pt x="461912" y="438345"/>
                  </a:lnTo>
                  <a:lnTo>
                    <a:pt x="346434" y="438345"/>
                  </a:lnTo>
                  <a:lnTo>
                    <a:pt x="346434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80614" y="3813143"/>
              <a:ext cx="462280" cy="669925"/>
            </a:xfrm>
            <a:custGeom>
              <a:avLst/>
              <a:gdLst/>
              <a:ahLst/>
              <a:cxnLst/>
              <a:rect l="l" t="t" r="r" b="b"/>
              <a:pathLst>
                <a:path w="462279" h="669925">
                  <a:moveTo>
                    <a:pt x="346434" y="0"/>
                  </a:moveTo>
                  <a:lnTo>
                    <a:pt x="346434" y="438346"/>
                  </a:lnTo>
                  <a:lnTo>
                    <a:pt x="461913" y="438346"/>
                  </a:lnTo>
                  <a:lnTo>
                    <a:pt x="230956" y="669303"/>
                  </a:lnTo>
                  <a:lnTo>
                    <a:pt x="0" y="438346"/>
                  </a:lnTo>
                  <a:lnTo>
                    <a:pt x="115478" y="438346"/>
                  </a:lnTo>
                  <a:lnTo>
                    <a:pt x="115478" y="0"/>
                  </a:lnTo>
                  <a:lnTo>
                    <a:pt x="346434" y="0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3614672" y="4741674"/>
            <a:ext cx="693799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Adjacency</a:t>
            </a:r>
            <a:r>
              <a:rPr sz="20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Classifier</a:t>
            </a:r>
            <a:r>
              <a:rPr lang="en-US"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 (Probability of adjacency between 2 sentences)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042261" y="5216070"/>
            <a:ext cx="84852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Adjacency</a:t>
            </a:r>
            <a:r>
              <a:rPr sz="20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Learning</a:t>
            </a:r>
            <a:r>
              <a:rPr lang="en-US"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. (minimize the likelihood of predicting whether 2 sentences are adjacent or not)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38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904282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749" y="141732"/>
            <a:ext cx="8804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54" dirty="0">
                <a:latin typeface="Arial"/>
                <a:cs typeface="Arial"/>
              </a:rPr>
              <a:t>Co-opNET: </a:t>
            </a:r>
            <a:r>
              <a:rPr spc="-195" dirty="0"/>
              <a:t>Cooperative</a:t>
            </a:r>
            <a:r>
              <a:rPr spc="-665" dirty="0"/>
              <a:t> </a:t>
            </a:r>
            <a:r>
              <a:rPr spc="-170" dirty="0"/>
              <a:t>Generation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5479" y="1383791"/>
            <a:ext cx="1941830" cy="853440"/>
            <a:chOff x="1935479" y="1383791"/>
            <a:chExt cx="1941830" cy="853440"/>
          </a:xfrm>
        </p:grpSpPr>
        <p:sp>
          <p:nvSpPr>
            <p:cNvPr id="4" name="object 4"/>
            <p:cNvSpPr/>
            <p:nvPr/>
          </p:nvSpPr>
          <p:spPr>
            <a:xfrm>
              <a:off x="1935479" y="1383791"/>
              <a:ext cx="1941575" cy="8046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2535" y="1399031"/>
              <a:ext cx="1856232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2571" y="1405736"/>
              <a:ext cx="1847850" cy="713740"/>
            </a:xfrm>
            <a:custGeom>
              <a:avLst/>
              <a:gdLst/>
              <a:ahLst/>
              <a:cxnLst/>
              <a:rect l="l" t="t" r="r" b="b"/>
              <a:pathLst>
                <a:path w="1847850" h="713739">
                  <a:moveTo>
                    <a:pt x="1728730" y="0"/>
                  </a:moveTo>
                  <a:lnTo>
                    <a:pt x="118924" y="0"/>
                  </a:lnTo>
                  <a:lnTo>
                    <a:pt x="72633" y="9345"/>
                  </a:lnTo>
                  <a:lnTo>
                    <a:pt x="34832" y="34831"/>
                  </a:lnTo>
                  <a:lnTo>
                    <a:pt x="9345" y="72632"/>
                  </a:lnTo>
                  <a:lnTo>
                    <a:pt x="0" y="118922"/>
                  </a:lnTo>
                  <a:lnTo>
                    <a:pt x="0" y="594597"/>
                  </a:lnTo>
                  <a:lnTo>
                    <a:pt x="9345" y="640887"/>
                  </a:lnTo>
                  <a:lnTo>
                    <a:pt x="34832" y="678688"/>
                  </a:lnTo>
                  <a:lnTo>
                    <a:pt x="72633" y="704174"/>
                  </a:lnTo>
                  <a:lnTo>
                    <a:pt x="118924" y="713520"/>
                  </a:lnTo>
                  <a:lnTo>
                    <a:pt x="1728730" y="713520"/>
                  </a:lnTo>
                  <a:lnTo>
                    <a:pt x="1775021" y="704174"/>
                  </a:lnTo>
                  <a:lnTo>
                    <a:pt x="1812822" y="678688"/>
                  </a:lnTo>
                  <a:lnTo>
                    <a:pt x="1838308" y="640887"/>
                  </a:lnTo>
                  <a:lnTo>
                    <a:pt x="1847654" y="594597"/>
                  </a:lnTo>
                  <a:lnTo>
                    <a:pt x="1847654" y="118922"/>
                  </a:lnTo>
                  <a:lnTo>
                    <a:pt x="1838308" y="72632"/>
                  </a:lnTo>
                  <a:lnTo>
                    <a:pt x="1812822" y="34831"/>
                  </a:lnTo>
                  <a:lnTo>
                    <a:pt x="1775021" y="9345"/>
                  </a:lnTo>
                  <a:lnTo>
                    <a:pt x="1728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2571" y="1405736"/>
              <a:ext cx="1847850" cy="713740"/>
            </a:xfrm>
            <a:custGeom>
              <a:avLst/>
              <a:gdLst/>
              <a:ahLst/>
              <a:cxnLst/>
              <a:rect l="l" t="t" r="r" b="b"/>
              <a:pathLst>
                <a:path w="1847850" h="713739">
                  <a:moveTo>
                    <a:pt x="0" y="118923"/>
                  </a:moveTo>
                  <a:lnTo>
                    <a:pt x="9345" y="72633"/>
                  </a:lnTo>
                  <a:lnTo>
                    <a:pt x="34831" y="34831"/>
                  </a:lnTo>
                  <a:lnTo>
                    <a:pt x="72633" y="9345"/>
                  </a:lnTo>
                  <a:lnTo>
                    <a:pt x="118923" y="0"/>
                  </a:lnTo>
                  <a:lnTo>
                    <a:pt x="1728730" y="0"/>
                  </a:lnTo>
                  <a:lnTo>
                    <a:pt x="1775020" y="9345"/>
                  </a:lnTo>
                  <a:lnTo>
                    <a:pt x="1812822" y="34831"/>
                  </a:lnTo>
                  <a:lnTo>
                    <a:pt x="1838308" y="72633"/>
                  </a:lnTo>
                  <a:lnTo>
                    <a:pt x="1847654" y="118923"/>
                  </a:lnTo>
                  <a:lnTo>
                    <a:pt x="1847654" y="594597"/>
                  </a:lnTo>
                  <a:lnTo>
                    <a:pt x="1838308" y="640887"/>
                  </a:lnTo>
                  <a:lnTo>
                    <a:pt x="1812822" y="678689"/>
                  </a:lnTo>
                  <a:lnTo>
                    <a:pt x="1775020" y="704175"/>
                  </a:lnTo>
                  <a:lnTo>
                    <a:pt x="1728730" y="713521"/>
                  </a:lnTo>
                  <a:lnTo>
                    <a:pt x="118923" y="713521"/>
                  </a:lnTo>
                  <a:lnTo>
                    <a:pt x="72633" y="704175"/>
                  </a:lnTo>
                  <a:lnTo>
                    <a:pt x="34831" y="678689"/>
                  </a:lnTo>
                  <a:lnTo>
                    <a:pt x="9345" y="640887"/>
                  </a:lnTo>
                  <a:lnTo>
                    <a:pt x="0" y="594597"/>
                  </a:lnTo>
                  <a:lnTo>
                    <a:pt x="0" y="118923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70497" y="1462532"/>
            <a:ext cx="14712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080">
              <a:lnSpc>
                <a:spcPts val="2110"/>
              </a:lnSpc>
              <a:spcBef>
                <a:spcPts val="210"/>
              </a:spcBef>
            </a:pP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Input </a:t>
            </a:r>
            <a:r>
              <a:rPr sz="1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Context</a:t>
            </a:r>
            <a:r>
              <a:rPr sz="1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+ 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Position</a:t>
            </a:r>
            <a:r>
              <a:rPr sz="1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Embed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19" y="1106424"/>
            <a:ext cx="1472565" cy="1396365"/>
            <a:chOff x="45719" y="1106424"/>
            <a:chExt cx="1472565" cy="1396365"/>
          </a:xfrm>
        </p:grpSpPr>
        <p:sp>
          <p:nvSpPr>
            <p:cNvPr id="10" name="object 10"/>
            <p:cNvSpPr/>
            <p:nvPr/>
          </p:nvSpPr>
          <p:spPr>
            <a:xfrm>
              <a:off x="45719" y="1112520"/>
              <a:ext cx="1472184" cy="1350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631" y="1106424"/>
              <a:ext cx="1341120" cy="1395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823" y="1135706"/>
              <a:ext cx="1377950" cy="1259840"/>
            </a:xfrm>
            <a:custGeom>
              <a:avLst/>
              <a:gdLst/>
              <a:ahLst/>
              <a:cxnLst/>
              <a:rect l="l" t="t" r="r" b="b"/>
              <a:pathLst>
                <a:path w="1377950" h="1259839">
                  <a:moveTo>
                    <a:pt x="1297823" y="0"/>
                  </a:moveTo>
                  <a:lnTo>
                    <a:pt x="79935" y="0"/>
                  </a:lnTo>
                  <a:lnTo>
                    <a:pt x="48820" y="6281"/>
                  </a:lnTo>
                  <a:lnTo>
                    <a:pt x="23412" y="23412"/>
                  </a:lnTo>
                  <a:lnTo>
                    <a:pt x="6281" y="48821"/>
                  </a:lnTo>
                  <a:lnTo>
                    <a:pt x="0" y="79936"/>
                  </a:lnTo>
                  <a:lnTo>
                    <a:pt x="0" y="1179277"/>
                  </a:lnTo>
                  <a:lnTo>
                    <a:pt x="6281" y="1210391"/>
                  </a:lnTo>
                  <a:lnTo>
                    <a:pt x="23412" y="1235800"/>
                  </a:lnTo>
                  <a:lnTo>
                    <a:pt x="48820" y="1252930"/>
                  </a:lnTo>
                  <a:lnTo>
                    <a:pt x="79935" y="1259212"/>
                  </a:lnTo>
                  <a:lnTo>
                    <a:pt x="1297823" y="1259212"/>
                  </a:lnTo>
                  <a:lnTo>
                    <a:pt x="1328937" y="1252930"/>
                  </a:lnTo>
                  <a:lnTo>
                    <a:pt x="1354345" y="1235800"/>
                  </a:lnTo>
                  <a:lnTo>
                    <a:pt x="1371476" y="1210391"/>
                  </a:lnTo>
                  <a:lnTo>
                    <a:pt x="1377758" y="1179277"/>
                  </a:lnTo>
                  <a:lnTo>
                    <a:pt x="1377758" y="79936"/>
                  </a:lnTo>
                  <a:lnTo>
                    <a:pt x="1371476" y="48821"/>
                  </a:lnTo>
                  <a:lnTo>
                    <a:pt x="1354345" y="23412"/>
                  </a:lnTo>
                  <a:lnTo>
                    <a:pt x="1328937" y="6281"/>
                  </a:lnTo>
                  <a:lnTo>
                    <a:pt x="1297823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823" y="1135706"/>
              <a:ext cx="1377950" cy="1259840"/>
            </a:xfrm>
            <a:custGeom>
              <a:avLst/>
              <a:gdLst/>
              <a:ahLst/>
              <a:cxnLst/>
              <a:rect l="l" t="t" r="r" b="b"/>
              <a:pathLst>
                <a:path w="1377950" h="1259839">
                  <a:moveTo>
                    <a:pt x="0" y="79935"/>
                  </a:moveTo>
                  <a:lnTo>
                    <a:pt x="6281" y="48820"/>
                  </a:lnTo>
                  <a:lnTo>
                    <a:pt x="23412" y="23412"/>
                  </a:lnTo>
                  <a:lnTo>
                    <a:pt x="48820" y="6281"/>
                  </a:lnTo>
                  <a:lnTo>
                    <a:pt x="79935" y="0"/>
                  </a:lnTo>
                  <a:lnTo>
                    <a:pt x="1297823" y="0"/>
                  </a:lnTo>
                  <a:lnTo>
                    <a:pt x="1328937" y="6281"/>
                  </a:lnTo>
                  <a:lnTo>
                    <a:pt x="1354345" y="23412"/>
                  </a:lnTo>
                  <a:lnTo>
                    <a:pt x="1371476" y="48820"/>
                  </a:lnTo>
                  <a:lnTo>
                    <a:pt x="1377758" y="79935"/>
                  </a:lnTo>
                  <a:lnTo>
                    <a:pt x="1377758" y="1179277"/>
                  </a:lnTo>
                  <a:lnTo>
                    <a:pt x="1371476" y="1210391"/>
                  </a:lnTo>
                  <a:lnTo>
                    <a:pt x="1354345" y="1235799"/>
                  </a:lnTo>
                  <a:lnTo>
                    <a:pt x="1328937" y="1252930"/>
                  </a:lnTo>
                  <a:lnTo>
                    <a:pt x="1297823" y="1259212"/>
                  </a:lnTo>
                  <a:lnTo>
                    <a:pt x="79935" y="1259212"/>
                  </a:lnTo>
                  <a:lnTo>
                    <a:pt x="48820" y="1252930"/>
                  </a:lnTo>
                  <a:lnTo>
                    <a:pt x="23412" y="1235799"/>
                  </a:lnTo>
                  <a:lnTo>
                    <a:pt x="6281" y="1210391"/>
                  </a:lnTo>
                  <a:lnTo>
                    <a:pt x="0" y="1179277"/>
                  </a:lnTo>
                  <a:lnTo>
                    <a:pt x="0" y="79935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974" y="589787"/>
            <a:ext cx="1135380" cy="179323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420"/>
              </a:spcBef>
            </a:pP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Source</a:t>
            </a:r>
            <a:endParaRPr sz="2000">
              <a:latin typeface="Arial Unicode MS"/>
              <a:cs typeface="Arial Unicode MS"/>
            </a:endParaRPr>
          </a:p>
          <a:p>
            <a:pPr marL="12700" marR="5080">
              <a:lnSpc>
                <a:spcPct val="100800"/>
              </a:lnSpc>
              <a:spcBef>
                <a:spcPts val="520"/>
              </a:spcBef>
            </a:pPr>
            <a:r>
              <a:rPr sz="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relation  </a:t>
            </a:r>
            <a:r>
              <a:rPr sz="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characterizes </a:t>
            </a:r>
            <a:r>
              <a:rPr sz="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the internal  </a:t>
            </a:r>
            <a:r>
              <a:rPr sz="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structure </a:t>
            </a:r>
            <a:r>
              <a:rPr sz="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logical  </a:t>
            </a:r>
            <a:r>
              <a:rPr sz="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relation </a:t>
            </a:r>
            <a:r>
              <a:rPr sz="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coherent</a:t>
            </a:r>
            <a:r>
              <a:rPr sz="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text.  </a:t>
            </a:r>
            <a:r>
              <a:rPr sz="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Automatically </a:t>
            </a:r>
            <a:r>
              <a:rPr sz="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identifying  </a:t>
            </a:r>
            <a:r>
              <a:rPr sz="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these </a:t>
            </a:r>
            <a:r>
              <a:rPr sz="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relations </a:t>
            </a:r>
            <a:r>
              <a:rPr sz="800" spc="-5" dirty="0">
                <a:solidFill>
                  <a:srgbClr val="333333"/>
                </a:solidFill>
                <a:latin typeface="Arial Unicode MS"/>
                <a:cs typeface="Arial Unicode MS"/>
              </a:rPr>
              <a:t>not </a:t>
            </a:r>
            <a:r>
              <a:rPr sz="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only  </a:t>
            </a:r>
            <a:r>
              <a:rPr sz="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plans </a:t>
            </a:r>
            <a:r>
              <a:rPr sz="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important </a:t>
            </a:r>
            <a:r>
              <a:rPr sz="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role </a:t>
            </a:r>
            <a:r>
              <a:rPr sz="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in  </a:t>
            </a:r>
            <a:r>
              <a:rPr sz="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discourse </a:t>
            </a:r>
            <a:r>
              <a:rPr sz="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comprehension  </a:t>
            </a:r>
            <a:r>
              <a:rPr sz="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generation, </a:t>
            </a:r>
            <a:r>
              <a:rPr sz="8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also  </a:t>
            </a:r>
            <a:r>
              <a:rPr sz="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obtains </a:t>
            </a:r>
            <a:r>
              <a:rPr sz="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wide</a:t>
            </a:r>
            <a:r>
              <a:rPr sz="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(…)</a:t>
            </a:r>
            <a:endParaRPr sz="800">
              <a:latin typeface="Arial Unicode MS"/>
              <a:cs typeface="Arial Unicode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70502" y="1285218"/>
            <a:ext cx="5529580" cy="916305"/>
            <a:chOff x="1470502" y="1285218"/>
            <a:chExt cx="5529580" cy="916305"/>
          </a:xfrm>
        </p:grpSpPr>
        <p:sp>
          <p:nvSpPr>
            <p:cNvPr id="16" name="object 16"/>
            <p:cNvSpPr/>
            <p:nvPr/>
          </p:nvSpPr>
          <p:spPr>
            <a:xfrm>
              <a:off x="1470502" y="1691847"/>
              <a:ext cx="512445" cy="142875"/>
            </a:xfrm>
            <a:custGeom>
              <a:avLst/>
              <a:gdLst/>
              <a:ahLst/>
              <a:cxnLst/>
              <a:rect l="l" t="t" r="r" b="b"/>
              <a:pathLst>
                <a:path w="512444" h="142875">
                  <a:moveTo>
                    <a:pt x="484052" y="56833"/>
                  </a:moveTo>
                  <a:lnTo>
                    <a:pt x="426266" y="56833"/>
                  </a:lnTo>
                  <a:lnTo>
                    <a:pt x="426424" y="85408"/>
                  </a:lnTo>
                  <a:lnTo>
                    <a:pt x="414993" y="85471"/>
                  </a:lnTo>
                  <a:lnTo>
                    <a:pt x="369589" y="142872"/>
                  </a:lnTo>
                  <a:lnTo>
                    <a:pt x="512069" y="70650"/>
                  </a:lnTo>
                  <a:lnTo>
                    <a:pt x="484052" y="56833"/>
                  </a:lnTo>
                  <a:close/>
                </a:path>
                <a:path w="512444" h="142875">
                  <a:moveTo>
                    <a:pt x="414836" y="56896"/>
                  </a:moveTo>
                  <a:lnTo>
                    <a:pt x="0" y="59178"/>
                  </a:lnTo>
                  <a:lnTo>
                    <a:pt x="157" y="87753"/>
                  </a:lnTo>
                  <a:lnTo>
                    <a:pt x="414993" y="85471"/>
                  </a:lnTo>
                  <a:lnTo>
                    <a:pt x="426345" y="71121"/>
                  </a:lnTo>
                  <a:lnTo>
                    <a:pt x="414836" y="56896"/>
                  </a:lnTo>
                  <a:close/>
                </a:path>
                <a:path w="512444" h="142875">
                  <a:moveTo>
                    <a:pt x="426345" y="71121"/>
                  </a:moveTo>
                  <a:lnTo>
                    <a:pt x="414993" y="85471"/>
                  </a:lnTo>
                  <a:lnTo>
                    <a:pt x="426424" y="85408"/>
                  </a:lnTo>
                  <a:lnTo>
                    <a:pt x="426345" y="71121"/>
                  </a:lnTo>
                  <a:close/>
                </a:path>
                <a:path w="512444" h="142875">
                  <a:moveTo>
                    <a:pt x="426266" y="56833"/>
                  </a:moveTo>
                  <a:lnTo>
                    <a:pt x="414836" y="56896"/>
                  </a:lnTo>
                  <a:lnTo>
                    <a:pt x="426345" y="71121"/>
                  </a:lnTo>
                  <a:lnTo>
                    <a:pt x="426266" y="56833"/>
                  </a:lnTo>
                  <a:close/>
                </a:path>
                <a:path w="512444" h="142875">
                  <a:moveTo>
                    <a:pt x="368804" y="0"/>
                  </a:moveTo>
                  <a:lnTo>
                    <a:pt x="414836" y="56896"/>
                  </a:lnTo>
                  <a:lnTo>
                    <a:pt x="484052" y="56833"/>
                  </a:lnTo>
                  <a:lnTo>
                    <a:pt x="36880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4726" y="1285218"/>
              <a:ext cx="2844800" cy="915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0101" y="1692638"/>
              <a:ext cx="325120" cy="142875"/>
            </a:xfrm>
            <a:custGeom>
              <a:avLst/>
              <a:gdLst/>
              <a:ahLst/>
              <a:cxnLst/>
              <a:rect l="l" t="t" r="r" b="b"/>
              <a:pathLst>
                <a:path w="325120" h="142875">
                  <a:moveTo>
                    <a:pt x="182375" y="0"/>
                  </a:moveTo>
                  <a:lnTo>
                    <a:pt x="227597" y="57544"/>
                  </a:lnTo>
                  <a:lnTo>
                    <a:pt x="239027" y="57644"/>
                  </a:lnTo>
                  <a:lnTo>
                    <a:pt x="238780" y="86217"/>
                  </a:lnTo>
                  <a:lnTo>
                    <a:pt x="227269" y="86217"/>
                  </a:lnTo>
                  <a:lnTo>
                    <a:pt x="181136" y="142869"/>
                  </a:lnTo>
                  <a:lnTo>
                    <a:pt x="296941" y="86217"/>
                  </a:lnTo>
                  <a:lnTo>
                    <a:pt x="238780" y="86217"/>
                  </a:lnTo>
                  <a:lnTo>
                    <a:pt x="297144" y="86118"/>
                  </a:lnTo>
                  <a:lnTo>
                    <a:pt x="324625" y="72674"/>
                  </a:lnTo>
                  <a:lnTo>
                    <a:pt x="182375" y="0"/>
                  </a:lnTo>
                  <a:close/>
                </a:path>
                <a:path w="325120" h="142875">
                  <a:moveTo>
                    <a:pt x="227597" y="57544"/>
                  </a:moveTo>
                  <a:lnTo>
                    <a:pt x="238903" y="71931"/>
                  </a:lnTo>
                  <a:lnTo>
                    <a:pt x="227350" y="86118"/>
                  </a:lnTo>
                  <a:lnTo>
                    <a:pt x="238780" y="86217"/>
                  </a:lnTo>
                  <a:lnTo>
                    <a:pt x="239027" y="57644"/>
                  </a:lnTo>
                  <a:lnTo>
                    <a:pt x="227597" y="57544"/>
                  </a:lnTo>
                  <a:close/>
                </a:path>
                <a:path w="325120" h="142875">
                  <a:moveTo>
                    <a:pt x="248" y="55571"/>
                  </a:moveTo>
                  <a:lnTo>
                    <a:pt x="0" y="84146"/>
                  </a:lnTo>
                  <a:lnTo>
                    <a:pt x="227350" y="86118"/>
                  </a:lnTo>
                  <a:lnTo>
                    <a:pt x="238903" y="71931"/>
                  </a:lnTo>
                  <a:lnTo>
                    <a:pt x="227597" y="57544"/>
                  </a:lnTo>
                  <a:lnTo>
                    <a:pt x="248" y="5557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9927" y="1386840"/>
              <a:ext cx="1243583" cy="725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96127" y="1539240"/>
              <a:ext cx="1094231" cy="5273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2307" y="1405736"/>
            <a:ext cx="1161415" cy="642620"/>
          </a:xfrm>
          <a:prstGeom prst="rect">
            <a:avLst/>
          </a:prstGeom>
          <a:solidFill>
            <a:srgbClr val="E0E9F8"/>
          </a:solidFill>
        </p:spPr>
        <p:txBody>
          <a:bodyPr vert="horz" wrap="square" lIns="0" tIns="124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1200" b="1" spc="120" dirty="0">
                <a:solidFill>
                  <a:srgbClr val="333333"/>
                </a:solidFill>
                <a:latin typeface="Arial"/>
                <a:cs typeface="Arial"/>
              </a:rPr>
              <a:t>Co</a:t>
            </a:r>
            <a:r>
              <a:rPr sz="1200" spc="120" dirty="0">
                <a:solidFill>
                  <a:srgbClr val="333333"/>
                </a:solidFill>
                <a:latin typeface="Arial Unicode MS"/>
                <a:cs typeface="Arial Unicode MS"/>
              </a:rPr>
              <a:t>−</a:t>
            </a:r>
            <a:r>
              <a:rPr sz="1200" b="1" spc="120" dirty="0">
                <a:solidFill>
                  <a:srgbClr val="333333"/>
                </a:solidFill>
                <a:latin typeface="Arial"/>
                <a:cs typeface="Arial"/>
              </a:rPr>
              <a:t>opNET</a:t>
            </a:r>
            <a:endParaRPr sz="1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70"/>
              </a:spcBef>
            </a:pPr>
            <a:r>
              <a:rPr sz="1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Generator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26664" y="2432304"/>
            <a:ext cx="5084445" cy="1198245"/>
            <a:chOff x="3026664" y="2432304"/>
            <a:chExt cx="5084445" cy="1198245"/>
          </a:xfrm>
        </p:grpSpPr>
        <p:sp>
          <p:nvSpPr>
            <p:cNvPr id="23" name="object 23"/>
            <p:cNvSpPr/>
            <p:nvPr/>
          </p:nvSpPr>
          <p:spPr>
            <a:xfrm>
              <a:off x="3026664" y="2432304"/>
              <a:ext cx="5084064" cy="11978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5247" y="2456121"/>
              <a:ext cx="4989195" cy="1104900"/>
            </a:xfrm>
            <a:custGeom>
              <a:avLst/>
              <a:gdLst/>
              <a:ahLst/>
              <a:cxnLst/>
              <a:rect l="l" t="t" r="r" b="b"/>
              <a:pathLst>
                <a:path w="4989195" h="1104900">
                  <a:moveTo>
                    <a:pt x="4927156" y="0"/>
                  </a:moveTo>
                  <a:lnTo>
                    <a:pt x="61578" y="0"/>
                  </a:lnTo>
                  <a:lnTo>
                    <a:pt x="37609" y="4839"/>
                  </a:lnTo>
                  <a:lnTo>
                    <a:pt x="18036" y="18036"/>
                  </a:lnTo>
                  <a:lnTo>
                    <a:pt x="4839" y="37610"/>
                  </a:lnTo>
                  <a:lnTo>
                    <a:pt x="0" y="61579"/>
                  </a:lnTo>
                  <a:lnTo>
                    <a:pt x="0" y="1042758"/>
                  </a:lnTo>
                  <a:lnTo>
                    <a:pt x="4839" y="1066728"/>
                  </a:lnTo>
                  <a:lnTo>
                    <a:pt x="18036" y="1086302"/>
                  </a:lnTo>
                  <a:lnTo>
                    <a:pt x="37609" y="1099499"/>
                  </a:lnTo>
                  <a:lnTo>
                    <a:pt x="61578" y="1104338"/>
                  </a:lnTo>
                  <a:lnTo>
                    <a:pt x="4927156" y="1104338"/>
                  </a:lnTo>
                  <a:lnTo>
                    <a:pt x="4951126" y="1099499"/>
                  </a:lnTo>
                  <a:lnTo>
                    <a:pt x="4970700" y="1086302"/>
                  </a:lnTo>
                  <a:lnTo>
                    <a:pt x="4983897" y="1066728"/>
                  </a:lnTo>
                  <a:lnTo>
                    <a:pt x="4988736" y="1042758"/>
                  </a:lnTo>
                  <a:lnTo>
                    <a:pt x="4988736" y="61579"/>
                  </a:lnTo>
                  <a:lnTo>
                    <a:pt x="4983897" y="37610"/>
                  </a:lnTo>
                  <a:lnTo>
                    <a:pt x="4970700" y="18036"/>
                  </a:lnTo>
                  <a:lnTo>
                    <a:pt x="4951126" y="4839"/>
                  </a:lnTo>
                  <a:lnTo>
                    <a:pt x="4927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5247" y="2456121"/>
              <a:ext cx="4989195" cy="1104900"/>
            </a:xfrm>
            <a:custGeom>
              <a:avLst/>
              <a:gdLst/>
              <a:ahLst/>
              <a:cxnLst/>
              <a:rect l="l" t="t" r="r" b="b"/>
              <a:pathLst>
                <a:path w="4989195" h="1104900">
                  <a:moveTo>
                    <a:pt x="0" y="61579"/>
                  </a:moveTo>
                  <a:lnTo>
                    <a:pt x="4839" y="37609"/>
                  </a:lnTo>
                  <a:lnTo>
                    <a:pt x="18036" y="18036"/>
                  </a:lnTo>
                  <a:lnTo>
                    <a:pt x="37609" y="4839"/>
                  </a:lnTo>
                  <a:lnTo>
                    <a:pt x="61579" y="0"/>
                  </a:lnTo>
                  <a:lnTo>
                    <a:pt x="4927157" y="0"/>
                  </a:lnTo>
                  <a:lnTo>
                    <a:pt x="4951126" y="4839"/>
                  </a:lnTo>
                  <a:lnTo>
                    <a:pt x="4970699" y="18036"/>
                  </a:lnTo>
                  <a:lnTo>
                    <a:pt x="4983896" y="37609"/>
                  </a:lnTo>
                  <a:lnTo>
                    <a:pt x="4988736" y="61579"/>
                  </a:lnTo>
                  <a:lnTo>
                    <a:pt x="4988736" y="1042759"/>
                  </a:lnTo>
                  <a:lnTo>
                    <a:pt x="4983896" y="1066728"/>
                  </a:lnTo>
                  <a:lnTo>
                    <a:pt x="4970699" y="1086301"/>
                  </a:lnTo>
                  <a:lnTo>
                    <a:pt x="4951126" y="1099498"/>
                  </a:lnTo>
                  <a:lnTo>
                    <a:pt x="4927157" y="1104338"/>
                  </a:lnTo>
                  <a:lnTo>
                    <a:pt x="61579" y="1104338"/>
                  </a:lnTo>
                  <a:lnTo>
                    <a:pt x="37609" y="1099498"/>
                  </a:lnTo>
                  <a:lnTo>
                    <a:pt x="18036" y="1086301"/>
                  </a:lnTo>
                  <a:lnTo>
                    <a:pt x="4839" y="1066728"/>
                  </a:lnTo>
                  <a:lnTo>
                    <a:pt x="0" y="1042759"/>
                  </a:lnTo>
                  <a:lnTo>
                    <a:pt x="0" y="61579"/>
                  </a:lnTo>
                  <a:close/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4576" y="2706624"/>
              <a:ext cx="1987296" cy="786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1704" y="2730412"/>
              <a:ext cx="1894205" cy="693420"/>
            </a:xfrm>
            <a:custGeom>
              <a:avLst/>
              <a:gdLst/>
              <a:ahLst/>
              <a:cxnLst/>
              <a:rect l="l" t="t" r="r" b="b"/>
              <a:pathLst>
                <a:path w="1894204" h="693420">
                  <a:moveTo>
                    <a:pt x="1778222" y="0"/>
                  </a:moveTo>
                  <a:lnTo>
                    <a:pt x="115483" y="0"/>
                  </a:lnTo>
                  <a:lnTo>
                    <a:pt x="70531" y="9075"/>
                  </a:lnTo>
                  <a:lnTo>
                    <a:pt x="33824" y="33824"/>
                  </a:lnTo>
                  <a:lnTo>
                    <a:pt x="9075" y="70532"/>
                  </a:lnTo>
                  <a:lnTo>
                    <a:pt x="0" y="115484"/>
                  </a:lnTo>
                  <a:lnTo>
                    <a:pt x="0" y="577413"/>
                  </a:lnTo>
                  <a:lnTo>
                    <a:pt x="9075" y="622365"/>
                  </a:lnTo>
                  <a:lnTo>
                    <a:pt x="33824" y="659073"/>
                  </a:lnTo>
                  <a:lnTo>
                    <a:pt x="70531" y="683822"/>
                  </a:lnTo>
                  <a:lnTo>
                    <a:pt x="115483" y="692898"/>
                  </a:lnTo>
                  <a:lnTo>
                    <a:pt x="1778222" y="692898"/>
                  </a:lnTo>
                  <a:lnTo>
                    <a:pt x="1823174" y="683822"/>
                  </a:lnTo>
                  <a:lnTo>
                    <a:pt x="1859881" y="659073"/>
                  </a:lnTo>
                  <a:lnTo>
                    <a:pt x="1884630" y="622365"/>
                  </a:lnTo>
                  <a:lnTo>
                    <a:pt x="1893705" y="577413"/>
                  </a:lnTo>
                  <a:lnTo>
                    <a:pt x="1893705" y="115484"/>
                  </a:lnTo>
                  <a:lnTo>
                    <a:pt x="1884630" y="70532"/>
                  </a:lnTo>
                  <a:lnTo>
                    <a:pt x="1859881" y="33824"/>
                  </a:lnTo>
                  <a:lnTo>
                    <a:pt x="1823174" y="9075"/>
                  </a:lnTo>
                  <a:lnTo>
                    <a:pt x="1778222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1704" y="2730412"/>
              <a:ext cx="1894205" cy="693420"/>
            </a:xfrm>
            <a:custGeom>
              <a:avLst/>
              <a:gdLst/>
              <a:ahLst/>
              <a:cxnLst/>
              <a:rect l="l" t="t" r="r" b="b"/>
              <a:pathLst>
                <a:path w="1894204" h="693420">
                  <a:moveTo>
                    <a:pt x="0" y="115484"/>
                  </a:moveTo>
                  <a:lnTo>
                    <a:pt x="9075" y="70532"/>
                  </a:lnTo>
                  <a:lnTo>
                    <a:pt x="33824" y="33824"/>
                  </a:lnTo>
                  <a:lnTo>
                    <a:pt x="70532" y="9075"/>
                  </a:lnTo>
                  <a:lnTo>
                    <a:pt x="115484" y="0"/>
                  </a:lnTo>
                  <a:lnTo>
                    <a:pt x="1778223" y="0"/>
                  </a:lnTo>
                  <a:lnTo>
                    <a:pt x="1823174" y="9075"/>
                  </a:lnTo>
                  <a:lnTo>
                    <a:pt x="1859882" y="33824"/>
                  </a:lnTo>
                  <a:lnTo>
                    <a:pt x="1884631" y="70532"/>
                  </a:lnTo>
                  <a:lnTo>
                    <a:pt x="1893707" y="115484"/>
                  </a:lnTo>
                  <a:lnTo>
                    <a:pt x="1893707" y="577412"/>
                  </a:lnTo>
                  <a:lnTo>
                    <a:pt x="1884631" y="622364"/>
                  </a:lnTo>
                  <a:lnTo>
                    <a:pt x="1859882" y="659072"/>
                  </a:lnTo>
                  <a:lnTo>
                    <a:pt x="1823174" y="683821"/>
                  </a:lnTo>
                  <a:lnTo>
                    <a:pt x="1778223" y="692897"/>
                  </a:lnTo>
                  <a:lnTo>
                    <a:pt x="115484" y="692897"/>
                  </a:lnTo>
                  <a:lnTo>
                    <a:pt x="70532" y="683821"/>
                  </a:lnTo>
                  <a:lnTo>
                    <a:pt x="33824" y="659072"/>
                  </a:lnTo>
                  <a:lnTo>
                    <a:pt x="9075" y="622364"/>
                  </a:lnTo>
                  <a:lnTo>
                    <a:pt x="0" y="577412"/>
                  </a:lnTo>
                  <a:lnTo>
                    <a:pt x="0" y="115484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1423" y="2899575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5" y="0"/>
                  </a:moveTo>
                  <a:lnTo>
                    <a:pt x="64490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7" y="381861"/>
                  </a:lnTo>
                  <a:lnTo>
                    <a:pt x="64490" y="386929"/>
                  </a:lnTo>
                  <a:lnTo>
                    <a:pt x="334035" y="386929"/>
                  </a:lnTo>
                  <a:lnTo>
                    <a:pt x="359137" y="381861"/>
                  </a:lnTo>
                  <a:lnTo>
                    <a:pt x="379636" y="368041"/>
                  </a:lnTo>
                  <a:lnTo>
                    <a:pt x="393456" y="347542"/>
                  </a:lnTo>
                  <a:lnTo>
                    <a:pt x="398524" y="322440"/>
                  </a:lnTo>
                  <a:lnTo>
                    <a:pt x="398524" y="64489"/>
                  </a:lnTo>
                  <a:lnTo>
                    <a:pt x="393456" y="39386"/>
                  </a:lnTo>
                  <a:lnTo>
                    <a:pt x="379636" y="18888"/>
                  </a:lnTo>
                  <a:lnTo>
                    <a:pt x="359137" y="5067"/>
                  </a:lnTo>
                  <a:lnTo>
                    <a:pt x="334035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1423" y="2899575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65462" y="2899575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6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65462" y="2899575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312790" y="2931667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sz="18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494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!	</a:t>
            </a:r>
            <a:r>
              <a:rPr sz="1800" spc="-36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540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4957">
              <a:latin typeface="Arial Unicode MS"/>
              <a:cs typeface="Arial Unicode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32785" y="2885287"/>
            <a:ext cx="427355" cy="415925"/>
            <a:chOff x="4432785" y="2885287"/>
            <a:chExt cx="427355" cy="415925"/>
          </a:xfrm>
        </p:grpSpPr>
        <p:sp>
          <p:nvSpPr>
            <p:cNvPr id="35" name="object 35"/>
            <p:cNvSpPr/>
            <p:nvPr/>
          </p:nvSpPr>
          <p:spPr>
            <a:xfrm>
              <a:off x="4447072" y="2899575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4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6"/>
                  </a:lnTo>
                  <a:lnTo>
                    <a:pt x="379634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47072" y="2899575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206187" y="2843276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1800" spc="-560" dirty="0">
                <a:solidFill>
                  <a:srgbClr val="333333"/>
                </a:solidFill>
                <a:latin typeface="Arial Unicode MS"/>
                <a:cs typeface="Arial Unicode MS"/>
              </a:rPr>
              <a:t>…	</a:t>
            </a:r>
            <a:r>
              <a:rPr sz="2700" spc="-960" baseline="-21604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960" baseline="-44871" dirty="0">
                <a:solidFill>
                  <a:srgbClr val="333333"/>
                </a:solidFill>
                <a:latin typeface="Arial Unicode MS"/>
                <a:cs typeface="Arial Unicode MS"/>
              </a:rPr>
              <a:t>6</a:t>
            </a:r>
            <a:endParaRPr sz="1950" baseline="-44871">
              <a:latin typeface="Arial Unicode MS"/>
              <a:cs typeface="Arial Unicode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01511" y="2724911"/>
            <a:ext cx="1984375" cy="786765"/>
            <a:chOff x="6001511" y="2724911"/>
            <a:chExt cx="1984375" cy="786765"/>
          </a:xfrm>
        </p:grpSpPr>
        <p:sp>
          <p:nvSpPr>
            <p:cNvPr id="39" name="object 39"/>
            <p:cNvSpPr/>
            <p:nvPr/>
          </p:nvSpPr>
          <p:spPr>
            <a:xfrm>
              <a:off x="6001511" y="2724911"/>
              <a:ext cx="1984247" cy="786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46555" y="2749057"/>
              <a:ext cx="1894205" cy="693420"/>
            </a:xfrm>
            <a:custGeom>
              <a:avLst/>
              <a:gdLst/>
              <a:ahLst/>
              <a:cxnLst/>
              <a:rect l="l" t="t" r="r" b="b"/>
              <a:pathLst>
                <a:path w="1894204" h="693420">
                  <a:moveTo>
                    <a:pt x="1778222" y="0"/>
                  </a:moveTo>
                  <a:lnTo>
                    <a:pt x="115483" y="0"/>
                  </a:lnTo>
                  <a:lnTo>
                    <a:pt x="70532" y="9075"/>
                  </a:lnTo>
                  <a:lnTo>
                    <a:pt x="33824" y="33824"/>
                  </a:lnTo>
                  <a:lnTo>
                    <a:pt x="9075" y="70532"/>
                  </a:lnTo>
                  <a:lnTo>
                    <a:pt x="0" y="115483"/>
                  </a:lnTo>
                  <a:lnTo>
                    <a:pt x="0" y="577411"/>
                  </a:lnTo>
                  <a:lnTo>
                    <a:pt x="9075" y="622363"/>
                  </a:lnTo>
                  <a:lnTo>
                    <a:pt x="33824" y="659072"/>
                  </a:lnTo>
                  <a:lnTo>
                    <a:pt x="70532" y="683821"/>
                  </a:lnTo>
                  <a:lnTo>
                    <a:pt x="115483" y="692896"/>
                  </a:lnTo>
                  <a:lnTo>
                    <a:pt x="1778222" y="692896"/>
                  </a:lnTo>
                  <a:lnTo>
                    <a:pt x="1823174" y="683821"/>
                  </a:lnTo>
                  <a:lnTo>
                    <a:pt x="1859882" y="659072"/>
                  </a:lnTo>
                  <a:lnTo>
                    <a:pt x="1884631" y="622363"/>
                  </a:lnTo>
                  <a:lnTo>
                    <a:pt x="1893707" y="577411"/>
                  </a:lnTo>
                  <a:lnTo>
                    <a:pt x="1893707" y="115483"/>
                  </a:lnTo>
                  <a:lnTo>
                    <a:pt x="1884631" y="70532"/>
                  </a:lnTo>
                  <a:lnTo>
                    <a:pt x="1859882" y="33824"/>
                  </a:lnTo>
                  <a:lnTo>
                    <a:pt x="1823174" y="9075"/>
                  </a:lnTo>
                  <a:lnTo>
                    <a:pt x="1778222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46555" y="2749057"/>
              <a:ext cx="1894205" cy="693420"/>
            </a:xfrm>
            <a:custGeom>
              <a:avLst/>
              <a:gdLst/>
              <a:ahLst/>
              <a:cxnLst/>
              <a:rect l="l" t="t" r="r" b="b"/>
              <a:pathLst>
                <a:path w="1894204" h="693420">
                  <a:moveTo>
                    <a:pt x="0" y="115484"/>
                  </a:moveTo>
                  <a:lnTo>
                    <a:pt x="9075" y="70532"/>
                  </a:lnTo>
                  <a:lnTo>
                    <a:pt x="33824" y="33824"/>
                  </a:lnTo>
                  <a:lnTo>
                    <a:pt x="70532" y="9075"/>
                  </a:lnTo>
                  <a:lnTo>
                    <a:pt x="115484" y="0"/>
                  </a:lnTo>
                  <a:lnTo>
                    <a:pt x="1778223" y="0"/>
                  </a:lnTo>
                  <a:lnTo>
                    <a:pt x="1823174" y="9075"/>
                  </a:lnTo>
                  <a:lnTo>
                    <a:pt x="1859882" y="33824"/>
                  </a:lnTo>
                  <a:lnTo>
                    <a:pt x="1884631" y="70532"/>
                  </a:lnTo>
                  <a:lnTo>
                    <a:pt x="1893707" y="115484"/>
                  </a:lnTo>
                  <a:lnTo>
                    <a:pt x="1893707" y="577412"/>
                  </a:lnTo>
                  <a:lnTo>
                    <a:pt x="1884631" y="622364"/>
                  </a:lnTo>
                  <a:lnTo>
                    <a:pt x="1859882" y="659072"/>
                  </a:lnTo>
                  <a:lnTo>
                    <a:pt x="1823174" y="683821"/>
                  </a:lnTo>
                  <a:lnTo>
                    <a:pt x="1778223" y="692897"/>
                  </a:lnTo>
                  <a:lnTo>
                    <a:pt x="115484" y="692897"/>
                  </a:lnTo>
                  <a:lnTo>
                    <a:pt x="70532" y="683821"/>
                  </a:lnTo>
                  <a:lnTo>
                    <a:pt x="33824" y="659072"/>
                  </a:lnTo>
                  <a:lnTo>
                    <a:pt x="9075" y="622364"/>
                  </a:lnTo>
                  <a:lnTo>
                    <a:pt x="0" y="577412"/>
                  </a:lnTo>
                  <a:lnTo>
                    <a:pt x="0" y="115484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06275" y="2918218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6" y="381862"/>
                  </a:lnTo>
                  <a:lnTo>
                    <a:pt x="64489" y="386930"/>
                  </a:lnTo>
                  <a:lnTo>
                    <a:pt x="334034" y="386930"/>
                  </a:lnTo>
                  <a:lnTo>
                    <a:pt x="359136" y="381862"/>
                  </a:lnTo>
                  <a:lnTo>
                    <a:pt x="379634" y="368042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4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06275" y="2918218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80312" y="2918218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334034" y="386930"/>
                  </a:lnTo>
                  <a:lnTo>
                    <a:pt x="359136" y="381862"/>
                  </a:lnTo>
                  <a:lnTo>
                    <a:pt x="379635" y="368042"/>
                  </a:lnTo>
                  <a:lnTo>
                    <a:pt x="393456" y="347542"/>
                  </a:lnTo>
                  <a:lnTo>
                    <a:pt x="398524" y="322440"/>
                  </a:lnTo>
                  <a:lnTo>
                    <a:pt x="398524" y="64489"/>
                  </a:lnTo>
                  <a:lnTo>
                    <a:pt x="393456" y="39387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80312" y="2918218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227641" y="2949955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sz="18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494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!	</a:t>
            </a:r>
            <a:r>
              <a:rPr sz="1800" spc="-36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540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4957">
              <a:latin typeface="Arial Unicode MS"/>
              <a:cs typeface="Arial Unicode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47636" y="2903931"/>
            <a:ext cx="427355" cy="415925"/>
            <a:chOff x="7347636" y="2903931"/>
            <a:chExt cx="427355" cy="415925"/>
          </a:xfrm>
        </p:grpSpPr>
        <p:sp>
          <p:nvSpPr>
            <p:cNvPr id="48" name="object 48"/>
            <p:cNvSpPr/>
            <p:nvPr/>
          </p:nvSpPr>
          <p:spPr>
            <a:xfrm>
              <a:off x="7361923" y="2918218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2"/>
                  </a:lnTo>
                  <a:lnTo>
                    <a:pt x="39386" y="381862"/>
                  </a:lnTo>
                  <a:lnTo>
                    <a:pt x="64489" y="386930"/>
                  </a:lnTo>
                  <a:lnTo>
                    <a:pt x="334034" y="386930"/>
                  </a:lnTo>
                  <a:lnTo>
                    <a:pt x="359136" y="381862"/>
                  </a:lnTo>
                  <a:lnTo>
                    <a:pt x="379635" y="368042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61923" y="2918218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121038" y="2861564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7025" algn="l"/>
              </a:tabLst>
            </a:pPr>
            <a:r>
              <a:rPr sz="1800" spc="-560" dirty="0">
                <a:solidFill>
                  <a:srgbClr val="333333"/>
                </a:solidFill>
                <a:latin typeface="Arial Unicode MS"/>
                <a:cs typeface="Arial Unicode MS"/>
              </a:rPr>
              <a:t>…	</a:t>
            </a:r>
            <a:r>
              <a:rPr sz="2700" spc="-967" baseline="-18518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967" baseline="-40598" dirty="0">
                <a:solidFill>
                  <a:srgbClr val="333333"/>
                </a:solidFill>
                <a:latin typeface="Arial Unicode MS"/>
                <a:cs typeface="Arial Unicode MS"/>
              </a:rPr>
              <a:t>7</a:t>
            </a:r>
            <a:endParaRPr sz="1950" baseline="-40598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95094" y="2406396"/>
            <a:ext cx="1193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summary-1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66402" y="2424684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u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m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20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y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-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 rot="10800000">
            <a:off x="5413913" y="2987450"/>
            <a:ext cx="27795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6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13462" y="2513076"/>
            <a:ext cx="1161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Pool </a:t>
            </a:r>
            <a:r>
              <a:rPr sz="2000" spc="-10" dirty="0">
                <a:solidFill>
                  <a:srgbClr val="333333"/>
                </a:solidFill>
                <a:latin typeface="Arial Unicode MS"/>
                <a:cs typeface="Arial Unicode MS"/>
              </a:rPr>
              <a:t>of  </a:t>
            </a:r>
            <a:r>
              <a:rPr sz="2000" spc="-85" dirty="0">
                <a:solidFill>
                  <a:srgbClr val="333333"/>
                </a:solidFill>
                <a:latin typeface="Arial Unicode MS"/>
                <a:cs typeface="Arial Unicode MS"/>
              </a:rPr>
              <a:t>hypothesis  </a:t>
            </a:r>
            <a:r>
              <a:rPr sz="20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u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m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2000" spc="10" dirty="0">
                <a:solidFill>
                  <a:srgbClr val="333333"/>
                </a:solidFill>
                <a:latin typeface="Arial Unicode MS"/>
                <a:cs typeface="Arial Unicode MS"/>
              </a:rPr>
              <a:t>i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291840" y="3831335"/>
            <a:ext cx="1584960" cy="2204085"/>
            <a:chOff x="3291840" y="3831335"/>
            <a:chExt cx="1584960" cy="2204085"/>
          </a:xfrm>
        </p:grpSpPr>
        <p:sp>
          <p:nvSpPr>
            <p:cNvPr id="56" name="object 56"/>
            <p:cNvSpPr/>
            <p:nvPr/>
          </p:nvSpPr>
          <p:spPr>
            <a:xfrm>
              <a:off x="3291840" y="3831335"/>
              <a:ext cx="1584960" cy="2203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38559" y="3853394"/>
              <a:ext cx="1491615" cy="2112645"/>
            </a:xfrm>
            <a:custGeom>
              <a:avLst/>
              <a:gdLst/>
              <a:ahLst/>
              <a:cxnLst/>
              <a:rect l="l" t="t" r="r" b="b"/>
              <a:pathLst>
                <a:path w="1491614" h="2112645">
                  <a:moveTo>
                    <a:pt x="1459360" y="0"/>
                  </a:moveTo>
                  <a:lnTo>
                    <a:pt x="31697" y="0"/>
                  </a:lnTo>
                  <a:lnTo>
                    <a:pt x="19359" y="2491"/>
                  </a:lnTo>
                  <a:lnTo>
                    <a:pt x="9283" y="9284"/>
                  </a:lnTo>
                  <a:lnTo>
                    <a:pt x="2490" y="19360"/>
                  </a:lnTo>
                  <a:lnTo>
                    <a:pt x="0" y="31699"/>
                  </a:lnTo>
                  <a:lnTo>
                    <a:pt x="0" y="2080489"/>
                  </a:lnTo>
                  <a:lnTo>
                    <a:pt x="2490" y="2092827"/>
                  </a:lnTo>
                  <a:lnTo>
                    <a:pt x="9283" y="2102903"/>
                  </a:lnTo>
                  <a:lnTo>
                    <a:pt x="19359" y="2109697"/>
                  </a:lnTo>
                  <a:lnTo>
                    <a:pt x="31697" y="2112188"/>
                  </a:lnTo>
                  <a:lnTo>
                    <a:pt x="1459360" y="2112188"/>
                  </a:lnTo>
                  <a:lnTo>
                    <a:pt x="1471699" y="2109697"/>
                  </a:lnTo>
                  <a:lnTo>
                    <a:pt x="1481775" y="2102903"/>
                  </a:lnTo>
                  <a:lnTo>
                    <a:pt x="1488568" y="2092827"/>
                  </a:lnTo>
                  <a:lnTo>
                    <a:pt x="1491060" y="2080489"/>
                  </a:lnTo>
                  <a:lnTo>
                    <a:pt x="1491060" y="31699"/>
                  </a:lnTo>
                  <a:lnTo>
                    <a:pt x="1488568" y="19360"/>
                  </a:lnTo>
                  <a:lnTo>
                    <a:pt x="1481775" y="9284"/>
                  </a:lnTo>
                  <a:lnTo>
                    <a:pt x="1471699" y="2491"/>
                  </a:lnTo>
                  <a:lnTo>
                    <a:pt x="145936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38559" y="3853394"/>
              <a:ext cx="1491615" cy="2112645"/>
            </a:xfrm>
            <a:custGeom>
              <a:avLst/>
              <a:gdLst/>
              <a:ahLst/>
              <a:cxnLst/>
              <a:rect l="l" t="t" r="r" b="b"/>
              <a:pathLst>
                <a:path w="1491614" h="2112645">
                  <a:moveTo>
                    <a:pt x="0" y="31698"/>
                  </a:moveTo>
                  <a:lnTo>
                    <a:pt x="2491" y="19360"/>
                  </a:lnTo>
                  <a:lnTo>
                    <a:pt x="9284" y="9284"/>
                  </a:lnTo>
                  <a:lnTo>
                    <a:pt x="19360" y="2491"/>
                  </a:lnTo>
                  <a:lnTo>
                    <a:pt x="31699" y="0"/>
                  </a:lnTo>
                  <a:lnTo>
                    <a:pt x="1459361" y="0"/>
                  </a:lnTo>
                  <a:lnTo>
                    <a:pt x="1471699" y="2491"/>
                  </a:lnTo>
                  <a:lnTo>
                    <a:pt x="1481775" y="9284"/>
                  </a:lnTo>
                  <a:lnTo>
                    <a:pt x="1488568" y="19360"/>
                  </a:lnTo>
                  <a:lnTo>
                    <a:pt x="1491060" y="31698"/>
                  </a:lnTo>
                  <a:lnTo>
                    <a:pt x="1491060" y="2080489"/>
                  </a:lnTo>
                  <a:lnTo>
                    <a:pt x="1488568" y="2092827"/>
                  </a:lnTo>
                  <a:lnTo>
                    <a:pt x="1481775" y="2102903"/>
                  </a:lnTo>
                  <a:lnTo>
                    <a:pt x="1471699" y="2109696"/>
                  </a:lnTo>
                  <a:lnTo>
                    <a:pt x="1459361" y="2112188"/>
                  </a:lnTo>
                  <a:lnTo>
                    <a:pt x="31699" y="2112188"/>
                  </a:lnTo>
                  <a:lnTo>
                    <a:pt x="19360" y="2109696"/>
                  </a:lnTo>
                  <a:lnTo>
                    <a:pt x="9284" y="2102903"/>
                  </a:lnTo>
                  <a:lnTo>
                    <a:pt x="2491" y="2092827"/>
                  </a:lnTo>
                  <a:lnTo>
                    <a:pt x="0" y="2080489"/>
                  </a:lnTo>
                  <a:lnTo>
                    <a:pt x="0" y="31698"/>
                  </a:lnTo>
                  <a:close/>
                </a:path>
              </a:pathLst>
            </a:custGeom>
            <a:ln w="9525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47501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0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0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6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47501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21538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0"/>
                  </a:lnTo>
                  <a:lnTo>
                    <a:pt x="39387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0"/>
                  </a:lnTo>
                  <a:lnTo>
                    <a:pt x="393456" y="347542"/>
                  </a:lnTo>
                  <a:lnTo>
                    <a:pt x="398524" y="322440"/>
                  </a:lnTo>
                  <a:lnTo>
                    <a:pt x="398524" y="64489"/>
                  </a:lnTo>
                  <a:lnTo>
                    <a:pt x="393456" y="39386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21538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68867" y="3992371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sz="18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494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!	</a:t>
            </a:r>
            <a:r>
              <a:rPr sz="1800" spc="-36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540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7094">
              <a:latin typeface="Arial Unicode MS"/>
              <a:cs typeface="Arial Unicode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46100" y="5123179"/>
            <a:ext cx="304800" cy="1835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645789" y="4570718"/>
            <a:ext cx="901700" cy="415925"/>
            <a:chOff x="3645789" y="4570718"/>
            <a:chExt cx="901700" cy="415925"/>
          </a:xfrm>
        </p:grpSpPr>
        <p:sp>
          <p:nvSpPr>
            <p:cNvPr id="66" name="object 66"/>
            <p:cNvSpPr/>
            <p:nvPr/>
          </p:nvSpPr>
          <p:spPr>
            <a:xfrm>
              <a:off x="3660076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4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4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60076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34114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7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34114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678807" y="4617211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sz="1800" spc="-36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540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"	</a:t>
            </a:r>
            <a:r>
              <a:rPr sz="1800" spc="-49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735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1</a:t>
            </a:r>
            <a:endParaRPr sz="1950" baseline="-14957">
              <a:latin typeface="Arial Unicode MS"/>
              <a:cs typeface="Arial Unicode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658833" y="5408832"/>
            <a:ext cx="503555" cy="415925"/>
            <a:chOff x="3658833" y="5408832"/>
            <a:chExt cx="503555" cy="415925"/>
          </a:xfrm>
        </p:grpSpPr>
        <p:sp>
          <p:nvSpPr>
            <p:cNvPr id="72" name="object 72"/>
            <p:cNvSpPr/>
            <p:nvPr/>
          </p:nvSpPr>
          <p:spPr>
            <a:xfrm>
              <a:off x="3673120" y="5423119"/>
              <a:ext cx="474980" cy="387350"/>
            </a:xfrm>
            <a:custGeom>
              <a:avLst/>
              <a:gdLst/>
              <a:ahLst/>
              <a:cxnLst/>
              <a:rect l="l" t="t" r="r" b="b"/>
              <a:pathLst>
                <a:path w="474979" h="387350">
                  <a:moveTo>
                    <a:pt x="409938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3"/>
                  </a:lnTo>
                  <a:lnTo>
                    <a:pt x="18888" y="368041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409938" y="386930"/>
                  </a:lnTo>
                  <a:lnTo>
                    <a:pt x="435040" y="381862"/>
                  </a:lnTo>
                  <a:lnTo>
                    <a:pt x="455539" y="368041"/>
                  </a:lnTo>
                  <a:lnTo>
                    <a:pt x="469359" y="347543"/>
                  </a:lnTo>
                  <a:lnTo>
                    <a:pt x="474427" y="322440"/>
                  </a:lnTo>
                  <a:lnTo>
                    <a:pt x="474427" y="64489"/>
                  </a:lnTo>
                  <a:lnTo>
                    <a:pt x="469359" y="39387"/>
                  </a:lnTo>
                  <a:lnTo>
                    <a:pt x="455539" y="18888"/>
                  </a:lnTo>
                  <a:lnTo>
                    <a:pt x="435040" y="5067"/>
                  </a:lnTo>
                  <a:lnTo>
                    <a:pt x="409938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73120" y="5423119"/>
              <a:ext cx="474980" cy="387350"/>
            </a:xfrm>
            <a:custGeom>
              <a:avLst/>
              <a:gdLst/>
              <a:ahLst/>
              <a:cxnLst/>
              <a:rect l="l" t="t" r="r" b="b"/>
              <a:pathLst>
                <a:path w="4749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409938" y="0"/>
                  </a:lnTo>
                  <a:lnTo>
                    <a:pt x="435040" y="5067"/>
                  </a:lnTo>
                  <a:lnTo>
                    <a:pt x="455539" y="18888"/>
                  </a:lnTo>
                  <a:lnTo>
                    <a:pt x="469360" y="39387"/>
                  </a:lnTo>
                  <a:lnTo>
                    <a:pt x="474428" y="64489"/>
                  </a:lnTo>
                  <a:lnTo>
                    <a:pt x="474428" y="322440"/>
                  </a:lnTo>
                  <a:lnTo>
                    <a:pt x="469360" y="347542"/>
                  </a:lnTo>
                  <a:lnTo>
                    <a:pt x="455539" y="368041"/>
                  </a:lnTo>
                  <a:lnTo>
                    <a:pt x="435040" y="381862"/>
                  </a:lnTo>
                  <a:lnTo>
                    <a:pt x="409938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649953" y="5501132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9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300" spc="-265" dirty="0">
                <a:solidFill>
                  <a:srgbClr val="333333"/>
                </a:solidFill>
                <a:latin typeface="Arial Unicode MS"/>
                <a:cs typeface="Arial Unicode MS"/>
              </a:rPr>
              <a:t>6%!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208776" y="5408832"/>
            <a:ext cx="427355" cy="415925"/>
            <a:chOff x="4208776" y="5408832"/>
            <a:chExt cx="427355" cy="415925"/>
          </a:xfrm>
        </p:grpSpPr>
        <p:sp>
          <p:nvSpPr>
            <p:cNvPr id="76" name="object 76"/>
            <p:cNvSpPr/>
            <p:nvPr/>
          </p:nvSpPr>
          <p:spPr>
            <a:xfrm>
              <a:off x="4223063" y="542311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6" y="381862"/>
                  </a:lnTo>
                  <a:lnTo>
                    <a:pt x="64489" y="386930"/>
                  </a:lnTo>
                  <a:lnTo>
                    <a:pt x="334034" y="386930"/>
                  </a:lnTo>
                  <a:lnTo>
                    <a:pt x="359136" y="381862"/>
                  </a:lnTo>
                  <a:lnTo>
                    <a:pt x="379634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4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23063" y="542311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270687" y="5455411"/>
            <a:ext cx="23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64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960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6</a:t>
            </a:r>
            <a:endParaRPr sz="1950" baseline="-14957">
              <a:latin typeface="Arial Unicode MS"/>
              <a:cs typeface="Arial Unicode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511296" y="3423126"/>
            <a:ext cx="4285615" cy="2612390"/>
            <a:chOff x="3511296" y="3423126"/>
            <a:chExt cx="4285615" cy="2612390"/>
          </a:xfrm>
        </p:grpSpPr>
        <p:sp>
          <p:nvSpPr>
            <p:cNvPr id="80" name="object 80"/>
            <p:cNvSpPr/>
            <p:nvPr/>
          </p:nvSpPr>
          <p:spPr>
            <a:xfrm>
              <a:off x="3526536" y="5315711"/>
              <a:ext cx="1216152" cy="6278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78054" y="5343511"/>
              <a:ext cx="1112520" cy="526415"/>
            </a:xfrm>
            <a:custGeom>
              <a:avLst/>
              <a:gdLst/>
              <a:ahLst/>
              <a:cxnLst/>
              <a:rect l="l" t="t" r="r" b="b"/>
              <a:pathLst>
                <a:path w="1112520" h="526414">
                  <a:moveTo>
                    <a:pt x="0" y="29341"/>
                  </a:moveTo>
                  <a:lnTo>
                    <a:pt x="2305" y="17920"/>
                  </a:lnTo>
                  <a:lnTo>
                    <a:pt x="8593" y="8593"/>
                  </a:lnTo>
                  <a:lnTo>
                    <a:pt x="17920" y="2305"/>
                  </a:lnTo>
                  <a:lnTo>
                    <a:pt x="29341" y="0"/>
                  </a:lnTo>
                  <a:lnTo>
                    <a:pt x="1082777" y="0"/>
                  </a:lnTo>
                  <a:lnTo>
                    <a:pt x="1094197" y="2305"/>
                  </a:lnTo>
                  <a:lnTo>
                    <a:pt x="1103524" y="8593"/>
                  </a:lnTo>
                  <a:lnTo>
                    <a:pt x="1109812" y="17920"/>
                  </a:lnTo>
                  <a:lnTo>
                    <a:pt x="1112118" y="29341"/>
                  </a:lnTo>
                  <a:lnTo>
                    <a:pt x="1112118" y="496877"/>
                  </a:lnTo>
                  <a:lnTo>
                    <a:pt x="1109812" y="508298"/>
                  </a:lnTo>
                  <a:lnTo>
                    <a:pt x="1103524" y="517625"/>
                  </a:lnTo>
                  <a:lnTo>
                    <a:pt x="1094197" y="523913"/>
                  </a:lnTo>
                  <a:lnTo>
                    <a:pt x="1082777" y="526219"/>
                  </a:lnTo>
                  <a:lnTo>
                    <a:pt x="29341" y="526219"/>
                  </a:lnTo>
                  <a:lnTo>
                    <a:pt x="17920" y="523913"/>
                  </a:lnTo>
                  <a:lnTo>
                    <a:pt x="8593" y="517625"/>
                  </a:lnTo>
                  <a:lnTo>
                    <a:pt x="2305" y="508298"/>
                  </a:lnTo>
                  <a:lnTo>
                    <a:pt x="0" y="496877"/>
                  </a:lnTo>
                  <a:lnTo>
                    <a:pt x="0" y="29341"/>
                  </a:lnTo>
                  <a:close/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11296" y="4507992"/>
              <a:ext cx="1213103" cy="6278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61243" y="4534561"/>
              <a:ext cx="1112520" cy="526415"/>
            </a:xfrm>
            <a:custGeom>
              <a:avLst/>
              <a:gdLst/>
              <a:ahLst/>
              <a:cxnLst/>
              <a:rect l="l" t="t" r="r" b="b"/>
              <a:pathLst>
                <a:path w="1112520" h="526414">
                  <a:moveTo>
                    <a:pt x="0" y="29341"/>
                  </a:moveTo>
                  <a:lnTo>
                    <a:pt x="2305" y="17920"/>
                  </a:lnTo>
                  <a:lnTo>
                    <a:pt x="8593" y="8593"/>
                  </a:lnTo>
                  <a:lnTo>
                    <a:pt x="17920" y="2305"/>
                  </a:lnTo>
                  <a:lnTo>
                    <a:pt x="29341" y="0"/>
                  </a:lnTo>
                  <a:lnTo>
                    <a:pt x="1082777" y="0"/>
                  </a:lnTo>
                  <a:lnTo>
                    <a:pt x="1094197" y="2305"/>
                  </a:lnTo>
                  <a:lnTo>
                    <a:pt x="1103524" y="8593"/>
                  </a:lnTo>
                  <a:lnTo>
                    <a:pt x="1109812" y="17920"/>
                  </a:lnTo>
                  <a:lnTo>
                    <a:pt x="1112118" y="29341"/>
                  </a:lnTo>
                  <a:lnTo>
                    <a:pt x="1112118" y="496877"/>
                  </a:lnTo>
                  <a:lnTo>
                    <a:pt x="1109812" y="508298"/>
                  </a:lnTo>
                  <a:lnTo>
                    <a:pt x="1103524" y="517625"/>
                  </a:lnTo>
                  <a:lnTo>
                    <a:pt x="1094197" y="523913"/>
                  </a:lnTo>
                  <a:lnTo>
                    <a:pt x="1082777" y="526219"/>
                  </a:lnTo>
                  <a:lnTo>
                    <a:pt x="29341" y="526219"/>
                  </a:lnTo>
                  <a:lnTo>
                    <a:pt x="17920" y="523913"/>
                  </a:lnTo>
                  <a:lnTo>
                    <a:pt x="8593" y="517625"/>
                  </a:lnTo>
                  <a:lnTo>
                    <a:pt x="2305" y="508298"/>
                  </a:lnTo>
                  <a:lnTo>
                    <a:pt x="0" y="496877"/>
                  </a:lnTo>
                  <a:lnTo>
                    <a:pt x="0" y="29341"/>
                  </a:lnTo>
                  <a:close/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29584" y="3874008"/>
              <a:ext cx="1173480" cy="6278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81744" y="3901724"/>
              <a:ext cx="1071245" cy="526415"/>
            </a:xfrm>
            <a:custGeom>
              <a:avLst/>
              <a:gdLst/>
              <a:ahLst/>
              <a:cxnLst/>
              <a:rect l="l" t="t" r="r" b="b"/>
              <a:pathLst>
                <a:path w="1071245" h="526414">
                  <a:moveTo>
                    <a:pt x="0" y="29342"/>
                  </a:moveTo>
                  <a:lnTo>
                    <a:pt x="2305" y="17920"/>
                  </a:lnTo>
                  <a:lnTo>
                    <a:pt x="8594" y="8594"/>
                  </a:lnTo>
                  <a:lnTo>
                    <a:pt x="17920" y="2305"/>
                  </a:lnTo>
                  <a:lnTo>
                    <a:pt x="29342" y="0"/>
                  </a:lnTo>
                  <a:lnTo>
                    <a:pt x="1041781" y="0"/>
                  </a:lnTo>
                  <a:lnTo>
                    <a:pt x="1053202" y="2305"/>
                  </a:lnTo>
                  <a:lnTo>
                    <a:pt x="1062528" y="8594"/>
                  </a:lnTo>
                  <a:lnTo>
                    <a:pt x="1068817" y="17920"/>
                  </a:lnTo>
                  <a:lnTo>
                    <a:pt x="1071123" y="29342"/>
                  </a:lnTo>
                  <a:lnTo>
                    <a:pt x="1071123" y="496876"/>
                  </a:lnTo>
                  <a:lnTo>
                    <a:pt x="1068817" y="508298"/>
                  </a:lnTo>
                  <a:lnTo>
                    <a:pt x="1062528" y="517624"/>
                  </a:lnTo>
                  <a:lnTo>
                    <a:pt x="1053202" y="523913"/>
                  </a:lnTo>
                  <a:lnTo>
                    <a:pt x="1041781" y="526219"/>
                  </a:lnTo>
                  <a:lnTo>
                    <a:pt x="29342" y="526219"/>
                  </a:lnTo>
                  <a:lnTo>
                    <a:pt x="17920" y="523913"/>
                  </a:lnTo>
                  <a:lnTo>
                    <a:pt x="8594" y="517624"/>
                  </a:lnTo>
                  <a:lnTo>
                    <a:pt x="2305" y="508298"/>
                  </a:lnTo>
                  <a:lnTo>
                    <a:pt x="0" y="496876"/>
                  </a:lnTo>
                  <a:lnTo>
                    <a:pt x="0" y="29342"/>
                  </a:lnTo>
                  <a:close/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40127" y="3423126"/>
              <a:ext cx="85725" cy="430530"/>
            </a:xfrm>
            <a:custGeom>
              <a:avLst/>
              <a:gdLst/>
              <a:ahLst/>
              <a:cxnLst/>
              <a:rect l="l" t="t" r="r" b="b"/>
              <a:pathLst>
                <a:path w="85725" h="430529">
                  <a:moveTo>
                    <a:pt x="28572" y="344734"/>
                  </a:moveTo>
                  <a:lnTo>
                    <a:pt x="0" y="345102"/>
                  </a:lnTo>
                  <a:lnTo>
                    <a:pt x="43961" y="430268"/>
                  </a:lnTo>
                  <a:lnTo>
                    <a:pt x="78446" y="359021"/>
                  </a:lnTo>
                  <a:lnTo>
                    <a:pt x="28756" y="359021"/>
                  </a:lnTo>
                  <a:lnTo>
                    <a:pt x="28572" y="344734"/>
                  </a:lnTo>
                  <a:close/>
                </a:path>
                <a:path w="85725" h="430529">
                  <a:moveTo>
                    <a:pt x="57145" y="344367"/>
                  </a:moveTo>
                  <a:lnTo>
                    <a:pt x="28572" y="344734"/>
                  </a:lnTo>
                  <a:lnTo>
                    <a:pt x="28756" y="359021"/>
                  </a:lnTo>
                  <a:lnTo>
                    <a:pt x="57329" y="358653"/>
                  </a:lnTo>
                  <a:lnTo>
                    <a:pt x="57145" y="344367"/>
                  </a:lnTo>
                  <a:close/>
                </a:path>
                <a:path w="85725" h="430529">
                  <a:moveTo>
                    <a:pt x="85717" y="343999"/>
                  </a:moveTo>
                  <a:lnTo>
                    <a:pt x="57145" y="344367"/>
                  </a:lnTo>
                  <a:lnTo>
                    <a:pt x="57329" y="358653"/>
                  </a:lnTo>
                  <a:lnTo>
                    <a:pt x="28756" y="359021"/>
                  </a:lnTo>
                  <a:lnTo>
                    <a:pt x="78446" y="359021"/>
                  </a:lnTo>
                  <a:lnTo>
                    <a:pt x="85717" y="343999"/>
                  </a:lnTo>
                  <a:close/>
                </a:path>
                <a:path w="85725" h="430529">
                  <a:moveTo>
                    <a:pt x="52716" y="0"/>
                  </a:moveTo>
                  <a:lnTo>
                    <a:pt x="24143" y="367"/>
                  </a:lnTo>
                  <a:lnTo>
                    <a:pt x="28572" y="344734"/>
                  </a:lnTo>
                  <a:lnTo>
                    <a:pt x="57145" y="344367"/>
                  </a:lnTo>
                  <a:lnTo>
                    <a:pt x="5271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11824" y="3831335"/>
              <a:ext cx="1584959" cy="2203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59381" y="3853394"/>
              <a:ext cx="1491615" cy="2112645"/>
            </a:xfrm>
            <a:custGeom>
              <a:avLst/>
              <a:gdLst/>
              <a:ahLst/>
              <a:cxnLst/>
              <a:rect l="l" t="t" r="r" b="b"/>
              <a:pathLst>
                <a:path w="1491615" h="2112645">
                  <a:moveTo>
                    <a:pt x="1459360" y="0"/>
                  </a:moveTo>
                  <a:lnTo>
                    <a:pt x="31697" y="0"/>
                  </a:lnTo>
                  <a:lnTo>
                    <a:pt x="19359" y="2491"/>
                  </a:lnTo>
                  <a:lnTo>
                    <a:pt x="9283" y="9284"/>
                  </a:lnTo>
                  <a:lnTo>
                    <a:pt x="2490" y="19360"/>
                  </a:lnTo>
                  <a:lnTo>
                    <a:pt x="0" y="31699"/>
                  </a:lnTo>
                  <a:lnTo>
                    <a:pt x="0" y="2080489"/>
                  </a:lnTo>
                  <a:lnTo>
                    <a:pt x="2490" y="2092827"/>
                  </a:lnTo>
                  <a:lnTo>
                    <a:pt x="9283" y="2102903"/>
                  </a:lnTo>
                  <a:lnTo>
                    <a:pt x="19359" y="2109697"/>
                  </a:lnTo>
                  <a:lnTo>
                    <a:pt x="31697" y="2112188"/>
                  </a:lnTo>
                  <a:lnTo>
                    <a:pt x="1459360" y="2112188"/>
                  </a:lnTo>
                  <a:lnTo>
                    <a:pt x="1471699" y="2109697"/>
                  </a:lnTo>
                  <a:lnTo>
                    <a:pt x="1481775" y="2102903"/>
                  </a:lnTo>
                  <a:lnTo>
                    <a:pt x="1488568" y="2092827"/>
                  </a:lnTo>
                  <a:lnTo>
                    <a:pt x="1491060" y="2080489"/>
                  </a:lnTo>
                  <a:lnTo>
                    <a:pt x="1491060" y="31699"/>
                  </a:lnTo>
                  <a:lnTo>
                    <a:pt x="1488568" y="19360"/>
                  </a:lnTo>
                  <a:lnTo>
                    <a:pt x="1481775" y="9284"/>
                  </a:lnTo>
                  <a:lnTo>
                    <a:pt x="1471699" y="2491"/>
                  </a:lnTo>
                  <a:lnTo>
                    <a:pt x="145936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259381" y="3853394"/>
              <a:ext cx="1491615" cy="2112645"/>
            </a:xfrm>
            <a:custGeom>
              <a:avLst/>
              <a:gdLst/>
              <a:ahLst/>
              <a:cxnLst/>
              <a:rect l="l" t="t" r="r" b="b"/>
              <a:pathLst>
                <a:path w="1491615" h="2112645">
                  <a:moveTo>
                    <a:pt x="0" y="31698"/>
                  </a:moveTo>
                  <a:lnTo>
                    <a:pt x="2491" y="19360"/>
                  </a:lnTo>
                  <a:lnTo>
                    <a:pt x="9284" y="9284"/>
                  </a:lnTo>
                  <a:lnTo>
                    <a:pt x="19360" y="2491"/>
                  </a:lnTo>
                  <a:lnTo>
                    <a:pt x="31699" y="0"/>
                  </a:lnTo>
                  <a:lnTo>
                    <a:pt x="1459361" y="0"/>
                  </a:lnTo>
                  <a:lnTo>
                    <a:pt x="1471699" y="2491"/>
                  </a:lnTo>
                  <a:lnTo>
                    <a:pt x="1481775" y="9284"/>
                  </a:lnTo>
                  <a:lnTo>
                    <a:pt x="1488568" y="19360"/>
                  </a:lnTo>
                  <a:lnTo>
                    <a:pt x="1491060" y="31698"/>
                  </a:lnTo>
                  <a:lnTo>
                    <a:pt x="1491060" y="2080489"/>
                  </a:lnTo>
                  <a:lnTo>
                    <a:pt x="1488568" y="2092827"/>
                  </a:lnTo>
                  <a:lnTo>
                    <a:pt x="1481775" y="2102903"/>
                  </a:lnTo>
                  <a:lnTo>
                    <a:pt x="1471699" y="2109696"/>
                  </a:lnTo>
                  <a:lnTo>
                    <a:pt x="1459361" y="2112188"/>
                  </a:lnTo>
                  <a:lnTo>
                    <a:pt x="31699" y="2112188"/>
                  </a:lnTo>
                  <a:lnTo>
                    <a:pt x="19360" y="2109696"/>
                  </a:lnTo>
                  <a:lnTo>
                    <a:pt x="9284" y="2102903"/>
                  </a:lnTo>
                  <a:lnTo>
                    <a:pt x="2491" y="2092827"/>
                  </a:lnTo>
                  <a:lnTo>
                    <a:pt x="0" y="2080489"/>
                  </a:lnTo>
                  <a:lnTo>
                    <a:pt x="0" y="31698"/>
                  </a:lnTo>
                  <a:close/>
                </a:path>
              </a:pathLst>
            </a:custGeom>
            <a:ln w="9525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68323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0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0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6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8323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2360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6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0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0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6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42360" y="396213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589690" y="3992371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sz="1800" spc="-33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494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!	</a:t>
            </a:r>
            <a:r>
              <a:rPr sz="1800" spc="-36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540" baseline="-17094" dirty="0">
                <a:solidFill>
                  <a:srgbClr val="333333"/>
                </a:solidFill>
                <a:latin typeface="Arial Unicode MS"/>
                <a:cs typeface="Arial Unicode MS"/>
              </a:rPr>
              <a:t>"</a:t>
            </a:r>
            <a:endParaRPr sz="1950" baseline="-17094">
              <a:latin typeface="Arial Unicode MS"/>
              <a:cs typeface="Arial Unicode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966922" y="5123179"/>
            <a:ext cx="304800" cy="1835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566610" y="4570718"/>
            <a:ext cx="901700" cy="415925"/>
            <a:chOff x="6566610" y="4570718"/>
            <a:chExt cx="901700" cy="415925"/>
          </a:xfrm>
        </p:grpSpPr>
        <p:sp>
          <p:nvSpPr>
            <p:cNvPr id="97" name="object 97"/>
            <p:cNvSpPr/>
            <p:nvPr/>
          </p:nvSpPr>
          <p:spPr>
            <a:xfrm>
              <a:off x="6580897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7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5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80897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54936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6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6" y="381861"/>
                  </a:lnTo>
                  <a:lnTo>
                    <a:pt x="64489" y="386929"/>
                  </a:lnTo>
                  <a:lnTo>
                    <a:pt x="334034" y="386929"/>
                  </a:lnTo>
                  <a:lnTo>
                    <a:pt x="359136" y="381861"/>
                  </a:lnTo>
                  <a:lnTo>
                    <a:pt x="379634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4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54936" y="4585006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599628" y="4617211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sz="1800" spc="-36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540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"	</a:t>
            </a:r>
            <a:r>
              <a:rPr sz="1800" spc="-49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735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1</a:t>
            </a:r>
            <a:endParaRPr sz="1950" baseline="-14957">
              <a:latin typeface="Arial Unicode MS"/>
              <a:cs typeface="Arial Unicode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579655" y="5408832"/>
            <a:ext cx="503555" cy="415925"/>
            <a:chOff x="6579655" y="5408832"/>
            <a:chExt cx="503555" cy="415925"/>
          </a:xfrm>
        </p:grpSpPr>
        <p:sp>
          <p:nvSpPr>
            <p:cNvPr id="103" name="object 103"/>
            <p:cNvSpPr/>
            <p:nvPr/>
          </p:nvSpPr>
          <p:spPr>
            <a:xfrm>
              <a:off x="6593943" y="5423119"/>
              <a:ext cx="474980" cy="387350"/>
            </a:xfrm>
            <a:custGeom>
              <a:avLst/>
              <a:gdLst/>
              <a:ahLst/>
              <a:cxnLst/>
              <a:rect l="l" t="t" r="r" b="b"/>
              <a:pathLst>
                <a:path w="474979" h="387350">
                  <a:moveTo>
                    <a:pt x="409939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3"/>
                  </a:lnTo>
                  <a:lnTo>
                    <a:pt x="18888" y="368041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409939" y="386930"/>
                  </a:lnTo>
                  <a:lnTo>
                    <a:pt x="435041" y="381862"/>
                  </a:lnTo>
                  <a:lnTo>
                    <a:pt x="455539" y="368041"/>
                  </a:lnTo>
                  <a:lnTo>
                    <a:pt x="469359" y="347543"/>
                  </a:lnTo>
                  <a:lnTo>
                    <a:pt x="474427" y="322440"/>
                  </a:lnTo>
                  <a:lnTo>
                    <a:pt x="474427" y="64489"/>
                  </a:lnTo>
                  <a:lnTo>
                    <a:pt x="469359" y="39387"/>
                  </a:lnTo>
                  <a:lnTo>
                    <a:pt x="455539" y="18888"/>
                  </a:lnTo>
                  <a:lnTo>
                    <a:pt x="435041" y="5067"/>
                  </a:lnTo>
                  <a:lnTo>
                    <a:pt x="409939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93943" y="5423119"/>
              <a:ext cx="474980" cy="387350"/>
            </a:xfrm>
            <a:custGeom>
              <a:avLst/>
              <a:gdLst/>
              <a:ahLst/>
              <a:cxnLst/>
              <a:rect l="l" t="t" r="r" b="b"/>
              <a:pathLst>
                <a:path w="4749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409938" y="0"/>
                  </a:lnTo>
                  <a:lnTo>
                    <a:pt x="435040" y="5067"/>
                  </a:lnTo>
                  <a:lnTo>
                    <a:pt x="455539" y="18888"/>
                  </a:lnTo>
                  <a:lnTo>
                    <a:pt x="469360" y="39387"/>
                  </a:lnTo>
                  <a:lnTo>
                    <a:pt x="474428" y="64489"/>
                  </a:lnTo>
                  <a:lnTo>
                    <a:pt x="474428" y="322440"/>
                  </a:lnTo>
                  <a:lnTo>
                    <a:pt x="469360" y="347542"/>
                  </a:lnTo>
                  <a:lnTo>
                    <a:pt x="455539" y="368041"/>
                  </a:lnTo>
                  <a:lnTo>
                    <a:pt x="435040" y="381862"/>
                  </a:lnTo>
                  <a:lnTo>
                    <a:pt x="409938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571408" y="548894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97" baseline="10802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300" spc="-265" dirty="0">
                <a:solidFill>
                  <a:srgbClr val="333333"/>
                </a:solidFill>
                <a:latin typeface="Arial Unicode MS"/>
                <a:cs typeface="Arial Unicode MS"/>
              </a:rPr>
              <a:t>7%!</a:t>
            </a:r>
            <a:endParaRPr sz="1300">
              <a:latin typeface="Arial Unicode MS"/>
              <a:cs typeface="Arial Unicode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129597" y="5408832"/>
            <a:ext cx="427355" cy="415925"/>
            <a:chOff x="7129597" y="5408832"/>
            <a:chExt cx="427355" cy="415925"/>
          </a:xfrm>
        </p:grpSpPr>
        <p:sp>
          <p:nvSpPr>
            <p:cNvPr id="107" name="object 107"/>
            <p:cNvSpPr/>
            <p:nvPr/>
          </p:nvSpPr>
          <p:spPr>
            <a:xfrm>
              <a:off x="7143884" y="542311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334034" y="0"/>
                  </a:moveTo>
                  <a:lnTo>
                    <a:pt x="64489" y="0"/>
                  </a:lnTo>
                  <a:lnTo>
                    <a:pt x="39387" y="5067"/>
                  </a:lnTo>
                  <a:lnTo>
                    <a:pt x="18888" y="18888"/>
                  </a:lnTo>
                  <a:lnTo>
                    <a:pt x="5067" y="39387"/>
                  </a:lnTo>
                  <a:lnTo>
                    <a:pt x="0" y="64489"/>
                  </a:lnTo>
                  <a:lnTo>
                    <a:pt x="0" y="322440"/>
                  </a:lnTo>
                  <a:lnTo>
                    <a:pt x="5067" y="347542"/>
                  </a:lnTo>
                  <a:lnTo>
                    <a:pt x="18888" y="368041"/>
                  </a:lnTo>
                  <a:lnTo>
                    <a:pt x="39387" y="381862"/>
                  </a:lnTo>
                  <a:lnTo>
                    <a:pt x="64489" y="386930"/>
                  </a:lnTo>
                  <a:lnTo>
                    <a:pt x="334034" y="386930"/>
                  </a:lnTo>
                  <a:lnTo>
                    <a:pt x="359136" y="381862"/>
                  </a:lnTo>
                  <a:lnTo>
                    <a:pt x="379635" y="368041"/>
                  </a:lnTo>
                  <a:lnTo>
                    <a:pt x="393455" y="347542"/>
                  </a:lnTo>
                  <a:lnTo>
                    <a:pt x="398523" y="322440"/>
                  </a:lnTo>
                  <a:lnTo>
                    <a:pt x="398523" y="64489"/>
                  </a:lnTo>
                  <a:lnTo>
                    <a:pt x="393455" y="39387"/>
                  </a:lnTo>
                  <a:lnTo>
                    <a:pt x="379635" y="18888"/>
                  </a:lnTo>
                  <a:lnTo>
                    <a:pt x="359136" y="5067"/>
                  </a:lnTo>
                  <a:lnTo>
                    <a:pt x="334034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43884" y="5423119"/>
              <a:ext cx="398780" cy="387350"/>
            </a:xfrm>
            <a:custGeom>
              <a:avLst/>
              <a:gdLst/>
              <a:ahLst/>
              <a:cxnLst/>
              <a:rect l="l" t="t" r="r" b="b"/>
              <a:pathLst>
                <a:path w="398779" h="387350">
                  <a:moveTo>
                    <a:pt x="0" y="64489"/>
                  </a:moveTo>
                  <a:lnTo>
                    <a:pt x="5067" y="39387"/>
                  </a:lnTo>
                  <a:lnTo>
                    <a:pt x="18888" y="18888"/>
                  </a:lnTo>
                  <a:lnTo>
                    <a:pt x="39387" y="5067"/>
                  </a:lnTo>
                  <a:lnTo>
                    <a:pt x="64489" y="0"/>
                  </a:lnTo>
                  <a:lnTo>
                    <a:pt x="334034" y="0"/>
                  </a:lnTo>
                  <a:lnTo>
                    <a:pt x="359136" y="5067"/>
                  </a:lnTo>
                  <a:lnTo>
                    <a:pt x="379635" y="18888"/>
                  </a:lnTo>
                  <a:lnTo>
                    <a:pt x="393456" y="39387"/>
                  </a:lnTo>
                  <a:lnTo>
                    <a:pt x="398524" y="64489"/>
                  </a:lnTo>
                  <a:lnTo>
                    <a:pt x="398524" y="322440"/>
                  </a:lnTo>
                  <a:lnTo>
                    <a:pt x="393456" y="347542"/>
                  </a:lnTo>
                  <a:lnTo>
                    <a:pt x="379635" y="368041"/>
                  </a:lnTo>
                  <a:lnTo>
                    <a:pt x="359136" y="381862"/>
                  </a:lnTo>
                  <a:lnTo>
                    <a:pt x="334034" y="386930"/>
                  </a:lnTo>
                  <a:lnTo>
                    <a:pt x="64489" y="386930"/>
                  </a:lnTo>
                  <a:lnTo>
                    <a:pt x="39387" y="381862"/>
                  </a:lnTo>
                  <a:lnTo>
                    <a:pt x="18888" y="368041"/>
                  </a:lnTo>
                  <a:lnTo>
                    <a:pt x="5067" y="347542"/>
                  </a:lnTo>
                  <a:lnTo>
                    <a:pt x="0" y="322440"/>
                  </a:lnTo>
                  <a:lnTo>
                    <a:pt x="0" y="64489"/>
                  </a:lnTo>
                  <a:close/>
                </a:path>
              </a:pathLst>
            </a:custGeom>
            <a:ln w="285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192143" y="5443220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645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1950" spc="-967" baseline="-14957" dirty="0">
                <a:solidFill>
                  <a:srgbClr val="333333"/>
                </a:solidFill>
                <a:latin typeface="Arial Unicode MS"/>
                <a:cs typeface="Arial Unicode MS"/>
              </a:rPr>
              <a:t>7</a:t>
            </a:r>
            <a:endParaRPr sz="1950" baseline="-14957">
              <a:latin typeface="Arial Unicode MS"/>
              <a:cs typeface="Arial Unicode MS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069993" y="3441555"/>
            <a:ext cx="7277100" cy="3194050"/>
            <a:chOff x="4069993" y="3441555"/>
            <a:chExt cx="7277100" cy="3194050"/>
          </a:xfrm>
        </p:grpSpPr>
        <p:sp>
          <p:nvSpPr>
            <p:cNvPr id="111" name="object 111"/>
            <p:cNvSpPr/>
            <p:nvPr/>
          </p:nvSpPr>
          <p:spPr>
            <a:xfrm>
              <a:off x="6446519" y="5315711"/>
              <a:ext cx="1216152" cy="6278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98876" y="5343510"/>
              <a:ext cx="1112520" cy="526415"/>
            </a:xfrm>
            <a:custGeom>
              <a:avLst/>
              <a:gdLst/>
              <a:ahLst/>
              <a:cxnLst/>
              <a:rect l="l" t="t" r="r" b="b"/>
              <a:pathLst>
                <a:path w="1112520" h="526414">
                  <a:moveTo>
                    <a:pt x="0" y="29341"/>
                  </a:moveTo>
                  <a:lnTo>
                    <a:pt x="2305" y="17920"/>
                  </a:lnTo>
                  <a:lnTo>
                    <a:pt x="8593" y="8593"/>
                  </a:lnTo>
                  <a:lnTo>
                    <a:pt x="17920" y="2305"/>
                  </a:lnTo>
                  <a:lnTo>
                    <a:pt x="29341" y="0"/>
                  </a:lnTo>
                  <a:lnTo>
                    <a:pt x="1082777" y="0"/>
                  </a:lnTo>
                  <a:lnTo>
                    <a:pt x="1094197" y="2305"/>
                  </a:lnTo>
                  <a:lnTo>
                    <a:pt x="1103524" y="8593"/>
                  </a:lnTo>
                  <a:lnTo>
                    <a:pt x="1109812" y="17920"/>
                  </a:lnTo>
                  <a:lnTo>
                    <a:pt x="1112118" y="29341"/>
                  </a:lnTo>
                  <a:lnTo>
                    <a:pt x="1112118" y="496877"/>
                  </a:lnTo>
                  <a:lnTo>
                    <a:pt x="1109812" y="508298"/>
                  </a:lnTo>
                  <a:lnTo>
                    <a:pt x="1103524" y="517625"/>
                  </a:lnTo>
                  <a:lnTo>
                    <a:pt x="1094197" y="523913"/>
                  </a:lnTo>
                  <a:lnTo>
                    <a:pt x="1082777" y="526219"/>
                  </a:lnTo>
                  <a:lnTo>
                    <a:pt x="29341" y="526219"/>
                  </a:lnTo>
                  <a:lnTo>
                    <a:pt x="17920" y="523913"/>
                  </a:lnTo>
                  <a:lnTo>
                    <a:pt x="8593" y="517625"/>
                  </a:lnTo>
                  <a:lnTo>
                    <a:pt x="2305" y="508298"/>
                  </a:lnTo>
                  <a:lnTo>
                    <a:pt x="0" y="496877"/>
                  </a:lnTo>
                  <a:lnTo>
                    <a:pt x="0" y="29341"/>
                  </a:lnTo>
                  <a:close/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31279" y="4507991"/>
              <a:ext cx="1213103" cy="6278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82065" y="4534561"/>
              <a:ext cx="1112520" cy="526415"/>
            </a:xfrm>
            <a:custGeom>
              <a:avLst/>
              <a:gdLst/>
              <a:ahLst/>
              <a:cxnLst/>
              <a:rect l="l" t="t" r="r" b="b"/>
              <a:pathLst>
                <a:path w="1112520" h="526414">
                  <a:moveTo>
                    <a:pt x="0" y="29341"/>
                  </a:moveTo>
                  <a:lnTo>
                    <a:pt x="2305" y="17920"/>
                  </a:lnTo>
                  <a:lnTo>
                    <a:pt x="8593" y="8593"/>
                  </a:lnTo>
                  <a:lnTo>
                    <a:pt x="17920" y="2305"/>
                  </a:lnTo>
                  <a:lnTo>
                    <a:pt x="29341" y="0"/>
                  </a:lnTo>
                  <a:lnTo>
                    <a:pt x="1082777" y="0"/>
                  </a:lnTo>
                  <a:lnTo>
                    <a:pt x="1094197" y="2305"/>
                  </a:lnTo>
                  <a:lnTo>
                    <a:pt x="1103524" y="8593"/>
                  </a:lnTo>
                  <a:lnTo>
                    <a:pt x="1109812" y="17920"/>
                  </a:lnTo>
                  <a:lnTo>
                    <a:pt x="1112118" y="29341"/>
                  </a:lnTo>
                  <a:lnTo>
                    <a:pt x="1112118" y="496877"/>
                  </a:lnTo>
                  <a:lnTo>
                    <a:pt x="1109812" y="508298"/>
                  </a:lnTo>
                  <a:lnTo>
                    <a:pt x="1103524" y="517625"/>
                  </a:lnTo>
                  <a:lnTo>
                    <a:pt x="1094197" y="523913"/>
                  </a:lnTo>
                  <a:lnTo>
                    <a:pt x="1082777" y="526219"/>
                  </a:lnTo>
                  <a:lnTo>
                    <a:pt x="29341" y="526219"/>
                  </a:lnTo>
                  <a:lnTo>
                    <a:pt x="17920" y="523913"/>
                  </a:lnTo>
                  <a:lnTo>
                    <a:pt x="8593" y="517625"/>
                  </a:lnTo>
                  <a:lnTo>
                    <a:pt x="2305" y="508298"/>
                  </a:lnTo>
                  <a:lnTo>
                    <a:pt x="0" y="496877"/>
                  </a:lnTo>
                  <a:lnTo>
                    <a:pt x="0" y="29341"/>
                  </a:lnTo>
                  <a:close/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52615" y="3874007"/>
              <a:ext cx="1173480" cy="6278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02565" y="3901724"/>
              <a:ext cx="1071245" cy="526415"/>
            </a:xfrm>
            <a:custGeom>
              <a:avLst/>
              <a:gdLst/>
              <a:ahLst/>
              <a:cxnLst/>
              <a:rect l="l" t="t" r="r" b="b"/>
              <a:pathLst>
                <a:path w="1071245" h="526414">
                  <a:moveTo>
                    <a:pt x="0" y="29342"/>
                  </a:moveTo>
                  <a:lnTo>
                    <a:pt x="2305" y="17920"/>
                  </a:lnTo>
                  <a:lnTo>
                    <a:pt x="8594" y="8594"/>
                  </a:lnTo>
                  <a:lnTo>
                    <a:pt x="17920" y="2305"/>
                  </a:lnTo>
                  <a:lnTo>
                    <a:pt x="29342" y="0"/>
                  </a:lnTo>
                  <a:lnTo>
                    <a:pt x="1041781" y="0"/>
                  </a:lnTo>
                  <a:lnTo>
                    <a:pt x="1053202" y="2305"/>
                  </a:lnTo>
                  <a:lnTo>
                    <a:pt x="1062528" y="8594"/>
                  </a:lnTo>
                  <a:lnTo>
                    <a:pt x="1068817" y="17920"/>
                  </a:lnTo>
                  <a:lnTo>
                    <a:pt x="1071123" y="29342"/>
                  </a:lnTo>
                  <a:lnTo>
                    <a:pt x="1071123" y="496876"/>
                  </a:lnTo>
                  <a:lnTo>
                    <a:pt x="1068817" y="508298"/>
                  </a:lnTo>
                  <a:lnTo>
                    <a:pt x="1062528" y="517624"/>
                  </a:lnTo>
                  <a:lnTo>
                    <a:pt x="1053202" y="523913"/>
                  </a:lnTo>
                  <a:lnTo>
                    <a:pt x="1041781" y="526219"/>
                  </a:lnTo>
                  <a:lnTo>
                    <a:pt x="29342" y="526219"/>
                  </a:lnTo>
                  <a:lnTo>
                    <a:pt x="17920" y="523913"/>
                  </a:lnTo>
                  <a:lnTo>
                    <a:pt x="8594" y="517624"/>
                  </a:lnTo>
                  <a:lnTo>
                    <a:pt x="2305" y="508298"/>
                  </a:lnTo>
                  <a:lnTo>
                    <a:pt x="0" y="496876"/>
                  </a:lnTo>
                  <a:lnTo>
                    <a:pt x="0" y="29342"/>
                  </a:lnTo>
                  <a:close/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69981" y="3441559"/>
              <a:ext cx="5442585" cy="3076575"/>
            </a:xfrm>
            <a:custGeom>
              <a:avLst/>
              <a:gdLst/>
              <a:ahLst/>
              <a:cxnLst/>
              <a:rect l="l" t="t" r="r" b="b"/>
              <a:pathLst>
                <a:path w="5442584" h="3076575">
                  <a:moveTo>
                    <a:pt x="2975368" y="324954"/>
                  </a:moveTo>
                  <a:lnTo>
                    <a:pt x="2946806" y="325755"/>
                  </a:lnTo>
                  <a:lnTo>
                    <a:pt x="2937700" y="0"/>
                  </a:lnTo>
                  <a:lnTo>
                    <a:pt x="2909138" y="800"/>
                  </a:lnTo>
                  <a:lnTo>
                    <a:pt x="2918244" y="326542"/>
                  </a:lnTo>
                  <a:lnTo>
                    <a:pt x="2889681" y="327342"/>
                  </a:lnTo>
                  <a:lnTo>
                    <a:pt x="2934919" y="411835"/>
                  </a:lnTo>
                  <a:lnTo>
                    <a:pt x="2967977" y="340829"/>
                  </a:lnTo>
                  <a:lnTo>
                    <a:pt x="2975368" y="324954"/>
                  </a:lnTo>
                  <a:close/>
                </a:path>
                <a:path w="5442584" h="3076575">
                  <a:moveTo>
                    <a:pt x="5414518" y="2821140"/>
                  </a:moveTo>
                  <a:lnTo>
                    <a:pt x="5371058" y="2821140"/>
                  </a:lnTo>
                  <a:lnTo>
                    <a:pt x="5356758" y="2821140"/>
                  </a:lnTo>
                  <a:lnTo>
                    <a:pt x="5356568" y="2849613"/>
                  </a:lnTo>
                  <a:lnTo>
                    <a:pt x="5414518" y="2821140"/>
                  </a:lnTo>
                  <a:close/>
                </a:path>
                <a:path w="5442584" h="3076575">
                  <a:moveTo>
                    <a:pt x="5442585" y="3033877"/>
                  </a:moveTo>
                  <a:lnTo>
                    <a:pt x="5356987" y="2990773"/>
                  </a:lnTo>
                  <a:lnTo>
                    <a:pt x="5356898" y="3019348"/>
                  </a:lnTo>
                  <a:lnTo>
                    <a:pt x="4681652" y="3013087"/>
                  </a:lnTo>
                  <a:lnTo>
                    <a:pt x="3934155" y="2994393"/>
                  </a:lnTo>
                  <a:lnTo>
                    <a:pt x="3096958" y="2958884"/>
                  </a:lnTo>
                  <a:lnTo>
                    <a:pt x="2424582" y="2918129"/>
                  </a:lnTo>
                  <a:lnTo>
                    <a:pt x="1906447" y="2877858"/>
                  </a:lnTo>
                  <a:lnTo>
                    <a:pt x="1525143" y="2842044"/>
                  </a:lnTo>
                  <a:lnTo>
                    <a:pt x="1177671" y="2803436"/>
                  </a:lnTo>
                  <a:lnTo>
                    <a:pt x="941679" y="2772880"/>
                  </a:lnTo>
                  <a:lnTo>
                    <a:pt x="797013" y="2751836"/>
                  </a:lnTo>
                  <a:lnTo>
                    <a:pt x="663067" y="2730309"/>
                  </a:lnTo>
                  <a:lnTo>
                    <a:pt x="600265" y="2719374"/>
                  </a:lnTo>
                  <a:lnTo>
                    <a:pt x="540346" y="2708351"/>
                  </a:lnTo>
                  <a:lnTo>
                    <a:pt x="483349" y="2697213"/>
                  </a:lnTo>
                  <a:lnTo>
                    <a:pt x="429361" y="2685999"/>
                  </a:lnTo>
                  <a:lnTo>
                    <a:pt x="378421" y="2674709"/>
                  </a:lnTo>
                  <a:lnTo>
                    <a:pt x="330631" y="2663342"/>
                  </a:lnTo>
                  <a:lnTo>
                    <a:pt x="286029" y="2651899"/>
                  </a:lnTo>
                  <a:lnTo>
                    <a:pt x="244690" y="2640419"/>
                  </a:lnTo>
                  <a:lnTo>
                    <a:pt x="206692" y="2628887"/>
                  </a:lnTo>
                  <a:lnTo>
                    <a:pt x="141008" y="2605735"/>
                  </a:lnTo>
                  <a:lnTo>
                    <a:pt x="89636" y="2582646"/>
                  </a:lnTo>
                  <a:lnTo>
                    <a:pt x="53352" y="2560002"/>
                  </a:lnTo>
                  <a:lnTo>
                    <a:pt x="43053" y="2550820"/>
                  </a:lnTo>
                  <a:lnTo>
                    <a:pt x="42062" y="2549944"/>
                  </a:lnTo>
                  <a:lnTo>
                    <a:pt x="41402" y="2549131"/>
                  </a:lnTo>
                  <a:lnTo>
                    <a:pt x="35255" y="2541600"/>
                  </a:lnTo>
                  <a:lnTo>
                    <a:pt x="34061" y="2540139"/>
                  </a:lnTo>
                  <a:lnTo>
                    <a:pt x="33439" y="2538882"/>
                  </a:lnTo>
                  <a:lnTo>
                    <a:pt x="30861" y="2533650"/>
                  </a:lnTo>
                  <a:lnTo>
                    <a:pt x="29832" y="2531554"/>
                  </a:lnTo>
                  <a:lnTo>
                    <a:pt x="29514" y="2529662"/>
                  </a:lnTo>
                  <a:lnTo>
                    <a:pt x="28194" y="2521699"/>
                  </a:lnTo>
                  <a:lnTo>
                    <a:pt x="0" y="2526360"/>
                  </a:lnTo>
                  <a:lnTo>
                    <a:pt x="21145" y="2569489"/>
                  </a:lnTo>
                  <a:lnTo>
                    <a:pt x="55460" y="2596083"/>
                  </a:lnTo>
                  <a:lnTo>
                    <a:pt x="102425" y="2620518"/>
                  </a:lnTo>
                  <a:lnTo>
                    <a:pt x="163055" y="2644419"/>
                  </a:lnTo>
                  <a:lnTo>
                    <a:pt x="237045" y="2667952"/>
                  </a:lnTo>
                  <a:lnTo>
                    <a:pt x="278930" y="2679585"/>
                  </a:lnTo>
                  <a:lnTo>
                    <a:pt x="324015" y="2691142"/>
                  </a:lnTo>
                  <a:lnTo>
                    <a:pt x="372237" y="2702610"/>
                  </a:lnTo>
                  <a:lnTo>
                    <a:pt x="423545" y="2713977"/>
                  </a:lnTo>
                  <a:lnTo>
                    <a:pt x="477875" y="2725267"/>
                  </a:lnTo>
                  <a:lnTo>
                    <a:pt x="535165" y="2736443"/>
                  </a:lnTo>
                  <a:lnTo>
                    <a:pt x="595363" y="2747530"/>
                  </a:lnTo>
                  <a:lnTo>
                    <a:pt x="658418" y="2758503"/>
                  </a:lnTo>
                  <a:lnTo>
                    <a:pt x="792797" y="2780093"/>
                  </a:lnTo>
                  <a:lnTo>
                    <a:pt x="937844" y="2801201"/>
                  </a:lnTo>
                  <a:lnTo>
                    <a:pt x="1174305" y="2831820"/>
                  </a:lnTo>
                  <a:lnTo>
                    <a:pt x="1522298" y="2870479"/>
                  </a:lnTo>
                  <a:lnTo>
                    <a:pt x="1904034" y="2906331"/>
                  </a:lnTo>
                  <a:lnTo>
                    <a:pt x="2422639" y="2946641"/>
                  </a:lnTo>
                  <a:lnTo>
                    <a:pt x="3095510" y="2987421"/>
                  </a:lnTo>
                  <a:lnTo>
                    <a:pt x="3933279" y="3022955"/>
                  </a:lnTo>
                  <a:lnTo>
                    <a:pt x="4681245" y="3041662"/>
                  </a:lnTo>
                  <a:lnTo>
                    <a:pt x="5356822" y="3047923"/>
                  </a:lnTo>
                  <a:lnTo>
                    <a:pt x="5356733" y="3076498"/>
                  </a:lnTo>
                  <a:lnTo>
                    <a:pt x="5414226" y="3047962"/>
                  </a:lnTo>
                  <a:lnTo>
                    <a:pt x="5442585" y="3033877"/>
                  </a:lnTo>
                  <a:close/>
                </a:path>
                <a:path w="5442584" h="3076575">
                  <a:moveTo>
                    <a:pt x="5442585" y="2807347"/>
                  </a:moveTo>
                  <a:lnTo>
                    <a:pt x="5357165" y="2763888"/>
                  </a:lnTo>
                  <a:lnTo>
                    <a:pt x="5356961" y="2792463"/>
                  </a:lnTo>
                  <a:lnTo>
                    <a:pt x="5207901" y="2791434"/>
                  </a:lnTo>
                  <a:lnTo>
                    <a:pt x="4860061" y="2783230"/>
                  </a:lnTo>
                  <a:lnTo>
                    <a:pt x="4522508" y="2768727"/>
                  </a:lnTo>
                  <a:lnTo>
                    <a:pt x="4306278" y="2755912"/>
                  </a:lnTo>
                  <a:lnTo>
                    <a:pt x="4099229" y="2740812"/>
                  </a:lnTo>
                  <a:lnTo>
                    <a:pt x="3903230" y="2723642"/>
                  </a:lnTo>
                  <a:lnTo>
                    <a:pt x="3720109" y="2704604"/>
                  </a:lnTo>
                  <a:lnTo>
                    <a:pt x="3633952" y="2694457"/>
                  </a:lnTo>
                  <a:lnTo>
                    <a:pt x="3551720" y="2683929"/>
                  </a:lnTo>
                  <a:lnTo>
                    <a:pt x="3436251" y="2667457"/>
                  </a:lnTo>
                  <a:lnTo>
                    <a:pt x="3364827" y="2656078"/>
                  </a:lnTo>
                  <a:lnTo>
                    <a:pt x="3298139" y="2644406"/>
                  </a:lnTo>
                  <a:lnTo>
                    <a:pt x="3236417" y="2632468"/>
                  </a:lnTo>
                  <a:lnTo>
                    <a:pt x="3179915" y="2620314"/>
                  </a:lnTo>
                  <a:lnTo>
                    <a:pt x="3128873" y="2607945"/>
                  </a:lnTo>
                  <a:lnTo>
                    <a:pt x="3083547" y="2595435"/>
                  </a:lnTo>
                  <a:lnTo>
                    <a:pt x="3044202" y="2582799"/>
                  </a:lnTo>
                  <a:lnTo>
                    <a:pt x="2997085" y="2563838"/>
                  </a:lnTo>
                  <a:lnTo>
                    <a:pt x="2958427" y="2539555"/>
                  </a:lnTo>
                  <a:lnTo>
                    <a:pt x="2949511" y="2525242"/>
                  </a:lnTo>
                  <a:lnTo>
                    <a:pt x="2949079" y="2522080"/>
                  </a:lnTo>
                  <a:lnTo>
                    <a:pt x="2920771" y="2525979"/>
                  </a:lnTo>
                  <a:lnTo>
                    <a:pt x="2921851" y="2533815"/>
                  </a:lnTo>
                  <a:lnTo>
                    <a:pt x="2922193" y="2535047"/>
                  </a:lnTo>
                  <a:lnTo>
                    <a:pt x="2949232" y="2568968"/>
                  </a:lnTo>
                  <a:lnTo>
                    <a:pt x="2985414" y="2589911"/>
                  </a:lnTo>
                  <a:lnTo>
                    <a:pt x="3035147" y="2609900"/>
                  </a:lnTo>
                  <a:lnTo>
                    <a:pt x="3075686" y="2622905"/>
                  </a:lnTo>
                  <a:lnTo>
                    <a:pt x="3121939" y="2635669"/>
                  </a:lnTo>
                  <a:lnTo>
                    <a:pt x="3173730" y="2648204"/>
                  </a:lnTo>
                  <a:lnTo>
                    <a:pt x="3230854" y="2660497"/>
                  </a:lnTo>
                  <a:lnTo>
                    <a:pt x="3293097" y="2672537"/>
                  </a:lnTo>
                  <a:lnTo>
                    <a:pt x="3360229" y="2684284"/>
                  </a:lnTo>
                  <a:lnTo>
                    <a:pt x="3432048" y="2695727"/>
                  </a:lnTo>
                  <a:lnTo>
                    <a:pt x="3548088" y="2712262"/>
                  </a:lnTo>
                  <a:lnTo>
                    <a:pt x="3630612" y="2722842"/>
                  </a:lnTo>
                  <a:lnTo>
                    <a:pt x="3717023" y="2733014"/>
                  </a:lnTo>
                  <a:lnTo>
                    <a:pt x="3900627" y="2752090"/>
                  </a:lnTo>
                  <a:lnTo>
                    <a:pt x="4097058" y="2769298"/>
                  </a:lnTo>
                  <a:lnTo>
                    <a:pt x="4304487" y="2784424"/>
                  </a:lnTo>
                  <a:lnTo>
                    <a:pt x="4521098" y="2797276"/>
                  </a:lnTo>
                  <a:lnTo>
                    <a:pt x="4859210" y="2811792"/>
                  </a:lnTo>
                  <a:lnTo>
                    <a:pt x="5207698" y="2820009"/>
                  </a:lnTo>
                  <a:lnTo>
                    <a:pt x="5356771" y="2821038"/>
                  </a:lnTo>
                  <a:lnTo>
                    <a:pt x="5371058" y="2821140"/>
                  </a:lnTo>
                  <a:lnTo>
                    <a:pt x="5414721" y="2821038"/>
                  </a:lnTo>
                  <a:lnTo>
                    <a:pt x="5442585" y="2807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470135" y="5910071"/>
              <a:ext cx="1246631" cy="7254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46335" y="6059423"/>
              <a:ext cx="1094231" cy="5273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777323" y="5833604"/>
              <a:ext cx="569754" cy="7283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 rot="10800000">
            <a:off x="5348410" y="4932074"/>
            <a:ext cx="27795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6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98500" y="5275579"/>
            <a:ext cx="304800" cy="1835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512574" y="5927647"/>
            <a:ext cx="1161415" cy="642620"/>
          </a:xfrm>
          <a:prstGeom prst="rect">
            <a:avLst/>
          </a:prstGeom>
          <a:solidFill>
            <a:srgbClr val="E0E9F8"/>
          </a:solidFill>
        </p:spPr>
        <p:txBody>
          <a:bodyPr vert="horz" wrap="square" lIns="0" tIns="12573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990"/>
              </a:spcBef>
            </a:pPr>
            <a:r>
              <a:rPr sz="1200" b="1" spc="120" dirty="0">
                <a:solidFill>
                  <a:srgbClr val="333333"/>
                </a:solidFill>
                <a:latin typeface="Arial"/>
                <a:cs typeface="Arial"/>
              </a:rPr>
              <a:t>Co</a:t>
            </a:r>
            <a:r>
              <a:rPr sz="1200" spc="120" dirty="0">
                <a:solidFill>
                  <a:srgbClr val="333333"/>
                </a:solidFill>
                <a:latin typeface="Arial Unicode MS"/>
                <a:cs typeface="Arial Unicode MS"/>
              </a:rPr>
              <a:t>−</a:t>
            </a:r>
            <a:r>
              <a:rPr sz="1200" b="1" spc="120" dirty="0">
                <a:solidFill>
                  <a:srgbClr val="333333"/>
                </a:solidFill>
                <a:latin typeface="Arial"/>
                <a:cs typeface="Arial"/>
              </a:rPr>
              <a:t>opNET</a:t>
            </a:r>
            <a:endParaRPr sz="1200">
              <a:latin typeface="Arial"/>
              <a:cs typeface="Arial"/>
            </a:endParaRPr>
          </a:p>
          <a:p>
            <a:pPr marL="163830">
              <a:lnSpc>
                <a:spcPct val="100000"/>
              </a:lnSpc>
              <a:spcBef>
                <a:spcPts val="45"/>
              </a:spcBef>
            </a:pPr>
            <a:r>
              <a:rPr sz="1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Discriminator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997695" y="4992623"/>
            <a:ext cx="2194560" cy="841375"/>
            <a:chOff x="8997695" y="4992623"/>
            <a:chExt cx="2194560" cy="841375"/>
          </a:xfrm>
        </p:grpSpPr>
        <p:sp>
          <p:nvSpPr>
            <p:cNvPr id="125" name="object 125"/>
            <p:cNvSpPr/>
            <p:nvPr/>
          </p:nvSpPr>
          <p:spPr>
            <a:xfrm>
              <a:off x="8997695" y="5010911"/>
              <a:ext cx="2194559" cy="73761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131807" y="4992623"/>
              <a:ext cx="1926336" cy="84124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044514" y="5035562"/>
              <a:ext cx="2102485" cy="642620"/>
            </a:xfrm>
            <a:custGeom>
              <a:avLst/>
              <a:gdLst/>
              <a:ahLst/>
              <a:cxnLst/>
              <a:rect l="l" t="t" r="r" b="b"/>
              <a:pathLst>
                <a:path w="2102484" h="642620">
                  <a:moveTo>
                    <a:pt x="1994879" y="0"/>
                  </a:moveTo>
                  <a:lnTo>
                    <a:pt x="107087" y="0"/>
                  </a:lnTo>
                  <a:lnTo>
                    <a:pt x="65404" y="8415"/>
                  </a:lnTo>
                  <a:lnTo>
                    <a:pt x="31365" y="31365"/>
                  </a:lnTo>
                  <a:lnTo>
                    <a:pt x="8415" y="65404"/>
                  </a:lnTo>
                  <a:lnTo>
                    <a:pt x="0" y="107087"/>
                  </a:lnTo>
                  <a:lnTo>
                    <a:pt x="0" y="535423"/>
                  </a:lnTo>
                  <a:lnTo>
                    <a:pt x="8415" y="577105"/>
                  </a:lnTo>
                  <a:lnTo>
                    <a:pt x="31365" y="611144"/>
                  </a:lnTo>
                  <a:lnTo>
                    <a:pt x="65404" y="634093"/>
                  </a:lnTo>
                  <a:lnTo>
                    <a:pt x="107087" y="642509"/>
                  </a:lnTo>
                  <a:lnTo>
                    <a:pt x="1994879" y="642509"/>
                  </a:lnTo>
                  <a:lnTo>
                    <a:pt x="2036562" y="634093"/>
                  </a:lnTo>
                  <a:lnTo>
                    <a:pt x="2070601" y="611144"/>
                  </a:lnTo>
                  <a:lnTo>
                    <a:pt x="2093551" y="577105"/>
                  </a:lnTo>
                  <a:lnTo>
                    <a:pt x="2101966" y="535423"/>
                  </a:lnTo>
                  <a:lnTo>
                    <a:pt x="2101966" y="107087"/>
                  </a:lnTo>
                  <a:lnTo>
                    <a:pt x="2093551" y="65404"/>
                  </a:lnTo>
                  <a:lnTo>
                    <a:pt x="2070601" y="31365"/>
                  </a:lnTo>
                  <a:lnTo>
                    <a:pt x="2036562" y="8415"/>
                  </a:lnTo>
                  <a:lnTo>
                    <a:pt x="1994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044514" y="5035562"/>
              <a:ext cx="2102485" cy="642620"/>
            </a:xfrm>
            <a:custGeom>
              <a:avLst/>
              <a:gdLst/>
              <a:ahLst/>
              <a:cxnLst/>
              <a:rect l="l" t="t" r="r" b="b"/>
              <a:pathLst>
                <a:path w="2102484" h="642620">
                  <a:moveTo>
                    <a:pt x="0" y="107086"/>
                  </a:moveTo>
                  <a:lnTo>
                    <a:pt x="8415" y="65403"/>
                  </a:lnTo>
                  <a:lnTo>
                    <a:pt x="31364" y="31364"/>
                  </a:lnTo>
                  <a:lnTo>
                    <a:pt x="65403" y="8415"/>
                  </a:lnTo>
                  <a:lnTo>
                    <a:pt x="107086" y="0"/>
                  </a:lnTo>
                  <a:lnTo>
                    <a:pt x="1994879" y="0"/>
                  </a:lnTo>
                  <a:lnTo>
                    <a:pt x="2036562" y="8415"/>
                  </a:lnTo>
                  <a:lnTo>
                    <a:pt x="2070601" y="31364"/>
                  </a:lnTo>
                  <a:lnTo>
                    <a:pt x="2093550" y="65403"/>
                  </a:lnTo>
                  <a:lnTo>
                    <a:pt x="2101966" y="107086"/>
                  </a:lnTo>
                  <a:lnTo>
                    <a:pt x="2101966" y="535422"/>
                  </a:lnTo>
                  <a:lnTo>
                    <a:pt x="2093550" y="577105"/>
                  </a:lnTo>
                  <a:lnTo>
                    <a:pt x="2070601" y="611144"/>
                  </a:lnTo>
                  <a:lnTo>
                    <a:pt x="2036562" y="634093"/>
                  </a:lnTo>
                  <a:lnTo>
                    <a:pt x="1994879" y="642509"/>
                  </a:lnTo>
                  <a:lnTo>
                    <a:pt x="107086" y="642509"/>
                  </a:lnTo>
                  <a:lnTo>
                    <a:pt x="65403" y="634093"/>
                  </a:lnTo>
                  <a:lnTo>
                    <a:pt x="31364" y="611144"/>
                  </a:lnTo>
                  <a:lnTo>
                    <a:pt x="8415" y="577105"/>
                  </a:lnTo>
                  <a:lnTo>
                    <a:pt x="0" y="535422"/>
                  </a:lnTo>
                  <a:lnTo>
                    <a:pt x="0" y="107086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9301810" y="5056123"/>
            <a:ext cx="15881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319405">
              <a:lnSpc>
                <a:spcPts val="2110"/>
              </a:lnSpc>
              <a:spcBef>
                <a:spcPts val="210"/>
              </a:spcBef>
            </a:pP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Reranking  </a:t>
            </a: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adjacency</a:t>
            </a:r>
            <a:r>
              <a:rPr sz="1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scores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080974" y="2251194"/>
            <a:ext cx="6057265" cy="3676650"/>
            <a:chOff x="4080974" y="2251194"/>
            <a:chExt cx="6057265" cy="3676650"/>
          </a:xfrm>
        </p:grpSpPr>
        <p:sp>
          <p:nvSpPr>
            <p:cNvPr id="131" name="object 131"/>
            <p:cNvSpPr/>
            <p:nvPr/>
          </p:nvSpPr>
          <p:spPr>
            <a:xfrm>
              <a:off x="10052269" y="5678072"/>
              <a:ext cx="85725" cy="2495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80967" y="2251201"/>
              <a:ext cx="2971800" cy="163830"/>
            </a:xfrm>
            <a:custGeom>
              <a:avLst/>
              <a:gdLst/>
              <a:ahLst/>
              <a:cxnLst/>
              <a:rect l="l" t="t" r="r" b="b"/>
              <a:pathLst>
                <a:path w="2971800" h="163830">
                  <a:moveTo>
                    <a:pt x="1510360" y="3937"/>
                  </a:moveTo>
                  <a:lnTo>
                    <a:pt x="1509890" y="3619"/>
                  </a:lnTo>
                  <a:lnTo>
                    <a:pt x="1509991" y="3937"/>
                  </a:lnTo>
                  <a:lnTo>
                    <a:pt x="1510182" y="3937"/>
                  </a:lnTo>
                  <a:lnTo>
                    <a:pt x="1510360" y="3937"/>
                  </a:lnTo>
                  <a:close/>
                </a:path>
                <a:path w="2971800" h="163830">
                  <a:moveTo>
                    <a:pt x="2971304" y="153517"/>
                  </a:moveTo>
                  <a:lnTo>
                    <a:pt x="2960814" y="142201"/>
                  </a:lnTo>
                  <a:lnTo>
                    <a:pt x="2906128" y="83248"/>
                  </a:lnTo>
                  <a:lnTo>
                    <a:pt x="2895612" y="111264"/>
                  </a:lnTo>
                  <a:lnTo>
                    <a:pt x="2878201" y="106616"/>
                  </a:lnTo>
                  <a:lnTo>
                    <a:pt x="2837243" y="100253"/>
                  </a:lnTo>
                  <a:lnTo>
                    <a:pt x="2767787" y="91757"/>
                  </a:lnTo>
                  <a:lnTo>
                    <a:pt x="2688183" y="84201"/>
                  </a:lnTo>
                  <a:lnTo>
                    <a:pt x="2630259" y="79756"/>
                  </a:lnTo>
                  <a:lnTo>
                    <a:pt x="2569133" y="75857"/>
                  </a:lnTo>
                  <a:lnTo>
                    <a:pt x="2505303" y="72542"/>
                  </a:lnTo>
                  <a:lnTo>
                    <a:pt x="2439327" y="69862"/>
                  </a:lnTo>
                  <a:lnTo>
                    <a:pt x="2371725" y="67894"/>
                  </a:lnTo>
                  <a:lnTo>
                    <a:pt x="2096325" y="64604"/>
                  </a:lnTo>
                  <a:lnTo>
                    <a:pt x="2029142" y="62649"/>
                  </a:lnTo>
                  <a:lnTo>
                    <a:pt x="1963483" y="59982"/>
                  </a:lnTo>
                  <a:lnTo>
                    <a:pt x="1899983" y="56692"/>
                  </a:lnTo>
                  <a:lnTo>
                    <a:pt x="1839201" y="52806"/>
                  </a:lnTo>
                  <a:lnTo>
                    <a:pt x="1781670" y="48387"/>
                  </a:lnTo>
                  <a:lnTo>
                    <a:pt x="1727936" y="43497"/>
                  </a:lnTo>
                  <a:lnTo>
                    <a:pt x="1678533" y="38176"/>
                  </a:lnTo>
                  <a:lnTo>
                    <a:pt x="1634172" y="32512"/>
                  </a:lnTo>
                  <a:lnTo>
                    <a:pt x="1595208" y="26543"/>
                  </a:lnTo>
                  <a:lnTo>
                    <a:pt x="1548384" y="17183"/>
                  </a:lnTo>
                  <a:lnTo>
                    <a:pt x="1511681" y="4864"/>
                  </a:lnTo>
                  <a:lnTo>
                    <a:pt x="1511401" y="4673"/>
                  </a:lnTo>
                  <a:lnTo>
                    <a:pt x="1510868" y="4673"/>
                  </a:lnTo>
                  <a:lnTo>
                    <a:pt x="1510220" y="4673"/>
                  </a:lnTo>
                  <a:lnTo>
                    <a:pt x="1509991" y="3937"/>
                  </a:lnTo>
                  <a:lnTo>
                    <a:pt x="1509877" y="3606"/>
                  </a:lnTo>
                  <a:lnTo>
                    <a:pt x="1509661" y="3454"/>
                  </a:lnTo>
                  <a:lnTo>
                    <a:pt x="1509864" y="3581"/>
                  </a:lnTo>
                  <a:lnTo>
                    <a:pt x="1509788" y="3289"/>
                  </a:lnTo>
                  <a:lnTo>
                    <a:pt x="1509699" y="3416"/>
                  </a:lnTo>
                  <a:lnTo>
                    <a:pt x="1509547" y="3365"/>
                  </a:lnTo>
                  <a:lnTo>
                    <a:pt x="1509382" y="3416"/>
                  </a:lnTo>
                  <a:lnTo>
                    <a:pt x="1509433" y="3289"/>
                  </a:lnTo>
                  <a:lnTo>
                    <a:pt x="1509585" y="3289"/>
                  </a:lnTo>
                  <a:lnTo>
                    <a:pt x="1507705" y="1257"/>
                  </a:lnTo>
                  <a:lnTo>
                    <a:pt x="1508493" y="2628"/>
                  </a:lnTo>
                  <a:lnTo>
                    <a:pt x="1508213" y="2425"/>
                  </a:lnTo>
                  <a:lnTo>
                    <a:pt x="1508544" y="2705"/>
                  </a:lnTo>
                  <a:lnTo>
                    <a:pt x="1509014" y="3530"/>
                  </a:lnTo>
                  <a:lnTo>
                    <a:pt x="1496161" y="7556"/>
                  </a:lnTo>
                  <a:lnTo>
                    <a:pt x="1490814" y="5588"/>
                  </a:lnTo>
                  <a:lnTo>
                    <a:pt x="1483448" y="2895"/>
                  </a:lnTo>
                  <a:lnTo>
                    <a:pt x="1483626" y="2628"/>
                  </a:lnTo>
                  <a:lnTo>
                    <a:pt x="1484566" y="1219"/>
                  </a:lnTo>
                  <a:lnTo>
                    <a:pt x="1484884" y="990"/>
                  </a:lnTo>
                  <a:lnTo>
                    <a:pt x="1484617" y="1155"/>
                  </a:lnTo>
                  <a:lnTo>
                    <a:pt x="1485392" y="0"/>
                  </a:lnTo>
                  <a:lnTo>
                    <a:pt x="1483258" y="1955"/>
                  </a:lnTo>
                  <a:lnTo>
                    <a:pt x="1443672" y="13919"/>
                  </a:lnTo>
                  <a:lnTo>
                    <a:pt x="1396047" y="22034"/>
                  </a:lnTo>
                  <a:lnTo>
                    <a:pt x="1356461" y="27216"/>
                  </a:lnTo>
                  <a:lnTo>
                    <a:pt x="1311338" y="32131"/>
                  </a:lnTo>
                  <a:lnTo>
                    <a:pt x="1261275" y="36728"/>
                  </a:lnTo>
                  <a:lnTo>
                    <a:pt x="1206741" y="40970"/>
                  </a:lnTo>
                  <a:lnTo>
                    <a:pt x="1148372" y="44792"/>
                  </a:lnTo>
                  <a:lnTo>
                    <a:pt x="1086688" y="48158"/>
                  </a:lnTo>
                  <a:lnTo>
                    <a:pt x="1022273" y="51015"/>
                  </a:lnTo>
                  <a:lnTo>
                    <a:pt x="887463" y="55016"/>
                  </a:lnTo>
                  <a:lnTo>
                    <a:pt x="608190" y="57861"/>
                  </a:lnTo>
                  <a:lnTo>
                    <a:pt x="539648" y="59563"/>
                  </a:lnTo>
                  <a:lnTo>
                    <a:pt x="408051" y="64744"/>
                  </a:lnTo>
                  <a:lnTo>
                    <a:pt x="346075" y="68122"/>
                  </a:lnTo>
                  <a:lnTo>
                    <a:pt x="287362" y="71970"/>
                  </a:lnTo>
                  <a:lnTo>
                    <a:pt x="232524" y="76225"/>
                  </a:lnTo>
                  <a:lnTo>
                    <a:pt x="181978" y="80873"/>
                  </a:lnTo>
                  <a:lnTo>
                    <a:pt x="136309" y="85852"/>
                  </a:lnTo>
                  <a:lnTo>
                    <a:pt x="94996" y="91313"/>
                  </a:lnTo>
                  <a:lnTo>
                    <a:pt x="77647" y="95275"/>
                  </a:lnTo>
                  <a:lnTo>
                    <a:pt x="68580" y="66941"/>
                  </a:lnTo>
                  <a:lnTo>
                    <a:pt x="0" y="133896"/>
                  </a:lnTo>
                  <a:lnTo>
                    <a:pt x="94716" y="148577"/>
                  </a:lnTo>
                  <a:lnTo>
                    <a:pt x="87503" y="126047"/>
                  </a:lnTo>
                  <a:lnTo>
                    <a:pt x="86385" y="122580"/>
                  </a:lnTo>
                  <a:lnTo>
                    <a:pt x="101346" y="119176"/>
                  </a:lnTo>
                  <a:lnTo>
                    <a:pt x="139839" y="114198"/>
                  </a:lnTo>
                  <a:lnTo>
                    <a:pt x="184937" y="109296"/>
                  </a:lnTo>
                  <a:lnTo>
                    <a:pt x="235026" y="104698"/>
                  </a:lnTo>
                  <a:lnTo>
                    <a:pt x="289585" y="100457"/>
                  </a:lnTo>
                  <a:lnTo>
                    <a:pt x="347941" y="96634"/>
                  </a:lnTo>
                  <a:lnTo>
                    <a:pt x="409613" y="93281"/>
                  </a:lnTo>
                  <a:lnTo>
                    <a:pt x="540639" y="88125"/>
                  </a:lnTo>
                  <a:lnTo>
                    <a:pt x="608901" y="86423"/>
                  </a:lnTo>
                  <a:lnTo>
                    <a:pt x="887755" y="83591"/>
                  </a:lnTo>
                  <a:lnTo>
                    <a:pt x="1023251" y="79565"/>
                  </a:lnTo>
                  <a:lnTo>
                    <a:pt x="1087958" y="76708"/>
                  </a:lnTo>
                  <a:lnTo>
                    <a:pt x="1149921" y="73329"/>
                  </a:lnTo>
                  <a:lnTo>
                    <a:pt x="1208608" y="69481"/>
                  </a:lnTo>
                  <a:lnTo>
                    <a:pt x="1263484" y="65227"/>
                  </a:lnTo>
                  <a:lnTo>
                    <a:pt x="1314056" y="60579"/>
                  </a:lnTo>
                  <a:lnTo>
                    <a:pt x="1359700" y="55613"/>
                  </a:lnTo>
                  <a:lnTo>
                    <a:pt x="1399933" y="50355"/>
                  </a:lnTo>
                  <a:lnTo>
                    <a:pt x="1449082" y="41973"/>
                  </a:lnTo>
                  <a:lnTo>
                    <a:pt x="1491945" y="29654"/>
                  </a:lnTo>
                  <a:lnTo>
                    <a:pt x="1495107" y="27952"/>
                  </a:lnTo>
                  <a:lnTo>
                    <a:pt x="1499463" y="30695"/>
                  </a:lnTo>
                  <a:lnTo>
                    <a:pt x="1542084" y="45046"/>
                  </a:lnTo>
                  <a:lnTo>
                    <a:pt x="1590675" y="54749"/>
                  </a:lnTo>
                  <a:lnTo>
                    <a:pt x="1630400" y="60845"/>
                  </a:lnTo>
                  <a:lnTo>
                    <a:pt x="1675447" y="66586"/>
                  </a:lnTo>
                  <a:lnTo>
                    <a:pt x="1725358" y="71958"/>
                  </a:lnTo>
                  <a:lnTo>
                    <a:pt x="1779485" y="76885"/>
                  </a:lnTo>
                  <a:lnTo>
                    <a:pt x="1837385" y="81318"/>
                  </a:lnTo>
                  <a:lnTo>
                    <a:pt x="1898510" y="85229"/>
                  </a:lnTo>
                  <a:lnTo>
                    <a:pt x="1962327" y="88531"/>
                  </a:lnTo>
                  <a:lnTo>
                    <a:pt x="2028304" y="91211"/>
                  </a:lnTo>
                  <a:lnTo>
                    <a:pt x="2095982" y="93179"/>
                  </a:lnTo>
                  <a:lnTo>
                    <a:pt x="2370886" y="96456"/>
                  </a:lnTo>
                  <a:lnTo>
                    <a:pt x="2438171" y="98412"/>
                  </a:lnTo>
                  <a:lnTo>
                    <a:pt x="2503817" y="101079"/>
                  </a:lnTo>
                  <a:lnTo>
                    <a:pt x="2567305" y="104368"/>
                  </a:lnTo>
                  <a:lnTo>
                    <a:pt x="2628074" y="108254"/>
                  </a:lnTo>
                  <a:lnTo>
                    <a:pt x="2685592" y="112661"/>
                  </a:lnTo>
                  <a:lnTo>
                    <a:pt x="2739352" y="117551"/>
                  </a:lnTo>
                  <a:lnTo>
                    <a:pt x="2811551" y="125653"/>
                  </a:lnTo>
                  <a:lnTo>
                    <a:pt x="2853283" y="131470"/>
                  </a:lnTo>
                  <a:lnTo>
                    <a:pt x="2885516" y="138137"/>
                  </a:lnTo>
                  <a:lnTo>
                    <a:pt x="2875991" y="163499"/>
                  </a:lnTo>
                  <a:lnTo>
                    <a:pt x="2971304" y="15351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8457864" y="3046476"/>
            <a:ext cx="819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75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(</a:t>
            </a:r>
            <a:r>
              <a:rPr sz="2000" i="1" spc="-7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) </a:t>
            </a:r>
            <a:r>
              <a:rPr sz="20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=</a:t>
            </a:r>
            <a:r>
              <a:rPr sz="20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925" dirty="0">
                <a:solidFill>
                  <a:srgbClr val="333333"/>
                </a:solidFill>
                <a:latin typeface="Arial Unicode MS"/>
                <a:cs typeface="Arial Unicode MS"/>
              </a:rPr>
              <a:t>𝛿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39</a:t>
            </a:fld>
            <a:endParaRPr spc="-60" dirty="0"/>
          </a:p>
        </p:txBody>
      </p:sp>
      <p:sp>
        <p:nvSpPr>
          <p:cNvPr id="134" name="object 134"/>
          <p:cNvSpPr txBox="1"/>
          <p:nvPr/>
        </p:nvSpPr>
        <p:spPr>
          <a:xfrm>
            <a:off x="9233327" y="3161791"/>
            <a:ext cx="371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95" dirty="0">
                <a:solidFill>
                  <a:srgbClr val="333333"/>
                </a:solidFill>
                <a:latin typeface="Arial Unicode MS"/>
                <a:cs typeface="Arial Unicode MS"/>
              </a:rPr>
              <a:t>!"</a:t>
            </a:r>
            <a:r>
              <a:rPr sz="1500" spc="135" dirty="0">
                <a:solidFill>
                  <a:srgbClr val="333333"/>
                </a:solidFill>
                <a:latin typeface="Arial Unicode MS"/>
                <a:cs typeface="Arial Unicode MS"/>
              </a:rPr>
              <a:t>#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9812256" y="3192271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10" dirty="0">
                <a:solidFill>
                  <a:srgbClr val="333333"/>
                </a:solidFill>
                <a:latin typeface="Arial Unicode MS"/>
                <a:cs typeface="Arial Unicode MS"/>
              </a:rPr>
              <a:t>$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0525552" y="3161791"/>
            <a:ext cx="14249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1094740" algn="l"/>
              </a:tabLst>
            </a:pPr>
            <a:r>
              <a:rPr sz="1500" spc="-310" dirty="0">
                <a:solidFill>
                  <a:srgbClr val="333333"/>
                </a:solidFill>
                <a:latin typeface="Arial Unicode MS"/>
                <a:cs typeface="Arial Unicode MS"/>
              </a:rPr>
              <a:t>$	</a:t>
            </a:r>
            <a:r>
              <a:rPr sz="1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&amp;	</a:t>
            </a:r>
            <a:r>
              <a:rPr sz="1500" spc="-275" dirty="0">
                <a:solidFill>
                  <a:srgbClr val="333333"/>
                </a:solidFill>
                <a:latin typeface="Arial Unicode MS"/>
                <a:cs typeface="Arial Unicode MS"/>
              </a:rPr>
              <a:t>$</a:t>
            </a:r>
            <a:r>
              <a:rPr sz="1500" spc="770" dirty="0">
                <a:solidFill>
                  <a:srgbClr val="333333"/>
                </a:solidFill>
                <a:latin typeface="Arial Unicode MS"/>
                <a:cs typeface="Arial Unicode MS"/>
              </a:rPr>
              <a:t>'</a:t>
            </a:r>
            <a:r>
              <a:rPr sz="1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&amp;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9594197" y="3046476"/>
            <a:ext cx="249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51405" algn="l"/>
              </a:tabLst>
            </a:pPr>
            <a:r>
              <a:rPr sz="3000" spc="262" baseline="2777" dirty="0">
                <a:solidFill>
                  <a:srgbClr val="333333"/>
                </a:solidFill>
                <a:latin typeface="Arial Unicode MS"/>
                <a:cs typeface="Arial Unicode MS"/>
              </a:rPr>
              <a:t>∑</a:t>
            </a:r>
            <a:r>
              <a:rPr sz="2250" spc="262" baseline="38888" dirty="0">
                <a:solidFill>
                  <a:srgbClr val="333333"/>
                </a:solidFill>
                <a:latin typeface="Arial Unicode MS"/>
                <a:cs typeface="Arial Unicode MS"/>
              </a:rPr>
              <a:t>|!| </a:t>
            </a:r>
            <a:r>
              <a:rPr sz="2000" spc="-415" dirty="0">
                <a:solidFill>
                  <a:srgbClr val="333333"/>
                </a:solidFill>
                <a:latin typeface="Arial Unicode MS"/>
                <a:cs typeface="Arial Unicode MS"/>
              </a:rPr>
              <a:t>𝑝(𝑤    </a:t>
            </a:r>
            <a:r>
              <a:rPr sz="20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|𝑤  </a:t>
            </a:r>
            <a:r>
              <a:rPr sz="20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000" spc="-290" dirty="0">
                <a:solidFill>
                  <a:srgbClr val="333333"/>
                </a:solidFill>
                <a:latin typeface="Arial Unicode MS"/>
                <a:cs typeface="Arial Unicode MS"/>
              </a:rPr>
              <a:t>⋯</a:t>
            </a:r>
            <a:r>
              <a:rPr sz="2000" spc="-4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,</a:t>
            </a:r>
            <a:r>
              <a:rPr sz="20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525" dirty="0">
                <a:solidFill>
                  <a:srgbClr val="333333"/>
                </a:solidFill>
                <a:latin typeface="Arial Unicode MS"/>
                <a:cs typeface="Arial Unicode MS"/>
              </a:rPr>
              <a:t>𝑤	</a:t>
            </a:r>
            <a:r>
              <a:rPr sz="2000" spc="160" dirty="0">
                <a:solidFill>
                  <a:srgbClr val="333333"/>
                </a:solidFill>
                <a:latin typeface="Arial Unicode MS"/>
                <a:cs typeface="Arial Unicode MS"/>
              </a:rPr>
              <a:t>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977927" y="3353815"/>
            <a:ext cx="1308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25" dirty="0">
                <a:solidFill>
                  <a:srgbClr val="333333"/>
                </a:solidFill>
                <a:latin typeface="Arial Unicode MS"/>
                <a:cs typeface="Arial Unicode MS"/>
              </a:rPr>
              <a:t>-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9020347" y="3559217"/>
            <a:ext cx="2528570" cy="7499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2000" spc="32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r>
              <a:rPr sz="20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𝛿</a:t>
            </a:r>
            <a:r>
              <a:rPr sz="2250" spc="-150" baseline="-14814" dirty="0">
                <a:solidFill>
                  <a:srgbClr val="333333"/>
                </a:solidFill>
                <a:latin typeface="Arial Unicode MS"/>
                <a:cs typeface="Arial Unicode MS"/>
              </a:rPr>
              <a:t>($)*</a:t>
            </a:r>
            <a:r>
              <a:rPr sz="2250" spc="187" baseline="-148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1480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𝑃</a:t>
            </a:r>
            <a:r>
              <a:rPr sz="2250" spc="-120" baseline="-14814" dirty="0">
                <a:solidFill>
                  <a:srgbClr val="333333"/>
                </a:solidFill>
                <a:latin typeface="Arial Unicode MS"/>
                <a:cs typeface="Arial Unicode MS"/>
              </a:rPr>
              <a:t>.(/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(𝑠</a:t>
            </a:r>
            <a:r>
              <a:rPr sz="2250" spc="-120" baseline="-14814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,</a:t>
            </a:r>
            <a:r>
              <a:rPr sz="20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𝑠</a:t>
            </a:r>
            <a:r>
              <a:rPr sz="2250" spc="-450" baseline="-14814" dirty="0">
                <a:solidFill>
                  <a:srgbClr val="333333"/>
                </a:solidFill>
                <a:latin typeface="Arial Unicode MS"/>
                <a:cs typeface="Arial Unicode MS"/>
              </a:rPr>
              <a:t>0</a:t>
            </a:r>
            <a:r>
              <a:rPr sz="20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)</a:t>
            </a:r>
            <a:endParaRPr sz="2000">
              <a:latin typeface="Arial Unicode MS"/>
              <a:cs typeface="Arial Unicode MS"/>
            </a:endParaRPr>
          </a:p>
          <a:p>
            <a:pPr marL="840105">
              <a:lnSpc>
                <a:spcPct val="100000"/>
              </a:lnSpc>
              <a:spcBef>
                <a:spcPts val="645"/>
              </a:spcBef>
            </a:pPr>
            <a:r>
              <a:rPr sz="1500" spc="200" dirty="0">
                <a:solidFill>
                  <a:srgbClr val="333333"/>
                </a:solidFill>
                <a:latin typeface="Arial Unicode MS"/>
                <a:cs typeface="Arial Unicode MS"/>
              </a:rPr>
              <a:t>+,&amp;</a:t>
            </a:r>
            <a:endParaRPr sz="15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460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F8D0-A495-4343-BEA0-C6C7163C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0A98-C7E5-F140-A36F-106786D37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88965" cy="4351338"/>
          </a:xfrm>
        </p:spPr>
        <p:txBody>
          <a:bodyPr/>
          <a:lstStyle/>
          <a:p>
            <a:r>
              <a:rPr lang="en-US" dirty="0"/>
              <a:t>Learning Structure for Text Generation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 for Legal Discovery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Structured Document Retrieval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85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2" y="183387"/>
            <a:ext cx="10103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0" dirty="0"/>
              <a:t>Automatic </a:t>
            </a:r>
            <a:r>
              <a:rPr sz="4000" spc="-30" dirty="0"/>
              <a:t>Metric </a:t>
            </a:r>
            <a:r>
              <a:rPr sz="4000" spc="-210" dirty="0"/>
              <a:t>Evaluations </a:t>
            </a:r>
            <a:r>
              <a:rPr sz="4000" spc="-120" dirty="0"/>
              <a:t>on </a:t>
            </a:r>
            <a:r>
              <a:rPr sz="4000" b="1" spc="254" dirty="0">
                <a:latin typeface="Arial"/>
                <a:cs typeface="Arial"/>
              </a:rPr>
              <a:t>SAAS</a:t>
            </a:r>
            <a:r>
              <a:rPr sz="4000" b="1" spc="-545" dirty="0">
                <a:latin typeface="Arial"/>
                <a:cs typeface="Arial"/>
              </a:rPr>
              <a:t> </a:t>
            </a:r>
            <a:r>
              <a:rPr sz="4000" spc="-200" dirty="0"/>
              <a:t>Dataset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08546" y="2273642"/>
            <a:ext cx="0" cy="2938145"/>
          </a:xfrm>
          <a:custGeom>
            <a:avLst/>
            <a:gdLst/>
            <a:ahLst/>
            <a:cxnLst/>
            <a:rect l="l" t="t" r="r" b="b"/>
            <a:pathLst>
              <a:path h="2938145">
                <a:moveTo>
                  <a:pt x="0" y="0"/>
                </a:moveTo>
                <a:lnTo>
                  <a:pt x="0" y="2937601"/>
                </a:lnTo>
              </a:path>
            </a:pathLst>
          </a:custGeom>
          <a:ln w="9526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3309" y="4508500"/>
            <a:ext cx="2992755" cy="368300"/>
          </a:xfrm>
          <a:prstGeom prst="rect">
            <a:avLst/>
          </a:prstGeom>
          <a:solidFill>
            <a:srgbClr val="77933C"/>
          </a:solidFill>
        </p:spPr>
        <p:txBody>
          <a:bodyPr vert="horz" wrap="square" lIns="0" tIns="19685" rIns="0" bIns="0" rtlCol="0">
            <a:spAutoFit/>
          </a:bodyPr>
          <a:lstStyle/>
          <a:p>
            <a:pPr marR="71120" algn="r">
              <a:lnSpc>
                <a:spcPct val="100000"/>
              </a:lnSpc>
              <a:spcBef>
                <a:spcPts val="155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.2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3309" y="3479800"/>
            <a:ext cx="6002655" cy="368300"/>
          </a:xfrm>
          <a:prstGeom prst="rect">
            <a:avLst/>
          </a:prstGeom>
          <a:solidFill>
            <a:srgbClr val="77933C"/>
          </a:solidFill>
        </p:spPr>
        <p:txBody>
          <a:bodyPr vert="horz" wrap="square" lIns="0" tIns="15240" rIns="0" bIns="0" rtlCol="0">
            <a:spAutoFit/>
          </a:bodyPr>
          <a:lstStyle/>
          <a:p>
            <a:pPr marR="66675" algn="r">
              <a:lnSpc>
                <a:spcPct val="100000"/>
              </a:lnSpc>
              <a:spcBef>
                <a:spcPts val="120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.5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3309" y="2451100"/>
            <a:ext cx="6218555" cy="355600"/>
          </a:xfrm>
          <a:prstGeom prst="rect">
            <a:avLst/>
          </a:prstGeom>
          <a:solidFill>
            <a:srgbClr val="77933C"/>
          </a:solidFill>
        </p:spPr>
        <p:txBody>
          <a:bodyPr vert="horz" wrap="square" lIns="0" tIns="1016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80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.7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1488" y="534771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7A7A7A"/>
                </a:solidFill>
                <a:latin typeface="Arial Unicode MS"/>
                <a:cs typeface="Arial Unicode MS"/>
              </a:rPr>
              <a:t>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4464" y="534771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7A7A7A"/>
                </a:solidFill>
                <a:latin typeface="Arial Unicode MS"/>
                <a:cs typeface="Arial Unicode MS"/>
              </a:rPr>
              <a:t>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3082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6057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2009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25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4985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30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960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35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936" y="5347716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40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3685" y="4458716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solidFill>
                  <a:srgbClr val="191919"/>
                </a:solidFill>
                <a:latin typeface="Arial Unicode MS"/>
                <a:cs typeface="Arial Unicode MS"/>
              </a:rPr>
              <a:t>L</a:t>
            </a:r>
            <a:r>
              <a:rPr sz="2400" spc="-235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2400" spc="-40" dirty="0">
                <a:solidFill>
                  <a:srgbClr val="191919"/>
                </a:solidFill>
                <a:latin typeface="Arial Unicode MS"/>
                <a:cs typeface="Arial Unicode MS"/>
              </a:rPr>
              <a:t>d</a:t>
            </a:r>
            <a:r>
              <a:rPr sz="2400" spc="-140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2400" spc="-100" dirty="0">
                <a:solidFill>
                  <a:srgbClr val="191919"/>
                </a:solidFill>
                <a:latin typeface="Arial Unicode MS"/>
                <a:cs typeface="Arial Unicode MS"/>
              </a:rPr>
              <a:t>-</a:t>
            </a:r>
            <a:r>
              <a:rPr sz="2400" spc="-120" dirty="0">
                <a:solidFill>
                  <a:srgbClr val="191919"/>
                </a:solidFill>
                <a:latin typeface="Arial Unicode MS"/>
                <a:cs typeface="Arial Unicode MS"/>
              </a:rPr>
              <a:t>3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6108" y="3425444"/>
            <a:ext cx="2031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191919"/>
                </a:solidFill>
                <a:latin typeface="Arial Unicode MS"/>
                <a:cs typeface="Arial Unicode MS"/>
              </a:rPr>
              <a:t>PGEN+Coverage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5385" y="2392171"/>
            <a:ext cx="221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191919"/>
                </a:solidFill>
                <a:latin typeface="Arial Unicode MS"/>
                <a:cs typeface="Arial Unicode MS"/>
              </a:rPr>
              <a:t>Co-opNet</a:t>
            </a:r>
            <a:r>
              <a:rPr sz="2400" spc="-130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400" spc="-195" dirty="0">
                <a:solidFill>
                  <a:srgbClr val="191919"/>
                </a:solidFill>
                <a:latin typeface="Arial Unicode MS"/>
                <a:cs typeface="Arial Unicode MS"/>
              </a:rPr>
              <a:t>(GPT-2)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068" y="1386185"/>
            <a:ext cx="1008253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9498965" algn="l"/>
              </a:tabLst>
            </a:pPr>
            <a:r>
              <a:rPr sz="3600" spc="-41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3600" spc="-45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360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-</a:t>
            </a:r>
            <a:r>
              <a:rPr sz="3600" spc="-20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3600" spc="-6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p</a:t>
            </a:r>
            <a:r>
              <a:rPr sz="3600" spc="-20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r>
              <a:rPr sz="3600" spc="-35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3600" spc="20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r>
              <a:rPr sz="3600" spc="-11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w</a:t>
            </a:r>
            <a:r>
              <a:rPr sz="3600" spc="39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/</a:t>
            </a:r>
            <a:r>
              <a:rPr sz="3600" spc="-15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3600" spc="-35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D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i</a:t>
            </a:r>
            <a:r>
              <a:rPr sz="3600" spc="-45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s</a:t>
            </a:r>
            <a:r>
              <a:rPr sz="3600" spc="-15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3600" spc="-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i</a:t>
            </a:r>
            <a:r>
              <a:rPr sz="3600" spc="-7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m</a:t>
            </a:r>
            <a:r>
              <a:rPr sz="3600" spc="-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i</a:t>
            </a:r>
            <a:r>
              <a:rPr sz="3600" spc="-6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n</a:t>
            </a:r>
            <a:r>
              <a:rPr sz="3600" spc="-359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a</a:t>
            </a:r>
            <a:r>
              <a:rPr sz="3600" spc="195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r>
              <a:rPr sz="3600" spc="-6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3600" spc="52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3600" baseline="1157" dirty="0">
                <a:solidFill>
                  <a:srgbClr val="191919"/>
                </a:solidFill>
                <a:latin typeface="Arial Unicode MS"/>
                <a:cs typeface="Arial Unicode MS"/>
              </a:rPr>
              <a:t>	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.4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8390" y="5200396"/>
            <a:ext cx="1185545" cy="11106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126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20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800" spc="-235" dirty="0">
                <a:solidFill>
                  <a:srgbClr val="333333"/>
                </a:solidFill>
                <a:latin typeface="Arial Unicode MS"/>
                <a:cs typeface="Arial Unicode MS"/>
              </a:rPr>
              <a:t>Rouge-L</a:t>
            </a:r>
            <a:endParaRPr sz="2800">
              <a:latin typeface="Arial Unicode MS"/>
              <a:cs typeface="Arial Unicode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6901" y="896444"/>
            <a:ext cx="10883265" cy="1390015"/>
            <a:chOff x="596901" y="896444"/>
            <a:chExt cx="10883265" cy="1390015"/>
          </a:xfrm>
        </p:grpSpPr>
        <p:sp>
          <p:nvSpPr>
            <p:cNvPr id="21" name="object 21"/>
            <p:cNvSpPr/>
            <p:nvPr/>
          </p:nvSpPr>
          <p:spPr>
            <a:xfrm>
              <a:off x="609601" y="909144"/>
              <a:ext cx="10857865" cy="1364615"/>
            </a:xfrm>
            <a:custGeom>
              <a:avLst/>
              <a:gdLst/>
              <a:ahLst/>
              <a:cxnLst/>
              <a:rect l="l" t="t" r="r" b="b"/>
              <a:pathLst>
                <a:path w="10857865" h="1364614">
                  <a:moveTo>
                    <a:pt x="10857469" y="0"/>
                  </a:moveTo>
                  <a:lnTo>
                    <a:pt x="0" y="0"/>
                  </a:lnTo>
                  <a:lnTo>
                    <a:pt x="0" y="1364498"/>
                  </a:lnTo>
                  <a:lnTo>
                    <a:pt x="10857469" y="1364498"/>
                  </a:lnTo>
                  <a:lnTo>
                    <a:pt x="10857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01" y="909144"/>
              <a:ext cx="10857865" cy="1364615"/>
            </a:xfrm>
            <a:custGeom>
              <a:avLst/>
              <a:gdLst/>
              <a:ahLst/>
              <a:cxnLst/>
              <a:rect l="l" t="t" r="r" b="b"/>
              <a:pathLst>
                <a:path w="10857865" h="1364614">
                  <a:moveTo>
                    <a:pt x="0" y="0"/>
                  </a:moveTo>
                  <a:lnTo>
                    <a:pt x="10857469" y="0"/>
                  </a:lnTo>
                  <a:lnTo>
                    <a:pt x="10857469" y="1364498"/>
                  </a:lnTo>
                  <a:lnTo>
                    <a:pt x="0" y="13644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9951" y="5249910"/>
            <a:ext cx="3419475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-95" dirty="0">
                <a:solidFill>
                  <a:srgbClr val="333333"/>
                </a:solidFill>
                <a:latin typeface="Comic Sans MS"/>
                <a:cs typeface="Comic Sans MS"/>
              </a:rPr>
              <a:t>Human</a:t>
            </a:r>
            <a:r>
              <a:rPr sz="3250" spc="-10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3250" spc="-75" dirty="0">
                <a:solidFill>
                  <a:srgbClr val="333333"/>
                </a:solidFill>
                <a:latin typeface="Comic Sans MS"/>
                <a:cs typeface="Comic Sans MS"/>
              </a:rPr>
              <a:t>Evaluations</a:t>
            </a:r>
            <a:endParaRPr sz="32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40</a:t>
            </a:fld>
            <a:endParaRPr spc="-60" dirty="0"/>
          </a:p>
        </p:txBody>
      </p:sp>
      <p:sp>
        <p:nvSpPr>
          <p:cNvPr id="24" name="object 24"/>
          <p:cNvSpPr txBox="1"/>
          <p:nvPr/>
        </p:nvSpPr>
        <p:spPr>
          <a:xfrm>
            <a:off x="189951" y="5630910"/>
            <a:ext cx="2400935" cy="90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4200" indent="-571500">
              <a:lnSpc>
                <a:spcPts val="3450"/>
              </a:lnSpc>
              <a:spcBef>
                <a:spcPts val="125"/>
              </a:spcBef>
              <a:buSzPct val="95384"/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50" spc="-85" dirty="0">
                <a:solidFill>
                  <a:srgbClr val="C00000"/>
                </a:solidFill>
                <a:latin typeface="Comic Sans MS"/>
                <a:cs typeface="Comic Sans MS"/>
              </a:rPr>
              <a:t>Flow</a:t>
            </a:r>
            <a:endParaRPr sz="3250">
              <a:latin typeface="Comic Sans MS"/>
              <a:cs typeface="Comic Sans MS"/>
            </a:endParaRPr>
          </a:p>
          <a:p>
            <a:pPr marL="584200" indent="-571500">
              <a:lnSpc>
                <a:spcPts val="3450"/>
              </a:lnSpc>
              <a:buSzPct val="95384"/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50" spc="-95" dirty="0">
                <a:solidFill>
                  <a:srgbClr val="C00000"/>
                </a:solidFill>
                <a:latin typeface="Comic Sans MS"/>
                <a:cs typeface="Comic Sans MS"/>
              </a:rPr>
              <a:t>R</a:t>
            </a:r>
            <a:r>
              <a:rPr sz="3250" spc="-90" dirty="0">
                <a:solidFill>
                  <a:srgbClr val="C00000"/>
                </a:solidFill>
                <a:latin typeface="Comic Sans MS"/>
                <a:cs typeface="Comic Sans MS"/>
              </a:rPr>
              <a:t>e</a:t>
            </a:r>
            <a:r>
              <a:rPr sz="3250" spc="-65" dirty="0">
                <a:solidFill>
                  <a:srgbClr val="C00000"/>
                </a:solidFill>
                <a:latin typeface="Comic Sans MS"/>
                <a:cs typeface="Comic Sans MS"/>
              </a:rPr>
              <a:t>le</a:t>
            </a:r>
            <a:r>
              <a:rPr sz="3250" spc="-70" dirty="0">
                <a:solidFill>
                  <a:srgbClr val="C00000"/>
                </a:solidFill>
                <a:latin typeface="Comic Sans MS"/>
                <a:cs typeface="Comic Sans MS"/>
              </a:rPr>
              <a:t>v</a:t>
            </a:r>
            <a:r>
              <a:rPr sz="3250" spc="-80" dirty="0">
                <a:solidFill>
                  <a:srgbClr val="C00000"/>
                </a:solidFill>
                <a:latin typeface="Comic Sans MS"/>
                <a:cs typeface="Comic Sans MS"/>
              </a:rPr>
              <a:t>an</a:t>
            </a:r>
            <a:r>
              <a:rPr sz="3250" spc="-90" dirty="0">
                <a:solidFill>
                  <a:srgbClr val="C00000"/>
                </a:solidFill>
                <a:latin typeface="Comic Sans MS"/>
                <a:cs typeface="Comic Sans MS"/>
              </a:rPr>
              <a:t>c</a:t>
            </a:r>
            <a:r>
              <a:rPr sz="3250" spc="-85" dirty="0">
                <a:solidFill>
                  <a:srgbClr val="C00000"/>
                </a:solidFill>
                <a:latin typeface="Comic Sans MS"/>
                <a:cs typeface="Comic Sans MS"/>
              </a:rPr>
              <a:t>e</a:t>
            </a:r>
            <a:endParaRPr sz="325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88463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230" y="171195"/>
            <a:ext cx="10378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0" dirty="0"/>
              <a:t>Can </a:t>
            </a:r>
            <a:r>
              <a:rPr sz="4000" spc="-204" dirty="0"/>
              <a:t>‘</a:t>
            </a:r>
            <a:r>
              <a:rPr sz="4000" b="1" i="1" spc="-204" dirty="0">
                <a:solidFill>
                  <a:srgbClr val="FF0000"/>
                </a:solidFill>
                <a:latin typeface="Arial-BoldItalicMT"/>
                <a:cs typeface="Arial-BoldItalicMT"/>
              </a:rPr>
              <a:t>Generator </a:t>
            </a:r>
            <a:r>
              <a:rPr sz="4000" b="1" i="1" spc="-229" dirty="0">
                <a:solidFill>
                  <a:srgbClr val="FF0000"/>
                </a:solidFill>
                <a:latin typeface="Arial-BoldItalicMT"/>
                <a:cs typeface="Arial-BoldItalicMT"/>
              </a:rPr>
              <a:t>Only</a:t>
            </a:r>
            <a:r>
              <a:rPr sz="4000" spc="-229" dirty="0"/>
              <a:t>’ </a:t>
            </a:r>
            <a:r>
              <a:rPr sz="4000" spc="-75" dirty="0"/>
              <a:t>Model </a:t>
            </a:r>
            <a:r>
              <a:rPr sz="4000" spc="-140" dirty="0"/>
              <a:t>Improve </a:t>
            </a:r>
            <a:r>
              <a:rPr sz="4000" spc="-240" dirty="0"/>
              <a:t>Coherence</a:t>
            </a:r>
            <a:r>
              <a:rPr sz="4000" spc="-280" dirty="0"/>
              <a:t> </a:t>
            </a:r>
            <a:r>
              <a:rPr sz="4000" spc="-375" dirty="0"/>
              <a:t>?</a:t>
            </a:r>
            <a:endParaRPr sz="4000">
              <a:latin typeface="Arial-BoldItalicMT"/>
              <a:cs typeface="Arial-BoldItalic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143" y="1463039"/>
            <a:ext cx="11527790" cy="2161540"/>
            <a:chOff x="390143" y="1463039"/>
            <a:chExt cx="11527790" cy="2161540"/>
          </a:xfrm>
        </p:grpSpPr>
        <p:sp>
          <p:nvSpPr>
            <p:cNvPr id="4" name="object 4"/>
            <p:cNvSpPr/>
            <p:nvPr/>
          </p:nvSpPr>
          <p:spPr>
            <a:xfrm>
              <a:off x="390143" y="1463039"/>
              <a:ext cx="11527536" cy="2161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842" y="1495967"/>
              <a:ext cx="11417935" cy="2051050"/>
            </a:xfrm>
            <a:custGeom>
              <a:avLst/>
              <a:gdLst/>
              <a:ahLst/>
              <a:cxnLst/>
              <a:rect l="l" t="t" r="r" b="b"/>
              <a:pathLst>
                <a:path w="11417935" h="2051050">
                  <a:moveTo>
                    <a:pt x="0" y="130159"/>
                  </a:moveTo>
                  <a:lnTo>
                    <a:pt x="10228" y="79495"/>
                  </a:lnTo>
                  <a:lnTo>
                    <a:pt x="38122" y="38122"/>
                  </a:lnTo>
                  <a:lnTo>
                    <a:pt x="79495" y="10228"/>
                  </a:lnTo>
                  <a:lnTo>
                    <a:pt x="130159" y="0"/>
                  </a:lnTo>
                  <a:lnTo>
                    <a:pt x="11287484" y="0"/>
                  </a:lnTo>
                  <a:lnTo>
                    <a:pt x="11338147" y="10228"/>
                  </a:lnTo>
                  <a:lnTo>
                    <a:pt x="11379520" y="38122"/>
                  </a:lnTo>
                  <a:lnTo>
                    <a:pt x="11407414" y="79495"/>
                  </a:lnTo>
                  <a:lnTo>
                    <a:pt x="11417643" y="130159"/>
                  </a:lnTo>
                  <a:lnTo>
                    <a:pt x="11417643" y="1920263"/>
                  </a:lnTo>
                  <a:lnTo>
                    <a:pt x="11407414" y="1970926"/>
                  </a:lnTo>
                  <a:lnTo>
                    <a:pt x="11379520" y="2012299"/>
                  </a:lnTo>
                  <a:lnTo>
                    <a:pt x="11338147" y="2040193"/>
                  </a:lnTo>
                  <a:lnTo>
                    <a:pt x="11287484" y="2050422"/>
                  </a:lnTo>
                  <a:lnTo>
                    <a:pt x="130159" y="2050422"/>
                  </a:lnTo>
                  <a:lnTo>
                    <a:pt x="79495" y="2040193"/>
                  </a:lnTo>
                  <a:lnTo>
                    <a:pt x="38122" y="2012299"/>
                  </a:lnTo>
                  <a:lnTo>
                    <a:pt x="10228" y="1970926"/>
                  </a:lnTo>
                  <a:lnTo>
                    <a:pt x="0" y="1920263"/>
                  </a:lnTo>
                  <a:lnTo>
                    <a:pt x="0" y="130159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3672" y="3977639"/>
            <a:ext cx="11530965" cy="2813685"/>
            <a:chOff x="423672" y="3977639"/>
            <a:chExt cx="11530965" cy="2813685"/>
          </a:xfrm>
        </p:grpSpPr>
        <p:sp>
          <p:nvSpPr>
            <p:cNvPr id="7" name="object 7"/>
            <p:cNvSpPr/>
            <p:nvPr/>
          </p:nvSpPr>
          <p:spPr>
            <a:xfrm>
              <a:off x="423672" y="3977639"/>
              <a:ext cx="11530584" cy="2813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41" y="4009441"/>
              <a:ext cx="11417935" cy="2702560"/>
            </a:xfrm>
            <a:custGeom>
              <a:avLst/>
              <a:gdLst/>
              <a:ahLst/>
              <a:cxnLst/>
              <a:rect l="l" t="t" r="r" b="b"/>
              <a:pathLst>
                <a:path w="11417935" h="2702559">
                  <a:moveTo>
                    <a:pt x="0" y="171539"/>
                  </a:moveTo>
                  <a:lnTo>
                    <a:pt x="6127" y="125937"/>
                  </a:lnTo>
                  <a:lnTo>
                    <a:pt x="23420" y="84960"/>
                  </a:lnTo>
                  <a:lnTo>
                    <a:pt x="50242" y="50242"/>
                  </a:lnTo>
                  <a:lnTo>
                    <a:pt x="84960" y="23420"/>
                  </a:lnTo>
                  <a:lnTo>
                    <a:pt x="125937" y="6127"/>
                  </a:lnTo>
                  <a:lnTo>
                    <a:pt x="171539" y="0"/>
                  </a:lnTo>
                  <a:lnTo>
                    <a:pt x="11246104" y="0"/>
                  </a:lnTo>
                  <a:lnTo>
                    <a:pt x="11291706" y="6127"/>
                  </a:lnTo>
                  <a:lnTo>
                    <a:pt x="11332683" y="23420"/>
                  </a:lnTo>
                  <a:lnTo>
                    <a:pt x="11367400" y="50242"/>
                  </a:lnTo>
                  <a:lnTo>
                    <a:pt x="11394223" y="84960"/>
                  </a:lnTo>
                  <a:lnTo>
                    <a:pt x="11411515" y="125937"/>
                  </a:lnTo>
                  <a:lnTo>
                    <a:pt x="11417643" y="171539"/>
                  </a:lnTo>
                  <a:lnTo>
                    <a:pt x="11417643" y="2530776"/>
                  </a:lnTo>
                  <a:lnTo>
                    <a:pt x="11411515" y="2576378"/>
                  </a:lnTo>
                  <a:lnTo>
                    <a:pt x="11394223" y="2617355"/>
                  </a:lnTo>
                  <a:lnTo>
                    <a:pt x="11367400" y="2652073"/>
                  </a:lnTo>
                  <a:lnTo>
                    <a:pt x="11332683" y="2678895"/>
                  </a:lnTo>
                  <a:lnTo>
                    <a:pt x="11291706" y="2696188"/>
                  </a:lnTo>
                  <a:lnTo>
                    <a:pt x="11246104" y="2702316"/>
                  </a:lnTo>
                  <a:lnTo>
                    <a:pt x="171539" y="2702316"/>
                  </a:lnTo>
                  <a:lnTo>
                    <a:pt x="125937" y="2696188"/>
                  </a:lnTo>
                  <a:lnTo>
                    <a:pt x="84960" y="2678895"/>
                  </a:lnTo>
                  <a:lnTo>
                    <a:pt x="50242" y="2652073"/>
                  </a:lnTo>
                  <a:lnTo>
                    <a:pt x="23420" y="2617355"/>
                  </a:lnTo>
                  <a:lnTo>
                    <a:pt x="6127" y="2576378"/>
                  </a:lnTo>
                  <a:lnTo>
                    <a:pt x="0" y="2530776"/>
                  </a:lnTo>
                  <a:lnTo>
                    <a:pt x="0" y="171539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580" y="849884"/>
            <a:ext cx="11303635" cy="571944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65"/>
              </a:spcBef>
            </a:pPr>
            <a:r>
              <a:rPr sz="2400" b="1" spc="-200" dirty="0">
                <a:solidFill>
                  <a:srgbClr val="333333"/>
                </a:solidFill>
                <a:latin typeface="Arial"/>
                <a:cs typeface="Arial"/>
              </a:rPr>
              <a:t>Gold</a:t>
            </a:r>
            <a:r>
              <a:rPr sz="2400" b="1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  <a:p>
            <a:pPr marL="12700" marR="115570">
              <a:lnSpc>
                <a:spcPct val="100600"/>
              </a:lnSpc>
              <a:spcBef>
                <a:spcPts val="1350"/>
              </a:spcBef>
            </a:pP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research is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concerned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making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recommendations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museum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visitors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based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 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their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history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within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physical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environment,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textual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information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associated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each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item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their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history.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(...)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study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compares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analyses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different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methods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path 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prediction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including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adapted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naive </a:t>
            </a:r>
            <a:r>
              <a:rPr sz="24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Bayes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method,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document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similarity, </a:t>
            </a:r>
            <a:r>
              <a:rPr sz="2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visitor</a:t>
            </a:r>
            <a:r>
              <a:rPr sz="24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feedback  and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measures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lexical</a:t>
            </a:r>
            <a:r>
              <a:rPr sz="2400" spc="-2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similarity.</a:t>
            </a:r>
            <a:endParaRPr sz="2400">
              <a:latin typeface="Arial Unicode MS"/>
              <a:cs typeface="Arial Unicode MS"/>
            </a:endParaRPr>
          </a:p>
          <a:p>
            <a:pPr marL="46990">
              <a:lnSpc>
                <a:spcPct val="100000"/>
              </a:lnSpc>
              <a:spcBef>
                <a:spcPts val="1320"/>
              </a:spcBef>
            </a:pPr>
            <a:r>
              <a:rPr sz="3525" b="1" spc="292" baseline="1182" dirty="0">
                <a:solidFill>
                  <a:srgbClr val="333333"/>
                </a:solidFill>
                <a:latin typeface="Arial"/>
                <a:cs typeface="Arial"/>
              </a:rPr>
              <a:t>Co-opNET </a:t>
            </a:r>
            <a:r>
              <a:rPr sz="2400" b="1" spc="-14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400" b="1" spc="-140" dirty="0">
                <a:solidFill>
                  <a:srgbClr val="FF0000"/>
                </a:solidFill>
                <a:latin typeface="Arial"/>
                <a:cs typeface="Arial"/>
              </a:rPr>
              <a:t>Generator </a:t>
            </a:r>
            <a:r>
              <a:rPr sz="2400" b="1" spc="-155" dirty="0">
                <a:solidFill>
                  <a:srgbClr val="FF0000"/>
                </a:solidFill>
                <a:latin typeface="Arial"/>
                <a:cs typeface="Arial"/>
              </a:rPr>
              <a:t>+Discriminator</a:t>
            </a:r>
            <a:r>
              <a:rPr sz="2400" b="1" spc="-155" dirty="0">
                <a:solidFill>
                  <a:srgbClr val="333333"/>
                </a:solidFill>
                <a:latin typeface="Arial"/>
                <a:cs typeface="Arial"/>
              </a:rPr>
              <a:t>) Generated</a:t>
            </a:r>
            <a:r>
              <a:rPr sz="2400" b="1" spc="-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  <a:p>
            <a:pPr marL="80645" marR="5080">
              <a:lnSpc>
                <a:spcPct val="100099"/>
              </a:lnSpc>
              <a:spcBef>
                <a:spcPts val="360"/>
              </a:spcBef>
            </a:pPr>
            <a:r>
              <a:rPr sz="2400" spc="-155" dirty="0">
                <a:solidFill>
                  <a:srgbClr val="008000"/>
                </a:solidFill>
                <a:latin typeface="Arial Unicode MS"/>
                <a:cs typeface="Arial Unicode MS"/>
              </a:rPr>
              <a:t>This </a:t>
            </a:r>
            <a:r>
              <a:rPr sz="2400" spc="-90" dirty="0">
                <a:solidFill>
                  <a:srgbClr val="008000"/>
                </a:solidFill>
                <a:latin typeface="Arial Unicode MS"/>
                <a:cs typeface="Arial Unicode MS"/>
              </a:rPr>
              <a:t>paper </a:t>
            </a:r>
            <a:r>
              <a:rPr sz="2400" spc="-105" dirty="0">
                <a:solidFill>
                  <a:srgbClr val="008000"/>
                </a:solidFill>
                <a:latin typeface="Arial Unicode MS"/>
                <a:cs typeface="Arial Unicode MS"/>
              </a:rPr>
              <a:t>presents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user-centric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perspective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property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location,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focusing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 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relevant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factors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deciding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exhibit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user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intends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visit.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We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exploit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variation 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infrequency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data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from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(...) </a:t>
            </a:r>
            <a:r>
              <a:rPr sz="2400" i="1" spc="-210" dirty="0">
                <a:solidFill>
                  <a:srgbClr val="008000"/>
                </a:solidFill>
                <a:latin typeface="Arial"/>
                <a:cs typeface="Arial"/>
              </a:rPr>
              <a:t>We </a:t>
            </a:r>
            <a:r>
              <a:rPr sz="2400" i="1" spc="-150" dirty="0">
                <a:solidFill>
                  <a:srgbClr val="008000"/>
                </a:solidFill>
                <a:latin typeface="Arial"/>
                <a:cs typeface="Arial"/>
              </a:rPr>
              <a:t>make </a:t>
            </a:r>
            <a:r>
              <a:rPr sz="2400" i="1" spc="-65" dirty="0">
                <a:solidFill>
                  <a:srgbClr val="008000"/>
                </a:solidFill>
                <a:latin typeface="Arial"/>
                <a:cs typeface="Arial"/>
              </a:rPr>
              <a:t>three </a:t>
            </a:r>
            <a:r>
              <a:rPr sz="2400" i="1" spc="-60" dirty="0">
                <a:solidFill>
                  <a:srgbClr val="008000"/>
                </a:solidFill>
                <a:latin typeface="Arial"/>
                <a:cs typeface="Arial"/>
              </a:rPr>
              <a:t>contributions</a:t>
            </a:r>
            <a:r>
              <a:rPr sz="2400" i="1" spc="-6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00" i="1" spc="-95" dirty="0">
                <a:solidFill>
                  <a:srgbClr val="008000"/>
                </a:solidFill>
                <a:latin typeface="Arial"/>
                <a:cs typeface="Arial"/>
              </a:rPr>
              <a:t>(1)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Our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experimental 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system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provides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empirical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evidence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effectiveness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400" spc="-4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supervised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learning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techniques 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predicting </a:t>
            </a:r>
            <a:r>
              <a:rPr sz="24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(…); </a:t>
            </a:r>
            <a:r>
              <a:rPr sz="2400" i="1" spc="-95" dirty="0">
                <a:solidFill>
                  <a:srgbClr val="008000"/>
                </a:solidFill>
                <a:latin typeface="Arial"/>
                <a:cs typeface="Arial"/>
              </a:rPr>
              <a:t>(2)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Our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structure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based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method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allows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unsupervised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learning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be 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applied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multiple 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sets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related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information. </a:t>
            </a:r>
            <a:r>
              <a:rPr sz="2400" i="1" spc="-95" dirty="0">
                <a:solidFill>
                  <a:srgbClr val="333333"/>
                </a:solidFill>
                <a:latin typeface="Arial"/>
                <a:cs typeface="Arial"/>
              </a:rPr>
              <a:t>(3)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Our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experimental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system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uses 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unsupervised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model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adaptation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supervised</a:t>
            </a:r>
            <a:r>
              <a:rPr sz="2400" spc="-31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setting.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41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92781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574-FB1D-1B49-A8A6-AABB2C9F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7FAC-2E71-A24D-A6CC-6C623D83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coherence in text (1/2 lines) ? </a:t>
            </a:r>
          </a:p>
          <a:p>
            <a:pPr marL="514350" indent="-514350">
              <a:buAutoNum type="arabicPeriod"/>
            </a:pPr>
            <a:r>
              <a:rPr lang="en-US" dirty="0"/>
              <a:t>Co-</a:t>
            </a:r>
            <a:r>
              <a:rPr lang="en-US" dirty="0" err="1"/>
              <a:t>opNET</a:t>
            </a:r>
            <a:r>
              <a:rPr lang="en-US" dirty="0"/>
              <a:t> has a discriminator and a generator (True or False)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Co-</a:t>
            </a:r>
            <a:r>
              <a:rPr lang="en-US" dirty="0" err="1"/>
              <a:t>opNET</a:t>
            </a:r>
            <a:r>
              <a:rPr lang="en-US" dirty="0"/>
              <a:t> can be used for summarize </a:t>
            </a:r>
            <a:r>
              <a:rPr lang="en-US" dirty="0" err="1"/>
              <a:t>hindi</a:t>
            </a:r>
            <a:r>
              <a:rPr lang="en-US" dirty="0"/>
              <a:t> text(True or False)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4989576"/>
            <a:ext cx="5809615" cy="1079500"/>
            <a:chOff x="853439" y="4989576"/>
            <a:chExt cx="5809615" cy="1079500"/>
          </a:xfrm>
        </p:grpSpPr>
        <p:sp>
          <p:nvSpPr>
            <p:cNvPr id="3" name="object 3"/>
            <p:cNvSpPr/>
            <p:nvPr/>
          </p:nvSpPr>
          <p:spPr>
            <a:xfrm>
              <a:off x="853439" y="4989576"/>
              <a:ext cx="5809488" cy="585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354" y="5011947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4">
                  <a:moveTo>
                    <a:pt x="5634054" y="0"/>
                  </a:moveTo>
                  <a:lnTo>
                    <a:pt x="82383" y="0"/>
                  </a:lnTo>
                  <a:lnTo>
                    <a:pt x="50315" y="6474"/>
                  </a:lnTo>
                  <a:lnTo>
                    <a:pt x="24129" y="24129"/>
                  </a:lnTo>
                  <a:lnTo>
                    <a:pt x="6474" y="50316"/>
                  </a:lnTo>
                  <a:lnTo>
                    <a:pt x="0" y="82383"/>
                  </a:lnTo>
                  <a:lnTo>
                    <a:pt x="0" y="411900"/>
                  </a:lnTo>
                  <a:lnTo>
                    <a:pt x="6474" y="443968"/>
                  </a:lnTo>
                  <a:lnTo>
                    <a:pt x="24129" y="470155"/>
                  </a:lnTo>
                  <a:lnTo>
                    <a:pt x="50315" y="487811"/>
                  </a:lnTo>
                  <a:lnTo>
                    <a:pt x="82383" y="494285"/>
                  </a:lnTo>
                  <a:lnTo>
                    <a:pt x="5634054" y="494285"/>
                  </a:lnTo>
                  <a:lnTo>
                    <a:pt x="5666121" y="487811"/>
                  </a:lnTo>
                  <a:lnTo>
                    <a:pt x="5692308" y="470155"/>
                  </a:lnTo>
                  <a:lnTo>
                    <a:pt x="5709964" y="443968"/>
                  </a:lnTo>
                  <a:lnTo>
                    <a:pt x="5716438" y="411900"/>
                  </a:lnTo>
                  <a:lnTo>
                    <a:pt x="5716438" y="82383"/>
                  </a:lnTo>
                  <a:lnTo>
                    <a:pt x="5709964" y="50316"/>
                  </a:lnTo>
                  <a:lnTo>
                    <a:pt x="5692308" y="24129"/>
                  </a:lnTo>
                  <a:lnTo>
                    <a:pt x="5666121" y="6474"/>
                  </a:lnTo>
                  <a:lnTo>
                    <a:pt x="5634054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354" y="5011947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4">
                  <a:moveTo>
                    <a:pt x="0" y="82383"/>
                  </a:moveTo>
                  <a:lnTo>
                    <a:pt x="6474" y="50316"/>
                  </a:lnTo>
                  <a:lnTo>
                    <a:pt x="24129" y="24129"/>
                  </a:lnTo>
                  <a:lnTo>
                    <a:pt x="50315" y="6474"/>
                  </a:lnTo>
                  <a:lnTo>
                    <a:pt x="82383" y="0"/>
                  </a:lnTo>
                  <a:lnTo>
                    <a:pt x="5634055" y="0"/>
                  </a:lnTo>
                  <a:lnTo>
                    <a:pt x="5666122" y="6474"/>
                  </a:lnTo>
                  <a:lnTo>
                    <a:pt x="5692308" y="24129"/>
                  </a:lnTo>
                  <a:lnTo>
                    <a:pt x="5709964" y="50316"/>
                  </a:lnTo>
                  <a:lnTo>
                    <a:pt x="5716438" y="82383"/>
                  </a:lnTo>
                  <a:lnTo>
                    <a:pt x="5716438" y="411901"/>
                  </a:lnTo>
                  <a:lnTo>
                    <a:pt x="5709964" y="443968"/>
                  </a:lnTo>
                  <a:lnTo>
                    <a:pt x="5692308" y="470155"/>
                  </a:lnTo>
                  <a:lnTo>
                    <a:pt x="5666122" y="487810"/>
                  </a:lnTo>
                  <a:lnTo>
                    <a:pt x="5634055" y="494285"/>
                  </a:lnTo>
                  <a:lnTo>
                    <a:pt x="82383" y="494285"/>
                  </a:lnTo>
                  <a:lnTo>
                    <a:pt x="50315" y="487810"/>
                  </a:lnTo>
                  <a:lnTo>
                    <a:pt x="24129" y="470155"/>
                  </a:lnTo>
                  <a:lnTo>
                    <a:pt x="6474" y="443968"/>
                  </a:lnTo>
                  <a:lnTo>
                    <a:pt x="0" y="411901"/>
                  </a:lnTo>
                  <a:lnTo>
                    <a:pt x="0" y="82383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439" y="5483351"/>
              <a:ext cx="5809488" cy="585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354" y="5506232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4">
                  <a:moveTo>
                    <a:pt x="5634054" y="0"/>
                  </a:moveTo>
                  <a:lnTo>
                    <a:pt x="82383" y="0"/>
                  </a:lnTo>
                  <a:lnTo>
                    <a:pt x="50315" y="6474"/>
                  </a:lnTo>
                  <a:lnTo>
                    <a:pt x="24129" y="24129"/>
                  </a:lnTo>
                  <a:lnTo>
                    <a:pt x="6474" y="50316"/>
                  </a:lnTo>
                  <a:lnTo>
                    <a:pt x="0" y="82383"/>
                  </a:lnTo>
                  <a:lnTo>
                    <a:pt x="0" y="411900"/>
                  </a:lnTo>
                  <a:lnTo>
                    <a:pt x="6474" y="443968"/>
                  </a:lnTo>
                  <a:lnTo>
                    <a:pt x="24129" y="470154"/>
                  </a:lnTo>
                  <a:lnTo>
                    <a:pt x="50315" y="487810"/>
                  </a:lnTo>
                  <a:lnTo>
                    <a:pt x="82383" y="494284"/>
                  </a:lnTo>
                  <a:lnTo>
                    <a:pt x="5634054" y="494284"/>
                  </a:lnTo>
                  <a:lnTo>
                    <a:pt x="5666121" y="487810"/>
                  </a:lnTo>
                  <a:lnTo>
                    <a:pt x="5692308" y="470154"/>
                  </a:lnTo>
                  <a:lnTo>
                    <a:pt x="5709964" y="443968"/>
                  </a:lnTo>
                  <a:lnTo>
                    <a:pt x="5716438" y="411900"/>
                  </a:lnTo>
                  <a:lnTo>
                    <a:pt x="5716438" y="82383"/>
                  </a:lnTo>
                  <a:lnTo>
                    <a:pt x="5709964" y="50316"/>
                  </a:lnTo>
                  <a:lnTo>
                    <a:pt x="5692308" y="24129"/>
                  </a:lnTo>
                  <a:lnTo>
                    <a:pt x="5666121" y="6474"/>
                  </a:lnTo>
                  <a:lnTo>
                    <a:pt x="5634054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354" y="5506232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4">
                  <a:moveTo>
                    <a:pt x="0" y="82383"/>
                  </a:moveTo>
                  <a:lnTo>
                    <a:pt x="6474" y="50316"/>
                  </a:lnTo>
                  <a:lnTo>
                    <a:pt x="24129" y="24129"/>
                  </a:lnTo>
                  <a:lnTo>
                    <a:pt x="50315" y="6474"/>
                  </a:lnTo>
                  <a:lnTo>
                    <a:pt x="82383" y="0"/>
                  </a:lnTo>
                  <a:lnTo>
                    <a:pt x="5634055" y="0"/>
                  </a:lnTo>
                  <a:lnTo>
                    <a:pt x="5666122" y="6474"/>
                  </a:lnTo>
                  <a:lnTo>
                    <a:pt x="5692308" y="24129"/>
                  </a:lnTo>
                  <a:lnTo>
                    <a:pt x="5709964" y="50316"/>
                  </a:lnTo>
                  <a:lnTo>
                    <a:pt x="5716438" y="82383"/>
                  </a:lnTo>
                  <a:lnTo>
                    <a:pt x="5716438" y="411901"/>
                  </a:lnTo>
                  <a:lnTo>
                    <a:pt x="5709964" y="443968"/>
                  </a:lnTo>
                  <a:lnTo>
                    <a:pt x="5692308" y="470155"/>
                  </a:lnTo>
                  <a:lnTo>
                    <a:pt x="5666122" y="487810"/>
                  </a:lnTo>
                  <a:lnTo>
                    <a:pt x="5634055" y="494285"/>
                  </a:lnTo>
                  <a:lnTo>
                    <a:pt x="82383" y="494285"/>
                  </a:lnTo>
                  <a:lnTo>
                    <a:pt x="50315" y="487810"/>
                  </a:lnTo>
                  <a:lnTo>
                    <a:pt x="24129" y="470155"/>
                  </a:lnTo>
                  <a:lnTo>
                    <a:pt x="6474" y="443968"/>
                  </a:lnTo>
                  <a:lnTo>
                    <a:pt x="0" y="411901"/>
                  </a:lnTo>
                  <a:lnTo>
                    <a:pt x="0" y="82383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3439" y="1847088"/>
            <a:ext cx="5809615" cy="1771014"/>
            <a:chOff x="853439" y="1847088"/>
            <a:chExt cx="5809615" cy="1771014"/>
          </a:xfrm>
        </p:grpSpPr>
        <p:sp>
          <p:nvSpPr>
            <p:cNvPr id="10" name="object 10"/>
            <p:cNvSpPr/>
            <p:nvPr/>
          </p:nvSpPr>
          <p:spPr>
            <a:xfrm>
              <a:off x="853439" y="1847088"/>
              <a:ext cx="5809488" cy="719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9354" y="1870494"/>
              <a:ext cx="5716905" cy="625475"/>
            </a:xfrm>
            <a:custGeom>
              <a:avLst/>
              <a:gdLst/>
              <a:ahLst/>
              <a:cxnLst/>
              <a:rect l="l" t="t" r="r" b="b"/>
              <a:pathLst>
                <a:path w="5716905" h="625475">
                  <a:moveTo>
                    <a:pt x="5612199" y="0"/>
                  </a:moveTo>
                  <a:lnTo>
                    <a:pt x="104238" y="0"/>
                  </a:lnTo>
                  <a:lnTo>
                    <a:pt x="63664" y="8191"/>
                  </a:lnTo>
                  <a:lnTo>
                    <a:pt x="30530" y="30530"/>
                  </a:lnTo>
                  <a:lnTo>
                    <a:pt x="8191" y="63664"/>
                  </a:lnTo>
                  <a:lnTo>
                    <a:pt x="0" y="104239"/>
                  </a:lnTo>
                  <a:lnTo>
                    <a:pt x="0" y="521176"/>
                  </a:lnTo>
                  <a:lnTo>
                    <a:pt x="8191" y="561750"/>
                  </a:lnTo>
                  <a:lnTo>
                    <a:pt x="30530" y="594884"/>
                  </a:lnTo>
                  <a:lnTo>
                    <a:pt x="63664" y="617223"/>
                  </a:lnTo>
                  <a:lnTo>
                    <a:pt x="104238" y="625415"/>
                  </a:lnTo>
                  <a:lnTo>
                    <a:pt x="5612199" y="625415"/>
                  </a:lnTo>
                  <a:lnTo>
                    <a:pt x="5652773" y="617223"/>
                  </a:lnTo>
                  <a:lnTo>
                    <a:pt x="5685907" y="594884"/>
                  </a:lnTo>
                  <a:lnTo>
                    <a:pt x="5708246" y="561750"/>
                  </a:lnTo>
                  <a:lnTo>
                    <a:pt x="5716438" y="521176"/>
                  </a:lnTo>
                  <a:lnTo>
                    <a:pt x="5716438" y="104239"/>
                  </a:lnTo>
                  <a:lnTo>
                    <a:pt x="5708246" y="63664"/>
                  </a:lnTo>
                  <a:lnTo>
                    <a:pt x="5685907" y="30530"/>
                  </a:lnTo>
                  <a:lnTo>
                    <a:pt x="5652773" y="8191"/>
                  </a:lnTo>
                  <a:lnTo>
                    <a:pt x="5612199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354" y="1870494"/>
              <a:ext cx="5716905" cy="625475"/>
            </a:xfrm>
            <a:custGeom>
              <a:avLst/>
              <a:gdLst/>
              <a:ahLst/>
              <a:cxnLst/>
              <a:rect l="l" t="t" r="r" b="b"/>
              <a:pathLst>
                <a:path w="5716905" h="625475">
                  <a:moveTo>
                    <a:pt x="0" y="104239"/>
                  </a:moveTo>
                  <a:lnTo>
                    <a:pt x="8191" y="63664"/>
                  </a:lnTo>
                  <a:lnTo>
                    <a:pt x="30530" y="30530"/>
                  </a:lnTo>
                  <a:lnTo>
                    <a:pt x="63664" y="8191"/>
                  </a:lnTo>
                  <a:lnTo>
                    <a:pt x="104238" y="0"/>
                  </a:lnTo>
                  <a:lnTo>
                    <a:pt x="5612199" y="0"/>
                  </a:lnTo>
                  <a:lnTo>
                    <a:pt x="5652773" y="8191"/>
                  </a:lnTo>
                  <a:lnTo>
                    <a:pt x="5685907" y="30530"/>
                  </a:lnTo>
                  <a:lnTo>
                    <a:pt x="5708246" y="63664"/>
                  </a:lnTo>
                  <a:lnTo>
                    <a:pt x="5716438" y="104239"/>
                  </a:lnTo>
                  <a:lnTo>
                    <a:pt x="5716438" y="521176"/>
                  </a:lnTo>
                  <a:lnTo>
                    <a:pt x="5708246" y="561750"/>
                  </a:lnTo>
                  <a:lnTo>
                    <a:pt x="5685907" y="594884"/>
                  </a:lnTo>
                  <a:lnTo>
                    <a:pt x="5652773" y="617223"/>
                  </a:lnTo>
                  <a:lnTo>
                    <a:pt x="5612199" y="625415"/>
                  </a:lnTo>
                  <a:lnTo>
                    <a:pt x="104238" y="625415"/>
                  </a:lnTo>
                  <a:lnTo>
                    <a:pt x="63664" y="617223"/>
                  </a:lnTo>
                  <a:lnTo>
                    <a:pt x="30530" y="594884"/>
                  </a:lnTo>
                  <a:lnTo>
                    <a:pt x="8191" y="561750"/>
                  </a:lnTo>
                  <a:lnTo>
                    <a:pt x="0" y="521176"/>
                  </a:lnTo>
                  <a:lnTo>
                    <a:pt x="0" y="104239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3439" y="2462784"/>
              <a:ext cx="5809488" cy="11551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9354" y="2485844"/>
              <a:ext cx="5716905" cy="1064260"/>
            </a:xfrm>
            <a:custGeom>
              <a:avLst/>
              <a:gdLst/>
              <a:ahLst/>
              <a:cxnLst/>
              <a:rect l="l" t="t" r="r" b="b"/>
              <a:pathLst>
                <a:path w="5716905" h="1064260">
                  <a:moveTo>
                    <a:pt x="5539111" y="0"/>
                  </a:moveTo>
                  <a:lnTo>
                    <a:pt x="177325" y="0"/>
                  </a:lnTo>
                  <a:lnTo>
                    <a:pt x="130185" y="6334"/>
                  </a:lnTo>
                  <a:lnTo>
                    <a:pt x="87826" y="24210"/>
                  </a:lnTo>
                  <a:lnTo>
                    <a:pt x="51937" y="51937"/>
                  </a:lnTo>
                  <a:lnTo>
                    <a:pt x="24210" y="87826"/>
                  </a:lnTo>
                  <a:lnTo>
                    <a:pt x="6334" y="130185"/>
                  </a:lnTo>
                  <a:lnTo>
                    <a:pt x="0" y="177326"/>
                  </a:lnTo>
                  <a:lnTo>
                    <a:pt x="0" y="886599"/>
                  </a:lnTo>
                  <a:lnTo>
                    <a:pt x="6334" y="933739"/>
                  </a:lnTo>
                  <a:lnTo>
                    <a:pt x="24210" y="976098"/>
                  </a:lnTo>
                  <a:lnTo>
                    <a:pt x="51937" y="1011987"/>
                  </a:lnTo>
                  <a:lnTo>
                    <a:pt x="87826" y="1039714"/>
                  </a:lnTo>
                  <a:lnTo>
                    <a:pt x="130185" y="1057590"/>
                  </a:lnTo>
                  <a:lnTo>
                    <a:pt x="177325" y="1063924"/>
                  </a:lnTo>
                  <a:lnTo>
                    <a:pt x="5539111" y="1063924"/>
                  </a:lnTo>
                  <a:lnTo>
                    <a:pt x="5586252" y="1057590"/>
                  </a:lnTo>
                  <a:lnTo>
                    <a:pt x="5628612" y="1039714"/>
                  </a:lnTo>
                  <a:lnTo>
                    <a:pt x="5664500" y="1011987"/>
                  </a:lnTo>
                  <a:lnTo>
                    <a:pt x="5692228" y="976098"/>
                  </a:lnTo>
                  <a:lnTo>
                    <a:pt x="5710104" y="933739"/>
                  </a:lnTo>
                  <a:lnTo>
                    <a:pt x="5716438" y="886599"/>
                  </a:lnTo>
                  <a:lnTo>
                    <a:pt x="5716438" y="177326"/>
                  </a:lnTo>
                  <a:lnTo>
                    <a:pt x="5710104" y="130185"/>
                  </a:lnTo>
                  <a:lnTo>
                    <a:pt x="5692228" y="87826"/>
                  </a:lnTo>
                  <a:lnTo>
                    <a:pt x="5664500" y="51937"/>
                  </a:lnTo>
                  <a:lnTo>
                    <a:pt x="5628612" y="24210"/>
                  </a:lnTo>
                  <a:lnTo>
                    <a:pt x="5586252" y="6334"/>
                  </a:lnTo>
                  <a:lnTo>
                    <a:pt x="5539111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354" y="2485844"/>
              <a:ext cx="5716905" cy="1064260"/>
            </a:xfrm>
            <a:custGeom>
              <a:avLst/>
              <a:gdLst/>
              <a:ahLst/>
              <a:cxnLst/>
              <a:rect l="l" t="t" r="r" b="b"/>
              <a:pathLst>
                <a:path w="5716905" h="1064260">
                  <a:moveTo>
                    <a:pt x="0" y="177326"/>
                  </a:moveTo>
                  <a:lnTo>
                    <a:pt x="6334" y="130185"/>
                  </a:lnTo>
                  <a:lnTo>
                    <a:pt x="24210" y="87826"/>
                  </a:lnTo>
                  <a:lnTo>
                    <a:pt x="51937" y="51937"/>
                  </a:lnTo>
                  <a:lnTo>
                    <a:pt x="87826" y="24210"/>
                  </a:lnTo>
                  <a:lnTo>
                    <a:pt x="130185" y="6334"/>
                  </a:lnTo>
                  <a:lnTo>
                    <a:pt x="177325" y="0"/>
                  </a:lnTo>
                  <a:lnTo>
                    <a:pt x="5539112" y="0"/>
                  </a:lnTo>
                  <a:lnTo>
                    <a:pt x="5586252" y="6334"/>
                  </a:lnTo>
                  <a:lnTo>
                    <a:pt x="5628612" y="24210"/>
                  </a:lnTo>
                  <a:lnTo>
                    <a:pt x="5664500" y="51937"/>
                  </a:lnTo>
                  <a:lnTo>
                    <a:pt x="5692228" y="87826"/>
                  </a:lnTo>
                  <a:lnTo>
                    <a:pt x="5710103" y="130185"/>
                  </a:lnTo>
                  <a:lnTo>
                    <a:pt x="5716438" y="177326"/>
                  </a:lnTo>
                  <a:lnTo>
                    <a:pt x="5716438" y="886599"/>
                  </a:lnTo>
                  <a:lnTo>
                    <a:pt x="5710103" y="933739"/>
                  </a:lnTo>
                  <a:lnTo>
                    <a:pt x="5692228" y="976098"/>
                  </a:lnTo>
                  <a:lnTo>
                    <a:pt x="5664500" y="1011987"/>
                  </a:lnTo>
                  <a:lnTo>
                    <a:pt x="5628612" y="1039714"/>
                  </a:lnTo>
                  <a:lnTo>
                    <a:pt x="5586252" y="1057590"/>
                  </a:lnTo>
                  <a:lnTo>
                    <a:pt x="5539112" y="1063925"/>
                  </a:lnTo>
                  <a:lnTo>
                    <a:pt x="177325" y="1063925"/>
                  </a:lnTo>
                  <a:lnTo>
                    <a:pt x="130185" y="1057590"/>
                  </a:lnTo>
                  <a:lnTo>
                    <a:pt x="87826" y="1039714"/>
                  </a:lnTo>
                  <a:lnTo>
                    <a:pt x="51937" y="1011987"/>
                  </a:lnTo>
                  <a:lnTo>
                    <a:pt x="24210" y="976098"/>
                  </a:lnTo>
                  <a:lnTo>
                    <a:pt x="6334" y="933739"/>
                  </a:lnTo>
                  <a:lnTo>
                    <a:pt x="0" y="886599"/>
                  </a:lnTo>
                  <a:lnTo>
                    <a:pt x="0" y="177326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125" dirty="0"/>
              <a:t> </a:t>
            </a:r>
            <a:r>
              <a:rPr spc="-170" dirty="0"/>
              <a:t>Generation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8340" y="1267605"/>
            <a:ext cx="5795645" cy="5211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</a:t>
            </a: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we: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learn </a:t>
            </a:r>
            <a:r>
              <a:rPr sz="2800" b="1" spc="-145" dirty="0">
                <a:solidFill>
                  <a:srgbClr val="333333"/>
                </a:solidFill>
                <a:latin typeface="Arial"/>
                <a:cs typeface="Arial"/>
              </a:rPr>
              <a:t>narrative</a:t>
            </a:r>
            <a:r>
              <a:rPr sz="2800" b="1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333333"/>
                </a:solidFill>
                <a:latin typeface="Arial"/>
                <a:cs typeface="Arial"/>
              </a:rPr>
              <a:t>flow?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215" dirty="0">
                <a:solidFill>
                  <a:srgbClr val="333333"/>
                </a:solidFill>
                <a:latin typeface="Arial"/>
                <a:cs typeface="Arial"/>
              </a:rPr>
              <a:t>guide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long </a:t>
            </a:r>
            <a:r>
              <a:rPr sz="2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text</a:t>
            </a: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capture </a:t>
            </a:r>
            <a:r>
              <a:rPr sz="2800" b="1" spc="-229" dirty="0">
                <a:solidFill>
                  <a:srgbClr val="333333"/>
                </a:solidFill>
                <a:latin typeface="Arial"/>
                <a:cs typeface="Arial"/>
              </a:rPr>
              <a:t>long </a:t>
            </a:r>
            <a:r>
              <a:rPr sz="2800" b="1" spc="-225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8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333333"/>
                </a:solidFill>
                <a:latin typeface="Arial"/>
                <a:cs typeface="Arial"/>
              </a:rPr>
              <a:t>dependencies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195" dirty="0">
                <a:solidFill>
                  <a:srgbClr val="333333"/>
                </a:solidFill>
                <a:latin typeface="Arial"/>
                <a:cs typeface="Arial"/>
              </a:rPr>
              <a:t>leverage knowledge </a:t>
            </a:r>
            <a:r>
              <a:rPr sz="2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embedded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endParaRPr sz="28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50"/>
              </a:spcBef>
            </a:pPr>
            <a:r>
              <a:rPr sz="2800" b="1" spc="-140" dirty="0">
                <a:solidFill>
                  <a:srgbClr val="333333"/>
                </a:solidFill>
                <a:latin typeface="Arial"/>
                <a:cs typeface="Arial"/>
              </a:rPr>
              <a:t>pre-trained</a:t>
            </a:r>
            <a:r>
              <a:rPr sz="2800" b="1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333333"/>
                </a:solidFill>
                <a:latin typeface="Arial"/>
                <a:cs typeface="Arial"/>
              </a:rPr>
              <a:t>LMs</a:t>
            </a:r>
            <a:r>
              <a:rPr sz="28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Tasks: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Summarization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Story</a:t>
            </a: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Knowledge </a:t>
            </a:r>
            <a:r>
              <a:rPr sz="2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Graph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Completion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5131" y="1530393"/>
            <a:ext cx="4139812" cy="2963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43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861518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9018" y="215900"/>
            <a:ext cx="980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latin typeface="Arial"/>
                <a:cs typeface="Arial"/>
              </a:rPr>
              <a:t>PLOTMachines</a:t>
            </a:r>
            <a:r>
              <a:rPr sz="3600" spc="300" dirty="0"/>
              <a:t>: </a:t>
            </a:r>
            <a:r>
              <a:rPr sz="3600" spc="-185" dirty="0"/>
              <a:t>Generate </a:t>
            </a:r>
            <a:r>
              <a:rPr sz="3600" spc="-180" dirty="0"/>
              <a:t>Stories </a:t>
            </a:r>
            <a:r>
              <a:rPr sz="3600" spc="-35" dirty="0"/>
              <a:t>from</a:t>
            </a:r>
            <a:r>
              <a:rPr sz="3600" spc="-705" dirty="0"/>
              <a:t> </a:t>
            </a:r>
            <a:r>
              <a:rPr sz="3600" spc="-130" dirty="0"/>
              <a:t>Outlines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44</a:t>
            </a:fld>
            <a:endParaRPr spc="-6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964426-4834-8B46-A20E-E56AE4BEA832}"/>
              </a:ext>
            </a:extLst>
          </p:cNvPr>
          <p:cNvSpPr/>
          <p:nvPr/>
        </p:nvSpPr>
        <p:spPr>
          <a:xfrm>
            <a:off x="805659" y="1823307"/>
            <a:ext cx="10200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Raskin</a:t>
            </a:r>
            <a:r>
              <a:rPr lang="en-US" dirty="0"/>
              <a:t> et al., </a:t>
            </a:r>
            <a:r>
              <a:rPr lang="en-IN" b="1" dirty="0" err="1"/>
              <a:t>PlotMachines</a:t>
            </a:r>
            <a:r>
              <a:rPr lang="en-IN" b="1" dirty="0"/>
              <a:t>: Outline-Conditioned Generation with Dynamic Plot State Tracking</a:t>
            </a: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/abs/2004.14967</a:t>
            </a:r>
          </a:p>
        </p:txBody>
      </p:sp>
    </p:spTree>
    <p:extLst>
      <p:ext uri="{BB962C8B-B14F-4D97-AF65-F5344CB8AC3E}">
        <p14:creationId xmlns:p14="http://schemas.microsoft.com/office/powerpoint/2010/main" val="3690535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517" y="141732"/>
            <a:ext cx="7187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How </a:t>
            </a:r>
            <a:r>
              <a:rPr spc="-135" dirty="0"/>
              <a:t>do </a:t>
            </a:r>
            <a:r>
              <a:rPr spc="-220" dirty="0"/>
              <a:t>human’s </a:t>
            </a:r>
            <a:r>
              <a:rPr dirty="0"/>
              <a:t>write </a:t>
            </a:r>
            <a:r>
              <a:rPr spc="-340" dirty="0"/>
              <a:t>a </a:t>
            </a:r>
            <a:r>
              <a:rPr spc="-114" dirty="0"/>
              <a:t>story</a:t>
            </a:r>
            <a:r>
              <a:rPr spc="-500" dirty="0"/>
              <a:t> </a:t>
            </a:r>
            <a:r>
              <a:rPr spc="-409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76524" y="1309306"/>
            <a:ext cx="1566081" cy="155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6037" y="1361542"/>
            <a:ext cx="1554480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525" y="3782282"/>
            <a:ext cx="1577855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9388" y="3679339"/>
            <a:ext cx="1566435" cy="1554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01414" y="1577847"/>
            <a:ext cx="345440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35"/>
              </a:spcBef>
            </a:pPr>
            <a:r>
              <a:rPr sz="3700" i="1" spc="-100" dirty="0">
                <a:solidFill>
                  <a:srgbClr val="333333"/>
                </a:solidFill>
                <a:latin typeface="Arial"/>
                <a:cs typeface="Arial"/>
              </a:rPr>
              <a:t>big </a:t>
            </a:r>
            <a:r>
              <a:rPr sz="3700" i="1" spc="-135" dirty="0">
                <a:solidFill>
                  <a:srgbClr val="333333"/>
                </a:solidFill>
                <a:latin typeface="Arial"/>
                <a:cs typeface="Arial"/>
              </a:rPr>
              <a:t>bird’s</a:t>
            </a:r>
            <a:r>
              <a:rPr sz="3700" i="1" spc="-3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700" i="1" spc="-75" dirty="0">
                <a:solidFill>
                  <a:srgbClr val="333333"/>
                </a:solidFill>
                <a:latin typeface="Arial"/>
                <a:cs typeface="Arial"/>
              </a:rPr>
              <a:t>birthday  </a:t>
            </a:r>
            <a:r>
              <a:rPr sz="3700" i="1" spc="-120" dirty="0">
                <a:solidFill>
                  <a:srgbClr val="333333"/>
                </a:solidFill>
                <a:latin typeface="Arial"/>
                <a:cs typeface="Arial"/>
              </a:rPr>
              <a:t>celebration</a:t>
            </a:r>
            <a:endParaRPr sz="3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pc="-60" dirty="0"/>
              <a:t>45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7875855" y="1617471"/>
            <a:ext cx="38303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i="1" spc="-185" dirty="0">
                <a:solidFill>
                  <a:srgbClr val="333333"/>
                </a:solidFill>
                <a:latin typeface="Arial"/>
                <a:cs typeface="Arial"/>
              </a:rPr>
              <a:t>cookie </a:t>
            </a:r>
            <a:r>
              <a:rPr sz="3700" i="1" spc="-150" dirty="0">
                <a:solidFill>
                  <a:srgbClr val="333333"/>
                </a:solidFill>
                <a:latin typeface="Arial"/>
                <a:cs typeface="Arial"/>
              </a:rPr>
              <a:t>monster</a:t>
            </a:r>
            <a:r>
              <a:rPr sz="3700" i="1" spc="-2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700" i="1" spc="-165" dirty="0">
                <a:solidFill>
                  <a:srgbClr val="333333"/>
                </a:solidFill>
                <a:latin typeface="Arial"/>
                <a:cs typeface="Arial"/>
              </a:rPr>
              <a:t>eats</a:t>
            </a:r>
            <a:endParaRPr sz="3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1927" y="4050792"/>
            <a:ext cx="372617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i="1" spc="-65" dirty="0">
                <a:solidFill>
                  <a:srgbClr val="333333"/>
                </a:solidFill>
                <a:latin typeface="Arial"/>
                <a:cs typeface="Arial"/>
              </a:rPr>
              <a:t>roller </a:t>
            </a:r>
            <a:r>
              <a:rPr sz="4100" i="1" spc="-150" dirty="0">
                <a:solidFill>
                  <a:srgbClr val="333333"/>
                </a:solidFill>
                <a:latin typeface="Arial"/>
                <a:cs typeface="Arial"/>
              </a:rPr>
              <a:t>skating</a:t>
            </a:r>
            <a:r>
              <a:rPr sz="4100" i="1" spc="-40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4100" i="1" spc="-75" dirty="0">
                <a:solidFill>
                  <a:srgbClr val="333333"/>
                </a:solidFill>
                <a:latin typeface="Arial"/>
                <a:cs typeface="Arial"/>
              </a:rPr>
              <a:t>ring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9039" y="4116323"/>
            <a:ext cx="3907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114" dirty="0">
                <a:solidFill>
                  <a:srgbClr val="333333"/>
                </a:solidFill>
                <a:latin typeface="Arial"/>
                <a:cs typeface="Arial"/>
              </a:rPr>
              <a:t>big </a:t>
            </a:r>
            <a:r>
              <a:rPr sz="4400" i="1" spc="-80" dirty="0">
                <a:solidFill>
                  <a:srgbClr val="333333"/>
                </a:solidFill>
                <a:latin typeface="Arial"/>
                <a:cs typeface="Arial"/>
              </a:rPr>
              <a:t>birthday</a:t>
            </a:r>
            <a:r>
              <a:rPr sz="4400" i="1" spc="-4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4400" i="1" spc="-325" dirty="0">
                <a:solidFill>
                  <a:srgbClr val="333333"/>
                </a:solidFill>
                <a:latin typeface="Arial"/>
                <a:cs typeface="Arial"/>
              </a:rPr>
              <a:t>cake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75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0376" y="905255"/>
            <a:ext cx="7214870" cy="2036445"/>
            <a:chOff x="3770376" y="905255"/>
            <a:chExt cx="7214870" cy="2036445"/>
          </a:xfrm>
        </p:grpSpPr>
        <p:sp>
          <p:nvSpPr>
            <p:cNvPr id="3" name="object 3"/>
            <p:cNvSpPr/>
            <p:nvPr/>
          </p:nvSpPr>
          <p:spPr>
            <a:xfrm>
              <a:off x="3770376" y="905255"/>
              <a:ext cx="7214616" cy="2036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6845" y="929157"/>
              <a:ext cx="7121525" cy="1943100"/>
            </a:xfrm>
            <a:custGeom>
              <a:avLst/>
              <a:gdLst/>
              <a:ahLst/>
              <a:cxnLst/>
              <a:rect l="l" t="t" r="r" b="b"/>
              <a:pathLst>
                <a:path w="7121525" h="1943100">
                  <a:moveTo>
                    <a:pt x="6797376" y="0"/>
                  </a:moveTo>
                  <a:lnTo>
                    <a:pt x="323858" y="0"/>
                  </a:lnTo>
                  <a:lnTo>
                    <a:pt x="276001" y="3511"/>
                  </a:lnTo>
                  <a:lnTo>
                    <a:pt x="230323" y="13711"/>
                  </a:lnTo>
                  <a:lnTo>
                    <a:pt x="187327" y="30100"/>
                  </a:lnTo>
                  <a:lnTo>
                    <a:pt x="147514" y="52175"/>
                  </a:lnTo>
                  <a:lnTo>
                    <a:pt x="111383" y="79437"/>
                  </a:lnTo>
                  <a:lnTo>
                    <a:pt x="79436" y="111384"/>
                  </a:lnTo>
                  <a:lnTo>
                    <a:pt x="52175" y="147514"/>
                  </a:lnTo>
                  <a:lnTo>
                    <a:pt x="30100" y="187328"/>
                  </a:lnTo>
                  <a:lnTo>
                    <a:pt x="13711" y="230325"/>
                  </a:lnTo>
                  <a:lnTo>
                    <a:pt x="3511" y="276002"/>
                  </a:lnTo>
                  <a:lnTo>
                    <a:pt x="0" y="323860"/>
                  </a:lnTo>
                  <a:lnTo>
                    <a:pt x="0" y="1619241"/>
                  </a:lnTo>
                  <a:lnTo>
                    <a:pt x="3511" y="1667098"/>
                  </a:lnTo>
                  <a:lnTo>
                    <a:pt x="13711" y="1712776"/>
                  </a:lnTo>
                  <a:lnTo>
                    <a:pt x="30100" y="1755772"/>
                  </a:lnTo>
                  <a:lnTo>
                    <a:pt x="52175" y="1795585"/>
                  </a:lnTo>
                  <a:lnTo>
                    <a:pt x="79436" y="1831716"/>
                  </a:lnTo>
                  <a:lnTo>
                    <a:pt x="111383" y="1863663"/>
                  </a:lnTo>
                  <a:lnTo>
                    <a:pt x="147514" y="1890924"/>
                  </a:lnTo>
                  <a:lnTo>
                    <a:pt x="187327" y="1912999"/>
                  </a:lnTo>
                  <a:lnTo>
                    <a:pt x="230323" y="1929388"/>
                  </a:lnTo>
                  <a:lnTo>
                    <a:pt x="276001" y="1939588"/>
                  </a:lnTo>
                  <a:lnTo>
                    <a:pt x="323858" y="1943100"/>
                  </a:lnTo>
                  <a:lnTo>
                    <a:pt x="6797376" y="1943100"/>
                  </a:lnTo>
                  <a:lnTo>
                    <a:pt x="6845233" y="1939588"/>
                  </a:lnTo>
                  <a:lnTo>
                    <a:pt x="6890911" y="1929388"/>
                  </a:lnTo>
                  <a:lnTo>
                    <a:pt x="6933907" y="1912999"/>
                  </a:lnTo>
                  <a:lnTo>
                    <a:pt x="6973720" y="1890924"/>
                  </a:lnTo>
                  <a:lnTo>
                    <a:pt x="7009851" y="1863663"/>
                  </a:lnTo>
                  <a:lnTo>
                    <a:pt x="7041798" y="1831716"/>
                  </a:lnTo>
                  <a:lnTo>
                    <a:pt x="7069059" y="1795585"/>
                  </a:lnTo>
                  <a:lnTo>
                    <a:pt x="7091135" y="1755772"/>
                  </a:lnTo>
                  <a:lnTo>
                    <a:pt x="7107523" y="1712776"/>
                  </a:lnTo>
                  <a:lnTo>
                    <a:pt x="7117723" y="1667098"/>
                  </a:lnTo>
                  <a:lnTo>
                    <a:pt x="7121235" y="1619241"/>
                  </a:lnTo>
                  <a:lnTo>
                    <a:pt x="7121235" y="323860"/>
                  </a:lnTo>
                  <a:lnTo>
                    <a:pt x="7117723" y="276002"/>
                  </a:lnTo>
                  <a:lnTo>
                    <a:pt x="7107523" y="230325"/>
                  </a:lnTo>
                  <a:lnTo>
                    <a:pt x="7091135" y="187328"/>
                  </a:lnTo>
                  <a:lnTo>
                    <a:pt x="7069059" y="147514"/>
                  </a:lnTo>
                  <a:lnTo>
                    <a:pt x="7041798" y="111384"/>
                  </a:lnTo>
                  <a:lnTo>
                    <a:pt x="7009851" y="79437"/>
                  </a:lnTo>
                  <a:lnTo>
                    <a:pt x="6973720" y="52175"/>
                  </a:lnTo>
                  <a:lnTo>
                    <a:pt x="6933907" y="30100"/>
                  </a:lnTo>
                  <a:lnTo>
                    <a:pt x="6890911" y="13711"/>
                  </a:lnTo>
                  <a:lnTo>
                    <a:pt x="6845233" y="3511"/>
                  </a:lnTo>
                  <a:lnTo>
                    <a:pt x="6797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6845" y="929157"/>
              <a:ext cx="7121525" cy="1943100"/>
            </a:xfrm>
            <a:custGeom>
              <a:avLst/>
              <a:gdLst/>
              <a:ahLst/>
              <a:cxnLst/>
              <a:rect l="l" t="t" r="r" b="b"/>
              <a:pathLst>
                <a:path w="7121525" h="1943100">
                  <a:moveTo>
                    <a:pt x="0" y="323859"/>
                  </a:moveTo>
                  <a:lnTo>
                    <a:pt x="3511" y="276001"/>
                  </a:lnTo>
                  <a:lnTo>
                    <a:pt x="13711" y="230324"/>
                  </a:lnTo>
                  <a:lnTo>
                    <a:pt x="30100" y="187328"/>
                  </a:lnTo>
                  <a:lnTo>
                    <a:pt x="52175" y="147514"/>
                  </a:lnTo>
                  <a:lnTo>
                    <a:pt x="79437" y="111383"/>
                  </a:lnTo>
                  <a:lnTo>
                    <a:pt x="111383" y="79437"/>
                  </a:lnTo>
                  <a:lnTo>
                    <a:pt x="147514" y="52175"/>
                  </a:lnTo>
                  <a:lnTo>
                    <a:pt x="187328" y="30100"/>
                  </a:lnTo>
                  <a:lnTo>
                    <a:pt x="230324" y="13711"/>
                  </a:lnTo>
                  <a:lnTo>
                    <a:pt x="276001" y="3511"/>
                  </a:lnTo>
                  <a:lnTo>
                    <a:pt x="323858" y="0"/>
                  </a:lnTo>
                  <a:lnTo>
                    <a:pt x="6797377" y="0"/>
                  </a:lnTo>
                  <a:lnTo>
                    <a:pt x="6845234" y="3511"/>
                  </a:lnTo>
                  <a:lnTo>
                    <a:pt x="6890911" y="13711"/>
                  </a:lnTo>
                  <a:lnTo>
                    <a:pt x="6933907" y="30100"/>
                  </a:lnTo>
                  <a:lnTo>
                    <a:pt x="6973721" y="52175"/>
                  </a:lnTo>
                  <a:lnTo>
                    <a:pt x="7009852" y="79437"/>
                  </a:lnTo>
                  <a:lnTo>
                    <a:pt x="7041798" y="111383"/>
                  </a:lnTo>
                  <a:lnTo>
                    <a:pt x="7069060" y="147514"/>
                  </a:lnTo>
                  <a:lnTo>
                    <a:pt x="7091135" y="187328"/>
                  </a:lnTo>
                  <a:lnTo>
                    <a:pt x="7107524" y="230324"/>
                  </a:lnTo>
                  <a:lnTo>
                    <a:pt x="7117724" y="276001"/>
                  </a:lnTo>
                  <a:lnTo>
                    <a:pt x="7121236" y="323859"/>
                  </a:lnTo>
                  <a:lnTo>
                    <a:pt x="7121236" y="1619241"/>
                  </a:lnTo>
                  <a:lnTo>
                    <a:pt x="7117724" y="1667098"/>
                  </a:lnTo>
                  <a:lnTo>
                    <a:pt x="7107524" y="1712775"/>
                  </a:lnTo>
                  <a:lnTo>
                    <a:pt x="7091135" y="1755771"/>
                  </a:lnTo>
                  <a:lnTo>
                    <a:pt x="7069060" y="1795585"/>
                  </a:lnTo>
                  <a:lnTo>
                    <a:pt x="7041798" y="1831716"/>
                  </a:lnTo>
                  <a:lnTo>
                    <a:pt x="7009852" y="1863662"/>
                  </a:lnTo>
                  <a:lnTo>
                    <a:pt x="6973721" y="1890924"/>
                  </a:lnTo>
                  <a:lnTo>
                    <a:pt x="6933907" y="1912999"/>
                  </a:lnTo>
                  <a:lnTo>
                    <a:pt x="6890911" y="1929388"/>
                  </a:lnTo>
                  <a:lnTo>
                    <a:pt x="6845234" y="1939588"/>
                  </a:lnTo>
                  <a:lnTo>
                    <a:pt x="6797377" y="1943100"/>
                  </a:lnTo>
                  <a:lnTo>
                    <a:pt x="323858" y="1943100"/>
                  </a:lnTo>
                  <a:lnTo>
                    <a:pt x="276001" y="1939588"/>
                  </a:lnTo>
                  <a:lnTo>
                    <a:pt x="230324" y="1929388"/>
                  </a:lnTo>
                  <a:lnTo>
                    <a:pt x="187328" y="1912999"/>
                  </a:lnTo>
                  <a:lnTo>
                    <a:pt x="147514" y="1890924"/>
                  </a:lnTo>
                  <a:lnTo>
                    <a:pt x="111383" y="1863662"/>
                  </a:lnTo>
                  <a:lnTo>
                    <a:pt x="79437" y="1831716"/>
                  </a:lnTo>
                  <a:lnTo>
                    <a:pt x="52175" y="1795585"/>
                  </a:lnTo>
                  <a:lnTo>
                    <a:pt x="30100" y="1755771"/>
                  </a:lnTo>
                  <a:lnTo>
                    <a:pt x="13711" y="1712775"/>
                  </a:lnTo>
                  <a:lnTo>
                    <a:pt x="3511" y="1667098"/>
                  </a:lnTo>
                  <a:lnTo>
                    <a:pt x="0" y="1619241"/>
                  </a:lnTo>
                  <a:lnTo>
                    <a:pt x="0" y="323859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7496" y="171195"/>
            <a:ext cx="10821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55" dirty="0">
                <a:latin typeface="Arial"/>
                <a:cs typeface="Arial"/>
              </a:rPr>
              <a:t>PLOTMachines</a:t>
            </a:r>
            <a:r>
              <a:rPr sz="4000" spc="-355" dirty="0"/>
              <a:t>: </a:t>
            </a:r>
            <a:r>
              <a:rPr sz="4000" spc="-145" dirty="0"/>
              <a:t>Outlines </a:t>
            </a:r>
            <a:r>
              <a:rPr sz="4000" spc="-10" dirty="0"/>
              <a:t>for </a:t>
            </a:r>
            <a:r>
              <a:rPr sz="4000" spc="-100" dirty="0"/>
              <a:t>Better </a:t>
            </a:r>
            <a:r>
              <a:rPr sz="4000" spc="-175" dirty="0"/>
              <a:t>Story</a:t>
            </a:r>
            <a:r>
              <a:rPr sz="4000" spc="-434" dirty="0"/>
              <a:t> </a:t>
            </a:r>
            <a:r>
              <a:rPr sz="4000" spc="-160" dirty="0"/>
              <a:t>Generation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4149" y="815694"/>
            <a:ext cx="1800224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6383" y="1058163"/>
            <a:ext cx="489077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i="1" spc="-75" dirty="0">
                <a:solidFill>
                  <a:srgbClr val="333333"/>
                </a:solidFill>
                <a:latin typeface="Arial"/>
                <a:cs typeface="Arial"/>
              </a:rPr>
              <a:t>big </a:t>
            </a:r>
            <a:r>
              <a:rPr sz="2800" i="1" spc="-100" dirty="0">
                <a:solidFill>
                  <a:srgbClr val="333333"/>
                </a:solidFill>
                <a:latin typeface="Arial"/>
                <a:cs typeface="Arial"/>
              </a:rPr>
              <a:t>bird’s </a:t>
            </a:r>
            <a:r>
              <a:rPr sz="2800" i="1" spc="-55" dirty="0">
                <a:solidFill>
                  <a:srgbClr val="333333"/>
                </a:solidFill>
                <a:latin typeface="Arial"/>
                <a:cs typeface="Arial"/>
              </a:rPr>
              <a:t>birthday</a:t>
            </a:r>
            <a:r>
              <a:rPr sz="2800" i="1" spc="-3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i="1" spc="-90" dirty="0">
                <a:solidFill>
                  <a:srgbClr val="333333"/>
                </a:solidFill>
                <a:latin typeface="Arial"/>
                <a:cs typeface="Arial"/>
              </a:rPr>
              <a:t>celebration</a:t>
            </a:r>
            <a:endParaRPr sz="2800">
              <a:latin typeface="Arial"/>
              <a:cs typeface="Arial"/>
            </a:endParaRPr>
          </a:p>
          <a:p>
            <a:pPr marL="584200" indent="-571500">
              <a:lnSpc>
                <a:spcPts val="3325"/>
              </a:lnSpc>
              <a:spcBef>
                <a:spcPts val="4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i="1" spc="-145" dirty="0">
                <a:solidFill>
                  <a:srgbClr val="333333"/>
                </a:solidFill>
                <a:latin typeface="Arial"/>
                <a:cs typeface="Arial"/>
              </a:rPr>
              <a:t>cookie </a:t>
            </a:r>
            <a:r>
              <a:rPr sz="2800" i="1" spc="-114" dirty="0">
                <a:solidFill>
                  <a:srgbClr val="333333"/>
                </a:solidFill>
                <a:latin typeface="Arial"/>
                <a:cs typeface="Arial"/>
              </a:rPr>
              <a:t>monster</a:t>
            </a:r>
            <a:r>
              <a:rPr sz="2800" i="1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i="1" spc="-125" dirty="0">
                <a:solidFill>
                  <a:srgbClr val="333333"/>
                </a:solidFill>
                <a:latin typeface="Arial"/>
                <a:cs typeface="Arial"/>
              </a:rPr>
              <a:t>eats</a:t>
            </a:r>
            <a:endParaRPr sz="2800">
              <a:latin typeface="Arial"/>
              <a:cs typeface="Arial"/>
            </a:endParaRPr>
          </a:p>
          <a:p>
            <a:pPr marL="584200" indent="-571500">
              <a:lnSpc>
                <a:spcPts val="3325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i="1" spc="-45" dirty="0">
                <a:solidFill>
                  <a:srgbClr val="333333"/>
                </a:solidFill>
                <a:latin typeface="Arial"/>
                <a:cs typeface="Arial"/>
              </a:rPr>
              <a:t>roller </a:t>
            </a:r>
            <a:r>
              <a:rPr sz="2800" i="1" spc="-105" dirty="0">
                <a:solidFill>
                  <a:srgbClr val="333333"/>
                </a:solidFill>
                <a:latin typeface="Arial"/>
                <a:cs typeface="Arial"/>
              </a:rPr>
              <a:t>skating</a:t>
            </a:r>
            <a:r>
              <a:rPr sz="2800" i="1" spc="-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i="1" spc="-50" dirty="0">
                <a:solidFill>
                  <a:srgbClr val="333333"/>
                </a:solidFill>
                <a:latin typeface="Arial"/>
                <a:cs typeface="Arial"/>
              </a:rPr>
              <a:t>ring</a:t>
            </a:r>
            <a:endParaRPr sz="28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i="1" spc="-75" dirty="0">
                <a:solidFill>
                  <a:srgbClr val="333333"/>
                </a:solidFill>
                <a:latin typeface="Arial"/>
                <a:cs typeface="Arial"/>
              </a:rPr>
              <a:t>big </a:t>
            </a:r>
            <a:r>
              <a:rPr sz="2800" i="1" spc="-55" dirty="0">
                <a:solidFill>
                  <a:srgbClr val="333333"/>
                </a:solidFill>
                <a:latin typeface="Arial"/>
                <a:cs typeface="Arial"/>
              </a:rPr>
              <a:t>birthday</a:t>
            </a:r>
            <a:r>
              <a:rPr sz="2800" i="1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i="1" spc="-210" dirty="0">
                <a:solidFill>
                  <a:srgbClr val="333333"/>
                </a:solidFill>
                <a:latin typeface="Arial"/>
                <a:cs typeface="Arial"/>
              </a:rPr>
              <a:t>cake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0668" y="3403092"/>
            <a:ext cx="862647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33655" indent="698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000" b="1" spc="-5" dirty="0">
                <a:solidFill>
                  <a:srgbClr val="F79646"/>
                </a:solidFill>
                <a:latin typeface="Arial"/>
                <a:cs typeface="Arial"/>
              </a:rPr>
              <a:t>is Big Bird's birthday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he goes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roller skating rink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 his 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friends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 Back at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Sesame Street, Maria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Susan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take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out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7030A0"/>
                </a:solidFill>
                <a:latin typeface="Arial"/>
                <a:cs typeface="Arial"/>
              </a:rPr>
              <a:t>big birthday 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cake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leave it on a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table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2000" b="1" spc="-5" dirty="0">
                <a:solidFill>
                  <a:srgbClr val="6692DC"/>
                </a:solidFill>
                <a:latin typeface="Arial"/>
                <a:cs typeface="Arial"/>
              </a:rPr>
              <a:t>Cookie Monster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sees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7030A0"/>
                </a:solidFill>
                <a:latin typeface="Arial"/>
                <a:cs typeface="Arial"/>
              </a:rPr>
              <a:t>cake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instead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eating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 and spoiling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party,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he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eats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 chair and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other things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all over 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Sesame Street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 indent="6985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79646"/>
                </a:solidFill>
                <a:latin typeface="Arial"/>
                <a:cs typeface="Arial"/>
              </a:rPr>
              <a:t>Big Bird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other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skaters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return to Sesame Street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shocked at 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what </a:t>
            </a:r>
            <a:r>
              <a:rPr sz="2000" b="1" spc="-5" dirty="0">
                <a:solidFill>
                  <a:srgbClr val="6692DC"/>
                </a:solidFill>
                <a:latin typeface="Arial"/>
                <a:cs typeface="Arial"/>
              </a:rPr>
              <a:t>Cookie Monster ate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, though 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cake is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safe. Gina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Count 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Von 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Count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presents </a:t>
            </a:r>
            <a:r>
              <a:rPr sz="2000" b="1" spc="-5" dirty="0">
                <a:solidFill>
                  <a:srgbClr val="7030A0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cake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Big Bird .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has 548 candles even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though </a:t>
            </a:r>
            <a:r>
              <a:rPr sz="2000" b="1" spc="-5" dirty="0">
                <a:solidFill>
                  <a:srgbClr val="F79646"/>
                </a:solidFill>
                <a:latin typeface="Arial"/>
                <a:cs typeface="Arial"/>
              </a:rPr>
              <a:t>Big  Bird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6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years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old . At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end, when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Gina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announces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sponsors,</a:t>
            </a:r>
            <a:r>
              <a:rPr sz="2000" spc="-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92DC"/>
                </a:solidFill>
                <a:latin typeface="Arial"/>
                <a:cs typeface="Arial"/>
              </a:rPr>
              <a:t>Cookie  Monster eats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them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along with his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cake</a:t>
            </a:r>
            <a:r>
              <a:rPr sz="2000" b="1" spc="-5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3344" y="1411224"/>
            <a:ext cx="1369060" cy="1106805"/>
            <a:chOff x="3133344" y="1411224"/>
            <a:chExt cx="1369060" cy="1106805"/>
          </a:xfrm>
        </p:grpSpPr>
        <p:sp>
          <p:nvSpPr>
            <p:cNvPr id="11" name="object 11"/>
            <p:cNvSpPr/>
            <p:nvPr/>
          </p:nvSpPr>
          <p:spPr>
            <a:xfrm>
              <a:off x="3139440" y="1411224"/>
              <a:ext cx="1356360" cy="10454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3344" y="1432560"/>
              <a:ext cx="1368552" cy="10850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5603" y="1433465"/>
              <a:ext cx="1263015" cy="953135"/>
            </a:xfrm>
            <a:custGeom>
              <a:avLst/>
              <a:gdLst/>
              <a:ahLst/>
              <a:cxnLst/>
              <a:rect l="l" t="t" r="r" b="b"/>
              <a:pathLst>
                <a:path w="1263014" h="953135">
                  <a:moveTo>
                    <a:pt x="1103678" y="0"/>
                  </a:moveTo>
                  <a:lnTo>
                    <a:pt x="158804" y="0"/>
                  </a:lnTo>
                  <a:lnTo>
                    <a:pt x="108609" y="8095"/>
                  </a:lnTo>
                  <a:lnTo>
                    <a:pt x="65016" y="30639"/>
                  </a:lnTo>
                  <a:lnTo>
                    <a:pt x="30639" y="65016"/>
                  </a:lnTo>
                  <a:lnTo>
                    <a:pt x="8095" y="108609"/>
                  </a:lnTo>
                  <a:lnTo>
                    <a:pt x="0" y="158803"/>
                  </a:lnTo>
                  <a:lnTo>
                    <a:pt x="0" y="794001"/>
                  </a:lnTo>
                  <a:lnTo>
                    <a:pt x="8095" y="844195"/>
                  </a:lnTo>
                  <a:lnTo>
                    <a:pt x="30639" y="887788"/>
                  </a:lnTo>
                  <a:lnTo>
                    <a:pt x="65016" y="922165"/>
                  </a:lnTo>
                  <a:lnTo>
                    <a:pt x="108609" y="944708"/>
                  </a:lnTo>
                  <a:lnTo>
                    <a:pt x="158804" y="952804"/>
                  </a:lnTo>
                  <a:lnTo>
                    <a:pt x="1103678" y="952804"/>
                  </a:lnTo>
                  <a:lnTo>
                    <a:pt x="1153872" y="944708"/>
                  </a:lnTo>
                  <a:lnTo>
                    <a:pt x="1197466" y="922165"/>
                  </a:lnTo>
                  <a:lnTo>
                    <a:pt x="1231842" y="887788"/>
                  </a:lnTo>
                  <a:lnTo>
                    <a:pt x="1254386" y="844195"/>
                  </a:lnTo>
                  <a:lnTo>
                    <a:pt x="1262482" y="794001"/>
                  </a:lnTo>
                  <a:lnTo>
                    <a:pt x="1262482" y="158803"/>
                  </a:lnTo>
                  <a:lnTo>
                    <a:pt x="1254386" y="108609"/>
                  </a:lnTo>
                  <a:lnTo>
                    <a:pt x="1231842" y="65016"/>
                  </a:lnTo>
                  <a:lnTo>
                    <a:pt x="1197466" y="30639"/>
                  </a:lnTo>
                  <a:lnTo>
                    <a:pt x="1153872" y="8095"/>
                  </a:lnTo>
                  <a:lnTo>
                    <a:pt x="1103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5603" y="1433465"/>
              <a:ext cx="1263015" cy="953135"/>
            </a:xfrm>
            <a:custGeom>
              <a:avLst/>
              <a:gdLst/>
              <a:ahLst/>
              <a:cxnLst/>
              <a:rect l="l" t="t" r="r" b="b"/>
              <a:pathLst>
                <a:path w="1263014" h="953135">
                  <a:moveTo>
                    <a:pt x="0" y="158804"/>
                  </a:moveTo>
                  <a:lnTo>
                    <a:pt x="8095" y="108609"/>
                  </a:lnTo>
                  <a:lnTo>
                    <a:pt x="30640" y="65016"/>
                  </a:lnTo>
                  <a:lnTo>
                    <a:pt x="65016" y="30640"/>
                  </a:lnTo>
                  <a:lnTo>
                    <a:pt x="108609" y="8095"/>
                  </a:lnTo>
                  <a:lnTo>
                    <a:pt x="158804" y="0"/>
                  </a:lnTo>
                  <a:lnTo>
                    <a:pt x="1103679" y="0"/>
                  </a:lnTo>
                  <a:lnTo>
                    <a:pt x="1153873" y="8095"/>
                  </a:lnTo>
                  <a:lnTo>
                    <a:pt x="1197466" y="30640"/>
                  </a:lnTo>
                  <a:lnTo>
                    <a:pt x="1231843" y="65016"/>
                  </a:lnTo>
                  <a:lnTo>
                    <a:pt x="1254387" y="108609"/>
                  </a:lnTo>
                  <a:lnTo>
                    <a:pt x="1262483" y="158804"/>
                  </a:lnTo>
                  <a:lnTo>
                    <a:pt x="1262483" y="794001"/>
                  </a:lnTo>
                  <a:lnTo>
                    <a:pt x="1254387" y="844196"/>
                  </a:lnTo>
                  <a:lnTo>
                    <a:pt x="1231843" y="887789"/>
                  </a:lnTo>
                  <a:lnTo>
                    <a:pt x="1197466" y="922165"/>
                  </a:lnTo>
                  <a:lnTo>
                    <a:pt x="1153873" y="944710"/>
                  </a:lnTo>
                  <a:lnTo>
                    <a:pt x="1103679" y="952806"/>
                  </a:lnTo>
                  <a:lnTo>
                    <a:pt x="158804" y="952806"/>
                  </a:lnTo>
                  <a:lnTo>
                    <a:pt x="108609" y="944710"/>
                  </a:lnTo>
                  <a:lnTo>
                    <a:pt x="65016" y="922165"/>
                  </a:lnTo>
                  <a:lnTo>
                    <a:pt x="30640" y="887789"/>
                  </a:lnTo>
                  <a:lnTo>
                    <a:pt x="8095" y="844196"/>
                  </a:lnTo>
                  <a:lnTo>
                    <a:pt x="0" y="794001"/>
                  </a:lnTo>
                  <a:lnTo>
                    <a:pt x="0" y="158804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46150" y="1505203"/>
            <a:ext cx="94170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35255">
              <a:lnSpc>
                <a:spcPct val="100800"/>
              </a:lnSpc>
              <a:spcBef>
                <a:spcPts val="75"/>
              </a:spcBef>
            </a:pP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Story  </a:t>
            </a:r>
            <a:r>
              <a:rPr sz="24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u</a:t>
            </a:r>
            <a:r>
              <a:rPr sz="2400" spc="13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li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7295" y="3148583"/>
            <a:ext cx="9382125" cy="3642360"/>
            <a:chOff x="1987295" y="3148583"/>
            <a:chExt cx="9382125" cy="3642360"/>
          </a:xfrm>
        </p:grpSpPr>
        <p:sp>
          <p:nvSpPr>
            <p:cNvPr id="17" name="object 17"/>
            <p:cNvSpPr/>
            <p:nvPr/>
          </p:nvSpPr>
          <p:spPr>
            <a:xfrm>
              <a:off x="1987295" y="3148583"/>
              <a:ext cx="9381744" cy="3642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187" y="3182501"/>
              <a:ext cx="9269095" cy="3529329"/>
            </a:xfrm>
            <a:custGeom>
              <a:avLst/>
              <a:gdLst/>
              <a:ahLst/>
              <a:cxnLst/>
              <a:rect l="l" t="t" r="r" b="b"/>
              <a:pathLst>
                <a:path w="9269095" h="3529329">
                  <a:moveTo>
                    <a:pt x="0" y="224034"/>
                  </a:moveTo>
                  <a:lnTo>
                    <a:pt x="4551" y="178883"/>
                  </a:lnTo>
                  <a:lnTo>
                    <a:pt x="17605" y="136830"/>
                  </a:lnTo>
                  <a:lnTo>
                    <a:pt x="38261" y="98774"/>
                  </a:lnTo>
                  <a:lnTo>
                    <a:pt x="65618" y="65618"/>
                  </a:lnTo>
                  <a:lnTo>
                    <a:pt x="98774" y="38261"/>
                  </a:lnTo>
                  <a:lnTo>
                    <a:pt x="136829" y="17605"/>
                  </a:lnTo>
                  <a:lnTo>
                    <a:pt x="178883" y="4551"/>
                  </a:lnTo>
                  <a:lnTo>
                    <a:pt x="224033" y="0"/>
                  </a:lnTo>
                  <a:lnTo>
                    <a:pt x="9044656" y="0"/>
                  </a:lnTo>
                  <a:lnTo>
                    <a:pt x="9089806" y="4551"/>
                  </a:lnTo>
                  <a:lnTo>
                    <a:pt x="9131860" y="17605"/>
                  </a:lnTo>
                  <a:lnTo>
                    <a:pt x="9169915" y="38261"/>
                  </a:lnTo>
                  <a:lnTo>
                    <a:pt x="9203072" y="65618"/>
                  </a:lnTo>
                  <a:lnTo>
                    <a:pt x="9230428" y="98774"/>
                  </a:lnTo>
                  <a:lnTo>
                    <a:pt x="9251084" y="136830"/>
                  </a:lnTo>
                  <a:lnTo>
                    <a:pt x="9264138" y="178883"/>
                  </a:lnTo>
                  <a:lnTo>
                    <a:pt x="9268690" y="224034"/>
                  </a:lnTo>
                  <a:lnTo>
                    <a:pt x="9268690" y="3305223"/>
                  </a:lnTo>
                  <a:lnTo>
                    <a:pt x="9264138" y="3350373"/>
                  </a:lnTo>
                  <a:lnTo>
                    <a:pt x="9251084" y="3392426"/>
                  </a:lnTo>
                  <a:lnTo>
                    <a:pt x="9230428" y="3430482"/>
                  </a:lnTo>
                  <a:lnTo>
                    <a:pt x="9203072" y="3463638"/>
                  </a:lnTo>
                  <a:lnTo>
                    <a:pt x="9169915" y="3490995"/>
                  </a:lnTo>
                  <a:lnTo>
                    <a:pt x="9131860" y="3511651"/>
                  </a:lnTo>
                  <a:lnTo>
                    <a:pt x="9089806" y="3524705"/>
                  </a:lnTo>
                  <a:lnTo>
                    <a:pt x="9044656" y="3529257"/>
                  </a:lnTo>
                  <a:lnTo>
                    <a:pt x="224033" y="3529257"/>
                  </a:lnTo>
                  <a:lnTo>
                    <a:pt x="178883" y="3524705"/>
                  </a:lnTo>
                  <a:lnTo>
                    <a:pt x="136829" y="3511651"/>
                  </a:lnTo>
                  <a:lnTo>
                    <a:pt x="98774" y="3490995"/>
                  </a:lnTo>
                  <a:lnTo>
                    <a:pt x="65618" y="3463638"/>
                  </a:lnTo>
                  <a:lnTo>
                    <a:pt x="38261" y="3430482"/>
                  </a:lnTo>
                  <a:lnTo>
                    <a:pt x="17605" y="3392426"/>
                  </a:lnTo>
                  <a:lnTo>
                    <a:pt x="4551" y="3350373"/>
                  </a:lnTo>
                  <a:lnTo>
                    <a:pt x="0" y="3305223"/>
                  </a:lnTo>
                  <a:lnTo>
                    <a:pt x="0" y="224034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82258" y="3301101"/>
            <a:ext cx="1361612" cy="1333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4203" y="5162249"/>
            <a:ext cx="1347354" cy="13330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46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1130024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611" y="141732"/>
            <a:ext cx="4913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Story-Outline</a:t>
            </a:r>
            <a:r>
              <a:rPr spc="-275" dirty="0"/>
              <a:t> </a:t>
            </a:r>
            <a:r>
              <a:rPr spc="-215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023" y="1548383"/>
            <a:ext cx="11808460" cy="2752725"/>
            <a:chOff x="192023" y="1548383"/>
            <a:chExt cx="11808460" cy="2752725"/>
          </a:xfrm>
        </p:grpSpPr>
        <p:sp>
          <p:nvSpPr>
            <p:cNvPr id="4" name="object 4"/>
            <p:cNvSpPr/>
            <p:nvPr/>
          </p:nvSpPr>
          <p:spPr>
            <a:xfrm>
              <a:off x="192023" y="1588007"/>
              <a:ext cx="11807952" cy="2596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023" y="1548383"/>
              <a:ext cx="11640312" cy="2752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496" y="1612276"/>
              <a:ext cx="11713210" cy="2502535"/>
            </a:xfrm>
            <a:custGeom>
              <a:avLst/>
              <a:gdLst/>
              <a:ahLst/>
              <a:cxnLst/>
              <a:rect l="l" t="t" r="r" b="b"/>
              <a:pathLst>
                <a:path w="11713210" h="2502535">
                  <a:moveTo>
                    <a:pt x="11521656" y="0"/>
                  </a:moveTo>
                  <a:lnTo>
                    <a:pt x="191348" y="0"/>
                  </a:lnTo>
                  <a:lnTo>
                    <a:pt x="147473" y="5053"/>
                  </a:lnTo>
                  <a:lnTo>
                    <a:pt x="107198" y="19448"/>
                  </a:lnTo>
                  <a:lnTo>
                    <a:pt x="71669" y="42036"/>
                  </a:lnTo>
                  <a:lnTo>
                    <a:pt x="42037" y="71669"/>
                  </a:lnTo>
                  <a:lnTo>
                    <a:pt x="19448" y="107197"/>
                  </a:lnTo>
                  <a:lnTo>
                    <a:pt x="5053" y="147473"/>
                  </a:lnTo>
                  <a:lnTo>
                    <a:pt x="0" y="191348"/>
                  </a:lnTo>
                  <a:lnTo>
                    <a:pt x="0" y="2310991"/>
                  </a:lnTo>
                  <a:lnTo>
                    <a:pt x="5053" y="2354865"/>
                  </a:lnTo>
                  <a:lnTo>
                    <a:pt x="19448" y="2395141"/>
                  </a:lnTo>
                  <a:lnTo>
                    <a:pt x="42037" y="2430670"/>
                  </a:lnTo>
                  <a:lnTo>
                    <a:pt x="71669" y="2460303"/>
                  </a:lnTo>
                  <a:lnTo>
                    <a:pt x="107198" y="2482891"/>
                  </a:lnTo>
                  <a:lnTo>
                    <a:pt x="147473" y="2497286"/>
                  </a:lnTo>
                  <a:lnTo>
                    <a:pt x="191348" y="2502340"/>
                  </a:lnTo>
                  <a:lnTo>
                    <a:pt x="11521656" y="2502340"/>
                  </a:lnTo>
                  <a:lnTo>
                    <a:pt x="11565531" y="2497286"/>
                  </a:lnTo>
                  <a:lnTo>
                    <a:pt x="11605807" y="2482891"/>
                  </a:lnTo>
                  <a:lnTo>
                    <a:pt x="11641335" y="2460303"/>
                  </a:lnTo>
                  <a:lnTo>
                    <a:pt x="11670968" y="2430670"/>
                  </a:lnTo>
                  <a:lnTo>
                    <a:pt x="11693556" y="2395141"/>
                  </a:lnTo>
                  <a:lnTo>
                    <a:pt x="11707951" y="2354865"/>
                  </a:lnTo>
                  <a:lnTo>
                    <a:pt x="11713005" y="2310991"/>
                  </a:lnTo>
                  <a:lnTo>
                    <a:pt x="11713005" y="191348"/>
                  </a:lnTo>
                  <a:lnTo>
                    <a:pt x="11707951" y="147473"/>
                  </a:lnTo>
                  <a:lnTo>
                    <a:pt x="11693556" y="107197"/>
                  </a:lnTo>
                  <a:lnTo>
                    <a:pt x="11670968" y="71669"/>
                  </a:lnTo>
                  <a:lnTo>
                    <a:pt x="11641335" y="42036"/>
                  </a:lnTo>
                  <a:lnTo>
                    <a:pt x="11605807" y="19448"/>
                  </a:lnTo>
                  <a:lnTo>
                    <a:pt x="11565531" y="5053"/>
                  </a:lnTo>
                  <a:lnTo>
                    <a:pt x="1152165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496" y="1612276"/>
              <a:ext cx="11713210" cy="2502535"/>
            </a:xfrm>
            <a:custGeom>
              <a:avLst/>
              <a:gdLst/>
              <a:ahLst/>
              <a:cxnLst/>
              <a:rect l="l" t="t" r="r" b="b"/>
              <a:pathLst>
                <a:path w="11713210" h="2502535">
                  <a:moveTo>
                    <a:pt x="0" y="191348"/>
                  </a:moveTo>
                  <a:lnTo>
                    <a:pt x="5053" y="147474"/>
                  </a:lnTo>
                  <a:lnTo>
                    <a:pt x="19448" y="107198"/>
                  </a:lnTo>
                  <a:lnTo>
                    <a:pt x="42037" y="71669"/>
                  </a:lnTo>
                  <a:lnTo>
                    <a:pt x="71669" y="42037"/>
                  </a:lnTo>
                  <a:lnTo>
                    <a:pt x="107198" y="19448"/>
                  </a:lnTo>
                  <a:lnTo>
                    <a:pt x="147473" y="5053"/>
                  </a:lnTo>
                  <a:lnTo>
                    <a:pt x="191348" y="0"/>
                  </a:lnTo>
                  <a:lnTo>
                    <a:pt x="11521657" y="0"/>
                  </a:lnTo>
                  <a:lnTo>
                    <a:pt x="11565531" y="5053"/>
                  </a:lnTo>
                  <a:lnTo>
                    <a:pt x="11605807" y="19448"/>
                  </a:lnTo>
                  <a:lnTo>
                    <a:pt x="11641336" y="42037"/>
                  </a:lnTo>
                  <a:lnTo>
                    <a:pt x="11670968" y="71669"/>
                  </a:lnTo>
                  <a:lnTo>
                    <a:pt x="11693557" y="107198"/>
                  </a:lnTo>
                  <a:lnTo>
                    <a:pt x="11707952" y="147474"/>
                  </a:lnTo>
                  <a:lnTo>
                    <a:pt x="11713006" y="191348"/>
                  </a:lnTo>
                  <a:lnTo>
                    <a:pt x="11713006" y="2310992"/>
                  </a:lnTo>
                  <a:lnTo>
                    <a:pt x="11707952" y="2354866"/>
                  </a:lnTo>
                  <a:lnTo>
                    <a:pt x="11693557" y="2395142"/>
                  </a:lnTo>
                  <a:lnTo>
                    <a:pt x="11670968" y="2430671"/>
                  </a:lnTo>
                  <a:lnTo>
                    <a:pt x="11641336" y="2460303"/>
                  </a:lnTo>
                  <a:lnTo>
                    <a:pt x="11605807" y="2482892"/>
                  </a:lnTo>
                  <a:lnTo>
                    <a:pt x="11565531" y="2497287"/>
                  </a:lnTo>
                  <a:lnTo>
                    <a:pt x="11521657" y="2502341"/>
                  </a:lnTo>
                  <a:lnTo>
                    <a:pt x="191348" y="2502341"/>
                  </a:lnTo>
                  <a:lnTo>
                    <a:pt x="147473" y="2497287"/>
                  </a:lnTo>
                  <a:lnTo>
                    <a:pt x="107198" y="2482892"/>
                  </a:lnTo>
                  <a:lnTo>
                    <a:pt x="71669" y="2460303"/>
                  </a:lnTo>
                  <a:lnTo>
                    <a:pt x="42037" y="2430671"/>
                  </a:lnTo>
                  <a:lnTo>
                    <a:pt x="19448" y="2395142"/>
                  </a:lnTo>
                  <a:lnTo>
                    <a:pt x="5053" y="2354866"/>
                  </a:lnTo>
                  <a:lnTo>
                    <a:pt x="0" y="2310992"/>
                  </a:lnTo>
                  <a:lnTo>
                    <a:pt x="0" y="191348"/>
                  </a:lnTo>
                  <a:close/>
                </a:path>
              </a:pathLst>
            </a:custGeom>
            <a:ln w="9525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8236" y="1063244"/>
            <a:ext cx="11274425" cy="361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09900"/>
                </a:solidFill>
                <a:latin typeface="Arial"/>
                <a:cs typeface="Arial"/>
              </a:rPr>
              <a:t>Wikipedia </a:t>
            </a:r>
            <a:r>
              <a:rPr sz="2400" b="1" spc="-190" dirty="0">
                <a:solidFill>
                  <a:srgbClr val="009900"/>
                </a:solidFill>
                <a:latin typeface="Arial"/>
                <a:cs typeface="Arial"/>
              </a:rPr>
              <a:t>Plots </a:t>
            </a:r>
            <a:r>
              <a:rPr sz="2400" b="1" spc="-140" dirty="0">
                <a:solidFill>
                  <a:srgbClr val="009900"/>
                </a:solidFill>
                <a:latin typeface="Arial"/>
                <a:cs typeface="Arial"/>
              </a:rPr>
              <a:t>Article </a:t>
            </a:r>
            <a:r>
              <a:rPr sz="2400" b="1" spc="-135" dirty="0">
                <a:solidFill>
                  <a:srgbClr val="009900"/>
                </a:solidFill>
                <a:latin typeface="Arial"/>
                <a:cs typeface="Arial"/>
              </a:rPr>
              <a:t>[Riedl,</a:t>
            </a:r>
            <a:r>
              <a:rPr sz="2400" b="1" spc="-4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9900"/>
                </a:solidFill>
                <a:latin typeface="Arial"/>
                <a:cs typeface="Arial"/>
              </a:rPr>
              <a:t>2017]</a:t>
            </a:r>
            <a:endParaRPr sz="2400">
              <a:latin typeface="Arial"/>
              <a:cs typeface="Arial"/>
            </a:endParaRPr>
          </a:p>
          <a:p>
            <a:pPr marL="68580" marR="5080">
              <a:lnSpc>
                <a:spcPct val="100000"/>
              </a:lnSpc>
              <a:spcBef>
                <a:spcPts val="1500"/>
              </a:spcBef>
            </a:pPr>
            <a:r>
              <a:rPr sz="20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50" dirty="0">
                <a:solidFill>
                  <a:srgbClr val="333333"/>
                </a:solidFill>
                <a:latin typeface="Arial Unicode MS"/>
                <a:cs typeface="Arial Unicode MS"/>
              </a:rPr>
              <a:t>criminologist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narrates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000" spc="-45" dirty="0">
                <a:solidFill>
                  <a:srgbClr val="333333"/>
                </a:solidFill>
                <a:latin typeface="Arial Unicode MS"/>
                <a:cs typeface="Arial Unicode MS"/>
              </a:rPr>
              <a:t>tale </a:t>
            </a:r>
            <a:r>
              <a:rPr sz="20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newly 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engaged </a:t>
            </a: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couple, 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Brad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Majors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0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Janet </a:t>
            </a:r>
            <a:r>
              <a:rPr sz="20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Weiss, </a:t>
            </a:r>
            <a:r>
              <a:rPr sz="2000" spc="-50" dirty="0">
                <a:solidFill>
                  <a:srgbClr val="333333"/>
                </a:solidFill>
                <a:latin typeface="Arial Unicode MS"/>
                <a:cs typeface="Arial Unicode MS"/>
              </a:rPr>
              <a:t>who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ﬁnd 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themselves </a:t>
            </a:r>
            <a:r>
              <a:rPr sz="2000" spc="-45" dirty="0">
                <a:solidFill>
                  <a:srgbClr val="333333"/>
                </a:solidFill>
                <a:latin typeface="Arial Unicode MS"/>
                <a:cs typeface="Arial Unicode MS"/>
              </a:rPr>
              <a:t>lost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0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dirty="0">
                <a:solidFill>
                  <a:srgbClr val="333333"/>
                </a:solidFill>
                <a:latin typeface="Arial Unicode MS"/>
                <a:cs typeface="Arial Unicode MS"/>
              </a:rPr>
              <a:t>ﬂat </a:t>
            </a:r>
            <a:r>
              <a:rPr sz="2000" spc="5" dirty="0">
                <a:solidFill>
                  <a:srgbClr val="333333"/>
                </a:solidFill>
                <a:latin typeface="Arial Unicode MS"/>
                <a:cs typeface="Arial Unicode MS"/>
              </a:rPr>
              <a:t>tire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cold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rainy </a:t>
            </a:r>
            <a:r>
              <a:rPr sz="2000" spc="-45" dirty="0">
                <a:solidFill>
                  <a:srgbClr val="333333"/>
                </a:solidFill>
                <a:latin typeface="Arial Unicode MS"/>
                <a:cs typeface="Arial Unicode MS"/>
              </a:rPr>
              <a:t>late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November evening, somewhere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near </a:t>
            </a: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Denton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  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1974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0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Seeking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telephone,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couple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walk </a:t>
            </a:r>
            <a:r>
              <a:rPr sz="2000" spc="2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nearby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castle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where </a:t>
            </a:r>
            <a:r>
              <a:rPr sz="2000" spc="-45" dirty="0">
                <a:solidFill>
                  <a:srgbClr val="333333"/>
                </a:solidFill>
                <a:latin typeface="Arial Unicode MS"/>
                <a:cs typeface="Arial Unicode MS"/>
              </a:rPr>
              <a:t>they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discover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group </a:t>
            </a:r>
            <a:r>
              <a:rPr sz="20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strange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and 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outlandish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people </a:t>
            </a:r>
            <a:r>
              <a:rPr sz="2000" spc="-50" dirty="0">
                <a:solidFill>
                  <a:srgbClr val="333333"/>
                </a:solidFill>
                <a:latin typeface="Arial Unicode MS"/>
                <a:cs typeface="Arial Unicode MS"/>
              </a:rPr>
              <a:t>who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are 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holding </a:t>
            </a:r>
            <a:r>
              <a:rPr sz="20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Annual 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Transylvanian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Convention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They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are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soon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swept </a:t>
            </a:r>
            <a:r>
              <a:rPr sz="2000" spc="-10" dirty="0">
                <a:solidFill>
                  <a:srgbClr val="333333"/>
                </a:solidFill>
                <a:latin typeface="Arial Unicode MS"/>
                <a:cs typeface="Arial Unicode MS"/>
              </a:rPr>
              <a:t>into</a:t>
            </a:r>
            <a:r>
              <a:rPr sz="2000" spc="-41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the world  </a:t>
            </a:r>
            <a:r>
              <a:rPr sz="20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000" spc="-20" dirty="0">
                <a:solidFill>
                  <a:srgbClr val="333333"/>
                </a:solidFill>
                <a:latin typeface="Arial Unicode MS"/>
                <a:cs typeface="Arial Unicode MS"/>
              </a:rPr>
              <a:t>dr 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Frank-N-Furter,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self-proclaimed 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”sweet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transvestite </a:t>
            </a:r>
            <a:r>
              <a:rPr sz="2000" spc="-20" dirty="0">
                <a:solidFill>
                  <a:srgbClr val="333333"/>
                </a:solidFill>
                <a:latin typeface="Arial Unicode MS"/>
                <a:cs typeface="Arial Unicode MS"/>
              </a:rPr>
              <a:t>from 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Transsexual,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Transylvania”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0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ensemble </a:t>
            </a:r>
            <a:r>
              <a:rPr sz="20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convention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attendees 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also </a:t>
            </a:r>
            <a:r>
              <a:rPr sz="2000" spc="-85" dirty="0">
                <a:solidFill>
                  <a:srgbClr val="333333"/>
                </a:solidFill>
                <a:latin typeface="Arial Unicode MS"/>
                <a:cs typeface="Arial Unicode MS"/>
              </a:rPr>
              <a:t>includes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servants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Riff </a:t>
            </a:r>
            <a:r>
              <a:rPr sz="20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Raff,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his </a:t>
            </a:r>
            <a:r>
              <a:rPr sz="2000" spc="-75" dirty="0">
                <a:solidFill>
                  <a:srgbClr val="333333"/>
                </a:solidFill>
                <a:latin typeface="Arial Unicode MS"/>
                <a:cs typeface="Arial Unicode MS"/>
              </a:rPr>
              <a:t>sister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Magenta,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0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groupie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named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Columbia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In 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his </a:t>
            </a:r>
            <a:r>
              <a:rPr sz="2000" spc="-70" dirty="0">
                <a:solidFill>
                  <a:srgbClr val="333333"/>
                </a:solidFill>
                <a:latin typeface="Arial Unicode MS"/>
                <a:cs typeface="Arial Unicode MS"/>
              </a:rPr>
              <a:t>lab, </a:t>
            </a:r>
            <a:r>
              <a:rPr sz="20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Frank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claims </a:t>
            </a:r>
            <a:r>
              <a:rPr sz="2000" spc="2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0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have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discovered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”secret </a:t>
            </a:r>
            <a:r>
              <a:rPr sz="2000" spc="2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life </a:t>
            </a:r>
            <a:r>
              <a:rPr sz="2000" spc="20" dirty="0">
                <a:solidFill>
                  <a:srgbClr val="333333"/>
                </a:solidFill>
                <a:latin typeface="Arial Unicode MS"/>
                <a:cs typeface="Arial Unicode MS"/>
              </a:rPr>
              <a:t>itself”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His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creation, </a:t>
            </a:r>
            <a:r>
              <a:rPr sz="20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Rocky, 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2000" spc="-50" dirty="0">
                <a:solidFill>
                  <a:srgbClr val="333333"/>
                </a:solidFill>
                <a:latin typeface="Arial Unicode MS"/>
                <a:cs typeface="Arial Unicode MS"/>
              </a:rPr>
              <a:t>brought </a:t>
            </a:r>
            <a:r>
              <a:rPr sz="2000" spc="2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life </a:t>
            </a:r>
            <a:r>
              <a:rPr sz="2000" spc="-55" dirty="0">
                <a:solidFill>
                  <a:srgbClr val="333333"/>
                </a:solidFill>
                <a:latin typeface="Arial Unicode MS"/>
                <a:cs typeface="Arial Unicode MS"/>
              </a:rPr>
              <a:t>. </a:t>
            </a:r>
            <a:r>
              <a:rPr sz="20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ensuing 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celebration </a:t>
            </a:r>
            <a:r>
              <a:rPr sz="20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soon 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interrupted 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by </a:t>
            </a:r>
            <a:r>
              <a:rPr sz="20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Eddie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(an 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ex-delivery </a:t>
            </a:r>
            <a:r>
              <a:rPr sz="20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boy, </a:t>
            </a:r>
            <a:r>
              <a:rPr sz="2000" spc="-20" dirty="0">
                <a:solidFill>
                  <a:srgbClr val="333333"/>
                </a:solidFill>
                <a:latin typeface="Arial Unicode MS"/>
                <a:cs typeface="Arial Unicode MS"/>
              </a:rPr>
              <a:t>both </a:t>
            </a:r>
            <a:r>
              <a:rPr sz="20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Frank 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0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Columbia’s </a:t>
            </a:r>
            <a:r>
              <a:rPr sz="20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ex-lover,</a:t>
            </a:r>
            <a:r>
              <a:rPr sz="20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000" b="1" spc="-225" dirty="0">
                <a:solidFill>
                  <a:srgbClr val="333333"/>
                </a:solidFill>
                <a:latin typeface="Arial"/>
                <a:cs typeface="Arial"/>
              </a:rPr>
              <a:t>(…)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b="1" spc="-200" dirty="0">
                <a:solidFill>
                  <a:srgbClr val="009900"/>
                </a:solidFill>
                <a:latin typeface="Arial"/>
                <a:cs typeface="Arial"/>
              </a:rPr>
              <a:t>Keypoints </a:t>
            </a:r>
            <a:r>
              <a:rPr sz="2400" b="1" spc="-229" dirty="0">
                <a:solidFill>
                  <a:srgbClr val="009900"/>
                </a:solidFill>
                <a:latin typeface="Arial"/>
                <a:cs typeface="Arial"/>
              </a:rPr>
              <a:t>using</a:t>
            </a:r>
            <a:r>
              <a:rPr sz="2400" b="1" spc="-6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385" dirty="0">
                <a:solidFill>
                  <a:srgbClr val="009900"/>
                </a:solidFill>
                <a:latin typeface="Arial"/>
                <a:cs typeface="Arial"/>
              </a:rPr>
              <a:t>RAKE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2023" y="4742688"/>
            <a:ext cx="11808460" cy="1896110"/>
            <a:chOff x="192023" y="4742688"/>
            <a:chExt cx="11808460" cy="1896110"/>
          </a:xfrm>
        </p:grpSpPr>
        <p:sp>
          <p:nvSpPr>
            <p:cNvPr id="10" name="object 10"/>
            <p:cNvSpPr/>
            <p:nvPr/>
          </p:nvSpPr>
          <p:spPr>
            <a:xfrm>
              <a:off x="192023" y="4742688"/>
              <a:ext cx="11807952" cy="1895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497" y="4765963"/>
              <a:ext cx="11713210" cy="1804670"/>
            </a:xfrm>
            <a:custGeom>
              <a:avLst/>
              <a:gdLst/>
              <a:ahLst/>
              <a:cxnLst/>
              <a:rect l="l" t="t" r="r" b="b"/>
              <a:pathLst>
                <a:path w="11713210" h="1804670">
                  <a:moveTo>
                    <a:pt x="11575033" y="0"/>
                  </a:moveTo>
                  <a:lnTo>
                    <a:pt x="137971" y="0"/>
                  </a:lnTo>
                  <a:lnTo>
                    <a:pt x="94361" y="7033"/>
                  </a:lnTo>
                  <a:lnTo>
                    <a:pt x="56487" y="26620"/>
                  </a:lnTo>
                  <a:lnTo>
                    <a:pt x="26620" y="56486"/>
                  </a:lnTo>
                  <a:lnTo>
                    <a:pt x="7033" y="94361"/>
                  </a:lnTo>
                  <a:lnTo>
                    <a:pt x="0" y="137970"/>
                  </a:lnTo>
                  <a:lnTo>
                    <a:pt x="0" y="1666221"/>
                  </a:lnTo>
                  <a:lnTo>
                    <a:pt x="7033" y="1709830"/>
                  </a:lnTo>
                  <a:lnTo>
                    <a:pt x="26620" y="1747705"/>
                  </a:lnTo>
                  <a:lnTo>
                    <a:pt x="56487" y="1777571"/>
                  </a:lnTo>
                  <a:lnTo>
                    <a:pt x="94361" y="1797158"/>
                  </a:lnTo>
                  <a:lnTo>
                    <a:pt x="137971" y="1804192"/>
                  </a:lnTo>
                  <a:lnTo>
                    <a:pt x="11575033" y="1804192"/>
                  </a:lnTo>
                  <a:lnTo>
                    <a:pt x="11618643" y="1797158"/>
                  </a:lnTo>
                  <a:lnTo>
                    <a:pt x="11656518" y="1777571"/>
                  </a:lnTo>
                  <a:lnTo>
                    <a:pt x="11686385" y="1747705"/>
                  </a:lnTo>
                  <a:lnTo>
                    <a:pt x="11705971" y="1709830"/>
                  </a:lnTo>
                  <a:lnTo>
                    <a:pt x="11713005" y="1666221"/>
                  </a:lnTo>
                  <a:lnTo>
                    <a:pt x="11713005" y="137970"/>
                  </a:lnTo>
                  <a:lnTo>
                    <a:pt x="11705971" y="94361"/>
                  </a:lnTo>
                  <a:lnTo>
                    <a:pt x="11686385" y="56486"/>
                  </a:lnTo>
                  <a:lnTo>
                    <a:pt x="11656518" y="26620"/>
                  </a:lnTo>
                  <a:lnTo>
                    <a:pt x="11618643" y="7033"/>
                  </a:lnTo>
                  <a:lnTo>
                    <a:pt x="1157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497" y="4765963"/>
              <a:ext cx="11713210" cy="1804670"/>
            </a:xfrm>
            <a:custGeom>
              <a:avLst/>
              <a:gdLst/>
              <a:ahLst/>
              <a:cxnLst/>
              <a:rect l="l" t="t" r="r" b="b"/>
              <a:pathLst>
                <a:path w="11713210" h="1804670">
                  <a:moveTo>
                    <a:pt x="0" y="137971"/>
                  </a:moveTo>
                  <a:lnTo>
                    <a:pt x="7033" y="94361"/>
                  </a:lnTo>
                  <a:lnTo>
                    <a:pt x="26620" y="56487"/>
                  </a:lnTo>
                  <a:lnTo>
                    <a:pt x="56487" y="26620"/>
                  </a:lnTo>
                  <a:lnTo>
                    <a:pt x="94361" y="7033"/>
                  </a:lnTo>
                  <a:lnTo>
                    <a:pt x="137971" y="0"/>
                  </a:lnTo>
                  <a:lnTo>
                    <a:pt x="11575035" y="0"/>
                  </a:lnTo>
                  <a:lnTo>
                    <a:pt x="11618644" y="7033"/>
                  </a:lnTo>
                  <a:lnTo>
                    <a:pt x="11656518" y="26620"/>
                  </a:lnTo>
                  <a:lnTo>
                    <a:pt x="11686385" y="56487"/>
                  </a:lnTo>
                  <a:lnTo>
                    <a:pt x="11705972" y="94361"/>
                  </a:lnTo>
                  <a:lnTo>
                    <a:pt x="11713006" y="137971"/>
                  </a:lnTo>
                  <a:lnTo>
                    <a:pt x="11713006" y="1666222"/>
                  </a:lnTo>
                  <a:lnTo>
                    <a:pt x="11705972" y="1709831"/>
                  </a:lnTo>
                  <a:lnTo>
                    <a:pt x="11686385" y="1747705"/>
                  </a:lnTo>
                  <a:lnTo>
                    <a:pt x="11656518" y="1777572"/>
                  </a:lnTo>
                  <a:lnTo>
                    <a:pt x="11618644" y="1797159"/>
                  </a:lnTo>
                  <a:lnTo>
                    <a:pt x="11575035" y="1804193"/>
                  </a:lnTo>
                  <a:lnTo>
                    <a:pt x="137971" y="1804193"/>
                  </a:lnTo>
                  <a:lnTo>
                    <a:pt x="94361" y="1797159"/>
                  </a:lnTo>
                  <a:lnTo>
                    <a:pt x="56487" y="1777572"/>
                  </a:lnTo>
                  <a:lnTo>
                    <a:pt x="26620" y="1747705"/>
                  </a:lnTo>
                  <a:lnTo>
                    <a:pt x="7033" y="1709831"/>
                  </a:lnTo>
                  <a:lnTo>
                    <a:pt x="0" y="1666222"/>
                  </a:lnTo>
                  <a:lnTo>
                    <a:pt x="0" y="137971"/>
                  </a:lnTo>
                  <a:close/>
                </a:path>
              </a:pathLst>
            </a:custGeom>
            <a:ln w="9525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5325" y="4949444"/>
            <a:ext cx="515366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rocky </a:t>
            </a:r>
            <a:r>
              <a:rPr sz="1800" spc="-20" dirty="0">
                <a:solidFill>
                  <a:srgbClr val="333333"/>
                </a:solidFill>
                <a:latin typeface="Arial Unicode MS"/>
                <a:cs typeface="Arial Unicode MS"/>
              </a:rPr>
              <a:t>horror </a:t>
            </a: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picture</a:t>
            </a:r>
            <a:r>
              <a:rPr sz="1800" spc="-2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show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ts val="21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convention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attendees </a:t>
            </a:r>
            <a:r>
              <a:rPr sz="1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also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includes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servants </a:t>
            </a:r>
            <a:r>
              <a:rPr sz="1800" spc="25" dirty="0">
                <a:solidFill>
                  <a:srgbClr val="333333"/>
                </a:solidFill>
                <a:latin typeface="Arial Unicode MS"/>
                <a:cs typeface="Arial Unicode MS"/>
              </a:rPr>
              <a:t>riff</a:t>
            </a:r>
            <a:r>
              <a:rPr sz="1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Arial Unicode MS"/>
                <a:cs typeface="Arial Unicode MS"/>
              </a:rPr>
              <a:t>raff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annual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transylvanian</a:t>
            </a:r>
            <a:r>
              <a:rPr sz="1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convention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ts val="2125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old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high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school </a:t>
            </a:r>
            <a:r>
              <a:rPr sz="1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science</a:t>
            </a:r>
            <a:r>
              <a:rPr sz="18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teacher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ts val="212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frank justiﬁes </a:t>
            </a:r>
            <a:r>
              <a:rPr sz="1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killing</a:t>
            </a:r>
            <a:r>
              <a:rPr sz="18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eddie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47</a:t>
            </a:fld>
            <a:endParaRPr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6313284" y="4949444"/>
            <a:ext cx="301180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enraged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rocky </a:t>
            </a:r>
            <a:r>
              <a:rPr sz="1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gathers</a:t>
            </a:r>
            <a:r>
              <a:rPr sz="1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frank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ts val="21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rainy </a:t>
            </a:r>
            <a:r>
              <a:rPr sz="1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late </a:t>
            </a:r>
            <a:r>
              <a:rPr sz="1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november</a:t>
            </a:r>
            <a:r>
              <a:rPr sz="18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evening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dr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scott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investigates</a:t>
            </a:r>
            <a:r>
              <a:rPr sz="1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ufos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ts val="2125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jealous </a:t>
            </a:r>
            <a:r>
              <a:rPr sz="1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frank </a:t>
            </a: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kills</a:t>
            </a:r>
            <a:r>
              <a:rPr sz="18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eddie</a:t>
            </a:r>
            <a:endParaRPr sz="1800">
              <a:latin typeface="Arial Unicode MS"/>
              <a:cs typeface="Arial Unicode MS"/>
            </a:endParaRPr>
          </a:p>
          <a:p>
            <a:pPr marL="355600" indent="-342900">
              <a:lnSpc>
                <a:spcPts val="212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live </a:t>
            </a:r>
            <a:r>
              <a:rPr sz="1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cabaret </a:t>
            </a:r>
            <a:r>
              <a:rPr sz="1800" spc="-10" dirty="0">
                <a:solidFill>
                  <a:srgbClr val="333333"/>
                </a:solidFill>
                <a:latin typeface="Arial Unicode MS"/>
                <a:cs typeface="Arial Unicode MS"/>
              </a:rPr>
              <a:t>ﬂoor</a:t>
            </a:r>
            <a:r>
              <a:rPr sz="1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1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show</a:t>
            </a:r>
            <a:endParaRPr sz="1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6756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734" y="141732"/>
            <a:ext cx="10582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Challenges </a:t>
            </a:r>
            <a:r>
              <a:rPr spc="-55" dirty="0"/>
              <a:t>in </a:t>
            </a:r>
            <a:r>
              <a:rPr spc="-105" dirty="0"/>
              <a:t>Outline </a:t>
            </a:r>
            <a:r>
              <a:rPr spc="-220" dirty="0"/>
              <a:t>Guided </a:t>
            </a:r>
            <a:r>
              <a:rPr spc="-195" dirty="0"/>
              <a:t>Story</a:t>
            </a:r>
            <a:r>
              <a:rPr spc="-455" dirty="0"/>
              <a:t> </a:t>
            </a:r>
            <a:r>
              <a:rPr spc="-17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1" y="1752237"/>
            <a:ext cx="8869680" cy="382460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Challenge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#1: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135" dirty="0">
                <a:solidFill>
                  <a:srgbClr val="333333"/>
                </a:solidFill>
                <a:latin typeface="Arial"/>
                <a:cs typeface="Arial"/>
              </a:rPr>
              <a:t>outline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only </a:t>
            </a:r>
            <a:r>
              <a:rPr sz="2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provides </a:t>
            </a:r>
            <a:r>
              <a:rPr sz="2800" b="1" spc="-229" dirty="0">
                <a:solidFill>
                  <a:srgbClr val="333333"/>
                </a:solidFill>
                <a:latin typeface="Arial"/>
                <a:cs typeface="Arial"/>
              </a:rPr>
              <a:t>rough </a:t>
            </a:r>
            <a:r>
              <a:rPr sz="2800" b="1" spc="-175" dirty="0">
                <a:solidFill>
                  <a:srgbClr val="333333"/>
                </a:solidFill>
                <a:latin typeface="Arial"/>
                <a:cs typeface="Arial"/>
              </a:rPr>
              <a:t>elements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800" spc="-2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plot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Challenge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#2: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appropriate </a:t>
            </a:r>
            <a:r>
              <a:rPr sz="2800" b="1" spc="-204" dirty="0">
                <a:solidFill>
                  <a:srgbClr val="333333"/>
                </a:solidFill>
                <a:latin typeface="Arial"/>
                <a:cs typeface="Arial"/>
              </a:rPr>
              <a:t>beginning</a:t>
            </a:r>
            <a:r>
              <a:rPr sz="28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800" b="1" spc="-180" dirty="0">
                <a:solidFill>
                  <a:srgbClr val="333333"/>
                </a:solidFill>
                <a:latin typeface="Arial"/>
                <a:cs typeface="Arial"/>
              </a:rPr>
              <a:t>setting </a:t>
            </a:r>
            <a:r>
              <a:rPr sz="2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800" b="1" spc="-250" dirty="0">
                <a:solidFill>
                  <a:srgbClr val="333333"/>
                </a:solidFill>
                <a:latin typeface="Arial"/>
                <a:cs typeface="Arial"/>
              </a:rPr>
              <a:t>conclusion</a:t>
            </a:r>
            <a:r>
              <a:rPr sz="2800" b="1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required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Challenge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#3: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stories </a:t>
            </a:r>
            <a:r>
              <a:rPr sz="2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should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include </a:t>
            </a:r>
            <a:r>
              <a:rPr sz="2800" b="1" spc="-120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800" b="1" spc="-11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b="1" spc="-23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b="1" spc="-195" dirty="0">
                <a:solidFill>
                  <a:srgbClr val="333333"/>
                </a:solidFill>
                <a:latin typeface="Arial"/>
                <a:cs typeface="Arial"/>
              </a:rPr>
              <a:t>points </a:t>
            </a:r>
            <a:r>
              <a:rPr sz="2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natural</a:t>
            </a:r>
            <a:r>
              <a:rPr sz="28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way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keep 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track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800" spc="-50" dirty="0">
                <a:solidFill>
                  <a:srgbClr val="333333"/>
                </a:solidFill>
                <a:latin typeface="Arial Unicode MS"/>
                <a:cs typeface="Arial Unicode MS"/>
              </a:rPr>
              <a:t>what </a:t>
            </a:r>
            <a:r>
              <a:rPr sz="28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has </a:t>
            </a:r>
            <a:r>
              <a:rPr sz="2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been </a:t>
            </a:r>
            <a:r>
              <a:rPr sz="2800" dirty="0">
                <a:solidFill>
                  <a:srgbClr val="333333"/>
                </a:solidFill>
                <a:latin typeface="Arial Unicode MS"/>
                <a:cs typeface="Arial Unicode MS"/>
              </a:rPr>
              <a:t>written </a:t>
            </a:r>
            <a:r>
              <a:rPr sz="28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so</a:t>
            </a:r>
            <a:r>
              <a:rPr sz="2800" spc="-4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far</a:t>
            </a:r>
            <a:endParaRPr sz="2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3200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344" y="141732"/>
            <a:ext cx="8682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Generate </a:t>
            </a:r>
            <a:r>
              <a:rPr spc="-210" dirty="0"/>
              <a:t>Documents </a:t>
            </a:r>
            <a:r>
              <a:rPr spc="-200" dirty="0"/>
              <a:t>given </a:t>
            </a:r>
            <a:r>
              <a:rPr spc="-240" dirty="0"/>
              <a:t>an</a:t>
            </a:r>
            <a:r>
              <a:rPr spc="-305" dirty="0"/>
              <a:t> </a:t>
            </a:r>
            <a:r>
              <a:rPr spc="-105" dirty="0"/>
              <a:t>Outline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7616" y="2130551"/>
            <a:ext cx="8330565" cy="3279775"/>
            <a:chOff x="737616" y="2130551"/>
            <a:chExt cx="8330565" cy="3279775"/>
          </a:xfrm>
        </p:grpSpPr>
        <p:sp>
          <p:nvSpPr>
            <p:cNvPr id="4" name="object 4"/>
            <p:cNvSpPr/>
            <p:nvPr/>
          </p:nvSpPr>
          <p:spPr>
            <a:xfrm>
              <a:off x="743712" y="2188463"/>
              <a:ext cx="8324088" cy="3069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7616" y="2130551"/>
              <a:ext cx="6614159" cy="3279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411" y="2211123"/>
              <a:ext cx="8230870" cy="2978785"/>
            </a:xfrm>
            <a:custGeom>
              <a:avLst/>
              <a:gdLst/>
              <a:ahLst/>
              <a:cxnLst/>
              <a:rect l="l" t="t" r="r" b="b"/>
              <a:pathLst>
                <a:path w="8230870" h="2978785">
                  <a:moveTo>
                    <a:pt x="8002686" y="0"/>
                  </a:moveTo>
                  <a:lnTo>
                    <a:pt x="227750" y="0"/>
                  </a:lnTo>
                  <a:lnTo>
                    <a:pt x="181850" y="4627"/>
                  </a:lnTo>
                  <a:lnTo>
                    <a:pt x="139099" y="17897"/>
                  </a:lnTo>
                  <a:lnTo>
                    <a:pt x="100412" y="38896"/>
                  </a:lnTo>
                  <a:lnTo>
                    <a:pt x="66706" y="66707"/>
                  </a:lnTo>
                  <a:lnTo>
                    <a:pt x="38896" y="100413"/>
                  </a:lnTo>
                  <a:lnTo>
                    <a:pt x="17897" y="139100"/>
                  </a:lnTo>
                  <a:lnTo>
                    <a:pt x="4627" y="181851"/>
                  </a:lnTo>
                  <a:lnTo>
                    <a:pt x="0" y="227751"/>
                  </a:lnTo>
                  <a:lnTo>
                    <a:pt x="0" y="2750512"/>
                  </a:lnTo>
                  <a:lnTo>
                    <a:pt x="4627" y="2796412"/>
                  </a:lnTo>
                  <a:lnTo>
                    <a:pt x="17897" y="2839163"/>
                  </a:lnTo>
                  <a:lnTo>
                    <a:pt x="38896" y="2877850"/>
                  </a:lnTo>
                  <a:lnTo>
                    <a:pt x="66706" y="2911556"/>
                  </a:lnTo>
                  <a:lnTo>
                    <a:pt x="100412" y="2939366"/>
                  </a:lnTo>
                  <a:lnTo>
                    <a:pt x="139099" y="2960365"/>
                  </a:lnTo>
                  <a:lnTo>
                    <a:pt x="181850" y="2973635"/>
                  </a:lnTo>
                  <a:lnTo>
                    <a:pt x="227750" y="2978263"/>
                  </a:lnTo>
                  <a:lnTo>
                    <a:pt x="8002686" y="2978263"/>
                  </a:lnTo>
                  <a:lnTo>
                    <a:pt x="8048585" y="2973635"/>
                  </a:lnTo>
                  <a:lnTo>
                    <a:pt x="8091336" y="2960365"/>
                  </a:lnTo>
                  <a:lnTo>
                    <a:pt x="8130023" y="2939366"/>
                  </a:lnTo>
                  <a:lnTo>
                    <a:pt x="8163729" y="2911556"/>
                  </a:lnTo>
                  <a:lnTo>
                    <a:pt x="8191539" y="2877850"/>
                  </a:lnTo>
                  <a:lnTo>
                    <a:pt x="8212537" y="2839163"/>
                  </a:lnTo>
                  <a:lnTo>
                    <a:pt x="8225808" y="2796412"/>
                  </a:lnTo>
                  <a:lnTo>
                    <a:pt x="8230435" y="2750512"/>
                  </a:lnTo>
                  <a:lnTo>
                    <a:pt x="8230435" y="227751"/>
                  </a:lnTo>
                  <a:lnTo>
                    <a:pt x="8225808" y="181851"/>
                  </a:lnTo>
                  <a:lnTo>
                    <a:pt x="8212537" y="139100"/>
                  </a:lnTo>
                  <a:lnTo>
                    <a:pt x="8191539" y="100413"/>
                  </a:lnTo>
                  <a:lnTo>
                    <a:pt x="8163729" y="66707"/>
                  </a:lnTo>
                  <a:lnTo>
                    <a:pt x="8130023" y="38896"/>
                  </a:lnTo>
                  <a:lnTo>
                    <a:pt x="8091336" y="17897"/>
                  </a:lnTo>
                  <a:lnTo>
                    <a:pt x="8048585" y="4627"/>
                  </a:lnTo>
                  <a:lnTo>
                    <a:pt x="8002686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1411" y="2211123"/>
              <a:ext cx="8230870" cy="2978785"/>
            </a:xfrm>
            <a:custGeom>
              <a:avLst/>
              <a:gdLst/>
              <a:ahLst/>
              <a:cxnLst/>
              <a:rect l="l" t="t" r="r" b="b"/>
              <a:pathLst>
                <a:path w="8230870" h="2978785">
                  <a:moveTo>
                    <a:pt x="0" y="227750"/>
                  </a:moveTo>
                  <a:lnTo>
                    <a:pt x="4627" y="181850"/>
                  </a:lnTo>
                  <a:lnTo>
                    <a:pt x="17897" y="139099"/>
                  </a:lnTo>
                  <a:lnTo>
                    <a:pt x="38896" y="100413"/>
                  </a:lnTo>
                  <a:lnTo>
                    <a:pt x="66706" y="66706"/>
                  </a:lnTo>
                  <a:lnTo>
                    <a:pt x="100412" y="38896"/>
                  </a:lnTo>
                  <a:lnTo>
                    <a:pt x="139099" y="17897"/>
                  </a:lnTo>
                  <a:lnTo>
                    <a:pt x="181850" y="4627"/>
                  </a:lnTo>
                  <a:lnTo>
                    <a:pt x="227750" y="0"/>
                  </a:lnTo>
                  <a:lnTo>
                    <a:pt x="8002686" y="0"/>
                  </a:lnTo>
                  <a:lnTo>
                    <a:pt x="8048585" y="4627"/>
                  </a:lnTo>
                  <a:lnTo>
                    <a:pt x="8091336" y="17897"/>
                  </a:lnTo>
                  <a:lnTo>
                    <a:pt x="8130023" y="38896"/>
                  </a:lnTo>
                  <a:lnTo>
                    <a:pt x="8163729" y="66706"/>
                  </a:lnTo>
                  <a:lnTo>
                    <a:pt x="8191540" y="100413"/>
                  </a:lnTo>
                  <a:lnTo>
                    <a:pt x="8212538" y="139099"/>
                  </a:lnTo>
                  <a:lnTo>
                    <a:pt x="8225809" y="181850"/>
                  </a:lnTo>
                  <a:lnTo>
                    <a:pt x="8230436" y="227750"/>
                  </a:lnTo>
                  <a:lnTo>
                    <a:pt x="8230436" y="2750513"/>
                  </a:lnTo>
                  <a:lnTo>
                    <a:pt x="8225809" y="2796412"/>
                  </a:lnTo>
                  <a:lnTo>
                    <a:pt x="8212538" y="2839163"/>
                  </a:lnTo>
                  <a:lnTo>
                    <a:pt x="8191540" y="2877850"/>
                  </a:lnTo>
                  <a:lnTo>
                    <a:pt x="8163729" y="2911556"/>
                  </a:lnTo>
                  <a:lnTo>
                    <a:pt x="8130023" y="2939366"/>
                  </a:lnTo>
                  <a:lnTo>
                    <a:pt x="8091336" y="2960365"/>
                  </a:lnTo>
                  <a:lnTo>
                    <a:pt x="8048585" y="2973635"/>
                  </a:lnTo>
                  <a:lnTo>
                    <a:pt x="8002686" y="2978263"/>
                  </a:lnTo>
                  <a:lnTo>
                    <a:pt x="227750" y="2978263"/>
                  </a:lnTo>
                  <a:lnTo>
                    <a:pt x="181850" y="2973635"/>
                  </a:lnTo>
                  <a:lnTo>
                    <a:pt x="139099" y="2960365"/>
                  </a:lnTo>
                  <a:lnTo>
                    <a:pt x="100412" y="2939366"/>
                  </a:lnTo>
                  <a:lnTo>
                    <a:pt x="66706" y="2911556"/>
                  </a:lnTo>
                  <a:lnTo>
                    <a:pt x="38896" y="2877850"/>
                  </a:lnTo>
                  <a:lnTo>
                    <a:pt x="17897" y="2839163"/>
                  </a:lnTo>
                  <a:lnTo>
                    <a:pt x="4627" y="2796412"/>
                  </a:lnTo>
                  <a:lnTo>
                    <a:pt x="0" y="2750513"/>
                  </a:lnTo>
                  <a:lnTo>
                    <a:pt x="0" y="227750"/>
                  </a:lnTo>
                  <a:close/>
                </a:path>
              </a:pathLst>
            </a:custGeom>
            <a:ln w="9525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6857" y="1681988"/>
            <a:ext cx="6199505" cy="3475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700"/>
              </a:spcBef>
            </a:pPr>
            <a:r>
              <a:rPr sz="2400" b="1" spc="-125" dirty="0">
                <a:solidFill>
                  <a:srgbClr val="009900"/>
                </a:solidFill>
                <a:latin typeface="Arial"/>
                <a:cs typeface="Arial"/>
              </a:rPr>
              <a:t>Outline </a:t>
            </a:r>
            <a:r>
              <a:rPr sz="2400" b="1" spc="360" dirty="0">
                <a:solidFill>
                  <a:srgbClr val="009900"/>
                </a:solidFill>
                <a:latin typeface="Arial"/>
                <a:cs typeface="Arial"/>
              </a:rPr>
              <a:t>/</a:t>
            </a:r>
            <a:r>
              <a:rPr sz="2400" b="1" spc="-1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009900"/>
                </a:solidFill>
                <a:latin typeface="Arial"/>
                <a:cs typeface="Arial"/>
              </a:rPr>
              <a:t>Keypoints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detective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strange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phone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call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detective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Leland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another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detective</a:t>
            </a:r>
            <a:r>
              <a:rPr sz="24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Dave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ts val="2845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New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York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police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detective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ts val="284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Powerful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interests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400" spc="-3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city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Leland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holds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things</a:t>
            </a:r>
            <a:r>
              <a:rPr sz="24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together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incorruptible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detective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presses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relationship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between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man's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suicide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</a:t>
            </a:r>
            <a:r>
              <a:rPr sz="2400" spc="-2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murder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6903" y="5586983"/>
            <a:ext cx="920750" cy="652780"/>
            <a:chOff x="1136903" y="5586983"/>
            <a:chExt cx="920750" cy="652780"/>
          </a:xfrm>
        </p:grpSpPr>
        <p:sp>
          <p:nvSpPr>
            <p:cNvPr id="10" name="object 10"/>
            <p:cNvSpPr/>
            <p:nvPr/>
          </p:nvSpPr>
          <p:spPr>
            <a:xfrm>
              <a:off x="1167383" y="5684519"/>
              <a:ext cx="844296" cy="365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6903" y="5586983"/>
              <a:ext cx="920496" cy="6522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2596" y="5709116"/>
              <a:ext cx="754145" cy="2733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2596" y="5709116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80" h="273685">
                  <a:moveTo>
                    <a:pt x="0" y="136688"/>
                  </a:moveTo>
                  <a:lnTo>
                    <a:pt x="68343" y="0"/>
                  </a:lnTo>
                  <a:lnTo>
                    <a:pt x="685801" y="0"/>
                  </a:lnTo>
                  <a:lnTo>
                    <a:pt x="754145" y="136688"/>
                  </a:lnTo>
                  <a:lnTo>
                    <a:pt x="685801" y="273377"/>
                  </a:lnTo>
                  <a:lnTo>
                    <a:pt x="68343" y="273377"/>
                  </a:lnTo>
                  <a:lnTo>
                    <a:pt x="0" y="136688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6527" y="5605271"/>
              <a:ext cx="841247" cy="573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28493" y="5667755"/>
            <a:ext cx="521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S</a:t>
            </a:r>
            <a:r>
              <a:rPr sz="20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20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2000" spc="11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73223" y="5586983"/>
            <a:ext cx="847725" cy="652780"/>
            <a:chOff x="2173223" y="5586983"/>
            <a:chExt cx="847725" cy="652780"/>
          </a:xfrm>
        </p:grpSpPr>
        <p:sp>
          <p:nvSpPr>
            <p:cNvPr id="17" name="object 17"/>
            <p:cNvSpPr/>
            <p:nvPr/>
          </p:nvSpPr>
          <p:spPr>
            <a:xfrm>
              <a:off x="2173223" y="5684519"/>
              <a:ext cx="847344" cy="3657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18943" y="5586983"/>
              <a:ext cx="771144" cy="6522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0481" y="5709116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80" h="273685">
                  <a:moveTo>
                    <a:pt x="685801" y="0"/>
                  </a:moveTo>
                  <a:lnTo>
                    <a:pt x="68343" y="0"/>
                  </a:lnTo>
                  <a:lnTo>
                    <a:pt x="0" y="136688"/>
                  </a:lnTo>
                  <a:lnTo>
                    <a:pt x="68343" y="273377"/>
                  </a:lnTo>
                  <a:lnTo>
                    <a:pt x="685801" y="273377"/>
                  </a:lnTo>
                  <a:lnTo>
                    <a:pt x="754145" y="136688"/>
                  </a:lnTo>
                  <a:lnTo>
                    <a:pt x="685801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0481" y="5709116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80" h="273685">
                  <a:moveTo>
                    <a:pt x="0" y="136688"/>
                  </a:moveTo>
                  <a:lnTo>
                    <a:pt x="68343" y="0"/>
                  </a:lnTo>
                  <a:lnTo>
                    <a:pt x="685801" y="0"/>
                  </a:lnTo>
                  <a:lnTo>
                    <a:pt x="754145" y="136688"/>
                  </a:lnTo>
                  <a:lnTo>
                    <a:pt x="685801" y="273377"/>
                  </a:lnTo>
                  <a:lnTo>
                    <a:pt x="68343" y="273377"/>
                  </a:lnTo>
                  <a:lnTo>
                    <a:pt x="0" y="136688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8567" y="5605271"/>
              <a:ext cx="691895" cy="5730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11149" y="5667755"/>
            <a:ext cx="374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k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y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82111" y="5586983"/>
            <a:ext cx="847725" cy="652780"/>
            <a:chOff x="3182111" y="5586983"/>
            <a:chExt cx="847725" cy="652780"/>
          </a:xfrm>
        </p:grpSpPr>
        <p:sp>
          <p:nvSpPr>
            <p:cNvPr id="24" name="object 24"/>
            <p:cNvSpPr/>
            <p:nvPr/>
          </p:nvSpPr>
          <p:spPr>
            <a:xfrm>
              <a:off x="3182111" y="5684519"/>
              <a:ext cx="847343" cy="3657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3447" y="5586983"/>
              <a:ext cx="816863" cy="6522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23604" y="5605271"/>
              <a:ext cx="763670" cy="5730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33088" y="5586983"/>
            <a:ext cx="975360" cy="652780"/>
            <a:chOff x="4133088" y="5586983"/>
            <a:chExt cx="975360" cy="652780"/>
          </a:xfrm>
        </p:grpSpPr>
        <p:sp>
          <p:nvSpPr>
            <p:cNvPr id="28" name="object 28"/>
            <p:cNvSpPr/>
            <p:nvPr/>
          </p:nvSpPr>
          <p:spPr>
            <a:xfrm>
              <a:off x="4191000" y="5684519"/>
              <a:ext cx="844296" cy="3657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3088" y="5586983"/>
              <a:ext cx="975360" cy="6522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6251" y="5709116"/>
              <a:ext cx="754145" cy="2733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6251" y="5709116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79" h="273685">
                  <a:moveTo>
                    <a:pt x="0" y="136688"/>
                  </a:moveTo>
                  <a:lnTo>
                    <a:pt x="68343" y="0"/>
                  </a:lnTo>
                  <a:lnTo>
                    <a:pt x="685801" y="0"/>
                  </a:lnTo>
                  <a:lnTo>
                    <a:pt x="754145" y="136688"/>
                  </a:lnTo>
                  <a:lnTo>
                    <a:pt x="685801" y="273377"/>
                  </a:lnTo>
                  <a:lnTo>
                    <a:pt x="68343" y="273377"/>
                  </a:lnTo>
                  <a:lnTo>
                    <a:pt x="0" y="136688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72712" y="5605271"/>
              <a:ext cx="896112" cy="5730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395888" y="5667755"/>
            <a:ext cx="1504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" algn="l"/>
              </a:tabLst>
            </a:pPr>
            <a:r>
              <a:rPr sz="2000" spc="-65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n</a:t>
            </a:r>
            <a:r>
              <a:rPr sz="2000" spc="-9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rgbClr val="333333"/>
                </a:solidFill>
                <a:latin typeface="Arial Unicode MS"/>
                <a:cs typeface="Arial Unicode MS"/>
              </a:rPr>
              <a:t>	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&lt;k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w</a:t>
            </a:r>
            <a:r>
              <a:rPr sz="20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&gt;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96840" y="5586983"/>
            <a:ext cx="847725" cy="652780"/>
            <a:chOff x="5196840" y="5586983"/>
            <a:chExt cx="847725" cy="652780"/>
          </a:xfrm>
        </p:grpSpPr>
        <p:sp>
          <p:nvSpPr>
            <p:cNvPr id="35" name="object 35"/>
            <p:cNvSpPr/>
            <p:nvPr/>
          </p:nvSpPr>
          <p:spPr>
            <a:xfrm>
              <a:off x="5196840" y="5684519"/>
              <a:ext cx="847343" cy="3657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2560" y="5586983"/>
              <a:ext cx="771143" cy="6522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4137" y="5709116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79" h="273685">
                  <a:moveTo>
                    <a:pt x="685800" y="0"/>
                  </a:moveTo>
                  <a:lnTo>
                    <a:pt x="68343" y="0"/>
                  </a:lnTo>
                  <a:lnTo>
                    <a:pt x="0" y="136688"/>
                  </a:lnTo>
                  <a:lnTo>
                    <a:pt x="68343" y="273377"/>
                  </a:lnTo>
                  <a:lnTo>
                    <a:pt x="685800" y="273377"/>
                  </a:lnTo>
                  <a:lnTo>
                    <a:pt x="754143" y="13668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44137" y="5709116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79" h="273685">
                  <a:moveTo>
                    <a:pt x="0" y="136688"/>
                  </a:moveTo>
                  <a:lnTo>
                    <a:pt x="68343" y="0"/>
                  </a:lnTo>
                  <a:lnTo>
                    <a:pt x="685801" y="0"/>
                  </a:lnTo>
                  <a:lnTo>
                    <a:pt x="754145" y="136688"/>
                  </a:lnTo>
                  <a:lnTo>
                    <a:pt x="685801" y="273377"/>
                  </a:lnTo>
                  <a:lnTo>
                    <a:pt x="68343" y="273377"/>
                  </a:lnTo>
                  <a:lnTo>
                    <a:pt x="0" y="136688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82184" y="5605271"/>
              <a:ext cx="691896" cy="5730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34805" y="5667755"/>
            <a:ext cx="374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k</a:t>
            </a: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y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05728" y="5586983"/>
            <a:ext cx="847725" cy="652780"/>
            <a:chOff x="6205728" y="5586983"/>
            <a:chExt cx="847725" cy="652780"/>
          </a:xfrm>
        </p:grpSpPr>
        <p:sp>
          <p:nvSpPr>
            <p:cNvPr id="42" name="object 42"/>
            <p:cNvSpPr/>
            <p:nvPr/>
          </p:nvSpPr>
          <p:spPr>
            <a:xfrm>
              <a:off x="6205728" y="5684519"/>
              <a:ext cx="847344" cy="36575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27064" y="5586983"/>
              <a:ext cx="819912" cy="6522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7259" y="5605271"/>
              <a:ext cx="763670" cy="5730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156704" y="5586983"/>
            <a:ext cx="975360" cy="652780"/>
            <a:chOff x="7156704" y="5586983"/>
            <a:chExt cx="975360" cy="652780"/>
          </a:xfrm>
        </p:grpSpPr>
        <p:sp>
          <p:nvSpPr>
            <p:cNvPr id="46" name="object 46"/>
            <p:cNvSpPr/>
            <p:nvPr/>
          </p:nvSpPr>
          <p:spPr>
            <a:xfrm>
              <a:off x="7214616" y="5684519"/>
              <a:ext cx="844296" cy="36575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6704" y="5586983"/>
              <a:ext cx="975359" cy="6522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59905" y="5709115"/>
              <a:ext cx="754145" cy="27337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59905" y="5709115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79" h="273685">
                  <a:moveTo>
                    <a:pt x="0" y="136688"/>
                  </a:moveTo>
                  <a:lnTo>
                    <a:pt x="68343" y="0"/>
                  </a:lnTo>
                  <a:lnTo>
                    <a:pt x="685801" y="0"/>
                  </a:lnTo>
                  <a:lnTo>
                    <a:pt x="754145" y="136688"/>
                  </a:lnTo>
                  <a:lnTo>
                    <a:pt x="685801" y="273377"/>
                  </a:lnTo>
                  <a:lnTo>
                    <a:pt x="68343" y="273377"/>
                  </a:lnTo>
                  <a:lnTo>
                    <a:pt x="0" y="136688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96328" y="5605271"/>
              <a:ext cx="896112" cy="5730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17543" y="5667755"/>
            <a:ext cx="1506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2000" spc="30" dirty="0">
                <a:solidFill>
                  <a:srgbClr val="333333"/>
                </a:solidFill>
                <a:latin typeface="Arial Unicode MS"/>
                <a:cs typeface="Arial Unicode MS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Arial Unicode MS"/>
                <a:cs typeface="Arial Unicode MS"/>
              </a:rPr>
              <a:t>w</a:t>
            </a:r>
            <a:r>
              <a:rPr sz="2000" spc="-60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2000" dirty="0">
                <a:solidFill>
                  <a:srgbClr val="333333"/>
                </a:solidFill>
                <a:latin typeface="Arial Unicode MS"/>
                <a:cs typeface="Arial Unicode MS"/>
              </a:rPr>
              <a:t>	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&lt;k</a:t>
            </a:r>
            <a:r>
              <a:rPr sz="2000" spc="-25" dirty="0">
                <a:solidFill>
                  <a:srgbClr val="333333"/>
                </a:solidFill>
                <a:latin typeface="Arial Unicode MS"/>
                <a:cs typeface="Arial Unicode MS"/>
              </a:rPr>
              <a:t>w</a:t>
            </a:r>
            <a:r>
              <a:rPr sz="20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&gt;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180831" y="5586983"/>
            <a:ext cx="847725" cy="652780"/>
            <a:chOff x="8180831" y="5586983"/>
            <a:chExt cx="847725" cy="652780"/>
          </a:xfrm>
        </p:grpSpPr>
        <p:sp>
          <p:nvSpPr>
            <p:cNvPr id="53" name="object 53"/>
            <p:cNvSpPr/>
            <p:nvPr/>
          </p:nvSpPr>
          <p:spPr>
            <a:xfrm>
              <a:off x="8180831" y="5684519"/>
              <a:ext cx="847344" cy="36575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11895" y="5586983"/>
              <a:ext cx="597407" cy="6522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26843" y="5709115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79" h="273685">
                  <a:moveTo>
                    <a:pt x="685800" y="0"/>
                  </a:moveTo>
                  <a:lnTo>
                    <a:pt x="68343" y="0"/>
                  </a:lnTo>
                  <a:lnTo>
                    <a:pt x="0" y="136688"/>
                  </a:lnTo>
                  <a:lnTo>
                    <a:pt x="68343" y="273377"/>
                  </a:lnTo>
                  <a:lnTo>
                    <a:pt x="685800" y="273377"/>
                  </a:lnTo>
                  <a:lnTo>
                    <a:pt x="754143" y="13668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6843" y="5709115"/>
              <a:ext cx="754380" cy="273685"/>
            </a:xfrm>
            <a:custGeom>
              <a:avLst/>
              <a:gdLst/>
              <a:ahLst/>
              <a:cxnLst/>
              <a:rect l="l" t="t" r="r" b="b"/>
              <a:pathLst>
                <a:path w="754379" h="273685">
                  <a:moveTo>
                    <a:pt x="0" y="136688"/>
                  </a:moveTo>
                  <a:lnTo>
                    <a:pt x="68343" y="0"/>
                  </a:lnTo>
                  <a:lnTo>
                    <a:pt x="685801" y="0"/>
                  </a:lnTo>
                  <a:lnTo>
                    <a:pt x="754145" y="136688"/>
                  </a:lnTo>
                  <a:lnTo>
                    <a:pt x="685801" y="273377"/>
                  </a:lnTo>
                  <a:lnTo>
                    <a:pt x="68343" y="273377"/>
                  </a:lnTo>
                  <a:lnTo>
                    <a:pt x="0" y="136688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51519" y="5605271"/>
              <a:ext cx="518159" cy="5730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503903" y="5667755"/>
            <a:ext cx="201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20" dirty="0">
                <a:solidFill>
                  <a:srgbClr val="333333"/>
                </a:solidFill>
                <a:latin typeface="Arial Unicode MS"/>
                <a:cs typeface="Arial Unicode MS"/>
              </a:rPr>
              <a:t>…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11056" y="5586983"/>
            <a:ext cx="1164590" cy="652780"/>
            <a:chOff x="9211056" y="5586983"/>
            <a:chExt cx="1164590" cy="652780"/>
          </a:xfrm>
        </p:grpSpPr>
        <p:sp>
          <p:nvSpPr>
            <p:cNvPr id="60" name="object 60"/>
            <p:cNvSpPr/>
            <p:nvPr/>
          </p:nvSpPr>
          <p:spPr>
            <a:xfrm>
              <a:off x="9241536" y="5684519"/>
              <a:ext cx="1088135" cy="3657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056" y="5586983"/>
              <a:ext cx="1164336" cy="65227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86665" y="5709114"/>
              <a:ext cx="996950" cy="273685"/>
            </a:xfrm>
            <a:custGeom>
              <a:avLst/>
              <a:gdLst/>
              <a:ahLst/>
              <a:cxnLst/>
              <a:rect l="l" t="t" r="r" b="b"/>
              <a:pathLst>
                <a:path w="996950" h="273685">
                  <a:moveTo>
                    <a:pt x="928547" y="0"/>
                  </a:moveTo>
                  <a:lnTo>
                    <a:pt x="68343" y="0"/>
                  </a:lnTo>
                  <a:lnTo>
                    <a:pt x="0" y="136689"/>
                  </a:lnTo>
                  <a:lnTo>
                    <a:pt x="68343" y="273377"/>
                  </a:lnTo>
                  <a:lnTo>
                    <a:pt x="928547" y="273377"/>
                  </a:lnTo>
                  <a:lnTo>
                    <a:pt x="996892" y="136689"/>
                  </a:lnTo>
                  <a:lnTo>
                    <a:pt x="928547" y="0"/>
                  </a:lnTo>
                  <a:close/>
                </a:path>
              </a:pathLst>
            </a:custGeom>
            <a:solidFill>
              <a:srgbClr val="BDD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86665" y="5709114"/>
              <a:ext cx="996950" cy="273685"/>
            </a:xfrm>
            <a:custGeom>
              <a:avLst/>
              <a:gdLst/>
              <a:ahLst/>
              <a:cxnLst/>
              <a:rect l="l" t="t" r="r" b="b"/>
              <a:pathLst>
                <a:path w="996950" h="273685">
                  <a:moveTo>
                    <a:pt x="0" y="136689"/>
                  </a:moveTo>
                  <a:lnTo>
                    <a:pt x="68344" y="0"/>
                  </a:lnTo>
                  <a:lnTo>
                    <a:pt x="928548" y="0"/>
                  </a:lnTo>
                  <a:lnTo>
                    <a:pt x="996893" y="136689"/>
                  </a:lnTo>
                  <a:lnTo>
                    <a:pt x="928548" y="273377"/>
                  </a:lnTo>
                  <a:lnTo>
                    <a:pt x="68344" y="273377"/>
                  </a:lnTo>
                  <a:lnTo>
                    <a:pt x="0" y="136689"/>
                  </a:lnTo>
                  <a:close/>
                </a:path>
              </a:pathLst>
            </a:custGeom>
            <a:ln w="9525">
              <a:solidFill>
                <a:srgbClr val="285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50680" y="5605271"/>
              <a:ext cx="1085087" cy="5730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401857" y="5667755"/>
            <a:ext cx="767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80" dirty="0">
                <a:solidFill>
                  <a:srgbClr val="333333"/>
                </a:solidFill>
                <a:latin typeface="Arial Unicode MS"/>
                <a:cs typeface="Arial Unicode MS"/>
              </a:rPr>
              <a:t>nd</a:t>
            </a:r>
            <a:r>
              <a:rPr sz="20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k</a:t>
            </a:r>
            <a:r>
              <a:rPr sz="20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000" spc="-95" dirty="0">
                <a:solidFill>
                  <a:srgbClr val="333333"/>
                </a:solidFill>
                <a:latin typeface="Arial Unicode MS"/>
                <a:cs typeface="Arial Unicode MS"/>
              </a:rPr>
              <a:t>y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49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49526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" y="0"/>
            <a:ext cx="12142398" cy="657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83402" y="6566080"/>
            <a:ext cx="162560" cy="2876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5</a:t>
            </a:fld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54843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325" y="141732"/>
            <a:ext cx="9745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5" dirty="0">
                <a:latin typeface="Arial"/>
                <a:cs typeface="Arial"/>
              </a:rPr>
              <a:t>PM</a:t>
            </a:r>
            <a:r>
              <a:rPr spc="-155" dirty="0"/>
              <a:t>: </a:t>
            </a:r>
            <a:r>
              <a:rPr spc="-220" dirty="0"/>
              <a:t>Generate </a:t>
            </a:r>
            <a:r>
              <a:rPr spc="-210" dirty="0"/>
              <a:t>Documents </a:t>
            </a:r>
            <a:r>
              <a:rPr spc="-200" dirty="0"/>
              <a:t>given </a:t>
            </a:r>
            <a:r>
              <a:rPr spc="-240" dirty="0"/>
              <a:t>an</a:t>
            </a:r>
            <a:r>
              <a:rPr spc="-405" dirty="0"/>
              <a:t> </a:t>
            </a:r>
            <a:r>
              <a:rPr spc="-105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000899" y="810291"/>
            <a:ext cx="10976294" cy="5674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50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732907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B0B9-C5C7-DA45-853C-213DF9A0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Check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B35BB8-82FE-B648-A716-CE702095C8B5}"/>
              </a:ext>
            </a:extLst>
          </p:cNvPr>
          <p:cNvSpPr txBox="1">
            <a:spLocks/>
          </p:cNvSpPr>
          <p:nvPr/>
        </p:nvSpPr>
        <p:spPr>
          <a:xfrm>
            <a:off x="838200" y="2100649"/>
            <a:ext cx="10789508" cy="305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True / False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model in the previous slide has a memory unit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model is based on a seq-seq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311" y="714375"/>
            <a:ext cx="11791949" cy="544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463" y="171195"/>
            <a:ext cx="11409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45" dirty="0">
                <a:latin typeface="Arial"/>
                <a:cs typeface="Arial"/>
              </a:rPr>
              <a:t>PM</a:t>
            </a:r>
            <a:r>
              <a:rPr sz="4000" spc="-145" dirty="0"/>
              <a:t>: </a:t>
            </a:r>
            <a:r>
              <a:rPr sz="4000" spc="-204" dirty="0"/>
              <a:t>Generate </a:t>
            </a:r>
            <a:r>
              <a:rPr sz="4000" spc="-195" dirty="0"/>
              <a:t>Documents </a:t>
            </a:r>
            <a:r>
              <a:rPr sz="4000" spc="-185" dirty="0"/>
              <a:t>given </a:t>
            </a:r>
            <a:r>
              <a:rPr sz="4000" spc="-220" dirty="0"/>
              <a:t>an </a:t>
            </a:r>
            <a:r>
              <a:rPr sz="4000" spc="-100" dirty="0"/>
              <a:t>Outline </a:t>
            </a:r>
            <a:r>
              <a:rPr sz="4000" spc="200" dirty="0">
                <a:solidFill>
                  <a:srgbClr val="2A1BF1"/>
                </a:solidFill>
              </a:rPr>
              <a:t>w/</a:t>
            </a:r>
            <a:r>
              <a:rPr sz="4000" spc="-455" dirty="0">
                <a:solidFill>
                  <a:srgbClr val="2A1BF1"/>
                </a:solidFill>
              </a:rPr>
              <a:t> </a:t>
            </a:r>
            <a:r>
              <a:rPr sz="4000" spc="-85" dirty="0">
                <a:solidFill>
                  <a:srgbClr val="2A1BF1"/>
                </a:solidFill>
              </a:rPr>
              <a:t>Memory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52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787196" y="1314196"/>
            <a:ext cx="583184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keep 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track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800" spc="-55" dirty="0">
                <a:solidFill>
                  <a:srgbClr val="333333"/>
                </a:solidFill>
                <a:latin typeface="Arial Unicode MS"/>
                <a:cs typeface="Arial Unicode MS"/>
              </a:rPr>
              <a:t>portions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800" spc="-5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outline</a:t>
            </a:r>
            <a:endParaRPr sz="2800">
              <a:latin typeface="Arial Unicode MS"/>
              <a:cs typeface="Arial Unicode MS"/>
            </a:endParaRPr>
          </a:p>
          <a:p>
            <a:pPr marL="583565" marR="5080" indent="-571500">
              <a:lnSpc>
                <a:spcPts val="3290"/>
              </a:lnSpc>
              <a:spcBef>
                <a:spcPts val="21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maintain </a:t>
            </a:r>
            <a:r>
              <a:rPr sz="2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semantic </a:t>
            </a:r>
            <a:r>
              <a:rPr sz="2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coherence</a:t>
            </a:r>
            <a:r>
              <a:rPr sz="2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across  </a:t>
            </a:r>
            <a:r>
              <a:rPr sz="28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800" spc="-45" dirty="0">
                <a:solidFill>
                  <a:srgbClr val="333333"/>
                </a:solidFill>
                <a:latin typeface="Arial Unicode MS"/>
                <a:cs typeface="Arial Unicode MS"/>
              </a:rPr>
              <a:t>entire</a:t>
            </a:r>
            <a:r>
              <a:rPr sz="2800" spc="-2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story</a:t>
            </a:r>
            <a:endParaRPr sz="2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79125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675" y="141732"/>
            <a:ext cx="82207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5" dirty="0">
                <a:latin typeface="Arial"/>
                <a:cs typeface="Arial"/>
              </a:rPr>
              <a:t>PM</a:t>
            </a:r>
            <a:r>
              <a:rPr spc="-155" dirty="0"/>
              <a:t>: </a:t>
            </a:r>
            <a:r>
              <a:rPr spc="-250" dirty="0"/>
              <a:t>Gated </a:t>
            </a:r>
            <a:r>
              <a:rPr spc="-95" dirty="0"/>
              <a:t>Memory </a:t>
            </a:r>
            <a:r>
              <a:rPr spc="-180" dirty="0"/>
              <a:t>Update</a:t>
            </a:r>
            <a:r>
              <a:rPr spc="-445" dirty="0"/>
              <a:t> </a:t>
            </a:r>
            <a:r>
              <a:rPr spc="-90" dirty="0"/>
              <a:t>Module</a:t>
            </a:r>
          </a:p>
        </p:txBody>
      </p:sp>
      <p:sp>
        <p:nvSpPr>
          <p:cNvPr id="3" name="object 3"/>
          <p:cNvSpPr/>
          <p:nvPr/>
        </p:nvSpPr>
        <p:spPr>
          <a:xfrm>
            <a:off x="179809" y="1064342"/>
            <a:ext cx="6321141" cy="5508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58283" y="3180079"/>
            <a:ext cx="149860" cy="1212850"/>
          </a:xfrm>
          <a:custGeom>
            <a:avLst/>
            <a:gdLst/>
            <a:ahLst/>
            <a:cxnLst/>
            <a:rect l="l" t="t" r="r" b="b"/>
            <a:pathLst>
              <a:path w="149859" h="1212850">
                <a:moveTo>
                  <a:pt x="149720" y="0"/>
                </a:moveTo>
                <a:lnTo>
                  <a:pt x="0" y="0"/>
                </a:lnTo>
                <a:lnTo>
                  <a:pt x="0" y="26670"/>
                </a:lnTo>
                <a:lnTo>
                  <a:pt x="91376" y="26670"/>
                </a:lnTo>
                <a:lnTo>
                  <a:pt x="91376" y="1184910"/>
                </a:lnTo>
                <a:lnTo>
                  <a:pt x="0" y="1184910"/>
                </a:lnTo>
                <a:lnTo>
                  <a:pt x="0" y="1212850"/>
                </a:lnTo>
                <a:lnTo>
                  <a:pt x="149720" y="1212850"/>
                </a:lnTo>
                <a:lnTo>
                  <a:pt x="149720" y="1184910"/>
                </a:lnTo>
                <a:lnTo>
                  <a:pt x="149720" y="26670"/>
                </a:lnTo>
                <a:lnTo>
                  <a:pt x="14972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3482" y="3180079"/>
            <a:ext cx="149860" cy="1212850"/>
          </a:xfrm>
          <a:custGeom>
            <a:avLst/>
            <a:gdLst/>
            <a:ahLst/>
            <a:cxnLst/>
            <a:rect l="l" t="t" r="r" b="b"/>
            <a:pathLst>
              <a:path w="149859" h="1212850">
                <a:moveTo>
                  <a:pt x="149720" y="0"/>
                </a:moveTo>
                <a:lnTo>
                  <a:pt x="0" y="0"/>
                </a:lnTo>
                <a:lnTo>
                  <a:pt x="0" y="26670"/>
                </a:lnTo>
                <a:lnTo>
                  <a:pt x="0" y="1184910"/>
                </a:lnTo>
                <a:lnTo>
                  <a:pt x="0" y="1212850"/>
                </a:lnTo>
                <a:lnTo>
                  <a:pt x="149720" y="1212850"/>
                </a:lnTo>
                <a:lnTo>
                  <a:pt x="149720" y="1184910"/>
                </a:lnTo>
                <a:lnTo>
                  <a:pt x="58343" y="1184910"/>
                </a:lnTo>
                <a:lnTo>
                  <a:pt x="58343" y="26670"/>
                </a:lnTo>
                <a:lnTo>
                  <a:pt x="149720" y="26670"/>
                </a:lnTo>
                <a:lnTo>
                  <a:pt x="14972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6530" y="2837179"/>
            <a:ext cx="4196080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5710"/>
              </a:lnSpc>
              <a:spcBef>
                <a:spcPts val="100"/>
              </a:spcBef>
              <a:tabLst>
                <a:tab pos="1609725" algn="l"/>
              </a:tabLst>
            </a:pPr>
            <a:r>
              <a:rPr sz="7200" spc="-1072" baseline="-45717" dirty="0">
                <a:solidFill>
                  <a:srgbClr val="333333"/>
                </a:solidFill>
                <a:latin typeface="Arial Unicode MS"/>
                <a:cs typeface="Arial Unicode MS"/>
              </a:rPr>
              <a:t>𝑀 </a:t>
            </a:r>
            <a:r>
              <a:rPr sz="7200" spc="-757" baseline="-45717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1170" baseline="-45717" dirty="0">
                <a:solidFill>
                  <a:srgbClr val="333333"/>
                </a:solidFill>
                <a:latin typeface="Arial Unicode MS"/>
                <a:cs typeface="Arial Unicode MS"/>
              </a:rPr>
              <a:t>=	</a:t>
            </a:r>
            <a:r>
              <a:rPr sz="7200" spc="-2175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𝐾</a:t>
            </a:r>
            <a:r>
              <a:rPr sz="7200" spc="142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32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∈</a:t>
            </a:r>
            <a:r>
              <a:rPr sz="7200" spc="-67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17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ℛ</a:t>
            </a:r>
            <a:r>
              <a:rPr sz="3500" spc="345" dirty="0">
                <a:solidFill>
                  <a:srgbClr val="333333"/>
                </a:solidFill>
                <a:latin typeface="Arial Unicode MS"/>
                <a:cs typeface="Arial Unicode MS"/>
              </a:rPr>
              <a:t>!×#</a:t>
            </a:r>
            <a:endParaRPr sz="3500">
              <a:latin typeface="Arial Unicode MS"/>
              <a:cs typeface="Arial Unicode MS"/>
            </a:endParaRPr>
          </a:p>
          <a:p>
            <a:pPr marL="1558925" algn="ctr">
              <a:lnSpc>
                <a:spcPts val="5710"/>
              </a:lnSpc>
            </a:pPr>
            <a:r>
              <a:rPr sz="7200" spc="-2220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𝐷</a:t>
            </a:r>
            <a:r>
              <a:rPr sz="7200" spc="142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32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∈</a:t>
            </a:r>
            <a:r>
              <a:rPr sz="7200" spc="-67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17" baseline="-20833" dirty="0">
                <a:solidFill>
                  <a:srgbClr val="333333"/>
                </a:solidFill>
                <a:latin typeface="Arial Unicode MS"/>
                <a:cs typeface="Arial Unicode MS"/>
              </a:rPr>
              <a:t>ℛ</a:t>
            </a:r>
            <a:r>
              <a:rPr sz="3500" spc="345" dirty="0">
                <a:solidFill>
                  <a:srgbClr val="333333"/>
                </a:solidFill>
                <a:latin typeface="Arial Unicode MS"/>
                <a:cs typeface="Arial Unicode MS"/>
              </a:rPr>
              <a:t>!×#</a:t>
            </a:r>
            <a:endParaRPr sz="35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53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747484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66" y="171195"/>
            <a:ext cx="11412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4" dirty="0">
                <a:latin typeface="Arial"/>
                <a:cs typeface="Arial"/>
              </a:rPr>
              <a:t>PM: </a:t>
            </a:r>
            <a:r>
              <a:rPr sz="4000" spc="-204" dirty="0"/>
              <a:t>Generate </a:t>
            </a:r>
            <a:r>
              <a:rPr sz="4000" spc="-195" dirty="0"/>
              <a:t>Documents </a:t>
            </a:r>
            <a:r>
              <a:rPr sz="4000" spc="-185" dirty="0"/>
              <a:t>given </a:t>
            </a:r>
            <a:r>
              <a:rPr sz="4000" spc="-220" dirty="0"/>
              <a:t>an </a:t>
            </a:r>
            <a:r>
              <a:rPr sz="4000" spc="-100" dirty="0"/>
              <a:t>Outline </a:t>
            </a:r>
            <a:r>
              <a:rPr sz="4000" spc="200" dirty="0">
                <a:solidFill>
                  <a:srgbClr val="2A1BF1"/>
                </a:solidFill>
              </a:rPr>
              <a:t>w/</a:t>
            </a:r>
            <a:r>
              <a:rPr sz="4000" spc="-409" dirty="0">
                <a:solidFill>
                  <a:srgbClr val="2A1BF1"/>
                </a:solidFill>
              </a:rPr>
              <a:t> </a:t>
            </a:r>
            <a:r>
              <a:rPr sz="4000" spc="-85" dirty="0">
                <a:solidFill>
                  <a:srgbClr val="2A1BF1"/>
                </a:solidFill>
              </a:rPr>
              <a:t>Memory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161" y="925207"/>
            <a:ext cx="11964332" cy="5581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54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641119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3" y="171195"/>
            <a:ext cx="11409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45" dirty="0">
                <a:latin typeface="Arial"/>
                <a:cs typeface="Arial"/>
              </a:rPr>
              <a:t>PM</a:t>
            </a:r>
            <a:r>
              <a:rPr sz="4000" spc="-145" dirty="0"/>
              <a:t>: </a:t>
            </a:r>
            <a:r>
              <a:rPr sz="4000" spc="-204" dirty="0"/>
              <a:t>Generate </a:t>
            </a:r>
            <a:r>
              <a:rPr sz="4000" spc="-195" dirty="0"/>
              <a:t>Documents </a:t>
            </a:r>
            <a:r>
              <a:rPr sz="4000" spc="-185" dirty="0"/>
              <a:t>given </a:t>
            </a:r>
            <a:r>
              <a:rPr sz="4000" spc="-220" dirty="0"/>
              <a:t>an </a:t>
            </a:r>
            <a:r>
              <a:rPr sz="4000" spc="-100" dirty="0"/>
              <a:t>Outline </a:t>
            </a:r>
            <a:r>
              <a:rPr sz="4000" spc="200" dirty="0">
                <a:solidFill>
                  <a:srgbClr val="2A1BF1"/>
                </a:solidFill>
              </a:rPr>
              <a:t>w/</a:t>
            </a:r>
            <a:r>
              <a:rPr sz="4000" spc="-455" dirty="0">
                <a:solidFill>
                  <a:srgbClr val="2A1BF1"/>
                </a:solidFill>
              </a:rPr>
              <a:t> </a:t>
            </a:r>
            <a:r>
              <a:rPr sz="4000" spc="-85" dirty="0">
                <a:solidFill>
                  <a:srgbClr val="2A1BF1"/>
                </a:solidFill>
              </a:rPr>
              <a:t>Memory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857" y="940306"/>
            <a:ext cx="11873693" cy="559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55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515353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632" y="141732"/>
            <a:ext cx="7628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PLOTMachines </a:t>
            </a:r>
            <a:r>
              <a:rPr spc="-50" dirty="0"/>
              <a:t>: </a:t>
            </a:r>
            <a:r>
              <a:rPr spc="-80" dirty="0"/>
              <a:t>Model</a:t>
            </a:r>
            <a:r>
              <a:rPr spc="-270" dirty="0"/>
              <a:t> </a:t>
            </a:r>
            <a:r>
              <a:rPr spc="-180" dirty="0"/>
              <a:t>Variations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022177" y="2430779"/>
            <a:ext cx="149860" cy="1212850"/>
          </a:xfrm>
          <a:custGeom>
            <a:avLst/>
            <a:gdLst/>
            <a:ahLst/>
            <a:cxnLst/>
            <a:rect l="l" t="t" r="r" b="b"/>
            <a:pathLst>
              <a:path w="149860" h="1212850">
                <a:moveTo>
                  <a:pt x="149720" y="0"/>
                </a:moveTo>
                <a:lnTo>
                  <a:pt x="0" y="0"/>
                </a:lnTo>
                <a:lnTo>
                  <a:pt x="0" y="27940"/>
                </a:lnTo>
                <a:lnTo>
                  <a:pt x="91376" y="27940"/>
                </a:lnTo>
                <a:lnTo>
                  <a:pt x="91376" y="1184910"/>
                </a:lnTo>
                <a:lnTo>
                  <a:pt x="0" y="1184910"/>
                </a:lnTo>
                <a:lnTo>
                  <a:pt x="0" y="1212850"/>
                </a:lnTo>
                <a:lnTo>
                  <a:pt x="149720" y="1212850"/>
                </a:lnTo>
                <a:lnTo>
                  <a:pt x="149720" y="1184910"/>
                </a:lnTo>
                <a:lnTo>
                  <a:pt x="149720" y="27940"/>
                </a:lnTo>
                <a:lnTo>
                  <a:pt x="14972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7376" y="2430779"/>
            <a:ext cx="149860" cy="1212850"/>
          </a:xfrm>
          <a:custGeom>
            <a:avLst/>
            <a:gdLst/>
            <a:ahLst/>
            <a:cxnLst/>
            <a:rect l="l" t="t" r="r" b="b"/>
            <a:pathLst>
              <a:path w="149860" h="1212850">
                <a:moveTo>
                  <a:pt x="149720" y="0"/>
                </a:moveTo>
                <a:lnTo>
                  <a:pt x="0" y="0"/>
                </a:lnTo>
                <a:lnTo>
                  <a:pt x="0" y="27940"/>
                </a:lnTo>
                <a:lnTo>
                  <a:pt x="0" y="1184910"/>
                </a:lnTo>
                <a:lnTo>
                  <a:pt x="0" y="1212850"/>
                </a:lnTo>
                <a:lnTo>
                  <a:pt x="149720" y="1212850"/>
                </a:lnTo>
                <a:lnTo>
                  <a:pt x="149720" y="1184910"/>
                </a:lnTo>
                <a:lnTo>
                  <a:pt x="58343" y="1184910"/>
                </a:lnTo>
                <a:lnTo>
                  <a:pt x="58343" y="27940"/>
                </a:lnTo>
                <a:lnTo>
                  <a:pt x="149720" y="27940"/>
                </a:lnTo>
                <a:lnTo>
                  <a:pt x="14972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722" y="1147571"/>
            <a:ext cx="4221480" cy="24193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25270" marR="378460" indent="-165100">
              <a:lnSpc>
                <a:spcPts val="3790"/>
              </a:lnSpc>
              <a:spcBef>
                <a:spcPts val="265"/>
              </a:spcBef>
            </a:pPr>
            <a:r>
              <a:rPr sz="3200" b="1" spc="-44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3200" b="1" spc="-66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3200" b="1" spc="-40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3200" b="1" spc="-3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b="1" spc="13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3200" b="1" spc="-204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3200" b="1" spc="-33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3200" b="1" spc="-36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3200" b="1" spc="-10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3200" b="1" spc="-24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3200" b="1" spc="-1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b="1" spc="-340" dirty="0">
                <a:solidFill>
                  <a:srgbClr val="333333"/>
                </a:solidFill>
                <a:latin typeface="Arial"/>
                <a:cs typeface="Arial"/>
              </a:rPr>
              <a:t>s  </a:t>
            </a:r>
            <a:r>
              <a:rPr sz="3200" b="1" spc="-235" dirty="0">
                <a:solidFill>
                  <a:srgbClr val="333333"/>
                </a:solidFill>
                <a:latin typeface="Arial"/>
                <a:cs typeface="Arial"/>
              </a:rPr>
              <a:t>Full</a:t>
            </a:r>
            <a:r>
              <a:rPr sz="3200" b="1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150" dirty="0">
                <a:solidFill>
                  <a:srgbClr val="333333"/>
                </a:solidFill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ts val="5390"/>
              </a:lnSpc>
              <a:tabLst>
                <a:tab pos="1622425" algn="l"/>
              </a:tabLst>
            </a:pPr>
            <a:r>
              <a:rPr sz="7200" spc="-1072" baseline="-45717" dirty="0">
                <a:solidFill>
                  <a:srgbClr val="333333"/>
                </a:solidFill>
                <a:latin typeface="Arial Unicode MS"/>
                <a:cs typeface="Arial Unicode MS"/>
              </a:rPr>
              <a:t>𝑀 </a:t>
            </a:r>
            <a:r>
              <a:rPr sz="7200" spc="-757" baseline="-45717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1170" baseline="-45717" dirty="0">
                <a:solidFill>
                  <a:srgbClr val="333333"/>
                </a:solidFill>
                <a:latin typeface="Arial Unicode MS"/>
                <a:cs typeface="Arial Unicode MS"/>
              </a:rPr>
              <a:t>=	</a:t>
            </a:r>
            <a:r>
              <a:rPr sz="7200" spc="-2175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𝐾</a:t>
            </a:r>
            <a:r>
              <a:rPr sz="7200" spc="142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32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∈</a:t>
            </a:r>
            <a:r>
              <a:rPr sz="7200" spc="-67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17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ℛ</a:t>
            </a:r>
            <a:r>
              <a:rPr sz="3500" spc="345" dirty="0">
                <a:solidFill>
                  <a:srgbClr val="333333"/>
                </a:solidFill>
                <a:latin typeface="Arial Unicode MS"/>
                <a:cs typeface="Arial Unicode MS"/>
              </a:rPr>
              <a:t>!×#</a:t>
            </a:r>
            <a:endParaRPr sz="3500">
              <a:latin typeface="Arial Unicode MS"/>
              <a:cs typeface="Arial Unicode MS"/>
            </a:endParaRPr>
          </a:p>
          <a:p>
            <a:pPr marL="1558925" algn="ctr">
              <a:lnSpc>
                <a:spcPts val="5710"/>
              </a:lnSpc>
            </a:pPr>
            <a:r>
              <a:rPr sz="7200" spc="-2220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𝐷</a:t>
            </a:r>
            <a:r>
              <a:rPr sz="7200" spc="142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32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∈</a:t>
            </a:r>
            <a:r>
              <a:rPr sz="7200" spc="-67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7200" spc="517" baseline="-20254" dirty="0">
                <a:solidFill>
                  <a:srgbClr val="333333"/>
                </a:solidFill>
                <a:latin typeface="Arial Unicode MS"/>
                <a:cs typeface="Arial Unicode MS"/>
              </a:rPr>
              <a:t>ℛ</a:t>
            </a:r>
            <a:r>
              <a:rPr sz="3500" spc="345" dirty="0">
                <a:solidFill>
                  <a:srgbClr val="333333"/>
                </a:solidFill>
                <a:latin typeface="Arial Unicode MS"/>
                <a:cs typeface="Arial Unicode MS"/>
              </a:rPr>
              <a:t>!×#</a:t>
            </a:r>
            <a:endParaRPr sz="35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9302" y="2734309"/>
            <a:ext cx="133350" cy="544830"/>
          </a:xfrm>
          <a:custGeom>
            <a:avLst/>
            <a:gdLst/>
            <a:ahLst/>
            <a:cxnLst/>
            <a:rect l="l" t="t" r="r" b="b"/>
            <a:pathLst>
              <a:path w="133350" h="544829">
                <a:moveTo>
                  <a:pt x="132753" y="0"/>
                </a:moveTo>
                <a:lnTo>
                  <a:pt x="0" y="0"/>
                </a:lnTo>
                <a:lnTo>
                  <a:pt x="0" y="24130"/>
                </a:lnTo>
                <a:lnTo>
                  <a:pt x="83350" y="24130"/>
                </a:lnTo>
                <a:lnTo>
                  <a:pt x="83350" y="544830"/>
                </a:lnTo>
                <a:lnTo>
                  <a:pt x="132753" y="544830"/>
                </a:lnTo>
                <a:lnTo>
                  <a:pt x="132753" y="24130"/>
                </a:lnTo>
                <a:lnTo>
                  <a:pt x="13275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0600" y="2734309"/>
            <a:ext cx="133350" cy="544830"/>
          </a:xfrm>
          <a:custGeom>
            <a:avLst/>
            <a:gdLst/>
            <a:ahLst/>
            <a:cxnLst/>
            <a:rect l="l" t="t" r="r" b="b"/>
            <a:pathLst>
              <a:path w="133350" h="544829">
                <a:moveTo>
                  <a:pt x="132753" y="0"/>
                </a:moveTo>
                <a:lnTo>
                  <a:pt x="0" y="0"/>
                </a:lnTo>
                <a:lnTo>
                  <a:pt x="0" y="24130"/>
                </a:lnTo>
                <a:lnTo>
                  <a:pt x="0" y="544830"/>
                </a:lnTo>
                <a:lnTo>
                  <a:pt x="49415" y="544830"/>
                </a:lnTo>
                <a:lnTo>
                  <a:pt x="49415" y="24130"/>
                </a:lnTo>
                <a:lnTo>
                  <a:pt x="132753" y="24130"/>
                </a:lnTo>
                <a:lnTo>
                  <a:pt x="13275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3649" y="1016508"/>
            <a:ext cx="4299585" cy="23126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40130" marR="704850" indent="35560">
              <a:lnSpc>
                <a:spcPts val="3820"/>
              </a:lnSpc>
              <a:spcBef>
                <a:spcPts val="240"/>
              </a:spcBef>
            </a:pPr>
            <a:r>
              <a:rPr sz="3200" b="1" spc="-305" dirty="0">
                <a:solidFill>
                  <a:srgbClr val="333333"/>
                </a:solidFill>
                <a:latin typeface="Arial"/>
                <a:cs typeface="Arial"/>
              </a:rPr>
              <a:t>PLOTMachines  </a:t>
            </a:r>
            <a:r>
              <a:rPr sz="3200" b="1" spc="-285" dirty="0">
                <a:solidFill>
                  <a:srgbClr val="333333"/>
                </a:solidFill>
                <a:latin typeface="Arial"/>
                <a:cs typeface="Arial"/>
              </a:rPr>
              <a:t>Single</a:t>
            </a:r>
            <a:r>
              <a:rPr sz="3200" b="1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150" dirty="0">
                <a:solidFill>
                  <a:srgbClr val="333333"/>
                </a:solidFill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4800" spc="-715" dirty="0">
                <a:solidFill>
                  <a:srgbClr val="333333"/>
                </a:solidFill>
                <a:latin typeface="Arial Unicode MS"/>
                <a:cs typeface="Arial Unicode MS"/>
              </a:rPr>
              <a:t>𝑀 </a:t>
            </a:r>
            <a:r>
              <a:rPr sz="4800" spc="780" dirty="0">
                <a:solidFill>
                  <a:srgbClr val="333333"/>
                </a:solidFill>
                <a:latin typeface="Arial Unicode MS"/>
                <a:cs typeface="Arial Unicode MS"/>
              </a:rPr>
              <a:t>=</a:t>
            </a:r>
            <a:r>
              <a:rPr sz="4800" u="heavy" spc="78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4800" spc="-1480" dirty="0">
                <a:solidFill>
                  <a:srgbClr val="333333"/>
                </a:solidFill>
                <a:latin typeface="Arial Unicode MS"/>
                <a:cs typeface="Arial Unicode MS"/>
              </a:rPr>
              <a:t>𝐷</a:t>
            </a:r>
            <a:r>
              <a:rPr sz="4800" spc="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800" spc="355" dirty="0">
                <a:solidFill>
                  <a:srgbClr val="333333"/>
                </a:solidFill>
                <a:latin typeface="Arial Unicode MS"/>
                <a:cs typeface="Arial Unicode MS"/>
              </a:rPr>
              <a:t>∈</a:t>
            </a:r>
            <a:r>
              <a:rPr sz="4800" spc="10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800" spc="-5" dirty="0">
                <a:solidFill>
                  <a:srgbClr val="333333"/>
                </a:solidFill>
                <a:latin typeface="Arial Unicode MS"/>
                <a:cs typeface="Arial Unicode MS"/>
              </a:rPr>
              <a:t>ℛ</a:t>
            </a:r>
            <a:r>
              <a:rPr sz="5250" spc="-7" baseline="28571" dirty="0">
                <a:solidFill>
                  <a:srgbClr val="333333"/>
                </a:solidFill>
                <a:latin typeface="Arial Unicode MS"/>
                <a:cs typeface="Arial Unicode MS"/>
              </a:rPr>
              <a:t>$×#</a:t>
            </a:r>
            <a:r>
              <a:rPr sz="5250" spc="-922" baseline="28571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5250" u="heavy" spc="254" baseline="28571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endParaRPr sz="5250" baseline="285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40842" y="5798820"/>
            <a:ext cx="133350" cy="544830"/>
          </a:xfrm>
          <a:custGeom>
            <a:avLst/>
            <a:gdLst/>
            <a:ahLst/>
            <a:cxnLst/>
            <a:rect l="l" t="t" r="r" b="b"/>
            <a:pathLst>
              <a:path w="133350" h="544829">
                <a:moveTo>
                  <a:pt x="132753" y="0"/>
                </a:moveTo>
                <a:lnTo>
                  <a:pt x="0" y="0"/>
                </a:lnTo>
                <a:lnTo>
                  <a:pt x="0" y="22860"/>
                </a:lnTo>
                <a:lnTo>
                  <a:pt x="83337" y="22860"/>
                </a:lnTo>
                <a:lnTo>
                  <a:pt x="83337" y="544830"/>
                </a:lnTo>
                <a:lnTo>
                  <a:pt x="132753" y="544830"/>
                </a:lnTo>
                <a:lnTo>
                  <a:pt x="132753" y="22860"/>
                </a:lnTo>
                <a:lnTo>
                  <a:pt x="13275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4335" y="5798820"/>
            <a:ext cx="133350" cy="544830"/>
          </a:xfrm>
          <a:custGeom>
            <a:avLst/>
            <a:gdLst/>
            <a:ahLst/>
            <a:cxnLst/>
            <a:rect l="l" t="t" r="r" b="b"/>
            <a:pathLst>
              <a:path w="133350" h="544829">
                <a:moveTo>
                  <a:pt x="132765" y="0"/>
                </a:moveTo>
                <a:lnTo>
                  <a:pt x="0" y="0"/>
                </a:lnTo>
                <a:lnTo>
                  <a:pt x="0" y="22860"/>
                </a:lnTo>
                <a:lnTo>
                  <a:pt x="0" y="544830"/>
                </a:lnTo>
                <a:lnTo>
                  <a:pt x="49415" y="544830"/>
                </a:lnTo>
                <a:lnTo>
                  <a:pt x="49415" y="22860"/>
                </a:lnTo>
                <a:lnTo>
                  <a:pt x="132765" y="22860"/>
                </a:lnTo>
                <a:lnTo>
                  <a:pt x="13276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45056" y="4396740"/>
            <a:ext cx="2499995" cy="19958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6220" marR="5080" indent="-224154">
              <a:lnSpc>
                <a:spcPts val="3820"/>
              </a:lnSpc>
              <a:spcBef>
                <a:spcPts val="240"/>
              </a:spcBef>
            </a:pPr>
            <a:r>
              <a:rPr sz="3200" b="1" spc="-44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3200" b="1" spc="-66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3200" b="1" spc="-40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3200" b="1" spc="-37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b="1" spc="13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3200" b="1" spc="-204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3200" b="1" spc="-33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3200" b="1" spc="-36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3200" b="1" spc="-10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3200" b="1" spc="-24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3200" b="1" spc="-1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b="1" spc="-340" dirty="0">
                <a:solidFill>
                  <a:srgbClr val="333333"/>
                </a:solidFill>
                <a:latin typeface="Arial"/>
                <a:cs typeface="Arial"/>
              </a:rPr>
              <a:t>s  </a:t>
            </a:r>
            <a:r>
              <a:rPr sz="3200" b="1" spc="-220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3200" b="1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150" dirty="0">
                <a:solidFill>
                  <a:srgbClr val="333333"/>
                </a:solidFill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1970"/>
              </a:spcBef>
            </a:pPr>
            <a:r>
              <a:rPr sz="4800" spc="-715" dirty="0">
                <a:solidFill>
                  <a:srgbClr val="333333"/>
                </a:solidFill>
                <a:latin typeface="Arial Unicode MS"/>
                <a:cs typeface="Arial Unicode MS"/>
              </a:rPr>
              <a:t>𝑀 </a:t>
            </a:r>
            <a:r>
              <a:rPr sz="4800" spc="780" dirty="0">
                <a:solidFill>
                  <a:srgbClr val="333333"/>
                </a:solidFill>
                <a:latin typeface="Arial Unicode MS"/>
                <a:cs typeface="Arial Unicode MS"/>
              </a:rPr>
              <a:t>=</a:t>
            </a:r>
            <a:r>
              <a:rPr sz="4800" u="heavy" spc="18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4800" spc="90" dirty="0">
                <a:solidFill>
                  <a:srgbClr val="333333"/>
                </a:solidFill>
                <a:latin typeface="Arial Unicode MS"/>
                <a:cs typeface="Arial Unicode MS"/>
              </a:rPr>
              <a:t>1</a:t>
            </a:r>
            <a:r>
              <a:rPr sz="4800" u="heavy" spc="-1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pc="-60" dirty="0"/>
              <a:t>56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1089921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57</a:t>
            </a:fld>
            <a:endParaRPr spc="-60" dirty="0"/>
          </a:p>
        </p:txBody>
      </p:sp>
      <p:sp>
        <p:nvSpPr>
          <p:cNvPr id="2" name="object 2"/>
          <p:cNvSpPr txBox="1"/>
          <p:nvPr/>
        </p:nvSpPr>
        <p:spPr>
          <a:xfrm>
            <a:off x="594581" y="2183892"/>
            <a:ext cx="11001375" cy="204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4400" b="1" spc="-409" dirty="0">
                <a:solidFill>
                  <a:srgbClr val="333333"/>
                </a:solidFill>
                <a:latin typeface="Arial"/>
                <a:cs typeface="Arial"/>
              </a:rPr>
              <a:t>PLOTMachines: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4400" i="1" spc="-85" dirty="0">
                <a:solidFill>
                  <a:srgbClr val="333333"/>
                </a:solidFill>
                <a:latin typeface="Arial"/>
                <a:cs typeface="Arial"/>
              </a:rPr>
              <a:t>outline </a:t>
            </a:r>
            <a:r>
              <a:rPr sz="4400" i="1" spc="-145" dirty="0">
                <a:solidFill>
                  <a:srgbClr val="333333"/>
                </a:solidFill>
                <a:latin typeface="Arial"/>
                <a:cs typeface="Arial"/>
              </a:rPr>
              <a:t>conditioned </a:t>
            </a:r>
            <a:r>
              <a:rPr sz="4400" i="1" spc="-380" dirty="0">
                <a:solidFill>
                  <a:srgbClr val="333333"/>
                </a:solidFill>
                <a:latin typeface="Arial"/>
                <a:cs typeface="Arial"/>
              </a:rPr>
              <a:t>+ </a:t>
            </a:r>
            <a:r>
              <a:rPr sz="4400" i="1" spc="-185" dirty="0">
                <a:solidFill>
                  <a:srgbClr val="333333"/>
                </a:solidFill>
                <a:latin typeface="Arial"/>
                <a:cs typeface="Arial"/>
              </a:rPr>
              <a:t>memory augmented</a:t>
            </a:r>
            <a:r>
              <a:rPr sz="4400" i="1" spc="-3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4400" i="1" spc="-10" dirty="0">
                <a:solidFill>
                  <a:srgbClr val="333333"/>
                </a:solidFill>
                <a:latin typeface="Arial"/>
                <a:cs typeface="Arial"/>
              </a:rPr>
              <a:t>writer</a:t>
            </a:r>
            <a:endParaRPr sz="4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20"/>
              </a:spcBef>
            </a:pPr>
            <a:r>
              <a:rPr sz="4400" spc="-204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4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well </a:t>
            </a:r>
            <a:r>
              <a:rPr sz="4400" spc="-254" dirty="0">
                <a:solidFill>
                  <a:srgbClr val="333333"/>
                </a:solidFill>
                <a:latin typeface="Arial Unicode MS"/>
                <a:cs typeface="Arial Unicode MS"/>
              </a:rPr>
              <a:t>does </a:t>
            </a:r>
            <a:r>
              <a:rPr sz="4400" spc="140" dirty="0">
                <a:solidFill>
                  <a:srgbClr val="333333"/>
                </a:solidFill>
                <a:latin typeface="Arial Unicode MS"/>
                <a:cs typeface="Arial Unicode MS"/>
              </a:rPr>
              <a:t>it</a:t>
            </a:r>
            <a:r>
              <a:rPr sz="4400" spc="-3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perform?</a:t>
            </a:r>
            <a:endParaRPr sz="44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29032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Controllable </a:t>
            </a:r>
            <a:r>
              <a:rPr spc="-160" dirty="0"/>
              <a:t>Generation </a:t>
            </a:r>
            <a:r>
              <a:rPr spc="200" dirty="0"/>
              <a:t>w/ </a:t>
            </a:r>
            <a:r>
              <a:rPr spc="-210" dirty="0"/>
              <a:t>Transformers</a:t>
            </a:r>
            <a:r>
              <a:rPr spc="-765" dirty="0"/>
              <a:t> </a:t>
            </a:r>
            <a:r>
              <a:rPr spc="-254" dirty="0"/>
              <a:t>Baselines</a:t>
            </a:r>
          </a:p>
        </p:txBody>
      </p:sp>
      <p:sp>
        <p:nvSpPr>
          <p:cNvPr id="4" name="object 4"/>
          <p:cNvSpPr/>
          <p:nvPr/>
        </p:nvSpPr>
        <p:spPr>
          <a:xfrm>
            <a:off x="1280544" y="1177733"/>
            <a:ext cx="2752724" cy="545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881" y="1196417"/>
            <a:ext cx="1856632" cy="119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2524" y="2593340"/>
            <a:ext cx="262064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2434">
              <a:lnSpc>
                <a:spcPct val="158700"/>
              </a:lnSpc>
              <a:spcBef>
                <a:spcPts val="95"/>
              </a:spcBef>
            </a:pPr>
            <a:r>
              <a:rPr sz="3000" b="1" spc="-360" dirty="0">
                <a:solidFill>
                  <a:srgbClr val="333333"/>
                </a:solidFill>
                <a:latin typeface="Arial"/>
                <a:cs typeface="Arial"/>
              </a:rPr>
              <a:t>CTRL-Large  </a:t>
            </a:r>
            <a:r>
              <a:rPr sz="3000" b="1" spc="-204" dirty="0">
                <a:solidFill>
                  <a:srgbClr val="333333"/>
                </a:solidFill>
                <a:latin typeface="Arial"/>
                <a:cs typeface="Arial"/>
              </a:rPr>
              <a:t>1.6B</a:t>
            </a:r>
            <a:r>
              <a:rPr sz="3000" b="1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333333"/>
                </a:solidFill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pc="-60" dirty="0"/>
              <a:t>58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144332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76A0-349E-9941-B86D-19DE03230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86" y="211696"/>
            <a:ext cx="10687627" cy="553998"/>
          </a:xfrm>
        </p:spPr>
        <p:txBody>
          <a:bodyPr/>
          <a:lstStyle/>
          <a:p>
            <a:r>
              <a:rPr lang="en-US" dirty="0"/>
              <a:t>Pulse check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98E9C-D35D-F045-BAAF-BEFDA54601A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665" y="1319701"/>
            <a:ext cx="8534400" cy="387798"/>
          </a:xfrm>
        </p:spPr>
        <p:txBody>
          <a:bodyPr/>
          <a:lstStyle/>
          <a:p>
            <a:r>
              <a:rPr lang="en-US" dirty="0"/>
              <a:t>What is CTRL 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3B39D-FEC6-B64B-9DF0-FF54140226BD}"/>
              </a:ext>
            </a:extLst>
          </p:cNvPr>
          <p:cNvSpPr/>
          <p:nvPr/>
        </p:nvSpPr>
        <p:spPr>
          <a:xfrm>
            <a:off x="1482811" y="2131334"/>
            <a:ext cx="8847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https://blog.einstein.ai/introducing-a-conditional-transformer-language-model-for-controllable-generation/</a:t>
            </a:r>
            <a:endParaRPr lang="en-US" dirty="0"/>
          </a:p>
          <a:p>
            <a:r>
              <a:rPr lang="en-US" dirty="0" err="1"/>
              <a:t>Keskar</a:t>
            </a:r>
            <a:r>
              <a:rPr lang="en-US" dirty="0"/>
              <a:t> et al., </a:t>
            </a:r>
            <a:r>
              <a:rPr lang="en-IN" b="1" dirty="0"/>
              <a:t>CTRL: A Conditional Transformer Language Model for Controllable Generation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D625464-66A3-B547-814C-BF5E97ABD46A}"/>
              </a:ext>
            </a:extLst>
          </p:cNvPr>
          <p:cNvSpPr txBox="1">
            <a:spLocks/>
          </p:cNvSpPr>
          <p:nvPr/>
        </p:nvSpPr>
        <p:spPr>
          <a:xfrm>
            <a:off x="1639330" y="3688878"/>
            <a:ext cx="853440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</a:t>
            </a:r>
            <a:r>
              <a:rPr lang="en-US" dirty="0" err="1"/>
              <a:t>PLOTMachine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74DC-08A5-714D-B12E-D1190EAE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B69D-2135-964C-B529-F4614E2BB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Note down your name / Role number</a:t>
            </a:r>
          </a:p>
          <a:p>
            <a:pPr marL="514350" indent="-514350">
              <a:buAutoNum type="arabicPeriod"/>
            </a:pPr>
            <a:r>
              <a:rPr lang="en-US" dirty="0"/>
              <a:t>List NLP approaches that you are aware of for generation ? </a:t>
            </a:r>
          </a:p>
          <a:p>
            <a:pPr marL="514350" indent="-514350">
              <a:buAutoNum type="arabicPeriod"/>
            </a:pPr>
            <a:r>
              <a:rPr lang="en-US" dirty="0"/>
              <a:t>What is BERT ? </a:t>
            </a:r>
          </a:p>
          <a:p>
            <a:pPr marL="514350" indent="-514350"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ELMo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817598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264" y="171195"/>
            <a:ext cx="10478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0" dirty="0"/>
              <a:t>Automatic </a:t>
            </a:r>
            <a:r>
              <a:rPr sz="4000" spc="-30" dirty="0"/>
              <a:t>Metric </a:t>
            </a:r>
            <a:r>
              <a:rPr sz="4000" spc="-210" dirty="0"/>
              <a:t>Evaluations </a:t>
            </a:r>
            <a:r>
              <a:rPr sz="4000" spc="-120" dirty="0"/>
              <a:t>on </a:t>
            </a:r>
            <a:r>
              <a:rPr sz="4000" spc="-145" dirty="0"/>
              <a:t>WikiPlots</a:t>
            </a:r>
            <a:r>
              <a:rPr sz="4000" spc="-615" dirty="0"/>
              <a:t> </a:t>
            </a:r>
            <a:r>
              <a:rPr sz="4000" spc="-200" dirty="0"/>
              <a:t>Dataset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079999" y="1223232"/>
            <a:ext cx="0" cy="4133215"/>
          </a:xfrm>
          <a:custGeom>
            <a:avLst/>
            <a:gdLst/>
            <a:ahLst/>
            <a:cxnLst/>
            <a:rect l="l" t="t" r="r" b="b"/>
            <a:pathLst>
              <a:path h="4133215">
                <a:moveTo>
                  <a:pt x="0" y="4132656"/>
                </a:moveTo>
                <a:lnTo>
                  <a:pt x="1" y="0"/>
                </a:lnTo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4763" y="4953000"/>
            <a:ext cx="3402329" cy="2159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49530" algn="r">
              <a:lnSpc>
                <a:spcPts val="17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60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4084763" y="4368800"/>
            <a:ext cx="5758180" cy="2032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64135" algn="r">
              <a:lnSpc>
                <a:spcPts val="16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4763" y="3771900"/>
            <a:ext cx="5434330" cy="2159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87630" algn="r">
              <a:lnSpc>
                <a:spcPts val="17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4763" y="3187700"/>
            <a:ext cx="5434330" cy="2032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r">
              <a:lnSpc>
                <a:spcPts val="16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.6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4763" y="2590800"/>
            <a:ext cx="3402329" cy="2159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93345" algn="r">
              <a:lnSpc>
                <a:spcPts val="17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.8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4763" y="2006600"/>
            <a:ext cx="6926580" cy="2032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62230" algn="r">
              <a:lnSpc>
                <a:spcPts val="16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4763" y="1409700"/>
            <a:ext cx="7282180" cy="2159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R="71120" algn="r">
              <a:lnSpc>
                <a:spcPts val="1700"/>
              </a:lnSpc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.8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2942" y="5343652"/>
            <a:ext cx="4662805" cy="11106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879475" algn="l"/>
                <a:tab pos="1746885" algn="l"/>
                <a:tab pos="2613660" algn="l"/>
                <a:tab pos="3481070" algn="l"/>
                <a:tab pos="4283710" algn="l"/>
              </a:tabLst>
            </a:pPr>
            <a:r>
              <a:rPr sz="2000" spc="-100" dirty="0">
                <a:solidFill>
                  <a:srgbClr val="7A7A7A"/>
                </a:solidFill>
                <a:latin typeface="Arial Unicode MS"/>
                <a:cs typeface="Arial Unicode MS"/>
              </a:rPr>
              <a:t>0	2	4	6	8	</a:t>
            </a: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10</a:t>
            </a:r>
            <a:endParaRPr sz="2000">
              <a:latin typeface="Arial Unicode MS"/>
              <a:cs typeface="Arial Unicode MS"/>
            </a:endParaRPr>
          </a:p>
          <a:p>
            <a:pPr marR="5080" algn="r">
              <a:lnSpc>
                <a:spcPct val="100000"/>
              </a:lnSpc>
              <a:spcBef>
                <a:spcPts val="1620"/>
              </a:spcBef>
            </a:pPr>
            <a:r>
              <a:rPr sz="2800" spc="-390" dirty="0">
                <a:solidFill>
                  <a:srgbClr val="333333"/>
                </a:solidFill>
                <a:latin typeface="Arial Unicode MS"/>
                <a:cs typeface="Arial Unicode MS"/>
              </a:rPr>
              <a:t>R</a:t>
            </a:r>
            <a:r>
              <a:rPr sz="2800" spc="-254" dirty="0">
                <a:solidFill>
                  <a:srgbClr val="333333"/>
                </a:solidFill>
                <a:latin typeface="Arial Unicode MS"/>
                <a:cs typeface="Arial Unicode MS"/>
              </a:rPr>
              <a:t>o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u</a:t>
            </a:r>
            <a:r>
              <a:rPr sz="2800" spc="-265" dirty="0">
                <a:solidFill>
                  <a:srgbClr val="333333"/>
                </a:solidFill>
                <a:latin typeface="Arial Unicode MS"/>
                <a:cs typeface="Arial Unicode MS"/>
              </a:rPr>
              <a:t>g</a:t>
            </a:r>
            <a:r>
              <a:rPr sz="2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e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-</a:t>
            </a:r>
            <a:r>
              <a:rPr sz="2800" spc="-385" dirty="0">
                <a:solidFill>
                  <a:srgbClr val="333333"/>
                </a:solidFill>
                <a:latin typeface="Arial Unicode MS"/>
                <a:cs typeface="Arial Unicode MS"/>
              </a:rPr>
              <a:t>L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1326" y="5490972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12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51" y="5490972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14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5574" y="5490972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16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2697" y="5490972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7A7A7A"/>
                </a:solidFill>
                <a:latin typeface="Arial Unicode MS"/>
                <a:cs typeface="Arial Unicode MS"/>
              </a:rPr>
              <a:t>18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476" y="1282700"/>
            <a:ext cx="3588385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191919"/>
                </a:solidFill>
                <a:latin typeface="Arial Unicode MS"/>
                <a:cs typeface="Arial Unicode MS"/>
              </a:rPr>
              <a:t>PLOTMachines</a:t>
            </a:r>
            <a:r>
              <a:rPr sz="2400" spc="-170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400" spc="-195" dirty="0">
                <a:solidFill>
                  <a:srgbClr val="191919"/>
                </a:solidFill>
                <a:latin typeface="Arial Unicode MS"/>
                <a:cs typeface="Arial Unicode MS"/>
              </a:rPr>
              <a:t>(GPT-2)</a:t>
            </a:r>
            <a:endParaRPr sz="2400">
              <a:latin typeface="Arial Unicode MS"/>
              <a:cs typeface="Arial Unicode MS"/>
            </a:endParaRPr>
          </a:p>
          <a:p>
            <a:pPr marL="12700" marR="6985" indent="971550" algn="r">
              <a:lnSpc>
                <a:spcPct val="160800"/>
              </a:lnSpc>
              <a:spcBef>
                <a:spcPts val="25"/>
              </a:spcBef>
            </a:pPr>
            <a:r>
              <a:rPr sz="2400" spc="-180" dirty="0">
                <a:solidFill>
                  <a:srgbClr val="191919"/>
                </a:solidFill>
                <a:latin typeface="Arial Unicode MS"/>
                <a:cs typeface="Arial Unicode MS"/>
              </a:rPr>
              <a:t>PLOTMachines</a:t>
            </a:r>
            <a:r>
              <a:rPr sz="2400" spc="-165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400" spc="-245" dirty="0">
                <a:solidFill>
                  <a:srgbClr val="191919"/>
                </a:solidFill>
                <a:latin typeface="Arial Unicode MS"/>
                <a:cs typeface="Arial Unicode MS"/>
              </a:rPr>
              <a:t>(GPT) </a:t>
            </a:r>
            <a:r>
              <a:rPr sz="2400" spc="-60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400" spc="-180" dirty="0">
                <a:solidFill>
                  <a:srgbClr val="191919"/>
                </a:solidFill>
                <a:latin typeface="Arial Unicode MS"/>
                <a:cs typeface="Arial Unicode MS"/>
              </a:rPr>
              <a:t>PLOTMachines </a:t>
            </a:r>
            <a:r>
              <a:rPr sz="2400" spc="-135" dirty="0">
                <a:solidFill>
                  <a:srgbClr val="191919"/>
                </a:solidFill>
                <a:latin typeface="Arial Unicode MS"/>
                <a:cs typeface="Arial Unicode MS"/>
              </a:rPr>
              <a:t>(No</a:t>
            </a:r>
            <a:r>
              <a:rPr sz="2400" spc="-25" dirty="0">
                <a:solidFill>
                  <a:srgbClr val="191919"/>
                </a:solidFill>
                <a:latin typeface="Arial Unicode MS"/>
                <a:cs typeface="Arial Unicode MS"/>
              </a:rPr>
              <a:t> </a:t>
            </a:r>
            <a:r>
              <a:rPr sz="2400" spc="-80" dirty="0">
                <a:solidFill>
                  <a:srgbClr val="191919"/>
                </a:solidFill>
                <a:latin typeface="Arial Unicode MS"/>
                <a:cs typeface="Arial Unicode MS"/>
              </a:rPr>
              <a:t>memory)</a:t>
            </a:r>
            <a:endParaRPr sz="2400">
              <a:latin typeface="Arial Unicode MS"/>
              <a:cs typeface="Arial Unicode MS"/>
            </a:endParaRPr>
          </a:p>
          <a:p>
            <a:pPr marL="2521585" marR="5080" indent="441959" algn="r">
              <a:lnSpc>
                <a:spcPct val="161300"/>
              </a:lnSpc>
              <a:spcBef>
                <a:spcPts val="10"/>
              </a:spcBef>
            </a:pPr>
            <a:r>
              <a:rPr sz="2400" spc="-390" dirty="0">
                <a:solidFill>
                  <a:srgbClr val="191919"/>
                </a:solidFill>
                <a:latin typeface="Arial Unicode MS"/>
                <a:cs typeface="Arial Unicode MS"/>
              </a:rPr>
              <a:t>C</a:t>
            </a:r>
            <a:r>
              <a:rPr sz="2400" spc="-415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r>
              <a:rPr sz="2400" spc="-340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2400" spc="-220" dirty="0">
                <a:solidFill>
                  <a:srgbClr val="191919"/>
                </a:solidFill>
                <a:latin typeface="Arial Unicode MS"/>
                <a:cs typeface="Arial Unicode MS"/>
              </a:rPr>
              <a:t>L  </a:t>
            </a:r>
            <a:r>
              <a:rPr sz="2400" spc="-425" dirty="0">
                <a:solidFill>
                  <a:srgbClr val="191919"/>
                </a:solidFill>
                <a:latin typeface="Arial Unicode MS"/>
                <a:cs typeface="Arial Unicode MS"/>
              </a:rPr>
              <a:t>G</a:t>
            </a:r>
            <a:r>
              <a:rPr sz="2400" spc="-385" dirty="0">
                <a:solidFill>
                  <a:srgbClr val="191919"/>
                </a:solidFill>
                <a:latin typeface="Arial Unicode MS"/>
                <a:cs typeface="Arial Unicode MS"/>
              </a:rPr>
              <a:t>R</a:t>
            </a:r>
            <a:r>
              <a:rPr sz="2400" spc="-270" dirty="0">
                <a:solidFill>
                  <a:srgbClr val="191919"/>
                </a:solidFill>
                <a:latin typeface="Arial Unicode MS"/>
                <a:cs typeface="Arial Unicode MS"/>
              </a:rPr>
              <a:t>O</a:t>
            </a:r>
            <a:r>
              <a:rPr sz="2400" spc="-204" dirty="0">
                <a:solidFill>
                  <a:srgbClr val="191919"/>
                </a:solidFill>
                <a:latin typeface="Arial Unicode MS"/>
                <a:cs typeface="Arial Unicode MS"/>
              </a:rPr>
              <a:t>V</a:t>
            </a:r>
            <a:r>
              <a:rPr sz="2400" spc="-505" dirty="0">
                <a:solidFill>
                  <a:srgbClr val="191919"/>
                </a:solidFill>
                <a:latin typeface="Arial Unicode MS"/>
                <a:cs typeface="Arial Unicode MS"/>
              </a:rPr>
              <a:t>E</a:t>
            </a:r>
            <a:r>
              <a:rPr sz="2400" spc="-254" dirty="0">
                <a:solidFill>
                  <a:srgbClr val="191919"/>
                </a:solidFill>
                <a:latin typeface="Arial Unicode MS"/>
                <a:cs typeface="Arial Unicode MS"/>
              </a:rPr>
              <a:t>R  </a:t>
            </a:r>
            <a:r>
              <a:rPr sz="2400" spc="-400" dirty="0">
                <a:solidFill>
                  <a:srgbClr val="191919"/>
                </a:solidFill>
                <a:latin typeface="Arial Unicode MS"/>
                <a:cs typeface="Arial Unicode MS"/>
              </a:rPr>
              <a:t>G</a:t>
            </a:r>
            <a:r>
              <a:rPr sz="2400" spc="-270" dirty="0">
                <a:solidFill>
                  <a:srgbClr val="191919"/>
                </a:solidFill>
                <a:latin typeface="Arial Unicode MS"/>
                <a:cs typeface="Arial Unicode MS"/>
              </a:rPr>
              <a:t>P</a:t>
            </a:r>
            <a:r>
              <a:rPr sz="2400" spc="-375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r>
              <a:rPr sz="2400" spc="-5" dirty="0">
                <a:solidFill>
                  <a:srgbClr val="191919"/>
                </a:solidFill>
                <a:latin typeface="Arial Unicode MS"/>
                <a:cs typeface="Arial Unicode MS"/>
              </a:rPr>
              <a:t>-</a:t>
            </a:r>
            <a:r>
              <a:rPr sz="2400" spc="-120" dirty="0">
                <a:solidFill>
                  <a:srgbClr val="191919"/>
                </a:solidFill>
                <a:latin typeface="Arial Unicode MS"/>
                <a:cs typeface="Arial Unicode MS"/>
              </a:rPr>
              <a:t>2</a:t>
            </a:r>
            <a:endParaRPr sz="2400">
              <a:latin typeface="Arial Unicode MS"/>
              <a:cs typeface="Arial Unicode MS"/>
            </a:endParaRPr>
          </a:p>
          <a:p>
            <a:pPr marR="5080" algn="r">
              <a:lnSpc>
                <a:spcPct val="100000"/>
              </a:lnSpc>
              <a:spcBef>
                <a:spcPts val="1775"/>
              </a:spcBef>
            </a:pPr>
            <a:r>
              <a:rPr sz="2400" spc="-400" dirty="0">
                <a:solidFill>
                  <a:srgbClr val="191919"/>
                </a:solidFill>
                <a:latin typeface="Arial Unicode MS"/>
                <a:cs typeface="Arial Unicode MS"/>
              </a:rPr>
              <a:t>G</a:t>
            </a:r>
            <a:r>
              <a:rPr sz="2400" spc="-270" dirty="0">
                <a:solidFill>
                  <a:srgbClr val="191919"/>
                </a:solidFill>
                <a:latin typeface="Arial Unicode MS"/>
                <a:cs typeface="Arial Unicode MS"/>
              </a:rPr>
              <a:t>P</a:t>
            </a:r>
            <a:r>
              <a:rPr sz="2400" spc="-300" dirty="0">
                <a:solidFill>
                  <a:srgbClr val="191919"/>
                </a:solidFill>
                <a:latin typeface="Arial Unicode MS"/>
                <a:cs typeface="Arial Unicode MS"/>
              </a:rPr>
              <a:t>T</a:t>
            </a:r>
            <a:endParaRPr sz="24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26453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004" y="108203"/>
            <a:ext cx="81476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Human </a:t>
            </a:r>
            <a:r>
              <a:rPr spc="-210" dirty="0"/>
              <a:t>Evaluations: </a:t>
            </a:r>
            <a:r>
              <a:rPr spc="-275" dirty="0">
                <a:solidFill>
                  <a:srgbClr val="C00000"/>
                </a:solidFill>
              </a:rPr>
              <a:t>Paragraph</a:t>
            </a:r>
            <a:r>
              <a:rPr spc="-235" dirty="0">
                <a:solidFill>
                  <a:srgbClr val="C00000"/>
                </a:solidFill>
              </a:rPr>
              <a:t> </a:t>
            </a:r>
            <a:r>
              <a:rPr spc="-305" dirty="0">
                <a:solidFill>
                  <a:srgbClr val="C00000"/>
                </a:solidFill>
              </a:rPr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993" y="1708404"/>
            <a:ext cx="10780395" cy="343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ts val="3815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  <a:tab pos="4178935" algn="l"/>
              </a:tabLst>
            </a:pPr>
            <a:r>
              <a:rPr sz="3200" b="1" spc="-170" dirty="0">
                <a:solidFill>
                  <a:srgbClr val="333333"/>
                </a:solidFill>
                <a:latin typeface="Arial"/>
                <a:cs typeface="Arial"/>
              </a:rPr>
              <a:t>Outline</a:t>
            </a:r>
            <a:r>
              <a:rPr sz="3200" b="1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70" dirty="0">
                <a:solidFill>
                  <a:srgbClr val="333333"/>
                </a:solidFill>
                <a:latin typeface="Arial"/>
                <a:cs typeface="Arial"/>
              </a:rPr>
              <a:t>Usage</a:t>
            </a:r>
            <a:r>
              <a:rPr sz="3200" spc="-270" dirty="0">
                <a:solidFill>
                  <a:srgbClr val="333333"/>
                </a:solidFill>
                <a:latin typeface="Arial Unicode MS"/>
                <a:cs typeface="Arial Unicode MS"/>
              </a:rPr>
              <a:t>: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85" dirty="0">
                <a:solidFill>
                  <a:srgbClr val="333333"/>
                </a:solidFill>
                <a:latin typeface="Arial Unicode MS"/>
                <a:cs typeface="Arial Unicode MS"/>
              </a:rPr>
              <a:t>(SBS)	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one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better </a:t>
            </a:r>
            <a:r>
              <a:rPr sz="3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at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utilizing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3200" spc="-60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keywords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815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b="1" spc="-165" dirty="0">
                <a:solidFill>
                  <a:srgbClr val="333333"/>
                </a:solidFill>
                <a:latin typeface="Arial"/>
                <a:cs typeface="Arial"/>
              </a:rPr>
              <a:t>Narrative</a:t>
            </a:r>
            <a:r>
              <a:rPr sz="3200" b="1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195" dirty="0">
                <a:solidFill>
                  <a:srgbClr val="333333"/>
                </a:solidFill>
                <a:latin typeface="Arial"/>
                <a:cs typeface="Arial"/>
              </a:rPr>
              <a:t>Flow</a:t>
            </a:r>
            <a:r>
              <a:rPr sz="32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:</a:t>
            </a:r>
            <a:endParaRPr sz="3200">
              <a:latin typeface="Arial Unicode MS"/>
              <a:cs typeface="Arial Unicode MS"/>
            </a:endParaRPr>
          </a:p>
          <a:p>
            <a:pPr marL="1041400" lvl="1" indent="-571500">
              <a:lnSpc>
                <a:spcPts val="3815"/>
              </a:lnSpc>
              <a:spcBef>
                <a:spcPts val="7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3200" spc="-385" dirty="0">
                <a:solidFill>
                  <a:srgbClr val="333333"/>
                </a:solidFill>
                <a:latin typeface="Arial Unicode MS"/>
                <a:cs typeface="Arial Unicode MS"/>
              </a:rPr>
              <a:t>(SBS)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paragraph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contains </a:t>
            </a:r>
            <a:r>
              <a:rPr sz="32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single </a:t>
            </a:r>
            <a:r>
              <a:rPr sz="3200" spc="-25" dirty="0">
                <a:solidFill>
                  <a:srgbClr val="333333"/>
                </a:solidFill>
                <a:latin typeface="Arial Unicode MS"/>
                <a:cs typeface="Arial Unicode MS"/>
              </a:rPr>
              <a:t>point</a:t>
            </a:r>
            <a:r>
              <a:rPr sz="3200" spc="-48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line?</a:t>
            </a:r>
            <a:endParaRPr sz="3200">
              <a:latin typeface="Arial Unicode MS"/>
              <a:cs typeface="Arial Unicode MS"/>
            </a:endParaRPr>
          </a:p>
          <a:p>
            <a:pPr marL="1041400" marR="657225" lvl="1" indent="-571500">
              <a:lnSpc>
                <a:spcPts val="3910"/>
              </a:lnSpc>
              <a:spcBef>
                <a:spcPts val="50"/>
              </a:spcBef>
              <a:buClr>
                <a:srgbClr val="333333"/>
              </a:buClr>
              <a:buFont typeface="Arial"/>
              <a:buChar char="•"/>
              <a:tabLst>
                <a:tab pos="1132840" algn="l"/>
                <a:tab pos="1133475" algn="l"/>
              </a:tabLst>
            </a:pPr>
            <a:r>
              <a:rPr dirty="0"/>
              <a:t>	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(Single) </a:t>
            </a:r>
            <a:r>
              <a:rPr sz="3200" spc="-75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smooth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3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transition </a:t>
            </a:r>
            <a:r>
              <a:rPr sz="3200" spc="30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3200" spc="-6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paragraph 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from the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previous</a:t>
            </a:r>
            <a:r>
              <a:rPr sz="3200" spc="-43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paragraph?</a:t>
            </a:r>
            <a:endParaRPr sz="3200">
              <a:latin typeface="Arial Unicode MS"/>
              <a:cs typeface="Arial Unicode MS"/>
            </a:endParaRPr>
          </a:p>
          <a:p>
            <a:pPr marL="1133475" lvl="1" indent="-663575">
              <a:lnSpc>
                <a:spcPts val="3629"/>
              </a:lnSpc>
              <a:buFont typeface="Arial"/>
              <a:buChar char="•"/>
              <a:tabLst>
                <a:tab pos="1132840" algn="l"/>
                <a:tab pos="1133475" algn="l"/>
              </a:tabLst>
            </a:pP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(Single)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75" dirty="0">
                <a:solidFill>
                  <a:srgbClr val="333333"/>
                </a:solidFill>
                <a:latin typeface="Arial Unicode MS"/>
                <a:cs typeface="Arial Unicode MS"/>
              </a:rPr>
              <a:t>how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repetitive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is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information</a:t>
            </a:r>
            <a:r>
              <a:rPr sz="32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r>
              <a:rPr sz="32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paragraph</a:t>
            </a:r>
            <a:endParaRPr sz="3200">
              <a:latin typeface="Arial Unicode MS"/>
              <a:cs typeface="Arial Unicode MS"/>
            </a:endParaRPr>
          </a:p>
          <a:p>
            <a:pPr marL="1041400">
              <a:lnSpc>
                <a:spcPts val="3815"/>
              </a:lnSpc>
            </a:pPr>
            <a:r>
              <a:rPr sz="32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information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from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previous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paragraph?</a:t>
            </a:r>
            <a:endParaRPr sz="3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21700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255" y="114300"/>
            <a:ext cx="7575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Human </a:t>
            </a:r>
            <a:r>
              <a:rPr spc="-210" dirty="0"/>
              <a:t>Evaluations: </a:t>
            </a:r>
            <a:r>
              <a:rPr spc="-195" dirty="0">
                <a:solidFill>
                  <a:srgbClr val="C00000"/>
                </a:solidFill>
              </a:rPr>
              <a:t>Overall</a:t>
            </a:r>
            <a:r>
              <a:rPr spc="-229" dirty="0">
                <a:solidFill>
                  <a:srgbClr val="C00000"/>
                </a:solidFill>
              </a:rPr>
              <a:t> </a:t>
            </a:r>
            <a:r>
              <a:rPr spc="-190" dirty="0">
                <a:solidFill>
                  <a:srgbClr val="C00000"/>
                </a:solidFill>
              </a:rPr>
              <a:t>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993" y="1708404"/>
            <a:ext cx="10240645" cy="343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ts val="3815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</a:t>
            </a:r>
            <a:r>
              <a:rPr sz="32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better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at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utilizing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keywords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815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more </a:t>
            </a:r>
            <a:r>
              <a:rPr sz="3200" b="1" spc="-135" dirty="0">
                <a:solidFill>
                  <a:srgbClr val="333333"/>
                </a:solidFill>
                <a:latin typeface="Arial"/>
                <a:cs typeface="Arial"/>
              </a:rPr>
              <a:t>repetitive</a:t>
            </a:r>
            <a:r>
              <a:rPr sz="3200" b="1" spc="-5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815"/>
              </a:lnSpc>
              <a:spcBef>
                <a:spcPts val="7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 </a:t>
            </a:r>
            <a:r>
              <a:rPr sz="32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has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better </a:t>
            </a:r>
            <a:r>
              <a:rPr sz="3200" b="1" spc="-204" dirty="0">
                <a:solidFill>
                  <a:srgbClr val="333333"/>
                </a:solidFill>
                <a:latin typeface="Arial"/>
                <a:cs typeface="Arial"/>
              </a:rPr>
              <a:t>transitions</a:t>
            </a:r>
            <a:r>
              <a:rPr sz="3200" b="1" spc="-5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815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</a:t>
            </a:r>
            <a:r>
              <a:rPr sz="32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better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45" dirty="0">
                <a:solidFill>
                  <a:srgbClr val="333333"/>
                </a:solidFill>
                <a:latin typeface="Arial Unicode MS"/>
                <a:cs typeface="Arial Unicode MS"/>
              </a:rPr>
              <a:t>at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following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single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85" dirty="0">
                <a:solidFill>
                  <a:srgbClr val="333333"/>
                </a:solidFill>
                <a:latin typeface="Arial Unicode MS"/>
                <a:cs typeface="Arial Unicode MS"/>
              </a:rPr>
              <a:t>story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line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815"/>
              </a:lnSpc>
              <a:spcBef>
                <a:spcPts val="7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 </a:t>
            </a:r>
            <a:r>
              <a:rPr sz="32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has </a:t>
            </a:r>
            <a:r>
              <a:rPr sz="32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3200" b="1" spc="-120" dirty="0">
                <a:solidFill>
                  <a:srgbClr val="333333"/>
                </a:solidFill>
                <a:latin typeface="Arial"/>
                <a:cs typeface="Arial"/>
              </a:rPr>
              <a:t>better</a:t>
            </a:r>
            <a:r>
              <a:rPr sz="3200" b="1" spc="-3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195" dirty="0">
                <a:solidFill>
                  <a:srgbClr val="333333"/>
                </a:solidFill>
                <a:latin typeface="Arial"/>
                <a:cs typeface="Arial"/>
              </a:rPr>
              <a:t>introduction</a:t>
            </a:r>
            <a:r>
              <a:rPr sz="3200" spc="-195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79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 </a:t>
            </a:r>
            <a:r>
              <a:rPr sz="32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has </a:t>
            </a:r>
            <a:r>
              <a:rPr sz="32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better </a:t>
            </a:r>
            <a:r>
              <a:rPr sz="32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conclusion</a:t>
            </a:r>
            <a:r>
              <a:rPr sz="3200" spc="-43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  <a:p>
            <a:pPr marL="584200" indent="-571500">
              <a:lnSpc>
                <a:spcPts val="3815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Which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think </a:t>
            </a:r>
            <a:r>
              <a:rPr sz="32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has </a:t>
            </a:r>
            <a:r>
              <a:rPr sz="32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better </a:t>
            </a:r>
            <a:r>
              <a:rPr sz="3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order </a:t>
            </a:r>
            <a:r>
              <a:rPr sz="32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3200" spc="-5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events </a:t>
            </a:r>
            <a:r>
              <a:rPr sz="32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3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51691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5513832"/>
            <a:ext cx="5809615" cy="1082040"/>
            <a:chOff x="853439" y="5513832"/>
            <a:chExt cx="5809615" cy="1082040"/>
          </a:xfrm>
        </p:grpSpPr>
        <p:sp>
          <p:nvSpPr>
            <p:cNvPr id="3" name="object 3"/>
            <p:cNvSpPr/>
            <p:nvPr/>
          </p:nvSpPr>
          <p:spPr>
            <a:xfrm>
              <a:off x="853439" y="5513832"/>
              <a:ext cx="5809488" cy="588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354" y="5538419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4">
                  <a:moveTo>
                    <a:pt x="5634054" y="0"/>
                  </a:moveTo>
                  <a:lnTo>
                    <a:pt x="82383" y="0"/>
                  </a:lnTo>
                  <a:lnTo>
                    <a:pt x="50315" y="6474"/>
                  </a:lnTo>
                  <a:lnTo>
                    <a:pt x="24129" y="24129"/>
                  </a:lnTo>
                  <a:lnTo>
                    <a:pt x="6474" y="50316"/>
                  </a:lnTo>
                  <a:lnTo>
                    <a:pt x="0" y="82383"/>
                  </a:lnTo>
                  <a:lnTo>
                    <a:pt x="0" y="411900"/>
                  </a:lnTo>
                  <a:lnTo>
                    <a:pt x="6474" y="443968"/>
                  </a:lnTo>
                  <a:lnTo>
                    <a:pt x="24129" y="470155"/>
                  </a:lnTo>
                  <a:lnTo>
                    <a:pt x="50315" y="487810"/>
                  </a:lnTo>
                  <a:lnTo>
                    <a:pt x="82383" y="494284"/>
                  </a:lnTo>
                  <a:lnTo>
                    <a:pt x="5634054" y="494284"/>
                  </a:lnTo>
                  <a:lnTo>
                    <a:pt x="5666121" y="487810"/>
                  </a:lnTo>
                  <a:lnTo>
                    <a:pt x="5692308" y="470155"/>
                  </a:lnTo>
                  <a:lnTo>
                    <a:pt x="5709964" y="443968"/>
                  </a:lnTo>
                  <a:lnTo>
                    <a:pt x="5716438" y="411900"/>
                  </a:lnTo>
                  <a:lnTo>
                    <a:pt x="5716438" y="82383"/>
                  </a:lnTo>
                  <a:lnTo>
                    <a:pt x="5709964" y="50316"/>
                  </a:lnTo>
                  <a:lnTo>
                    <a:pt x="5692308" y="24129"/>
                  </a:lnTo>
                  <a:lnTo>
                    <a:pt x="5666121" y="6474"/>
                  </a:lnTo>
                  <a:lnTo>
                    <a:pt x="5634054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354" y="5538419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4">
                  <a:moveTo>
                    <a:pt x="0" y="82383"/>
                  </a:moveTo>
                  <a:lnTo>
                    <a:pt x="6474" y="50316"/>
                  </a:lnTo>
                  <a:lnTo>
                    <a:pt x="24129" y="24129"/>
                  </a:lnTo>
                  <a:lnTo>
                    <a:pt x="50315" y="6474"/>
                  </a:lnTo>
                  <a:lnTo>
                    <a:pt x="82383" y="0"/>
                  </a:lnTo>
                  <a:lnTo>
                    <a:pt x="5634055" y="0"/>
                  </a:lnTo>
                  <a:lnTo>
                    <a:pt x="5666122" y="6474"/>
                  </a:lnTo>
                  <a:lnTo>
                    <a:pt x="5692308" y="24129"/>
                  </a:lnTo>
                  <a:lnTo>
                    <a:pt x="5709964" y="50316"/>
                  </a:lnTo>
                  <a:lnTo>
                    <a:pt x="5716438" y="82383"/>
                  </a:lnTo>
                  <a:lnTo>
                    <a:pt x="5716438" y="411901"/>
                  </a:lnTo>
                  <a:lnTo>
                    <a:pt x="5709964" y="443968"/>
                  </a:lnTo>
                  <a:lnTo>
                    <a:pt x="5692308" y="470155"/>
                  </a:lnTo>
                  <a:lnTo>
                    <a:pt x="5666122" y="487810"/>
                  </a:lnTo>
                  <a:lnTo>
                    <a:pt x="5634055" y="494285"/>
                  </a:lnTo>
                  <a:lnTo>
                    <a:pt x="82383" y="494285"/>
                  </a:lnTo>
                  <a:lnTo>
                    <a:pt x="50315" y="487810"/>
                  </a:lnTo>
                  <a:lnTo>
                    <a:pt x="24129" y="470155"/>
                  </a:lnTo>
                  <a:lnTo>
                    <a:pt x="6474" y="443968"/>
                  </a:lnTo>
                  <a:lnTo>
                    <a:pt x="0" y="411901"/>
                  </a:lnTo>
                  <a:lnTo>
                    <a:pt x="0" y="82383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439" y="6010656"/>
              <a:ext cx="5809488" cy="585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354" y="6032704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5">
                  <a:moveTo>
                    <a:pt x="5634054" y="0"/>
                  </a:moveTo>
                  <a:lnTo>
                    <a:pt x="82383" y="0"/>
                  </a:lnTo>
                  <a:lnTo>
                    <a:pt x="50315" y="6474"/>
                  </a:lnTo>
                  <a:lnTo>
                    <a:pt x="24129" y="24129"/>
                  </a:lnTo>
                  <a:lnTo>
                    <a:pt x="6474" y="50316"/>
                  </a:lnTo>
                  <a:lnTo>
                    <a:pt x="0" y="82384"/>
                  </a:lnTo>
                  <a:lnTo>
                    <a:pt x="0" y="411901"/>
                  </a:lnTo>
                  <a:lnTo>
                    <a:pt x="6474" y="443968"/>
                  </a:lnTo>
                  <a:lnTo>
                    <a:pt x="24129" y="470155"/>
                  </a:lnTo>
                  <a:lnTo>
                    <a:pt x="50315" y="487810"/>
                  </a:lnTo>
                  <a:lnTo>
                    <a:pt x="82383" y="494285"/>
                  </a:lnTo>
                  <a:lnTo>
                    <a:pt x="5634054" y="494285"/>
                  </a:lnTo>
                  <a:lnTo>
                    <a:pt x="5666121" y="487810"/>
                  </a:lnTo>
                  <a:lnTo>
                    <a:pt x="5692308" y="470155"/>
                  </a:lnTo>
                  <a:lnTo>
                    <a:pt x="5709964" y="443968"/>
                  </a:lnTo>
                  <a:lnTo>
                    <a:pt x="5716438" y="411901"/>
                  </a:lnTo>
                  <a:lnTo>
                    <a:pt x="5716438" y="82384"/>
                  </a:lnTo>
                  <a:lnTo>
                    <a:pt x="5709964" y="50316"/>
                  </a:lnTo>
                  <a:lnTo>
                    <a:pt x="5692308" y="24129"/>
                  </a:lnTo>
                  <a:lnTo>
                    <a:pt x="5666121" y="6474"/>
                  </a:lnTo>
                  <a:lnTo>
                    <a:pt x="5634054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354" y="6032704"/>
              <a:ext cx="5716905" cy="494665"/>
            </a:xfrm>
            <a:custGeom>
              <a:avLst/>
              <a:gdLst/>
              <a:ahLst/>
              <a:cxnLst/>
              <a:rect l="l" t="t" r="r" b="b"/>
              <a:pathLst>
                <a:path w="5716905" h="494665">
                  <a:moveTo>
                    <a:pt x="0" y="82383"/>
                  </a:moveTo>
                  <a:lnTo>
                    <a:pt x="6474" y="50316"/>
                  </a:lnTo>
                  <a:lnTo>
                    <a:pt x="24129" y="24129"/>
                  </a:lnTo>
                  <a:lnTo>
                    <a:pt x="50315" y="6474"/>
                  </a:lnTo>
                  <a:lnTo>
                    <a:pt x="82383" y="0"/>
                  </a:lnTo>
                  <a:lnTo>
                    <a:pt x="5634055" y="0"/>
                  </a:lnTo>
                  <a:lnTo>
                    <a:pt x="5666122" y="6474"/>
                  </a:lnTo>
                  <a:lnTo>
                    <a:pt x="5692308" y="24129"/>
                  </a:lnTo>
                  <a:lnTo>
                    <a:pt x="5709964" y="50316"/>
                  </a:lnTo>
                  <a:lnTo>
                    <a:pt x="5716438" y="82383"/>
                  </a:lnTo>
                  <a:lnTo>
                    <a:pt x="5716438" y="411901"/>
                  </a:lnTo>
                  <a:lnTo>
                    <a:pt x="5709964" y="443968"/>
                  </a:lnTo>
                  <a:lnTo>
                    <a:pt x="5692308" y="470155"/>
                  </a:lnTo>
                  <a:lnTo>
                    <a:pt x="5666122" y="487810"/>
                  </a:lnTo>
                  <a:lnTo>
                    <a:pt x="5634055" y="494285"/>
                  </a:lnTo>
                  <a:lnTo>
                    <a:pt x="82383" y="494285"/>
                  </a:lnTo>
                  <a:lnTo>
                    <a:pt x="50315" y="487810"/>
                  </a:lnTo>
                  <a:lnTo>
                    <a:pt x="24129" y="470155"/>
                  </a:lnTo>
                  <a:lnTo>
                    <a:pt x="6474" y="443968"/>
                  </a:lnTo>
                  <a:lnTo>
                    <a:pt x="0" y="411901"/>
                  </a:lnTo>
                  <a:lnTo>
                    <a:pt x="0" y="82383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3439" y="2359151"/>
            <a:ext cx="5809615" cy="2204085"/>
            <a:chOff x="853439" y="2359151"/>
            <a:chExt cx="5809615" cy="2204085"/>
          </a:xfrm>
        </p:grpSpPr>
        <p:sp>
          <p:nvSpPr>
            <p:cNvPr id="10" name="object 10"/>
            <p:cNvSpPr/>
            <p:nvPr/>
          </p:nvSpPr>
          <p:spPr>
            <a:xfrm>
              <a:off x="853439" y="2359151"/>
              <a:ext cx="5809488" cy="1234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9354" y="2382982"/>
              <a:ext cx="5716905" cy="1143000"/>
            </a:xfrm>
            <a:custGeom>
              <a:avLst/>
              <a:gdLst/>
              <a:ahLst/>
              <a:cxnLst/>
              <a:rect l="l" t="t" r="r" b="b"/>
              <a:pathLst>
                <a:path w="5716905" h="1143000">
                  <a:moveTo>
                    <a:pt x="5526027" y="0"/>
                  </a:moveTo>
                  <a:lnTo>
                    <a:pt x="190410" y="0"/>
                  </a:lnTo>
                  <a:lnTo>
                    <a:pt x="146751" y="5028"/>
                  </a:lnTo>
                  <a:lnTo>
                    <a:pt x="106672" y="19353"/>
                  </a:lnTo>
                  <a:lnTo>
                    <a:pt x="71318" y="41831"/>
                  </a:lnTo>
                  <a:lnTo>
                    <a:pt x="41831" y="71318"/>
                  </a:lnTo>
                  <a:lnTo>
                    <a:pt x="19353" y="106673"/>
                  </a:lnTo>
                  <a:lnTo>
                    <a:pt x="5028" y="146751"/>
                  </a:lnTo>
                  <a:lnTo>
                    <a:pt x="0" y="190411"/>
                  </a:lnTo>
                  <a:lnTo>
                    <a:pt x="0" y="952035"/>
                  </a:lnTo>
                  <a:lnTo>
                    <a:pt x="5028" y="995694"/>
                  </a:lnTo>
                  <a:lnTo>
                    <a:pt x="19353" y="1035773"/>
                  </a:lnTo>
                  <a:lnTo>
                    <a:pt x="41831" y="1071127"/>
                  </a:lnTo>
                  <a:lnTo>
                    <a:pt x="71318" y="1100615"/>
                  </a:lnTo>
                  <a:lnTo>
                    <a:pt x="106672" y="1123092"/>
                  </a:lnTo>
                  <a:lnTo>
                    <a:pt x="146751" y="1137417"/>
                  </a:lnTo>
                  <a:lnTo>
                    <a:pt x="190410" y="1142446"/>
                  </a:lnTo>
                  <a:lnTo>
                    <a:pt x="5526027" y="1142446"/>
                  </a:lnTo>
                  <a:lnTo>
                    <a:pt x="5569686" y="1137417"/>
                  </a:lnTo>
                  <a:lnTo>
                    <a:pt x="5609765" y="1123092"/>
                  </a:lnTo>
                  <a:lnTo>
                    <a:pt x="5645119" y="1100615"/>
                  </a:lnTo>
                  <a:lnTo>
                    <a:pt x="5674607" y="1071127"/>
                  </a:lnTo>
                  <a:lnTo>
                    <a:pt x="5697084" y="1035773"/>
                  </a:lnTo>
                  <a:lnTo>
                    <a:pt x="5711409" y="995694"/>
                  </a:lnTo>
                  <a:lnTo>
                    <a:pt x="5716438" y="952035"/>
                  </a:lnTo>
                  <a:lnTo>
                    <a:pt x="5716438" y="190411"/>
                  </a:lnTo>
                  <a:lnTo>
                    <a:pt x="5711409" y="146751"/>
                  </a:lnTo>
                  <a:lnTo>
                    <a:pt x="5697084" y="106673"/>
                  </a:lnTo>
                  <a:lnTo>
                    <a:pt x="5674607" y="71318"/>
                  </a:lnTo>
                  <a:lnTo>
                    <a:pt x="5645119" y="41831"/>
                  </a:lnTo>
                  <a:lnTo>
                    <a:pt x="5609765" y="19353"/>
                  </a:lnTo>
                  <a:lnTo>
                    <a:pt x="5569686" y="5028"/>
                  </a:lnTo>
                  <a:lnTo>
                    <a:pt x="5526027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354" y="2382982"/>
              <a:ext cx="5716905" cy="1143000"/>
            </a:xfrm>
            <a:custGeom>
              <a:avLst/>
              <a:gdLst/>
              <a:ahLst/>
              <a:cxnLst/>
              <a:rect l="l" t="t" r="r" b="b"/>
              <a:pathLst>
                <a:path w="5716905" h="1143000">
                  <a:moveTo>
                    <a:pt x="0" y="190410"/>
                  </a:moveTo>
                  <a:lnTo>
                    <a:pt x="5028" y="146751"/>
                  </a:lnTo>
                  <a:lnTo>
                    <a:pt x="19353" y="106672"/>
                  </a:lnTo>
                  <a:lnTo>
                    <a:pt x="41831" y="71318"/>
                  </a:lnTo>
                  <a:lnTo>
                    <a:pt x="71318" y="41831"/>
                  </a:lnTo>
                  <a:lnTo>
                    <a:pt x="106672" y="19353"/>
                  </a:lnTo>
                  <a:lnTo>
                    <a:pt x="146751" y="5028"/>
                  </a:lnTo>
                  <a:lnTo>
                    <a:pt x="190410" y="0"/>
                  </a:lnTo>
                  <a:lnTo>
                    <a:pt x="5526028" y="0"/>
                  </a:lnTo>
                  <a:lnTo>
                    <a:pt x="5569687" y="5028"/>
                  </a:lnTo>
                  <a:lnTo>
                    <a:pt x="5609765" y="19353"/>
                  </a:lnTo>
                  <a:lnTo>
                    <a:pt x="5645119" y="41831"/>
                  </a:lnTo>
                  <a:lnTo>
                    <a:pt x="5674606" y="71318"/>
                  </a:lnTo>
                  <a:lnTo>
                    <a:pt x="5697084" y="106672"/>
                  </a:lnTo>
                  <a:lnTo>
                    <a:pt x="5711409" y="146751"/>
                  </a:lnTo>
                  <a:lnTo>
                    <a:pt x="5716438" y="190410"/>
                  </a:lnTo>
                  <a:lnTo>
                    <a:pt x="5716438" y="952035"/>
                  </a:lnTo>
                  <a:lnTo>
                    <a:pt x="5711409" y="995694"/>
                  </a:lnTo>
                  <a:lnTo>
                    <a:pt x="5697084" y="1035772"/>
                  </a:lnTo>
                  <a:lnTo>
                    <a:pt x="5674606" y="1071127"/>
                  </a:lnTo>
                  <a:lnTo>
                    <a:pt x="5645119" y="1100614"/>
                  </a:lnTo>
                  <a:lnTo>
                    <a:pt x="5609765" y="1123092"/>
                  </a:lnTo>
                  <a:lnTo>
                    <a:pt x="5569687" y="1137417"/>
                  </a:lnTo>
                  <a:lnTo>
                    <a:pt x="5526028" y="1142446"/>
                  </a:lnTo>
                  <a:lnTo>
                    <a:pt x="190410" y="1142446"/>
                  </a:lnTo>
                  <a:lnTo>
                    <a:pt x="146751" y="1137417"/>
                  </a:lnTo>
                  <a:lnTo>
                    <a:pt x="106672" y="1123092"/>
                  </a:lnTo>
                  <a:lnTo>
                    <a:pt x="71318" y="1100614"/>
                  </a:lnTo>
                  <a:lnTo>
                    <a:pt x="41831" y="1071127"/>
                  </a:lnTo>
                  <a:lnTo>
                    <a:pt x="19353" y="1035772"/>
                  </a:lnTo>
                  <a:lnTo>
                    <a:pt x="5028" y="995694"/>
                  </a:lnTo>
                  <a:lnTo>
                    <a:pt x="0" y="952035"/>
                  </a:lnTo>
                  <a:lnTo>
                    <a:pt x="0" y="190410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3439" y="3493007"/>
              <a:ext cx="5809488" cy="10698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9354" y="3515363"/>
              <a:ext cx="5716905" cy="978535"/>
            </a:xfrm>
            <a:custGeom>
              <a:avLst/>
              <a:gdLst/>
              <a:ahLst/>
              <a:cxnLst/>
              <a:rect l="l" t="t" r="r" b="b"/>
              <a:pathLst>
                <a:path w="5716905" h="978535">
                  <a:moveTo>
                    <a:pt x="5553377" y="0"/>
                  </a:moveTo>
                  <a:lnTo>
                    <a:pt x="163059" y="0"/>
                  </a:lnTo>
                  <a:lnTo>
                    <a:pt x="119711" y="5824"/>
                  </a:lnTo>
                  <a:lnTo>
                    <a:pt x="80760" y="22262"/>
                  </a:lnTo>
                  <a:lnTo>
                    <a:pt x="47759" y="47759"/>
                  </a:lnTo>
                  <a:lnTo>
                    <a:pt x="22262" y="80760"/>
                  </a:lnTo>
                  <a:lnTo>
                    <a:pt x="5824" y="119712"/>
                  </a:lnTo>
                  <a:lnTo>
                    <a:pt x="0" y="163060"/>
                  </a:lnTo>
                  <a:lnTo>
                    <a:pt x="0" y="815296"/>
                  </a:lnTo>
                  <a:lnTo>
                    <a:pt x="5824" y="858644"/>
                  </a:lnTo>
                  <a:lnTo>
                    <a:pt x="22262" y="897596"/>
                  </a:lnTo>
                  <a:lnTo>
                    <a:pt x="47759" y="930597"/>
                  </a:lnTo>
                  <a:lnTo>
                    <a:pt x="80760" y="956094"/>
                  </a:lnTo>
                  <a:lnTo>
                    <a:pt x="119711" y="972532"/>
                  </a:lnTo>
                  <a:lnTo>
                    <a:pt x="163059" y="978357"/>
                  </a:lnTo>
                  <a:lnTo>
                    <a:pt x="5553377" y="978357"/>
                  </a:lnTo>
                  <a:lnTo>
                    <a:pt x="5596725" y="972532"/>
                  </a:lnTo>
                  <a:lnTo>
                    <a:pt x="5635677" y="956094"/>
                  </a:lnTo>
                  <a:lnTo>
                    <a:pt x="5668678" y="930597"/>
                  </a:lnTo>
                  <a:lnTo>
                    <a:pt x="5694175" y="897596"/>
                  </a:lnTo>
                  <a:lnTo>
                    <a:pt x="5710613" y="858644"/>
                  </a:lnTo>
                  <a:lnTo>
                    <a:pt x="5716438" y="815296"/>
                  </a:lnTo>
                  <a:lnTo>
                    <a:pt x="5716438" y="163060"/>
                  </a:lnTo>
                  <a:lnTo>
                    <a:pt x="5710613" y="119712"/>
                  </a:lnTo>
                  <a:lnTo>
                    <a:pt x="5694175" y="80760"/>
                  </a:lnTo>
                  <a:lnTo>
                    <a:pt x="5668678" y="47759"/>
                  </a:lnTo>
                  <a:lnTo>
                    <a:pt x="5635677" y="22262"/>
                  </a:lnTo>
                  <a:lnTo>
                    <a:pt x="5596725" y="5824"/>
                  </a:lnTo>
                  <a:lnTo>
                    <a:pt x="5553377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354" y="3515363"/>
              <a:ext cx="5716905" cy="978535"/>
            </a:xfrm>
            <a:custGeom>
              <a:avLst/>
              <a:gdLst/>
              <a:ahLst/>
              <a:cxnLst/>
              <a:rect l="l" t="t" r="r" b="b"/>
              <a:pathLst>
                <a:path w="5716905" h="978535">
                  <a:moveTo>
                    <a:pt x="0" y="163060"/>
                  </a:moveTo>
                  <a:lnTo>
                    <a:pt x="5824" y="119712"/>
                  </a:lnTo>
                  <a:lnTo>
                    <a:pt x="22262" y="80760"/>
                  </a:lnTo>
                  <a:lnTo>
                    <a:pt x="47759" y="47759"/>
                  </a:lnTo>
                  <a:lnTo>
                    <a:pt x="80760" y="22262"/>
                  </a:lnTo>
                  <a:lnTo>
                    <a:pt x="119712" y="5824"/>
                  </a:lnTo>
                  <a:lnTo>
                    <a:pt x="163059" y="0"/>
                  </a:lnTo>
                  <a:lnTo>
                    <a:pt x="5553378" y="0"/>
                  </a:lnTo>
                  <a:lnTo>
                    <a:pt x="5596726" y="5824"/>
                  </a:lnTo>
                  <a:lnTo>
                    <a:pt x="5635677" y="22262"/>
                  </a:lnTo>
                  <a:lnTo>
                    <a:pt x="5668679" y="47759"/>
                  </a:lnTo>
                  <a:lnTo>
                    <a:pt x="5694175" y="80760"/>
                  </a:lnTo>
                  <a:lnTo>
                    <a:pt x="5710613" y="119712"/>
                  </a:lnTo>
                  <a:lnTo>
                    <a:pt x="5716438" y="163060"/>
                  </a:lnTo>
                  <a:lnTo>
                    <a:pt x="5716438" y="815296"/>
                  </a:lnTo>
                  <a:lnTo>
                    <a:pt x="5710613" y="858644"/>
                  </a:lnTo>
                  <a:lnTo>
                    <a:pt x="5694175" y="897596"/>
                  </a:lnTo>
                  <a:lnTo>
                    <a:pt x="5668679" y="930597"/>
                  </a:lnTo>
                  <a:lnTo>
                    <a:pt x="5635677" y="956094"/>
                  </a:lnTo>
                  <a:lnTo>
                    <a:pt x="5596726" y="972532"/>
                  </a:lnTo>
                  <a:lnTo>
                    <a:pt x="5553378" y="978357"/>
                  </a:lnTo>
                  <a:lnTo>
                    <a:pt x="163059" y="978357"/>
                  </a:lnTo>
                  <a:lnTo>
                    <a:pt x="119712" y="972532"/>
                  </a:lnTo>
                  <a:lnTo>
                    <a:pt x="80760" y="956094"/>
                  </a:lnTo>
                  <a:lnTo>
                    <a:pt x="47759" y="930597"/>
                  </a:lnTo>
                  <a:lnTo>
                    <a:pt x="22262" y="897596"/>
                  </a:lnTo>
                  <a:lnTo>
                    <a:pt x="5824" y="858644"/>
                  </a:lnTo>
                  <a:lnTo>
                    <a:pt x="0" y="815296"/>
                  </a:lnTo>
                  <a:lnTo>
                    <a:pt x="0" y="163060"/>
                  </a:lnTo>
                  <a:close/>
                </a:path>
              </a:pathLst>
            </a:custGeom>
            <a:ln w="9525">
              <a:solidFill>
                <a:srgbClr val="4F6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04567" y="21616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125" dirty="0"/>
              <a:t> </a:t>
            </a:r>
            <a:r>
              <a:rPr spc="-170" dirty="0"/>
              <a:t>Generation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8340" y="1267605"/>
            <a:ext cx="5795645" cy="5211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do</a:t>
            </a:r>
            <a:r>
              <a:rPr sz="32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we: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learn </a:t>
            </a:r>
            <a:r>
              <a:rPr sz="2800" b="1" spc="-145" dirty="0">
                <a:solidFill>
                  <a:srgbClr val="333333"/>
                </a:solidFill>
                <a:latin typeface="Arial"/>
                <a:cs typeface="Arial"/>
              </a:rPr>
              <a:t>narrative</a:t>
            </a:r>
            <a:r>
              <a:rPr sz="2800" b="1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333333"/>
                </a:solidFill>
                <a:latin typeface="Arial"/>
                <a:cs typeface="Arial"/>
              </a:rPr>
              <a:t>flow?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215" dirty="0">
                <a:solidFill>
                  <a:srgbClr val="333333"/>
                </a:solidFill>
                <a:latin typeface="Arial"/>
                <a:cs typeface="Arial"/>
              </a:rPr>
              <a:t>guide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long </a:t>
            </a:r>
            <a:r>
              <a:rPr sz="28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text</a:t>
            </a: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capture </a:t>
            </a:r>
            <a:r>
              <a:rPr sz="2800" b="1" spc="-229" dirty="0">
                <a:solidFill>
                  <a:srgbClr val="333333"/>
                </a:solidFill>
                <a:latin typeface="Arial"/>
                <a:cs typeface="Arial"/>
              </a:rPr>
              <a:t>long </a:t>
            </a:r>
            <a:r>
              <a:rPr sz="2800" b="1" spc="-225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8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333333"/>
                </a:solidFill>
                <a:latin typeface="Arial"/>
                <a:cs typeface="Arial"/>
              </a:rPr>
              <a:t>dependencies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b="1" spc="-195" dirty="0">
                <a:solidFill>
                  <a:srgbClr val="333333"/>
                </a:solidFill>
                <a:latin typeface="Arial"/>
                <a:cs typeface="Arial"/>
              </a:rPr>
              <a:t>leverage knowledge </a:t>
            </a:r>
            <a:r>
              <a:rPr sz="2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embedded</a:t>
            </a:r>
            <a:r>
              <a:rPr sz="2800" spc="-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endParaRPr sz="28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50"/>
              </a:spcBef>
            </a:pPr>
            <a:r>
              <a:rPr sz="2800" b="1" spc="-140" dirty="0">
                <a:solidFill>
                  <a:srgbClr val="333333"/>
                </a:solidFill>
                <a:latin typeface="Arial"/>
                <a:cs typeface="Arial"/>
              </a:rPr>
              <a:t>pre-trained</a:t>
            </a:r>
            <a:r>
              <a:rPr sz="2800" b="1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333333"/>
                </a:solidFill>
                <a:latin typeface="Arial"/>
                <a:cs typeface="Arial"/>
              </a:rPr>
              <a:t>LMs</a:t>
            </a:r>
            <a:r>
              <a:rPr sz="28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?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5" dirty="0">
                <a:solidFill>
                  <a:srgbClr val="333333"/>
                </a:solidFill>
                <a:latin typeface="Arial Unicode MS"/>
                <a:cs typeface="Arial Unicode MS"/>
              </a:rPr>
              <a:t>Tasks:</a:t>
            </a:r>
            <a:endParaRPr sz="32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Summarization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Story</a:t>
            </a: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Knowledge </a:t>
            </a:r>
            <a:r>
              <a:rPr sz="28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Graph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Completion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5131" y="1530393"/>
            <a:ext cx="4139812" cy="2963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63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577573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8070" y="1407174"/>
            <a:ext cx="1005586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141855" marR="5080" indent="-2129790">
              <a:lnSpc>
                <a:spcPts val="4300"/>
              </a:lnSpc>
              <a:spcBef>
                <a:spcPts val="260"/>
              </a:spcBef>
            </a:pPr>
            <a:r>
              <a:rPr sz="3600" b="1" spc="270" dirty="0">
                <a:latin typeface="Arial"/>
                <a:cs typeface="Arial"/>
              </a:rPr>
              <a:t>COMET</a:t>
            </a:r>
            <a:r>
              <a:rPr sz="3600" spc="270" dirty="0"/>
              <a:t>: </a:t>
            </a:r>
            <a:r>
              <a:rPr sz="3600" spc="-240" dirty="0"/>
              <a:t>Commonsense </a:t>
            </a:r>
            <a:r>
              <a:rPr sz="3600" spc="-195" dirty="0"/>
              <a:t>Transformers </a:t>
            </a:r>
            <a:r>
              <a:rPr sz="3600" spc="-10" dirty="0"/>
              <a:t>for</a:t>
            </a:r>
            <a:r>
              <a:rPr sz="3600" spc="-570" dirty="0"/>
              <a:t> </a:t>
            </a:r>
            <a:r>
              <a:rPr sz="3600" spc="-100" dirty="0"/>
              <a:t>Automatic  </a:t>
            </a:r>
            <a:r>
              <a:rPr sz="3600" spc="-190" dirty="0"/>
              <a:t>Knowledge </a:t>
            </a:r>
            <a:r>
              <a:rPr sz="3600" spc="-215" dirty="0"/>
              <a:t>Graph</a:t>
            </a:r>
            <a:r>
              <a:rPr sz="3600" spc="-204" dirty="0"/>
              <a:t> </a:t>
            </a:r>
            <a:r>
              <a:rPr sz="3600" spc="-125" dirty="0"/>
              <a:t>Construction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64</a:t>
            </a:fld>
            <a:endParaRPr spc="-6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4B3F1-A399-2E4A-8F4B-699D263049A4}"/>
              </a:ext>
            </a:extLst>
          </p:cNvPr>
          <p:cNvSpPr/>
          <p:nvPr/>
        </p:nvSpPr>
        <p:spPr>
          <a:xfrm>
            <a:off x="2590800" y="31871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>
                <a:solidFill>
                  <a:srgbClr val="000000"/>
                </a:solidFill>
                <a:latin typeface="Lucida Grande" panose="020B0600040502020204" pitchFamily="34" charset="0"/>
              </a:rPr>
              <a:t>Bosselut</a:t>
            </a:r>
            <a:r>
              <a:rPr lang="en-IN" b="1" dirty="0">
                <a:solidFill>
                  <a:srgbClr val="000000"/>
                </a:solidFill>
                <a:latin typeface="Lucida Grande" panose="020B0600040502020204" pitchFamily="34" charset="0"/>
              </a:rPr>
              <a:t> et al., COMET: </a:t>
            </a:r>
            <a:r>
              <a:rPr lang="en-IN" b="1" dirty="0" err="1">
                <a:solidFill>
                  <a:srgbClr val="000000"/>
                </a:solidFill>
                <a:latin typeface="Lucida Grande" panose="020B0600040502020204" pitchFamily="34" charset="0"/>
              </a:rPr>
              <a:t>Commonsense</a:t>
            </a:r>
            <a:r>
              <a:rPr lang="en-IN" b="1" dirty="0">
                <a:solidFill>
                  <a:srgbClr val="000000"/>
                </a:solidFill>
                <a:latin typeface="Lucida Grande" panose="020B0600040502020204" pitchFamily="34" charset="0"/>
              </a:rPr>
              <a:t> Transformers for Automatic Knowledge Graph Construction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82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605" y="2619756"/>
            <a:ext cx="960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Generate </a:t>
            </a:r>
            <a:r>
              <a:rPr spc="25" dirty="0"/>
              <a:t>with </a:t>
            </a:r>
            <a:r>
              <a:rPr spc="-180" dirty="0"/>
              <a:t>common </a:t>
            </a:r>
            <a:r>
              <a:rPr spc="-325" dirty="0"/>
              <a:t>sense</a:t>
            </a:r>
            <a:r>
              <a:rPr spc="-535" dirty="0"/>
              <a:t> </a:t>
            </a:r>
            <a:r>
              <a:rPr spc="-135" dirty="0"/>
              <a:t>knowledge!</a:t>
            </a:r>
          </a:p>
        </p:txBody>
      </p:sp>
    </p:spTree>
    <p:extLst>
      <p:ext uri="{BB962C8B-B14F-4D97-AF65-F5344CB8AC3E}">
        <p14:creationId xmlns:p14="http://schemas.microsoft.com/office/powerpoint/2010/main" val="20449095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260" y="862598"/>
            <a:ext cx="8710618" cy="5680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83487" y="4337339"/>
            <a:ext cx="273685" cy="172910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85" dirty="0">
                <a:solidFill>
                  <a:srgbClr val="7A7A7A"/>
                </a:solidFill>
                <a:latin typeface="Arial Unicode MS"/>
                <a:cs typeface="Arial Unicode MS"/>
              </a:rPr>
              <a:t>Slide: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Bosselut,</a:t>
            </a:r>
            <a:r>
              <a:rPr sz="1600" spc="-125" dirty="0">
                <a:solidFill>
                  <a:srgbClr val="7A7A7A"/>
                </a:solidFill>
                <a:latin typeface="Arial Unicode MS"/>
                <a:cs typeface="Arial Unicode MS"/>
              </a:rPr>
              <a:t>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2019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66</a:t>
            </a:fld>
            <a:endParaRPr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3969" y="141732"/>
            <a:ext cx="4268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Knowledge</a:t>
            </a:r>
            <a:r>
              <a:rPr spc="-300" dirty="0"/>
              <a:t> </a:t>
            </a:r>
            <a:r>
              <a:rPr spc="-295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73948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0FE6-3BEC-9D40-B246-E1842D57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606E-B848-254E-ABE2-A5142224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a knowledge graph ? </a:t>
            </a:r>
          </a:p>
          <a:p>
            <a:pPr marL="514350" indent="-514350">
              <a:buAutoNum type="arabicPeriod"/>
            </a:pPr>
            <a:r>
              <a:rPr lang="en-US" dirty="0"/>
              <a:t>Provide examples of some.</a:t>
            </a:r>
          </a:p>
        </p:txBody>
      </p:sp>
    </p:spTree>
    <p:extLst>
      <p:ext uri="{BB962C8B-B14F-4D97-AF65-F5344CB8AC3E}">
        <p14:creationId xmlns:p14="http://schemas.microsoft.com/office/powerpoint/2010/main" val="2315287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86200" y="1828792"/>
            <a:ext cx="5029200" cy="320103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Clr>
                <a:srgbClr val="6692DC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Hard </a:t>
            </a:r>
            <a:r>
              <a:rPr sz="3200" spc="30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3200" b="1" spc="-204" dirty="0">
                <a:solidFill>
                  <a:srgbClr val="333333"/>
                </a:solidFill>
                <a:latin typeface="Arial"/>
                <a:cs typeface="Arial"/>
              </a:rPr>
              <a:t>manually</a:t>
            </a:r>
            <a:r>
              <a:rPr sz="3200" b="1" spc="-3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curate:</a:t>
            </a:r>
            <a:endParaRPr sz="3200">
              <a:latin typeface="Arial Unicode MS"/>
              <a:cs typeface="Arial Unicode MS"/>
            </a:endParaRPr>
          </a:p>
          <a:p>
            <a:pPr marL="834390" lvl="1" indent="-286385">
              <a:lnSpc>
                <a:spcPct val="100000"/>
              </a:lnSpc>
              <a:spcBef>
                <a:spcPts val="660"/>
              </a:spcBef>
              <a:buClr>
                <a:srgbClr val="6692DC"/>
              </a:buClr>
              <a:buFont typeface="Arial"/>
              <a:buChar char="–"/>
              <a:tabLst>
                <a:tab pos="834390" algn="l"/>
              </a:tabLst>
            </a:pPr>
            <a:r>
              <a:rPr sz="28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Scarcity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experts</a:t>
            </a:r>
            <a:endParaRPr sz="2800">
              <a:latin typeface="Arial Unicode MS"/>
              <a:cs typeface="Arial Unicode MS"/>
            </a:endParaRPr>
          </a:p>
          <a:p>
            <a:pPr marL="834390" lvl="1" indent="-286385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–"/>
              <a:tabLst>
                <a:tab pos="834390" algn="l"/>
              </a:tabLst>
            </a:pP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Costs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800" spc="-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crowdsourcing</a:t>
            </a:r>
            <a:endParaRPr sz="2800">
              <a:latin typeface="Arial Unicode MS"/>
              <a:cs typeface="Arial Unicode MS"/>
            </a:endParaRPr>
          </a:p>
          <a:p>
            <a:pPr marL="834390" lvl="1" indent="-286385">
              <a:lnSpc>
                <a:spcPct val="100000"/>
              </a:lnSpc>
              <a:spcBef>
                <a:spcPts val="625"/>
              </a:spcBef>
              <a:buClr>
                <a:srgbClr val="6692DC"/>
              </a:buClr>
              <a:buFont typeface="Arial"/>
              <a:buChar char="–"/>
              <a:tabLst>
                <a:tab pos="834390" algn="l"/>
              </a:tabLst>
            </a:pPr>
            <a:r>
              <a:rPr sz="2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Expressivity </a:t>
            </a:r>
            <a:r>
              <a:rPr sz="28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concepts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68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766086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905615" y="6566080"/>
            <a:ext cx="231775" cy="28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333333"/>
                </a:solidFill>
                <a:latin typeface="Arial Unicode MS"/>
                <a:ea typeface="+mn-ea"/>
                <a:cs typeface="Arial Unicode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IN" spc="-60" smtClean="0">
                <a:solidFill>
                  <a:srgbClr val="8F8F8F"/>
                </a:solidFill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69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307" y="141732"/>
            <a:ext cx="7755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Commonsense </a:t>
            </a:r>
            <a:r>
              <a:rPr spc="-229" dirty="0"/>
              <a:t>Knowledge</a:t>
            </a:r>
            <a:r>
              <a:rPr spc="-220" dirty="0"/>
              <a:t> </a:t>
            </a:r>
            <a:r>
              <a:rPr spc="-29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26526"/>
            <a:ext cx="6932930" cy="48647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330" dirty="0">
                <a:solidFill>
                  <a:srgbClr val="C00000"/>
                </a:solidFill>
                <a:latin typeface="Arial"/>
                <a:cs typeface="Arial"/>
              </a:rPr>
              <a:t>Lots </a:t>
            </a:r>
            <a:r>
              <a:rPr sz="3200" b="1" spc="-1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55" dirty="0">
                <a:solidFill>
                  <a:srgbClr val="C00000"/>
                </a:solidFill>
                <a:latin typeface="Arial"/>
                <a:cs typeface="Arial"/>
              </a:rPr>
              <a:t>entities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7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house,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fish,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plate,</a:t>
            </a: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335" dirty="0">
                <a:solidFill>
                  <a:srgbClr val="333333"/>
                </a:solidFill>
                <a:latin typeface="Arial Unicode MS"/>
                <a:cs typeface="Arial Unicode MS"/>
              </a:rPr>
              <a:t>…..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Selling 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house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around</a:t>
            </a:r>
            <a:r>
              <a:rPr sz="2800" spc="-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Halloween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Selling 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house </a:t>
            </a:r>
            <a:r>
              <a:rPr sz="28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because </a:t>
            </a:r>
            <a:r>
              <a:rPr sz="2800" spc="85" dirty="0">
                <a:solidFill>
                  <a:srgbClr val="333333"/>
                </a:solidFill>
                <a:latin typeface="Arial Unicode MS"/>
                <a:cs typeface="Arial Unicode MS"/>
              </a:rPr>
              <a:t>it 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is</a:t>
            </a:r>
            <a:r>
              <a:rPr sz="2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haunted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Selling 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95" dirty="0">
                <a:solidFill>
                  <a:srgbClr val="333333"/>
                </a:solidFill>
                <a:latin typeface="Arial Unicode MS"/>
                <a:cs typeface="Arial Unicode MS"/>
              </a:rPr>
              <a:t>haunted </a:t>
            </a:r>
            <a:r>
              <a:rPr sz="28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house </a:t>
            </a:r>
            <a:r>
              <a:rPr sz="28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around</a:t>
            </a:r>
            <a:r>
              <a:rPr sz="2800" spc="-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Halloween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330" dirty="0">
                <a:solidFill>
                  <a:srgbClr val="C00000"/>
                </a:solidFill>
                <a:latin typeface="Arial"/>
                <a:cs typeface="Arial"/>
              </a:rPr>
              <a:t>Lots </a:t>
            </a:r>
            <a:r>
              <a:rPr sz="3200" b="1" spc="-1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90" dirty="0">
                <a:solidFill>
                  <a:srgbClr val="C00000"/>
                </a:solidFill>
                <a:latin typeface="Arial"/>
                <a:cs typeface="Arial"/>
              </a:rPr>
              <a:t>relations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8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eat</a:t>
            </a:r>
            <a:r>
              <a:rPr sz="2800" spc="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fish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fish </a:t>
            </a:r>
            <a:r>
              <a:rPr sz="28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28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on </a:t>
            </a:r>
            <a:r>
              <a:rPr sz="2800" spc="-220" dirty="0">
                <a:solidFill>
                  <a:srgbClr val="333333"/>
                </a:solidFill>
                <a:latin typeface="Arial Unicode MS"/>
                <a:cs typeface="Arial Unicode MS"/>
              </a:rPr>
              <a:t>a</a:t>
            </a:r>
            <a:r>
              <a:rPr sz="28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plate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8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28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sell </a:t>
            </a:r>
            <a:r>
              <a:rPr sz="2800" spc="-80" dirty="0">
                <a:solidFill>
                  <a:srgbClr val="333333"/>
                </a:solidFill>
                <a:latin typeface="Arial Unicode MS"/>
                <a:cs typeface="Arial Unicode MS"/>
              </a:rPr>
              <a:t>your</a:t>
            </a:r>
            <a:r>
              <a:rPr sz="2800" spc="-1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house</a:t>
            </a:r>
            <a:endParaRPr sz="2800">
              <a:latin typeface="Arial Unicode MS"/>
              <a:cs typeface="Arial Unicode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6692DC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800" spc="-75" dirty="0">
                <a:solidFill>
                  <a:srgbClr val="333333"/>
                </a:solidFill>
                <a:latin typeface="Arial Unicode MS"/>
                <a:cs typeface="Arial Unicode MS"/>
              </a:rPr>
              <a:t>fish </a:t>
            </a:r>
            <a:r>
              <a:rPr sz="2800" spc="-90" dirty="0">
                <a:solidFill>
                  <a:srgbClr val="333333"/>
                </a:solidFill>
                <a:latin typeface="Arial Unicode MS"/>
                <a:cs typeface="Arial Unicode MS"/>
              </a:rPr>
              <a:t>probably </a:t>
            </a:r>
            <a:r>
              <a:rPr sz="2800" dirty="0">
                <a:solidFill>
                  <a:srgbClr val="333333"/>
                </a:solidFill>
                <a:latin typeface="Arial Unicode MS"/>
                <a:cs typeface="Arial Unicode MS"/>
              </a:rPr>
              <a:t>won’t </a:t>
            </a:r>
            <a:r>
              <a:rPr sz="28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buy</a:t>
            </a:r>
            <a:r>
              <a:rPr sz="2800" spc="-31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Arial Unicode MS"/>
                <a:cs typeface="Arial Unicode MS"/>
              </a:rPr>
              <a:t>it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487" y="3218723"/>
            <a:ext cx="273685" cy="172910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85" dirty="0">
                <a:solidFill>
                  <a:srgbClr val="7A7A7A"/>
                </a:solidFill>
                <a:latin typeface="Arial Unicode MS"/>
                <a:cs typeface="Arial Unicode MS"/>
              </a:rPr>
              <a:t>Slide: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Bosselut,</a:t>
            </a:r>
            <a:r>
              <a:rPr sz="1600" spc="-125" dirty="0">
                <a:solidFill>
                  <a:srgbClr val="7A7A7A"/>
                </a:solidFill>
                <a:latin typeface="Arial Unicode MS"/>
                <a:cs typeface="Arial Unicode MS"/>
              </a:rPr>
              <a:t>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2019</a:t>
            </a:r>
            <a:endParaRPr sz="16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399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983402" y="6566080"/>
            <a:ext cx="162560" cy="2876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343" y="2619756"/>
            <a:ext cx="11012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Neural </a:t>
            </a:r>
            <a:r>
              <a:rPr sz="4400" spc="-325" dirty="0">
                <a:solidFill>
                  <a:srgbClr val="333333"/>
                </a:solidFill>
                <a:latin typeface="Arial Unicode MS"/>
                <a:cs typeface="Arial Unicode MS"/>
              </a:rPr>
              <a:t>Language </a:t>
            </a:r>
            <a:r>
              <a:rPr sz="4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Models </a:t>
            </a:r>
            <a:r>
              <a:rPr sz="44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are </a:t>
            </a:r>
            <a:r>
              <a:rPr sz="4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stronger </a:t>
            </a:r>
            <a:r>
              <a:rPr sz="4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than</a:t>
            </a:r>
            <a:r>
              <a:rPr sz="4400" spc="-3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4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ever!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134" y="3689604"/>
            <a:ext cx="11021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250" dirty="0">
                <a:solidFill>
                  <a:srgbClr val="333333"/>
                </a:solidFill>
                <a:latin typeface="Arial"/>
                <a:cs typeface="Arial"/>
              </a:rPr>
              <a:t>Why </a:t>
            </a:r>
            <a:r>
              <a:rPr sz="4400" i="1" spc="-190" dirty="0">
                <a:solidFill>
                  <a:srgbClr val="333333"/>
                </a:solidFill>
                <a:latin typeface="Arial"/>
                <a:cs typeface="Arial"/>
              </a:rPr>
              <a:t>do we </a:t>
            </a:r>
            <a:r>
              <a:rPr sz="4400" i="1" spc="-40" dirty="0">
                <a:solidFill>
                  <a:srgbClr val="333333"/>
                </a:solidFill>
                <a:latin typeface="Arial"/>
                <a:cs typeface="Arial"/>
              </a:rPr>
              <a:t>still </a:t>
            </a:r>
            <a:r>
              <a:rPr sz="4400" i="1" spc="-190" dirty="0">
                <a:solidFill>
                  <a:srgbClr val="333333"/>
                </a:solidFill>
                <a:latin typeface="Arial"/>
                <a:cs typeface="Arial"/>
              </a:rPr>
              <a:t>do </a:t>
            </a:r>
            <a:r>
              <a:rPr sz="4400" i="1" spc="-229" dirty="0">
                <a:solidFill>
                  <a:srgbClr val="333333"/>
                </a:solidFill>
                <a:latin typeface="Arial"/>
                <a:cs typeface="Arial"/>
              </a:rPr>
              <a:t>research </a:t>
            </a:r>
            <a:r>
              <a:rPr sz="4400" i="1" spc="-19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4400" b="1" i="1" spc="-185" dirty="0">
                <a:solidFill>
                  <a:srgbClr val="333333"/>
                </a:solidFill>
                <a:latin typeface="Arial-BoldItalicMT"/>
                <a:cs typeface="Arial-BoldItalicMT"/>
              </a:rPr>
              <a:t>text </a:t>
            </a:r>
            <a:r>
              <a:rPr sz="4400" b="1" i="1" spc="-245" dirty="0">
                <a:solidFill>
                  <a:srgbClr val="333333"/>
                </a:solidFill>
                <a:latin typeface="Arial-BoldItalicMT"/>
                <a:cs typeface="Arial-BoldItalicMT"/>
              </a:rPr>
              <a:t>generation</a:t>
            </a:r>
            <a:r>
              <a:rPr sz="4400" b="1" i="1" spc="-57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4400" i="1" spc="-409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53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232" y="141732"/>
            <a:ext cx="9458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Extractive </a:t>
            </a:r>
            <a:r>
              <a:rPr spc="-229" dirty="0"/>
              <a:t>Knowledge </a:t>
            </a:r>
            <a:r>
              <a:rPr spc="-260" dirty="0"/>
              <a:t>Graph</a:t>
            </a:r>
            <a:r>
              <a:rPr spc="-325" dirty="0"/>
              <a:t> </a:t>
            </a:r>
            <a:r>
              <a:rPr spc="-145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1015" y="66349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333333"/>
                </a:solidFill>
                <a:latin typeface="Arial Unicode MS"/>
                <a:cs typeface="Arial Unicode MS"/>
              </a:rPr>
              <a:t>59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57" y="1383572"/>
            <a:ext cx="11699663" cy="4296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509004"/>
            <a:ext cx="3528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solidFill>
                  <a:srgbClr val="333333"/>
                </a:solidFill>
                <a:latin typeface="Arial"/>
                <a:cs typeface="Arial"/>
              </a:rPr>
              <a:t>https://nlp.stanford.edu/software/openie.html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0943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71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948" y="183387"/>
            <a:ext cx="10450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C00000"/>
                </a:solidFill>
                <a:latin typeface="Comic Sans MS"/>
                <a:cs typeface="Comic Sans MS"/>
              </a:rPr>
              <a:t>Issues: </a:t>
            </a:r>
            <a:r>
              <a:rPr sz="4000" spc="-165" dirty="0"/>
              <a:t>Extractive </a:t>
            </a:r>
            <a:r>
              <a:rPr sz="4000" spc="-215" dirty="0"/>
              <a:t>Knowledge </a:t>
            </a:r>
            <a:r>
              <a:rPr sz="4000" spc="-235" dirty="0"/>
              <a:t>Graph</a:t>
            </a:r>
            <a:r>
              <a:rPr sz="4000" spc="-220" dirty="0"/>
              <a:t> </a:t>
            </a:r>
            <a:r>
              <a:rPr sz="4000" spc="-140" dirty="0"/>
              <a:t>Construction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065020"/>
            <a:ext cx="10598785" cy="31680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4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Knowledge </a:t>
            </a:r>
            <a:r>
              <a:rPr sz="3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(particularly 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commonsense)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b="1" spc="-229" dirty="0">
                <a:solidFill>
                  <a:srgbClr val="333333"/>
                </a:solidFill>
                <a:latin typeface="Arial"/>
                <a:cs typeface="Arial"/>
              </a:rPr>
              <a:t>immeasurably </a:t>
            </a:r>
            <a:r>
              <a:rPr sz="3200" b="1" spc="-225" dirty="0">
                <a:solidFill>
                  <a:srgbClr val="333333"/>
                </a:solidFill>
                <a:latin typeface="Arial"/>
                <a:cs typeface="Arial"/>
              </a:rPr>
              <a:t>vast</a:t>
            </a:r>
            <a:r>
              <a:rPr sz="32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, 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making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100" dirty="0">
                <a:solidFill>
                  <a:srgbClr val="333333"/>
                </a:solidFill>
                <a:latin typeface="Arial Unicode MS"/>
                <a:cs typeface="Arial Unicode MS"/>
              </a:rPr>
              <a:t>it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diﬃcult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30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manually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enumerate</a:t>
            </a: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all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its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forms</a:t>
            </a:r>
            <a:endParaRPr sz="3200">
              <a:latin typeface="Arial Unicode MS"/>
              <a:cs typeface="Arial Unicode MS"/>
            </a:endParaRPr>
          </a:p>
          <a:p>
            <a:pPr marL="355600" marR="139700" indent="-342900">
              <a:lnSpc>
                <a:spcPct val="101899"/>
              </a:lnSpc>
              <a:spcBef>
                <a:spcPts val="54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Knowledge </a:t>
            </a:r>
            <a:r>
              <a:rPr sz="32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3200" b="1" spc="-280" dirty="0">
                <a:solidFill>
                  <a:srgbClr val="333333"/>
                </a:solidFill>
                <a:latin typeface="Arial"/>
                <a:cs typeface="Arial"/>
              </a:rPr>
              <a:t>assumed</a:t>
            </a:r>
            <a:r>
              <a:rPr sz="3200" spc="-280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3200" spc="-70" dirty="0">
                <a:solidFill>
                  <a:srgbClr val="333333"/>
                </a:solidFill>
                <a:latin typeface="Arial Unicode MS"/>
                <a:cs typeface="Arial Unicode MS"/>
              </a:rPr>
              <a:t>therefore </a:t>
            </a:r>
            <a:r>
              <a:rPr sz="3200" b="1" spc="-14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sz="3200" b="1" spc="-105" dirty="0">
                <a:solidFill>
                  <a:srgbClr val="333333"/>
                </a:solidFill>
                <a:latin typeface="Arial"/>
                <a:cs typeface="Arial"/>
              </a:rPr>
              <a:t>written </a:t>
            </a:r>
            <a:r>
              <a:rPr sz="3200" b="1" spc="-180" dirty="0">
                <a:solidFill>
                  <a:srgbClr val="333333"/>
                </a:solidFill>
                <a:latin typeface="Arial"/>
                <a:cs typeface="Arial"/>
              </a:rPr>
              <a:t>directly </a:t>
            </a:r>
            <a:r>
              <a:rPr sz="3200" spc="-40" dirty="0">
                <a:solidFill>
                  <a:srgbClr val="333333"/>
                </a:solidFill>
                <a:latin typeface="Arial Unicode MS"/>
                <a:cs typeface="Arial Unicode MS"/>
              </a:rPr>
              <a:t>in 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text</a:t>
            </a:r>
            <a:endParaRPr sz="32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6692DC"/>
                </a:solidFill>
                <a:latin typeface="Arial"/>
                <a:cs typeface="Arial"/>
              </a:rPr>
              <a:t>– </a:t>
            </a:r>
            <a:r>
              <a:rPr sz="2800" spc="-114" dirty="0">
                <a:solidFill>
                  <a:srgbClr val="C00000"/>
                </a:solidFill>
                <a:latin typeface="Arial Unicode MS"/>
                <a:cs typeface="Arial Unicode MS"/>
              </a:rPr>
              <a:t>Extractive </a:t>
            </a:r>
            <a:r>
              <a:rPr sz="2800" spc="-100" dirty="0">
                <a:solidFill>
                  <a:srgbClr val="C00000"/>
                </a:solidFill>
                <a:latin typeface="Arial Unicode MS"/>
                <a:cs typeface="Arial Unicode MS"/>
              </a:rPr>
              <a:t>methods </a:t>
            </a:r>
            <a:r>
              <a:rPr sz="2800" dirty="0">
                <a:solidFill>
                  <a:srgbClr val="C00000"/>
                </a:solidFill>
                <a:latin typeface="Arial Unicode MS"/>
                <a:cs typeface="Arial Unicode MS"/>
              </a:rPr>
              <a:t>won’t </a:t>
            </a:r>
            <a:r>
              <a:rPr sz="2800" spc="-130" dirty="0">
                <a:solidFill>
                  <a:srgbClr val="C00000"/>
                </a:solidFill>
                <a:latin typeface="Arial Unicode MS"/>
                <a:cs typeface="Arial Unicode MS"/>
              </a:rPr>
              <a:t>cover </a:t>
            </a:r>
            <a:r>
              <a:rPr sz="2800" spc="-35" dirty="0">
                <a:solidFill>
                  <a:srgbClr val="C00000"/>
                </a:solidFill>
                <a:latin typeface="Arial Unicode MS"/>
                <a:cs typeface="Arial Unicode MS"/>
              </a:rPr>
              <a:t>the </a:t>
            </a:r>
            <a:r>
              <a:rPr sz="2800" spc="-250" dirty="0">
                <a:solidFill>
                  <a:srgbClr val="C00000"/>
                </a:solidFill>
                <a:latin typeface="Arial Unicode MS"/>
                <a:cs typeface="Arial Unicode MS"/>
              </a:rPr>
              <a:t>cases </a:t>
            </a:r>
            <a:r>
              <a:rPr sz="2800" spc="-110" dirty="0">
                <a:solidFill>
                  <a:srgbClr val="C00000"/>
                </a:solidFill>
                <a:latin typeface="Arial Unicode MS"/>
                <a:cs typeface="Arial Unicode MS"/>
              </a:rPr>
              <a:t>we</a:t>
            </a:r>
            <a:r>
              <a:rPr sz="2800" spc="-480" dirty="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sz="2800" spc="-135" dirty="0">
                <a:solidFill>
                  <a:srgbClr val="C00000"/>
                </a:solidFill>
                <a:latin typeface="Arial Unicode MS"/>
                <a:cs typeface="Arial Unicode MS"/>
              </a:rPr>
              <a:t>need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Open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text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3200" b="1" spc="-250" dirty="0">
                <a:solidFill>
                  <a:srgbClr val="333333"/>
                </a:solidFill>
                <a:latin typeface="Arial"/>
                <a:cs typeface="Arial"/>
              </a:rPr>
              <a:t>most </a:t>
            </a:r>
            <a:r>
              <a:rPr sz="3200" b="1" spc="-190" dirty="0">
                <a:solidFill>
                  <a:srgbClr val="333333"/>
                </a:solidFill>
                <a:latin typeface="Arial"/>
                <a:cs typeface="Arial"/>
              </a:rPr>
              <a:t>abundant, </a:t>
            </a:r>
            <a:r>
              <a:rPr sz="3200" b="1" spc="-225" dirty="0">
                <a:solidFill>
                  <a:srgbClr val="333333"/>
                </a:solidFill>
                <a:latin typeface="Arial"/>
                <a:cs typeface="Arial"/>
              </a:rPr>
              <a:t>low-cost </a:t>
            </a:r>
            <a:r>
              <a:rPr sz="3200" b="1" spc="-260" dirty="0">
                <a:solidFill>
                  <a:srgbClr val="333333"/>
                </a:solidFill>
                <a:latin typeface="Arial"/>
                <a:cs typeface="Arial"/>
              </a:rPr>
              <a:t>resource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we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have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487" y="3218723"/>
            <a:ext cx="273685" cy="172910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85" dirty="0">
                <a:solidFill>
                  <a:srgbClr val="7A7A7A"/>
                </a:solidFill>
                <a:latin typeface="Arial Unicode MS"/>
                <a:cs typeface="Arial Unicode MS"/>
              </a:rPr>
              <a:t>Slide: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Bosselut,</a:t>
            </a:r>
            <a:r>
              <a:rPr sz="1600" spc="-125" dirty="0">
                <a:solidFill>
                  <a:srgbClr val="7A7A7A"/>
                </a:solidFill>
                <a:latin typeface="Arial Unicode MS"/>
                <a:cs typeface="Arial Unicode MS"/>
              </a:rPr>
              <a:t>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2019</a:t>
            </a:r>
            <a:endParaRPr sz="16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87848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048" y="191232"/>
            <a:ext cx="5381625" cy="400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68237" y="191411"/>
            <a:ext cx="4733555" cy="4000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3440" y="4342892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333333"/>
                </a:solidFill>
                <a:latin typeface="Arial"/>
                <a:cs typeface="Arial"/>
              </a:rPr>
              <a:t>seed </a:t>
            </a:r>
            <a:r>
              <a:rPr sz="1800" b="1" spc="-130" dirty="0">
                <a:solidFill>
                  <a:srgbClr val="333333"/>
                </a:solidFill>
                <a:latin typeface="Arial"/>
                <a:cs typeface="Arial"/>
              </a:rPr>
              <a:t>set </a:t>
            </a:r>
            <a:r>
              <a:rPr sz="1800" b="1" spc="-8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333333"/>
                </a:solidFill>
                <a:latin typeface="Arial"/>
                <a:cs typeface="Arial"/>
              </a:rPr>
              <a:t>tuples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80944" y="4169663"/>
            <a:ext cx="7730490" cy="2627630"/>
            <a:chOff x="2980944" y="4169663"/>
            <a:chExt cx="7730490" cy="2627630"/>
          </a:xfrm>
        </p:grpSpPr>
        <p:sp>
          <p:nvSpPr>
            <p:cNvPr id="6" name="object 6"/>
            <p:cNvSpPr/>
            <p:nvPr/>
          </p:nvSpPr>
          <p:spPr>
            <a:xfrm>
              <a:off x="5229340" y="4706798"/>
              <a:ext cx="1702908" cy="1702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0944" y="4169663"/>
              <a:ext cx="2441448" cy="1645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1634" y="4190804"/>
              <a:ext cx="2129155" cy="1437640"/>
            </a:xfrm>
            <a:custGeom>
              <a:avLst/>
              <a:gdLst/>
              <a:ahLst/>
              <a:cxnLst/>
              <a:rect l="l" t="t" r="r" b="b"/>
              <a:pathLst>
                <a:path w="2129154" h="1437639">
                  <a:moveTo>
                    <a:pt x="1898554" y="1360095"/>
                  </a:moveTo>
                  <a:lnTo>
                    <a:pt x="1894903" y="1437383"/>
                  </a:lnTo>
                  <a:lnTo>
                    <a:pt x="2063090" y="1362993"/>
                  </a:lnTo>
                  <a:lnTo>
                    <a:pt x="1935387" y="1362993"/>
                  </a:lnTo>
                  <a:lnTo>
                    <a:pt x="1898554" y="1360095"/>
                  </a:lnTo>
                  <a:close/>
                </a:path>
                <a:path w="2129154" h="1437639">
                  <a:moveTo>
                    <a:pt x="1902150" y="1283986"/>
                  </a:moveTo>
                  <a:lnTo>
                    <a:pt x="1898554" y="1360095"/>
                  </a:lnTo>
                  <a:lnTo>
                    <a:pt x="1935387" y="1362993"/>
                  </a:lnTo>
                  <a:lnTo>
                    <a:pt x="1941323" y="1287024"/>
                  </a:lnTo>
                  <a:lnTo>
                    <a:pt x="1902150" y="1283986"/>
                  </a:lnTo>
                  <a:close/>
                </a:path>
                <a:path w="2129154" h="1437639">
                  <a:moveTo>
                    <a:pt x="1905690" y="1209038"/>
                  </a:moveTo>
                  <a:lnTo>
                    <a:pt x="1902150" y="1283986"/>
                  </a:lnTo>
                  <a:lnTo>
                    <a:pt x="1941323" y="1287024"/>
                  </a:lnTo>
                  <a:lnTo>
                    <a:pt x="1935387" y="1362993"/>
                  </a:lnTo>
                  <a:lnTo>
                    <a:pt x="2063090" y="1362993"/>
                  </a:lnTo>
                  <a:lnTo>
                    <a:pt x="2128643" y="1333999"/>
                  </a:lnTo>
                  <a:lnTo>
                    <a:pt x="1905690" y="1209038"/>
                  </a:lnTo>
                  <a:close/>
                </a:path>
                <a:path w="2129154" h="1437639">
                  <a:moveTo>
                    <a:pt x="76177" y="0"/>
                  </a:moveTo>
                  <a:lnTo>
                    <a:pt x="0" y="1856"/>
                  </a:lnTo>
                  <a:lnTo>
                    <a:pt x="762" y="33097"/>
                  </a:lnTo>
                  <a:lnTo>
                    <a:pt x="3119" y="66156"/>
                  </a:lnTo>
                  <a:lnTo>
                    <a:pt x="12505" y="132027"/>
                  </a:lnTo>
                  <a:lnTo>
                    <a:pt x="27913" y="197424"/>
                  </a:lnTo>
                  <a:lnTo>
                    <a:pt x="49093" y="262190"/>
                  </a:lnTo>
                  <a:lnTo>
                    <a:pt x="75794" y="326189"/>
                  </a:lnTo>
                  <a:lnTo>
                    <a:pt x="107778" y="389304"/>
                  </a:lnTo>
                  <a:lnTo>
                    <a:pt x="144810" y="451426"/>
                  </a:lnTo>
                  <a:lnTo>
                    <a:pt x="186668" y="512456"/>
                  </a:lnTo>
                  <a:lnTo>
                    <a:pt x="233135" y="572293"/>
                  </a:lnTo>
                  <a:lnTo>
                    <a:pt x="283671" y="630463"/>
                  </a:lnTo>
                  <a:lnTo>
                    <a:pt x="338743" y="687663"/>
                  </a:lnTo>
                  <a:lnTo>
                    <a:pt x="397819" y="743366"/>
                  </a:lnTo>
                  <a:lnTo>
                    <a:pt x="460705" y="797472"/>
                  </a:lnTo>
                  <a:lnTo>
                    <a:pt x="527206" y="849875"/>
                  </a:lnTo>
                  <a:lnTo>
                    <a:pt x="597131" y="900469"/>
                  </a:lnTo>
                  <a:lnTo>
                    <a:pt x="670293" y="949143"/>
                  </a:lnTo>
                  <a:lnTo>
                    <a:pt x="746502" y="995786"/>
                  </a:lnTo>
                  <a:lnTo>
                    <a:pt x="825571" y="1040286"/>
                  </a:lnTo>
                  <a:lnTo>
                    <a:pt x="907310" y="1082527"/>
                  </a:lnTo>
                  <a:lnTo>
                    <a:pt x="991535" y="1122395"/>
                  </a:lnTo>
                  <a:lnTo>
                    <a:pt x="1078058" y="1159771"/>
                  </a:lnTo>
                  <a:lnTo>
                    <a:pt x="1166689" y="1194537"/>
                  </a:lnTo>
                  <a:lnTo>
                    <a:pt x="1257245" y="1226577"/>
                  </a:lnTo>
                  <a:lnTo>
                    <a:pt x="1349536" y="1255767"/>
                  </a:lnTo>
                  <a:lnTo>
                    <a:pt x="1443375" y="1281988"/>
                  </a:lnTo>
                  <a:lnTo>
                    <a:pt x="1538578" y="1305119"/>
                  </a:lnTo>
                  <a:lnTo>
                    <a:pt x="1634954" y="1325036"/>
                  </a:lnTo>
                  <a:lnTo>
                    <a:pt x="1732318" y="1341617"/>
                  </a:lnTo>
                  <a:lnTo>
                    <a:pt x="1830481" y="1354739"/>
                  </a:lnTo>
                  <a:lnTo>
                    <a:pt x="1898554" y="1360095"/>
                  </a:lnTo>
                  <a:lnTo>
                    <a:pt x="1902150" y="1283986"/>
                  </a:lnTo>
                  <a:lnTo>
                    <a:pt x="1840557" y="1279208"/>
                  </a:lnTo>
                  <a:lnTo>
                    <a:pt x="1745093" y="1266496"/>
                  </a:lnTo>
                  <a:lnTo>
                    <a:pt x="1650358" y="1250410"/>
                  </a:lnTo>
                  <a:lnTo>
                    <a:pt x="1556551" y="1231069"/>
                  </a:lnTo>
                  <a:lnTo>
                    <a:pt x="1463866" y="1208595"/>
                  </a:lnTo>
                  <a:lnTo>
                    <a:pt x="1372499" y="1183109"/>
                  </a:lnTo>
                  <a:lnTo>
                    <a:pt x="1282644" y="1154734"/>
                  </a:lnTo>
                  <a:lnTo>
                    <a:pt x="1194499" y="1123594"/>
                  </a:lnTo>
                  <a:lnTo>
                    <a:pt x="1108259" y="1089812"/>
                  </a:lnTo>
                  <a:lnTo>
                    <a:pt x="1024120" y="1053513"/>
                  </a:lnTo>
                  <a:lnTo>
                    <a:pt x="942276" y="1014823"/>
                  </a:lnTo>
                  <a:lnTo>
                    <a:pt x="862925" y="973870"/>
                  </a:lnTo>
                  <a:lnTo>
                    <a:pt x="786262" y="930781"/>
                  </a:lnTo>
                  <a:lnTo>
                    <a:pt x="712480" y="885686"/>
                  </a:lnTo>
                  <a:lnTo>
                    <a:pt x="641775" y="838716"/>
                  </a:lnTo>
                  <a:lnTo>
                    <a:pt x="574343" y="790006"/>
                  </a:lnTo>
                  <a:lnTo>
                    <a:pt x="510376" y="739686"/>
                  </a:lnTo>
                  <a:lnTo>
                    <a:pt x="450065" y="687896"/>
                  </a:lnTo>
                  <a:lnTo>
                    <a:pt x="393602" y="634776"/>
                  </a:lnTo>
                  <a:lnTo>
                    <a:pt x="341174" y="580464"/>
                  </a:lnTo>
                  <a:lnTo>
                    <a:pt x="292632" y="524685"/>
                  </a:lnTo>
                  <a:lnTo>
                    <a:pt x="248823" y="468374"/>
                  </a:lnTo>
                  <a:lnTo>
                    <a:pt x="209591" y="411304"/>
                  </a:lnTo>
                  <a:lnTo>
                    <a:pt x="175106" y="353617"/>
                  </a:lnTo>
                  <a:lnTo>
                    <a:pt x="145524" y="295459"/>
                  </a:lnTo>
                  <a:lnTo>
                    <a:pt x="120996" y="236965"/>
                  </a:lnTo>
                  <a:lnTo>
                    <a:pt x="101663" y="178259"/>
                  </a:lnTo>
                  <a:lnTo>
                    <a:pt x="87660" y="119453"/>
                  </a:lnTo>
                  <a:lnTo>
                    <a:pt x="79118" y="60634"/>
                  </a:lnTo>
                  <a:lnTo>
                    <a:pt x="76939" y="31240"/>
                  </a:lnTo>
                  <a:lnTo>
                    <a:pt x="761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608" y="4669535"/>
              <a:ext cx="3166872" cy="1146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41723" y="4690189"/>
              <a:ext cx="2851785" cy="945515"/>
            </a:xfrm>
            <a:custGeom>
              <a:avLst/>
              <a:gdLst/>
              <a:ahLst/>
              <a:cxnLst/>
              <a:rect l="l" t="t" r="r" b="b"/>
              <a:pathLst>
                <a:path w="2851784" h="945514">
                  <a:moveTo>
                    <a:pt x="226651" y="716499"/>
                  </a:moveTo>
                  <a:lnTo>
                    <a:pt x="0" y="834613"/>
                  </a:lnTo>
                  <a:lnTo>
                    <a:pt x="230482" y="945067"/>
                  </a:lnTo>
                  <a:lnTo>
                    <a:pt x="229216" y="869513"/>
                  </a:lnTo>
                  <a:lnTo>
                    <a:pt x="191300" y="869513"/>
                  </a:lnTo>
                  <a:lnTo>
                    <a:pt x="189645" y="793330"/>
                  </a:lnTo>
                  <a:lnTo>
                    <a:pt x="227925" y="792504"/>
                  </a:lnTo>
                  <a:lnTo>
                    <a:pt x="226651" y="716499"/>
                  </a:lnTo>
                  <a:close/>
                </a:path>
                <a:path w="2851784" h="945514">
                  <a:moveTo>
                    <a:pt x="227925" y="792504"/>
                  </a:moveTo>
                  <a:lnTo>
                    <a:pt x="189645" y="793330"/>
                  </a:lnTo>
                  <a:lnTo>
                    <a:pt x="191300" y="869513"/>
                  </a:lnTo>
                  <a:lnTo>
                    <a:pt x="229202" y="868684"/>
                  </a:lnTo>
                  <a:lnTo>
                    <a:pt x="227925" y="792504"/>
                  </a:lnTo>
                  <a:close/>
                </a:path>
                <a:path w="2851784" h="945514">
                  <a:moveTo>
                    <a:pt x="229202" y="868684"/>
                  </a:moveTo>
                  <a:lnTo>
                    <a:pt x="191300" y="869513"/>
                  </a:lnTo>
                  <a:lnTo>
                    <a:pt x="229216" y="869513"/>
                  </a:lnTo>
                  <a:lnTo>
                    <a:pt x="229202" y="868684"/>
                  </a:lnTo>
                  <a:close/>
                </a:path>
                <a:path w="2851784" h="945514">
                  <a:moveTo>
                    <a:pt x="2775634" y="0"/>
                  </a:moveTo>
                  <a:lnTo>
                    <a:pt x="2767672" y="50940"/>
                  </a:lnTo>
                  <a:lnTo>
                    <a:pt x="2744504" y="100128"/>
                  </a:lnTo>
                  <a:lnTo>
                    <a:pt x="2720091" y="134326"/>
                  </a:lnTo>
                  <a:lnTo>
                    <a:pt x="2688381" y="169318"/>
                  </a:lnTo>
                  <a:lnTo>
                    <a:pt x="2649480" y="204762"/>
                  </a:lnTo>
                  <a:lnTo>
                    <a:pt x="2603604" y="240352"/>
                  </a:lnTo>
                  <a:lnTo>
                    <a:pt x="2551019" y="275844"/>
                  </a:lnTo>
                  <a:lnTo>
                    <a:pt x="2492016" y="311039"/>
                  </a:lnTo>
                  <a:lnTo>
                    <a:pt x="2426884" y="345776"/>
                  </a:lnTo>
                  <a:lnTo>
                    <a:pt x="2392112" y="362930"/>
                  </a:lnTo>
                  <a:lnTo>
                    <a:pt x="2355917" y="379920"/>
                  </a:lnTo>
                  <a:lnTo>
                    <a:pt x="2318332" y="396732"/>
                  </a:lnTo>
                  <a:lnTo>
                    <a:pt x="2279306" y="413390"/>
                  </a:lnTo>
                  <a:lnTo>
                    <a:pt x="2239144" y="429769"/>
                  </a:lnTo>
                  <a:lnTo>
                    <a:pt x="2197609" y="445968"/>
                  </a:lnTo>
                  <a:lnTo>
                    <a:pt x="2154825" y="461937"/>
                  </a:lnTo>
                  <a:lnTo>
                    <a:pt x="2110827" y="477666"/>
                  </a:lnTo>
                  <a:lnTo>
                    <a:pt x="2065652" y="493143"/>
                  </a:lnTo>
                  <a:lnTo>
                    <a:pt x="2019330" y="508356"/>
                  </a:lnTo>
                  <a:lnTo>
                    <a:pt x="1923174" y="538015"/>
                  </a:lnTo>
                  <a:lnTo>
                    <a:pt x="1823067" y="566418"/>
                  </a:lnTo>
                  <a:lnTo>
                    <a:pt x="1719047" y="593559"/>
                  </a:lnTo>
                  <a:lnTo>
                    <a:pt x="1611383" y="619354"/>
                  </a:lnTo>
                  <a:lnTo>
                    <a:pt x="1500337" y="643724"/>
                  </a:lnTo>
                  <a:lnTo>
                    <a:pt x="1386175" y="666588"/>
                  </a:lnTo>
                  <a:lnTo>
                    <a:pt x="1269160" y="687868"/>
                  </a:lnTo>
                  <a:lnTo>
                    <a:pt x="1149554" y="707486"/>
                  </a:lnTo>
                  <a:lnTo>
                    <a:pt x="1027620" y="725364"/>
                  </a:lnTo>
                  <a:lnTo>
                    <a:pt x="903617" y="741424"/>
                  </a:lnTo>
                  <a:lnTo>
                    <a:pt x="777808" y="755590"/>
                  </a:lnTo>
                  <a:lnTo>
                    <a:pt x="650457" y="767784"/>
                  </a:lnTo>
                  <a:lnTo>
                    <a:pt x="521820" y="777930"/>
                  </a:lnTo>
                  <a:lnTo>
                    <a:pt x="392159" y="785953"/>
                  </a:lnTo>
                  <a:lnTo>
                    <a:pt x="261738" y="791775"/>
                  </a:lnTo>
                  <a:lnTo>
                    <a:pt x="227925" y="792504"/>
                  </a:lnTo>
                  <a:lnTo>
                    <a:pt x="229202" y="868684"/>
                  </a:lnTo>
                  <a:lnTo>
                    <a:pt x="396868" y="862007"/>
                  </a:lnTo>
                  <a:lnTo>
                    <a:pt x="527814" y="853894"/>
                  </a:lnTo>
                  <a:lnTo>
                    <a:pt x="657722" y="843636"/>
                  </a:lnTo>
                  <a:lnTo>
                    <a:pt x="786338" y="831311"/>
                  </a:lnTo>
                  <a:lnTo>
                    <a:pt x="913408" y="816993"/>
                  </a:lnTo>
                  <a:lnTo>
                    <a:pt x="1038677" y="800757"/>
                  </a:lnTo>
                  <a:lnTo>
                    <a:pt x="1161892" y="782681"/>
                  </a:lnTo>
                  <a:lnTo>
                    <a:pt x="1282799" y="762838"/>
                  </a:lnTo>
                  <a:lnTo>
                    <a:pt x="1401144" y="741304"/>
                  </a:lnTo>
                  <a:lnTo>
                    <a:pt x="1516675" y="718151"/>
                  </a:lnTo>
                  <a:lnTo>
                    <a:pt x="1629142" y="693456"/>
                  </a:lnTo>
                  <a:lnTo>
                    <a:pt x="1738290" y="667289"/>
                  </a:lnTo>
                  <a:lnTo>
                    <a:pt x="1843873" y="639723"/>
                  </a:lnTo>
                  <a:lnTo>
                    <a:pt x="1945638" y="610829"/>
                  </a:lnTo>
                  <a:lnTo>
                    <a:pt x="2043112" y="580750"/>
                  </a:lnTo>
                  <a:lnTo>
                    <a:pt x="2090352" y="565228"/>
                  </a:lnTo>
                  <a:lnTo>
                    <a:pt x="2136485" y="549417"/>
                  </a:lnTo>
                  <a:lnTo>
                    <a:pt x="2181479" y="533323"/>
                  </a:lnTo>
                  <a:lnTo>
                    <a:pt x="2225302" y="516957"/>
                  </a:lnTo>
                  <a:lnTo>
                    <a:pt x="2267926" y="500324"/>
                  </a:lnTo>
                  <a:lnTo>
                    <a:pt x="2309322" y="483430"/>
                  </a:lnTo>
                  <a:lnTo>
                    <a:pt x="2349459" y="466285"/>
                  </a:lnTo>
                  <a:lnTo>
                    <a:pt x="2388307" y="448892"/>
                  </a:lnTo>
                  <a:lnTo>
                    <a:pt x="2425839" y="431260"/>
                  </a:lnTo>
                  <a:lnTo>
                    <a:pt x="2462095" y="413353"/>
                  </a:lnTo>
                  <a:lnTo>
                    <a:pt x="2496836" y="395287"/>
                  </a:lnTo>
                  <a:lnTo>
                    <a:pt x="2530245" y="376956"/>
                  </a:lnTo>
                  <a:lnTo>
                    <a:pt x="2592743" y="339606"/>
                  </a:lnTo>
                  <a:lnTo>
                    <a:pt x="2649296" y="301334"/>
                  </a:lnTo>
                  <a:lnTo>
                    <a:pt x="2699675" y="262093"/>
                  </a:lnTo>
                  <a:lnTo>
                    <a:pt x="2743635" y="221791"/>
                  </a:lnTo>
                  <a:lnTo>
                    <a:pt x="2780877" y="180277"/>
                  </a:lnTo>
                  <a:lnTo>
                    <a:pt x="2810990" y="137356"/>
                  </a:lnTo>
                  <a:lnTo>
                    <a:pt x="2833381" y="92877"/>
                  </a:lnTo>
                  <a:lnTo>
                    <a:pt x="2847244" y="46908"/>
                  </a:lnTo>
                  <a:lnTo>
                    <a:pt x="2851730" y="3997"/>
                  </a:lnTo>
                  <a:lnTo>
                    <a:pt x="27756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9572" y="5711368"/>
              <a:ext cx="2971800" cy="1085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72</a:t>
            </a:fld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5756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" y="42862"/>
            <a:ext cx="12125324" cy="6772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73</a:t>
            </a:fld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84014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063" y="141732"/>
            <a:ext cx="4793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ATOMIC </a:t>
            </a:r>
            <a:r>
              <a:rPr lang="en-US" spc="-459" dirty="0"/>
              <a:t> </a:t>
            </a:r>
            <a:r>
              <a:rPr spc="-409" dirty="0"/>
              <a:t>as </a:t>
            </a:r>
            <a:r>
              <a:rPr lang="en-US" spc="-409" dirty="0"/>
              <a:t> </a:t>
            </a:r>
            <a:r>
              <a:rPr spc="-285" dirty="0"/>
              <a:t>seed</a:t>
            </a:r>
            <a:r>
              <a:rPr spc="130" dirty="0"/>
              <a:t> </a:t>
            </a:r>
            <a:r>
              <a:rPr spc="-16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234590" y="1405113"/>
            <a:ext cx="9611457" cy="456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74</a:t>
            </a:fld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61046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094" y="2053920"/>
            <a:ext cx="2108249" cy="210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6358" y="1356895"/>
            <a:ext cx="5000625" cy="3419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264" y="2437892"/>
            <a:ext cx="6330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825" dirty="0">
                <a:solidFill>
                  <a:srgbClr val="333333"/>
                </a:solidFill>
                <a:latin typeface="Arial Unicode MS"/>
                <a:cs typeface="Arial Unicode MS"/>
              </a:rPr>
              <a:t>+</a:t>
            </a:r>
            <a:endParaRPr sz="9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75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71560" y="2373884"/>
            <a:ext cx="6330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825" dirty="0"/>
              <a:t>+</a:t>
            </a:r>
            <a:endParaRPr sz="9600"/>
          </a:p>
        </p:txBody>
      </p:sp>
      <p:sp>
        <p:nvSpPr>
          <p:cNvPr id="6" name="object 6"/>
          <p:cNvSpPr txBox="1"/>
          <p:nvPr/>
        </p:nvSpPr>
        <p:spPr>
          <a:xfrm>
            <a:off x="9675643" y="2598420"/>
            <a:ext cx="241808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sz="4400" b="1" spc="-64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4400" b="1" spc="-55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4400" b="1" spc="-33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4400" b="1" spc="-75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4400" b="1" spc="-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4400" b="1" spc="-14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4400" b="1" spc="-27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4400" b="1" spc="-15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4400" b="1" spc="-37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4400" b="1" spc="50" dirty="0">
                <a:solidFill>
                  <a:srgbClr val="333333"/>
                </a:solidFill>
                <a:latin typeface="Arial"/>
                <a:cs typeface="Arial"/>
              </a:rPr>
              <a:t>t  </a:t>
            </a:r>
            <a:r>
              <a:rPr sz="4400" b="1" spc="-380" dirty="0">
                <a:solidFill>
                  <a:srgbClr val="333333"/>
                </a:solidFill>
                <a:latin typeface="Arial"/>
                <a:cs typeface="Arial"/>
              </a:rPr>
              <a:t>Decoding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58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76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6714" y="141732"/>
            <a:ext cx="2004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B</a:t>
            </a:r>
            <a:r>
              <a:rPr spc="-160" dirty="0"/>
              <a:t>r</a:t>
            </a:r>
            <a:r>
              <a:rPr spc="30" dirty="0"/>
              <a:t>i</a:t>
            </a:r>
            <a:r>
              <a:rPr spc="-300" dirty="0"/>
              <a:t>e</a:t>
            </a:r>
            <a:r>
              <a:rPr spc="70" dirty="0"/>
              <a:t>fl</a:t>
            </a:r>
            <a:r>
              <a:rPr spc="-530" dirty="0"/>
              <a:t>y</a:t>
            </a:r>
            <a:r>
              <a:rPr spc="-1050" dirty="0"/>
              <a:t>…</a:t>
            </a:r>
            <a:r>
              <a:rPr spc="-114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05484"/>
            <a:ext cx="10642600" cy="490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829"/>
              </a:lnSpc>
              <a:spcBef>
                <a:spcPts val="10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Transformer </a:t>
            </a:r>
            <a:r>
              <a:rPr sz="32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models </a:t>
            </a:r>
            <a:r>
              <a:rPr sz="3200" spc="-10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3200" b="1" spc="-204" dirty="0">
                <a:solidFill>
                  <a:srgbClr val="333333"/>
                </a:solidFill>
                <a:latin typeface="Arial"/>
                <a:cs typeface="Arial"/>
              </a:rPr>
              <a:t>generation </a:t>
            </a: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are </a:t>
            </a:r>
            <a:r>
              <a:rPr sz="3200" b="1" spc="-210" dirty="0">
                <a:solidFill>
                  <a:srgbClr val="333333"/>
                </a:solidFill>
                <a:latin typeface="Arial"/>
                <a:cs typeface="Arial"/>
              </a:rPr>
              <a:t>just </a:t>
            </a:r>
            <a:r>
              <a:rPr sz="3200" b="1" spc="-135" dirty="0">
                <a:solidFill>
                  <a:srgbClr val="333333"/>
                </a:solidFill>
                <a:latin typeface="Arial"/>
                <a:cs typeface="Arial"/>
              </a:rPr>
              <a:t>attention</a:t>
            </a:r>
            <a:r>
              <a:rPr sz="3200" b="1" spc="-3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75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829"/>
              </a:lnSpc>
            </a:pPr>
            <a:r>
              <a:rPr sz="32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autoregressive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decoders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00" dirty="0">
                <a:solidFill>
                  <a:srgbClr val="333333"/>
                </a:solidFill>
                <a:latin typeface="Arial"/>
                <a:cs typeface="Arial"/>
              </a:rPr>
              <a:t>Perplexity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3200" spc="-5" dirty="0">
                <a:solidFill>
                  <a:srgbClr val="333333"/>
                </a:solidFill>
                <a:latin typeface="Arial Unicode MS"/>
                <a:cs typeface="Arial Unicode MS"/>
              </a:rPr>
              <a:t>not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3200" spc="-80" dirty="0">
                <a:solidFill>
                  <a:srgbClr val="333333"/>
                </a:solidFill>
                <a:latin typeface="Arial Unicode MS"/>
                <a:cs typeface="Arial Unicode MS"/>
              </a:rPr>
              <a:t>only 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way </a:t>
            </a:r>
            <a:r>
              <a:rPr sz="3200" spc="30" dirty="0">
                <a:solidFill>
                  <a:srgbClr val="333333"/>
                </a:solidFill>
                <a:latin typeface="Arial Unicode MS"/>
                <a:cs typeface="Arial Unicode MS"/>
              </a:rPr>
              <a:t>to</a:t>
            </a:r>
            <a:r>
              <a:rPr sz="3200" spc="-64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35" dirty="0">
                <a:solidFill>
                  <a:srgbClr val="333333"/>
                </a:solidFill>
                <a:latin typeface="Arial Unicode MS"/>
                <a:cs typeface="Arial Unicode MS"/>
              </a:rPr>
              <a:t>train </a:t>
            </a:r>
            <a:r>
              <a:rPr sz="3200" spc="-240" dirty="0">
                <a:solidFill>
                  <a:srgbClr val="333333"/>
                </a:solidFill>
                <a:latin typeface="Arial Unicode MS"/>
                <a:cs typeface="Arial Unicode MS"/>
              </a:rPr>
              <a:t>LMs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solidFill>
                  <a:srgbClr val="333333"/>
                </a:solidFill>
                <a:latin typeface="Arial Unicode MS"/>
                <a:cs typeface="Arial Unicode MS"/>
              </a:rPr>
              <a:t>Long </a:t>
            </a:r>
            <a:r>
              <a:rPr sz="32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text </a:t>
            </a:r>
            <a:r>
              <a:rPr sz="32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generation </a:t>
            </a:r>
            <a:r>
              <a:rPr sz="32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requires </a:t>
            </a:r>
            <a:r>
              <a:rPr sz="32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learning </a:t>
            </a:r>
            <a:r>
              <a:rPr sz="3200" spc="-25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3200" b="1" spc="-120" dirty="0">
                <a:solidFill>
                  <a:srgbClr val="333333"/>
                </a:solidFill>
                <a:latin typeface="Arial"/>
                <a:cs typeface="Arial"/>
              </a:rPr>
              <a:t>better</a:t>
            </a:r>
            <a:r>
              <a:rPr sz="3200" b="1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95" dirty="0">
                <a:solidFill>
                  <a:srgbClr val="333333"/>
                </a:solidFill>
                <a:latin typeface="Arial"/>
                <a:cs typeface="Arial"/>
              </a:rPr>
              <a:t>discourse</a:t>
            </a:r>
            <a:endParaRPr sz="3200">
              <a:latin typeface="Arial"/>
              <a:cs typeface="Arial"/>
            </a:endParaRPr>
          </a:p>
          <a:p>
            <a:pPr marL="355600" marR="1108710" indent="-342900">
              <a:lnSpc>
                <a:spcPts val="3790"/>
              </a:lnSpc>
              <a:spcBef>
                <a:spcPts val="93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solidFill>
                  <a:srgbClr val="333333"/>
                </a:solidFill>
                <a:latin typeface="Arial Unicode MS"/>
                <a:cs typeface="Arial Unicode MS"/>
              </a:rPr>
              <a:t>Introducing </a:t>
            </a:r>
            <a:r>
              <a:rPr sz="3200" b="1" spc="-165" dirty="0">
                <a:solidFill>
                  <a:srgbClr val="333333"/>
                </a:solidFill>
                <a:latin typeface="Arial"/>
                <a:cs typeface="Arial"/>
              </a:rPr>
              <a:t>implicit </a:t>
            </a:r>
            <a:r>
              <a:rPr sz="3200" b="1" spc="-220" dirty="0">
                <a:solidFill>
                  <a:srgbClr val="333333"/>
                </a:solidFill>
                <a:latin typeface="Arial"/>
                <a:cs typeface="Arial"/>
              </a:rPr>
              <a:t>evaluators </a:t>
            </a:r>
            <a:r>
              <a:rPr sz="3200" spc="-10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32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teaching </a:t>
            </a:r>
            <a:r>
              <a:rPr sz="32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discourse</a:t>
            </a:r>
            <a:r>
              <a:rPr sz="32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is  </a:t>
            </a:r>
            <a:r>
              <a:rPr sz="32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beneficial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0" dirty="0">
                <a:solidFill>
                  <a:srgbClr val="333333"/>
                </a:solidFill>
                <a:latin typeface="Arial Unicode MS"/>
                <a:cs typeface="Arial Unicode MS"/>
              </a:rPr>
              <a:t>Humans </a:t>
            </a:r>
            <a:r>
              <a:rPr sz="3200" spc="-55" dirty="0">
                <a:solidFill>
                  <a:srgbClr val="333333"/>
                </a:solidFill>
                <a:latin typeface="Arial Unicode MS"/>
                <a:cs typeface="Arial Unicode MS"/>
              </a:rPr>
              <a:t>start </a:t>
            </a:r>
            <a:r>
              <a:rPr sz="3200" spc="-20" dirty="0">
                <a:solidFill>
                  <a:srgbClr val="333333"/>
                </a:solidFill>
                <a:latin typeface="Arial Unicode MS"/>
                <a:cs typeface="Arial Unicode MS"/>
              </a:rPr>
              <a:t>writing </a:t>
            </a:r>
            <a:r>
              <a:rPr sz="32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stories </a:t>
            </a:r>
            <a:r>
              <a:rPr sz="3200" spc="2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32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an </a:t>
            </a:r>
            <a:r>
              <a:rPr sz="3200" b="1" spc="-140" dirty="0">
                <a:solidFill>
                  <a:srgbClr val="333333"/>
                </a:solidFill>
                <a:latin typeface="Arial"/>
                <a:cs typeface="Arial"/>
              </a:rPr>
              <a:t>outline, </a:t>
            </a:r>
            <a:r>
              <a:rPr sz="3200" spc="-225" dirty="0">
                <a:solidFill>
                  <a:srgbClr val="333333"/>
                </a:solidFill>
                <a:latin typeface="Arial Unicode MS"/>
                <a:cs typeface="Arial Unicode MS"/>
              </a:rPr>
              <a:t>so </a:t>
            </a:r>
            <a:r>
              <a:rPr sz="3200" b="1" spc="-265" dirty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sz="3200" b="1" spc="-5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b="1" spc="-270" dirty="0">
                <a:solidFill>
                  <a:srgbClr val="333333"/>
                </a:solidFill>
                <a:latin typeface="Arial"/>
                <a:cs typeface="Arial"/>
              </a:rPr>
              <a:t>agents</a:t>
            </a:r>
            <a:endParaRPr sz="3200">
              <a:latin typeface="Arial"/>
              <a:cs typeface="Arial"/>
            </a:endParaRPr>
          </a:p>
          <a:p>
            <a:pPr marL="355600" marR="48895" indent="-342900">
              <a:lnSpc>
                <a:spcPct val="101200"/>
              </a:lnSpc>
              <a:spcBef>
                <a:spcPts val="72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45" dirty="0">
                <a:solidFill>
                  <a:srgbClr val="333333"/>
                </a:solidFill>
                <a:latin typeface="Arial"/>
                <a:cs typeface="Arial"/>
              </a:rPr>
              <a:t>Transformer </a:t>
            </a:r>
            <a:r>
              <a:rPr sz="3200" b="1" spc="-275" dirty="0">
                <a:solidFill>
                  <a:srgbClr val="333333"/>
                </a:solidFill>
                <a:latin typeface="Arial"/>
                <a:cs typeface="Arial"/>
              </a:rPr>
              <a:t>based </a:t>
            </a:r>
            <a:r>
              <a:rPr sz="3200" b="1" spc="-300" dirty="0">
                <a:solidFill>
                  <a:srgbClr val="333333"/>
                </a:solidFill>
                <a:latin typeface="Arial"/>
                <a:cs typeface="Arial"/>
              </a:rPr>
              <a:t>commonsense </a:t>
            </a:r>
            <a:r>
              <a:rPr sz="3200" b="1" spc="-225" dirty="0">
                <a:solidFill>
                  <a:srgbClr val="333333"/>
                </a:solidFill>
                <a:latin typeface="Arial"/>
                <a:cs typeface="Arial"/>
              </a:rPr>
              <a:t>knowledge </a:t>
            </a:r>
            <a:r>
              <a:rPr sz="32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3200" spc="-95" dirty="0">
                <a:solidFill>
                  <a:srgbClr val="333333"/>
                </a:solidFill>
                <a:latin typeface="Arial Unicode MS"/>
                <a:cs typeface="Arial Unicode MS"/>
              </a:rPr>
              <a:t>help </a:t>
            </a:r>
            <a:r>
              <a:rPr sz="32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create  </a:t>
            </a:r>
            <a:r>
              <a:rPr sz="32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more </a:t>
            </a:r>
            <a:r>
              <a:rPr sz="32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human </a:t>
            </a:r>
            <a:r>
              <a:rPr sz="32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like</a:t>
            </a:r>
            <a:r>
              <a:rPr sz="3200" spc="-2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3200" spc="-50" dirty="0">
                <a:solidFill>
                  <a:srgbClr val="333333"/>
                </a:solidFill>
                <a:latin typeface="Arial Unicode MS"/>
                <a:cs typeface="Arial Unicode MS"/>
              </a:rPr>
              <a:t>stories/text</a:t>
            </a:r>
            <a:endParaRPr sz="3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42719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279" y="131571"/>
            <a:ext cx="9845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35" dirty="0"/>
              <a:t>Some </a:t>
            </a:r>
            <a:r>
              <a:rPr sz="4000" spc="-5" dirty="0"/>
              <a:t>of </a:t>
            </a:r>
            <a:r>
              <a:rPr sz="4000" spc="-50" dirty="0"/>
              <a:t>the </a:t>
            </a:r>
            <a:r>
              <a:rPr sz="4000" spc="-260" dirty="0"/>
              <a:t>Challenges </a:t>
            </a:r>
            <a:r>
              <a:rPr sz="4000" spc="-55" dirty="0"/>
              <a:t>in </a:t>
            </a:r>
            <a:r>
              <a:rPr sz="4000" spc="-285" dirty="0"/>
              <a:t>Long </a:t>
            </a:r>
            <a:r>
              <a:rPr sz="4000" spc="-295" dirty="0"/>
              <a:t>Text</a:t>
            </a:r>
            <a:r>
              <a:rPr sz="4000" spc="-500" dirty="0"/>
              <a:t> </a:t>
            </a:r>
            <a:r>
              <a:rPr sz="4000" spc="-160" dirty="0"/>
              <a:t>Generation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45508" y="852423"/>
            <a:ext cx="8287384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Training</a:t>
            </a:r>
            <a:r>
              <a:rPr sz="25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b="1" spc="-190" dirty="0">
                <a:solidFill>
                  <a:srgbClr val="333333"/>
                </a:solidFill>
                <a:latin typeface="Arial"/>
                <a:cs typeface="Arial"/>
              </a:rPr>
              <a:t>corpora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Learning </a:t>
            </a:r>
            <a:r>
              <a:rPr sz="2500" b="1" spc="-215" dirty="0">
                <a:solidFill>
                  <a:srgbClr val="333333"/>
                </a:solidFill>
                <a:latin typeface="Arial"/>
                <a:cs typeface="Arial"/>
              </a:rPr>
              <a:t>discourse</a:t>
            </a:r>
            <a:r>
              <a:rPr sz="2500" spc="-215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500" b="1" spc="-150" dirty="0">
                <a:solidFill>
                  <a:srgbClr val="333333"/>
                </a:solidFill>
                <a:latin typeface="Arial"/>
                <a:cs typeface="Arial"/>
              </a:rPr>
              <a:t>reference</a:t>
            </a:r>
            <a:r>
              <a:rPr sz="25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,</a:t>
            </a:r>
            <a:r>
              <a:rPr sz="2500" spc="-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75" dirty="0">
                <a:solidFill>
                  <a:srgbClr val="333333"/>
                </a:solidFill>
                <a:latin typeface="Arial Unicode MS"/>
                <a:cs typeface="Arial Unicode MS"/>
              </a:rPr>
              <a:t>etc.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Loss-Function </a:t>
            </a:r>
            <a:r>
              <a:rPr lang="en-US" sz="25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for </a:t>
            </a:r>
            <a:r>
              <a:rPr sz="2500" spc="-90" dirty="0">
                <a:solidFill>
                  <a:srgbClr val="333333"/>
                </a:solidFill>
                <a:latin typeface="Arial Unicode MS"/>
                <a:cs typeface="Arial Unicode MS"/>
              </a:rPr>
              <a:t>high </a:t>
            </a:r>
            <a:r>
              <a:rPr sz="2500" spc="-85" dirty="0">
                <a:solidFill>
                  <a:srgbClr val="333333"/>
                </a:solidFill>
                <a:latin typeface="Arial Unicode MS"/>
                <a:cs typeface="Arial Unicode MS"/>
              </a:rPr>
              <a:t>level </a:t>
            </a:r>
            <a:r>
              <a:rPr sz="25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semantics </a:t>
            </a:r>
            <a:r>
              <a:rPr sz="2500" spc="-10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5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</a:t>
            </a:r>
            <a:r>
              <a:rPr sz="2500" spc="-90" dirty="0">
                <a:solidFill>
                  <a:srgbClr val="333333"/>
                </a:solidFill>
                <a:latin typeface="Arial Unicode MS"/>
                <a:cs typeface="Arial Unicode MS"/>
              </a:rPr>
              <a:t>long </a:t>
            </a:r>
            <a:r>
              <a:rPr sz="25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text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90" dirty="0">
                <a:solidFill>
                  <a:srgbClr val="333333"/>
                </a:solidFill>
                <a:latin typeface="Arial Unicode MS"/>
                <a:cs typeface="Arial Unicode MS"/>
              </a:rPr>
              <a:t>Repetitions </a:t>
            </a:r>
            <a:r>
              <a:rPr sz="25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500" spc="-35" dirty="0">
                <a:solidFill>
                  <a:srgbClr val="333333"/>
                </a:solidFill>
                <a:latin typeface="Arial Unicode MS"/>
                <a:cs typeface="Arial Unicode MS"/>
              </a:rPr>
              <a:t>dull </a:t>
            </a:r>
            <a:r>
              <a:rPr sz="25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sentences </a:t>
            </a:r>
            <a:r>
              <a:rPr sz="2500" spc="-85" dirty="0">
                <a:solidFill>
                  <a:srgbClr val="333333"/>
                </a:solidFill>
                <a:latin typeface="Arial Unicode MS"/>
                <a:cs typeface="Arial Unicode MS"/>
              </a:rPr>
              <a:t>(modal</a:t>
            </a:r>
            <a:r>
              <a:rPr sz="2500" spc="-29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collapse)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60" dirty="0">
                <a:solidFill>
                  <a:srgbClr val="333333"/>
                </a:solidFill>
                <a:latin typeface="Arial Unicode MS"/>
                <a:cs typeface="Arial Unicode MS"/>
              </a:rPr>
              <a:t>Maintaining </a:t>
            </a:r>
            <a:r>
              <a:rPr sz="2500" b="1" spc="-200" dirty="0">
                <a:solidFill>
                  <a:srgbClr val="333333"/>
                </a:solidFill>
                <a:latin typeface="Arial"/>
                <a:cs typeface="Arial"/>
              </a:rPr>
              <a:t>coherence </a:t>
            </a:r>
            <a:r>
              <a:rPr sz="2500" b="1" spc="-125" dirty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sz="2500" b="1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b="1" spc="-210" dirty="0">
                <a:solidFill>
                  <a:srgbClr val="333333"/>
                </a:solidFill>
                <a:latin typeface="Arial"/>
                <a:cs typeface="Arial"/>
              </a:rPr>
              <a:t>paragraphs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Sub-optimal </a:t>
            </a:r>
            <a:r>
              <a:rPr sz="2500" b="1" spc="-145" dirty="0">
                <a:solidFill>
                  <a:srgbClr val="333333"/>
                </a:solidFill>
                <a:latin typeface="Arial"/>
                <a:cs typeface="Arial"/>
              </a:rPr>
              <a:t>evaluation</a:t>
            </a:r>
            <a:r>
              <a:rPr sz="2500" b="1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metrics</a:t>
            </a:r>
            <a:endParaRPr sz="2500" dirty="0">
              <a:latin typeface="Arial Unicode MS"/>
              <a:cs typeface="Arial Unicode MS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85" dirty="0">
                <a:solidFill>
                  <a:srgbClr val="333333"/>
                </a:solidFill>
                <a:latin typeface="Arial Unicode MS"/>
                <a:cs typeface="Arial Unicode MS"/>
              </a:rPr>
              <a:t>Word-by-word generation </a:t>
            </a: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2500" b="1" spc="-150" dirty="0">
                <a:solidFill>
                  <a:srgbClr val="333333"/>
                </a:solidFill>
                <a:latin typeface="Arial"/>
                <a:cs typeface="Arial"/>
              </a:rPr>
              <a:t>sub-optimal</a:t>
            </a:r>
            <a:r>
              <a:rPr sz="25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500" spc="-60" dirty="0">
                <a:solidFill>
                  <a:srgbClr val="333333"/>
                </a:solidFill>
                <a:latin typeface="Arial Unicode MS"/>
                <a:cs typeface="Arial Unicode MS"/>
              </a:rPr>
              <a:t>can’t </a:t>
            </a:r>
            <a:r>
              <a:rPr sz="25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see </a:t>
            </a:r>
            <a:r>
              <a:rPr sz="25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500" spc="-2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90" dirty="0">
                <a:solidFill>
                  <a:srgbClr val="333333"/>
                </a:solidFill>
                <a:latin typeface="Arial Unicode MS"/>
                <a:cs typeface="Arial Unicode MS"/>
              </a:rPr>
              <a:t>global  </a:t>
            </a:r>
            <a:r>
              <a:rPr sz="2500" spc="-45" dirty="0">
                <a:solidFill>
                  <a:srgbClr val="333333"/>
                </a:solidFill>
                <a:latin typeface="Arial Unicode MS"/>
                <a:cs typeface="Arial Unicode MS"/>
              </a:rPr>
              <a:t>context!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Long</a:t>
            </a:r>
            <a:r>
              <a:rPr sz="25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text</a:t>
            </a:r>
            <a:r>
              <a:rPr sz="2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85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r>
              <a:rPr sz="2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suffers</a:t>
            </a:r>
            <a:r>
              <a:rPr sz="2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30" dirty="0">
                <a:solidFill>
                  <a:srgbClr val="333333"/>
                </a:solidFill>
                <a:latin typeface="Arial Unicode MS"/>
                <a:cs typeface="Arial Unicode MS"/>
              </a:rPr>
              <a:t>from</a:t>
            </a: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lack</a:t>
            </a: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0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20" dirty="0">
                <a:solidFill>
                  <a:srgbClr val="333333"/>
                </a:solidFill>
                <a:latin typeface="Arial Unicode MS"/>
                <a:cs typeface="Arial Unicode MS"/>
              </a:rPr>
              <a:t>implicit</a:t>
            </a:r>
            <a:r>
              <a:rPr sz="2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“</a:t>
            </a:r>
            <a:r>
              <a:rPr sz="2500" b="1" spc="-100" dirty="0">
                <a:solidFill>
                  <a:srgbClr val="333333"/>
                </a:solidFill>
                <a:latin typeface="Arial"/>
                <a:cs typeface="Arial"/>
              </a:rPr>
              <a:t>planning</a:t>
            </a:r>
            <a:r>
              <a:rPr sz="25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”</a:t>
            </a: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114" dirty="0">
                <a:solidFill>
                  <a:srgbClr val="333333"/>
                </a:solidFill>
                <a:latin typeface="Arial Unicode MS"/>
                <a:cs typeface="Arial Unicode MS"/>
              </a:rPr>
              <a:t>!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Biased </a:t>
            </a:r>
            <a:r>
              <a:rPr sz="2500" spc="-60" dirty="0">
                <a:solidFill>
                  <a:srgbClr val="333333"/>
                </a:solidFill>
                <a:latin typeface="Arial Unicode MS"/>
                <a:cs typeface="Arial Unicode MS"/>
              </a:rPr>
              <a:t>pre-trained </a:t>
            </a:r>
            <a:r>
              <a:rPr sz="25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language</a:t>
            </a:r>
            <a:r>
              <a:rPr sz="25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models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Domain </a:t>
            </a:r>
            <a:r>
              <a:rPr sz="2500" spc="-70" dirty="0">
                <a:solidFill>
                  <a:srgbClr val="333333"/>
                </a:solidFill>
                <a:latin typeface="Arial Unicode MS"/>
                <a:cs typeface="Arial Unicode MS"/>
              </a:rPr>
              <a:t>transfer </a:t>
            </a: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is </a:t>
            </a:r>
            <a:r>
              <a:rPr sz="2500" spc="-70" dirty="0">
                <a:solidFill>
                  <a:srgbClr val="333333"/>
                </a:solidFill>
                <a:latin typeface="Arial Unicode MS"/>
                <a:cs typeface="Arial Unicode MS"/>
              </a:rPr>
              <a:t>ridiculously</a:t>
            </a:r>
            <a:r>
              <a:rPr sz="25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90" dirty="0">
                <a:solidFill>
                  <a:srgbClr val="333333"/>
                </a:solidFill>
                <a:latin typeface="Arial Unicode MS"/>
                <a:cs typeface="Arial Unicode MS"/>
              </a:rPr>
              <a:t>hard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85" dirty="0">
                <a:solidFill>
                  <a:srgbClr val="333333"/>
                </a:solidFill>
                <a:latin typeface="Arial Unicode MS"/>
                <a:cs typeface="Arial Unicode MS"/>
              </a:rPr>
              <a:t>Outdated generation </a:t>
            </a:r>
            <a:r>
              <a:rPr sz="2500" spc="-80" dirty="0">
                <a:solidFill>
                  <a:srgbClr val="333333"/>
                </a:solidFill>
                <a:latin typeface="Arial Unicode MS"/>
                <a:cs typeface="Arial Unicode MS"/>
              </a:rPr>
              <a:t>methods: </a:t>
            </a:r>
            <a:r>
              <a:rPr sz="25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beam-search, </a:t>
            </a:r>
            <a:r>
              <a:rPr sz="2500" spc="-25" dirty="0">
                <a:solidFill>
                  <a:srgbClr val="333333"/>
                </a:solidFill>
                <a:latin typeface="Arial Unicode MS"/>
                <a:cs typeface="Arial Unicode MS"/>
              </a:rPr>
              <a:t>or</a:t>
            </a:r>
            <a:r>
              <a:rPr sz="2500" spc="-29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sampling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Softmax </a:t>
            </a:r>
            <a:r>
              <a:rPr sz="2500" spc="-60" dirty="0">
                <a:solidFill>
                  <a:srgbClr val="333333"/>
                </a:solidFill>
                <a:latin typeface="Arial Unicode MS"/>
                <a:cs typeface="Arial Unicode MS"/>
              </a:rPr>
              <a:t>bottleneck</a:t>
            </a:r>
            <a:r>
              <a:rPr sz="25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175" dirty="0">
                <a:solidFill>
                  <a:srgbClr val="333333"/>
                </a:solidFill>
                <a:latin typeface="Arial Unicode MS"/>
                <a:cs typeface="Arial Unicode MS"/>
              </a:rPr>
              <a:t>issues</a:t>
            </a:r>
            <a:endParaRPr sz="25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lr>
                <a:srgbClr val="6692D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40" dirty="0">
                <a:solidFill>
                  <a:srgbClr val="333333"/>
                </a:solidFill>
                <a:latin typeface="Arial Unicode MS"/>
                <a:cs typeface="Arial Unicode MS"/>
              </a:rPr>
              <a:t>Left-to-write</a:t>
            </a:r>
            <a:r>
              <a:rPr sz="25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500" spc="-85" dirty="0">
                <a:solidFill>
                  <a:srgbClr val="333333"/>
                </a:solidFill>
                <a:latin typeface="Arial Unicode MS"/>
                <a:cs typeface="Arial Unicode MS"/>
              </a:rPr>
              <a:t>generation</a:t>
            </a:r>
            <a:endParaRPr sz="25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82591"/>
            <a:ext cx="3153826" cy="3371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05615" y="6642280"/>
            <a:ext cx="24066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77</a:t>
            </a:fld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617870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0FE6-3BEC-9D40-B246-E1842D57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set C [write up the answers]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606E-B848-254E-ABE2-A5142224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kind Information Extraction / Information Retrieval was leveraged for COMET (if any)</a:t>
            </a:r>
          </a:p>
          <a:p>
            <a:pPr marL="0" indent="0">
              <a:buNone/>
            </a:pPr>
            <a:r>
              <a:rPr lang="en-US" dirty="0"/>
              <a:t>2. Can we use a system like COMET for generation of</a:t>
            </a:r>
          </a:p>
          <a:p>
            <a:pPr lvl="1"/>
            <a:r>
              <a:rPr lang="en-US" dirty="0"/>
              <a:t>Wikipedia articles</a:t>
            </a:r>
          </a:p>
          <a:p>
            <a:pPr lvl="1"/>
            <a:r>
              <a:rPr lang="en-US" dirty="0"/>
              <a:t>Generating long poems in Hindi </a:t>
            </a:r>
          </a:p>
          <a:p>
            <a:pPr lvl="1"/>
            <a:r>
              <a:rPr lang="en-US" dirty="0"/>
              <a:t>Translating English to Hindi</a:t>
            </a:r>
          </a:p>
          <a:p>
            <a:pPr marL="0" indent="0">
              <a:buNone/>
            </a:pPr>
            <a:r>
              <a:rPr lang="en-US" dirty="0"/>
              <a:t>3. COMET is based on a CNN architecture.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1990203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05615" y="6566080"/>
            <a:ext cx="240665" cy="2876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79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673" y="299211"/>
            <a:ext cx="1003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5" dirty="0"/>
              <a:t>Discrete </a:t>
            </a:r>
            <a:r>
              <a:rPr sz="4000" spc="-90" dirty="0"/>
              <a:t>Metrics </a:t>
            </a:r>
            <a:r>
              <a:rPr sz="4000" spc="-70" dirty="0"/>
              <a:t>Don’t </a:t>
            </a:r>
            <a:r>
              <a:rPr sz="4000" spc="-155" dirty="0"/>
              <a:t>Work </a:t>
            </a:r>
            <a:r>
              <a:rPr sz="4000" spc="-240" dirty="0"/>
              <a:t>For </a:t>
            </a:r>
            <a:r>
              <a:rPr sz="4000" spc="-295" dirty="0"/>
              <a:t>Text</a:t>
            </a:r>
            <a:r>
              <a:rPr sz="4000" spc="-560" dirty="0"/>
              <a:t> </a:t>
            </a:r>
            <a:r>
              <a:rPr sz="4000" spc="-160" dirty="0"/>
              <a:t>Generation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83487" y="4161391"/>
            <a:ext cx="273685" cy="174371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90" dirty="0">
                <a:solidFill>
                  <a:srgbClr val="7A7A7A"/>
                </a:solidFill>
                <a:latin typeface="Arial Unicode MS"/>
                <a:cs typeface="Arial Unicode MS"/>
              </a:rPr>
              <a:t>Kilickaya, </a:t>
            </a:r>
            <a:r>
              <a:rPr sz="1600" spc="-40" dirty="0">
                <a:solidFill>
                  <a:srgbClr val="7A7A7A"/>
                </a:solidFill>
                <a:latin typeface="Arial Unicode MS"/>
                <a:cs typeface="Arial Unicode MS"/>
              </a:rPr>
              <a:t>et.al.,</a:t>
            </a:r>
            <a:r>
              <a:rPr sz="1600" spc="-135" dirty="0">
                <a:solidFill>
                  <a:srgbClr val="7A7A7A"/>
                </a:solidFill>
                <a:latin typeface="Arial Unicode MS"/>
                <a:cs typeface="Arial Unicode MS"/>
              </a:rPr>
              <a:t> </a:t>
            </a:r>
            <a:r>
              <a:rPr sz="1600" spc="-80" dirty="0">
                <a:solidFill>
                  <a:srgbClr val="7A7A7A"/>
                </a:solidFill>
                <a:latin typeface="Arial Unicode MS"/>
                <a:cs typeface="Arial Unicode MS"/>
              </a:rPr>
              <a:t>2017</a:t>
            </a:r>
            <a:endParaRPr sz="16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2717" y="1512569"/>
          <a:ext cx="11152503" cy="374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9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BLEU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2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ROUGE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204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CIDEr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29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SPICE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2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METEOR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 marR="149225" indent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Word  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Original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31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man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wearing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red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life</a:t>
                      </a:r>
                      <a:r>
                        <a:rPr sz="2000" spc="-16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jacket 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is 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sitting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in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114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canoe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on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-28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lake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1.00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1.00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10.0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1.00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1.00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1.00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Candidate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682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man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wearing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life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jacket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is</a:t>
                      </a:r>
                      <a:r>
                        <a:rPr sz="2000" spc="-22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in 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small 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boat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on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-19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lake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0.45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0.67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2.19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0.40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0.28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0.19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Synonyms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7005" indent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4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guy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wearing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red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life </a:t>
                      </a:r>
                      <a:r>
                        <a:rPr sz="2000" spc="-9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vest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is</a:t>
                      </a:r>
                      <a:r>
                        <a:rPr sz="2000" spc="-27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in 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8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small </a:t>
                      </a:r>
                      <a:r>
                        <a:rPr sz="2000" spc="-5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boat 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on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-19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lake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0.57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marR="318770" algn="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8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Word</a:t>
                      </a:r>
                      <a:r>
                        <a:rPr sz="2000" spc="-1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8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Order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3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in </a:t>
                      </a:r>
                      <a:r>
                        <a:rPr sz="2000" spc="-15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8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small </a:t>
                      </a:r>
                      <a:r>
                        <a:rPr sz="2000" spc="-5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boat </a:t>
                      </a:r>
                      <a:r>
                        <a:rPr sz="2000" spc="-6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on </a:t>
                      </a:r>
                      <a:r>
                        <a:rPr sz="2000" spc="-15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10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lake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-254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man  </a:t>
                      </a:r>
                      <a:r>
                        <a:rPr sz="2000" spc="-10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is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wearing </a:t>
                      </a:r>
                      <a:r>
                        <a:rPr sz="2000" spc="-15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life</a:t>
                      </a:r>
                      <a:r>
                        <a:rPr sz="2000" spc="-110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jacket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1.32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0.40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9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0.26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 Unicode MS"/>
                          <a:cs typeface="Arial Unicode MS"/>
                        </a:rPr>
                        <a:t>0.19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333333"/>
                      </a:solidFill>
                      <a:prstDash val="solid"/>
                    </a:lnL>
                    <a:lnR w="19050">
                      <a:solidFill>
                        <a:srgbClr val="333333"/>
                      </a:solidFill>
                      <a:prstDash val="solid"/>
                    </a:lnR>
                    <a:lnT w="19050">
                      <a:solidFill>
                        <a:srgbClr val="333333"/>
                      </a:solidFill>
                      <a:prstDash val="solid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  <a:solidFill>
                      <a:srgbClr val="F0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8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1488" y="964691"/>
            <a:ext cx="7564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How </a:t>
            </a:r>
            <a:r>
              <a:rPr spc="-200" dirty="0"/>
              <a:t>good </a:t>
            </a:r>
            <a:r>
              <a:rPr spc="-195" dirty="0"/>
              <a:t>are </a:t>
            </a:r>
            <a:r>
              <a:rPr spc="-170" dirty="0"/>
              <a:t>today’s </a:t>
            </a:r>
            <a:r>
              <a:rPr spc="-254" dirty="0"/>
              <a:t>AI </a:t>
            </a:r>
            <a:r>
              <a:rPr spc="-70" dirty="0"/>
              <a:t>writers</a:t>
            </a:r>
            <a:r>
              <a:rPr spc="-360" dirty="0"/>
              <a:t> </a:t>
            </a:r>
            <a:r>
              <a:rPr spc="210" dirty="0"/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535236" y="2152570"/>
            <a:ext cx="11074468" cy="376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83402" y="6566080"/>
            <a:ext cx="162560" cy="2876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8</a:t>
            </a:fld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71491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466D5A-574E-1240-89E0-67751691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365126"/>
            <a:ext cx="11069595" cy="703538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B5B4E-8C45-7347-9603-923FB360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721" y="1437999"/>
            <a:ext cx="1085021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BERT-PLI: </a:t>
            </a:r>
            <a:r>
              <a:rPr lang="en-US" dirty="0">
                <a:hlinkClick r:id="rId2"/>
              </a:rPr>
              <a:t>https://www.ijcai.org/Proceedings/2020/0484.pdf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Structured Document Retrieval: </a:t>
            </a:r>
            <a:r>
              <a:rPr lang="en-US" dirty="0">
                <a:hlinkClick r:id="rId3"/>
              </a:rPr>
              <a:t>http://www.cwr.cl/documentRetrival.pdf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ElasticBERT</a:t>
            </a:r>
            <a:r>
              <a:rPr lang="en-US" dirty="0"/>
              <a:t>:  https://</a:t>
            </a:r>
            <a:r>
              <a:rPr lang="en-US" dirty="0" err="1"/>
              <a:t>medium.com</a:t>
            </a:r>
            <a:r>
              <a:rPr lang="en-US" dirty="0"/>
              <a:t>/analytics-</a:t>
            </a:r>
            <a:r>
              <a:rPr lang="en-US" dirty="0" err="1"/>
              <a:t>vidhya</a:t>
            </a:r>
            <a:r>
              <a:rPr lang="en-US" dirty="0"/>
              <a:t>/elasticbert-information-retrieval-using-bert-and-elasticsearch-51fef465b9ae</a:t>
            </a:r>
          </a:p>
          <a:p>
            <a:pPr marL="0" indent="0">
              <a:buNone/>
            </a:pPr>
            <a:r>
              <a:rPr lang="en-US" dirty="0"/>
              <a:t>Easing Legal News Monitoring with Learning to Rank and BERT - </a:t>
            </a:r>
            <a:r>
              <a:rPr lang="en-US" dirty="0">
                <a:hlinkClick r:id="rId4"/>
              </a:rPr>
              <a:t>https://www.youtube.com/watch?v=PUqyvKid9TY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Legal Area Classification: A Comparative Study of Text Classifiers on Singapore Supreme Court Judgments - </a:t>
            </a:r>
            <a:r>
              <a:rPr lang="en-IN" dirty="0">
                <a:hlinkClick r:id="rId5"/>
              </a:rPr>
              <a:t>https://arxiv.org/pdf/1904.06470.pdf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Simple Applications of BERT for Ad Hoc Document Retrieval -  https://</a:t>
            </a:r>
            <a:r>
              <a:rPr lang="en-IN" dirty="0" err="1"/>
              <a:t>arxiv.org</a:t>
            </a:r>
            <a:r>
              <a:rPr lang="en-IN" dirty="0"/>
              <a:t>/pdf/1903.10972.pdf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7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9" y="240791"/>
            <a:ext cx="6440805" cy="6568440"/>
            <a:chOff x="106679" y="240791"/>
            <a:chExt cx="6440805" cy="6568440"/>
          </a:xfrm>
        </p:grpSpPr>
        <p:sp>
          <p:nvSpPr>
            <p:cNvPr id="3" name="object 3"/>
            <p:cNvSpPr/>
            <p:nvPr/>
          </p:nvSpPr>
          <p:spPr>
            <a:xfrm>
              <a:off x="106679" y="326135"/>
              <a:ext cx="6440424" cy="6312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111" y="240791"/>
              <a:ext cx="6297168" cy="65684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613" y="348780"/>
              <a:ext cx="6346190" cy="6220460"/>
            </a:xfrm>
            <a:custGeom>
              <a:avLst/>
              <a:gdLst/>
              <a:ahLst/>
              <a:cxnLst/>
              <a:rect l="l" t="t" r="r" b="b"/>
              <a:pathLst>
                <a:path w="6346190" h="6220459">
                  <a:moveTo>
                    <a:pt x="5951188" y="0"/>
                  </a:moveTo>
                  <a:lnTo>
                    <a:pt x="394850" y="0"/>
                  </a:lnTo>
                  <a:lnTo>
                    <a:pt x="348802" y="2656"/>
                  </a:lnTo>
                  <a:lnTo>
                    <a:pt x="304315" y="10428"/>
                  </a:lnTo>
                  <a:lnTo>
                    <a:pt x="261683" y="23019"/>
                  </a:lnTo>
                  <a:lnTo>
                    <a:pt x="221205" y="40132"/>
                  </a:lnTo>
                  <a:lnTo>
                    <a:pt x="183175" y="61473"/>
                  </a:lnTo>
                  <a:lnTo>
                    <a:pt x="147891" y="86744"/>
                  </a:lnTo>
                  <a:lnTo>
                    <a:pt x="115649" y="115648"/>
                  </a:lnTo>
                  <a:lnTo>
                    <a:pt x="86744" y="147891"/>
                  </a:lnTo>
                  <a:lnTo>
                    <a:pt x="61473" y="183175"/>
                  </a:lnTo>
                  <a:lnTo>
                    <a:pt x="40133" y="221205"/>
                  </a:lnTo>
                  <a:lnTo>
                    <a:pt x="23019" y="261683"/>
                  </a:lnTo>
                  <a:lnTo>
                    <a:pt x="10428" y="304314"/>
                  </a:lnTo>
                  <a:lnTo>
                    <a:pt x="2656" y="348802"/>
                  </a:lnTo>
                  <a:lnTo>
                    <a:pt x="0" y="394850"/>
                  </a:lnTo>
                  <a:lnTo>
                    <a:pt x="0" y="5825246"/>
                  </a:lnTo>
                  <a:lnTo>
                    <a:pt x="2656" y="5871293"/>
                  </a:lnTo>
                  <a:lnTo>
                    <a:pt x="10428" y="5915781"/>
                  </a:lnTo>
                  <a:lnTo>
                    <a:pt x="23019" y="5958412"/>
                  </a:lnTo>
                  <a:lnTo>
                    <a:pt x="40133" y="5998891"/>
                  </a:lnTo>
                  <a:lnTo>
                    <a:pt x="61473" y="6036920"/>
                  </a:lnTo>
                  <a:lnTo>
                    <a:pt x="86744" y="6072205"/>
                  </a:lnTo>
                  <a:lnTo>
                    <a:pt x="115649" y="6104447"/>
                  </a:lnTo>
                  <a:lnTo>
                    <a:pt x="147891" y="6133352"/>
                  </a:lnTo>
                  <a:lnTo>
                    <a:pt x="183175" y="6158623"/>
                  </a:lnTo>
                  <a:lnTo>
                    <a:pt x="221205" y="6179963"/>
                  </a:lnTo>
                  <a:lnTo>
                    <a:pt x="261683" y="6197077"/>
                  </a:lnTo>
                  <a:lnTo>
                    <a:pt x="304315" y="6209668"/>
                  </a:lnTo>
                  <a:lnTo>
                    <a:pt x="348802" y="6217440"/>
                  </a:lnTo>
                  <a:lnTo>
                    <a:pt x="394850" y="6220096"/>
                  </a:lnTo>
                  <a:lnTo>
                    <a:pt x="5951188" y="6220096"/>
                  </a:lnTo>
                  <a:lnTo>
                    <a:pt x="5997236" y="6217440"/>
                  </a:lnTo>
                  <a:lnTo>
                    <a:pt x="6041723" y="6209668"/>
                  </a:lnTo>
                  <a:lnTo>
                    <a:pt x="6084354" y="6197077"/>
                  </a:lnTo>
                  <a:lnTo>
                    <a:pt x="6124833" y="6179963"/>
                  </a:lnTo>
                  <a:lnTo>
                    <a:pt x="6162862" y="6158623"/>
                  </a:lnTo>
                  <a:lnTo>
                    <a:pt x="6198146" y="6133352"/>
                  </a:lnTo>
                  <a:lnTo>
                    <a:pt x="6230389" y="6104447"/>
                  </a:lnTo>
                  <a:lnTo>
                    <a:pt x="6259294" y="6072205"/>
                  </a:lnTo>
                  <a:lnTo>
                    <a:pt x="6284565" y="6036920"/>
                  </a:lnTo>
                  <a:lnTo>
                    <a:pt x="6305905" y="5998891"/>
                  </a:lnTo>
                  <a:lnTo>
                    <a:pt x="6323019" y="5958412"/>
                  </a:lnTo>
                  <a:lnTo>
                    <a:pt x="6335610" y="5915781"/>
                  </a:lnTo>
                  <a:lnTo>
                    <a:pt x="6343382" y="5871293"/>
                  </a:lnTo>
                  <a:lnTo>
                    <a:pt x="6346038" y="5825246"/>
                  </a:lnTo>
                  <a:lnTo>
                    <a:pt x="6346038" y="394850"/>
                  </a:lnTo>
                  <a:lnTo>
                    <a:pt x="6343382" y="348802"/>
                  </a:lnTo>
                  <a:lnTo>
                    <a:pt x="6335610" y="304314"/>
                  </a:lnTo>
                  <a:lnTo>
                    <a:pt x="6323019" y="261683"/>
                  </a:lnTo>
                  <a:lnTo>
                    <a:pt x="6305905" y="221205"/>
                  </a:lnTo>
                  <a:lnTo>
                    <a:pt x="6284565" y="183175"/>
                  </a:lnTo>
                  <a:lnTo>
                    <a:pt x="6259294" y="147891"/>
                  </a:lnTo>
                  <a:lnTo>
                    <a:pt x="6230389" y="115648"/>
                  </a:lnTo>
                  <a:lnTo>
                    <a:pt x="6198146" y="86744"/>
                  </a:lnTo>
                  <a:lnTo>
                    <a:pt x="6162862" y="61473"/>
                  </a:lnTo>
                  <a:lnTo>
                    <a:pt x="6124833" y="40132"/>
                  </a:lnTo>
                  <a:lnTo>
                    <a:pt x="6084354" y="23019"/>
                  </a:lnTo>
                  <a:lnTo>
                    <a:pt x="6041723" y="10428"/>
                  </a:lnTo>
                  <a:lnTo>
                    <a:pt x="5997236" y="2656"/>
                  </a:lnTo>
                  <a:lnTo>
                    <a:pt x="5951188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13" y="348780"/>
              <a:ext cx="6346190" cy="6220460"/>
            </a:xfrm>
            <a:custGeom>
              <a:avLst/>
              <a:gdLst/>
              <a:ahLst/>
              <a:cxnLst/>
              <a:rect l="l" t="t" r="r" b="b"/>
              <a:pathLst>
                <a:path w="6346190" h="6220459">
                  <a:moveTo>
                    <a:pt x="0" y="394850"/>
                  </a:moveTo>
                  <a:lnTo>
                    <a:pt x="2656" y="348802"/>
                  </a:lnTo>
                  <a:lnTo>
                    <a:pt x="10428" y="304315"/>
                  </a:lnTo>
                  <a:lnTo>
                    <a:pt x="23019" y="261683"/>
                  </a:lnTo>
                  <a:lnTo>
                    <a:pt x="40133" y="221205"/>
                  </a:lnTo>
                  <a:lnTo>
                    <a:pt x="61473" y="183175"/>
                  </a:lnTo>
                  <a:lnTo>
                    <a:pt x="86744" y="147891"/>
                  </a:lnTo>
                  <a:lnTo>
                    <a:pt x="115649" y="115649"/>
                  </a:lnTo>
                  <a:lnTo>
                    <a:pt x="147891" y="86744"/>
                  </a:lnTo>
                  <a:lnTo>
                    <a:pt x="183175" y="61473"/>
                  </a:lnTo>
                  <a:lnTo>
                    <a:pt x="221205" y="40133"/>
                  </a:lnTo>
                  <a:lnTo>
                    <a:pt x="261683" y="23019"/>
                  </a:lnTo>
                  <a:lnTo>
                    <a:pt x="304315" y="10428"/>
                  </a:lnTo>
                  <a:lnTo>
                    <a:pt x="348802" y="2656"/>
                  </a:lnTo>
                  <a:lnTo>
                    <a:pt x="394850" y="0"/>
                  </a:lnTo>
                  <a:lnTo>
                    <a:pt x="5951188" y="0"/>
                  </a:lnTo>
                  <a:lnTo>
                    <a:pt x="5997236" y="2656"/>
                  </a:lnTo>
                  <a:lnTo>
                    <a:pt x="6041723" y="10428"/>
                  </a:lnTo>
                  <a:lnTo>
                    <a:pt x="6084354" y="23019"/>
                  </a:lnTo>
                  <a:lnTo>
                    <a:pt x="6124833" y="40133"/>
                  </a:lnTo>
                  <a:lnTo>
                    <a:pt x="6162862" y="61473"/>
                  </a:lnTo>
                  <a:lnTo>
                    <a:pt x="6198147" y="86744"/>
                  </a:lnTo>
                  <a:lnTo>
                    <a:pt x="6230389" y="115649"/>
                  </a:lnTo>
                  <a:lnTo>
                    <a:pt x="6259294" y="147891"/>
                  </a:lnTo>
                  <a:lnTo>
                    <a:pt x="6284565" y="183175"/>
                  </a:lnTo>
                  <a:lnTo>
                    <a:pt x="6305905" y="221205"/>
                  </a:lnTo>
                  <a:lnTo>
                    <a:pt x="6323019" y="261683"/>
                  </a:lnTo>
                  <a:lnTo>
                    <a:pt x="6335610" y="304315"/>
                  </a:lnTo>
                  <a:lnTo>
                    <a:pt x="6343382" y="348802"/>
                  </a:lnTo>
                  <a:lnTo>
                    <a:pt x="6346039" y="394850"/>
                  </a:lnTo>
                  <a:lnTo>
                    <a:pt x="6346039" y="5825246"/>
                  </a:lnTo>
                  <a:lnTo>
                    <a:pt x="6343382" y="5871294"/>
                  </a:lnTo>
                  <a:lnTo>
                    <a:pt x="6335610" y="5915781"/>
                  </a:lnTo>
                  <a:lnTo>
                    <a:pt x="6323019" y="5958412"/>
                  </a:lnTo>
                  <a:lnTo>
                    <a:pt x="6305905" y="5998891"/>
                  </a:lnTo>
                  <a:lnTo>
                    <a:pt x="6284565" y="6036920"/>
                  </a:lnTo>
                  <a:lnTo>
                    <a:pt x="6259294" y="6072205"/>
                  </a:lnTo>
                  <a:lnTo>
                    <a:pt x="6230389" y="6104447"/>
                  </a:lnTo>
                  <a:lnTo>
                    <a:pt x="6198147" y="6133352"/>
                  </a:lnTo>
                  <a:lnTo>
                    <a:pt x="6162862" y="6158623"/>
                  </a:lnTo>
                  <a:lnTo>
                    <a:pt x="6124833" y="6179963"/>
                  </a:lnTo>
                  <a:lnTo>
                    <a:pt x="6084354" y="6197077"/>
                  </a:lnTo>
                  <a:lnTo>
                    <a:pt x="6041723" y="6209668"/>
                  </a:lnTo>
                  <a:lnTo>
                    <a:pt x="5997236" y="6217440"/>
                  </a:lnTo>
                  <a:lnTo>
                    <a:pt x="5951188" y="6220097"/>
                  </a:lnTo>
                  <a:lnTo>
                    <a:pt x="394850" y="6220097"/>
                  </a:lnTo>
                  <a:lnTo>
                    <a:pt x="348802" y="6217440"/>
                  </a:lnTo>
                  <a:lnTo>
                    <a:pt x="304315" y="6209668"/>
                  </a:lnTo>
                  <a:lnTo>
                    <a:pt x="261683" y="6197077"/>
                  </a:lnTo>
                  <a:lnTo>
                    <a:pt x="221205" y="6179963"/>
                  </a:lnTo>
                  <a:lnTo>
                    <a:pt x="183175" y="6158623"/>
                  </a:lnTo>
                  <a:lnTo>
                    <a:pt x="147891" y="6133352"/>
                  </a:lnTo>
                  <a:lnTo>
                    <a:pt x="115649" y="6104447"/>
                  </a:lnTo>
                  <a:lnTo>
                    <a:pt x="86744" y="6072205"/>
                  </a:lnTo>
                  <a:lnTo>
                    <a:pt x="61473" y="6036920"/>
                  </a:lnTo>
                  <a:lnTo>
                    <a:pt x="40133" y="5998891"/>
                  </a:lnTo>
                  <a:lnTo>
                    <a:pt x="23019" y="5958412"/>
                  </a:lnTo>
                  <a:lnTo>
                    <a:pt x="10428" y="5915781"/>
                  </a:lnTo>
                  <a:lnTo>
                    <a:pt x="2656" y="5871294"/>
                  </a:lnTo>
                  <a:lnTo>
                    <a:pt x="0" y="5825246"/>
                  </a:lnTo>
                  <a:lnTo>
                    <a:pt x="0" y="394850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001" y="28955"/>
            <a:ext cx="5800090" cy="652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231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333333"/>
                </a:solidFill>
                <a:latin typeface="Arial"/>
                <a:cs typeface="Arial"/>
              </a:rPr>
              <a:t>Context (WebText </a:t>
            </a:r>
            <a:r>
              <a:rPr sz="2000" b="1" spc="-95" dirty="0">
                <a:solidFill>
                  <a:srgbClr val="333333"/>
                </a:solidFill>
                <a:latin typeface="Arial"/>
                <a:cs typeface="Arial"/>
              </a:rPr>
              <a:t>test) </a:t>
            </a:r>
            <a:r>
              <a:rPr sz="2000" b="1" spc="-22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20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333333"/>
                </a:solidFill>
                <a:latin typeface="Arial"/>
                <a:cs typeface="Arial"/>
              </a:rPr>
              <a:t>PROMPT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790"/>
              </a:lnSpc>
            </a:pP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Aaron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loves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mint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cake,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</a:t>
            </a:r>
            <a:r>
              <a:rPr sz="2400" spc="-3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he</a:t>
            </a:r>
            <a:endParaRPr sz="2400" dirty="0">
              <a:latin typeface="Arial Unicode MS"/>
              <a:cs typeface="Arial Unicode MS"/>
            </a:endParaRPr>
          </a:p>
          <a:p>
            <a:pPr marL="12700" marR="5080">
              <a:lnSpc>
                <a:spcPct val="100099"/>
              </a:lnSpc>
              <a:spcBef>
                <a:spcPts val="20"/>
              </a:spcBef>
            </a:pP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requires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that </a:t>
            </a:r>
            <a:r>
              <a:rPr sz="2400" spc="70" dirty="0">
                <a:solidFill>
                  <a:srgbClr val="333333"/>
                </a:solidFill>
                <a:latin typeface="Arial Unicode MS"/>
                <a:cs typeface="Arial Unicode MS"/>
              </a:rPr>
              <a:t>it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paired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mini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chips, 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so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threw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</a:t>
            </a:r>
            <a:r>
              <a:rPr sz="2400" spc="-48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those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between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layers.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also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had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few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Peppermint </a:t>
            </a:r>
            <a:r>
              <a:rPr sz="2400" spc="-254" dirty="0">
                <a:solidFill>
                  <a:srgbClr val="333333"/>
                </a:solidFill>
                <a:latin typeface="Arial Unicode MS"/>
                <a:cs typeface="Arial Unicode MS"/>
              </a:rPr>
              <a:t>Jo </a:t>
            </a:r>
            <a:r>
              <a:rPr sz="2400" spc="-260" dirty="0">
                <a:solidFill>
                  <a:srgbClr val="333333"/>
                </a:solidFill>
                <a:latin typeface="Arial Unicode MS"/>
                <a:cs typeface="Arial Unicode MS"/>
              </a:rPr>
              <a:t>Jos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on 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hand </a:t>
            </a:r>
            <a:r>
              <a:rPr sz="2400" spc="-170" dirty="0">
                <a:solidFill>
                  <a:srgbClr val="333333"/>
                </a:solidFill>
                <a:latin typeface="Arial Unicode MS"/>
                <a:cs typeface="Arial Unicode MS"/>
              </a:rPr>
              <a:t>so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crushed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them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up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threw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those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in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along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some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crushed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meringue 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cookies </a:t>
            </a:r>
            <a:r>
              <a:rPr sz="2400" spc="-145" dirty="0">
                <a:solidFill>
                  <a:srgbClr val="333333"/>
                </a:solidFill>
                <a:latin typeface="Arial Unicode MS"/>
                <a:cs typeface="Arial Unicode MS"/>
              </a:rPr>
              <a:t>because,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why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not?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It’s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0" dirty="0">
                <a:solidFill>
                  <a:srgbClr val="333333"/>
                </a:solidFill>
                <a:latin typeface="Arial Unicode MS"/>
                <a:cs typeface="Arial Unicode MS"/>
              </a:rPr>
              <a:t>total 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smorgasbord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minty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chippy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cookie 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crunchy </a:t>
            </a:r>
            <a:r>
              <a:rPr sz="2400" spc="-140" dirty="0">
                <a:solidFill>
                  <a:srgbClr val="333333"/>
                </a:solidFill>
                <a:latin typeface="Arial Unicode MS"/>
                <a:cs typeface="Arial Unicode MS"/>
              </a:rPr>
              <a:t>goodness.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didn’t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measure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much 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of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each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topping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used,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but </a:t>
            </a:r>
            <a:r>
              <a:rPr sz="2400" spc="-25" dirty="0">
                <a:solidFill>
                  <a:srgbClr val="333333"/>
                </a:solidFill>
                <a:latin typeface="Arial Unicode MS"/>
                <a:cs typeface="Arial Unicode MS"/>
              </a:rPr>
              <a:t>after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tasted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 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finished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product,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wish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had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added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more. </a:t>
            </a:r>
            <a:r>
              <a:rPr sz="2400" spc="-254" dirty="0">
                <a:solidFill>
                  <a:srgbClr val="333333"/>
                </a:solidFill>
                <a:latin typeface="Arial Unicode MS"/>
                <a:cs typeface="Arial Unicode MS"/>
              </a:rPr>
              <a:t>You 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can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add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anything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want-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crushed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candy 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canes,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peppermint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bark,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etc.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don’t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be 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afraid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use </a:t>
            </a:r>
            <a:r>
              <a:rPr sz="2400" spc="-190" dirty="0">
                <a:solidFill>
                  <a:srgbClr val="333333"/>
                </a:solidFill>
                <a:latin typeface="Arial Unicode MS"/>
                <a:cs typeface="Arial Unicode MS"/>
              </a:rPr>
              <a:t>a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heavy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hand.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Texture </a:t>
            </a:r>
            <a:r>
              <a:rPr sz="24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=</a:t>
            </a:r>
            <a:r>
              <a:rPr sz="2400" spc="-2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good.</a:t>
            </a:r>
            <a:endParaRPr sz="2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Arial Unicode MS"/>
              <a:cs typeface="Arial Unicode MS"/>
            </a:endParaRPr>
          </a:p>
          <a:p>
            <a:pPr marL="12700" marR="29845">
              <a:lnSpc>
                <a:spcPct val="100800"/>
              </a:lnSpc>
              <a:spcBef>
                <a:spcPts val="5"/>
              </a:spcBef>
            </a:pP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If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don’t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have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7-inch </a:t>
            </a:r>
            <a:r>
              <a:rPr sz="2400" spc="-185" dirty="0">
                <a:solidFill>
                  <a:srgbClr val="333333"/>
                </a:solidFill>
                <a:latin typeface="Arial Unicode MS"/>
                <a:cs typeface="Arial Unicode MS"/>
              </a:rPr>
              <a:t>cake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pans,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can</a:t>
            </a:r>
            <a:r>
              <a:rPr sz="2400" spc="-37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get 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3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shorter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8-inch </a:t>
            </a:r>
            <a:r>
              <a:rPr sz="2400" spc="-130" dirty="0">
                <a:solidFill>
                  <a:srgbClr val="333333"/>
                </a:solidFill>
                <a:latin typeface="Arial Unicode MS"/>
                <a:cs typeface="Arial Unicode MS"/>
              </a:rPr>
              <a:t>layers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out of</a:t>
            </a:r>
            <a:r>
              <a:rPr sz="2400" spc="-40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this</a:t>
            </a:r>
            <a:endParaRPr sz="2400" dirty="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41592" y="384047"/>
            <a:ext cx="5544820" cy="6269990"/>
            <a:chOff x="6641592" y="384047"/>
            <a:chExt cx="5544820" cy="6269990"/>
          </a:xfrm>
        </p:grpSpPr>
        <p:sp>
          <p:nvSpPr>
            <p:cNvPr id="9" name="object 9"/>
            <p:cNvSpPr/>
            <p:nvPr/>
          </p:nvSpPr>
          <p:spPr>
            <a:xfrm>
              <a:off x="6641592" y="384047"/>
              <a:ext cx="5544311" cy="6254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3784" y="451103"/>
              <a:ext cx="5449824" cy="6202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7041" y="407228"/>
              <a:ext cx="5452745" cy="6162040"/>
            </a:xfrm>
            <a:custGeom>
              <a:avLst/>
              <a:gdLst/>
              <a:ahLst/>
              <a:cxnLst/>
              <a:rect l="l" t="t" r="r" b="b"/>
              <a:pathLst>
                <a:path w="5452745" h="6162040">
                  <a:moveTo>
                    <a:pt x="5106125" y="0"/>
                  </a:moveTo>
                  <a:lnTo>
                    <a:pt x="346106" y="0"/>
                  </a:lnTo>
                  <a:lnTo>
                    <a:pt x="299142" y="3159"/>
                  </a:lnTo>
                  <a:lnTo>
                    <a:pt x="254098" y="12363"/>
                  </a:lnTo>
                  <a:lnTo>
                    <a:pt x="211386" y="27198"/>
                  </a:lnTo>
                  <a:lnTo>
                    <a:pt x="171420" y="47253"/>
                  </a:lnTo>
                  <a:lnTo>
                    <a:pt x="134611" y="72115"/>
                  </a:lnTo>
                  <a:lnTo>
                    <a:pt x="101372" y="101372"/>
                  </a:lnTo>
                  <a:lnTo>
                    <a:pt x="72115" y="134611"/>
                  </a:lnTo>
                  <a:lnTo>
                    <a:pt x="47253" y="171420"/>
                  </a:lnTo>
                  <a:lnTo>
                    <a:pt x="27198" y="211387"/>
                  </a:lnTo>
                  <a:lnTo>
                    <a:pt x="12363" y="254098"/>
                  </a:lnTo>
                  <a:lnTo>
                    <a:pt x="3159" y="299143"/>
                  </a:lnTo>
                  <a:lnTo>
                    <a:pt x="0" y="346108"/>
                  </a:lnTo>
                  <a:lnTo>
                    <a:pt x="0" y="5815541"/>
                  </a:lnTo>
                  <a:lnTo>
                    <a:pt x="3159" y="5862506"/>
                  </a:lnTo>
                  <a:lnTo>
                    <a:pt x="12363" y="5907550"/>
                  </a:lnTo>
                  <a:lnTo>
                    <a:pt x="27198" y="5950262"/>
                  </a:lnTo>
                  <a:lnTo>
                    <a:pt x="47253" y="5990228"/>
                  </a:lnTo>
                  <a:lnTo>
                    <a:pt x="72115" y="6027037"/>
                  </a:lnTo>
                  <a:lnTo>
                    <a:pt x="101372" y="6060276"/>
                  </a:lnTo>
                  <a:lnTo>
                    <a:pt x="134611" y="6089533"/>
                  </a:lnTo>
                  <a:lnTo>
                    <a:pt x="171420" y="6114395"/>
                  </a:lnTo>
                  <a:lnTo>
                    <a:pt x="211386" y="6134450"/>
                  </a:lnTo>
                  <a:lnTo>
                    <a:pt x="254098" y="6149285"/>
                  </a:lnTo>
                  <a:lnTo>
                    <a:pt x="299142" y="6158489"/>
                  </a:lnTo>
                  <a:lnTo>
                    <a:pt x="346106" y="6161648"/>
                  </a:lnTo>
                  <a:lnTo>
                    <a:pt x="5106125" y="6161648"/>
                  </a:lnTo>
                  <a:lnTo>
                    <a:pt x="5153089" y="6158489"/>
                  </a:lnTo>
                  <a:lnTo>
                    <a:pt x="5198134" y="6149285"/>
                  </a:lnTo>
                  <a:lnTo>
                    <a:pt x="5240846" y="6134450"/>
                  </a:lnTo>
                  <a:lnTo>
                    <a:pt x="5280812" y="6114395"/>
                  </a:lnTo>
                  <a:lnTo>
                    <a:pt x="5317621" y="6089533"/>
                  </a:lnTo>
                  <a:lnTo>
                    <a:pt x="5350860" y="6060276"/>
                  </a:lnTo>
                  <a:lnTo>
                    <a:pt x="5380117" y="6027037"/>
                  </a:lnTo>
                  <a:lnTo>
                    <a:pt x="5404979" y="5990228"/>
                  </a:lnTo>
                  <a:lnTo>
                    <a:pt x="5425034" y="5950262"/>
                  </a:lnTo>
                  <a:lnTo>
                    <a:pt x="5439869" y="5907550"/>
                  </a:lnTo>
                  <a:lnTo>
                    <a:pt x="5449073" y="5862506"/>
                  </a:lnTo>
                  <a:lnTo>
                    <a:pt x="5452233" y="5815541"/>
                  </a:lnTo>
                  <a:lnTo>
                    <a:pt x="5452233" y="346108"/>
                  </a:lnTo>
                  <a:lnTo>
                    <a:pt x="5449073" y="299143"/>
                  </a:lnTo>
                  <a:lnTo>
                    <a:pt x="5439869" y="254098"/>
                  </a:lnTo>
                  <a:lnTo>
                    <a:pt x="5425034" y="211387"/>
                  </a:lnTo>
                  <a:lnTo>
                    <a:pt x="5404979" y="171420"/>
                  </a:lnTo>
                  <a:lnTo>
                    <a:pt x="5380117" y="134611"/>
                  </a:lnTo>
                  <a:lnTo>
                    <a:pt x="5350860" y="101372"/>
                  </a:lnTo>
                  <a:lnTo>
                    <a:pt x="5317621" y="72115"/>
                  </a:lnTo>
                  <a:lnTo>
                    <a:pt x="5280812" y="47253"/>
                  </a:lnTo>
                  <a:lnTo>
                    <a:pt x="5240846" y="27198"/>
                  </a:lnTo>
                  <a:lnTo>
                    <a:pt x="5198134" y="12363"/>
                  </a:lnTo>
                  <a:lnTo>
                    <a:pt x="5153089" y="3159"/>
                  </a:lnTo>
                  <a:lnTo>
                    <a:pt x="510612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7041" y="407228"/>
              <a:ext cx="5452745" cy="6162040"/>
            </a:xfrm>
            <a:custGeom>
              <a:avLst/>
              <a:gdLst/>
              <a:ahLst/>
              <a:cxnLst/>
              <a:rect l="l" t="t" r="r" b="b"/>
              <a:pathLst>
                <a:path w="5452745" h="6162040">
                  <a:moveTo>
                    <a:pt x="0" y="346107"/>
                  </a:moveTo>
                  <a:lnTo>
                    <a:pt x="3159" y="299142"/>
                  </a:lnTo>
                  <a:lnTo>
                    <a:pt x="12363" y="254098"/>
                  </a:lnTo>
                  <a:lnTo>
                    <a:pt x="27198" y="211386"/>
                  </a:lnTo>
                  <a:lnTo>
                    <a:pt x="47253" y="171420"/>
                  </a:lnTo>
                  <a:lnTo>
                    <a:pt x="72115" y="134611"/>
                  </a:lnTo>
                  <a:lnTo>
                    <a:pt x="101372" y="101372"/>
                  </a:lnTo>
                  <a:lnTo>
                    <a:pt x="134611" y="72115"/>
                  </a:lnTo>
                  <a:lnTo>
                    <a:pt x="171420" y="47253"/>
                  </a:lnTo>
                  <a:lnTo>
                    <a:pt x="211387" y="27198"/>
                  </a:lnTo>
                  <a:lnTo>
                    <a:pt x="254098" y="12363"/>
                  </a:lnTo>
                  <a:lnTo>
                    <a:pt x="299143" y="3159"/>
                  </a:lnTo>
                  <a:lnTo>
                    <a:pt x="346107" y="0"/>
                  </a:lnTo>
                  <a:lnTo>
                    <a:pt x="5106126" y="0"/>
                  </a:lnTo>
                  <a:lnTo>
                    <a:pt x="5153090" y="3159"/>
                  </a:lnTo>
                  <a:lnTo>
                    <a:pt x="5198135" y="12363"/>
                  </a:lnTo>
                  <a:lnTo>
                    <a:pt x="5240846" y="27198"/>
                  </a:lnTo>
                  <a:lnTo>
                    <a:pt x="5280813" y="47253"/>
                  </a:lnTo>
                  <a:lnTo>
                    <a:pt x="5317622" y="72115"/>
                  </a:lnTo>
                  <a:lnTo>
                    <a:pt x="5350861" y="101372"/>
                  </a:lnTo>
                  <a:lnTo>
                    <a:pt x="5380118" y="134611"/>
                  </a:lnTo>
                  <a:lnTo>
                    <a:pt x="5404980" y="171420"/>
                  </a:lnTo>
                  <a:lnTo>
                    <a:pt x="5425035" y="211386"/>
                  </a:lnTo>
                  <a:lnTo>
                    <a:pt x="5439870" y="254098"/>
                  </a:lnTo>
                  <a:lnTo>
                    <a:pt x="5449074" y="299142"/>
                  </a:lnTo>
                  <a:lnTo>
                    <a:pt x="5452234" y="346107"/>
                  </a:lnTo>
                  <a:lnTo>
                    <a:pt x="5452234" y="5815542"/>
                  </a:lnTo>
                  <a:lnTo>
                    <a:pt x="5449074" y="5862506"/>
                  </a:lnTo>
                  <a:lnTo>
                    <a:pt x="5439870" y="5907551"/>
                  </a:lnTo>
                  <a:lnTo>
                    <a:pt x="5425035" y="5950262"/>
                  </a:lnTo>
                  <a:lnTo>
                    <a:pt x="5404980" y="5990229"/>
                  </a:lnTo>
                  <a:lnTo>
                    <a:pt x="5380118" y="6027037"/>
                  </a:lnTo>
                  <a:lnTo>
                    <a:pt x="5350861" y="6060276"/>
                  </a:lnTo>
                  <a:lnTo>
                    <a:pt x="5317622" y="6089533"/>
                  </a:lnTo>
                  <a:lnTo>
                    <a:pt x="5280813" y="6114395"/>
                  </a:lnTo>
                  <a:lnTo>
                    <a:pt x="5240846" y="6134450"/>
                  </a:lnTo>
                  <a:lnTo>
                    <a:pt x="5198135" y="6149285"/>
                  </a:lnTo>
                  <a:lnTo>
                    <a:pt x="5153090" y="6158489"/>
                  </a:lnTo>
                  <a:lnTo>
                    <a:pt x="5106126" y="6161649"/>
                  </a:lnTo>
                  <a:lnTo>
                    <a:pt x="346107" y="6161649"/>
                  </a:lnTo>
                  <a:lnTo>
                    <a:pt x="299143" y="6158489"/>
                  </a:lnTo>
                  <a:lnTo>
                    <a:pt x="254098" y="6149285"/>
                  </a:lnTo>
                  <a:lnTo>
                    <a:pt x="211387" y="6134450"/>
                  </a:lnTo>
                  <a:lnTo>
                    <a:pt x="171420" y="6114395"/>
                  </a:lnTo>
                  <a:lnTo>
                    <a:pt x="134611" y="6089533"/>
                  </a:lnTo>
                  <a:lnTo>
                    <a:pt x="101372" y="6060276"/>
                  </a:lnTo>
                  <a:lnTo>
                    <a:pt x="72115" y="6027037"/>
                  </a:lnTo>
                  <a:lnTo>
                    <a:pt x="47253" y="5990229"/>
                  </a:lnTo>
                  <a:lnTo>
                    <a:pt x="27198" y="5950262"/>
                  </a:lnTo>
                  <a:lnTo>
                    <a:pt x="12363" y="5907551"/>
                  </a:lnTo>
                  <a:lnTo>
                    <a:pt x="3159" y="5862506"/>
                  </a:lnTo>
                  <a:lnTo>
                    <a:pt x="0" y="5815542"/>
                  </a:lnTo>
                  <a:lnTo>
                    <a:pt x="0" y="346107"/>
                  </a:lnTo>
                  <a:close/>
                </a:path>
              </a:pathLst>
            </a:custGeom>
            <a:ln w="9525">
              <a:solidFill>
                <a:srgbClr val="DDD9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67152" y="523747"/>
            <a:ext cx="4955540" cy="5877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recipe.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If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do,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you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know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how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make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that </a:t>
            </a:r>
            <a:r>
              <a:rPr sz="2400" spc="-160" dirty="0">
                <a:solidFill>
                  <a:srgbClr val="333333"/>
                </a:solidFill>
                <a:latin typeface="Arial Unicode MS"/>
                <a:cs typeface="Arial Unicode MS"/>
              </a:rPr>
              <a:t>cake,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then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your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life </a:t>
            </a:r>
            <a:r>
              <a:rPr sz="2400" spc="5" dirty="0">
                <a:solidFill>
                  <a:srgbClr val="333333"/>
                </a:solidFill>
                <a:latin typeface="Arial Unicode MS"/>
                <a:cs typeface="Arial Unicode MS"/>
              </a:rPr>
              <a:t>will</a:t>
            </a:r>
            <a:r>
              <a:rPr sz="2400" spc="-484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never  </a:t>
            </a:r>
            <a:r>
              <a:rPr sz="2400" spc="-110" dirty="0">
                <a:solidFill>
                  <a:srgbClr val="333333"/>
                </a:solidFill>
                <a:latin typeface="Arial Unicode MS"/>
                <a:cs typeface="Arial Unicode MS"/>
              </a:rPr>
              <a:t>be </a:t>
            </a:r>
            <a:r>
              <a:rPr sz="2400" spc="-30" dirty="0">
                <a:solidFill>
                  <a:srgbClr val="333333"/>
                </a:solidFill>
                <a:latin typeface="Arial Unicode MS"/>
                <a:cs typeface="Arial Unicode MS"/>
              </a:rPr>
              <a:t>the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same.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 Unicode MS"/>
              <a:cs typeface="Arial Unicode MS"/>
            </a:endParaRPr>
          </a:p>
          <a:p>
            <a:pPr marL="12700" marR="8255">
              <a:lnSpc>
                <a:spcPct val="100000"/>
              </a:lnSpc>
            </a:pP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150" dirty="0">
                <a:solidFill>
                  <a:srgbClr val="333333"/>
                </a:solidFill>
                <a:latin typeface="Arial Unicode MS"/>
                <a:cs typeface="Arial Unicode MS"/>
              </a:rPr>
              <a:t>have </a:t>
            </a:r>
            <a:r>
              <a:rPr sz="2400" spc="5" dirty="0">
                <a:solidFill>
                  <a:srgbClr val="333333"/>
                </a:solidFill>
                <a:latin typeface="Arial Unicode MS"/>
                <a:cs typeface="Arial Unicode MS"/>
              </a:rPr>
              <a:t>two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very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simple </a:t>
            </a:r>
            <a:r>
              <a:rPr sz="2400" spc="-85" dirty="0">
                <a:solidFill>
                  <a:srgbClr val="333333"/>
                </a:solidFill>
                <a:latin typeface="Arial Unicode MS"/>
                <a:cs typeface="Arial Unicode MS"/>
              </a:rPr>
              <a:t>rules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when </a:t>
            </a:r>
            <a:r>
              <a:rPr sz="2400" spc="70" dirty="0">
                <a:solidFill>
                  <a:srgbClr val="333333"/>
                </a:solidFill>
                <a:latin typeface="Arial Unicode MS"/>
                <a:cs typeface="Arial Unicode MS"/>
              </a:rPr>
              <a:t>it  </a:t>
            </a:r>
            <a:r>
              <a:rPr sz="2400" spc="-155" dirty="0">
                <a:solidFill>
                  <a:srgbClr val="333333"/>
                </a:solidFill>
                <a:latin typeface="Arial Unicode MS"/>
                <a:cs typeface="Arial Unicode MS"/>
              </a:rPr>
              <a:t>comes </a:t>
            </a:r>
            <a:r>
              <a:rPr sz="2400" spc="15" dirty="0">
                <a:solidFill>
                  <a:srgbClr val="333333"/>
                </a:solidFill>
                <a:latin typeface="Arial Unicode MS"/>
                <a:cs typeface="Arial Unicode MS"/>
              </a:rPr>
              <a:t>to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cookie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crumbs </a:t>
            </a:r>
            <a:r>
              <a:rPr sz="2400" spc="-20" dirty="0">
                <a:solidFill>
                  <a:srgbClr val="333333"/>
                </a:solidFill>
                <a:latin typeface="Arial Unicode MS"/>
                <a:cs typeface="Arial Unicode MS"/>
              </a:rPr>
              <a:t>or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chocolate 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chips.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1) </a:t>
            </a:r>
            <a:r>
              <a:rPr sz="2400" spc="-105" dirty="0">
                <a:solidFill>
                  <a:srgbClr val="333333"/>
                </a:solidFill>
                <a:latin typeface="Arial Unicode MS"/>
                <a:cs typeface="Arial Unicode MS"/>
              </a:rPr>
              <a:t>When </a:t>
            </a:r>
            <a:r>
              <a:rPr sz="2400" b="1" spc="-3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2400" b="1" spc="-190" dirty="0">
                <a:solidFill>
                  <a:srgbClr val="333333"/>
                </a:solidFill>
                <a:latin typeface="Arial"/>
                <a:cs typeface="Arial"/>
              </a:rPr>
              <a:t>buy </a:t>
            </a:r>
            <a:r>
              <a:rPr sz="2400" b="1" spc="-130" dirty="0">
                <a:solidFill>
                  <a:srgbClr val="333333"/>
                </a:solidFill>
                <a:latin typeface="Arial"/>
                <a:cs typeface="Arial"/>
              </a:rPr>
              <a:t>raw </a:t>
            </a:r>
            <a:r>
              <a:rPr sz="2400" b="1" spc="-210" dirty="0">
                <a:solidFill>
                  <a:srgbClr val="333333"/>
                </a:solidFill>
                <a:latin typeface="Arial"/>
                <a:cs typeface="Arial"/>
              </a:rPr>
              <a:t>sugar</a:t>
            </a:r>
            <a:r>
              <a:rPr sz="2400" spc="-210" dirty="0">
                <a:solidFill>
                  <a:srgbClr val="333333"/>
                </a:solidFill>
                <a:latin typeface="Arial Unicode MS"/>
                <a:cs typeface="Arial Unicode MS"/>
              </a:rPr>
              <a:t>,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do</a:t>
            </a:r>
            <a:r>
              <a:rPr sz="2400" spc="-270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not  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use </a:t>
            </a:r>
            <a:r>
              <a:rPr sz="2400" spc="70" dirty="0">
                <a:solidFill>
                  <a:srgbClr val="333333"/>
                </a:solidFill>
                <a:latin typeface="Arial Unicode MS"/>
                <a:cs typeface="Arial Unicode MS"/>
              </a:rPr>
              <a:t>it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until </a:t>
            </a:r>
            <a:r>
              <a:rPr sz="2400" spc="-35" dirty="0">
                <a:solidFill>
                  <a:srgbClr val="333333"/>
                </a:solidFill>
                <a:latin typeface="Arial Unicode MS"/>
                <a:cs typeface="Arial Unicode MS"/>
              </a:rPr>
              <a:t>it’s </a:t>
            </a:r>
            <a:r>
              <a:rPr sz="2400" spc="-95" dirty="0">
                <a:solidFill>
                  <a:srgbClr val="333333"/>
                </a:solidFill>
                <a:latin typeface="Arial Unicode MS"/>
                <a:cs typeface="Arial Unicode MS"/>
              </a:rPr>
              <a:t>cooled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down </a:t>
            </a:r>
            <a:r>
              <a:rPr sz="2400" spc="-114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180" dirty="0">
                <a:solidFill>
                  <a:srgbClr val="333333"/>
                </a:solidFill>
                <a:latin typeface="Arial Unicode MS"/>
                <a:cs typeface="Arial Unicode MS"/>
              </a:rPr>
              <a:t>has 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at  </a:t>
            </a:r>
            <a:r>
              <a:rPr sz="2400" b="1" spc="-145" dirty="0">
                <a:solidFill>
                  <a:srgbClr val="333333"/>
                </a:solidFill>
                <a:latin typeface="Arial"/>
                <a:cs typeface="Arial"/>
              </a:rPr>
              <a:t>least </a:t>
            </a:r>
            <a:r>
              <a:rPr sz="2400" b="1" spc="-114" dirty="0">
                <a:solidFill>
                  <a:srgbClr val="333333"/>
                </a:solidFill>
                <a:latin typeface="Arial"/>
                <a:cs typeface="Arial"/>
              </a:rPr>
              <a:t>half </a:t>
            </a: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b="1" spc="-175" dirty="0">
                <a:solidFill>
                  <a:srgbClr val="333333"/>
                </a:solidFill>
                <a:latin typeface="Arial"/>
                <a:cs typeface="Arial"/>
              </a:rPr>
              <a:t>teaspoon </a:t>
            </a:r>
            <a:r>
              <a:rPr sz="2400" b="1" spc="-114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400" b="1" spc="-235" dirty="0">
                <a:solidFill>
                  <a:srgbClr val="333333"/>
                </a:solidFill>
                <a:latin typeface="Arial"/>
                <a:cs typeface="Arial"/>
              </a:rPr>
              <a:t>sugar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4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400" spc="-40" dirty="0">
                <a:solidFill>
                  <a:srgbClr val="333333"/>
                </a:solidFill>
                <a:latin typeface="Arial Unicode MS"/>
                <a:cs typeface="Arial Unicode MS"/>
              </a:rPr>
              <a:t>.</a:t>
            </a:r>
            <a:endParaRPr sz="2400">
              <a:latin typeface="Arial Unicode MS"/>
              <a:cs typeface="Arial Unicode MS"/>
            </a:endParaRPr>
          </a:p>
          <a:p>
            <a:pPr marL="12700" marR="103505">
              <a:lnSpc>
                <a:spcPct val="99700"/>
              </a:lnSpc>
              <a:spcBef>
                <a:spcPts val="5"/>
              </a:spcBef>
            </a:pP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That’s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my </a:t>
            </a:r>
            <a:r>
              <a:rPr sz="2400" spc="-45" dirty="0">
                <a:solidFill>
                  <a:srgbClr val="333333"/>
                </a:solidFill>
                <a:latin typeface="Arial Unicode MS"/>
                <a:cs typeface="Arial Unicode MS"/>
              </a:rPr>
              <a:t>rule. </a:t>
            </a:r>
            <a:r>
              <a:rPr sz="2400" spc="-125" dirty="0">
                <a:solidFill>
                  <a:srgbClr val="333333"/>
                </a:solidFill>
                <a:latin typeface="Arial Unicode MS"/>
                <a:cs typeface="Arial Unicode MS"/>
              </a:rPr>
              <a:t>And </a:t>
            </a:r>
            <a:r>
              <a:rPr sz="2400" spc="-100" dirty="0">
                <a:solidFill>
                  <a:srgbClr val="333333"/>
                </a:solidFill>
                <a:latin typeface="Arial Unicode MS"/>
                <a:cs typeface="Arial Unicode MS"/>
              </a:rPr>
              <a:t>2) </a:t>
            </a:r>
            <a:r>
              <a:rPr sz="2400" b="1" spc="-4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2400" b="1" spc="-3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400" b="1" spc="-4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333333"/>
                </a:solidFill>
                <a:latin typeface="Arial"/>
                <a:cs typeface="Arial"/>
              </a:rPr>
              <a:t>recipe  </a:t>
            </a:r>
            <a:r>
              <a:rPr sz="2400" b="1" spc="-7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400" b="1" spc="-210" dirty="0">
                <a:solidFill>
                  <a:srgbClr val="333333"/>
                </a:solidFill>
                <a:latin typeface="Arial"/>
                <a:cs typeface="Arial"/>
              </a:rPr>
              <a:t>calls </a:t>
            </a:r>
            <a:r>
              <a:rPr sz="2400" b="1" spc="-114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400" b="1" spc="-180" dirty="0">
                <a:solidFill>
                  <a:srgbClr val="333333"/>
                </a:solidFill>
                <a:latin typeface="Arial"/>
                <a:cs typeface="Arial"/>
              </a:rPr>
              <a:t>something </a:t>
            </a:r>
            <a:r>
              <a:rPr sz="2400" b="1" spc="-17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400" b="1" spc="-3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2400" b="1" spc="-110" dirty="0">
                <a:solidFill>
                  <a:srgbClr val="333333"/>
                </a:solidFill>
                <a:latin typeface="Arial"/>
                <a:cs typeface="Arial"/>
              </a:rPr>
              <a:t>want </a:t>
            </a:r>
            <a:r>
              <a:rPr sz="2400" b="1" spc="-85" dirty="0">
                <a:solidFill>
                  <a:srgbClr val="333333"/>
                </a:solidFill>
                <a:latin typeface="Arial"/>
                <a:cs typeface="Arial"/>
              </a:rPr>
              <a:t>to  </a:t>
            </a:r>
            <a:r>
              <a:rPr sz="2400" b="1" spc="-229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400" b="1" spc="-2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400" b="1" spc="-13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b="1" spc="-1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b="1" spc="-145" dirty="0">
                <a:solidFill>
                  <a:srgbClr val="333333"/>
                </a:solidFill>
                <a:latin typeface="Arial"/>
                <a:cs typeface="Arial"/>
              </a:rPr>
              <a:t>recipe, </a:t>
            </a: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75" dirty="0">
                <a:solidFill>
                  <a:srgbClr val="333333"/>
                </a:solidFill>
                <a:latin typeface="Arial Unicode MS"/>
                <a:cs typeface="Arial Unicode MS"/>
              </a:rPr>
              <a:t>do </a:t>
            </a:r>
            <a:r>
              <a:rPr sz="2400" spc="-5" dirty="0">
                <a:solidFill>
                  <a:srgbClr val="333333"/>
                </a:solidFill>
                <a:latin typeface="Arial Unicode MS"/>
                <a:cs typeface="Arial Unicode MS"/>
              </a:rPr>
              <a:t>not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substitute </a:t>
            </a:r>
            <a:r>
              <a:rPr sz="2400" spc="70" dirty="0">
                <a:solidFill>
                  <a:srgbClr val="333333"/>
                </a:solidFill>
                <a:latin typeface="Arial Unicode MS"/>
                <a:cs typeface="Arial Unicode MS"/>
              </a:rPr>
              <a:t>it 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 </a:t>
            </a:r>
            <a:r>
              <a:rPr sz="2400" spc="-90" dirty="0">
                <a:solidFill>
                  <a:srgbClr val="333333"/>
                </a:solidFill>
                <a:latin typeface="Arial Unicode MS"/>
                <a:cs typeface="Arial Unicode MS"/>
              </a:rPr>
              <a:t>something </a:t>
            </a:r>
            <a:r>
              <a:rPr sz="2400" spc="-135" dirty="0">
                <a:solidFill>
                  <a:srgbClr val="333333"/>
                </a:solidFill>
                <a:latin typeface="Arial Unicode MS"/>
                <a:cs typeface="Arial Unicode MS"/>
              </a:rPr>
              <a:t>else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on-line. </a:t>
            </a:r>
            <a:r>
              <a:rPr sz="2400" spc="-165" dirty="0">
                <a:solidFill>
                  <a:srgbClr val="333333"/>
                </a:solidFill>
                <a:latin typeface="Arial Unicode MS"/>
                <a:cs typeface="Arial Unicode MS"/>
              </a:rPr>
              <a:t>Like</a:t>
            </a:r>
            <a:r>
              <a:rPr sz="2400" spc="-38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55" dirty="0">
                <a:solidFill>
                  <a:srgbClr val="333333"/>
                </a:solidFill>
                <a:latin typeface="Arial Unicode MS"/>
                <a:cs typeface="Arial Unicode MS"/>
              </a:rPr>
              <a:t>this.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 Unicode MS"/>
              <a:cs typeface="Arial Unicode MS"/>
            </a:endParaRPr>
          </a:p>
          <a:p>
            <a:pPr marL="12700" marR="360680">
              <a:lnSpc>
                <a:spcPts val="2810"/>
              </a:lnSpc>
            </a:pPr>
            <a:r>
              <a:rPr sz="2400" spc="-65" dirty="0">
                <a:solidFill>
                  <a:srgbClr val="333333"/>
                </a:solidFill>
                <a:latin typeface="Arial Unicode MS"/>
                <a:cs typeface="Arial Unicode MS"/>
              </a:rPr>
              <a:t>I </a:t>
            </a:r>
            <a:r>
              <a:rPr sz="2400" spc="-60" dirty="0">
                <a:solidFill>
                  <a:srgbClr val="333333"/>
                </a:solidFill>
                <a:latin typeface="Arial Unicode MS"/>
                <a:cs typeface="Arial Unicode MS"/>
              </a:rPr>
              <a:t>found </a:t>
            </a:r>
            <a:r>
              <a:rPr sz="2400" spc="-50" dirty="0">
                <a:solidFill>
                  <a:srgbClr val="333333"/>
                </a:solidFill>
                <a:latin typeface="Arial Unicode MS"/>
                <a:cs typeface="Arial Unicode MS"/>
              </a:rPr>
              <a:t>this </a:t>
            </a:r>
            <a:r>
              <a:rPr sz="2400" spc="-70" dirty="0">
                <a:solidFill>
                  <a:srgbClr val="333333"/>
                </a:solidFill>
                <a:latin typeface="Arial Unicode MS"/>
                <a:cs typeface="Arial Unicode MS"/>
              </a:rPr>
              <a:t>really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cute </a:t>
            </a:r>
            <a:r>
              <a:rPr sz="2400" spc="-120" dirty="0">
                <a:solidFill>
                  <a:srgbClr val="333333"/>
                </a:solidFill>
                <a:latin typeface="Arial Unicode MS"/>
                <a:cs typeface="Arial Unicode MS"/>
              </a:rPr>
              <a:t>card </a:t>
            </a:r>
            <a:r>
              <a:rPr sz="2400" spc="10" dirty="0">
                <a:solidFill>
                  <a:srgbClr val="333333"/>
                </a:solidFill>
                <a:latin typeface="Arial Unicode MS"/>
                <a:cs typeface="Arial Unicode MS"/>
              </a:rPr>
              <a:t>with</a:t>
            </a:r>
            <a:r>
              <a:rPr sz="2400" spc="-465" dirty="0">
                <a:solidFill>
                  <a:srgbClr val="333333"/>
                </a:solidFill>
                <a:latin typeface="Arial Unicode MS"/>
                <a:cs typeface="Arial Unicode MS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cute  </a:t>
            </a:r>
            <a:r>
              <a:rPr sz="2400" spc="20" dirty="0">
                <a:solidFill>
                  <a:srgbClr val="333333"/>
                </a:solidFill>
                <a:latin typeface="Arial Unicode MS"/>
                <a:cs typeface="Arial Unicode MS"/>
              </a:rPr>
              <a:t>little </a:t>
            </a:r>
            <a:r>
              <a:rPr sz="2400" b="1" spc="-140" dirty="0">
                <a:solidFill>
                  <a:srgbClr val="333333"/>
                </a:solidFill>
                <a:latin typeface="Arial"/>
                <a:cs typeface="Arial"/>
              </a:rPr>
              <a:t>kittens</a:t>
            </a:r>
            <a:r>
              <a:rPr sz="2400" b="1" spc="-2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Arial Unicode MS"/>
                <a:cs typeface="Arial Unicode MS"/>
              </a:rPr>
              <a:t>on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36" y="6593712"/>
            <a:ext cx="148209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spc="-100" dirty="0">
                <a:solidFill>
                  <a:srgbClr val="333333"/>
                </a:solidFill>
                <a:latin typeface="Arial"/>
                <a:cs typeface="Arial"/>
              </a:rPr>
              <a:t>Radford, </a:t>
            </a:r>
            <a:r>
              <a:rPr sz="1400" b="1" i="1" spc="-35" dirty="0">
                <a:solidFill>
                  <a:srgbClr val="333333"/>
                </a:solidFill>
                <a:latin typeface="Arial-BoldItalicMT"/>
                <a:cs typeface="Arial-BoldItalicMT"/>
              </a:rPr>
              <a:t>et.al.</a:t>
            </a:r>
            <a:r>
              <a:rPr sz="1400" b="1" i="1" spc="-120" dirty="0">
                <a:solidFill>
                  <a:srgbClr val="333333"/>
                </a:solidFill>
                <a:latin typeface="Arial-BoldItalicMT"/>
                <a:cs typeface="Arial-BoldItalicMT"/>
              </a:rPr>
              <a:t> </a:t>
            </a:r>
            <a:r>
              <a:rPr sz="1400" b="1" spc="-70" dirty="0">
                <a:solidFill>
                  <a:srgbClr val="333333"/>
                </a:solidFill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92279" y="6642280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60" dirty="0">
                <a:solidFill>
                  <a:srgbClr val="8F8F8F"/>
                </a:solidFill>
                <a:latin typeface="Arial Unicode MS"/>
                <a:cs typeface="Arial Unicode MS"/>
              </a:rPr>
              <a:t>9</a:t>
            </a:fld>
            <a:endParaRPr sz="12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96791" y="0"/>
            <a:ext cx="197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latin typeface="Arial"/>
                <a:cs typeface="Arial"/>
              </a:rPr>
              <a:t>GPT-2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Completion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02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4473</Words>
  <Application>Microsoft Macintosh PowerPoint</Application>
  <PresentationFormat>Widescreen</PresentationFormat>
  <Paragraphs>775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 Unicode MS</vt:lpstr>
      <vt:lpstr>Arial</vt:lpstr>
      <vt:lpstr>Arial-BoldItalicMT</vt:lpstr>
      <vt:lpstr>Calibri</vt:lpstr>
      <vt:lpstr>Calibri Light</vt:lpstr>
      <vt:lpstr>Comic Sans MS</vt:lpstr>
      <vt:lpstr>Lucida Grande</vt:lpstr>
      <vt:lpstr>Times New Roman</vt:lpstr>
      <vt:lpstr>Office Theme</vt:lpstr>
      <vt:lpstr>IR for NLP Learning Structure for Text Generation </vt:lpstr>
      <vt:lpstr>True or False</vt:lpstr>
      <vt:lpstr>Pulse Check</vt:lpstr>
      <vt:lpstr>Agenda</vt:lpstr>
      <vt:lpstr>PowerPoint Presentation</vt:lpstr>
      <vt:lpstr>Question set A</vt:lpstr>
      <vt:lpstr>PowerPoint Presentation</vt:lpstr>
      <vt:lpstr>How good are today’s AI writers !</vt:lpstr>
      <vt:lpstr>GPT-2 Completion</vt:lpstr>
      <vt:lpstr>GPT-2 Completion recipe, which will likely yield about the  same amount of cake.</vt:lpstr>
      <vt:lpstr>Weaknesses of MEGA Language Models for GENERATION!</vt:lpstr>
      <vt:lpstr>Pulse Check</vt:lpstr>
      <vt:lpstr>Open Questions in Long Text Generation</vt:lpstr>
      <vt:lpstr>Conditional Generation</vt:lpstr>
      <vt:lpstr>Background of Transformer Models for Text  Input</vt:lpstr>
      <vt:lpstr>IRE क्लास Microsoft टीमों का उपयोग करके आयोजित की जाती है </vt:lpstr>
      <vt:lpstr>PowerPoint Presentation</vt:lpstr>
      <vt:lpstr>PowerPoint Presentation</vt:lpstr>
      <vt:lpstr>Wait, what,  which one?  how?</vt:lpstr>
      <vt:lpstr>Generate with discourse understanding!</vt:lpstr>
      <vt:lpstr>Corpora for</vt:lpstr>
      <vt:lpstr>How good are Abstractive Summarization Datasets ?   (CNN Example)</vt:lpstr>
      <vt:lpstr>Pulse Check</vt:lpstr>
      <vt:lpstr>Can we evaluate narrative flow on existing corpora ?</vt:lpstr>
      <vt:lpstr>Scientific Dataset (arXiv – CS+BIO)</vt:lpstr>
      <vt:lpstr>SAAS : New Abstractive Summarization Dataset</vt:lpstr>
      <vt:lpstr>SAAS : New Abstractive Summarization Dataset</vt:lpstr>
      <vt:lpstr>How Useful Existing Summarization Corpora</vt:lpstr>
      <vt:lpstr>Generate text discourse understanding!</vt:lpstr>
      <vt:lpstr>Co-opNET: Cooperative Generator Discriminator Networks </vt:lpstr>
      <vt:lpstr>Co-opNET : Generator Networks</vt:lpstr>
      <vt:lpstr>Co-opNET : Generator Networks</vt:lpstr>
      <vt:lpstr>Co-opNET : Generator Networks</vt:lpstr>
      <vt:lpstr>Automatic Metric Evaluations on SAAS Dataset</vt:lpstr>
      <vt:lpstr>Can ‘Generator Only’ Model Improve Coherence ?</vt:lpstr>
      <vt:lpstr>Autoregression issue for Summarization Flow</vt:lpstr>
      <vt:lpstr>Co-opNET: Cooperative Generator Discriminator Networks</vt:lpstr>
      <vt:lpstr>Co-opNET : Discriminator Networks</vt:lpstr>
      <vt:lpstr>Co-opNET: Cooperative Generation</vt:lpstr>
      <vt:lpstr>Automatic Metric Evaluations on SAAS Dataset</vt:lpstr>
      <vt:lpstr>Can ‘Generator Only’ Model Improve Coherence ?</vt:lpstr>
      <vt:lpstr>Question set B</vt:lpstr>
      <vt:lpstr>Conditional Generation</vt:lpstr>
      <vt:lpstr>PLOTMachines: Generate Stories from Outlines</vt:lpstr>
      <vt:lpstr>How do human’s write a story ?</vt:lpstr>
      <vt:lpstr>PLOTMachines: Outlines for Better Story Generation</vt:lpstr>
      <vt:lpstr>Story-Outline Dataset</vt:lpstr>
      <vt:lpstr>Challenges in Outline Guided Story Generation</vt:lpstr>
      <vt:lpstr>Generate Documents given an Outline</vt:lpstr>
      <vt:lpstr>PM: Generate Documents given an Outline</vt:lpstr>
      <vt:lpstr>Pulse Check</vt:lpstr>
      <vt:lpstr>PM: Generate Documents given an Outline w/ Memory</vt:lpstr>
      <vt:lpstr>PM: Gated Memory Update Module</vt:lpstr>
      <vt:lpstr>PM: Generate Documents given an Outline w/ Memory</vt:lpstr>
      <vt:lpstr>PM: Generate Documents given an Outline w/ Memory</vt:lpstr>
      <vt:lpstr>PLOTMachines : Model Variations</vt:lpstr>
      <vt:lpstr>PowerPoint Presentation</vt:lpstr>
      <vt:lpstr>Controllable Generation w/ Transformers Baselines</vt:lpstr>
      <vt:lpstr>Pulse check </vt:lpstr>
      <vt:lpstr>Automatic Metric Evaluations on WikiPlots Dataset</vt:lpstr>
      <vt:lpstr>Human Evaluations: Paragraph base</vt:lpstr>
      <vt:lpstr>Human Evaluations: Overall Story</vt:lpstr>
      <vt:lpstr>Conditional Generation</vt:lpstr>
      <vt:lpstr>COMET: Commonsense Transformers for Automatic  Knowledge Graph Construction</vt:lpstr>
      <vt:lpstr>Generate with common sense knowledge!</vt:lpstr>
      <vt:lpstr>Knowledge Graphs</vt:lpstr>
      <vt:lpstr>Familiarity Questions</vt:lpstr>
      <vt:lpstr>PowerPoint Presentation</vt:lpstr>
      <vt:lpstr>Commonsense Knowledge Graphs</vt:lpstr>
      <vt:lpstr>Extractive Knowledge Graph Construction</vt:lpstr>
      <vt:lpstr>Issues: Extractive Knowledge Graph Construction</vt:lpstr>
      <vt:lpstr>PowerPoint Presentation</vt:lpstr>
      <vt:lpstr>PowerPoint Presentation</vt:lpstr>
      <vt:lpstr>ATOMIC  as  seed data</vt:lpstr>
      <vt:lpstr>+</vt:lpstr>
      <vt:lpstr>Briefly….</vt:lpstr>
      <vt:lpstr>Some of the Challenges in Long Text Generation</vt:lpstr>
      <vt:lpstr>Question set C [write up the answers] </vt:lpstr>
      <vt:lpstr>Discrete Metrics Don’t Work For Text Generation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Niyati Chhaya</dc:creator>
  <cp:lastModifiedBy>Niyati Chhaya</cp:lastModifiedBy>
  <cp:revision>14</cp:revision>
  <dcterms:created xsi:type="dcterms:W3CDTF">2020-09-21T15:49:48Z</dcterms:created>
  <dcterms:modified xsi:type="dcterms:W3CDTF">2020-09-22T04:57:12Z</dcterms:modified>
</cp:coreProperties>
</file>