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979" r:id="rId5"/>
    <p:sldId id="923" r:id="rId6"/>
    <p:sldId id="951" r:id="rId7"/>
    <p:sldId id="952" r:id="rId8"/>
    <p:sldId id="953" r:id="rId9"/>
    <p:sldId id="95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212" autoAdjust="0"/>
  </p:normalViewPr>
  <p:slideViewPr>
    <p:cSldViewPr snapToGrid="0" snapToObjects="1">
      <p:cViewPr varScale="1">
        <p:scale>
          <a:sx n="70" d="100"/>
          <a:sy n="70" d="100"/>
        </p:scale>
        <p:origin x="10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3259-71BA-6640-9BDE-EC283760607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BB70-EF39-9742-9392-F1AF68BD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7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1DDB-00F4-554A-B3B3-3CA1293040C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EF1E-116C-F949-9592-CFE138D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1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earch_engi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A897F-4CAC-428D-BB88-F0BA5C75E36E}" type="slidenum">
              <a:rPr lang="en-US"/>
              <a:pPr/>
              <a:t>2</a:t>
            </a:fld>
            <a:endParaRPr lang="en-US"/>
          </a:p>
        </p:txBody>
      </p:sp>
      <p:sp>
        <p:nvSpPr>
          <p:cNvPr id="203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https://en.wikipedia.org/wiki/Web_search_engine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WWW invented by Sir Tim </a:t>
            </a:r>
            <a:r>
              <a:rPr lang="en-US" dirty="0" err="1"/>
              <a:t>Breneners</a:t>
            </a:r>
            <a:r>
              <a:rPr lang="en-US" dirty="0"/>
              <a:t>-Lee, no automated search before Sep 1993. Everything is indexed by hand and the list of web servers is hosted on CERN web servers. New servers are listed under “What’s New” section.</a:t>
            </a:r>
          </a:p>
          <a:p>
            <a:endParaRPr lang="en-US" dirty="0"/>
          </a:p>
          <a:p>
            <a:r>
              <a:rPr lang="en-US" dirty="0"/>
              <a:t>However, </a:t>
            </a:r>
          </a:p>
          <a:p>
            <a:r>
              <a:rPr lang="en-US" dirty="0"/>
              <a:t>1990 First tool to (as opposed to people) to search web is: Archie (variation of Archive) by students of CS (McGill University, Canada)</a:t>
            </a:r>
          </a:p>
          <a:p>
            <a:r>
              <a:rPr lang="en-US"/>
              <a:t>later on Veronica and Jughead are invented  </a:t>
            </a:r>
            <a:r>
              <a:rPr lang="en-US" dirty="0"/>
              <a:t>	</a:t>
            </a:r>
          </a:p>
          <a:p>
            <a:r>
              <a:rPr lang="en-US" dirty="0"/>
              <a:t>June 1993 – first web robot – World Wide Web Wanderer created Index known as </a:t>
            </a:r>
            <a:r>
              <a:rPr lang="en-US" dirty="0" err="1"/>
              <a:t>Wandex</a:t>
            </a:r>
            <a:r>
              <a:rPr lang="en-US" dirty="0"/>
              <a:t> (MIT)</a:t>
            </a:r>
          </a:p>
          <a:p>
            <a:r>
              <a:rPr lang="en-US" dirty="0"/>
              <a:t>Nov 1993 – 2</a:t>
            </a:r>
            <a:r>
              <a:rPr lang="en-US" baseline="30000" dirty="0"/>
              <a:t>nd</a:t>
            </a:r>
            <a:r>
              <a:rPr lang="en-US" dirty="0"/>
              <a:t> web search </a:t>
            </a:r>
            <a:r>
              <a:rPr lang="en-US" dirty="0" err="1"/>
              <a:t>AliWeb</a:t>
            </a:r>
            <a:endParaRPr lang="en-US" dirty="0"/>
          </a:p>
          <a:p>
            <a:r>
              <a:rPr lang="en-US" dirty="0"/>
              <a:t>1994 –WebCrawler – first text based search engine – allowed search with any word</a:t>
            </a:r>
          </a:p>
          <a:p>
            <a:r>
              <a:rPr lang="en-US" dirty="0"/>
              <a:t>1994 Lycos (CMU) – first major commercial search engine</a:t>
            </a:r>
          </a:p>
          <a:p>
            <a:r>
              <a:rPr lang="en-US" dirty="0"/>
              <a:t>Other major search engines: Excite, </a:t>
            </a:r>
            <a:r>
              <a:rPr lang="en-US" dirty="0" err="1"/>
              <a:t>Inktomi</a:t>
            </a:r>
            <a:r>
              <a:rPr lang="en-US" dirty="0"/>
              <a:t>, Alta Vista, Northern Light, Info Seek</a:t>
            </a:r>
          </a:p>
          <a:p>
            <a:r>
              <a:rPr lang="en-US" dirty="0"/>
              <a:t>1994 – Yahoo search – first major successful search  - web directory</a:t>
            </a:r>
          </a:p>
          <a:p>
            <a:r>
              <a:rPr lang="en-US" dirty="0"/>
              <a:t>1998 –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1993-1995 new set of search engines – Lycos (CMU)</a:t>
            </a:r>
          </a:p>
          <a:p>
            <a:endParaRPr lang="en-US" dirty="0"/>
          </a:p>
          <a:p>
            <a:r>
              <a:rPr lang="en-US" dirty="0"/>
              <a:t>Jerry Yang, Founder of Yahoo started playing with keeping various websites under topics/categories</a:t>
            </a:r>
            <a:r>
              <a:rPr lang="en-US" baseline="0" dirty="0"/>
              <a:t> on his home page along with David Filo (other co-founder of Yahoo)</a:t>
            </a:r>
          </a:p>
          <a:p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Volume of data, diversity of the corpus</a:t>
            </a:r>
            <a:r>
              <a:rPr lang="en-IN"/>
              <a:t>, veracity, Speed</a:t>
            </a:r>
            <a:r>
              <a:rPr lang="en-IN" dirty="0"/>
              <a:t>, performance, engineering and implementation – these are the factors that would separate IR from other NLP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4EF1E-116C-F949-9592-CFE138D095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0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368"/>
            <a:fld id="{06B8D6AB-120F-4136-A4C3-CE1A2BF9A1B7}" type="slidenum">
              <a:rPr lang="en-US" smtClean="0">
                <a:solidFill>
                  <a:prstClr val="black"/>
                </a:solidFill>
              </a:rPr>
              <a:pPr defTabSz="911368"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Why is IR hard? Because language is hard!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23609" indent="-37466507" eaLnBrk="0" hangingPunct="0"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102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204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306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408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723746" algn="l"/>
                <a:tab pos="1447491" algn="l"/>
                <a:tab pos="2171235" algn="l"/>
                <a:tab pos="289498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69D004-5A81-734C-9F83-CFFFBB78ED9D}" type="slidenum">
              <a:rPr lang="en-GB" sz="1200">
                <a:solidFill>
                  <a:srgbClr val="000000"/>
                </a:solidFill>
                <a:latin typeface="Nimbus Roman No9 L" charset="0"/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  <a:latin typeface="Nimbus Roman No9 L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3884613" y="8858320"/>
            <a:ext cx="2971800" cy="28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0" rIns="89981" bIns="46790" anchor="b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57326CFC-87E1-E549-B527-9674BFA7B91B}" type="slidenum">
              <a:rPr lang="en-GB" sz="120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</a:pPr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1" y="8858320"/>
            <a:ext cx="2971800" cy="28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0" rIns="89981" bIns="46790" anchor="b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1" y="2"/>
            <a:ext cx="2971800" cy="28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0" rIns="89981" bIns="4679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3884613" y="2"/>
            <a:ext cx="2971800" cy="28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1" tIns="46790" rIns="89981" bIns="4679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54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1687" name="AutoShape 5"/>
          <p:cNvSpPr>
            <a:spLocks noChangeArrowheads="1"/>
          </p:cNvSpPr>
          <p:nvPr/>
        </p:nvSpPr>
        <p:spPr bwMode="auto">
          <a:xfrm>
            <a:off x="1003301" y="695326"/>
            <a:ext cx="4833938" cy="3425825"/>
          </a:xfrm>
          <a:prstGeom prst="roundRect">
            <a:avLst>
              <a:gd name="adj" fmla="val 3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0" rIns="91420" bIns="45710" anchor="ctr"/>
          <a:lstStyle/>
          <a:p>
            <a:endParaRPr lang="en-US"/>
          </a:p>
        </p:txBody>
      </p:sp>
      <p:sp>
        <p:nvSpPr>
          <p:cNvPr id="71688" name="Text Box 6"/>
          <p:cNvSpPr>
            <a:spLocks noGrp="1" noChangeArrowheads="1"/>
          </p:cNvSpPr>
          <p:nvPr>
            <p:ph type="body"/>
          </p:nvPr>
        </p:nvSpPr>
        <p:spPr>
          <a:xfrm>
            <a:off x="685802" y="4343401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0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07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0960" cy="1137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1" y="1604329"/>
            <a:ext cx="4040640" cy="4519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5360" y="1604329"/>
            <a:ext cx="4042080" cy="4519194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27288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1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29125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68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10896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0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2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87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465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73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1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-17480" y="6629400"/>
            <a:ext cx="9143192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10F9F-2884-4039-9655-8FFB194BAA52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"/>
            <a:ext cx="9144000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cap="none" dirty="0">
                <a:solidFill>
                  <a:schemeClr val="bg2"/>
                </a:solidFill>
              </a:rPr>
              <a:t>CS4731 – Information Retrieval and Extraction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3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4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B62B-8F1A-4F4B-B36B-AD3FD0F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3274-E49C-4CC9-ACA5-D8398F00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Unstructured content is increasing so is commercialization (market cap) of such content</a:t>
            </a:r>
          </a:p>
          <a:p>
            <a:r>
              <a:rPr lang="en-IN" dirty="0"/>
              <a:t>IR is a science of finding material (documents) of unstructured nature that satisfies some information need within large collections</a:t>
            </a:r>
          </a:p>
          <a:p>
            <a:r>
              <a:rPr lang="en-IN" dirty="0"/>
              <a:t>Search engines are the Key to the knowledge kingdom</a:t>
            </a:r>
          </a:p>
          <a:p>
            <a:r>
              <a:rPr lang="en-IN" dirty="0"/>
              <a:t>Role of paid search</a:t>
            </a:r>
          </a:p>
          <a:p>
            <a:r>
              <a:rPr lang="en-IN" dirty="0"/>
              <a:t>Search wars – conventional and new set of players</a:t>
            </a:r>
          </a:p>
          <a:p>
            <a:r>
              <a:rPr lang="en-IN" dirty="0"/>
              <a:t>History/Evolution of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2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Search Engines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fld id="{C4A9F03B-3855-4BD2-AF6A-6C43E7E12F27}" type="slidenum">
              <a:rPr lang="en-US"/>
              <a:pPr/>
              <a:t>2</a:t>
            </a:fld>
            <a:endParaRPr lang="en-US"/>
          </a:p>
        </p:txBody>
      </p:sp>
      <p:sp>
        <p:nvSpPr>
          <p:cNvPr id="203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Crawling and Indexing</a:t>
            </a:r>
          </a:p>
          <a:p>
            <a:r>
              <a:rPr lang="en-US" dirty="0"/>
              <a:t>Topic directories</a:t>
            </a:r>
          </a:p>
          <a:p>
            <a:r>
              <a:rPr lang="en-US" dirty="0"/>
              <a:t>Clustering and Classification</a:t>
            </a:r>
          </a:p>
          <a:p>
            <a:r>
              <a:rPr lang="en-US" dirty="0"/>
              <a:t>Hyperlink analysis</a:t>
            </a:r>
          </a:p>
          <a:p>
            <a:r>
              <a:rPr lang="en-US" dirty="0"/>
              <a:t>Resource discovery and vertical portals</a:t>
            </a:r>
          </a:p>
          <a:p>
            <a:r>
              <a:rPr lang="en-US" dirty="0"/>
              <a:t>Semantic Web</a:t>
            </a:r>
          </a:p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93167370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3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3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information retrieval cycle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4550" y="177006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Source</a:t>
            </a:r>
          </a:p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06750" y="344646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Search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267075" y="2760664"/>
            <a:ext cx="1457325" cy="684213"/>
            <a:chOff x="2438" y="1440"/>
            <a:chExt cx="918" cy="431"/>
          </a:xfrm>
        </p:grpSpPr>
        <p:cxnSp>
          <p:nvCxnSpPr>
            <p:cNvPr id="6" name="AutoShape 6"/>
            <p:cNvCxnSpPr>
              <a:cxnSpLocks noChangeShapeType="1"/>
              <a:stCxn id="20" idx="3"/>
              <a:endCxn id="4" idx="0"/>
            </p:cNvCxnSpPr>
            <p:nvPr/>
          </p:nvCxnSpPr>
          <p:spPr bwMode="auto">
            <a:xfrm>
              <a:off x="2438" y="1516"/>
              <a:ext cx="365" cy="355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78" y="1440"/>
              <a:ext cx="6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+mn-lt"/>
                </a:rPr>
                <a:t>Query</a:t>
              </a:r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25950" y="428466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</a:rPr>
              <a:t>Selection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4486277" y="3643312"/>
            <a:ext cx="1439863" cy="717550"/>
            <a:chOff x="3252" y="1996"/>
            <a:chExt cx="907" cy="452"/>
          </a:xfrm>
        </p:grpSpPr>
        <p:cxnSp>
          <p:nvCxnSpPr>
            <p:cNvPr id="10" name="AutoShape 10"/>
            <p:cNvCxnSpPr>
              <a:cxnSpLocks noChangeShapeType="1"/>
              <a:stCxn id="4" idx="3"/>
              <a:endCxn id="8" idx="0"/>
            </p:cNvCxnSpPr>
            <p:nvPr/>
          </p:nvCxnSpPr>
          <p:spPr bwMode="auto">
            <a:xfrm>
              <a:off x="3252" y="2093"/>
              <a:ext cx="365" cy="355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572" y="1996"/>
              <a:ext cx="5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FF0000"/>
                  </a:solidFill>
                  <a:latin typeface="+mn-lt"/>
                </a:rPr>
                <a:t>Results</a:t>
              </a: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645150" y="512286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chemeClr val="bg1"/>
                </a:solidFill>
              </a:rPr>
              <a:t>Examination</a:t>
            </a:r>
          </a:p>
        </p:txBody>
      </p: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705478" y="4437062"/>
            <a:ext cx="1831976" cy="762000"/>
            <a:chOff x="4020" y="2496"/>
            <a:chExt cx="1154" cy="480"/>
          </a:xfrm>
        </p:grpSpPr>
        <p:cxnSp>
          <p:nvCxnSpPr>
            <p:cNvPr id="14" name="AutoShape 14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4020" y="2621"/>
              <a:ext cx="365" cy="355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308" y="2496"/>
              <a:ext cx="8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0" dirty="0">
                  <a:solidFill>
                    <a:srgbClr val="FF0000"/>
                  </a:solidFill>
                  <a:latin typeface="+mn-lt"/>
                </a:rPr>
                <a:t>Documents</a:t>
              </a: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848475" y="592931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Delivery</a:t>
            </a:r>
          </a:p>
        </p:txBody>
      </p: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6924677" y="5319712"/>
            <a:ext cx="1935163" cy="685800"/>
            <a:chOff x="4788" y="3052"/>
            <a:chExt cx="1219" cy="432"/>
          </a:xfrm>
        </p:grpSpPr>
        <p:cxnSp>
          <p:nvCxnSpPr>
            <p:cNvPr id="18" name="AutoShape 18"/>
            <p:cNvCxnSpPr>
              <a:cxnSpLocks noChangeShapeType="1"/>
              <a:stCxn id="12" idx="3"/>
              <a:endCxn id="16" idx="0"/>
            </p:cNvCxnSpPr>
            <p:nvPr/>
          </p:nvCxnSpPr>
          <p:spPr bwMode="auto">
            <a:xfrm>
              <a:off x="4788" y="3149"/>
              <a:ext cx="355" cy="335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108" y="3052"/>
              <a:ext cx="8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+mn-lt"/>
                </a:rPr>
                <a:t>Information</a:t>
              </a:r>
            </a:p>
          </p:txBody>
        </p:sp>
      </p:grp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987550" y="2608262"/>
            <a:ext cx="12795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Query</a:t>
            </a:r>
          </a:p>
          <a:p>
            <a:pPr algn="ctr" eaLnBrk="1" hangingPunct="1"/>
            <a:r>
              <a:rPr lang="en-US" b="0" dirty="0">
                <a:solidFill>
                  <a:schemeClr val="bg1"/>
                </a:solidFill>
              </a:rPr>
              <a:t>Formulation</a:t>
            </a:r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124076" y="1922462"/>
            <a:ext cx="1601788" cy="762000"/>
            <a:chOff x="1764" y="912"/>
            <a:chExt cx="1009" cy="480"/>
          </a:xfrm>
        </p:grpSpPr>
        <p:cxnSp>
          <p:nvCxnSpPr>
            <p:cNvPr id="22" name="AutoShape 22"/>
            <p:cNvCxnSpPr>
              <a:cxnSpLocks noChangeShapeType="1"/>
              <a:stCxn id="3" idx="3"/>
              <a:endCxn id="20" idx="0"/>
            </p:cNvCxnSpPr>
            <p:nvPr/>
          </p:nvCxnSpPr>
          <p:spPr bwMode="auto">
            <a:xfrm>
              <a:off x="1764" y="1037"/>
              <a:ext cx="317" cy="355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050" y="912"/>
              <a:ext cx="7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0" dirty="0">
                  <a:solidFill>
                    <a:srgbClr val="FF0000"/>
                  </a:solidFill>
                  <a:latin typeface="+mn-lt"/>
                </a:rPr>
                <a:t>Resource</a:t>
              </a:r>
            </a:p>
          </p:txBody>
        </p:sp>
      </p:grpSp>
      <p:grpSp>
        <p:nvGrpSpPr>
          <p:cNvPr id="24" name="Group 41"/>
          <p:cNvGrpSpPr>
            <a:grpSpLocks/>
          </p:cNvGrpSpPr>
          <p:nvPr/>
        </p:nvGrpSpPr>
        <p:grpSpPr bwMode="auto">
          <a:xfrm>
            <a:off x="1484312" y="2393950"/>
            <a:ext cx="4800600" cy="3781425"/>
            <a:chOff x="1315" y="1218"/>
            <a:chExt cx="3024" cy="2382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364" y="3408"/>
              <a:ext cx="13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b="0" i="1" dirty="0">
                  <a:solidFill>
                    <a:srgbClr val="FF0000"/>
                  </a:solidFill>
                  <a:latin typeface="+mn-lt"/>
                </a:rPr>
                <a:t>source reselection</a:t>
              </a:r>
            </a:p>
          </p:txBody>
        </p:sp>
        <p:cxnSp>
          <p:nvCxnSpPr>
            <p:cNvPr id="26" name="AutoShape 33"/>
            <p:cNvCxnSpPr>
              <a:cxnSpLocks noChangeShapeType="1"/>
              <a:stCxn id="12" idx="2"/>
              <a:endCxn id="3" idx="2"/>
            </p:cNvCxnSpPr>
            <p:nvPr/>
          </p:nvCxnSpPr>
          <p:spPr bwMode="auto">
            <a:xfrm rot="5400000" flipH="1">
              <a:off x="1771" y="762"/>
              <a:ext cx="2112" cy="3024"/>
            </a:xfrm>
            <a:prstGeom prst="bentConnector3">
              <a:avLst>
                <a:gd name="adj1" fmla="val -6818"/>
              </a:avLst>
            </a:prstGeom>
            <a:ln w="12700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AutoShape 34"/>
            <p:cNvCxnSpPr>
              <a:cxnSpLocks noChangeShapeType="1"/>
              <a:stCxn id="8" idx="2"/>
              <a:endCxn id="3" idx="2"/>
            </p:cNvCxnSpPr>
            <p:nvPr/>
          </p:nvCxnSpPr>
          <p:spPr bwMode="auto">
            <a:xfrm rot="5400000" flipH="1">
              <a:off x="1651" y="882"/>
              <a:ext cx="1584" cy="2256"/>
            </a:xfrm>
            <a:prstGeom prst="bentConnector3">
              <a:avLst>
                <a:gd name="adj1" fmla="val -9091"/>
              </a:avLst>
            </a:prstGeom>
            <a:ln w="12700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46"/>
          <p:cNvGrpSpPr>
            <a:grpSpLocks/>
          </p:cNvGrpSpPr>
          <p:nvPr/>
        </p:nvGrpSpPr>
        <p:grpSpPr bwMode="auto">
          <a:xfrm>
            <a:off x="1738313" y="3155949"/>
            <a:ext cx="3906838" cy="2387599"/>
            <a:chOff x="1475" y="1689"/>
            <a:chExt cx="2461" cy="1504"/>
          </a:xfrm>
        </p:grpSpPr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1475" y="2592"/>
              <a:ext cx="111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 i="1" dirty="0">
                  <a:solidFill>
                    <a:srgbClr val="FF0000"/>
                  </a:solidFill>
                  <a:latin typeface="+mn-lt"/>
                </a:rPr>
                <a:t>System discovery</a:t>
              </a:r>
            </a:p>
            <a:p>
              <a:pPr eaLnBrk="1" hangingPunct="1"/>
              <a:r>
                <a:rPr lang="en-US" sz="1400" b="0" i="1" dirty="0">
                  <a:solidFill>
                    <a:srgbClr val="FF0000"/>
                  </a:solidFill>
                  <a:latin typeface="+mn-lt"/>
                </a:rPr>
                <a:t>Vocabulary discovery</a:t>
              </a:r>
            </a:p>
            <a:p>
              <a:pPr eaLnBrk="1" hangingPunct="1"/>
              <a:r>
                <a:rPr lang="en-US" sz="1400" b="0" i="1" dirty="0">
                  <a:solidFill>
                    <a:srgbClr val="FF0000"/>
                  </a:solidFill>
                  <a:latin typeface="+mn-lt"/>
                </a:rPr>
                <a:t>Concept discovery</a:t>
              </a:r>
            </a:p>
            <a:p>
              <a:pPr eaLnBrk="1" hangingPunct="1"/>
              <a:r>
                <a:rPr lang="en-US" sz="1400" b="0" i="1" dirty="0">
                  <a:solidFill>
                    <a:srgbClr val="FF0000"/>
                  </a:solidFill>
                  <a:latin typeface="+mn-lt"/>
                </a:rPr>
                <a:t>Document discovery</a:t>
              </a:r>
            </a:p>
          </p:txBody>
        </p:sp>
        <p:cxnSp>
          <p:nvCxnSpPr>
            <p:cNvPr id="30" name="AutoShape 48"/>
            <p:cNvCxnSpPr>
              <a:cxnSpLocks noChangeShapeType="1"/>
            </p:cNvCxnSpPr>
            <p:nvPr/>
          </p:nvCxnSpPr>
          <p:spPr bwMode="auto">
            <a:xfrm rot="10800000">
              <a:off x="2035" y="1689"/>
              <a:ext cx="1901" cy="1412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AutoShape 49"/>
            <p:cNvCxnSpPr>
              <a:cxnSpLocks noChangeShapeType="1"/>
            </p:cNvCxnSpPr>
            <p:nvPr/>
          </p:nvCxnSpPr>
          <p:spPr bwMode="auto">
            <a:xfrm rot="10800000">
              <a:off x="2035" y="1689"/>
              <a:ext cx="1133" cy="884"/>
            </a:xfrm>
            <a:prstGeom prst="curvedConnector2">
              <a:avLst/>
            </a:prstGeom>
            <a:ln w="1587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6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central problem in search</a:t>
            </a:r>
          </a:p>
        </p:txBody>
      </p:sp>
      <p:sp>
        <p:nvSpPr>
          <p:cNvPr id="1313797" name="Text Box 5"/>
          <p:cNvSpPr txBox="1">
            <a:spLocks noChangeArrowheads="1"/>
          </p:cNvSpPr>
          <p:nvPr/>
        </p:nvSpPr>
        <p:spPr bwMode="auto">
          <a:xfrm>
            <a:off x="914400" y="142869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  <a:latin typeface="+mn-lt"/>
              </a:rPr>
              <a:t>Searcher</a:t>
            </a:r>
          </a:p>
        </p:txBody>
      </p:sp>
      <p:sp>
        <p:nvSpPr>
          <p:cNvPr id="1313798" name="Text Box 6"/>
          <p:cNvSpPr txBox="1">
            <a:spLocks noChangeArrowheads="1"/>
          </p:cNvSpPr>
          <p:nvPr/>
        </p:nvSpPr>
        <p:spPr bwMode="auto">
          <a:xfrm>
            <a:off x="6442075" y="1200090"/>
            <a:ext cx="946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000000"/>
                </a:solidFill>
                <a:latin typeface="+mn-lt"/>
              </a:rPr>
              <a:t>Author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1385888" y="3911540"/>
            <a:ext cx="966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Concepts</a:t>
            </a:r>
          </a:p>
        </p:txBody>
      </p:sp>
      <p:sp>
        <p:nvSpPr>
          <p:cNvPr id="1313800" name="Text Box 8"/>
          <p:cNvSpPr txBox="1">
            <a:spLocks noChangeArrowheads="1"/>
          </p:cNvSpPr>
          <p:nvPr/>
        </p:nvSpPr>
        <p:spPr bwMode="auto">
          <a:xfrm>
            <a:off x="6477000" y="3911540"/>
            <a:ext cx="966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Concepts</a:t>
            </a:r>
          </a:p>
        </p:txBody>
      </p:sp>
      <p:sp>
        <p:nvSpPr>
          <p:cNvPr id="1313801" name="Text Box 9"/>
          <p:cNvSpPr txBox="1">
            <a:spLocks noChangeArrowheads="1"/>
          </p:cNvSpPr>
          <p:nvPr/>
        </p:nvSpPr>
        <p:spPr bwMode="auto">
          <a:xfrm>
            <a:off x="1233488" y="5070415"/>
            <a:ext cx="12819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>
                <a:solidFill>
                  <a:srgbClr val="000000"/>
                </a:solidFill>
                <a:latin typeface="+mn-lt"/>
              </a:rPr>
              <a:t>Query Terms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6172200" y="5086290"/>
            <a:ext cx="16447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Document Terms</a:t>
            </a:r>
          </a:p>
        </p:txBody>
      </p:sp>
      <p:sp>
        <p:nvSpPr>
          <p:cNvPr id="1313803" name="Line 11"/>
          <p:cNvSpPr>
            <a:spLocks noChangeShapeType="1"/>
          </p:cNvSpPr>
          <p:nvPr/>
        </p:nvSpPr>
        <p:spPr bwMode="auto">
          <a:xfrm>
            <a:off x="1919288" y="4248090"/>
            <a:ext cx="0" cy="762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313804" name="Line 12"/>
          <p:cNvSpPr>
            <a:spLocks noChangeShapeType="1"/>
          </p:cNvSpPr>
          <p:nvPr/>
        </p:nvSpPr>
        <p:spPr bwMode="auto">
          <a:xfrm>
            <a:off x="7010400" y="4248090"/>
            <a:ext cx="0" cy="762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313805" name="AutoShape 13"/>
          <p:cNvSpPr>
            <a:spLocks noChangeArrowheads="1"/>
          </p:cNvSpPr>
          <p:nvPr/>
        </p:nvSpPr>
        <p:spPr bwMode="auto">
          <a:xfrm>
            <a:off x="3352800" y="485769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313806" name="Text Box 14"/>
          <p:cNvSpPr txBox="1">
            <a:spLocks noChangeArrowheads="1"/>
          </p:cNvSpPr>
          <p:nvPr/>
        </p:nvSpPr>
        <p:spPr bwMode="auto">
          <a:xfrm>
            <a:off x="1981200" y="6000690"/>
            <a:ext cx="4386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solidFill>
                  <a:srgbClr val="000000"/>
                </a:solidFill>
                <a:latin typeface="+mn-lt"/>
              </a:rPr>
              <a:t>Do these represent the same concepts?</a:t>
            </a:r>
          </a:p>
        </p:txBody>
      </p:sp>
      <p:pic>
        <p:nvPicPr>
          <p:cNvPr id="12304" name="Picture 16" descr="C:\Documents and Settings\Jimmy Lin\Local Settings\Temporary Internet Files\Content.IE5\ABORU763\MCj023074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81090"/>
            <a:ext cx="19002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4" name="Picture 26" descr="C:\Documents and Settings\Jimmy Lin\Local Settings\Temporary Internet Files\Content.IE5\8DW3C1QH\MCj040426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163" y="1885890"/>
            <a:ext cx="1838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14400" y="5391090"/>
            <a:ext cx="1729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“tragic love story”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554663" y="5391090"/>
            <a:ext cx="2808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“fateful star-crossed romance”</a:t>
            </a:r>
          </a:p>
        </p:txBody>
      </p:sp>
    </p:spTree>
    <p:extLst>
      <p:ext uri="{BB962C8B-B14F-4D97-AF65-F5344CB8AC3E}">
        <p14:creationId xmlns:p14="http://schemas.microsoft.com/office/powerpoint/2010/main" val="97404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1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7" grpId="0"/>
      <p:bldP spid="1313798" grpId="0"/>
      <p:bldP spid="1313799" grpId="0"/>
      <p:bldP spid="1313800" grpId="0"/>
      <p:bldP spid="1313801" grpId="0"/>
      <p:bldP spid="1313802" grpId="0"/>
      <p:bldP spid="1313803" grpId="0" animBg="1"/>
      <p:bldP spid="1313804" grpId="0" animBg="1"/>
      <p:bldP spid="1313805" grpId="0" animBg="1"/>
      <p:bldP spid="131380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33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93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2860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abstract </a:t>
            </a:r>
            <a:r>
              <a:rPr lang="en-US" dirty="0" err="1">
                <a:latin typeface="+mn-lt"/>
              </a:rPr>
              <a:t>ir</a:t>
            </a:r>
            <a:r>
              <a:rPr lang="en-US" dirty="0">
                <a:latin typeface="+mn-lt"/>
              </a:rPr>
              <a:t> architecture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2954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4478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7150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5908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Representation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5908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Representation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505200"/>
            <a:ext cx="2025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+mn-lt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505200"/>
            <a:ext cx="23849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+mn-lt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4196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Comparison</a:t>
            </a:r>
          </a:p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2766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2766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1910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3886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19812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0574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48006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1054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2860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 sz="16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3810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l" eaLnBrk="0" hangingPunct="0"/>
            <a:endParaRPr lang="en-US" sz="1600" b="1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38481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286000"/>
            <a:ext cx="736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286000"/>
            <a:ext cx="723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00"/>
                </a:solidFill>
                <a:latin typeface="+mn-lt"/>
              </a:rPr>
              <a:t>online</a:t>
            </a:r>
          </a:p>
        </p:txBody>
      </p:sp>
      <p:sp>
        <p:nvSpPr>
          <p:cNvPr id="27" name="TextBox 26"/>
          <p:cNvSpPr txBox="1"/>
          <p:nvPr/>
        </p:nvSpPr>
        <p:spPr>
          <a:xfrm rot="20917564">
            <a:off x="6614374" y="1805321"/>
            <a:ext cx="179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+mn-lt"/>
              </a:rPr>
              <a:t>document acquisition</a:t>
            </a:r>
            <a:br>
              <a:rPr lang="en-US" sz="1400" b="1" dirty="0">
                <a:solidFill>
                  <a:srgbClr val="FF0000"/>
                </a:solidFill>
                <a:latin typeface="+mn-lt"/>
              </a:rPr>
            </a:br>
            <a:r>
              <a:rPr lang="en-US" sz="1400" b="1" dirty="0">
                <a:solidFill>
                  <a:srgbClr val="FF0000"/>
                </a:solidFill>
                <a:latin typeface="+mn-lt"/>
              </a:rPr>
              <a:t>(e.g., web crawling)</a:t>
            </a:r>
          </a:p>
        </p:txBody>
      </p:sp>
    </p:spTree>
    <p:extLst>
      <p:ext uri="{BB962C8B-B14F-4D97-AF65-F5344CB8AC3E}">
        <p14:creationId xmlns:p14="http://schemas.microsoft.com/office/powerpoint/2010/main" val="616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VV-W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D3708756B20489862A11472ED9B38" ma:contentTypeVersion="13" ma:contentTypeDescription="Create a new document." ma:contentTypeScope="" ma:versionID="cb388f5a96828d9876e6d8d3093e1390">
  <xsd:schema xmlns:xsd="http://www.w3.org/2001/XMLSchema" xmlns:xs="http://www.w3.org/2001/XMLSchema" xmlns:p="http://schemas.microsoft.com/office/2006/metadata/properties" xmlns:ns3="db2dac10-fcc1-48ae-a8d7-74b91999089c" xmlns:ns4="e80445dd-16c1-4596-8db3-1d6c4ced52ce" targetNamespace="http://schemas.microsoft.com/office/2006/metadata/properties" ma:root="true" ma:fieldsID="f54a84ab7d75d18baf617aeac2effcc0" ns3:_="" ns4:_="">
    <xsd:import namespace="db2dac10-fcc1-48ae-a8d7-74b91999089c"/>
    <xsd:import namespace="e80445dd-16c1-4596-8db3-1d6c4ced52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dac10-fcc1-48ae-a8d7-74b919990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445dd-16c1-4596-8db3-1d6c4ced5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6BB5E7-1E66-4FF2-8AD0-8FE6FB596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2dac10-fcc1-48ae-a8d7-74b91999089c"/>
    <ds:schemaRef ds:uri="e80445dd-16c1-4596-8db3-1d6c4ced5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0E6F4B-B32D-43BD-B987-9E79EC091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B07A0-AB71-44D2-86E9-8C9B16AE1844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e80445dd-16c1-4596-8db3-1d6c4ced52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b2dac10-fcc1-48ae-a8d7-74b91999089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VV-WP.thmx</Template>
  <TotalTime>6133711</TotalTime>
  <Words>445</Words>
  <Application>Microsoft Office PowerPoint</Application>
  <PresentationFormat>On-screen Show (4:3)</PresentationFormat>
  <Paragraphs>88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Nimbus Roman No9 L</vt:lpstr>
      <vt:lpstr>Times New Roman</vt:lpstr>
      <vt:lpstr>VV-WP</vt:lpstr>
      <vt:lpstr>Recap</vt:lpstr>
      <vt:lpstr>Evolution of Search Engines</vt:lpstr>
      <vt:lpstr>information retrieval cycle</vt:lpstr>
      <vt:lpstr>The central problem in search</vt:lpstr>
      <vt:lpstr>PowerPoint Presentation</vt:lpstr>
      <vt:lpstr>abstract ir architecture</vt:lpstr>
    </vt:vector>
  </TitlesOfParts>
  <Company>IIIT Hyderabad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 Varma</dc:creator>
  <cp:lastModifiedBy>Vasudeva Varma</cp:lastModifiedBy>
  <cp:revision>143</cp:revision>
  <cp:lastPrinted>2019-08-05T10:10:29Z</cp:lastPrinted>
  <dcterms:created xsi:type="dcterms:W3CDTF">2012-06-04T07:05:03Z</dcterms:created>
  <dcterms:modified xsi:type="dcterms:W3CDTF">2020-08-18T08:04:46Z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0x01010026ED3708756B20489862A11472ED9B38</vt:lpwstr>
  </property>
</Properties>
</file>