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ibre Franklin Light"/>
      <p:regular r:id="rId16"/>
      <p:bold r:id="rId17"/>
      <p:italic r:id="rId18"/>
      <p:boldItalic r:id="rId19"/>
    </p:embeddedFont>
    <p:embeddedFont>
      <p:font typeface="Libre Franklin"/>
      <p:regular r:id="rId20"/>
      <p:bold r:id="rId21"/>
      <p:italic r:id="rId22"/>
      <p:boldItalic r:id="rId23"/>
    </p:embeddedFont>
    <p:embeddedFont>
      <p:font typeface="Roboto"/>
      <p:regular r:id="rId24"/>
      <p:bold r:id="rId25"/>
      <p:italic r:id="rId26"/>
      <p:boldItalic r:id="rId27"/>
    </p:embeddedFont>
    <p:embeddedFont>
      <p:font typeface="Bebas Neu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9" roundtripDataSignature="AMtx7mjzMK9pDFN3Zk0bZ/bWHRiGruB+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Roboto-regular.fntdata"/><Relationship Id="rId23" Type="http://schemas.openxmlformats.org/officeDocument/2006/relationships/font" Target="fonts/LibreFranklin-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BebasNeue-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Light-bold.fntdata"/><Relationship Id="rId16" Type="http://schemas.openxmlformats.org/officeDocument/2006/relationships/font" Target="fonts/LibreFranklinLight-regular.fntdata"/><Relationship Id="rId19" Type="http://schemas.openxmlformats.org/officeDocument/2006/relationships/font" Target="fonts/LibreFranklinLight-boldItalic.fntdata"/><Relationship Id="rId18" Type="http://schemas.openxmlformats.org/officeDocument/2006/relationships/font" Target="fonts/LibreFranklinLigh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5" name="Google Shape;6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GB" sz="1400"/>
              <a:t>The project aims to predict the </a:t>
            </a:r>
            <a:r>
              <a:rPr b="1" lang="en-GB" sz="1400"/>
              <a:t>2024 U.S. presidential election outcome</a:t>
            </a:r>
            <a:r>
              <a:rPr lang="en-GB" sz="1400"/>
              <a:t> using </a:t>
            </a:r>
            <a:r>
              <a:rPr b="1" lang="en-GB" sz="1400"/>
              <a:t>Bayesian methods</a:t>
            </a:r>
            <a:r>
              <a:rPr lang="en-GB" sz="1400"/>
              <a:t> that can adapt as more polling data becomes available. This predictive approach uses a combination of </a:t>
            </a:r>
            <a:r>
              <a:rPr b="1" lang="en-GB" sz="1400"/>
              <a:t>historical voting data</a:t>
            </a:r>
            <a:r>
              <a:rPr lang="en-GB" sz="1400"/>
              <a:t> and </a:t>
            </a:r>
            <a:r>
              <a:rPr b="1" lang="en-GB" sz="1400"/>
              <a:t>real-time polling data</a:t>
            </a:r>
            <a:r>
              <a:rPr lang="en-GB" sz="1400"/>
              <a:t> to improve accuracy.</a:t>
            </a:r>
            <a:endParaRPr/>
          </a:p>
          <a:p>
            <a:pPr indent="-228600" lvl="0" marL="457200" rtl="0" algn="l">
              <a:lnSpc>
                <a:spcPct val="100000"/>
              </a:lnSpc>
              <a:spcBef>
                <a:spcPts val="0"/>
              </a:spcBef>
              <a:spcAft>
                <a:spcPts val="0"/>
              </a:spcAft>
              <a:buSzPts val="1100"/>
              <a:buNone/>
            </a:pPr>
            <a:r>
              <a:t/>
            </a:r>
            <a:endParaRPr sz="1400"/>
          </a:p>
          <a:p>
            <a:pPr indent="-298450" lvl="0" marL="457200" rtl="0" algn="l">
              <a:lnSpc>
                <a:spcPct val="100000"/>
              </a:lnSpc>
              <a:spcBef>
                <a:spcPts val="0"/>
              </a:spcBef>
              <a:spcAft>
                <a:spcPts val="0"/>
              </a:spcAft>
              <a:buSzPts val="1100"/>
              <a:buChar char="●"/>
            </a:pPr>
            <a:r>
              <a:rPr lang="en-GB" sz="1400"/>
              <a:t>We began by analyzing the </a:t>
            </a:r>
            <a:r>
              <a:rPr b="1" lang="en-GB" sz="1400"/>
              <a:t>2020 election results</a:t>
            </a:r>
            <a:r>
              <a:rPr lang="en-GB" sz="1400"/>
              <a:t> (2020_election_results_cleaned.csv) to establish baseline voter behavior, including total votes cast, state winners, and electoral votes per state. This historical data serves as the foundation for modeling voting tendencies and understanding where candidates previously excelled.</a:t>
            </a:r>
            <a:endParaRPr/>
          </a:p>
          <a:p>
            <a:pPr indent="-228600" lvl="0" marL="457200" rtl="0" algn="l">
              <a:lnSpc>
                <a:spcPct val="100000"/>
              </a:lnSpc>
              <a:spcBef>
                <a:spcPts val="0"/>
              </a:spcBef>
              <a:spcAft>
                <a:spcPts val="0"/>
              </a:spcAft>
              <a:buSzPts val="1100"/>
              <a:buNone/>
            </a:pPr>
            <a:r>
              <a:t/>
            </a:r>
            <a:endParaRPr sz="1400"/>
          </a:p>
          <a:p>
            <a:pPr indent="-298450" lvl="0" marL="457200" rtl="0" algn="l">
              <a:lnSpc>
                <a:spcPct val="100000"/>
              </a:lnSpc>
              <a:spcBef>
                <a:spcPts val="0"/>
              </a:spcBef>
              <a:spcAft>
                <a:spcPts val="0"/>
              </a:spcAft>
              <a:buSzPts val="1100"/>
              <a:buChar char="●"/>
            </a:pPr>
            <a:r>
              <a:rPr lang="en-GB" sz="1400"/>
              <a:t>We utilized </a:t>
            </a:r>
            <a:r>
              <a:rPr b="1" lang="en-GB" sz="1400"/>
              <a:t>2024 polling data</a:t>
            </a:r>
            <a:r>
              <a:rPr lang="en-GB" sz="1400"/>
              <a:t> (president_polls.csv and presidential_poll_averages_2020.csv) from FiveThirtyEight to capture current voter sentiment. This data includes key details such as </a:t>
            </a:r>
            <a:r>
              <a:rPr b="1" lang="en-GB" sz="1400"/>
              <a:t>polling dates</a:t>
            </a:r>
            <a:r>
              <a:rPr lang="en-GB" sz="1400"/>
              <a:t>, </a:t>
            </a:r>
            <a:r>
              <a:rPr b="1" lang="en-GB" sz="1400"/>
              <a:t>sample sizes</a:t>
            </a:r>
            <a:r>
              <a:rPr lang="en-GB" sz="1400"/>
              <a:t>, and </a:t>
            </a:r>
            <a:r>
              <a:rPr b="1" lang="en-GB" sz="1400"/>
              <a:t>support percentages</a:t>
            </a:r>
            <a:r>
              <a:rPr lang="en-GB" sz="1400"/>
              <a:t> for each candidate. The dataset also captures pollster ratings, allowing us to weigh polls differently based on quality.</a:t>
            </a:r>
            <a:endParaRPr/>
          </a:p>
          <a:p>
            <a:pPr indent="-228600" lvl="0" marL="457200" rtl="0" algn="l">
              <a:lnSpc>
                <a:spcPct val="100000"/>
              </a:lnSpc>
              <a:spcBef>
                <a:spcPts val="0"/>
              </a:spcBef>
              <a:spcAft>
                <a:spcPts val="0"/>
              </a:spcAft>
              <a:buSzPts val="1100"/>
              <a:buNone/>
            </a:pPr>
            <a:r>
              <a:t/>
            </a:r>
            <a:endParaRPr sz="1400"/>
          </a:p>
          <a:p>
            <a:pPr indent="-298450" lvl="0" marL="457200" rtl="0" algn="l">
              <a:lnSpc>
                <a:spcPct val="100000"/>
              </a:lnSpc>
              <a:spcBef>
                <a:spcPts val="0"/>
              </a:spcBef>
              <a:spcAft>
                <a:spcPts val="0"/>
              </a:spcAft>
              <a:buSzPts val="1100"/>
              <a:buChar char="●"/>
            </a:pPr>
            <a:r>
              <a:rPr lang="en-GB" sz="1400"/>
              <a:t>Data cleaning involved handling </a:t>
            </a:r>
            <a:r>
              <a:rPr b="1" lang="en-GB" sz="1400"/>
              <a:t>missing values</a:t>
            </a:r>
            <a:r>
              <a:rPr lang="en-GB" sz="1400"/>
              <a:t> by imputing medians, especially in numeric columns like </a:t>
            </a:r>
            <a:r>
              <a:rPr b="1" lang="en-GB" sz="1400"/>
              <a:t>support percentages</a:t>
            </a:r>
            <a:r>
              <a:rPr lang="en-GB" sz="1400"/>
              <a:t> and </a:t>
            </a:r>
            <a:r>
              <a:rPr b="1" lang="en-GB" sz="1400"/>
              <a:t>sample sizes</a:t>
            </a:r>
            <a:r>
              <a:rPr lang="en-GB" sz="1400"/>
              <a:t>, ensuring consistent data quality. We dropped features such as </a:t>
            </a:r>
            <a:r>
              <a:rPr b="1" lang="en-GB" sz="1400"/>
              <a:t>irrelevant links</a:t>
            </a:r>
            <a:r>
              <a:rPr lang="en-GB" sz="1400"/>
              <a:t> and </a:t>
            </a:r>
            <a:r>
              <a:rPr b="1" lang="en-GB" sz="1400"/>
              <a:t>identifiers</a:t>
            </a:r>
            <a:r>
              <a:rPr lang="en-GB" sz="1400"/>
              <a:t> that had no predictive value, focusing instead on critical columns like </a:t>
            </a:r>
            <a:r>
              <a:rPr b="1" lang="en-GB" sz="1400"/>
              <a:t>support percentages</a:t>
            </a:r>
            <a:r>
              <a:rPr lang="en-GB" sz="1400"/>
              <a:t>, </a:t>
            </a:r>
            <a:r>
              <a:rPr b="1" lang="en-GB" sz="1400"/>
              <a:t>dates</a:t>
            </a:r>
            <a:r>
              <a:rPr lang="en-GB" sz="1400"/>
              <a:t>, and </a:t>
            </a:r>
            <a:r>
              <a:rPr b="1" lang="en-GB" sz="1400"/>
              <a:t>pollster quality</a:t>
            </a:r>
            <a:r>
              <a:rPr lang="en-GB" sz="1400"/>
              <a:t>.</a:t>
            </a:r>
            <a:endParaRPr/>
          </a:p>
          <a:p>
            <a:pPr indent="-228600" lvl="0" marL="457200" rtl="0" algn="l">
              <a:lnSpc>
                <a:spcPct val="100000"/>
              </a:lnSpc>
              <a:spcBef>
                <a:spcPts val="0"/>
              </a:spcBef>
              <a:spcAft>
                <a:spcPts val="0"/>
              </a:spcAft>
              <a:buSzPts val="1100"/>
              <a:buNone/>
            </a:pPr>
            <a:r>
              <a:t/>
            </a:r>
            <a:endParaRPr sz="1400"/>
          </a:p>
          <a:p>
            <a:pPr indent="-298450" lvl="0" marL="457200" rtl="0" algn="l">
              <a:lnSpc>
                <a:spcPct val="100000"/>
              </a:lnSpc>
              <a:spcBef>
                <a:spcPts val="0"/>
              </a:spcBef>
              <a:spcAft>
                <a:spcPts val="0"/>
              </a:spcAft>
              <a:buSzPts val="1100"/>
              <a:buChar char="●"/>
            </a:pPr>
            <a:r>
              <a:rPr lang="en-GB" sz="1400"/>
              <a:t>Special emphasis was given to </a:t>
            </a:r>
            <a:r>
              <a:rPr b="1" lang="en-GB" sz="1400"/>
              <a:t>swing states</a:t>
            </a:r>
            <a:r>
              <a:rPr lang="en-GB" sz="1400"/>
              <a:t> during data sampling. These states, identified from the 2020 data, include places like </a:t>
            </a:r>
            <a:r>
              <a:rPr b="1" lang="en-GB" sz="1400"/>
              <a:t>Pennsylvania</a:t>
            </a:r>
            <a:r>
              <a:rPr lang="en-GB" sz="1400"/>
              <a:t>, </a:t>
            </a:r>
            <a:r>
              <a:rPr b="1" lang="en-GB" sz="1400"/>
              <a:t>Wisconsin</a:t>
            </a:r>
            <a:r>
              <a:rPr lang="en-GB" sz="1400"/>
              <a:t>, and </a:t>
            </a:r>
            <a:r>
              <a:rPr b="1" lang="en-GB" sz="1400"/>
              <a:t>Michigan</a:t>
            </a:r>
            <a:r>
              <a:rPr lang="en-GB" sz="1400"/>
              <a:t>—states that have historically shown variability and played decisive roles. By prioritizing polling data from these swing states, we aim to enhance the model's focus on regions most likely to influence the election.</a:t>
            </a:r>
            <a:endParaRPr/>
          </a:p>
          <a:p>
            <a:pPr indent="-228600" lvl="0" marL="457200" rtl="0" algn="l">
              <a:lnSpc>
                <a:spcPct val="100000"/>
              </a:lnSpc>
              <a:spcBef>
                <a:spcPts val="0"/>
              </a:spcBef>
              <a:spcAft>
                <a:spcPts val="0"/>
              </a:spcAft>
              <a:buSzPts val="1100"/>
              <a:buNone/>
            </a:pPr>
            <a:r>
              <a:t/>
            </a:r>
            <a:endParaRPr sz="1400"/>
          </a:p>
          <a:p>
            <a:pPr indent="-298450" lvl="0" marL="457200" rtl="0" algn="l">
              <a:lnSpc>
                <a:spcPct val="100000"/>
              </a:lnSpc>
              <a:spcBef>
                <a:spcPts val="0"/>
              </a:spcBef>
              <a:spcAft>
                <a:spcPts val="0"/>
              </a:spcAft>
              <a:buSzPts val="1100"/>
              <a:buChar char="●"/>
            </a:pPr>
            <a:r>
              <a:rPr lang="en-GB" sz="1400"/>
              <a:t>The </a:t>
            </a:r>
            <a:r>
              <a:rPr b="1" lang="en-GB" sz="1400"/>
              <a:t>Bayesian model</a:t>
            </a:r>
            <a:r>
              <a:rPr lang="en-GB" sz="1400"/>
              <a:t> developed in the notebook uses </a:t>
            </a:r>
            <a:r>
              <a:rPr b="1" lang="en-GB" sz="1400"/>
              <a:t>prior information</a:t>
            </a:r>
            <a:r>
              <a:rPr lang="en-GB" sz="1400"/>
              <a:t> from the 2020 election and continuously updates based on the current polling data. By varying the </a:t>
            </a:r>
            <a:r>
              <a:rPr b="1" lang="en-GB" sz="1400"/>
              <a:t>polling trust level (weight_poll)</a:t>
            </a:r>
            <a:r>
              <a:rPr lang="en-GB" sz="1400"/>
              <a:t> in the model, we were able to simulate different scenarios, assessing how different levels of trust in polling data compared to historical data would affect predictions.</a:t>
            </a:r>
            <a:endParaRPr/>
          </a:p>
          <a:p>
            <a:pPr indent="-228600" lvl="0" marL="457200" rtl="0" algn="l">
              <a:lnSpc>
                <a:spcPct val="100000"/>
              </a:lnSpc>
              <a:spcBef>
                <a:spcPts val="0"/>
              </a:spcBef>
              <a:spcAft>
                <a:spcPts val="0"/>
              </a:spcAft>
              <a:buSzPts val="1100"/>
              <a:buNone/>
            </a:pPr>
            <a:r>
              <a:t/>
            </a:r>
            <a:endParaRPr sz="1400"/>
          </a:p>
          <a:p>
            <a:pPr indent="-298450" lvl="0" marL="457200" rtl="0" algn="l">
              <a:lnSpc>
                <a:spcPct val="100000"/>
              </a:lnSpc>
              <a:spcBef>
                <a:spcPts val="0"/>
              </a:spcBef>
              <a:spcAft>
                <a:spcPts val="0"/>
              </a:spcAft>
              <a:buSzPts val="1100"/>
              <a:buChar char="●"/>
            </a:pPr>
            <a:r>
              <a:rPr lang="en-GB" sz="1400"/>
              <a:t>Simulations were performed using the </a:t>
            </a:r>
            <a:r>
              <a:rPr b="1" lang="en-GB" sz="1400"/>
              <a:t>simulate_election()</a:t>
            </a:r>
            <a:r>
              <a:rPr lang="en-GB" sz="1400"/>
              <a:t> function, which took into account the weighted combination of historical votes and polling support, producing </a:t>
            </a:r>
            <a:r>
              <a:rPr b="1" lang="en-GB" sz="1400"/>
              <a:t>probability estimates</a:t>
            </a:r>
            <a:r>
              <a:rPr lang="en-GB" sz="1400"/>
              <a:t> for electoral outcomes in each state. These simulations gave us insights into the uncertainty inherent in swing states, represented through </a:t>
            </a:r>
            <a:r>
              <a:rPr b="1" lang="en-GB" sz="1400"/>
              <a:t>error bars</a:t>
            </a:r>
            <a:r>
              <a:rPr lang="en-GB" sz="1400"/>
              <a:t> showing average electoral votes and standard deviations.</a:t>
            </a:r>
            <a:endParaRPr/>
          </a:p>
          <a:p>
            <a:pPr indent="-228600" lvl="0" marL="457200" rtl="0" algn="l">
              <a:lnSpc>
                <a:spcPct val="100000"/>
              </a:lnSpc>
              <a:spcBef>
                <a:spcPts val="0"/>
              </a:spcBef>
              <a:spcAft>
                <a:spcPts val="0"/>
              </a:spcAft>
              <a:buSzPts val="1100"/>
              <a:buNone/>
            </a:pPr>
            <a:r>
              <a:t/>
            </a:r>
            <a:endParaRPr sz="1400"/>
          </a:p>
          <a:p>
            <a:pPr indent="-298450" lvl="0" marL="457200" rtl="0" algn="l">
              <a:lnSpc>
                <a:spcPct val="100000"/>
              </a:lnSpc>
              <a:spcBef>
                <a:spcPts val="0"/>
              </a:spcBef>
              <a:spcAft>
                <a:spcPts val="0"/>
              </a:spcAft>
              <a:buSzPts val="1100"/>
              <a:buChar char="●"/>
            </a:pPr>
            <a:r>
              <a:rPr lang="en-GB" sz="1400"/>
              <a:t>The project relies on a combination of data sources—</a:t>
            </a:r>
            <a:r>
              <a:rPr b="1" lang="en-GB" sz="1400"/>
              <a:t>2020 election results</a:t>
            </a:r>
            <a:r>
              <a:rPr lang="en-GB" sz="1400"/>
              <a:t> to understand historical voting patterns, and </a:t>
            </a:r>
            <a:r>
              <a:rPr b="1" lang="en-GB" sz="1400"/>
              <a:t>current polling data</a:t>
            </a:r>
            <a:r>
              <a:rPr lang="en-GB" sz="1400"/>
              <a:t> to account for shifting voter preferences. Polling data was further refined by considering </a:t>
            </a:r>
            <a:r>
              <a:rPr b="1" lang="en-GB" sz="1400"/>
              <a:t>pollster ratings</a:t>
            </a:r>
            <a:r>
              <a:rPr lang="en-GB" sz="1400"/>
              <a:t> and </a:t>
            </a:r>
            <a:r>
              <a:rPr b="1" lang="en-GB" sz="1400"/>
              <a:t>sample sizes</a:t>
            </a:r>
            <a:r>
              <a:rPr lang="en-GB" sz="1400"/>
              <a:t>, ensuring that low-quality or small-sample polls had minimal impact on the model's outcomes.</a:t>
            </a:r>
            <a:endParaRPr/>
          </a:p>
          <a:p>
            <a:pPr indent="-228600" lvl="0" marL="457200" rtl="0" algn="l">
              <a:lnSpc>
                <a:spcPct val="100000"/>
              </a:lnSpc>
              <a:spcBef>
                <a:spcPts val="0"/>
              </a:spcBef>
              <a:spcAft>
                <a:spcPts val="0"/>
              </a:spcAft>
              <a:buSzPts val="1100"/>
              <a:buNone/>
            </a:pPr>
            <a:r>
              <a:t/>
            </a:r>
            <a:endParaRPr sz="1400"/>
          </a:p>
          <a:p>
            <a:pPr indent="-298450" lvl="0" marL="457200" rtl="0" algn="l">
              <a:lnSpc>
                <a:spcPct val="100000"/>
              </a:lnSpc>
              <a:spcBef>
                <a:spcPts val="0"/>
              </a:spcBef>
              <a:spcAft>
                <a:spcPts val="0"/>
              </a:spcAft>
              <a:buSzPts val="1100"/>
              <a:buChar char="●"/>
            </a:pPr>
            <a:r>
              <a:rPr lang="en-GB" sz="1400"/>
              <a:t>The </a:t>
            </a:r>
            <a:r>
              <a:rPr b="1" lang="en-GB" sz="1400"/>
              <a:t>Bayesian approach</a:t>
            </a:r>
            <a:r>
              <a:rPr lang="en-GB" sz="1400"/>
              <a:t> was chosen to address the unpredictable nature of elections, especially in swing states. By updating predictions dynamically, the model can capture changes in voter behavior influenced by major events such as debates or political campaigns, which are reflected in the polling data.</a:t>
            </a:r>
            <a:endParaRPr/>
          </a:p>
          <a:p>
            <a:pPr indent="-228600" lvl="0" marL="457200" rtl="0" algn="l">
              <a:lnSpc>
                <a:spcPct val="100000"/>
              </a:lnSpc>
              <a:spcBef>
                <a:spcPts val="0"/>
              </a:spcBef>
              <a:spcAft>
                <a:spcPts val="0"/>
              </a:spcAft>
              <a:buSzPts val="1100"/>
              <a:buNone/>
            </a:pPr>
            <a:r>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GB" sz="1400"/>
              <a:t>The </a:t>
            </a:r>
            <a:r>
              <a:rPr b="1" lang="en-GB" sz="1400"/>
              <a:t>2020 election dataset</a:t>
            </a:r>
            <a:r>
              <a:rPr lang="en-GB" sz="1400"/>
              <a:t> (2020_election_results_cleaned.csv) provided a basis for understanding voter behavior during the previous election, which is crucial for building the </a:t>
            </a:r>
            <a:r>
              <a:rPr b="1" lang="en-GB" sz="1400"/>
              <a:t>2024 prediction model</a:t>
            </a:r>
            <a:r>
              <a:rPr lang="en-GB" sz="1400"/>
              <a:t>.</a:t>
            </a:r>
            <a:endParaRPr/>
          </a:p>
          <a:p>
            <a:pPr indent="-298450" lvl="0" marL="457200" rtl="0" algn="l">
              <a:lnSpc>
                <a:spcPct val="100000"/>
              </a:lnSpc>
              <a:spcBef>
                <a:spcPts val="0"/>
              </a:spcBef>
              <a:spcAft>
                <a:spcPts val="0"/>
              </a:spcAft>
              <a:buSzPts val="1100"/>
              <a:buFont typeface="Arial"/>
              <a:buChar char="•"/>
            </a:pPr>
            <a:r>
              <a:rPr lang="en-GB" sz="1400"/>
              <a:t>Key variables included </a:t>
            </a:r>
            <a:r>
              <a:rPr b="1" lang="en-GB" sz="1400"/>
              <a:t>state</a:t>
            </a:r>
            <a:r>
              <a:rPr lang="en-GB" sz="1400"/>
              <a:t>, </a:t>
            </a:r>
            <a:r>
              <a:rPr b="1" lang="en-GB" sz="1400"/>
              <a:t>electoral votes</a:t>
            </a:r>
            <a:r>
              <a:rPr lang="en-GB" sz="1400"/>
              <a:t>, </a:t>
            </a:r>
            <a:r>
              <a:rPr b="1" lang="en-GB" sz="1400"/>
              <a:t>total votes for Trump and Biden</a:t>
            </a:r>
            <a:r>
              <a:rPr lang="en-GB" sz="1400"/>
              <a:t>, and the </a:t>
            </a:r>
            <a:r>
              <a:rPr b="1" lang="en-GB" sz="1400"/>
              <a:t>winner</a:t>
            </a:r>
            <a:r>
              <a:rPr lang="en-GB" sz="1400"/>
              <a:t> in each state. These variables offered insight into regional voting patterns and the relative influence of each state.</a:t>
            </a:r>
            <a:endParaRPr/>
          </a:p>
          <a:p>
            <a:pPr indent="-298450" lvl="0" marL="457200" rtl="0" algn="l">
              <a:lnSpc>
                <a:spcPct val="100000"/>
              </a:lnSpc>
              <a:spcBef>
                <a:spcPts val="0"/>
              </a:spcBef>
              <a:spcAft>
                <a:spcPts val="0"/>
              </a:spcAft>
              <a:buSzPts val="1100"/>
              <a:buFont typeface="Arial"/>
              <a:buChar char="•"/>
            </a:pPr>
            <a:r>
              <a:rPr b="1" lang="en-GB" sz="1400"/>
              <a:t>Histograms</a:t>
            </a:r>
            <a:r>
              <a:rPr lang="en-GB" sz="1400"/>
              <a:t> were used to illustrate the distribution of votes for each candidate, helping to identify where Trump or Biden received substantial support and highlighting differences in turnout across regions.</a:t>
            </a:r>
            <a:endParaRPr/>
          </a:p>
          <a:p>
            <a:pPr indent="-298450" lvl="0" marL="457200" rtl="0" algn="l">
              <a:lnSpc>
                <a:spcPct val="100000"/>
              </a:lnSpc>
              <a:spcBef>
                <a:spcPts val="0"/>
              </a:spcBef>
              <a:spcAft>
                <a:spcPts val="0"/>
              </a:spcAft>
              <a:buSzPts val="1100"/>
              <a:buFont typeface="Arial"/>
              <a:buChar char="•"/>
            </a:pPr>
            <a:r>
              <a:rPr lang="en-GB" sz="1400"/>
              <a:t>A </a:t>
            </a:r>
            <a:r>
              <a:rPr b="1" lang="en-GB" sz="1400"/>
              <a:t>box plot</a:t>
            </a:r>
            <a:r>
              <a:rPr lang="en-GB" sz="1400"/>
              <a:t> was used to show how </a:t>
            </a:r>
            <a:r>
              <a:rPr b="1" lang="en-GB" sz="1400"/>
              <a:t>electoral votes</a:t>
            </a:r>
            <a:r>
              <a:rPr lang="en-GB" sz="1400"/>
              <a:t> were distributed between Trump and Biden. The plot indicated that Biden performed well in states with higher electoral counts, suggesting he succeeded in more densely populated and electorally important areas.</a:t>
            </a:r>
            <a:endParaRPr/>
          </a:p>
          <a:p>
            <a:pPr indent="-298450" lvl="0" marL="457200" rtl="0" algn="l">
              <a:lnSpc>
                <a:spcPct val="100000"/>
              </a:lnSpc>
              <a:spcBef>
                <a:spcPts val="0"/>
              </a:spcBef>
              <a:spcAft>
                <a:spcPts val="0"/>
              </a:spcAft>
              <a:buSzPts val="1100"/>
              <a:buFont typeface="Arial"/>
              <a:buChar char="•"/>
            </a:pPr>
            <a:r>
              <a:rPr lang="en-GB" sz="1400"/>
              <a:t>The analysis revealed </a:t>
            </a:r>
            <a:r>
              <a:rPr b="1" lang="en-GB" sz="1400"/>
              <a:t>strong regional trends</a:t>
            </a:r>
            <a:r>
              <a:rPr lang="en-GB" sz="1400"/>
              <a:t>: Biden’s victories were concentrated in high-population states, while Trump maintained dominance in traditional red states. These observations are essential for determining which regions are likely to maintain past voting behaviors and which may shift in the next election.</a:t>
            </a:r>
            <a:endParaRPr/>
          </a:p>
          <a:p>
            <a:pPr indent="-298450" lvl="0" marL="457200" rtl="0" algn="l">
              <a:lnSpc>
                <a:spcPct val="100000"/>
              </a:lnSpc>
              <a:spcBef>
                <a:spcPts val="0"/>
              </a:spcBef>
              <a:spcAft>
                <a:spcPts val="0"/>
              </a:spcAft>
              <a:buSzPts val="1100"/>
              <a:buFont typeface="Arial"/>
              <a:buChar char="•"/>
            </a:pPr>
            <a:r>
              <a:rPr lang="en-GB" sz="1400"/>
              <a:t>This dataset provided a </a:t>
            </a:r>
            <a:r>
              <a:rPr b="1" lang="en-GB" sz="1400"/>
              <a:t>baseline understanding of voter behavior</a:t>
            </a:r>
            <a:r>
              <a:rPr lang="en-GB" sz="1400"/>
              <a:t>, forming the "prior" knowledge used in our </a:t>
            </a:r>
            <a:r>
              <a:rPr b="1" lang="en-GB" sz="1400"/>
              <a:t>Bayesian model</a:t>
            </a:r>
            <a:r>
              <a:rPr lang="en-GB" sz="1400"/>
              <a:t>. By establishing historical voting patterns, we can effectively adjust predictions with new polling data as it becomes available.</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GB"/>
              <a:t>The </a:t>
            </a:r>
            <a:r>
              <a:rPr b="1" lang="en-GB"/>
              <a:t>2024 polling data</a:t>
            </a:r>
            <a:r>
              <a:rPr lang="en-GB"/>
              <a:t> was obtained from </a:t>
            </a:r>
            <a:r>
              <a:rPr b="1" lang="en-GB"/>
              <a:t>FiveThirtyEight</a:t>
            </a:r>
            <a:r>
              <a:rPr lang="en-GB"/>
              <a:t>, using president_polls.csv and presidential_general_averages.csv. These datasets helped refine our model by incorporating up-to-date polling trends from the ongoing election cycle.</a:t>
            </a:r>
            <a:endParaRPr/>
          </a:p>
          <a:p>
            <a:pPr indent="-298450" lvl="0" marL="457200" rtl="0" algn="l">
              <a:lnSpc>
                <a:spcPct val="100000"/>
              </a:lnSpc>
              <a:spcBef>
                <a:spcPts val="0"/>
              </a:spcBef>
              <a:spcAft>
                <a:spcPts val="0"/>
              </a:spcAft>
              <a:buSzPts val="1100"/>
              <a:buChar char="●"/>
            </a:pPr>
            <a:r>
              <a:rPr lang="en-GB"/>
              <a:t>Key features included </a:t>
            </a:r>
            <a:r>
              <a:rPr b="1" lang="en-GB"/>
              <a:t>pollster ratings</a:t>
            </a:r>
            <a:r>
              <a:rPr lang="en-GB"/>
              <a:t>, </a:t>
            </a:r>
            <a:r>
              <a:rPr b="1" lang="en-GB"/>
              <a:t>sample sizes</a:t>
            </a:r>
            <a:r>
              <a:rPr lang="en-GB"/>
              <a:t>, </a:t>
            </a:r>
            <a:r>
              <a:rPr b="1" lang="en-GB"/>
              <a:t>polling dates</a:t>
            </a:r>
            <a:r>
              <a:rPr lang="en-GB"/>
              <a:t>, and </a:t>
            </a:r>
            <a:r>
              <a:rPr b="1" lang="en-GB"/>
              <a:t>support percentages</a:t>
            </a:r>
            <a:r>
              <a:rPr lang="en-GB"/>
              <a:t> for candidates. These allowed us to gauge voter sentiment and evaluate poll reliability.</a:t>
            </a:r>
            <a:endParaRPr/>
          </a:p>
          <a:p>
            <a:pPr indent="-298450" lvl="0" marL="457200" rtl="0" algn="l">
              <a:lnSpc>
                <a:spcPct val="100000"/>
              </a:lnSpc>
              <a:spcBef>
                <a:spcPts val="0"/>
              </a:spcBef>
              <a:spcAft>
                <a:spcPts val="0"/>
              </a:spcAft>
              <a:buSzPts val="1100"/>
              <a:buChar char="●"/>
            </a:pPr>
            <a:r>
              <a:rPr lang="en-GB"/>
              <a:t>Polls were filtered based on </a:t>
            </a:r>
            <a:r>
              <a:rPr b="1" lang="en-GB"/>
              <a:t>pollster ratings</a:t>
            </a:r>
            <a:r>
              <a:rPr lang="en-GB"/>
              <a:t>, ensuring only high-quality data was used, reducing bias in the model.</a:t>
            </a:r>
            <a:endParaRPr/>
          </a:p>
          <a:p>
            <a:pPr indent="-298450" lvl="0" marL="457200" rtl="0" algn="l">
              <a:lnSpc>
                <a:spcPct val="100000"/>
              </a:lnSpc>
              <a:spcBef>
                <a:spcPts val="0"/>
              </a:spcBef>
              <a:spcAft>
                <a:spcPts val="0"/>
              </a:spcAft>
              <a:buSzPts val="1100"/>
              <a:buChar char="●"/>
            </a:pPr>
            <a:r>
              <a:rPr lang="en-GB"/>
              <a:t>Missing values in critical fields like </a:t>
            </a:r>
            <a:r>
              <a:rPr b="1" lang="en-GB"/>
              <a:t>support percentages</a:t>
            </a:r>
            <a:r>
              <a:rPr lang="en-GB"/>
              <a:t> were handled through median imputation, preserving data quality. </a:t>
            </a:r>
            <a:r>
              <a:rPr b="1" lang="en-GB"/>
              <a:t>Irrelevant columns</a:t>
            </a:r>
            <a:r>
              <a:rPr lang="en-GB"/>
              <a:t> were removed for efficiency.</a:t>
            </a:r>
            <a:endParaRPr/>
          </a:p>
          <a:p>
            <a:pPr indent="-298450" lvl="0" marL="457200" rtl="0" algn="l">
              <a:lnSpc>
                <a:spcPct val="100000"/>
              </a:lnSpc>
              <a:spcBef>
                <a:spcPts val="0"/>
              </a:spcBef>
              <a:spcAft>
                <a:spcPts val="0"/>
              </a:spcAft>
              <a:buSzPts val="1100"/>
              <a:buChar char="●"/>
            </a:pPr>
            <a:r>
              <a:rPr lang="en-GB"/>
              <a:t>We emphasized polling data from </a:t>
            </a:r>
            <a:r>
              <a:rPr b="1" lang="en-GB"/>
              <a:t>swing states</a:t>
            </a:r>
            <a:r>
              <a:rPr lang="en-GB"/>
              <a:t> like </a:t>
            </a:r>
            <a:r>
              <a:rPr b="1" lang="en-GB"/>
              <a:t>Pennsylvania</a:t>
            </a:r>
            <a:r>
              <a:rPr lang="en-GB"/>
              <a:t>, </a:t>
            </a:r>
            <a:r>
              <a:rPr b="1" lang="en-GB"/>
              <a:t>Wisconsin</a:t>
            </a:r>
            <a:r>
              <a:rPr lang="en-GB"/>
              <a:t>, and </a:t>
            </a:r>
            <a:r>
              <a:rPr b="1" lang="en-GB"/>
              <a:t>Michigan</a:t>
            </a:r>
            <a:r>
              <a:rPr lang="en-GB"/>
              <a:t>, identified from the </a:t>
            </a:r>
            <a:r>
              <a:rPr b="1" lang="en-GB"/>
              <a:t>2020 election dataset</a:t>
            </a:r>
            <a:r>
              <a:rPr lang="en-GB"/>
              <a:t> (2020_election_results_cleaned.csv) as key battlegrounds. This focus allowed us to capture critical shifts in these unpredictable regions.</a:t>
            </a:r>
            <a:endParaRPr/>
          </a:p>
          <a:p>
            <a:pPr indent="-298450" lvl="0" marL="457200" rtl="0" algn="l">
              <a:lnSpc>
                <a:spcPct val="100000"/>
              </a:lnSpc>
              <a:spcBef>
                <a:spcPts val="0"/>
              </a:spcBef>
              <a:spcAft>
                <a:spcPts val="0"/>
              </a:spcAft>
              <a:buSzPts val="1100"/>
              <a:buChar char="●"/>
            </a:pPr>
            <a:r>
              <a:rPr lang="en-GB"/>
              <a:t>Polls were weighted by </a:t>
            </a:r>
            <a:r>
              <a:rPr b="1" lang="en-GB"/>
              <a:t>sample size</a:t>
            </a:r>
            <a:r>
              <a:rPr lang="en-GB"/>
              <a:t> to give larger, statistically stronger samples greater influence, improving prediction accuracy.</a:t>
            </a:r>
            <a:endParaRPr/>
          </a:p>
          <a:p>
            <a:pPr indent="-298450" lvl="0" marL="457200" rtl="0" algn="l">
              <a:lnSpc>
                <a:spcPct val="100000"/>
              </a:lnSpc>
              <a:spcBef>
                <a:spcPts val="0"/>
              </a:spcBef>
              <a:spcAft>
                <a:spcPts val="0"/>
              </a:spcAft>
              <a:buSzPts val="1100"/>
              <a:buChar char="●"/>
            </a:pPr>
            <a:r>
              <a:rPr lang="en-GB"/>
              <a:t>The </a:t>
            </a:r>
            <a:r>
              <a:rPr b="1" lang="en-GB"/>
              <a:t>2024 polling data</a:t>
            </a:r>
            <a:r>
              <a:rPr lang="en-GB"/>
              <a:t> was used as the "likelihood" in our </a:t>
            </a:r>
            <a:r>
              <a:rPr b="1" lang="en-GB"/>
              <a:t>Bayesian inference</a:t>
            </a:r>
            <a:r>
              <a:rPr lang="en-GB"/>
              <a:t> model, updating the "priors" derived from the </a:t>
            </a:r>
            <a:r>
              <a:rPr b="1" lang="en-GB"/>
              <a:t>2020 election results</a:t>
            </a:r>
            <a:r>
              <a:rPr lang="en-GB"/>
              <a:t>. This integration allowed the model to adjust dynamically, adapting as new polling data was introduced.</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GB"/>
              <a:t>The historical polling dataset from </a:t>
            </a:r>
            <a:r>
              <a:rPr b="1" lang="en-GB"/>
              <a:t>1968 to 2020</a:t>
            </a:r>
            <a:r>
              <a:rPr lang="en-GB"/>
              <a:t> (pres_pollaverages_1968-2016.csv) was used to analyze long-term political behavior across states. This dataset provided insights into voter consistency and allowed us to classify states into </a:t>
            </a:r>
            <a:r>
              <a:rPr b="1" lang="en-GB"/>
              <a:t>red, blue, and swing categories</a:t>
            </a:r>
            <a:r>
              <a:rPr lang="en-GB"/>
              <a:t>.</a:t>
            </a:r>
            <a:endParaRPr/>
          </a:p>
          <a:p>
            <a:pPr indent="-298450" lvl="0" marL="457200" rtl="0" algn="l">
              <a:lnSpc>
                <a:spcPct val="100000"/>
              </a:lnSpc>
              <a:spcBef>
                <a:spcPts val="0"/>
              </a:spcBef>
              <a:spcAft>
                <a:spcPts val="0"/>
              </a:spcAft>
              <a:buSzPts val="1100"/>
              <a:buChar char="●"/>
            </a:pPr>
            <a:r>
              <a:rPr lang="en-GB"/>
              <a:t>We visualized this classification using a </a:t>
            </a:r>
            <a:r>
              <a:rPr b="1" lang="en-GB"/>
              <a:t>U.S. state map</a:t>
            </a:r>
            <a:r>
              <a:rPr lang="en-GB"/>
              <a:t> with color coding: </a:t>
            </a:r>
            <a:r>
              <a:rPr b="1" lang="en-GB"/>
              <a:t>purple for swing states</a:t>
            </a:r>
            <a:r>
              <a:rPr lang="en-GB"/>
              <a:t>, </a:t>
            </a:r>
            <a:r>
              <a:rPr b="1" lang="en-GB"/>
              <a:t>red for Republican states</a:t>
            </a:r>
            <a:r>
              <a:rPr lang="en-GB"/>
              <a:t>, and </a:t>
            </a:r>
            <a:r>
              <a:rPr b="1" lang="en-GB"/>
              <a:t>blue for Democratic states</a:t>
            </a:r>
            <a:r>
              <a:rPr lang="en-GB"/>
              <a:t>. This visualization highlighted which regions have consistently supported the same party and which have shown shifts over time.</a:t>
            </a:r>
            <a:endParaRPr/>
          </a:p>
          <a:p>
            <a:pPr indent="-298450" lvl="0" marL="457200" rtl="0" algn="l">
              <a:lnSpc>
                <a:spcPct val="100000"/>
              </a:lnSpc>
              <a:spcBef>
                <a:spcPts val="0"/>
              </a:spcBef>
              <a:spcAft>
                <a:spcPts val="0"/>
              </a:spcAft>
              <a:buSzPts val="1100"/>
              <a:buChar char="●"/>
            </a:pPr>
            <a:r>
              <a:rPr lang="en-GB"/>
              <a:t>A </a:t>
            </a:r>
            <a:r>
              <a:rPr b="1" lang="en-GB"/>
              <a:t>bar chart</a:t>
            </a:r>
            <a:r>
              <a:rPr lang="en-GB"/>
              <a:t> was also created to show </a:t>
            </a:r>
            <a:r>
              <a:rPr b="1" lang="en-GB"/>
              <a:t>average polling support</a:t>
            </a:r>
            <a:r>
              <a:rPr lang="en-GB"/>
              <a:t> for each party within swing, blue, and red states across recent elections. This visualization highlighted the difference between consistent party support in blue and red states versus the variability seen in swing states.</a:t>
            </a:r>
            <a:endParaRPr/>
          </a:p>
          <a:p>
            <a:pPr indent="-298450" lvl="0" marL="457200" rtl="0" algn="l">
              <a:lnSpc>
                <a:spcPct val="100000"/>
              </a:lnSpc>
              <a:spcBef>
                <a:spcPts val="0"/>
              </a:spcBef>
              <a:spcAft>
                <a:spcPts val="0"/>
              </a:spcAft>
              <a:buSzPts val="1100"/>
              <a:buChar char="●"/>
            </a:pPr>
            <a:r>
              <a:rPr lang="en-GB"/>
              <a:t>The analysis showed that </a:t>
            </a:r>
            <a:r>
              <a:rPr b="1" lang="en-GB"/>
              <a:t>blue and red states</a:t>
            </a:r>
            <a:r>
              <a:rPr lang="en-GB"/>
              <a:t> maintained steady support for their respective parties, while </a:t>
            </a:r>
            <a:r>
              <a:rPr b="1" lang="en-GB"/>
              <a:t>swing states</a:t>
            </a:r>
            <a:r>
              <a:rPr lang="en-GB"/>
              <a:t> demonstrated significant variability. In the Bayesian model, this variability led to different weight distributions: blue and red states relied more heavily on historical data, while swing states depended more on recent polling data.</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GB"/>
              <a:t>Data cleaning and sampling were undertaken to improve the quality of the dataset for reliable modeling.</a:t>
            </a:r>
            <a:endParaRPr/>
          </a:p>
          <a:p>
            <a:pPr indent="-298450" lvl="0" marL="457200" rtl="0" algn="l">
              <a:lnSpc>
                <a:spcPct val="100000"/>
              </a:lnSpc>
              <a:spcBef>
                <a:spcPts val="0"/>
              </a:spcBef>
              <a:spcAft>
                <a:spcPts val="0"/>
              </a:spcAft>
              <a:buSzPts val="1100"/>
              <a:buFont typeface="Arial"/>
              <a:buChar char="•"/>
            </a:pPr>
            <a:r>
              <a:rPr b="1" lang="en-GB"/>
              <a:t>Feature Reduction</a:t>
            </a:r>
            <a:r>
              <a:rPr lang="en-GB"/>
              <a:t> involved dropping </a:t>
            </a:r>
            <a:r>
              <a:rPr b="1" lang="en-GB"/>
              <a:t>irrelevant or redundant columns</a:t>
            </a:r>
            <a:r>
              <a:rPr lang="en-GB"/>
              <a:t> such as URLs and identifiers. Only features with a direct impact on the model's predictions were kept to minimize complexity and improve efficiency.</a:t>
            </a:r>
            <a:endParaRPr/>
          </a:p>
          <a:p>
            <a:pPr indent="-298450" lvl="0" marL="457200" rtl="0" algn="l">
              <a:lnSpc>
                <a:spcPct val="100000"/>
              </a:lnSpc>
              <a:spcBef>
                <a:spcPts val="0"/>
              </a:spcBef>
              <a:spcAft>
                <a:spcPts val="0"/>
              </a:spcAft>
              <a:buSzPts val="1100"/>
              <a:buFont typeface="Arial"/>
              <a:buChar char="•"/>
            </a:pPr>
            <a:r>
              <a:rPr lang="en-GB"/>
              <a:t>Missing values in </a:t>
            </a:r>
            <a:r>
              <a:rPr b="1" lang="en-GB"/>
              <a:t>numerical columns</a:t>
            </a:r>
            <a:r>
              <a:rPr lang="en-GB"/>
              <a:t> like polling scores and sample sizes were handled using </a:t>
            </a:r>
            <a:r>
              <a:rPr b="1" lang="en-GB"/>
              <a:t>median imputation</a:t>
            </a:r>
            <a:r>
              <a:rPr lang="en-GB"/>
              <a:t>. This ensured that data consistency was maintained without skewing results with outliers.</a:t>
            </a:r>
            <a:endParaRPr/>
          </a:p>
          <a:p>
            <a:pPr indent="-298450" lvl="0" marL="457200" rtl="0" algn="l">
              <a:lnSpc>
                <a:spcPct val="100000"/>
              </a:lnSpc>
              <a:spcBef>
                <a:spcPts val="0"/>
              </a:spcBef>
              <a:spcAft>
                <a:spcPts val="0"/>
              </a:spcAft>
              <a:buSzPts val="1100"/>
              <a:buFont typeface="Arial"/>
              <a:buChar char="•"/>
            </a:pPr>
            <a:r>
              <a:rPr lang="en-GB"/>
              <a:t>A </a:t>
            </a:r>
            <a:r>
              <a:rPr b="1" lang="en-GB"/>
              <a:t>stratified strategy</a:t>
            </a:r>
            <a:r>
              <a:rPr lang="en-GB"/>
              <a:t> was employed to prioritize </a:t>
            </a:r>
            <a:r>
              <a:rPr b="1" lang="en-GB"/>
              <a:t>high-quality polling data</a:t>
            </a:r>
            <a:r>
              <a:rPr lang="en-GB"/>
              <a:t>, especially from </a:t>
            </a:r>
            <a:r>
              <a:rPr b="1" lang="en-GB"/>
              <a:t>swing states</a:t>
            </a:r>
            <a:r>
              <a:rPr lang="en-GB"/>
              <a:t>, as they were crucial due to their historical variability, making them essential for understanding shifts in voter sentiment. Polls from highly rated pollsters were weighted more heavily to ensure reliability.</a:t>
            </a:r>
            <a:endParaRPr/>
          </a:p>
          <a:p>
            <a:pPr indent="-298450" lvl="0" marL="457200" rtl="0" algn="l">
              <a:lnSpc>
                <a:spcPct val="100000"/>
              </a:lnSpc>
              <a:spcBef>
                <a:spcPts val="0"/>
              </a:spcBef>
              <a:spcAft>
                <a:spcPts val="0"/>
              </a:spcAft>
              <a:buSzPts val="1100"/>
              <a:buFont typeface="Arial"/>
              <a:buChar char="•"/>
            </a:pPr>
            <a:r>
              <a:rPr lang="en-GB"/>
              <a:t>A </a:t>
            </a:r>
            <a:r>
              <a:rPr b="1" lang="en-GB"/>
              <a:t>correlation heatmap</a:t>
            </a:r>
            <a:r>
              <a:rPr lang="en-GB"/>
              <a:t> was generated to examine relationships between numeric features such as </a:t>
            </a:r>
            <a:r>
              <a:rPr b="1" lang="en-GB"/>
              <a:t>polling scores, transparency scores, and sample sizes</a:t>
            </a:r>
            <a:r>
              <a:rPr lang="en-GB"/>
              <a:t>. This heatmap helped identify strong correlations and guided which features should be prioritized for accurate prediction.</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2" name="Google Shape;6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b="1" lang="en-GB"/>
              <a:t>Swing states</a:t>
            </a:r>
            <a:r>
              <a:rPr lang="en-GB"/>
              <a:t> are crucial for this analysis due to their history of unpredictable election outcomes. For </a:t>
            </a:r>
            <a:r>
              <a:rPr b="1" lang="en-GB"/>
              <a:t>2024</a:t>
            </a:r>
            <a:r>
              <a:rPr lang="en-GB"/>
              <a:t>, the focus is on states expected to be highly competitive, which include </a:t>
            </a:r>
            <a:r>
              <a:rPr b="1" lang="en-GB"/>
              <a:t>Pennsylvania, Wisconsin, Michigan, Georgia, Arizona, Nevada, and North Carolina</a:t>
            </a:r>
            <a:r>
              <a:rPr lang="en-GB"/>
              <a:t>.</a:t>
            </a:r>
            <a:endParaRPr/>
          </a:p>
          <a:p>
            <a:pPr indent="-298450" lvl="0" marL="457200" rtl="0" algn="l">
              <a:lnSpc>
                <a:spcPct val="100000"/>
              </a:lnSpc>
              <a:spcBef>
                <a:spcPts val="0"/>
              </a:spcBef>
              <a:spcAft>
                <a:spcPts val="0"/>
              </a:spcAft>
              <a:buSzPts val="1100"/>
              <a:buFont typeface="Arial"/>
              <a:buChar char="•"/>
            </a:pPr>
            <a:r>
              <a:rPr lang="en-GB"/>
              <a:t>The analysis showed that </a:t>
            </a:r>
            <a:r>
              <a:rPr b="1" lang="en-GB"/>
              <a:t>swing states</a:t>
            </a:r>
            <a:r>
              <a:rPr lang="en-GB"/>
              <a:t> have closely contested polling data, with minor fluctuations that reflect </a:t>
            </a:r>
            <a:r>
              <a:rPr b="1" lang="en-GB"/>
              <a:t>high voter engagement</a:t>
            </a:r>
            <a:r>
              <a:rPr lang="en-GB"/>
              <a:t> and </a:t>
            </a:r>
            <a:r>
              <a:rPr b="1" lang="en-GB"/>
              <a:t>sensitivity to events</a:t>
            </a:r>
            <a:r>
              <a:rPr lang="en-GB"/>
              <a:t> like rallies and debates. These states demonstrated varying levels of support for each candidate over time.</a:t>
            </a:r>
            <a:endParaRPr/>
          </a:p>
          <a:p>
            <a:pPr indent="-298450" lvl="0" marL="457200" rtl="0" algn="l">
              <a:lnSpc>
                <a:spcPct val="100000"/>
              </a:lnSpc>
              <a:spcBef>
                <a:spcPts val="0"/>
              </a:spcBef>
              <a:spcAft>
                <a:spcPts val="0"/>
              </a:spcAft>
              <a:buSzPts val="1100"/>
              <a:buFont typeface="Arial"/>
              <a:buChar char="•"/>
            </a:pPr>
            <a:r>
              <a:rPr lang="en-GB"/>
              <a:t>We observed a strong correlation of </a:t>
            </a:r>
            <a:r>
              <a:rPr b="1" lang="en-GB"/>
              <a:t>0.995</a:t>
            </a:r>
            <a:r>
              <a:rPr lang="en-GB"/>
              <a:t> between the </a:t>
            </a:r>
            <a:r>
              <a:rPr b="1" lang="en-GB"/>
              <a:t>estimated poll scores</a:t>
            </a:r>
            <a:r>
              <a:rPr lang="en-GB"/>
              <a:t> and </a:t>
            </a:r>
            <a:r>
              <a:rPr b="1" lang="en-GB"/>
              <a:t>adjusted poll scores</a:t>
            </a:r>
            <a:r>
              <a:rPr lang="en-GB"/>
              <a:t> in swing states. This indicates that the adjusted scores are highly reliable and help to counteract biases inherent in raw polling data, resulting in a more accurate representation of voter sentiment.</a:t>
            </a:r>
            <a:endParaRPr/>
          </a:p>
          <a:p>
            <a:pPr indent="-298450" lvl="0" marL="457200" rtl="0" algn="l">
              <a:lnSpc>
                <a:spcPct val="100000"/>
              </a:lnSpc>
              <a:spcBef>
                <a:spcPts val="0"/>
              </a:spcBef>
              <a:spcAft>
                <a:spcPts val="0"/>
              </a:spcAft>
              <a:buSzPts val="1100"/>
              <a:buFont typeface="Arial"/>
              <a:buChar char="•"/>
            </a:pPr>
            <a:r>
              <a:rPr lang="en-GB"/>
              <a:t>The polling trends over time were visualized using a </a:t>
            </a:r>
            <a:r>
              <a:rPr b="1" lang="en-GB"/>
              <a:t>time series line chart</a:t>
            </a:r>
            <a:r>
              <a:rPr lang="en-GB"/>
              <a:t>, tracking each candidate’s polling percentages across swing states. Significant political events, such as </a:t>
            </a:r>
            <a:r>
              <a:rPr b="1" lang="en-GB"/>
              <a:t>rallies and debates</a:t>
            </a:r>
            <a:r>
              <a:rPr lang="en-GB"/>
              <a:t>, were marked on the chart to show their influence on voter sentiment. Notable events like the </a:t>
            </a:r>
            <a:r>
              <a:rPr b="1" lang="en-GB"/>
              <a:t>Official Nomination of Harris</a:t>
            </a:r>
            <a:r>
              <a:rPr lang="en-GB"/>
              <a:t> and the </a:t>
            </a:r>
            <a:r>
              <a:rPr b="1" lang="en-GB"/>
              <a:t>Vice Presidential Debate</a:t>
            </a:r>
            <a:r>
              <a:rPr lang="en-GB"/>
              <a:t> were highlighted, showcasing how these events contributed to fluctuations in polling percentages.</a:t>
            </a:r>
            <a:endParaRPr/>
          </a:p>
          <a:p>
            <a:pPr indent="-298450" lvl="0" marL="457200" rtl="0" algn="l">
              <a:lnSpc>
                <a:spcPct val="100000"/>
              </a:lnSpc>
              <a:spcBef>
                <a:spcPts val="0"/>
              </a:spcBef>
              <a:spcAft>
                <a:spcPts val="0"/>
              </a:spcAft>
              <a:buSzPts val="1100"/>
              <a:buFont typeface="Arial"/>
              <a:buChar char="•"/>
            </a:pPr>
            <a:r>
              <a:rPr lang="en-GB"/>
              <a:t>The analysis of </a:t>
            </a:r>
            <a:r>
              <a:rPr b="1" lang="en-GB"/>
              <a:t>trend-adjusted polling scores</a:t>
            </a:r>
            <a:r>
              <a:rPr lang="en-GB"/>
              <a:t> in swing states showed minimal differences, suggesting a high level of </a:t>
            </a:r>
            <a:r>
              <a:rPr b="1" lang="en-GB"/>
              <a:t>polarization</a:t>
            </a:r>
            <a:r>
              <a:rPr lang="en-GB"/>
              <a:t> in these regions. This information directly informs the model's confidence level for predictions in swing states, emphasizing the impact of recent political events on public opinion.</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1" name="Google Shape;7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lang="en-GB"/>
              <a:t>Bayesian modeling</a:t>
            </a:r>
            <a:r>
              <a:rPr lang="en-GB"/>
              <a:t> was applied to predict the </a:t>
            </a:r>
            <a:r>
              <a:rPr b="1" lang="en-GB"/>
              <a:t>2024 election outcome</a:t>
            </a:r>
            <a:r>
              <a:rPr lang="en-GB"/>
              <a:t>. The Bayesian approach was chosen because it effectively integrates </a:t>
            </a:r>
            <a:r>
              <a:rPr b="1" lang="en-GB"/>
              <a:t>prior information</a:t>
            </a:r>
            <a:r>
              <a:rPr lang="en-GB"/>
              <a:t> (e.g., </a:t>
            </a:r>
            <a:r>
              <a:rPr b="1" lang="en-GB"/>
              <a:t>2020 election results</a:t>
            </a:r>
            <a:r>
              <a:rPr lang="en-GB"/>
              <a:t>) with </a:t>
            </a:r>
            <a:r>
              <a:rPr b="1" lang="en-GB"/>
              <a:t>current polling data</a:t>
            </a:r>
            <a:r>
              <a:rPr lang="en-GB"/>
              <a:t> for 2024, allowing predictions to adapt dynamically as new data is introduced.</a:t>
            </a:r>
            <a:endParaRPr/>
          </a:p>
          <a:p>
            <a:pPr indent="-298450" lvl="0" marL="457200" rtl="0" algn="l">
              <a:lnSpc>
                <a:spcPct val="100000"/>
              </a:lnSpc>
              <a:spcBef>
                <a:spcPts val="0"/>
              </a:spcBef>
              <a:spcAft>
                <a:spcPts val="0"/>
              </a:spcAft>
              <a:buSzPts val="1100"/>
              <a:buChar char="●"/>
            </a:pPr>
            <a:r>
              <a:rPr lang="en-GB"/>
              <a:t>The model used a </a:t>
            </a:r>
            <a:r>
              <a:rPr b="1" lang="en-GB"/>
              <a:t>Beta distribution</a:t>
            </a:r>
            <a:r>
              <a:rPr lang="en-GB"/>
              <a:t> to estimate the probability of each candidate winning. The </a:t>
            </a:r>
            <a:r>
              <a:rPr b="1" lang="en-GB"/>
              <a:t>Beta distribution</a:t>
            </a:r>
            <a:r>
              <a:rPr lang="en-GB"/>
              <a:t> is well-suited for this scenario because it can easily model probabilities that adjust as new polling data comes in. Parameters </a:t>
            </a:r>
            <a:r>
              <a:rPr b="1" lang="en-GB"/>
              <a:t>α (alpha)</a:t>
            </a:r>
            <a:r>
              <a:rPr lang="en-GB"/>
              <a:t> and </a:t>
            </a:r>
            <a:r>
              <a:rPr b="1" lang="en-GB"/>
              <a:t>β (beta)</a:t>
            </a:r>
            <a:r>
              <a:rPr lang="en-GB"/>
              <a:t> were derived from the number of electoral votes each candidate could win, weighted by historical and current polling data.</a:t>
            </a:r>
            <a:endParaRPr/>
          </a:p>
          <a:p>
            <a:pPr indent="-298450" lvl="0" marL="457200" rtl="0" algn="l">
              <a:lnSpc>
                <a:spcPct val="100000"/>
              </a:lnSpc>
              <a:spcBef>
                <a:spcPts val="0"/>
              </a:spcBef>
              <a:spcAft>
                <a:spcPts val="0"/>
              </a:spcAft>
              <a:buSzPts val="1100"/>
              <a:buChar char="●"/>
            </a:pPr>
            <a:r>
              <a:rPr lang="en-GB"/>
              <a:t>The </a:t>
            </a:r>
            <a:r>
              <a:rPr b="1" lang="en-GB"/>
              <a:t>Beta distribution visualization</a:t>
            </a:r>
            <a:r>
              <a:rPr lang="en-GB"/>
              <a:t> displayed the probability densities for both </a:t>
            </a:r>
            <a:r>
              <a:rPr b="1" lang="en-GB"/>
              <a:t>Harris</a:t>
            </a:r>
            <a:r>
              <a:rPr lang="en-GB"/>
              <a:t> and </a:t>
            </a:r>
            <a:r>
              <a:rPr b="1" lang="en-GB"/>
              <a:t>Trump</a:t>
            </a:r>
            <a:r>
              <a:rPr lang="en-GB"/>
              <a:t> in the 2024 election. The parameters for the Beta distributions were </a:t>
            </a:r>
            <a:r>
              <a:rPr b="1" lang="en-GB"/>
              <a:t>α = 274.29, β = 265.71</a:t>
            </a:r>
            <a:r>
              <a:rPr lang="en-GB"/>
              <a:t> for </a:t>
            </a:r>
            <a:r>
              <a:rPr b="1" lang="en-GB"/>
              <a:t>Harris</a:t>
            </a:r>
            <a:r>
              <a:rPr lang="en-GB"/>
              <a:t>, and </a:t>
            </a:r>
            <a:r>
              <a:rPr b="1" lang="en-GB"/>
              <a:t>α = 265.71, β = 274.29</a:t>
            </a:r>
            <a:r>
              <a:rPr lang="en-GB"/>
              <a:t> for </a:t>
            </a:r>
            <a:r>
              <a:rPr b="1" lang="en-GB"/>
              <a:t>Trump</a:t>
            </a:r>
            <a:r>
              <a:rPr lang="en-GB"/>
              <a:t>. These values indicate how the combination of </a:t>
            </a:r>
            <a:r>
              <a:rPr b="1" lang="en-GB"/>
              <a:t>historical voting trends</a:t>
            </a:r>
            <a:r>
              <a:rPr lang="en-GB"/>
              <a:t> and </a:t>
            </a:r>
            <a:r>
              <a:rPr b="1" lang="en-GB"/>
              <a:t>recent polling data</a:t>
            </a:r>
            <a:r>
              <a:rPr lang="en-GB"/>
              <a:t> influenced the shape of each distribution.</a:t>
            </a:r>
            <a:endParaRPr/>
          </a:p>
          <a:p>
            <a:pPr indent="-298450" lvl="0" marL="457200" rtl="0" algn="l">
              <a:lnSpc>
                <a:spcPct val="100000"/>
              </a:lnSpc>
              <a:spcBef>
                <a:spcPts val="0"/>
              </a:spcBef>
              <a:spcAft>
                <a:spcPts val="0"/>
              </a:spcAft>
              <a:buSzPts val="1100"/>
              <a:buChar char="●"/>
            </a:pPr>
            <a:r>
              <a:rPr lang="en-GB"/>
              <a:t>The </a:t>
            </a:r>
            <a:r>
              <a:rPr b="1" lang="en-GB"/>
              <a:t>Beta distribution curves</a:t>
            </a:r>
            <a:r>
              <a:rPr lang="en-GB"/>
              <a:t> highlight the uncertainty in the model’s predictions. The overlapping regions between </a:t>
            </a:r>
            <a:r>
              <a:rPr b="1" lang="en-GB"/>
              <a:t>Harris</a:t>
            </a:r>
            <a:r>
              <a:rPr lang="en-GB"/>
              <a:t> and </a:t>
            </a:r>
            <a:r>
              <a:rPr b="1" lang="en-GB"/>
              <a:t>Trump</a:t>
            </a:r>
            <a:r>
              <a:rPr lang="en-GB"/>
              <a:t> suggest a highly competitive election outcome. The density peaks represent the </a:t>
            </a:r>
            <a:r>
              <a:rPr b="1" lang="en-GB"/>
              <a:t>most likely proportion of electoral votes</a:t>
            </a:r>
            <a:r>
              <a:rPr lang="en-GB"/>
              <a:t> each candidate could secure. Harris has a slightly higher peak than Trump, indicating a marginal lead when considering both historical and polling data.</a:t>
            </a:r>
            <a:endParaRPr/>
          </a:p>
          <a:p>
            <a:pPr indent="-298450" lvl="0" marL="457200" rtl="0" algn="l">
              <a:lnSpc>
                <a:spcPct val="100000"/>
              </a:lnSpc>
              <a:spcBef>
                <a:spcPts val="0"/>
              </a:spcBef>
              <a:spcAft>
                <a:spcPts val="0"/>
              </a:spcAft>
              <a:buSzPts val="1100"/>
              <a:buChar char="●"/>
            </a:pPr>
            <a:r>
              <a:rPr lang="en-GB"/>
              <a:t>The visualization also shows the flexibility of the Bayesian approach to </a:t>
            </a:r>
            <a:r>
              <a:rPr b="1" lang="en-GB"/>
              <a:t>adjust weights</a:t>
            </a:r>
            <a:r>
              <a:rPr lang="en-GB"/>
              <a:t> between prior data and current evidence. For </a:t>
            </a:r>
            <a:r>
              <a:rPr b="1" lang="en-GB"/>
              <a:t>swing states</a:t>
            </a:r>
            <a:r>
              <a:rPr lang="en-GB"/>
              <a:t> and regions with recent fluctuations, the polling data was given more weight, resulting in broader distributions that capture the uncertainty in voter sentiment.</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8" name="Google Shape;7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Font typeface="Arial"/>
              <a:buChar char="•"/>
            </a:pPr>
            <a:r>
              <a:rPr lang="en-GB"/>
              <a:t>The </a:t>
            </a:r>
            <a:r>
              <a:rPr b="1" lang="en-GB"/>
              <a:t>model simulations</a:t>
            </a:r>
            <a:r>
              <a:rPr lang="en-GB"/>
              <a:t> were conducted to understand the impact of different levels of trust in historical voting data versus </a:t>
            </a:r>
            <a:r>
              <a:rPr b="1" lang="en-GB"/>
              <a:t>current polling</a:t>
            </a:r>
            <a:r>
              <a:rPr lang="en-GB"/>
              <a:t>. By varying the weights on </a:t>
            </a:r>
            <a:r>
              <a:rPr b="1" lang="en-GB"/>
              <a:t>2020 election results</a:t>
            </a:r>
            <a:r>
              <a:rPr lang="en-GB"/>
              <a:t> and </a:t>
            </a:r>
            <a:r>
              <a:rPr b="1" lang="en-GB"/>
              <a:t>2024 polling data</a:t>
            </a:r>
            <a:r>
              <a:rPr lang="en-GB"/>
              <a:t>, the model explored multiple possible election outcomes under different assumptions.</a:t>
            </a:r>
            <a:endParaRPr/>
          </a:p>
          <a:p>
            <a:pPr indent="-298450" lvl="0" marL="457200" rtl="0" algn="l">
              <a:lnSpc>
                <a:spcPct val="100000"/>
              </a:lnSpc>
              <a:spcBef>
                <a:spcPts val="0"/>
              </a:spcBef>
              <a:spcAft>
                <a:spcPts val="0"/>
              </a:spcAft>
              <a:buSzPts val="1100"/>
              <a:buFont typeface="Arial"/>
              <a:buChar char="•"/>
            </a:pPr>
            <a:r>
              <a:rPr lang="en-GB"/>
              <a:t>Each </a:t>
            </a:r>
            <a:r>
              <a:rPr b="1" lang="en-GB"/>
              <a:t>simulation scenario</a:t>
            </a:r>
            <a:r>
              <a:rPr lang="en-GB"/>
              <a:t> adjusted the balance between historical data and polling. For example, weights near </a:t>
            </a:r>
            <a:r>
              <a:rPr b="1" lang="en-GB"/>
              <a:t>0.0</a:t>
            </a:r>
            <a:r>
              <a:rPr lang="en-GB"/>
              <a:t> represented a heavy reliance on </a:t>
            </a:r>
            <a:r>
              <a:rPr b="1" lang="en-GB"/>
              <a:t>2020 election results</a:t>
            </a:r>
            <a:r>
              <a:rPr lang="en-GB"/>
              <a:t>, while weights near </a:t>
            </a:r>
            <a:r>
              <a:rPr b="1" lang="en-GB"/>
              <a:t>1.0</a:t>
            </a:r>
            <a:r>
              <a:rPr lang="en-GB"/>
              <a:t> focused more on </a:t>
            </a:r>
            <a:r>
              <a:rPr b="1" lang="en-GB"/>
              <a:t>2024 polling data</a:t>
            </a:r>
            <a:r>
              <a:rPr lang="en-GB"/>
              <a:t>. This allowed the model to explore a range of outcomes that accounted for both voter stability and the variability seen in polling data.</a:t>
            </a:r>
            <a:endParaRPr/>
          </a:p>
          <a:p>
            <a:pPr indent="-298450" lvl="0" marL="457200" rtl="0" algn="l">
              <a:lnSpc>
                <a:spcPct val="100000"/>
              </a:lnSpc>
              <a:spcBef>
                <a:spcPts val="0"/>
              </a:spcBef>
              <a:spcAft>
                <a:spcPts val="0"/>
              </a:spcAft>
              <a:buSzPts val="1100"/>
              <a:buFont typeface="Arial"/>
              <a:buChar char="•"/>
            </a:pPr>
            <a:r>
              <a:rPr lang="en-GB"/>
              <a:t>The </a:t>
            </a:r>
            <a:r>
              <a:rPr b="1" lang="en-GB"/>
              <a:t>graph</a:t>
            </a:r>
            <a:r>
              <a:rPr lang="en-GB"/>
              <a:t> shows how the </a:t>
            </a:r>
            <a:r>
              <a:rPr b="1" lang="en-GB"/>
              <a:t>electoral votes</a:t>
            </a:r>
            <a:r>
              <a:rPr lang="en-GB"/>
              <a:t> predicted for each candidate change with different levels of </a:t>
            </a:r>
            <a:r>
              <a:rPr b="1" lang="en-GB"/>
              <a:t>polling trust</a:t>
            </a:r>
            <a:r>
              <a:rPr lang="en-GB"/>
              <a:t>. </a:t>
            </a:r>
            <a:r>
              <a:rPr b="1" lang="en-GB"/>
              <a:t>Harris</a:t>
            </a:r>
            <a:r>
              <a:rPr lang="en-GB"/>
              <a:t> is represented by the blue line, and </a:t>
            </a:r>
            <a:r>
              <a:rPr b="1" lang="en-GB"/>
              <a:t>Trump</a:t>
            </a:r>
            <a:r>
              <a:rPr lang="en-GB"/>
              <a:t> by the red line. The </a:t>
            </a:r>
            <a:r>
              <a:rPr b="1" lang="en-GB"/>
              <a:t>error bars</a:t>
            </a:r>
            <a:r>
              <a:rPr lang="en-GB"/>
              <a:t> represent the </a:t>
            </a:r>
            <a:r>
              <a:rPr b="1" lang="en-GB"/>
              <a:t>standard deviation</a:t>
            </a:r>
            <a:r>
              <a:rPr lang="en-GB"/>
              <a:t> of electoral votes across simulations, indicating the degree of uncertainty in the prediction.</a:t>
            </a:r>
            <a:endParaRPr/>
          </a:p>
          <a:p>
            <a:pPr indent="-298450" lvl="0" marL="457200" rtl="0" algn="l">
              <a:lnSpc>
                <a:spcPct val="100000"/>
              </a:lnSpc>
              <a:spcBef>
                <a:spcPts val="0"/>
              </a:spcBef>
              <a:spcAft>
                <a:spcPts val="0"/>
              </a:spcAft>
              <a:buSzPts val="1100"/>
              <a:buFont typeface="Arial"/>
              <a:buChar char="•"/>
            </a:pPr>
            <a:r>
              <a:rPr lang="en-GB"/>
              <a:t>At </a:t>
            </a:r>
            <a:r>
              <a:rPr b="1" lang="en-GB"/>
              <a:t>lower polling trust levels</a:t>
            </a:r>
            <a:r>
              <a:rPr lang="en-GB"/>
              <a:t> (left side of the graph), the model heavily relied on </a:t>
            </a:r>
            <a:r>
              <a:rPr b="1" lang="en-GB"/>
              <a:t>2020 results</a:t>
            </a:r>
            <a:r>
              <a:rPr lang="en-GB"/>
              <a:t>. </a:t>
            </a:r>
            <a:r>
              <a:rPr b="1" lang="en-GB"/>
              <a:t>Harris</a:t>
            </a:r>
            <a:r>
              <a:rPr lang="en-GB"/>
              <a:t> generally had higher electoral votes in these scenarios, reflecting the historical outcome. As the trust in polling data increased (moving to the right side of the graph), </a:t>
            </a:r>
            <a:r>
              <a:rPr b="1" lang="en-GB"/>
              <a:t>Trump's</a:t>
            </a:r>
            <a:r>
              <a:rPr lang="en-GB"/>
              <a:t> predicted electoral votes showed an increase, highlighting the influence of recent polling trends.</a:t>
            </a:r>
            <a:endParaRPr/>
          </a:p>
          <a:p>
            <a:pPr indent="-298450" lvl="0" marL="457200" rtl="0" algn="l">
              <a:lnSpc>
                <a:spcPct val="100000"/>
              </a:lnSpc>
              <a:spcBef>
                <a:spcPts val="0"/>
              </a:spcBef>
              <a:spcAft>
                <a:spcPts val="0"/>
              </a:spcAft>
              <a:buSzPts val="1100"/>
              <a:buFont typeface="Arial"/>
              <a:buChar char="•"/>
            </a:pPr>
            <a:r>
              <a:rPr b="1" lang="en-GB"/>
              <a:t>Swing states</a:t>
            </a:r>
            <a:r>
              <a:rPr lang="en-GB"/>
              <a:t> played a crucial role in these simulations due to their historical variability. The </a:t>
            </a:r>
            <a:r>
              <a:rPr b="1" lang="en-GB"/>
              <a:t>wide error bars</a:t>
            </a:r>
            <a:r>
              <a:rPr lang="en-GB"/>
              <a:t> at different trust levels indicate the model's </a:t>
            </a:r>
            <a:r>
              <a:rPr b="1" lang="en-GB"/>
              <a:t>uncertainty</a:t>
            </a:r>
            <a:r>
              <a:rPr lang="en-GB"/>
              <a:t>, particularly in swing states, where recent polling data and historical trends are often in conflict.</a:t>
            </a:r>
            <a:endParaRPr/>
          </a:p>
          <a:p>
            <a:pPr indent="-298450" lvl="0" marL="457200" rtl="0" algn="l">
              <a:lnSpc>
                <a:spcPct val="100000"/>
              </a:lnSpc>
              <a:spcBef>
                <a:spcPts val="0"/>
              </a:spcBef>
              <a:spcAft>
                <a:spcPts val="0"/>
              </a:spcAft>
              <a:buSzPts val="1100"/>
              <a:buFont typeface="Arial"/>
              <a:buChar char="•"/>
            </a:pPr>
            <a:r>
              <a:rPr lang="en-GB"/>
              <a:t>The </a:t>
            </a:r>
            <a:r>
              <a:rPr b="1" lang="en-GB"/>
              <a:t>dashed line</a:t>
            </a:r>
            <a:r>
              <a:rPr lang="en-GB"/>
              <a:t> at </a:t>
            </a:r>
            <a:r>
              <a:rPr b="1" lang="en-GB"/>
              <a:t>270 electoral votes</a:t>
            </a:r>
            <a:r>
              <a:rPr lang="en-GB"/>
              <a:t> marks the threshold needed to win the election. The graph shows that as polling trust increases, both candidates hover around the </a:t>
            </a:r>
            <a:r>
              <a:rPr b="1" lang="en-GB"/>
              <a:t>270 mark</a:t>
            </a:r>
            <a:r>
              <a:rPr lang="en-GB"/>
              <a:t>, illustrating how polling data could sway the outcome in either direction depending on voter behavior leading up to the election.</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12"/>
          <p:cNvGrpSpPr/>
          <p:nvPr/>
        </p:nvGrpSpPr>
        <p:grpSpPr>
          <a:xfrm>
            <a:off x="-874307" y="-3096782"/>
            <a:ext cx="10943120" cy="7654831"/>
            <a:chOff x="-4219997" y="-1378766"/>
            <a:chExt cx="6355628" cy="4445831"/>
          </a:xfrm>
        </p:grpSpPr>
        <p:sp>
          <p:nvSpPr>
            <p:cNvPr id="10" name="Google Shape;10;p12"/>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2"/>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a:off x="-4219997" y="940420"/>
              <a:ext cx="1563209" cy="2126645"/>
            </a:xfrm>
            <a:custGeom>
              <a:rect b="b" l="l" r="r" t="t"/>
              <a:pathLst>
                <a:path extrusionOk="0" h="29833" w="21929">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a:off x="-575409" y="336279"/>
              <a:ext cx="2711040" cy="646840"/>
            </a:xfrm>
            <a:custGeom>
              <a:rect b="b" l="l" r="r" t="t"/>
              <a:pathLst>
                <a:path extrusionOk="0" h="9074" w="38031">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2"/>
            <p:cNvSpPr/>
            <p:nvPr/>
          </p:nvSpPr>
          <p:spPr>
            <a:xfrm>
              <a:off x="-4057824" y="-623217"/>
              <a:ext cx="6135571" cy="2110606"/>
            </a:xfrm>
            <a:custGeom>
              <a:rect b="b" l="l" r="r" t="t"/>
              <a:pathLst>
                <a:path extrusionOk="0" h="29608" w="86071">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rgbClr val="FF45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a:off x="-4057824" y="-623217"/>
              <a:ext cx="6135571" cy="2110606"/>
            </a:xfrm>
            <a:custGeom>
              <a:rect b="b" l="l" r="r" t="t"/>
              <a:pathLst>
                <a:path extrusionOk="0" h="29608" w="86071">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4057824" y="-738057"/>
              <a:ext cx="6135571" cy="2110392"/>
            </a:xfrm>
            <a:custGeom>
              <a:rect b="b" l="l" r="r" t="t"/>
              <a:pathLst>
                <a:path extrusionOk="0" h="29605" w="86071">
                  <a:moveTo>
                    <a:pt x="23652" y="0"/>
                  </a:moveTo>
                  <a:cubicBezTo>
                    <a:pt x="19629" y="0"/>
                    <a:pt x="15613" y="596"/>
                    <a:pt x="11937" y="2181"/>
                  </a:cubicBezTo>
                  <a:cubicBezTo>
                    <a:pt x="6950" y="4340"/>
                    <a:pt x="2659" y="8506"/>
                    <a:pt x="1276" y="13760"/>
                  </a:cubicBezTo>
                  <a:cubicBezTo>
                    <a:pt x="1" y="18658"/>
                    <a:pt x="1883" y="24876"/>
                    <a:pt x="90" y="29604"/>
                  </a:cubicBezTo>
                  <a:cubicBezTo>
                    <a:pt x="11464" y="20219"/>
                    <a:pt x="26059" y="15357"/>
                    <a:pt x="40716" y="13769"/>
                  </a:cubicBezTo>
                  <a:cubicBezTo>
                    <a:pt x="44968" y="13309"/>
                    <a:pt x="49233" y="13108"/>
                    <a:pt x="53503" y="13108"/>
                  </a:cubicBezTo>
                  <a:cubicBezTo>
                    <a:pt x="63954" y="13108"/>
                    <a:pt x="74428" y="14311"/>
                    <a:pt x="84777" y="15857"/>
                  </a:cubicBezTo>
                  <a:cubicBezTo>
                    <a:pt x="86071" y="12529"/>
                    <a:pt x="83921" y="8720"/>
                    <a:pt x="80718" y="7141"/>
                  </a:cubicBezTo>
                  <a:cubicBezTo>
                    <a:pt x="77507" y="5571"/>
                    <a:pt x="73778" y="5633"/>
                    <a:pt x="70200" y="5598"/>
                  </a:cubicBezTo>
                  <a:cubicBezTo>
                    <a:pt x="61404" y="5517"/>
                    <a:pt x="52617" y="4661"/>
                    <a:pt x="43981" y="3028"/>
                  </a:cubicBezTo>
                  <a:cubicBezTo>
                    <a:pt x="38647" y="2011"/>
                    <a:pt x="33348" y="709"/>
                    <a:pt x="27941" y="209"/>
                  </a:cubicBezTo>
                  <a:cubicBezTo>
                    <a:pt x="26521" y="76"/>
                    <a:pt x="25086" y="0"/>
                    <a:pt x="236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a:off x="-4057824" y="-836644"/>
              <a:ext cx="6135571" cy="2110392"/>
            </a:xfrm>
            <a:custGeom>
              <a:rect b="b" l="l" r="r" t="t"/>
              <a:pathLst>
                <a:path extrusionOk="0" h="29605" w="86071">
                  <a:moveTo>
                    <a:pt x="23652" y="0"/>
                  </a:moveTo>
                  <a:cubicBezTo>
                    <a:pt x="19629" y="0"/>
                    <a:pt x="15613" y="596"/>
                    <a:pt x="11937" y="2181"/>
                  </a:cubicBezTo>
                  <a:cubicBezTo>
                    <a:pt x="6950" y="4340"/>
                    <a:pt x="2659" y="8506"/>
                    <a:pt x="1276" y="13761"/>
                  </a:cubicBezTo>
                  <a:cubicBezTo>
                    <a:pt x="1" y="18649"/>
                    <a:pt x="1883" y="24876"/>
                    <a:pt x="90" y="29604"/>
                  </a:cubicBezTo>
                  <a:cubicBezTo>
                    <a:pt x="11464" y="20219"/>
                    <a:pt x="26059" y="15357"/>
                    <a:pt x="40716" y="13770"/>
                  </a:cubicBezTo>
                  <a:cubicBezTo>
                    <a:pt x="44968" y="13309"/>
                    <a:pt x="49233" y="13108"/>
                    <a:pt x="53503" y="13108"/>
                  </a:cubicBezTo>
                  <a:cubicBezTo>
                    <a:pt x="63954" y="13108"/>
                    <a:pt x="74428" y="14312"/>
                    <a:pt x="84777" y="15857"/>
                  </a:cubicBezTo>
                  <a:cubicBezTo>
                    <a:pt x="86071" y="12529"/>
                    <a:pt x="83921" y="8720"/>
                    <a:pt x="80718" y="7141"/>
                  </a:cubicBezTo>
                  <a:cubicBezTo>
                    <a:pt x="77507" y="5571"/>
                    <a:pt x="73778" y="5634"/>
                    <a:pt x="70200" y="5598"/>
                  </a:cubicBezTo>
                  <a:cubicBezTo>
                    <a:pt x="61404" y="5518"/>
                    <a:pt x="52617" y="4661"/>
                    <a:pt x="43981" y="3020"/>
                  </a:cubicBezTo>
                  <a:cubicBezTo>
                    <a:pt x="38647" y="2012"/>
                    <a:pt x="33348" y="709"/>
                    <a:pt x="27941" y="210"/>
                  </a:cubicBezTo>
                  <a:cubicBezTo>
                    <a:pt x="26521" y="76"/>
                    <a:pt x="25086" y="0"/>
                    <a:pt x="236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2"/>
            <p:cNvSpPr/>
            <p:nvPr/>
          </p:nvSpPr>
          <p:spPr>
            <a:xfrm>
              <a:off x="-4057824" y="-951769"/>
              <a:ext cx="6135571" cy="2110392"/>
            </a:xfrm>
            <a:custGeom>
              <a:rect b="b" l="l" r="r" t="t"/>
              <a:pathLst>
                <a:path extrusionOk="0" h="29605" w="86071">
                  <a:moveTo>
                    <a:pt x="23657" y="1"/>
                  </a:moveTo>
                  <a:cubicBezTo>
                    <a:pt x="19632" y="1"/>
                    <a:pt x="15615" y="598"/>
                    <a:pt x="11937" y="2190"/>
                  </a:cubicBezTo>
                  <a:cubicBezTo>
                    <a:pt x="6950" y="4340"/>
                    <a:pt x="2659" y="8506"/>
                    <a:pt x="1276" y="13761"/>
                  </a:cubicBezTo>
                  <a:cubicBezTo>
                    <a:pt x="1" y="18659"/>
                    <a:pt x="1883" y="24876"/>
                    <a:pt x="90" y="29605"/>
                  </a:cubicBezTo>
                  <a:cubicBezTo>
                    <a:pt x="11464" y="20220"/>
                    <a:pt x="26059" y="15358"/>
                    <a:pt x="40716" y="13770"/>
                  </a:cubicBezTo>
                  <a:cubicBezTo>
                    <a:pt x="44965" y="13309"/>
                    <a:pt x="49229" y="13109"/>
                    <a:pt x="53496" y="13109"/>
                  </a:cubicBezTo>
                  <a:cubicBezTo>
                    <a:pt x="63949" y="13109"/>
                    <a:pt x="74426" y="14314"/>
                    <a:pt x="84777" y="15866"/>
                  </a:cubicBezTo>
                  <a:cubicBezTo>
                    <a:pt x="86071" y="12530"/>
                    <a:pt x="83921" y="8721"/>
                    <a:pt x="80718" y="7150"/>
                  </a:cubicBezTo>
                  <a:cubicBezTo>
                    <a:pt x="77507" y="5571"/>
                    <a:pt x="73778" y="5634"/>
                    <a:pt x="70200" y="5607"/>
                  </a:cubicBezTo>
                  <a:cubicBezTo>
                    <a:pt x="61404" y="5527"/>
                    <a:pt x="52617" y="4661"/>
                    <a:pt x="43981" y="3029"/>
                  </a:cubicBezTo>
                  <a:cubicBezTo>
                    <a:pt x="38647" y="2021"/>
                    <a:pt x="33348" y="718"/>
                    <a:pt x="27941" y="210"/>
                  </a:cubicBezTo>
                  <a:cubicBezTo>
                    <a:pt x="26522" y="76"/>
                    <a:pt x="25089" y="1"/>
                    <a:pt x="2365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2"/>
            <p:cNvSpPr/>
            <p:nvPr/>
          </p:nvSpPr>
          <p:spPr>
            <a:xfrm>
              <a:off x="-4057824" y="-1050356"/>
              <a:ext cx="6135571" cy="2110392"/>
            </a:xfrm>
            <a:custGeom>
              <a:rect b="b" l="l" r="r" t="t"/>
              <a:pathLst>
                <a:path extrusionOk="0" h="29605" w="86071">
                  <a:moveTo>
                    <a:pt x="23657" y="1"/>
                  </a:moveTo>
                  <a:cubicBezTo>
                    <a:pt x="19632" y="1"/>
                    <a:pt x="15615" y="598"/>
                    <a:pt x="11937" y="2191"/>
                  </a:cubicBezTo>
                  <a:cubicBezTo>
                    <a:pt x="6950" y="4341"/>
                    <a:pt x="2659" y="8507"/>
                    <a:pt x="1276" y="13761"/>
                  </a:cubicBezTo>
                  <a:cubicBezTo>
                    <a:pt x="1" y="18659"/>
                    <a:pt x="1883" y="24877"/>
                    <a:pt x="90" y="29605"/>
                  </a:cubicBezTo>
                  <a:cubicBezTo>
                    <a:pt x="11464" y="20220"/>
                    <a:pt x="26059" y="15358"/>
                    <a:pt x="40716" y="13770"/>
                  </a:cubicBezTo>
                  <a:cubicBezTo>
                    <a:pt x="44965" y="13310"/>
                    <a:pt x="49229" y="13109"/>
                    <a:pt x="53496" y="13109"/>
                  </a:cubicBezTo>
                  <a:cubicBezTo>
                    <a:pt x="63949" y="13109"/>
                    <a:pt x="74426" y="14314"/>
                    <a:pt x="84777" y="15866"/>
                  </a:cubicBezTo>
                  <a:cubicBezTo>
                    <a:pt x="86071" y="12530"/>
                    <a:pt x="83921" y="8721"/>
                    <a:pt x="80718" y="7151"/>
                  </a:cubicBezTo>
                  <a:cubicBezTo>
                    <a:pt x="77507" y="5572"/>
                    <a:pt x="73778" y="5634"/>
                    <a:pt x="70200" y="5607"/>
                  </a:cubicBezTo>
                  <a:cubicBezTo>
                    <a:pt x="61404" y="5527"/>
                    <a:pt x="52617" y="4662"/>
                    <a:pt x="43981" y="3029"/>
                  </a:cubicBezTo>
                  <a:cubicBezTo>
                    <a:pt x="38647" y="2021"/>
                    <a:pt x="33348" y="710"/>
                    <a:pt x="27941" y="210"/>
                  </a:cubicBezTo>
                  <a:cubicBezTo>
                    <a:pt x="26522" y="77"/>
                    <a:pt x="25089" y="1"/>
                    <a:pt x="236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p:nvPr/>
          </p:nvSpPr>
          <p:spPr>
            <a:xfrm>
              <a:off x="-4057824" y="-1165339"/>
              <a:ext cx="6135571" cy="2110963"/>
            </a:xfrm>
            <a:custGeom>
              <a:rect b="b" l="l" r="r" t="t"/>
              <a:pathLst>
                <a:path extrusionOk="0" h="29613" w="86071">
                  <a:moveTo>
                    <a:pt x="23678" y="1"/>
                  </a:moveTo>
                  <a:cubicBezTo>
                    <a:pt x="19646" y="1"/>
                    <a:pt x="15621" y="601"/>
                    <a:pt x="11937" y="2189"/>
                  </a:cubicBezTo>
                  <a:cubicBezTo>
                    <a:pt x="6950" y="4339"/>
                    <a:pt x="2659" y="8514"/>
                    <a:pt x="1276" y="13768"/>
                  </a:cubicBezTo>
                  <a:cubicBezTo>
                    <a:pt x="1" y="18657"/>
                    <a:pt x="1883" y="24884"/>
                    <a:pt x="90" y="29612"/>
                  </a:cubicBezTo>
                  <a:cubicBezTo>
                    <a:pt x="11464" y="20227"/>
                    <a:pt x="26059" y="15356"/>
                    <a:pt x="40716" y="13768"/>
                  </a:cubicBezTo>
                  <a:cubicBezTo>
                    <a:pt x="44965" y="13308"/>
                    <a:pt x="49229" y="13107"/>
                    <a:pt x="53496" y="13107"/>
                  </a:cubicBezTo>
                  <a:cubicBezTo>
                    <a:pt x="63949" y="13107"/>
                    <a:pt x="74426" y="14313"/>
                    <a:pt x="84777" y="15865"/>
                  </a:cubicBezTo>
                  <a:cubicBezTo>
                    <a:pt x="86071" y="12528"/>
                    <a:pt x="83921" y="8719"/>
                    <a:pt x="80718" y="7149"/>
                  </a:cubicBezTo>
                  <a:cubicBezTo>
                    <a:pt x="77507" y="5570"/>
                    <a:pt x="73778" y="5632"/>
                    <a:pt x="70200" y="5606"/>
                  </a:cubicBezTo>
                  <a:cubicBezTo>
                    <a:pt x="61404" y="5525"/>
                    <a:pt x="52617" y="4660"/>
                    <a:pt x="43981" y="3027"/>
                  </a:cubicBezTo>
                  <a:cubicBezTo>
                    <a:pt x="38647" y="2019"/>
                    <a:pt x="33348" y="717"/>
                    <a:pt x="27941" y="208"/>
                  </a:cubicBezTo>
                  <a:cubicBezTo>
                    <a:pt x="26529" y="76"/>
                    <a:pt x="25103" y="1"/>
                    <a:pt x="2367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a:off x="-4057824" y="-1263926"/>
              <a:ext cx="6135571" cy="2110321"/>
            </a:xfrm>
            <a:custGeom>
              <a:rect b="b" l="l" r="r" t="t"/>
              <a:pathLst>
                <a:path extrusionOk="0" h="29604" w="86071">
                  <a:moveTo>
                    <a:pt x="23678" y="1"/>
                  </a:moveTo>
                  <a:cubicBezTo>
                    <a:pt x="19646" y="1"/>
                    <a:pt x="15621" y="601"/>
                    <a:pt x="11937" y="2189"/>
                  </a:cubicBezTo>
                  <a:cubicBezTo>
                    <a:pt x="6950" y="4339"/>
                    <a:pt x="2659" y="8514"/>
                    <a:pt x="1276" y="13760"/>
                  </a:cubicBezTo>
                  <a:cubicBezTo>
                    <a:pt x="1" y="18657"/>
                    <a:pt x="1883" y="24884"/>
                    <a:pt x="90" y="29603"/>
                  </a:cubicBezTo>
                  <a:cubicBezTo>
                    <a:pt x="11464" y="20218"/>
                    <a:pt x="26059" y="15357"/>
                    <a:pt x="40716" y="13769"/>
                  </a:cubicBezTo>
                  <a:cubicBezTo>
                    <a:pt x="44965" y="13308"/>
                    <a:pt x="49229" y="13107"/>
                    <a:pt x="53496" y="13107"/>
                  </a:cubicBezTo>
                  <a:cubicBezTo>
                    <a:pt x="63949" y="13107"/>
                    <a:pt x="74426" y="14313"/>
                    <a:pt x="84777" y="15865"/>
                  </a:cubicBezTo>
                  <a:cubicBezTo>
                    <a:pt x="86071" y="12529"/>
                    <a:pt x="83921" y="8719"/>
                    <a:pt x="80718" y="7149"/>
                  </a:cubicBezTo>
                  <a:cubicBezTo>
                    <a:pt x="77507" y="5570"/>
                    <a:pt x="73778" y="5633"/>
                    <a:pt x="70200" y="5606"/>
                  </a:cubicBezTo>
                  <a:cubicBezTo>
                    <a:pt x="61404" y="5526"/>
                    <a:pt x="52617" y="4660"/>
                    <a:pt x="43981" y="3028"/>
                  </a:cubicBezTo>
                  <a:cubicBezTo>
                    <a:pt x="38647" y="2020"/>
                    <a:pt x="33348" y="717"/>
                    <a:pt x="27941" y="209"/>
                  </a:cubicBezTo>
                  <a:cubicBezTo>
                    <a:pt x="26529" y="76"/>
                    <a:pt x="25103" y="1"/>
                    <a:pt x="2367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2"/>
            <p:cNvSpPr/>
            <p:nvPr/>
          </p:nvSpPr>
          <p:spPr>
            <a:xfrm>
              <a:off x="-4057824" y="-1378766"/>
              <a:ext cx="6135571" cy="2110678"/>
            </a:xfrm>
            <a:custGeom>
              <a:rect b="b" l="l" r="r" t="t"/>
              <a:pathLst>
                <a:path extrusionOk="0" h="29609" w="86071">
                  <a:moveTo>
                    <a:pt x="23688" y="1"/>
                  </a:moveTo>
                  <a:cubicBezTo>
                    <a:pt x="19653" y="1"/>
                    <a:pt x="15625" y="596"/>
                    <a:pt x="11937" y="2185"/>
                  </a:cubicBezTo>
                  <a:cubicBezTo>
                    <a:pt x="6950" y="4335"/>
                    <a:pt x="2659" y="8510"/>
                    <a:pt x="1276" y="13765"/>
                  </a:cubicBezTo>
                  <a:cubicBezTo>
                    <a:pt x="1" y="18654"/>
                    <a:pt x="1883" y="24880"/>
                    <a:pt x="90" y="29609"/>
                  </a:cubicBezTo>
                  <a:cubicBezTo>
                    <a:pt x="11464" y="20224"/>
                    <a:pt x="26059" y="15353"/>
                    <a:pt x="40716" y="13765"/>
                  </a:cubicBezTo>
                  <a:cubicBezTo>
                    <a:pt x="44965" y="13305"/>
                    <a:pt x="49229" y="13104"/>
                    <a:pt x="53496" y="13104"/>
                  </a:cubicBezTo>
                  <a:cubicBezTo>
                    <a:pt x="63949" y="13104"/>
                    <a:pt x="74426" y="14309"/>
                    <a:pt x="84777" y="15861"/>
                  </a:cubicBezTo>
                  <a:cubicBezTo>
                    <a:pt x="86071" y="12525"/>
                    <a:pt x="83921" y="8716"/>
                    <a:pt x="80718" y="7146"/>
                  </a:cubicBezTo>
                  <a:cubicBezTo>
                    <a:pt x="77507" y="5566"/>
                    <a:pt x="73778" y="5638"/>
                    <a:pt x="70200" y="5602"/>
                  </a:cubicBezTo>
                  <a:cubicBezTo>
                    <a:pt x="61404" y="5522"/>
                    <a:pt x="52617" y="4657"/>
                    <a:pt x="43981" y="3024"/>
                  </a:cubicBezTo>
                  <a:cubicBezTo>
                    <a:pt x="38647" y="2016"/>
                    <a:pt x="33348" y="713"/>
                    <a:pt x="27941" y="205"/>
                  </a:cubicBezTo>
                  <a:cubicBezTo>
                    <a:pt x="26533" y="75"/>
                    <a:pt x="25110" y="1"/>
                    <a:pt x="236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2"/>
            <p:cNvSpPr/>
            <p:nvPr/>
          </p:nvSpPr>
          <p:spPr>
            <a:xfrm>
              <a:off x="-351574" y="432300"/>
              <a:ext cx="108211" cy="103720"/>
            </a:xfrm>
            <a:custGeom>
              <a:rect b="b" l="l" r="r" t="t"/>
              <a:pathLst>
                <a:path extrusionOk="0" h="1455" w="1518">
                  <a:moveTo>
                    <a:pt x="1437" y="1"/>
                  </a:moveTo>
                  <a:lnTo>
                    <a:pt x="1437" y="1"/>
                  </a:lnTo>
                  <a:cubicBezTo>
                    <a:pt x="1258" y="144"/>
                    <a:pt x="1080" y="286"/>
                    <a:pt x="902" y="429"/>
                  </a:cubicBezTo>
                  <a:cubicBezTo>
                    <a:pt x="768" y="438"/>
                    <a:pt x="634" y="456"/>
                    <a:pt x="500" y="474"/>
                  </a:cubicBezTo>
                  <a:cubicBezTo>
                    <a:pt x="482" y="599"/>
                    <a:pt x="464" y="723"/>
                    <a:pt x="447" y="857"/>
                  </a:cubicBezTo>
                  <a:cubicBezTo>
                    <a:pt x="295" y="1018"/>
                    <a:pt x="143" y="1178"/>
                    <a:pt x="1" y="1339"/>
                  </a:cubicBezTo>
                  <a:cubicBezTo>
                    <a:pt x="152" y="1276"/>
                    <a:pt x="313" y="1223"/>
                    <a:pt x="473" y="1169"/>
                  </a:cubicBezTo>
                  <a:cubicBezTo>
                    <a:pt x="509" y="1259"/>
                    <a:pt x="545" y="1357"/>
                    <a:pt x="580" y="1455"/>
                  </a:cubicBezTo>
                  <a:cubicBezTo>
                    <a:pt x="705" y="1276"/>
                    <a:pt x="830" y="1107"/>
                    <a:pt x="955" y="938"/>
                  </a:cubicBezTo>
                  <a:cubicBezTo>
                    <a:pt x="1142" y="822"/>
                    <a:pt x="1330" y="714"/>
                    <a:pt x="1517" y="607"/>
                  </a:cubicBezTo>
                  <a:cubicBezTo>
                    <a:pt x="1419" y="554"/>
                    <a:pt x="1330" y="509"/>
                    <a:pt x="1232" y="465"/>
                  </a:cubicBezTo>
                  <a:cubicBezTo>
                    <a:pt x="1303" y="313"/>
                    <a:pt x="1374" y="152"/>
                    <a:pt x="14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2"/>
            <p:cNvSpPr/>
            <p:nvPr/>
          </p:nvSpPr>
          <p:spPr>
            <a:xfrm>
              <a:off x="-229463" y="448838"/>
              <a:ext cx="129810" cy="118404"/>
            </a:xfrm>
            <a:custGeom>
              <a:rect b="b" l="l" r="r" t="t"/>
              <a:pathLst>
                <a:path extrusionOk="0" h="1661" w="1821">
                  <a:moveTo>
                    <a:pt x="1704" y="1"/>
                  </a:moveTo>
                  <a:cubicBezTo>
                    <a:pt x="1490" y="161"/>
                    <a:pt x="1276" y="313"/>
                    <a:pt x="1071" y="474"/>
                  </a:cubicBezTo>
                  <a:cubicBezTo>
                    <a:pt x="910" y="482"/>
                    <a:pt x="750" y="482"/>
                    <a:pt x="589" y="491"/>
                  </a:cubicBezTo>
                  <a:cubicBezTo>
                    <a:pt x="571" y="643"/>
                    <a:pt x="553" y="795"/>
                    <a:pt x="527" y="946"/>
                  </a:cubicBezTo>
                  <a:cubicBezTo>
                    <a:pt x="357" y="1125"/>
                    <a:pt x="179" y="1303"/>
                    <a:pt x="0" y="1473"/>
                  </a:cubicBezTo>
                  <a:cubicBezTo>
                    <a:pt x="188" y="1419"/>
                    <a:pt x="375" y="1366"/>
                    <a:pt x="571" y="1312"/>
                  </a:cubicBezTo>
                  <a:cubicBezTo>
                    <a:pt x="616" y="1428"/>
                    <a:pt x="669" y="1544"/>
                    <a:pt x="714" y="1660"/>
                  </a:cubicBezTo>
                  <a:cubicBezTo>
                    <a:pt x="866" y="1464"/>
                    <a:pt x="1008" y="1268"/>
                    <a:pt x="1151" y="1080"/>
                  </a:cubicBezTo>
                  <a:cubicBezTo>
                    <a:pt x="1374" y="964"/>
                    <a:pt x="1597" y="839"/>
                    <a:pt x="1820" y="723"/>
                  </a:cubicBezTo>
                  <a:cubicBezTo>
                    <a:pt x="1704" y="661"/>
                    <a:pt x="1588" y="598"/>
                    <a:pt x="1472" y="545"/>
                  </a:cubicBezTo>
                  <a:cubicBezTo>
                    <a:pt x="1553" y="358"/>
                    <a:pt x="1624" y="179"/>
                    <a:pt x="170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2"/>
            <p:cNvSpPr/>
            <p:nvPr/>
          </p:nvSpPr>
          <p:spPr>
            <a:xfrm>
              <a:off x="-78767" y="478778"/>
              <a:ext cx="159678" cy="137366"/>
            </a:xfrm>
            <a:custGeom>
              <a:rect b="b" l="l" r="r" t="t"/>
              <a:pathLst>
                <a:path extrusionOk="0" h="1927" w="2240">
                  <a:moveTo>
                    <a:pt x="2053" y="0"/>
                  </a:moveTo>
                  <a:cubicBezTo>
                    <a:pt x="1794" y="178"/>
                    <a:pt x="1535" y="348"/>
                    <a:pt x="1285" y="517"/>
                  </a:cubicBezTo>
                  <a:cubicBezTo>
                    <a:pt x="1080" y="517"/>
                    <a:pt x="875" y="517"/>
                    <a:pt x="679" y="509"/>
                  </a:cubicBezTo>
                  <a:cubicBezTo>
                    <a:pt x="661" y="687"/>
                    <a:pt x="643" y="865"/>
                    <a:pt x="625" y="1044"/>
                  </a:cubicBezTo>
                  <a:cubicBezTo>
                    <a:pt x="420" y="1249"/>
                    <a:pt x="206" y="1445"/>
                    <a:pt x="1" y="1641"/>
                  </a:cubicBezTo>
                  <a:cubicBezTo>
                    <a:pt x="224" y="1597"/>
                    <a:pt x="456" y="1543"/>
                    <a:pt x="697" y="1499"/>
                  </a:cubicBezTo>
                  <a:cubicBezTo>
                    <a:pt x="759" y="1641"/>
                    <a:pt x="821" y="1784"/>
                    <a:pt x="893" y="1927"/>
                  </a:cubicBezTo>
                  <a:cubicBezTo>
                    <a:pt x="1062" y="1704"/>
                    <a:pt x="1241" y="1481"/>
                    <a:pt x="1410" y="1258"/>
                  </a:cubicBezTo>
                  <a:cubicBezTo>
                    <a:pt x="1678" y="1133"/>
                    <a:pt x="1954" y="1008"/>
                    <a:pt x="2240" y="883"/>
                  </a:cubicBezTo>
                  <a:cubicBezTo>
                    <a:pt x="2088" y="803"/>
                    <a:pt x="1937" y="714"/>
                    <a:pt x="1785" y="633"/>
                  </a:cubicBezTo>
                  <a:cubicBezTo>
                    <a:pt x="1874" y="419"/>
                    <a:pt x="1963" y="214"/>
                    <a:pt x="20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2"/>
            <p:cNvSpPr/>
            <p:nvPr/>
          </p:nvSpPr>
          <p:spPr>
            <a:xfrm>
              <a:off x="111992" y="528321"/>
              <a:ext cx="204873" cy="162886"/>
            </a:xfrm>
            <a:custGeom>
              <a:rect b="b" l="l" r="r" t="t"/>
              <a:pathLst>
                <a:path extrusionOk="0" h="2285" w="2874">
                  <a:moveTo>
                    <a:pt x="2570" y="1"/>
                  </a:moveTo>
                  <a:cubicBezTo>
                    <a:pt x="2240" y="197"/>
                    <a:pt x="1910" y="393"/>
                    <a:pt x="1589" y="581"/>
                  </a:cubicBezTo>
                  <a:cubicBezTo>
                    <a:pt x="1330" y="563"/>
                    <a:pt x="1071" y="536"/>
                    <a:pt x="813" y="518"/>
                  </a:cubicBezTo>
                  <a:cubicBezTo>
                    <a:pt x="804" y="732"/>
                    <a:pt x="786" y="946"/>
                    <a:pt x="777" y="1170"/>
                  </a:cubicBezTo>
                  <a:cubicBezTo>
                    <a:pt x="518" y="1401"/>
                    <a:pt x="260" y="1624"/>
                    <a:pt x="1" y="1848"/>
                  </a:cubicBezTo>
                  <a:cubicBezTo>
                    <a:pt x="286" y="1812"/>
                    <a:pt x="581" y="1776"/>
                    <a:pt x="884" y="1732"/>
                  </a:cubicBezTo>
                  <a:cubicBezTo>
                    <a:pt x="982" y="1910"/>
                    <a:pt x="1071" y="2097"/>
                    <a:pt x="1170" y="2285"/>
                  </a:cubicBezTo>
                  <a:cubicBezTo>
                    <a:pt x="1384" y="2026"/>
                    <a:pt x="1589" y="1767"/>
                    <a:pt x="1803" y="1500"/>
                  </a:cubicBezTo>
                  <a:cubicBezTo>
                    <a:pt x="2151" y="1375"/>
                    <a:pt x="2508" y="1241"/>
                    <a:pt x="2874" y="1116"/>
                  </a:cubicBezTo>
                  <a:cubicBezTo>
                    <a:pt x="2659" y="991"/>
                    <a:pt x="2454" y="875"/>
                    <a:pt x="2258" y="768"/>
                  </a:cubicBezTo>
                  <a:cubicBezTo>
                    <a:pt x="2365" y="509"/>
                    <a:pt x="2463" y="260"/>
                    <a:pt x="25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2"/>
            <p:cNvSpPr/>
            <p:nvPr/>
          </p:nvSpPr>
          <p:spPr>
            <a:xfrm>
              <a:off x="366408" y="610370"/>
              <a:ext cx="276087" cy="197887"/>
            </a:xfrm>
            <a:custGeom>
              <a:rect b="b" l="l" r="r" t="t"/>
              <a:pathLst>
                <a:path extrusionOk="0" h="2776" w="3873">
                  <a:moveTo>
                    <a:pt x="3355" y="1"/>
                  </a:moveTo>
                  <a:lnTo>
                    <a:pt x="3355" y="1"/>
                  </a:lnTo>
                  <a:cubicBezTo>
                    <a:pt x="2918" y="215"/>
                    <a:pt x="2480" y="429"/>
                    <a:pt x="2061" y="643"/>
                  </a:cubicBezTo>
                  <a:cubicBezTo>
                    <a:pt x="1695" y="589"/>
                    <a:pt x="1339" y="536"/>
                    <a:pt x="1000" y="491"/>
                  </a:cubicBezTo>
                  <a:cubicBezTo>
                    <a:pt x="1000" y="759"/>
                    <a:pt x="991" y="1036"/>
                    <a:pt x="991" y="1312"/>
                  </a:cubicBezTo>
                  <a:cubicBezTo>
                    <a:pt x="661" y="1571"/>
                    <a:pt x="330" y="1829"/>
                    <a:pt x="0" y="2088"/>
                  </a:cubicBezTo>
                  <a:cubicBezTo>
                    <a:pt x="384" y="2070"/>
                    <a:pt x="777" y="2053"/>
                    <a:pt x="1187" y="2035"/>
                  </a:cubicBezTo>
                  <a:cubicBezTo>
                    <a:pt x="1330" y="2276"/>
                    <a:pt x="1472" y="2525"/>
                    <a:pt x="1615" y="2775"/>
                  </a:cubicBezTo>
                  <a:cubicBezTo>
                    <a:pt x="1883" y="2463"/>
                    <a:pt x="2159" y="2151"/>
                    <a:pt x="2427" y="1838"/>
                  </a:cubicBezTo>
                  <a:cubicBezTo>
                    <a:pt x="2900" y="1714"/>
                    <a:pt x="3381" y="1580"/>
                    <a:pt x="3872" y="1455"/>
                  </a:cubicBezTo>
                  <a:cubicBezTo>
                    <a:pt x="3569" y="1276"/>
                    <a:pt x="3274" y="1107"/>
                    <a:pt x="2989" y="937"/>
                  </a:cubicBezTo>
                  <a:cubicBezTo>
                    <a:pt x="3114" y="625"/>
                    <a:pt x="3239" y="313"/>
                    <a:pt x="335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2"/>
            <p:cNvSpPr/>
            <p:nvPr/>
          </p:nvSpPr>
          <p:spPr>
            <a:xfrm>
              <a:off x="726968" y="747736"/>
              <a:ext cx="403901" cy="250638"/>
            </a:xfrm>
            <a:custGeom>
              <a:rect b="b" l="l" r="r" t="t"/>
              <a:pathLst>
                <a:path extrusionOk="0" h="3516" w="5666">
                  <a:moveTo>
                    <a:pt x="4702" y="1"/>
                  </a:moveTo>
                  <a:lnTo>
                    <a:pt x="4702" y="1"/>
                  </a:lnTo>
                  <a:cubicBezTo>
                    <a:pt x="4069" y="241"/>
                    <a:pt x="3453" y="482"/>
                    <a:pt x="2846" y="714"/>
                  </a:cubicBezTo>
                  <a:cubicBezTo>
                    <a:pt x="2311" y="598"/>
                    <a:pt x="1785" y="491"/>
                    <a:pt x="1276" y="393"/>
                  </a:cubicBezTo>
                  <a:lnTo>
                    <a:pt x="1276" y="393"/>
                  </a:lnTo>
                  <a:cubicBezTo>
                    <a:pt x="1303" y="750"/>
                    <a:pt x="1330" y="1107"/>
                    <a:pt x="1357" y="1473"/>
                  </a:cubicBezTo>
                  <a:cubicBezTo>
                    <a:pt x="902" y="1776"/>
                    <a:pt x="447" y="2079"/>
                    <a:pt x="1" y="2383"/>
                  </a:cubicBezTo>
                  <a:cubicBezTo>
                    <a:pt x="554" y="2409"/>
                    <a:pt x="1125" y="2436"/>
                    <a:pt x="1713" y="2463"/>
                  </a:cubicBezTo>
                  <a:cubicBezTo>
                    <a:pt x="1945" y="2802"/>
                    <a:pt x="2186" y="3159"/>
                    <a:pt x="2427" y="3515"/>
                  </a:cubicBezTo>
                  <a:cubicBezTo>
                    <a:pt x="2793" y="3132"/>
                    <a:pt x="3159" y="2748"/>
                    <a:pt x="3524" y="2365"/>
                  </a:cubicBezTo>
                  <a:cubicBezTo>
                    <a:pt x="4211" y="2249"/>
                    <a:pt x="4925" y="2142"/>
                    <a:pt x="5665" y="2026"/>
                  </a:cubicBezTo>
                  <a:cubicBezTo>
                    <a:pt x="5184" y="1749"/>
                    <a:pt x="4720" y="1481"/>
                    <a:pt x="4265" y="1223"/>
                  </a:cubicBezTo>
                  <a:cubicBezTo>
                    <a:pt x="4408" y="812"/>
                    <a:pt x="4559" y="411"/>
                    <a:pt x="47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2"/>
            <p:cNvSpPr/>
            <p:nvPr/>
          </p:nvSpPr>
          <p:spPr>
            <a:xfrm>
              <a:off x="1289763" y="998945"/>
              <a:ext cx="667156" cy="336465"/>
            </a:xfrm>
            <a:custGeom>
              <a:rect b="b" l="l" r="r" t="t"/>
              <a:pathLst>
                <a:path extrusionOk="0" h="4720" w="9359">
                  <a:moveTo>
                    <a:pt x="7316" y="0"/>
                  </a:moveTo>
                  <a:lnTo>
                    <a:pt x="7316" y="0"/>
                  </a:lnTo>
                  <a:cubicBezTo>
                    <a:pt x="6290" y="250"/>
                    <a:pt x="5300" y="491"/>
                    <a:pt x="4336" y="732"/>
                  </a:cubicBezTo>
                  <a:cubicBezTo>
                    <a:pt x="3435" y="491"/>
                    <a:pt x="2570" y="259"/>
                    <a:pt x="1740" y="45"/>
                  </a:cubicBezTo>
                  <a:lnTo>
                    <a:pt x="1740" y="45"/>
                  </a:lnTo>
                  <a:cubicBezTo>
                    <a:pt x="1838" y="545"/>
                    <a:pt x="1937" y="1053"/>
                    <a:pt x="2026" y="1579"/>
                  </a:cubicBezTo>
                  <a:cubicBezTo>
                    <a:pt x="1339" y="1945"/>
                    <a:pt x="661" y="2293"/>
                    <a:pt x="1" y="2650"/>
                  </a:cubicBezTo>
                  <a:cubicBezTo>
                    <a:pt x="884" y="2775"/>
                    <a:pt x="1803" y="2918"/>
                    <a:pt x="2766" y="3060"/>
                  </a:cubicBezTo>
                  <a:cubicBezTo>
                    <a:pt x="3194" y="3596"/>
                    <a:pt x="3649" y="4149"/>
                    <a:pt x="4104" y="4720"/>
                  </a:cubicBezTo>
                  <a:cubicBezTo>
                    <a:pt x="4649" y="4220"/>
                    <a:pt x="5202" y="3729"/>
                    <a:pt x="5746" y="3230"/>
                  </a:cubicBezTo>
                  <a:cubicBezTo>
                    <a:pt x="6897" y="3194"/>
                    <a:pt x="8101" y="3158"/>
                    <a:pt x="9359" y="3123"/>
                  </a:cubicBezTo>
                  <a:cubicBezTo>
                    <a:pt x="8467" y="2623"/>
                    <a:pt x="7619" y="2150"/>
                    <a:pt x="6790" y="1695"/>
                  </a:cubicBezTo>
                  <a:cubicBezTo>
                    <a:pt x="6968" y="1124"/>
                    <a:pt x="7147" y="562"/>
                    <a:pt x="731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12"/>
          <p:cNvSpPr txBox="1"/>
          <p:nvPr>
            <p:ph type="ctrTitle"/>
          </p:nvPr>
        </p:nvSpPr>
        <p:spPr>
          <a:xfrm>
            <a:off x="2191200" y="711300"/>
            <a:ext cx="4761600" cy="3228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5200"/>
              <a:buNone/>
              <a:defRPr b="0"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12"/>
          <p:cNvSpPr txBox="1"/>
          <p:nvPr>
            <p:ph idx="1" type="subTitle"/>
          </p:nvPr>
        </p:nvSpPr>
        <p:spPr>
          <a:xfrm>
            <a:off x="2191200" y="3939300"/>
            <a:ext cx="4761600" cy="664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32" name="Google Shape;32;p12"/>
          <p:cNvGrpSpPr/>
          <p:nvPr/>
        </p:nvGrpSpPr>
        <p:grpSpPr>
          <a:xfrm>
            <a:off x="51962" y="4730910"/>
            <a:ext cx="9063135" cy="316892"/>
            <a:chOff x="-5957448" y="3515305"/>
            <a:chExt cx="4931781" cy="172439"/>
          </a:xfrm>
        </p:grpSpPr>
        <p:sp>
          <p:nvSpPr>
            <p:cNvPr id="33" name="Google Shape;33;p12"/>
            <p:cNvSpPr/>
            <p:nvPr/>
          </p:nvSpPr>
          <p:spPr>
            <a:xfrm>
              <a:off x="-5957448" y="3515305"/>
              <a:ext cx="181278" cy="172438"/>
            </a:xfrm>
            <a:custGeom>
              <a:rect b="b" l="l" r="r" t="t"/>
              <a:pathLst>
                <a:path extrusionOk="0" h="2419" w="2543">
                  <a:moveTo>
                    <a:pt x="1276" y="1"/>
                  </a:moveTo>
                  <a:lnTo>
                    <a:pt x="866" y="777"/>
                  </a:lnTo>
                  <a:lnTo>
                    <a:pt x="0" y="920"/>
                  </a:lnTo>
                  <a:lnTo>
                    <a:pt x="616" y="1553"/>
                  </a:lnTo>
                  <a:lnTo>
                    <a:pt x="491" y="2418"/>
                  </a:lnTo>
                  <a:lnTo>
                    <a:pt x="1276" y="2026"/>
                  </a:lnTo>
                  <a:lnTo>
                    <a:pt x="2061"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2"/>
            <p:cNvSpPr/>
            <p:nvPr/>
          </p:nvSpPr>
          <p:spPr>
            <a:xfrm>
              <a:off x="-5866489" y="3570622"/>
              <a:ext cx="90318" cy="40133"/>
            </a:xfrm>
            <a:custGeom>
              <a:rect b="b" l="l" r="r" t="t"/>
              <a:pathLst>
                <a:path extrusionOk="0" h="563" w="1267">
                  <a:moveTo>
                    <a:pt x="401" y="1"/>
                  </a:moveTo>
                  <a:lnTo>
                    <a:pt x="0" y="563"/>
                  </a:lnTo>
                  <a:lnTo>
                    <a:pt x="0" y="563"/>
                  </a:lnTo>
                  <a:lnTo>
                    <a:pt x="1267" y="144"/>
                  </a:lnTo>
                  <a:lnTo>
                    <a:pt x="4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2"/>
            <p:cNvSpPr/>
            <p:nvPr/>
          </p:nvSpPr>
          <p:spPr>
            <a:xfrm>
              <a:off x="-5895787"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2"/>
            <p:cNvSpPr/>
            <p:nvPr/>
          </p:nvSpPr>
          <p:spPr>
            <a:xfrm>
              <a:off x="-5957448"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2"/>
            <p:cNvSpPr/>
            <p:nvPr/>
          </p:nvSpPr>
          <p:spPr>
            <a:xfrm>
              <a:off x="-5922519" y="3610685"/>
              <a:ext cx="56101" cy="77059"/>
            </a:xfrm>
            <a:custGeom>
              <a:rect b="b" l="l" r="r" t="t"/>
              <a:pathLst>
                <a:path extrusionOk="0" h="1081" w="787">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2"/>
            <p:cNvSpPr/>
            <p:nvPr/>
          </p:nvSpPr>
          <p:spPr>
            <a:xfrm>
              <a:off x="-5866489" y="3610685"/>
              <a:ext cx="56030" cy="77059"/>
            </a:xfrm>
            <a:custGeom>
              <a:rect b="b" l="l" r="r" t="t"/>
              <a:pathLst>
                <a:path extrusionOk="0" h="1081" w="786">
                  <a:moveTo>
                    <a:pt x="0" y="1"/>
                  </a:moveTo>
                  <a:lnTo>
                    <a:pt x="785" y="1080"/>
                  </a:lnTo>
                  <a:lnTo>
                    <a:pt x="785"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p:nvPr/>
          </p:nvSpPr>
          <p:spPr>
            <a:xfrm>
              <a:off x="-5640729" y="3515305"/>
              <a:ext cx="181278" cy="172438"/>
            </a:xfrm>
            <a:custGeom>
              <a:rect b="b" l="l" r="r" t="t"/>
              <a:pathLst>
                <a:path extrusionOk="0" h="2419" w="2543">
                  <a:moveTo>
                    <a:pt x="1276" y="1"/>
                  </a:moveTo>
                  <a:lnTo>
                    <a:pt x="865" y="777"/>
                  </a:lnTo>
                  <a:lnTo>
                    <a:pt x="0" y="920"/>
                  </a:lnTo>
                  <a:lnTo>
                    <a:pt x="616" y="1553"/>
                  </a:lnTo>
                  <a:lnTo>
                    <a:pt x="491" y="2418"/>
                  </a:lnTo>
                  <a:lnTo>
                    <a:pt x="1276" y="2026"/>
                  </a:lnTo>
                  <a:lnTo>
                    <a:pt x="2061" y="2418"/>
                  </a:lnTo>
                  <a:lnTo>
                    <a:pt x="2061"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2"/>
            <p:cNvSpPr/>
            <p:nvPr/>
          </p:nvSpPr>
          <p:spPr>
            <a:xfrm>
              <a:off x="-5549841"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2"/>
            <p:cNvSpPr/>
            <p:nvPr/>
          </p:nvSpPr>
          <p:spPr>
            <a:xfrm>
              <a:off x="-5579068"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2"/>
            <p:cNvSpPr/>
            <p:nvPr/>
          </p:nvSpPr>
          <p:spPr>
            <a:xfrm>
              <a:off x="-5640729"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2"/>
            <p:cNvSpPr/>
            <p:nvPr/>
          </p:nvSpPr>
          <p:spPr>
            <a:xfrm>
              <a:off x="-5605799"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2"/>
            <p:cNvSpPr/>
            <p:nvPr/>
          </p:nvSpPr>
          <p:spPr>
            <a:xfrm>
              <a:off x="-5549841" y="3610685"/>
              <a:ext cx="56030" cy="77059"/>
            </a:xfrm>
            <a:custGeom>
              <a:rect b="b" l="l" r="r" t="t"/>
              <a:pathLst>
                <a:path extrusionOk="0" h="1081" w="786">
                  <a:moveTo>
                    <a:pt x="1" y="1"/>
                  </a:moveTo>
                  <a:lnTo>
                    <a:pt x="786"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2"/>
            <p:cNvSpPr/>
            <p:nvPr/>
          </p:nvSpPr>
          <p:spPr>
            <a:xfrm>
              <a:off x="-5324081" y="3515305"/>
              <a:ext cx="181349" cy="172438"/>
            </a:xfrm>
            <a:custGeom>
              <a:rect b="b" l="l" r="r" t="t"/>
              <a:pathLst>
                <a:path extrusionOk="0" h="2419" w="2544">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2"/>
            <p:cNvSpPr/>
            <p:nvPr/>
          </p:nvSpPr>
          <p:spPr>
            <a:xfrm>
              <a:off x="-5233121"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2"/>
            <p:cNvSpPr/>
            <p:nvPr/>
          </p:nvSpPr>
          <p:spPr>
            <a:xfrm>
              <a:off x="-5262348"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2"/>
            <p:cNvSpPr/>
            <p:nvPr/>
          </p:nvSpPr>
          <p:spPr>
            <a:xfrm>
              <a:off x="-5324081"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2"/>
            <p:cNvSpPr/>
            <p:nvPr/>
          </p:nvSpPr>
          <p:spPr>
            <a:xfrm>
              <a:off x="-5289080"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2"/>
            <p:cNvSpPr/>
            <p:nvPr/>
          </p:nvSpPr>
          <p:spPr>
            <a:xfrm>
              <a:off x="-5233121" y="3610685"/>
              <a:ext cx="55388" cy="77059"/>
            </a:xfrm>
            <a:custGeom>
              <a:rect b="b" l="l" r="r" t="t"/>
              <a:pathLst>
                <a:path extrusionOk="0" h="1081" w="777">
                  <a:moveTo>
                    <a:pt x="0" y="1"/>
                  </a:move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2"/>
            <p:cNvSpPr/>
            <p:nvPr/>
          </p:nvSpPr>
          <p:spPr>
            <a:xfrm>
              <a:off x="-5007362" y="3515305"/>
              <a:ext cx="181278" cy="172438"/>
            </a:xfrm>
            <a:custGeom>
              <a:rect b="b" l="l" r="r" t="t"/>
              <a:pathLst>
                <a:path extrusionOk="0" h="2419" w="2543">
                  <a:moveTo>
                    <a:pt x="1276" y="1"/>
                  </a:moveTo>
                  <a:lnTo>
                    <a:pt x="866" y="777"/>
                  </a:lnTo>
                  <a:lnTo>
                    <a:pt x="0" y="920"/>
                  </a:lnTo>
                  <a:lnTo>
                    <a:pt x="616" y="1553"/>
                  </a:lnTo>
                  <a:lnTo>
                    <a:pt x="491" y="2418"/>
                  </a:lnTo>
                  <a:lnTo>
                    <a:pt x="1276" y="2026"/>
                  </a:lnTo>
                  <a:lnTo>
                    <a:pt x="2052" y="2418"/>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2"/>
            <p:cNvSpPr/>
            <p:nvPr/>
          </p:nvSpPr>
          <p:spPr>
            <a:xfrm>
              <a:off x="-4916402"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2"/>
            <p:cNvSpPr/>
            <p:nvPr/>
          </p:nvSpPr>
          <p:spPr>
            <a:xfrm>
              <a:off x="-4945700"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2"/>
            <p:cNvSpPr/>
            <p:nvPr/>
          </p:nvSpPr>
          <p:spPr>
            <a:xfrm>
              <a:off x="-5007362"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2"/>
            <p:cNvSpPr/>
            <p:nvPr/>
          </p:nvSpPr>
          <p:spPr>
            <a:xfrm>
              <a:off x="-4972361"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2"/>
            <p:cNvSpPr/>
            <p:nvPr/>
          </p:nvSpPr>
          <p:spPr>
            <a:xfrm>
              <a:off x="-4916402"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2"/>
            <p:cNvSpPr/>
            <p:nvPr/>
          </p:nvSpPr>
          <p:spPr>
            <a:xfrm>
              <a:off x="-4690643" y="3515305"/>
              <a:ext cx="181278" cy="172438"/>
            </a:xfrm>
            <a:custGeom>
              <a:rect b="b" l="l" r="r" t="t"/>
              <a:pathLst>
                <a:path extrusionOk="0" h="2419" w="2543">
                  <a:moveTo>
                    <a:pt x="1276" y="1"/>
                  </a:moveTo>
                  <a:lnTo>
                    <a:pt x="865" y="777"/>
                  </a:lnTo>
                  <a:lnTo>
                    <a:pt x="0" y="920"/>
                  </a:lnTo>
                  <a:lnTo>
                    <a:pt x="616" y="1553"/>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2"/>
            <p:cNvSpPr/>
            <p:nvPr/>
          </p:nvSpPr>
          <p:spPr>
            <a:xfrm>
              <a:off x="-4599754"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2"/>
            <p:cNvSpPr/>
            <p:nvPr/>
          </p:nvSpPr>
          <p:spPr>
            <a:xfrm>
              <a:off x="-4628981"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2"/>
            <p:cNvSpPr/>
            <p:nvPr/>
          </p:nvSpPr>
          <p:spPr>
            <a:xfrm>
              <a:off x="-4690643"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2"/>
            <p:cNvSpPr/>
            <p:nvPr/>
          </p:nvSpPr>
          <p:spPr>
            <a:xfrm>
              <a:off x="-4655713"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2"/>
            <p:cNvSpPr/>
            <p:nvPr/>
          </p:nvSpPr>
          <p:spPr>
            <a:xfrm>
              <a:off x="-4599754" y="3610685"/>
              <a:ext cx="55388" cy="77059"/>
            </a:xfrm>
            <a:custGeom>
              <a:rect b="b" l="l" r="r" t="t"/>
              <a:pathLst>
                <a:path extrusionOk="0" h="1081" w="777">
                  <a:moveTo>
                    <a:pt x="1" y="1"/>
                  </a:moveTo>
                  <a:lnTo>
                    <a:pt x="777" y="1080"/>
                  </a:ln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2"/>
            <p:cNvSpPr/>
            <p:nvPr/>
          </p:nvSpPr>
          <p:spPr>
            <a:xfrm>
              <a:off x="-4373995" y="3515305"/>
              <a:ext cx="181349" cy="172438"/>
            </a:xfrm>
            <a:custGeom>
              <a:rect b="b" l="l" r="r" t="t"/>
              <a:pathLst>
                <a:path extrusionOk="0" h="2419" w="2544">
                  <a:moveTo>
                    <a:pt x="1276" y="1"/>
                  </a:moveTo>
                  <a:lnTo>
                    <a:pt x="866" y="777"/>
                  </a:lnTo>
                  <a:lnTo>
                    <a:pt x="1" y="920"/>
                  </a:lnTo>
                  <a:lnTo>
                    <a:pt x="616" y="1553"/>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2"/>
            <p:cNvSpPr/>
            <p:nvPr/>
          </p:nvSpPr>
          <p:spPr>
            <a:xfrm>
              <a:off x="-4283035"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2"/>
            <p:cNvSpPr/>
            <p:nvPr/>
          </p:nvSpPr>
          <p:spPr>
            <a:xfrm>
              <a:off x="-4312262"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2"/>
            <p:cNvSpPr/>
            <p:nvPr/>
          </p:nvSpPr>
          <p:spPr>
            <a:xfrm>
              <a:off x="-4373995"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2"/>
            <p:cNvSpPr/>
            <p:nvPr/>
          </p:nvSpPr>
          <p:spPr>
            <a:xfrm>
              <a:off x="-4338994"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2"/>
            <p:cNvSpPr/>
            <p:nvPr/>
          </p:nvSpPr>
          <p:spPr>
            <a:xfrm>
              <a:off x="-4283035" y="3610685"/>
              <a:ext cx="55388" cy="77059"/>
            </a:xfrm>
            <a:custGeom>
              <a:rect b="b" l="l" r="r" t="t"/>
              <a:pathLst>
                <a:path extrusionOk="0" h="1081" w="777">
                  <a:moveTo>
                    <a:pt x="0" y="1"/>
                  </a:moveTo>
                  <a:lnTo>
                    <a:pt x="777" y="1080"/>
                  </a:ln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2"/>
            <p:cNvSpPr/>
            <p:nvPr/>
          </p:nvSpPr>
          <p:spPr>
            <a:xfrm>
              <a:off x="-4057275"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2"/>
            <p:cNvSpPr/>
            <p:nvPr/>
          </p:nvSpPr>
          <p:spPr>
            <a:xfrm>
              <a:off x="-3966316"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2"/>
            <p:cNvSpPr/>
            <p:nvPr/>
          </p:nvSpPr>
          <p:spPr>
            <a:xfrm>
              <a:off x="-3995614"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2"/>
            <p:cNvSpPr/>
            <p:nvPr/>
          </p:nvSpPr>
          <p:spPr>
            <a:xfrm>
              <a:off x="-4057275"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2"/>
            <p:cNvSpPr/>
            <p:nvPr/>
          </p:nvSpPr>
          <p:spPr>
            <a:xfrm>
              <a:off x="-4022274"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a:off x="-3966316" y="3610685"/>
              <a:ext cx="55388" cy="77059"/>
            </a:xfrm>
            <a:custGeom>
              <a:rect b="b" l="l" r="r" t="t"/>
              <a:pathLst>
                <a:path extrusionOk="0" h="1081" w="777">
                  <a:moveTo>
                    <a:pt x="0" y="1"/>
                  </a:moveTo>
                  <a:lnTo>
                    <a:pt x="776" y="1080"/>
                  </a:ln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a:off x="-3740556" y="3515305"/>
              <a:ext cx="181278" cy="172438"/>
            </a:xfrm>
            <a:custGeom>
              <a:rect b="b" l="l" r="r" t="t"/>
              <a:pathLst>
                <a:path extrusionOk="0" h="2419" w="2543">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a:off x="-3649668"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a:off x="-3678895"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2"/>
            <p:cNvSpPr/>
            <p:nvPr/>
          </p:nvSpPr>
          <p:spPr>
            <a:xfrm>
              <a:off x="-3740556"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2"/>
            <p:cNvSpPr/>
            <p:nvPr/>
          </p:nvSpPr>
          <p:spPr>
            <a:xfrm>
              <a:off x="-3705626"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a:off x="-3649668" y="3610685"/>
              <a:ext cx="55388" cy="77059"/>
            </a:xfrm>
            <a:custGeom>
              <a:rect b="b" l="l" r="r" t="t"/>
              <a:pathLst>
                <a:path extrusionOk="0" h="1081" w="777">
                  <a:moveTo>
                    <a:pt x="1" y="1"/>
                  </a:moveTo>
                  <a:lnTo>
                    <a:pt x="777" y="1080"/>
                  </a:ln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2"/>
            <p:cNvSpPr/>
            <p:nvPr/>
          </p:nvSpPr>
          <p:spPr>
            <a:xfrm>
              <a:off x="-3423908" y="3515305"/>
              <a:ext cx="181349" cy="172438"/>
            </a:xfrm>
            <a:custGeom>
              <a:rect b="b" l="l" r="r" t="t"/>
              <a:pathLst>
                <a:path extrusionOk="0" h="2419" w="2544">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2"/>
            <p:cNvSpPr/>
            <p:nvPr/>
          </p:nvSpPr>
          <p:spPr>
            <a:xfrm>
              <a:off x="-3332949"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2"/>
            <p:cNvSpPr/>
            <p:nvPr/>
          </p:nvSpPr>
          <p:spPr>
            <a:xfrm>
              <a:off x="-3362175"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p:nvPr/>
          </p:nvSpPr>
          <p:spPr>
            <a:xfrm>
              <a:off x="-3423908"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2"/>
            <p:cNvSpPr/>
            <p:nvPr/>
          </p:nvSpPr>
          <p:spPr>
            <a:xfrm>
              <a:off x="-3388907"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p:nvPr/>
          </p:nvSpPr>
          <p:spPr>
            <a:xfrm>
              <a:off x="-3332949" y="3610685"/>
              <a:ext cx="55388" cy="77059"/>
            </a:xfrm>
            <a:custGeom>
              <a:rect b="b" l="l" r="r" t="t"/>
              <a:pathLst>
                <a:path extrusionOk="0" h="1081" w="777">
                  <a:moveTo>
                    <a:pt x="0" y="1"/>
                  </a:moveTo>
                  <a:lnTo>
                    <a:pt x="777" y="1080"/>
                  </a:ln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3107189"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3016229"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p:nvPr/>
          </p:nvSpPr>
          <p:spPr>
            <a:xfrm>
              <a:off x="-3045527"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2"/>
            <p:cNvSpPr/>
            <p:nvPr/>
          </p:nvSpPr>
          <p:spPr>
            <a:xfrm>
              <a:off x="-3107189"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p:nvPr/>
          </p:nvSpPr>
          <p:spPr>
            <a:xfrm>
              <a:off x="-3072188"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2"/>
            <p:cNvSpPr/>
            <p:nvPr/>
          </p:nvSpPr>
          <p:spPr>
            <a:xfrm>
              <a:off x="-3016229"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2"/>
            <p:cNvSpPr/>
            <p:nvPr/>
          </p:nvSpPr>
          <p:spPr>
            <a:xfrm>
              <a:off x="-2790470" y="3515305"/>
              <a:ext cx="181278" cy="172438"/>
            </a:xfrm>
            <a:custGeom>
              <a:rect b="b" l="l" r="r" t="t"/>
              <a:pathLst>
                <a:path extrusionOk="0" h="2419" w="2543">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2"/>
            <p:cNvSpPr/>
            <p:nvPr/>
          </p:nvSpPr>
          <p:spPr>
            <a:xfrm>
              <a:off x="-2699581"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2"/>
            <p:cNvSpPr/>
            <p:nvPr/>
          </p:nvSpPr>
          <p:spPr>
            <a:xfrm>
              <a:off x="-2728808"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2"/>
            <p:cNvSpPr/>
            <p:nvPr/>
          </p:nvSpPr>
          <p:spPr>
            <a:xfrm>
              <a:off x="-2790470"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2"/>
            <p:cNvSpPr/>
            <p:nvPr/>
          </p:nvSpPr>
          <p:spPr>
            <a:xfrm>
              <a:off x="-2755540"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2"/>
            <p:cNvSpPr/>
            <p:nvPr/>
          </p:nvSpPr>
          <p:spPr>
            <a:xfrm>
              <a:off x="-2699581" y="3610685"/>
              <a:ext cx="55388" cy="77059"/>
            </a:xfrm>
            <a:custGeom>
              <a:rect b="b" l="l" r="r" t="t"/>
              <a:pathLst>
                <a:path extrusionOk="0" h="1081" w="777">
                  <a:moveTo>
                    <a:pt x="1" y="1"/>
                  </a:move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2"/>
            <p:cNvSpPr/>
            <p:nvPr/>
          </p:nvSpPr>
          <p:spPr>
            <a:xfrm>
              <a:off x="-2473822" y="3515305"/>
              <a:ext cx="181349" cy="172438"/>
            </a:xfrm>
            <a:custGeom>
              <a:rect b="b" l="l" r="r" t="t"/>
              <a:pathLst>
                <a:path extrusionOk="0" h="2419" w="2544">
                  <a:moveTo>
                    <a:pt x="1277" y="1"/>
                  </a:moveTo>
                  <a:lnTo>
                    <a:pt x="866" y="777"/>
                  </a:lnTo>
                  <a:lnTo>
                    <a:pt x="1" y="920"/>
                  </a:lnTo>
                  <a:lnTo>
                    <a:pt x="616" y="1553"/>
                  </a:lnTo>
                  <a:lnTo>
                    <a:pt x="491" y="2418"/>
                  </a:lnTo>
                  <a:lnTo>
                    <a:pt x="491" y="2418"/>
                  </a:lnTo>
                  <a:lnTo>
                    <a:pt x="1277" y="2026"/>
                  </a:lnTo>
                  <a:lnTo>
                    <a:pt x="2053" y="2418"/>
                  </a:lnTo>
                  <a:lnTo>
                    <a:pt x="1928" y="1553"/>
                  </a:lnTo>
                  <a:lnTo>
                    <a:pt x="2543" y="920"/>
                  </a:lnTo>
                  <a:lnTo>
                    <a:pt x="1678" y="777"/>
                  </a:lnTo>
                  <a:lnTo>
                    <a:pt x="12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2"/>
            <p:cNvSpPr/>
            <p:nvPr/>
          </p:nvSpPr>
          <p:spPr>
            <a:xfrm>
              <a:off x="-2382862" y="3570622"/>
              <a:ext cx="90389" cy="40133"/>
            </a:xfrm>
            <a:custGeom>
              <a:rect b="b" l="l" r="r" t="t"/>
              <a:pathLst>
                <a:path extrusionOk="0" h="563" w="1268">
                  <a:moveTo>
                    <a:pt x="402" y="1"/>
                  </a:moveTo>
                  <a:lnTo>
                    <a:pt x="1" y="563"/>
                  </a:lnTo>
                  <a:lnTo>
                    <a:pt x="1"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2"/>
            <p:cNvSpPr/>
            <p:nvPr/>
          </p:nvSpPr>
          <p:spPr>
            <a:xfrm>
              <a:off x="-2412089"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2"/>
            <p:cNvSpPr/>
            <p:nvPr/>
          </p:nvSpPr>
          <p:spPr>
            <a:xfrm>
              <a:off x="-2473822" y="3580816"/>
              <a:ext cx="91031" cy="45266"/>
            </a:xfrm>
            <a:custGeom>
              <a:rect b="b" l="l" r="r" t="t"/>
              <a:pathLst>
                <a:path extrusionOk="0" h="635" w="1277">
                  <a:moveTo>
                    <a:pt x="1" y="1"/>
                  </a:moveTo>
                  <a:lnTo>
                    <a:pt x="616" y="634"/>
                  </a:lnTo>
                  <a:lnTo>
                    <a:pt x="1277"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p:nvPr/>
          </p:nvSpPr>
          <p:spPr>
            <a:xfrm>
              <a:off x="-2438821" y="3610685"/>
              <a:ext cx="56030" cy="77059"/>
            </a:xfrm>
            <a:custGeom>
              <a:rect b="b" l="l" r="r" t="t"/>
              <a:pathLst>
                <a:path extrusionOk="0" h="1081" w="786">
                  <a:moveTo>
                    <a:pt x="786" y="1"/>
                  </a:moveTo>
                  <a:lnTo>
                    <a:pt x="0"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2"/>
            <p:cNvSpPr/>
            <p:nvPr/>
          </p:nvSpPr>
          <p:spPr>
            <a:xfrm>
              <a:off x="-2382862" y="3610685"/>
              <a:ext cx="55388" cy="77059"/>
            </a:xfrm>
            <a:custGeom>
              <a:rect b="b" l="l" r="r" t="t"/>
              <a:pathLst>
                <a:path extrusionOk="0" h="1081" w="777">
                  <a:moveTo>
                    <a:pt x="1" y="1"/>
                  </a:move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a:off x="-2157102"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p:nvPr/>
          </p:nvSpPr>
          <p:spPr>
            <a:xfrm>
              <a:off x="-2066143" y="3570622"/>
              <a:ext cx="90318" cy="40133"/>
            </a:xfrm>
            <a:custGeom>
              <a:rect b="b" l="l" r="r" t="t"/>
              <a:pathLst>
                <a:path extrusionOk="0" h="563" w="1267">
                  <a:moveTo>
                    <a:pt x="402" y="1"/>
                  </a:moveTo>
                  <a:lnTo>
                    <a:pt x="0" y="563"/>
                  </a:ln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2"/>
            <p:cNvSpPr/>
            <p:nvPr/>
          </p:nvSpPr>
          <p:spPr>
            <a:xfrm>
              <a:off x="-2095441"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2"/>
            <p:cNvSpPr/>
            <p:nvPr/>
          </p:nvSpPr>
          <p:spPr>
            <a:xfrm>
              <a:off x="-2157102"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2"/>
            <p:cNvSpPr/>
            <p:nvPr/>
          </p:nvSpPr>
          <p:spPr>
            <a:xfrm>
              <a:off x="-2122101" y="3610685"/>
              <a:ext cx="55388" cy="77059"/>
            </a:xfrm>
            <a:custGeom>
              <a:rect b="b" l="l" r="r" t="t"/>
              <a:pathLst>
                <a:path extrusionOk="0" h="1081" w="777">
                  <a:moveTo>
                    <a:pt x="776" y="1"/>
                  </a:moveTo>
                  <a:lnTo>
                    <a:pt x="0" y="1080"/>
                  </a:lnTo>
                  <a:lnTo>
                    <a:pt x="776" y="688"/>
                  </a:lnTo>
                  <a:lnTo>
                    <a:pt x="7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a:off x="-2066143"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2"/>
            <p:cNvSpPr/>
            <p:nvPr/>
          </p:nvSpPr>
          <p:spPr>
            <a:xfrm>
              <a:off x="-1840383" y="3515305"/>
              <a:ext cx="181278" cy="172438"/>
            </a:xfrm>
            <a:custGeom>
              <a:rect b="b" l="l" r="r" t="t"/>
              <a:pathLst>
                <a:path extrusionOk="0" h="2419" w="2543">
                  <a:moveTo>
                    <a:pt x="1267" y="1"/>
                  </a:moveTo>
                  <a:lnTo>
                    <a:pt x="866" y="777"/>
                  </a:lnTo>
                  <a:lnTo>
                    <a:pt x="0" y="920"/>
                  </a:lnTo>
                  <a:lnTo>
                    <a:pt x="616" y="1553"/>
                  </a:lnTo>
                  <a:lnTo>
                    <a:pt x="491" y="2418"/>
                  </a:lnTo>
                  <a:lnTo>
                    <a:pt x="1267" y="2026"/>
                  </a:lnTo>
                  <a:lnTo>
                    <a:pt x="2052" y="2418"/>
                  </a:lnTo>
                  <a:lnTo>
                    <a:pt x="2052" y="2418"/>
                  </a:lnTo>
                  <a:lnTo>
                    <a:pt x="1927" y="1553"/>
                  </a:lnTo>
                  <a:lnTo>
                    <a:pt x="2543" y="920"/>
                  </a:lnTo>
                  <a:lnTo>
                    <a:pt x="1677" y="777"/>
                  </a:lnTo>
                  <a:lnTo>
                    <a:pt x="12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2"/>
            <p:cNvSpPr/>
            <p:nvPr/>
          </p:nvSpPr>
          <p:spPr>
            <a:xfrm>
              <a:off x="-1750136" y="3570622"/>
              <a:ext cx="91031" cy="40133"/>
            </a:xfrm>
            <a:custGeom>
              <a:rect b="b" l="l" r="r" t="t"/>
              <a:pathLst>
                <a:path extrusionOk="0" h="563" w="1277">
                  <a:moveTo>
                    <a:pt x="411" y="1"/>
                  </a:moveTo>
                  <a:lnTo>
                    <a:pt x="1" y="563"/>
                  </a:lnTo>
                  <a:lnTo>
                    <a:pt x="1" y="563"/>
                  </a:lnTo>
                  <a:lnTo>
                    <a:pt x="1277"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2"/>
            <p:cNvSpPr/>
            <p:nvPr/>
          </p:nvSpPr>
          <p:spPr>
            <a:xfrm>
              <a:off x="-1778722" y="3515305"/>
              <a:ext cx="28657" cy="95451"/>
            </a:xfrm>
            <a:custGeom>
              <a:rect b="b" l="l" r="r" t="t"/>
              <a:pathLst>
                <a:path extrusionOk="0" h="1339" w="402">
                  <a:moveTo>
                    <a:pt x="402" y="1"/>
                  </a:moveTo>
                  <a:lnTo>
                    <a:pt x="1"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2"/>
            <p:cNvSpPr/>
            <p:nvPr/>
          </p:nvSpPr>
          <p:spPr>
            <a:xfrm>
              <a:off x="-1840383" y="3580816"/>
              <a:ext cx="90318" cy="45266"/>
            </a:xfrm>
            <a:custGeom>
              <a:rect b="b" l="l" r="r" t="t"/>
              <a:pathLst>
                <a:path extrusionOk="0" h="635" w="1267">
                  <a:moveTo>
                    <a:pt x="0" y="1"/>
                  </a:moveTo>
                  <a:lnTo>
                    <a:pt x="616" y="634"/>
                  </a:lnTo>
                  <a:lnTo>
                    <a:pt x="1267"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1805454" y="3610685"/>
              <a:ext cx="55388" cy="77059"/>
            </a:xfrm>
            <a:custGeom>
              <a:rect b="b" l="l" r="r" t="t"/>
              <a:pathLst>
                <a:path extrusionOk="0" h="1081" w="777">
                  <a:moveTo>
                    <a:pt x="777" y="1"/>
                  </a:moveTo>
                  <a:lnTo>
                    <a:pt x="1" y="1080"/>
                  </a:lnTo>
                  <a:lnTo>
                    <a:pt x="777" y="688"/>
                  </a:lnTo>
                  <a:lnTo>
                    <a:pt x="7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1750136" y="3610685"/>
              <a:ext cx="56101" cy="77059"/>
            </a:xfrm>
            <a:custGeom>
              <a:rect b="b" l="l" r="r" t="t"/>
              <a:pathLst>
                <a:path extrusionOk="0" h="1081" w="787">
                  <a:moveTo>
                    <a:pt x="1" y="1"/>
                  </a:moveTo>
                  <a:lnTo>
                    <a:pt x="786" y="1080"/>
                  </a:lnTo>
                  <a:lnTo>
                    <a:pt x="786" y="1080"/>
                  </a:lnTo>
                  <a:lnTo>
                    <a:pt x="661"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a:off x="-1523735" y="3515305"/>
              <a:ext cx="181349" cy="172438"/>
            </a:xfrm>
            <a:custGeom>
              <a:rect b="b" l="l" r="r" t="t"/>
              <a:pathLst>
                <a:path extrusionOk="0" h="2419" w="2544">
                  <a:moveTo>
                    <a:pt x="1268" y="1"/>
                  </a:moveTo>
                  <a:lnTo>
                    <a:pt x="866" y="777"/>
                  </a:lnTo>
                  <a:lnTo>
                    <a:pt x="1" y="920"/>
                  </a:lnTo>
                  <a:lnTo>
                    <a:pt x="616" y="1553"/>
                  </a:lnTo>
                  <a:lnTo>
                    <a:pt x="492" y="2418"/>
                  </a:lnTo>
                  <a:lnTo>
                    <a:pt x="1268" y="2026"/>
                  </a:lnTo>
                  <a:lnTo>
                    <a:pt x="2053" y="2418"/>
                  </a:lnTo>
                  <a:lnTo>
                    <a:pt x="2053" y="2418"/>
                  </a:lnTo>
                  <a:lnTo>
                    <a:pt x="1928" y="1553"/>
                  </a:lnTo>
                  <a:lnTo>
                    <a:pt x="2543" y="920"/>
                  </a:lnTo>
                  <a:lnTo>
                    <a:pt x="1678" y="777"/>
                  </a:lnTo>
                  <a:lnTo>
                    <a:pt x="12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
            <p:cNvSpPr/>
            <p:nvPr/>
          </p:nvSpPr>
          <p:spPr>
            <a:xfrm>
              <a:off x="-1433417" y="3570622"/>
              <a:ext cx="91031" cy="40133"/>
            </a:xfrm>
            <a:custGeom>
              <a:rect b="b" l="l" r="r" t="t"/>
              <a:pathLst>
                <a:path extrusionOk="0" h="563" w="1277">
                  <a:moveTo>
                    <a:pt x="411" y="1"/>
                  </a:moveTo>
                  <a:lnTo>
                    <a:pt x="1" y="563"/>
                  </a:lnTo>
                  <a:lnTo>
                    <a:pt x="1" y="563"/>
                  </a:lnTo>
                  <a:lnTo>
                    <a:pt x="1276"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1462002" y="3515305"/>
              <a:ext cx="28657" cy="95451"/>
            </a:xfrm>
            <a:custGeom>
              <a:rect b="b" l="l" r="r" t="t"/>
              <a:pathLst>
                <a:path extrusionOk="0" h="1339" w="402">
                  <a:moveTo>
                    <a:pt x="402" y="1"/>
                  </a:moveTo>
                  <a:lnTo>
                    <a:pt x="0"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1523735" y="3580816"/>
              <a:ext cx="90389" cy="45266"/>
            </a:xfrm>
            <a:custGeom>
              <a:rect b="b" l="l" r="r" t="t"/>
              <a:pathLst>
                <a:path extrusionOk="0" h="635" w="1268">
                  <a:moveTo>
                    <a:pt x="1" y="1"/>
                  </a:moveTo>
                  <a:lnTo>
                    <a:pt x="616" y="634"/>
                  </a:lnTo>
                  <a:lnTo>
                    <a:pt x="1268"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a:off x="-1488734" y="3610685"/>
              <a:ext cx="55388" cy="77059"/>
            </a:xfrm>
            <a:custGeom>
              <a:rect b="b" l="l" r="r" t="t"/>
              <a:pathLst>
                <a:path extrusionOk="0" h="1081" w="777">
                  <a:moveTo>
                    <a:pt x="777" y="1"/>
                  </a:moveTo>
                  <a:lnTo>
                    <a:pt x="1" y="1080"/>
                  </a:lnTo>
                  <a:lnTo>
                    <a:pt x="777" y="688"/>
                  </a:lnTo>
                  <a:lnTo>
                    <a:pt x="7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a:off x="-1433417" y="3610685"/>
              <a:ext cx="56030" cy="77059"/>
            </a:xfrm>
            <a:custGeom>
              <a:rect b="b" l="l" r="r" t="t"/>
              <a:pathLst>
                <a:path extrusionOk="0" h="1081" w="786">
                  <a:moveTo>
                    <a:pt x="1" y="1"/>
                  </a:moveTo>
                  <a:lnTo>
                    <a:pt x="786" y="1080"/>
                  </a:lnTo>
                  <a:lnTo>
                    <a:pt x="786" y="1080"/>
                  </a:lnTo>
                  <a:lnTo>
                    <a:pt x="661"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2"/>
            <p:cNvSpPr/>
            <p:nvPr/>
          </p:nvSpPr>
          <p:spPr>
            <a:xfrm>
              <a:off x="-1207016" y="3515305"/>
              <a:ext cx="181349" cy="172438"/>
            </a:xfrm>
            <a:custGeom>
              <a:rect b="b" l="l" r="r" t="t"/>
              <a:pathLst>
                <a:path extrusionOk="0" h="2419" w="2544">
                  <a:moveTo>
                    <a:pt x="1267" y="1"/>
                  </a:moveTo>
                  <a:lnTo>
                    <a:pt x="866" y="777"/>
                  </a:lnTo>
                  <a:lnTo>
                    <a:pt x="1" y="920"/>
                  </a:lnTo>
                  <a:lnTo>
                    <a:pt x="616" y="1553"/>
                  </a:lnTo>
                  <a:lnTo>
                    <a:pt x="491" y="2418"/>
                  </a:lnTo>
                  <a:lnTo>
                    <a:pt x="1267" y="2026"/>
                  </a:lnTo>
                  <a:lnTo>
                    <a:pt x="2052" y="2418"/>
                  </a:lnTo>
                  <a:lnTo>
                    <a:pt x="2052" y="2418"/>
                  </a:lnTo>
                  <a:lnTo>
                    <a:pt x="1927" y="1553"/>
                  </a:lnTo>
                  <a:lnTo>
                    <a:pt x="2543" y="920"/>
                  </a:lnTo>
                  <a:lnTo>
                    <a:pt x="1678" y="777"/>
                  </a:lnTo>
                  <a:lnTo>
                    <a:pt x="12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a:off x="-1116698" y="3570622"/>
              <a:ext cx="91031" cy="40133"/>
            </a:xfrm>
            <a:custGeom>
              <a:rect b="b" l="l" r="r" t="t"/>
              <a:pathLst>
                <a:path extrusionOk="0" h="563" w="1277">
                  <a:moveTo>
                    <a:pt x="411" y="1"/>
                  </a:moveTo>
                  <a:lnTo>
                    <a:pt x="0" y="563"/>
                  </a:lnTo>
                  <a:lnTo>
                    <a:pt x="0" y="563"/>
                  </a:lnTo>
                  <a:lnTo>
                    <a:pt x="1276"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a:off x="-1145354" y="3515305"/>
              <a:ext cx="28728" cy="95451"/>
            </a:xfrm>
            <a:custGeom>
              <a:rect b="b" l="l" r="r" t="t"/>
              <a:pathLst>
                <a:path extrusionOk="0" h="1339" w="403">
                  <a:moveTo>
                    <a:pt x="402" y="1"/>
                  </a:moveTo>
                  <a:lnTo>
                    <a:pt x="1"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a:off x="-1207016" y="3580816"/>
              <a:ext cx="90389" cy="45266"/>
            </a:xfrm>
            <a:custGeom>
              <a:rect b="b" l="l" r="r" t="t"/>
              <a:pathLst>
                <a:path extrusionOk="0" h="635" w="1268">
                  <a:moveTo>
                    <a:pt x="1" y="1"/>
                  </a:moveTo>
                  <a:lnTo>
                    <a:pt x="616" y="634"/>
                  </a:lnTo>
                  <a:lnTo>
                    <a:pt x="1267"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2"/>
            <p:cNvSpPr/>
            <p:nvPr/>
          </p:nvSpPr>
          <p:spPr>
            <a:xfrm>
              <a:off x="-1172015" y="3610685"/>
              <a:ext cx="55388" cy="77059"/>
            </a:xfrm>
            <a:custGeom>
              <a:rect b="b" l="l" r="r" t="t"/>
              <a:pathLst>
                <a:path extrusionOk="0" h="1081" w="777">
                  <a:moveTo>
                    <a:pt x="776" y="1"/>
                  </a:moveTo>
                  <a:lnTo>
                    <a:pt x="0" y="1080"/>
                  </a:lnTo>
                  <a:lnTo>
                    <a:pt x="776" y="688"/>
                  </a:lnTo>
                  <a:lnTo>
                    <a:pt x="7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2"/>
            <p:cNvSpPr/>
            <p:nvPr/>
          </p:nvSpPr>
          <p:spPr>
            <a:xfrm>
              <a:off x="-1116698" y="3610685"/>
              <a:ext cx="56030" cy="77059"/>
            </a:xfrm>
            <a:custGeom>
              <a:rect b="b" l="l" r="r" t="t"/>
              <a:pathLst>
                <a:path extrusionOk="0" h="1081" w="786">
                  <a:moveTo>
                    <a:pt x="0" y="1"/>
                  </a:moveTo>
                  <a:lnTo>
                    <a:pt x="785" y="1080"/>
                  </a:lnTo>
                  <a:lnTo>
                    <a:pt x="785" y="1080"/>
                  </a:lnTo>
                  <a:lnTo>
                    <a:pt x="660"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4" name="Shape 2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225" name="Shape 225"/>
        <p:cNvGrpSpPr/>
        <p:nvPr/>
      </p:nvGrpSpPr>
      <p:grpSpPr>
        <a:xfrm>
          <a:off x="0" y="0"/>
          <a:ext cx="0" cy="0"/>
          <a:chOff x="0" y="0"/>
          <a:chExt cx="0" cy="0"/>
        </a:xfrm>
      </p:grpSpPr>
      <p:grpSp>
        <p:nvGrpSpPr>
          <p:cNvPr id="226" name="Google Shape;226;p22"/>
          <p:cNvGrpSpPr/>
          <p:nvPr/>
        </p:nvGrpSpPr>
        <p:grpSpPr>
          <a:xfrm>
            <a:off x="-2364328" y="-523269"/>
            <a:ext cx="13264703" cy="5860287"/>
            <a:chOff x="-1602350" y="450300"/>
            <a:chExt cx="10346075" cy="4570850"/>
          </a:xfrm>
        </p:grpSpPr>
        <p:sp>
          <p:nvSpPr>
            <p:cNvPr id="227" name="Google Shape;227;p22"/>
            <p:cNvSpPr/>
            <p:nvPr/>
          </p:nvSpPr>
          <p:spPr>
            <a:xfrm>
              <a:off x="-1359700" y="2951375"/>
              <a:ext cx="2801775" cy="1975225"/>
            </a:xfrm>
            <a:custGeom>
              <a:rect b="b" l="l" r="r" t="t"/>
              <a:pathLst>
                <a:path extrusionOk="0" h="79009" w="112071">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2"/>
            <p:cNvSpPr/>
            <p:nvPr/>
          </p:nvSpPr>
          <p:spPr>
            <a:xfrm>
              <a:off x="-1359700" y="2951375"/>
              <a:ext cx="2801775" cy="1975225"/>
            </a:xfrm>
            <a:custGeom>
              <a:rect b="b" l="l" r="r" t="t"/>
              <a:pathLst>
                <a:path extrusionOk="0" h="79009" w="112071">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2"/>
            <p:cNvSpPr/>
            <p:nvPr/>
          </p:nvSpPr>
          <p:spPr>
            <a:xfrm>
              <a:off x="-1602350" y="3573650"/>
              <a:ext cx="3381200" cy="1447500"/>
            </a:xfrm>
            <a:custGeom>
              <a:rect b="b" l="l" r="r" t="t"/>
              <a:pathLst>
                <a:path extrusionOk="0" h="57900" w="135248">
                  <a:moveTo>
                    <a:pt x="3908" y="57900"/>
                  </a:moveTo>
                  <a:lnTo>
                    <a:pt x="135248" y="57900"/>
                  </a:lnTo>
                  <a:cubicBezTo>
                    <a:pt x="86127" y="49817"/>
                    <a:pt x="38291" y="31600"/>
                    <a:pt x="0" y="0"/>
                  </a:cubicBezTo>
                  <a:cubicBezTo>
                    <a:pt x="6531" y="17218"/>
                    <a:pt x="339" y="39629"/>
                    <a:pt x="3908" y="5790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2"/>
            <p:cNvSpPr/>
            <p:nvPr/>
          </p:nvSpPr>
          <p:spPr>
            <a:xfrm>
              <a:off x="5472700" y="486875"/>
              <a:ext cx="2801775" cy="1974750"/>
            </a:xfrm>
            <a:custGeom>
              <a:rect b="b" l="l" r="r" t="t"/>
              <a:pathLst>
                <a:path extrusionOk="0" h="78990" w="112071">
                  <a:moveTo>
                    <a:pt x="0" y="0"/>
                  </a:moveTo>
                  <a:lnTo>
                    <a:pt x="0" y="0"/>
                  </a:lnTo>
                  <a:cubicBezTo>
                    <a:pt x="40753" y="10046"/>
                    <a:pt x="79757" y="27389"/>
                    <a:pt x="112070" y="53742"/>
                  </a:cubicBezTo>
                  <a:cubicBezTo>
                    <a:pt x="110197" y="62378"/>
                    <a:pt x="108858" y="70960"/>
                    <a:pt x="110197" y="78990"/>
                  </a:cubicBezTo>
                  <a:cubicBezTo>
                    <a:pt x="81363" y="43554"/>
                    <a:pt x="42359" y="1759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2"/>
            <p:cNvSpPr/>
            <p:nvPr/>
          </p:nvSpPr>
          <p:spPr>
            <a:xfrm>
              <a:off x="5472700" y="486875"/>
              <a:ext cx="2801775" cy="1974750"/>
            </a:xfrm>
            <a:custGeom>
              <a:rect b="b" l="l" r="r" t="t"/>
              <a:pathLst>
                <a:path extrusionOk="0" h="78990" w="112071">
                  <a:moveTo>
                    <a:pt x="0" y="0"/>
                  </a:moveTo>
                  <a:lnTo>
                    <a:pt x="0" y="0"/>
                  </a:lnTo>
                  <a:cubicBezTo>
                    <a:pt x="40753" y="10046"/>
                    <a:pt x="79757" y="27389"/>
                    <a:pt x="112070" y="53742"/>
                  </a:cubicBezTo>
                  <a:cubicBezTo>
                    <a:pt x="110197" y="62378"/>
                    <a:pt x="108858" y="70960"/>
                    <a:pt x="110197" y="78990"/>
                  </a:cubicBezTo>
                  <a:cubicBezTo>
                    <a:pt x="108858" y="77366"/>
                    <a:pt x="107485" y="75724"/>
                    <a:pt x="106111" y="74119"/>
                  </a:cubicBezTo>
                  <a:cubicBezTo>
                    <a:pt x="106664" y="69283"/>
                    <a:pt x="107788" y="64359"/>
                    <a:pt x="109162" y="59416"/>
                  </a:cubicBezTo>
                  <a:cubicBezTo>
                    <a:pt x="78258" y="31439"/>
                    <a:pt x="40182" y="1213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2"/>
            <p:cNvSpPr/>
            <p:nvPr/>
          </p:nvSpPr>
          <p:spPr>
            <a:xfrm>
              <a:off x="6642725" y="1104675"/>
              <a:ext cx="2101000" cy="2857975"/>
            </a:xfrm>
            <a:custGeom>
              <a:rect b="b" l="l" r="r" t="t"/>
              <a:pathLst>
                <a:path extrusionOk="0" h="114319" w="84040">
                  <a:moveTo>
                    <a:pt x="1" y="0"/>
                  </a:moveTo>
                  <a:lnTo>
                    <a:pt x="1" y="0"/>
                  </a:lnTo>
                  <a:cubicBezTo>
                    <a:pt x="34098" y="24516"/>
                    <a:pt x="63860" y="55098"/>
                    <a:pt x="84040" y="91587"/>
                  </a:cubicBezTo>
                  <a:cubicBezTo>
                    <a:pt x="79079" y="98902"/>
                    <a:pt x="74672" y="106342"/>
                    <a:pt x="72924" y="114318"/>
                  </a:cubicBezTo>
                  <a:cubicBezTo>
                    <a:pt x="59345" y="70693"/>
                    <a:pt x="32796" y="32135"/>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2"/>
            <p:cNvSpPr/>
            <p:nvPr/>
          </p:nvSpPr>
          <p:spPr>
            <a:xfrm>
              <a:off x="5453525" y="450300"/>
              <a:ext cx="3063600" cy="1389525"/>
            </a:xfrm>
            <a:custGeom>
              <a:rect b="b" l="l" r="r" t="t"/>
              <a:pathLst>
                <a:path extrusionOk="0" h="55581" w="122544">
                  <a:moveTo>
                    <a:pt x="119029" y="0"/>
                  </a:moveTo>
                  <a:lnTo>
                    <a:pt x="0" y="0"/>
                  </a:lnTo>
                  <a:cubicBezTo>
                    <a:pt x="44625" y="9011"/>
                    <a:pt x="87554" y="26711"/>
                    <a:pt x="122544" y="55580"/>
                  </a:cubicBezTo>
                  <a:cubicBezTo>
                    <a:pt x="116281" y="39076"/>
                    <a:pt x="121705" y="17825"/>
                    <a:pt x="119029" y="0"/>
                  </a:cubicBezTo>
                  <a:close/>
                </a:path>
              </a:pathLst>
            </a:custGeom>
            <a:solidFill>
              <a:srgbClr val="FF45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2"/>
            <p:cNvSpPr/>
            <p:nvPr/>
          </p:nvSpPr>
          <p:spPr>
            <a:xfrm>
              <a:off x="5453525" y="450300"/>
              <a:ext cx="3063600" cy="1389525"/>
            </a:xfrm>
            <a:custGeom>
              <a:rect b="b" l="l" r="r" t="t"/>
              <a:pathLst>
                <a:path extrusionOk="0" h="55581" w="122544">
                  <a:moveTo>
                    <a:pt x="119029" y="0"/>
                  </a:moveTo>
                  <a:lnTo>
                    <a:pt x="0" y="0"/>
                  </a:lnTo>
                  <a:cubicBezTo>
                    <a:pt x="44625" y="9011"/>
                    <a:pt x="87554" y="26711"/>
                    <a:pt x="122544" y="55580"/>
                  </a:cubicBezTo>
                  <a:cubicBezTo>
                    <a:pt x="116281" y="39076"/>
                    <a:pt x="121705" y="17825"/>
                    <a:pt x="119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 name="Google Shape;235;p22"/>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600"/>
              <a:buNone/>
              <a:defRPr b="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6" name="Google Shape;236;p22"/>
          <p:cNvSpPr txBox="1"/>
          <p:nvPr>
            <p:ph idx="1" type="subTitle"/>
          </p:nvPr>
        </p:nvSpPr>
        <p:spPr>
          <a:xfrm>
            <a:off x="720000" y="3625600"/>
            <a:ext cx="2357100" cy="36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37" name="Google Shape;237;p22"/>
          <p:cNvSpPr txBox="1"/>
          <p:nvPr>
            <p:ph idx="2" type="subTitle"/>
          </p:nvPr>
        </p:nvSpPr>
        <p:spPr>
          <a:xfrm>
            <a:off x="720000" y="3994200"/>
            <a:ext cx="2357100" cy="609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38" name="Google Shape;238;p22"/>
          <p:cNvSpPr txBox="1"/>
          <p:nvPr>
            <p:ph idx="3" type="subTitle"/>
          </p:nvPr>
        </p:nvSpPr>
        <p:spPr>
          <a:xfrm>
            <a:off x="6066900" y="3625600"/>
            <a:ext cx="2357100" cy="36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39" name="Google Shape;239;p22"/>
          <p:cNvSpPr txBox="1"/>
          <p:nvPr>
            <p:ph idx="4" type="subTitle"/>
          </p:nvPr>
        </p:nvSpPr>
        <p:spPr>
          <a:xfrm>
            <a:off x="6066900" y="3994200"/>
            <a:ext cx="2357100" cy="609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40" name="Google Shape;240;p22"/>
          <p:cNvSpPr txBox="1"/>
          <p:nvPr>
            <p:ph idx="5" type="subTitle"/>
          </p:nvPr>
        </p:nvSpPr>
        <p:spPr>
          <a:xfrm>
            <a:off x="3393450" y="3625600"/>
            <a:ext cx="2357100" cy="36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41" name="Google Shape;241;p22"/>
          <p:cNvSpPr txBox="1"/>
          <p:nvPr>
            <p:ph idx="6" type="subTitle"/>
          </p:nvPr>
        </p:nvSpPr>
        <p:spPr>
          <a:xfrm>
            <a:off x="3393450" y="3994200"/>
            <a:ext cx="2357100" cy="609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42" name="Google Shape;242;p22"/>
          <p:cNvSpPr txBox="1"/>
          <p:nvPr>
            <p:ph idx="7" type="title"/>
          </p:nvPr>
        </p:nvSpPr>
        <p:spPr>
          <a:xfrm>
            <a:off x="1592400" y="3068500"/>
            <a:ext cx="612300" cy="557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b="0" sz="30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43" name="Google Shape;243;p22"/>
          <p:cNvSpPr txBox="1"/>
          <p:nvPr>
            <p:ph idx="8" type="title"/>
          </p:nvPr>
        </p:nvSpPr>
        <p:spPr>
          <a:xfrm>
            <a:off x="4265850" y="3068500"/>
            <a:ext cx="612300" cy="557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b="0" sz="30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44" name="Google Shape;244;p22"/>
          <p:cNvSpPr txBox="1"/>
          <p:nvPr>
            <p:ph idx="9" type="title"/>
          </p:nvPr>
        </p:nvSpPr>
        <p:spPr>
          <a:xfrm>
            <a:off x="6939300" y="3068500"/>
            <a:ext cx="612300" cy="557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b="0" sz="30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45" name="Google Shape;245;p22"/>
          <p:cNvSpPr txBox="1"/>
          <p:nvPr>
            <p:ph idx="13" type="subTitle"/>
          </p:nvPr>
        </p:nvSpPr>
        <p:spPr>
          <a:xfrm>
            <a:off x="720000" y="1816800"/>
            <a:ext cx="2357100" cy="36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46" name="Google Shape;246;p22"/>
          <p:cNvSpPr txBox="1"/>
          <p:nvPr>
            <p:ph idx="14" type="subTitle"/>
          </p:nvPr>
        </p:nvSpPr>
        <p:spPr>
          <a:xfrm>
            <a:off x="720000" y="2185400"/>
            <a:ext cx="2357100" cy="609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47" name="Google Shape;247;p22"/>
          <p:cNvSpPr txBox="1"/>
          <p:nvPr>
            <p:ph idx="15" type="subTitle"/>
          </p:nvPr>
        </p:nvSpPr>
        <p:spPr>
          <a:xfrm>
            <a:off x="6066900" y="1816800"/>
            <a:ext cx="2357100" cy="36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48" name="Google Shape;248;p22"/>
          <p:cNvSpPr txBox="1"/>
          <p:nvPr>
            <p:ph idx="16" type="subTitle"/>
          </p:nvPr>
        </p:nvSpPr>
        <p:spPr>
          <a:xfrm>
            <a:off x="6066900" y="2185400"/>
            <a:ext cx="2357100" cy="609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49" name="Google Shape;249;p22"/>
          <p:cNvSpPr txBox="1"/>
          <p:nvPr>
            <p:ph idx="17" type="subTitle"/>
          </p:nvPr>
        </p:nvSpPr>
        <p:spPr>
          <a:xfrm>
            <a:off x="3393450" y="1816800"/>
            <a:ext cx="2357100" cy="36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50" name="Google Shape;250;p22"/>
          <p:cNvSpPr txBox="1"/>
          <p:nvPr>
            <p:ph idx="18" type="subTitle"/>
          </p:nvPr>
        </p:nvSpPr>
        <p:spPr>
          <a:xfrm>
            <a:off x="3393450" y="2185400"/>
            <a:ext cx="2357100" cy="609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51" name="Google Shape;251;p22"/>
          <p:cNvSpPr txBox="1"/>
          <p:nvPr>
            <p:ph idx="19" type="title"/>
          </p:nvPr>
        </p:nvSpPr>
        <p:spPr>
          <a:xfrm>
            <a:off x="1592400" y="1259625"/>
            <a:ext cx="612300" cy="557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b="0" sz="30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52" name="Google Shape;252;p22"/>
          <p:cNvSpPr txBox="1"/>
          <p:nvPr>
            <p:ph idx="20" type="title"/>
          </p:nvPr>
        </p:nvSpPr>
        <p:spPr>
          <a:xfrm>
            <a:off x="4265850" y="1259700"/>
            <a:ext cx="612300" cy="557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b="0" sz="30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53" name="Google Shape;253;p22"/>
          <p:cNvSpPr txBox="1"/>
          <p:nvPr>
            <p:ph idx="21" type="title"/>
          </p:nvPr>
        </p:nvSpPr>
        <p:spPr>
          <a:xfrm>
            <a:off x="6939300" y="1259700"/>
            <a:ext cx="612300" cy="557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b="0" sz="3000">
                <a:solidFill>
                  <a:schemeClr val="accen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 and three columns">
    <p:spTree>
      <p:nvGrpSpPr>
        <p:cNvPr id="254" name="Shape 254"/>
        <p:cNvGrpSpPr/>
        <p:nvPr/>
      </p:nvGrpSpPr>
      <p:grpSpPr>
        <a:xfrm>
          <a:off x="0" y="0"/>
          <a:ext cx="0" cy="0"/>
          <a:chOff x="0" y="0"/>
          <a:chExt cx="0" cy="0"/>
        </a:xfrm>
      </p:grpSpPr>
      <p:grpSp>
        <p:nvGrpSpPr>
          <p:cNvPr id="255" name="Google Shape;255;p23"/>
          <p:cNvGrpSpPr/>
          <p:nvPr/>
        </p:nvGrpSpPr>
        <p:grpSpPr>
          <a:xfrm rot="899949">
            <a:off x="-1370139" y="-1101964"/>
            <a:ext cx="4190445" cy="4453219"/>
            <a:chOff x="-4219997" y="480632"/>
            <a:chExt cx="2433813" cy="2586433"/>
          </a:xfrm>
        </p:grpSpPr>
        <p:sp>
          <p:nvSpPr>
            <p:cNvPr id="256" name="Google Shape;256;p23"/>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3"/>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3"/>
            <p:cNvSpPr/>
            <p:nvPr/>
          </p:nvSpPr>
          <p:spPr>
            <a:xfrm>
              <a:off x="-4219997" y="940420"/>
              <a:ext cx="1563209" cy="2126645"/>
            </a:xfrm>
            <a:custGeom>
              <a:rect b="b" l="l" r="r" t="t"/>
              <a:pathLst>
                <a:path extrusionOk="0" h="29833" w="21929">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9" name="Google Shape;259;p23"/>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b="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0" name="Google Shape;260;p23"/>
          <p:cNvSpPr txBox="1"/>
          <p:nvPr>
            <p:ph idx="1" type="subTitle"/>
          </p:nvPr>
        </p:nvSpPr>
        <p:spPr>
          <a:xfrm>
            <a:off x="720000" y="2864200"/>
            <a:ext cx="2177100" cy="36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61" name="Google Shape;261;p23"/>
          <p:cNvSpPr txBox="1"/>
          <p:nvPr>
            <p:ph idx="2" type="subTitle"/>
          </p:nvPr>
        </p:nvSpPr>
        <p:spPr>
          <a:xfrm>
            <a:off x="720000" y="3232800"/>
            <a:ext cx="2177100" cy="904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62" name="Google Shape;262;p23"/>
          <p:cNvSpPr txBox="1"/>
          <p:nvPr>
            <p:ph idx="3" type="subTitle"/>
          </p:nvPr>
        </p:nvSpPr>
        <p:spPr>
          <a:xfrm>
            <a:off x="3483450" y="2864200"/>
            <a:ext cx="2177100" cy="36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63" name="Google Shape;263;p23"/>
          <p:cNvSpPr txBox="1"/>
          <p:nvPr>
            <p:ph idx="4" type="subTitle"/>
          </p:nvPr>
        </p:nvSpPr>
        <p:spPr>
          <a:xfrm>
            <a:off x="3483450" y="3232800"/>
            <a:ext cx="2177100" cy="904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64" name="Google Shape;264;p23"/>
          <p:cNvSpPr txBox="1"/>
          <p:nvPr>
            <p:ph idx="5" type="subTitle"/>
          </p:nvPr>
        </p:nvSpPr>
        <p:spPr>
          <a:xfrm>
            <a:off x="6246925" y="2864200"/>
            <a:ext cx="2177100" cy="36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65" name="Google Shape;265;p23"/>
          <p:cNvSpPr txBox="1"/>
          <p:nvPr>
            <p:ph idx="6" type="subTitle"/>
          </p:nvPr>
        </p:nvSpPr>
        <p:spPr>
          <a:xfrm>
            <a:off x="6246925" y="3232800"/>
            <a:ext cx="2177100" cy="904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grpSp>
        <p:nvGrpSpPr>
          <p:cNvPr id="266" name="Google Shape;266;p23"/>
          <p:cNvGrpSpPr/>
          <p:nvPr/>
        </p:nvGrpSpPr>
        <p:grpSpPr>
          <a:xfrm>
            <a:off x="5337950" y="3714887"/>
            <a:ext cx="4928054" cy="2273159"/>
            <a:chOff x="5337950" y="3714887"/>
            <a:chExt cx="4928054" cy="2273159"/>
          </a:xfrm>
        </p:grpSpPr>
        <p:sp>
          <p:nvSpPr>
            <p:cNvPr id="267" name="Google Shape;267;p23"/>
            <p:cNvSpPr/>
            <p:nvPr/>
          </p:nvSpPr>
          <p:spPr>
            <a:xfrm flipH="1" rot="9974655">
              <a:off x="5532690" y="4253883"/>
              <a:ext cx="4667843" cy="1113723"/>
            </a:xfrm>
            <a:custGeom>
              <a:rect b="b" l="l" r="r" t="t"/>
              <a:pathLst>
                <a:path extrusionOk="0" h="9074" w="38031">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8" name="Google Shape;268;p23"/>
            <p:cNvGrpSpPr/>
            <p:nvPr/>
          </p:nvGrpSpPr>
          <p:grpSpPr>
            <a:xfrm>
              <a:off x="5337950" y="4562424"/>
              <a:ext cx="4853649" cy="1425622"/>
              <a:chOff x="4841950" y="4243200"/>
              <a:chExt cx="3795175" cy="1114725"/>
            </a:xfrm>
          </p:grpSpPr>
          <p:sp>
            <p:nvSpPr>
              <p:cNvPr id="269" name="Google Shape;269;p23"/>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rgbClr val="FF45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3"/>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rgbClr val="F650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1_Title only">
    <p:spTree>
      <p:nvGrpSpPr>
        <p:cNvPr id="271" name="Shape 271"/>
        <p:cNvGrpSpPr/>
        <p:nvPr/>
      </p:nvGrpSpPr>
      <p:grpSpPr>
        <a:xfrm>
          <a:off x="0" y="0"/>
          <a:ext cx="0" cy="0"/>
          <a:chOff x="0" y="0"/>
          <a:chExt cx="0" cy="0"/>
        </a:xfrm>
      </p:grpSpPr>
      <p:grpSp>
        <p:nvGrpSpPr>
          <p:cNvPr id="272" name="Google Shape;272;p24"/>
          <p:cNvGrpSpPr/>
          <p:nvPr/>
        </p:nvGrpSpPr>
        <p:grpSpPr>
          <a:xfrm flipH="1" rot="10800000">
            <a:off x="-1067687" y="2087100"/>
            <a:ext cx="3270575" cy="3475775"/>
            <a:chOff x="-701300" y="296400"/>
            <a:chExt cx="3270575" cy="3475775"/>
          </a:xfrm>
        </p:grpSpPr>
        <p:sp>
          <p:nvSpPr>
            <p:cNvPr id="273" name="Google Shape;273;p24"/>
            <p:cNvSpPr/>
            <p:nvPr/>
          </p:nvSpPr>
          <p:spPr>
            <a:xfrm>
              <a:off x="-474700" y="647900"/>
              <a:ext cx="1730750" cy="1001450"/>
            </a:xfrm>
            <a:custGeom>
              <a:rect b="b" l="l" r="r" t="t"/>
              <a:pathLst>
                <a:path extrusionOk="0" h="40058" w="6923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4"/>
            <p:cNvSpPr/>
            <p:nvPr/>
          </p:nvSpPr>
          <p:spPr>
            <a:xfrm>
              <a:off x="-701300" y="914200"/>
              <a:ext cx="2100550" cy="2857975"/>
            </a:xfrm>
            <a:custGeom>
              <a:rect b="b" l="l" r="r" t="t"/>
              <a:pathLst>
                <a:path extrusionOk="0" h="114319" w="84022">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4"/>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4"/>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 name="Google Shape;277;p24"/>
          <p:cNvGrpSpPr/>
          <p:nvPr/>
        </p:nvGrpSpPr>
        <p:grpSpPr>
          <a:xfrm>
            <a:off x="5104650" y="-144850"/>
            <a:ext cx="4800150" cy="1079075"/>
            <a:chOff x="3323550" y="585000"/>
            <a:chExt cx="4800150" cy="1079075"/>
          </a:xfrm>
        </p:grpSpPr>
        <p:sp>
          <p:nvSpPr>
            <p:cNvPr id="278" name="Google Shape;278;p24"/>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4"/>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4"/>
            <p:cNvSpPr/>
            <p:nvPr/>
          </p:nvSpPr>
          <p:spPr>
            <a:xfrm>
              <a:off x="4706350" y="585000"/>
              <a:ext cx="3416450" cy="927400"/>
            </a:xfrm>
            <a:custGeom>
              <a:rect b="b" l="l" r="r" t="t"/>
              <a:pathLst>
                <a:path extrusionOk="0" h="37096" w="136658">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4"/>
            <p:cNvSpPr/>
            <p:nvPr/>
          </p:nvSpPr>
          <p:spPr>
            <a:xfrm>
              <a:off x="5372775" y="585000"/>
              <a:ext cx="2750925" cy="797600"/>
            </a:xfrm>
            <a:custGeom>
              <a:rect b="b" l="l" r="r" t="t"/>
              <a:pathLst>
                <a:path extrusionOk="0" h="31904" w="110037">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2" name="Google Shape;282;p24"/>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b="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 and four columns">
    <p:spTree>
      <p:nvGrpSpPr>
        <p:cNvPr id="283" name="Shape 283"/>
        <p:cNvGrpSpPr/>
        <p:nvPr/>
      </p:nvGrpSpPr>
      <p:grpSpPr>
        <a:xfrm>
          <a:off x="0" y="0"/>
          <a:ext cx="0" cy="0"/>
          <a:chOff x="0" y="0"/>
          <a:chExt cx="0" cy="0"/>
        </a:xfrm>
      </p:grpSpPr>
      <p:grpSp>
        <p:nvGrpSpPr>
          <p:cNvPr id="284" name="Google Shape;284;p25"/>
          <p:cNvGrpSpPr/>
          <p:nvPr/>
        </p:nvGrpSpPr>
        <p:grpSpPr>
          <a:xfrm flipH="1">
            <a:off x="6941363" y="2683360"/>
            <a:ext cx="4335037" cy="2653659"/>
            <a:chOff x="-1602350" y="2951375"/>
            <a:chExt cx="3381200" cy="2069775"/>
          </a:xfrm>
        </p:grpSpPr>
        <p:sp>
          <p:nvSpPr>
            <p:cNvPr id="285" name="Google Shape;285;p25"/>
            <p:cNvSpPr/>
            <p:nvPr/>
          </p:nvSpPr>
          <p:spPr>
            <a:xfrm>
              <a:off x="-1359700" y="2951375"/>
              <a:ext cx="2801775" cy="1975225"/>
            </a:xfrm>
            <a:custGeom>
              <a:rect b="b" l="l" r="r" t="t"/>
              <a:pathLst>
                <a:path extrusionOk="0" h="79009" w="112071">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5"/>
            <p:cNvSpPr/>
            <p:nvPr/>
          </p:nvSpPr>
          <p:spPr>
            <a:xfrm>
              <a:off x="-1359700" y="2951375"/>
              <a:ext cx="2801775" cy="1975225"/>
            </a:xfrm>
            <a:custGeom>
              <a:rect b="b" l="l" r="r" t="t"/>
              <a:pathLst>
                <a:path extrusionOk="0" h="79009" w="112071">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5"/>
            <p:cNvSpPr/>
            <p:nvPr/>
          </p:nvSpPr>
          <p:spPr>
            <a:xfrm>
              <a:off x="-1602350" y="3573650"/>
              <a:ext cx="3381200" cy="1447500"/>
            </a:xfrm>
            <a:custGeom>
              <a:rect b="b" l="l" r="r" t="t"/>
              <a:pathLst>
                <a:path extrusionOk="0" h="57900" w="135248">
                  <a:moveTo>
                    <a:pt x="3908" y="57900"/>
                  </a:moveTo>
                  <a:lnTo>
                    <a:pt x="135248" y="57900"/>
                  </a:lnTo>
                  <a:cubicBezTo>
                    <a:pt x="86127" y="49817"/>
                    <a:pt x="38291" y="31600"/>
                    <a:pt x="0" y="0"/>
                  </a:cubicBezTo>
                  <a:cubicBezTo>
                    <a:pt x="6531" y="17218"/>
                    <a:pt x="339" y="39629"/>
                    <a:pt x="3908" y="5790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 name="Google Shape;288;p25"/>
          <p:cNvGrpSpPr/>
          <p:nvPr/>
        </p:nvGrpSpPr>
        <p:grpSpPr>
          <a:xfrm flipH="1">
            <a:off x="-992728" y="-144850"/>
            <a:ext cx="4800150" cy="1079075"/>
            <a:chOff x="3323550" y="585000"/>
            <a:chExt cx="4800150" cy="1079075"/>
          </a:xfrm>
        </p:grpSpPr>
        <p:sp>
          <p:nvSpPr>
            <p:cNvPr id="289" name="Google Shape;289;p25"/>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5"/>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5"/>
            <p:cNvSpPr/>
            <p:nvPr/>
          </p:nvSpPr>
          <p:spPr>
            <a:xfrm>
              <a:off x="4706350" y="585000"/>
              <a:ext cx="3416450" cy="927400"/>
            </a:xfrm>
            <a:custGeom>
              <a:rect b="b" l="l" r="r" t="t"/>
              <a:pathLst>
                <a:path extrusionOk="0" h="37096" w="136658">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5"/>
            <p:cNvSpPr/>
            <p:nvPr/>
          </p:nvSpPr>
          <p:spPr>
            <a:xfrm>
              <a:off x="5372775" y="585000"/>
              <a:ext cx="2750925" cy="797600"/>
            </a:xfrm>
            <a:custGeom>
              <a:rect b="b" l="l" r="r" t="t"/>
              <a:pathLst>
                <a:path extrusionOk="0" h="31904" w="110037">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3" name="Google Shape;293;p25"/>
          <p:cNvSpPr txBox="1"/>
          <p:nvPr>
            <p:ph idx="1" type="subTitle"/>
          </p:nvPr>
        </p:nvSpPr>
        <p:spPr>
          <a:xfrm>
            <a:off x="1874751" y="3328200"/>
            <a:ext cx="2190300" cy="469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94" name="Google Shape;294;p25"/>
          <p:cNvSpPr txBox="1"/>
          <p:nvPr>
            <p:ph idx="2" type="subTitle"/>
          </p:nvPr>
        </p:nvSpPr>
        <p:spPr>
          <a:xfrm>
            <a:off x="1874750" y="3798000"/>
            <a:ext cx="2190300" cy="521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295" name="Google Shape;295;p25"/>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b="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6" name="Google Shape;296;p25"/>
          <p:cNvSpPr txBox="1"/>
          <p:nvPr>
            <p:ph idx="3" type="subTitle"/>
          </p:nvPr>
        </p:nvSpPr>
        <p:spPr>
          <a:xfrm>
            <a:off x="6004276" y="3328200"/>
            <a:ext cx="2190300" cy="469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97" name="Google Shape;297;p25"/>
          <p:cNvSpPr txBox="1"/>
          <p:nvPr>
            <p:ph idx="4" type="subTitle"/>
          </p:nvPr>
        </p:nvSpPr>
        <p:spPr>
          <a:xfrm>
            <a:off x="6004275" y="3798000"/>
            <a:ext cx="2190300" cy="521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298" name="Google Shape;298;p25"/>
          <p:cNvSpPr txBox="1"/>
          <p:nvPr>
            <p:ph idx="5" type="subTitle"/>
          </p:nvPr>
        </p:nvSpPr>
        <p:spPr>
          <a:xfrm>
            <a:off x="1874751" y="1519400"/>
            <a:ext cx="2190300" cy="469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99" name="Google Shape;299;p25"/>
          <p:cNvSpPr txBox="1"/>
          <p:nvPr>
            <p:ph idx="6" type="subTitle"/>
          </p:nvPr>
        </p:nvSpPr>
        <p:spPr>
          <a:xfrm>
            <a:off x="1874750" y="1989200"/>
            <a:ext cx="2190300" cy="521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300" name="Google Shape;300;p25"/>
          <p:cNvSpPr txBox="1"/>
          <p:nvPr>
            <p:ph idx="7" type="subTitle"/>
          </p:nvPr>
        </p:nvSpPr>
        <p:spPr>
          <a:xfrm>
            <a:off x="6004276" y="1519400"/>
            <a:ext cx="2190300" cy="469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l">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01" name="Google Shape;301;p25"/>
          <p:cNvSpPr txBox="1"/>
          <p:nvPr>
            <p:ph idx="8" type="subTitle"/>
          </p:nvPr>
        </p:nvSpPr>
        <p:spPr>
          <a:xfrm>
            <a:off x="6004275" y="1989200"/>
            <a:ext cx="2190300" cy="521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302" name="Shape 302"/>
        <p:cNvGrpSpPr/>
        <p:nvPr/>
      </p:nvGrpSpPr>
      <p:grpSpPr>
        <a:xfrm>
          <a:off x="0" y="0"/>
          <a:ext cx="0" cy="0"/>
          <a:chOff x="0" y="0"/>
          <a:chExt cx="0" cy="0"/>
        </a:xfrm>
      </p:grpSpPr>
      <p:grpSp>
        <p:nvGrpSpPr>
          <p:cNvPr id="303" name="Google Shape;303;p26"/>
          <p:cNvGrpSpPr/>
          <p:nvPr/>
        </p:nvGrpSpPr>
        <p:grpSpPr>
          <a:xfrm>
            <a:off x="3962014" y="-37506"/>
            <a:ext cx="6164833" cy="1385856"/>
            <a:chOff x="3323550" y="585000"/>
            <a:chExt cx="4800150" cy="1079075"/>
          </a:xfrm>
        </p:grpSpPr>
        <p:sp>
          <p:nvSpPr>
            <p:cNvPr id="304" name="Google Shape;304;p26"/>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6"/>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6"/>
            <p:cNvSpPr/>
            <p:nvPr/>
          </p:nvSpPr>
          <p:spPr>
            <a:xfrm>
              <a:off x="4706350" y="585000"/>
              <a:ext cx="3416450" cy="927400"/>
            </a:xfrm>
            <a:custGeom>
              <a:rect b="b" l="l" r="r" t="t"/>
              <a:pathLst>
                <a:path extrusionOk="0" h="37096" w="136658">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6"/>
            <p:cNvSpPr/>
            <p:nvPr/>
          </p:nvSpPr>
          <p:spPr>
            <a:xfrm>
              <a:off x="5372775" y="585000"/>
              <a:ext cx="2750925" cy="797600"/>
            </a:xfrm>
            <a:custGeom>
              <a:rect b="b" l="l" r="r" t="t"/>
              <a:pathLst>
                <a:path extrusionOk="0" h="31904" w="110037">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8" name="Google Shape;308;p26"/>
          <p:cNvGrpSpPr/>
          <p:nvPr/>
        </p:nvGrpSpPr>
        <p:grpSpPr>
          <a:xfrm rot="10800000">
            <a:off x="-1719288" y="3706050"/>
            <a:ext cx="5100786" cy="2130875"/>
            <a:chOff x="5337950" y="-657276"/>
            <a:chExt cx="5100786" cy="2130875"/>
          </a:xfrm>
        </p:grpSpPr>
        <p:sp>
          <p:nvSpPr>
            <p:cNvPr id="309" name="Google Shape;309;p26"/>
            <p:cNvSpPr/>
            <p:nvPr/>
          </p:nvSpPr>
          <p:spPr>
            <a:xfrm rot="324568">
              <a:off x="5729126" y="142425"/>
              <a:ext cx="4667510" cy="1113644"/>
            </a:xfrm>
            <a:custGeom>
              <a:rect b="b" l="l" r="r" t="t"/>
              <a:pathLst>
                <a:path extrusionOk="0" h="9074" w="38031">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0" name="Google Shape;310;p26"/>
            <p:cNvGrpSpPr/>
            <p:nvPr/>
          </p:nvGrpSpPr>
          <p:grpSpPr>
            <a:xfrm flipH="1" rot="10800000">
              <a:off x="5337950" y="-657276"/>
              <a:ext cx="4853649" cy="1425622"/>
              <a:chOff x="4841950" y="4243200"/>
              <a:chExt cx="3795175" cy="1114725"/>
            </a:xfrm>
          </p:grpSpPr>
          <p:sp>
            <p:nvSpPr>
              <p:cNvPr id="311" name="Google Shape;311;p26"/>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6"/>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13" name="Google Shape;313;p26"/>
          <p:cNvSpPr txBox="1"/>
          <p:nvPr>
            <p:ph type="title"/>
          </p:nvPr>
        </p:nvSpPr>
        <p:spPr>
          <a:xfrm>
            <a:off x="1678650" y="3194163"/>
            <a:ext cx="5786700" cy="449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1600"/>
              <a:buNone/>
              <a:defRPr sz="1800">
                <a:solidFill>
                  <a:schemeClr val="lt2"/>
                </a:solidFill>
              </a:defRPr>
            </a:lvl1pPr>
            <a:lvl2pPr lvl="1" algn="r">
              <a:lnSpc>
                <a:spcPct val="100000"/>
              </a:lnSpc>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2pPr>
            <a:lvl3pPr lvl="2" algn="r">
              <a:lnSpc>
                <a:spcPct val="100000"/>
              </a:lnSpc>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3pPr>
            <a:lvl4pPr lvl="3" algn="r">
              <a:lnSpc>
                <a:spcPct val="100000"/>
              </a:lnSpc>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4pPr>
            <a:lvl5pPr lvl="4" algn="r">
              <a:lnSpc>
                <a:spcPct val="100000"/>
              </a:lnSpc>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5pPr>
            <a:lvl6pPr lvl="5" algn="r">
              <a:lnSpc>
                <a:spcPct val="100000"/>
              </a:lnSpc>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6pPr>
            <a:lvl7pPr lvl="6" algn="r">
              <a:lnSpc>
                <a:spcPct val="100000"/>
              </a:lnSpc>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7pPr>
            <a:lvl8pPr lvl="7" algn="r">
              <a:lnSpc>
                <a:spcPct val="100000"/>
              </a:lnSpc>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8pPr>
            <a:lvl9pPr lvl="8" algn="r">
              <a:lnSpc>
                <a:spcPct val="100000"/>
              </a:lnSpc>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9pPr>
          </a:lstStyle>
          <a:p/>
        </p:txBody>
      </p:sp>
      <p:sp>
        <p:nvSpPr>
          <p:cNvPr id="314" name="Google Shape;314;p26"/>
          <p:cNvSpPr txBox="1"/>
          <p:nvPr>
            <p:ph idx="1" type="subTitle"/>
          </p:nvPr>
        </p:nvSpPr>
        <p:spPr>
          <a:xfrm>
            <a:off x="1678662" y="1499638"/>
            <a:ext cx="5786700" cy="1694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1">
    <p:spTree>
      <p:nvGrpSpPr>
        <p:cNvPr id="315" name="Shape 315"/>
        <p:cNvGrpSpPr/>
        <p:nvPr/>
      </p:nvGrpSpPr>
      <p:grpSpPr>
        <a:xfrm>
          <a:off x="0" y="0"/>
          <a:ext cx="0" cy="0"/>
          <a:chOff x="0" y="0"/>
          <a:chExt cx="0" cy="0"/>
        </a:xfrm>
      </p:grpSpPr>
      <p:grpSp>
        <p:nvGrpSpPr>
          <p:cNvPr id="316" name="Google Shape;316;p27"/>
          <p:cNvGrpSpPr/>
          <p:nvPr/>
        </p:nvGrpSpPr>
        <p:grpSpPr>
          <a:xfrm>
            <a:off x="-686687" y="-809737"/>
            <a:ext cx="3270575" cy="3475775"/>
            <a:chOff x="-701300" y="296400"/>
            <a:chExt cx="3270575" cy="3475775"/>
          </a:xfrm>
        </p:grpSpPr>
        <p:sp>
          <p:nvSpPr>
            <p:cNvPr id="317" name="Google Shape;317;p27"/>
            <p:cNvSpPr/>
            <p:nvPr/>
          </p:nvSpPr>
          <p:spPr>
            <a:xfrm>
              <a:off x="-474700" y="647900"/>
              <a:ext cx="1730750" cy="1001450"/>
            </a:xfrm>
            <a:custGeom>
              <a:rect b="b" l="l" r="r" t="t"/>
              <a:pathLst>
                <a:path extrusionOk="0" h="40058" w="6923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7"/>
            <p:cNvSpPr/>
            <p:nvPr/>
          </p:nvSpPr>
          <p:spPr>
            <a:xfrm>
              <a:off x="-701300" y="914200"/>
              <a:ext cx="2100550" cy="2857975"/>
            </a:xfrm>
            <a:custGeom>
              <a:rect b="b" l="l" r="r" t="t"/>
              <a:pathLst>
                <a:path extrusionOk="0" h="114319" w="84022">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7"/>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7"/>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 name="Google Shape;321;p27"/>
          <p:cNvGrpSpPr/>
          <p:nvPr/>
        </p:nvGrpSpPr>
        <p:grpSpPr>
          <a:xfrm flipH="1" rot="10800000">
            <a:off x="5185950" y="4198550"/>
            <a:ext cx="4800150" cy="1079075"/>
            <a:chOff x="3323550" y="585000"/>
            <a:chExt cx="4800150" cy="1079075"/>
          </a:xfrm>
        </p:grpSpPr>
        <p:sp>
          <p:nvSpPr>
            <p:cNvPr id="322" name="Google Shape;322;p27"/>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7"/>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7"/>
            <p:cNvSpPr/>
            <p:nvPr/>
          </p:nvSpPr>
          <p:spPr>
            <a:xfrm>
              <a:off x="4706350" y="585000"/>
              <a:ext cx="3416450" cy="927400"/>
            </a:xfrm>
            <a:custGeom>
              <a:rect b="b" l="l" r="r" t="t"/>
              <a:pathLst>
                <a:path extrusionOk="0" h="37096" w="136658">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7"/>
            <p:cNvSpPr/>
            <p:nvPr/>
          </p:nvSpPr>
          <p:spPr>
            <a:xfrm>
              <a:off x="5372775" y="585000"/>
              <a:ext cx="2750925" cy="797600"/>
            </a:xfrm>
            <a:custGeom>
              <a:rect b="b" l="l" r="r" t="t"/>
              <a:pathLst>
                <a:path extrusionOk="0" h="31904" w="110037">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6" name="Google Shape;326;p27"/>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b="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1_Title and two columns">
    <p:spTree>
      <p:nvGrpSpPr>
        <p:cNvPr id="327" name="Shape 327"/>
        <p:cNvGrpSpPr/>
        <p:nvPr/>
      </p:nvGrpSpPr>
      <p:grpSpPr>
        <a:xfrm>
          <a:off x="0" y="0"/>
          <a:ext cx="0" cy="0"/>
          <a:chOff x="0" y="0"/>
          <a:chExt cx="0" cy="0"/>
        </a:xfrm>
      </p:grpSpPr>
      <p:grpSp>
        <p:nvGrpSpPr>
          <p:cNvPr id="328" name="Google Shape;328;p28"/>
          <p:cNvGrpSpPr/>
          <p:nvPr/>
        </p:nvGrpSpPr>
        <p:grpSpPr>
          <a:xfrm>
            <a:off x="-394167" y="-37506"/>
            <a:ext cx="3694000" cy="945309"/>
            <a:chOff x="-305650" y="585000"/>
            <a:chExt cx="2876275" cy="736050"/>
          </a:xfrm>
        </p:grpSpPr>
        <p:sp>
          <p:nvSpPr>
            <p:cNvPr id="329" name="Google Shape;329;p28"/>
            <p:cNvSpPr/>
            <p:nvPr/>
          </p:nvSpPr>
          <p:spPr>
            <a:xfrm>
              <a:off x="-305650" y="585000"/>
              <a:ext cx="2876275" cy="736050"/>
            </a:xfrm>
            <a:custGeom>
              <a:rect b="b" l="l" r="r" t="t"/>
              <a:pathLst>
                <a:path extrusionOk="0" h="29442" w="115051">
                  <a:moveTo>
                    <a:pt x="9118" y="1"/>
                  </a:moveTo>
                  <a:cubicBezTo>
                    <a:pt x="7298" y="10599"/>
                    <a:pt x="5282" y="21109"/>
                    <a:pt x="1" y="29441"/>
                  </a:cubicBezTo>
                  <a:cubicBezTo>
                    <a:pt x="35329" y="10724"/>
                    <a:pt x="74976" y="1749"/>
                    <a:pt x="115050" y="1"/>
                  </a:cubicBezTo>
                  <a:close/>
                </a:path>
              </a:pathLst>
            </a:custGeom>
            <a:solidFill>
              <a:srgbClr val="FF45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8"/>
            <p:cNvSpPr/>
            <p:nvPr/>
          </p:nvSpPr>
          <p:spPr>
            <a:xfrm>
              <a:off x="-305650" y="585000"/>
              <a:ext cx="2876275" cy="736050"/>
            </a:xfrm>
            <a:custGeom>
              <a:rect b="b" l="l" r="r" t="t"/>
              <a:pathLst>
                <a:path extrusionOk="0" h="29442" w="115051">
                  <a:moveTo>
                    <a:pt x="9118" y="1"/>
                  </a:moveTo>
                  <a:cubicBezTo>
                    <a:pt x="7298" y="10599"/>
                    <a:pt x="5282" y="21109"/>
                    <a:pt x="1" y="29441"/>
                  </a:cubicBezTo>
                  <a:cubicBezTo>
                    <a:pt x="35329" y="10724"/>
                    <a:pt x="74976" y="1749"/>
                    <a:pt x="1150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8"/>
            <p:cNvSpPr/>
            <p:nvPr/>
          </p:nvSpPr>
          <p:spPr>
            <a:xfrm>
              <a:off x="-274425" y="585000"/>
              <a:ext cx="1645125" cy="584375"/>
            </a:xfrm>
            <a:custGeom>
              <a:rect b="b" l="l" r="r" t="t"/>
              <a:pathLst>
                <a:path extrusionOk="0" h="23375" w="65805">
                  <a:moveTo>
                    <a:pt x="8030" y="1"/>
                  </a:moveTo>
                  <a:cubicBezTo>
                    <a:pt x="6406" y="8476"/>
                    <a:pt x="4265" y="16648"/>
                    <a:pt x="1" y="23375"/>
                  </a:cubicBezTo>
                  <a:cubicBezTo>
                    <a:pt x="20716" y="12401"/>
                    <a:pt x="42912" y="4783"/>
                    <a:pt x="6580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8"/>
            <p:cNvSpPr/>
            <p:nvPr/>
          </p:nvSpPr>
          <p:spPr>
            <a:xfrm>
              <a:off x="-247650" y="585000"/>
              <a:ext cx="1126350" cy="454575"/>
            </a:xfrm>
            <a:custGeom>
              <a:rect b="b" l="l" r="r" t="t"/>
              <a:pathLst>
                <a:path extrusionOk="0" h="18183" w="45054">
                  <a:moveTo>
                    <a:pt x="6941" y="1"/>
                  </a:moveTo>
                  <a:cubicBezTo>
                    <a:pt x="5425" y="6585"/>
                    <a:pt x="3390" y="12847"/>
                    <a:pt x="0" y="18182"/>
                  </a:cubicBezTo>
                  <a:cubicBezTo>
                    <a:pt x="14382" y="10564"/>
                    <a:pt x="29494" y="4551"/>
                    <a:pt x="4505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 name="Google Shape;333;p28"/>
          <p:cNvGrpSpPr/>
          <p:nvPr/>
        </p:nvGrpSpPr>
        <p:grpSpPr>
          <a:xfrm flipH="1">
            <a:off x="7246159" y="2683360"/>
            <a:ext cx="4335037" cy="2653659"/>
            <a:chOff x="-1602350" y="2951375"/>
            <a:chExt cx="3381200" cy="2069775"/>
          </a:xfrm>
        </p:grpSpPr>
        <p:sp>
          <p:nvSpPr>
            <p:cNvPr id="334" name="Google Shape;334;p28"/>
            <p:cNvSpPr/>
            <p:nvPr/>
          </p:nvSpPr>
          <p:spPr>
            <a:xfrm>
              <a:off x="-1359700" y="2951375"/>
              <a:ext cx="2801775" cy="1975225"/>
            </a:xfrm>
            <a:custGeom>
              <a:rect b="b" l="l" r="r" t="t"/>
              <a:pathLst>
                <a:path extrusionOk="0" h="79009" w="112071">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8"/>
            <p:cNvSpPr/>
            <p:nvPr/>
          </p:nvSpPr>
          <p:spPr>
            <a:xfrm>
              <a:off x="-1359700" y="2951375"/>
              <a:ext cx="2801775" cy="1975225"/>
            </a:xfrm>
            <a:custGeom>
              <a:rect b="b" l="l" r="r" t="t"/>
              <a:pathLst>
                <a:path extrusionOk="0" h="79009" w="112071">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8"/>
            <p:cNvSpPr/>
            <p:nvPr/>
          </p:nvSpPr>
          <p:spPr>
            <a:xfrm>
              <a:off x="-1602350" y="3573650"/>
              <a:ext cx="3381200" cy="1447500"/>
            </a:xfrm>
            <a:custGeom>
              <a:rect b="b" l="l" r="r" t="t"/>
              <a:pathLst>
                <a:path extrusionOk="0" h="57900" w="135248">
                  <a:moveTo>
                    <a:pt x="3908" y="57900"/>
                  </a:moveTo>
                  <a:lnTo>
                    <a:pt x="135248" y="57900"/>
                  </a:lnTo>
                  <a:cubicBezTo>
                    <a:pt x="86127" y="49817"/>
                    <a:pt x="38291" y="31600"/>
                    <a:pt x="0" y="0"/>
                  </a:cubicBezTo>
                  <a:cubicBezTo>
                    <a:pt x="6531" y="17218"/>
                    <a:pt x="339" y="39629"/>
                    <a:pt x="3908" y="5790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7" name="Google Shape;337;p28"/>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8" name="Google Shape;338;p28"/>
          <p:cNvSpPr txBox="1"/>
          <p:nvPr>
            <p:ph idx="1" type="subTitle"/>
          </p:nvPr>
        </p:nvSpPr>
        <p:spPr>
          <a:xfrm>
            <a:off x="971238" y="1761900"/>
            <a:ext cx="2971800" cy="469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1"/>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39" name="Google Shape;339;p28"/>
          <p:cNvSpPr txBox="1"/>
          <p:nvPr>
            <p:ph idx="2" type="subTitle"/>
          </p:nvPr>
        </p:nvSpPr>
        <p:spPr>
          <a:xfrm>
            <a:off x="971263" y="2231700"/>
            <a:ext cx="2971800" cy="2208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1600"/>
              <a:buChar char="●"/>
              <a:defRPr/>
            </a:lvl1pPr>
            <a:lvl2pPr lvl="1" algn="ctr">
              <a:lnSpc>
                <a:spcPct val="100000"/>
              </a:lnSpc>
              <a:spcBef>
                <a:spcPts val="500"/>
              </a:spcBef>
              <a:spcAft>
                <a:spcPts val="0"/>
              </a:spcAft>
              <a:buSzPts val="1600"/>
              <a:buChar char="○"/>
              <a:defRPr/>
            </a:lvl2pPr>
            <a:lvl3pPr lvl="2" algn="ctr">
              <a:lnSpc>
                <a:spcPct val="100000"/>
              </a:lnSpc>
              <a:spcBef>
                <a:spcPts val="0"/>
              </a:spcBef>
              <a:spcAft>
                <a:spcPts val="0"/>
              </a:spcAft>
              <a:buSzPts val="1600"/>
              <a:buChar char="■"/>
              <a:defRPr/>
            </a:lvl3pPr>
            <a:lvl4pPr lvl="3" algn="ctr">
              <a:lnSpc>
                <a:spcPct val="100000"/>
              </a:lnSpc>
              <a:spcBef>
                <a:spcPts val="0"/>
              </a:spcBef>
              <a:spcAft>
                <a:spcPts val="0"/>
              </a:spcAft>
              <a:buSzPts val="1600"/>
              <a:buChar char="●"/>
              <a:defRPr/>
            </a:lvl4pPr>
            <a:lvl5pPr lvl="4" algn="ctr">
              <a:lnSpc>
                <a:spcPct val="100000"/>
              </a:lnSpc>
              <a:spcBef>
                <a:spcPts val="0"/>
              </a:spcBef>
              <a:spcAft>
                <a:spcPts val="0"/>
              </a:spcAft>
              <a:buSzPts val="1600"/>
              <a:buChar char="○"/>
              <a:defRPr/>
            </a:lvl5pPr>
            <a:lvl6pPr lvl="5" algn="ctr">
              <a:lnSpc>
                <a:spcPct val="100000"/>
              </a:lnSpc>
              <a:spcBef>
                <a:spcPts val="0"/>
              </a:spcBef>
              <a:spcAft>
                <a:spcPts val="0"/>
              </a:spcAft>
              <a:buSzPts val="1600"/>
              <a:buChar char="■"/>
              <a:defRPr/>
            </a:lvl6pPr>
            <a:lvl7pPr lvl="6" algn="ctr">
              <a:lnSpc>
                <a:spcPct val="100000"/>
              </a:lnSpc>
              <a:spcBef>
                <a:spcPts val="0"/>
              </a:spcBef>
              <a:spcAft>
                <a:spcPts val="0"/>
              </a:spcAft>
              <a:buSzPts val="1600"/>
              <a:buChar char="●"/>
              <a:defRPr/>
            </a:lvl7pPr>
            <a:lvl8pPr lvl="7" algn="ctr">
              <a:lnSpc>
                <a:spcPct val="100000"/>
              </a:lnSpc>
              <a:spcBef>
                <a:spcPts val="0"/>
              </a:spcBef>
              <a:spcAft>
                <a:spcPts val="0"/>
              </a:spcAft>
              <a:buSzPts val="1600"/>
              <a:buChar char="○"/>
              <a:defRPr/>
            </a:lvl8pPr>
            <a:lvl9pPr lvl="8" algn="ctr">
              <a:lnSpc>
                <a:spcPct val="100000"/>
              </a:lnSpc>
              <a:spcBef>
                <a:spcPts val="0"/>
              </a:spcBef>
              <a:spcAft>
                <a:spcPts val="0"/>
              </a:spcAft>
              <a:buSzPts val="1600"/>
              <a:buChar char="■"/>
              <a:defRPr/>
            </a:lvl9pPr>
          </a:lstStyle>
          <a:p/>
        </p:txBody>
      </p:sp>
      <p:sp>
        <p:nvSpPr>
          <p:cNvPr id="340" name="Google Shape;340;p28"/>
          <p:cNvSpPr txBox="1"/>
          <p:nvPr>
            <p:ph idx="3" type="subTitle"/>
          </p:nvPr>
        </p:nvSpPr>
        <p:spPr>
          <a:xfrm>
            <a:off x="5196288" y="1761900"/>
            <a:ext cx="2971800" cy="469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1"/>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41" name="Google Shape;341;p28"/>
          <p:cNvSpPr txBox="1"/>
          <p:nvPr>
            <p:ph idx="4" type="subTitle"/>
          </p:nvPr>
        </p:nvSpPr>
        <p:spPr>
          <a:xfrm>
            <a:off x="5196313" y="2231700"/>
            <a:ext cx="2971800" cy="2208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1600"/>
              <a:buChar char="●"/>
              <a:defRPr/>
            </a:lvl1pPr>
            <a:lvl2pPr lvl="1" algn="ctr">
              <a:lnSpc>
                <a:spcPct val="100000"/>
              </a:lnSpc>
              <a:spcBef>
                <a:spcPts val="500"/>
              </a:spcBef>
              <a:spcAft>
                <a:spcPts val="0"/>
              </a:spcAft>
              <a:buSzPts val="1600"/>
              <a:buChar char="○"/>
              <a:defRPr/>
            </a:lvl2pPr>
            <a:lvl3pPr lvl="2" algn="ctr">
              <a:lnSpc>
                <a:spcPct val="100000"/>
              </a:lnSpc>
              <a:spcBef>
                <a:spcPts val="0"/>
              </a:spcBef>
              <a:spcAft>
                <a:spcPts val="0"/>
              </a:spcAft>
              <a:buSzPts val="1600"/>
              <a:buChar char="■"/>
              <a:defRPr/>
            </a:lvl3pPr>
            <a:lvl4pPr lvl="3" algn="ctr">
              <a:lnSpc>
                <a:spcPct val="100000"/>
              </a:lnSpc>
              <a:spcBef>
                <a:spcPts val="0"/>
              </a:spcBef>
              <a:spcAft>
                <a:spcPts val="0"/>
              </a:spcAft>
              <a:buSzPts val="1600"/>
              <a:buChar char="●"/>
              <a:defRPr/>
            </a:lvl4pPr>
            <a:lvl5pPr lvl="4" algn="ctr">
              <a:lnSpc>
                <a:spcPct val="100000"/>
              </a:lnSpc>
              <a:spcBef>
                <a:spcPts val="0"/>
              </a:spcBef>
              <a:spcAft>
                <a:spcPts val="0"/>
              </a:spcAft>
              <a:buSzPts val="1600"/>
              <a:buChar char="○"/>
              <a:defRPr/>
            </a:lvl5pPr>
            <a:lvl6pPr lvl="5" algn="ctr">
              <a:lnSpc>
                <a:spcPct val="100000"/>
              </a:lnSpc>
              <a:spcBef>
                <a:spcPts val="0"/>
              </a:spcBef>
              <a:spcAft>
                <a:spcPts val="0"/>
              </a:spcAft>
              <a:buSzPts val="1600"/>
              <a:buChar char="■"/>
              <a:defRPr/>
            </a:lvl6pPr>
            <a:lvl7pPr lvl="6" algn="ctr">
              <a:lnSpc>
                <a:spcPct val="100000"/>
              </a:lnSpc>
              <a:spcBef>
                <a:spcPts val="0"/>
              </a:spcBef>
              <a:spcAft>
                <a:spcPts val="0"/>
              </a:spcAft>
              <a:buSzPts val="1600"/>
              <a:buChar char="●"/>
              <a:defRPr/>
            </a:lvl7pPr>
            <a:lvl8pPr lvl="7" algn="ctr">
              <a:lnSpc>
                <a:spcPct val="100000"/>
              </a:lnSpc>
              <a:spcBef>
                <a:spcPts val="0"/>
              </a:spcBef>
              <a:spcAft>
                <a:spcPts val="0"/>
              </a:spcAft>
              <a:buSzPts val="1600"/>
              <a:buChar char="○"/>
              <a:defRPr/>
            </a:lvl8pPr>
            <a:lvl9pPr lvl="8" algn="ctr">
              <a:lnSpc>
                <a:spcPct val="100000"/>
              </a:lnSpc>
              <a:spcBef>
                <a:spcPts val="0"/>
              </a:spcBef>
              <a:spcAft>
                <a:spcPts val="0"/>
              </a:spcAft>
              <a:buSzPts val="16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Numbers and text">
    <p:spTree>
      <p:nvGrpSpPr>
        <p:cNvPr id="342" name="Shape 342"/>
        <p:cNvGrpSpPr/>
        <p:nvPr/>
      </p:nvGrpSpPr>
      <p:grpSpPr>
        <a:xfrm>
          <a:off x="0" y="0"/>
          <a:ext cx="0" cy="0"/>
          <a:chOff x="0" y="0"/>
          <a:chExt cx="0" cy="0"/>
        </a:xfrm>
      </p:grpSpPr>
      <p:grpSp>
        <p:nvGrpSpPr>
          <p:cNvPr id="343" name="Google Shape;343;p29"/>
          <p:cNvGrpSpPr/>
          <p:nvPr/>
        </p:nvGrpSpPr>
        <p:grpSpPr>
          <a:xfrm>
            <a:off x="3859764" y="-381006"/>
            <a:ext cx="6164833" cy="1385856"/>
            <a:chOff x="3859764" y="-381006"/>
            <a:chExt cx="6164833" cy="1385856"/>
          </a:xfrm>
        </p:grpSpPr>
        <p:sp>
          <p:nvSpPr>
            <p:cNvPr id="344" name="Google Shape;344;p29"/>
            <p:cNvSpPr/>
            <p:nvPr/>
          </p:nvSpPr>
          <p:spPr>
            <a:xfrm>
              <a:off x="3859764" y="-381006"/>
              <a:ext cx="6123575" cy="1385856"/>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9"/>
            <p:cNvSpPr/>
            <p:nvPr/>
          </p:nvSpPr>
          <p:spPr>
            <a:xfrm>
              <a:off x="3859764" y="-381006"/>
              <a:ext cx="6123575" cy="1385856"/>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9"/>
            <p:cNvSpPr/>
            <p:nvPr/>
          </p:nvSpPr>
          <p:spPr>
            <a:xfrm>
              <a:off x="5635694" y="-381006"/>
              <a:ext cx="4387747" cy="1191060"/>
            </a:xfrm>
            <a:custGeom>
              <a:rect b="b" l="l" r="r" t="t"/>
              <a:pathLst>
                <a:path extrusionOk="0" h="37096" w="136658">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9"/>
            <p:cNvSpPr/>
            <p:nvPr/>
          </p:nvSpPr>
          <p:spPr>
            <a:xfrm>
              <a:off x="6491584" y="-381006"/>
              <a:ext cx="3533013" cy="1024358"/>
            </a:xfrm>
            <a:custGeom>
              <a:rect b="b" l="l" r="r" t="t"/>
              <a:pathLst>
                <a:path extrusionOk="0" h="31904" w="110037">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8" name="Google Shape;348;p29"/>
          <p:cNvGrpSpPr/>
          <p:nvPr/>
        </p:nvGrpSpPr>
        <p:grpSpPr>
          <a:xfrm flipH="1" rot="10800000">
            <a:off x="-1068928" y="1625369"/>
            <a:ext cx="4173908" cy="4435784"/>
            <a:chOff x="-701300" y="296400"/>
            <a:chExt cx="3270575" cy="3475775"/>
          </a:xfrm>
        </p:grpSpPr>
        <p:sp>
          <p:nvSpPr>
            <p:cNvPr id="349" name="Google Shape;349;p29"/>
            <p:cNvSpPr/>
            <p:nvPr/>
          </p:nvSpPr>
          <p:spPr>
            <a:xfrm>
              <a:off x="-474700" y="647900"/>
              <a:ext cx="1730750" cy="1001450"/>
            </a:xfrm>
            <a:custGeom>
              <a:rect b="b" l="l" r="r" t="t"/>
              <a:pathLst>
                <a:path extrusionOk="0" h="40058" w="6923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9"/>
            <p:cNvSpPr/>
            <p:nvPr/>
          </p:nvSpPr>
          <p:spPr>
            <a:xfrm>
              <a:off x="-701300" y="914200"/>
              <a:ext cx="2100550" cy="2857975"/>
            </a:xfrm>
            <a:custGeom>
              <a:rect b="b" l="l" r="r" t="t"/>
              <a:pathLst>
                <a:path extrusionOk="0" h="114319" w="84022">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9"/>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9"/>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3" name="Google Shape;353;p29"/>
          <p:cNvSpPr txBox="1"/>
          <p:nvPr>
            <p:ph type="title"/>
          </p:nvPr>
        </p:nvSpPr>
        <p:spPr>
          <a:xfrm>
            <a:off x="1232625" y="1692200"/>
            <a:ext cx="2677200" cy="126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7200"/>
              <a:buNone/>
              <a:defRPr sz="7200">
                <a:solidFill>
                  <a:schemeClr val="lt2"/>
                </a:solidFill>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354" name="Google Shape;354;p29"/>
          <p:cNvSpPr txBox="1"/>
          <p:nvPr>
            <p:ph idx="1" type="subTitle"/>
          </p:nvPr>
        </p:nvSpPr>
        <p:spPr>
          <a:xfrm>
            <a:off x="1232625" y="2960475"/>
            <a:ext cx="2677200" cy="727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55" name="Google Shape;355;p29"/>
          <p:cNvSpPr txBox="1"/>
          <p:nvPr>
            <p:ph idx="2" type="title"/>
          </p:nvPr>
        </p:nvSpPr>
        <p:spPr>
          <a:xfrm>
            <a:off x="5234175" y="1692075"/>
            <a:ext cx="2677200" cy="12684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7200"/>
              <a:buNone/>
              <a:defRPr sz="7200">
                <a:solidFill>
                  <a:schemeClr val="accent2"/>
                </a:solidFill>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356" name="Google Shape;356;p29"/>
          <p:cNvSpPr txBox="1"/>
          <p:nvPr>
            <p:ph idx="3" type="subTitle"/>
          </p:nvPr>
        </p:nvSpPr>
        <p:spPr>
          <a:xfrm>
            <a:off x="5234175" y="2960475"/>
            <a:ext cx="2677200" cy="727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57" name="Google Shape;357;p29"/>
          <p:cNvSpPr txBox="1"/>
          <p:nvPr>
            <p:ph idx="4" type="title"/>
          </p:nvPr>
        </p:nvSpPr>
        <p:spPr>
          <a:xfrm>
            <a:off x="720000" y="4132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 and six columns">
    <p:spTree>
      <p:nvGrpSpPr>
        <p:cNvPr id="358" name="Shape 358"/>
        <p:cNvGrpSpPr/>
        <p:nvPr/>
      </p:nvGrpSpPr>
      <p:grpSpPr>
        <a:xfrm>
          <a:off x="0" y="0"/>
          <a:ext cx="0" cy="0"/>
          <a:chOff x="0" y="0"/>
          <a:chExt cx="0" cy="0"/>
        </a:xfrm>
      </p:grpSpPr>
      <p:grpSp>
        <p:nvGrpSpPr>
          <p:cNvPr id="359" name="Google Shape;359;p30"/>
          <p:cNvGrpSpPr/>
          <p:nvPr/>
        </p:nvGrpSpPr>
        <p:grpSpPr>
          <a:xfrm flipH="1" rot="-899949">
            <a:off x="6256486" y="-1101964"/>
            <a:ext cx="4190445" cy="4453219"/>
            <a:chOff x="-4219997" y="480632"/>
            <a:chExt cx="2433813" cy="2586433"/>
          </a:xfrm>
        </p:grpSpPr>
        <p:sp>
          <p:nvSpPr>
            <p:cNvPr id="360" name="Google Shape;360;p30"/>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0"/>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0"/>
            <p:cNvSpPr/>
            <p:nvPr/>
          </p:nvSpPr>
          <p:spPr>
            <a:xfrm>
              <a:off x="-4219997" y="940420"/>
              <a:ext cx="1563209" cy="2126645"/>
            </a:xfrm>
            <a:custGeom>
              <a:rect b="b" l="l" r="r" t="t"/>
              <a:pathLst>
                <a:path extrusionOk="0" h="29833" w="21929">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 name="Google Shape;363;p30"/>
          <p:cNvGrpSpPr/>
          <p:nvPr/>
        </p:nvGrpSpPr>
        <p:grpSpPr>
          <a:xfrm>
            <a:off x="-2364328" y="2683360"/>
            <a:ext cx="4335037" cy="2653659"/>
            <a:chOff x="-1602350" y="2951375"/>
            <a:chExt cx="3381200" cy="2069775"/>
          </a:xfrm>
        </p:grpSpPr>
        <p:sp>
          <p:nvSpPr>
            <p:cNvPr id="364" name="Google Shape;364;p30"/>
            <p:cNvSpPr/>
            <p:nvPr/>
          </p:nvSpPr>
          <p:spPr>
            <a:xfrm>
              <a:off x="-1359700" y="2951375"/>
              <a:ext cx="2801775" cy="1975225"/>
            </a:xfrm>
            <a:custGeom>
              <a:rect b="b" l="l" r="r" t="t"/>
              <a:pathLst>
                <a:path extrusionOk="0" h="79009" w="112071">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0"/>
            <p:cNvSpPr/>
            <p:nvPr/>
          </p:nvSpPr>
          <p:spPr>
            <a:xfrm>
              <a:off x="-1359700" y="2951375"/>
              <a:ext cx="2801775" cy="1975225"/>
            </a:xfrm>
            <a:custGeom>
              <a:rect b="b" l="l" r="r" t="t"/>
              <a:pathLst>
                <a:path extrusionOk="0" h="79009" w="112071">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0"/>
            <p:cNvSpPr/>
            <p:nvPr/>
          </p:nvSpPr>
          <p:spPr>
            <a:xfrm>
              <a:off x="-1602350" y="3573650"/>
              <a:ext cx="3381200" cy="1447500"/>
            </a:xfrm>
            <a:custGeom>
              <a:rect b="b" l="l" r="r" t="t"/>
              <a:pathLst>
                <a:path extrusionOk="0" h="57900" w="135248">
                  <a:moveTo>
                    <a:pt x="3908" y="57900"/>
                  </a:moveTo>
                  <a:lnTo>
                    <a:pt x="135248" y="57900"/>
                  </a:lnTo>
                  <a:cubicBezTo>
                    <a:pt x="86127" y="49817"/>
                    <a:pt x="38291" y="31600"/>
                    <a:pt x="0" y="0"/>
                  </a:cubicBezTo>
                  <a:cubicBezTo>
                    <a:pt x="6531" y="17218"/>
                    <a:pt x="339" y="39629"/>
                    <a:pt x="3908" y="5790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7" name="Google Shape;367;p30"/>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b="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8" name="Google Shape;368;p30"/>
          <p:cNvSpPr txBox="1"/>
          <p:nvPr>
            <p:ph idx="1" type="subTitle"/>
          </p:nvPr>
        </p:nvSpPr>
        <p:spPr>
          <a:xfrm>
            <a:off x="720000" y="1763975"/>
            <a:ext cx="2309400" cy="36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69" name="Google Shape;369;p30"/>
          <p:cNvSpPr txBox="1"/>
          <p:nvPr>
            <p:ph idx="2" type="subTitle"/>
          </p:nvPr>
        </p:nvSpPr>
        <p:spPr>
          <a:xfrm>
            <a:off x="720000" y="2132575"/>
            <a:ext cx="2309400" cy="662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70" name="Google Shape;370;p30"/>
          <p:cNvSpPr txBox="1"/>
          <p:nvPr>
            <p:ph idx="3" type="subTitle"/>
          </p:nvPr>
        </p:nvSpPr>
        <p:spPr>
          <a:xfrm>
            <a:off x="3417300" y="1763975"/>
            <a:ext cx="2309400" cy="36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71" name="Google Shape;371;p30"/>
          <p:cNvSpPr txBox="1"/>
          <p:nvPr>
            <p:ph idx="4" type="subTitle"/>
          </p:nvPr>
        </p:nvSpPr>
        <p:spPr>
          <a:xfrm>
            <a:off x="3417300" y="2132575"/>
            <a:ext cx="2309400" cy="662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72" name="Google Shape;372;p30"/>
          <p:cNvSpPr txBox="1"/>
          <p:nvPr>
            <p:ph idx="5" type="subTitle"/>
          </p:nvPr>
        </p:nvSpPr>
        <p:spPr>
          <a:xfrm>
            <a:off x="6114600" y="1763975"/>
            <a:ext cx="2309400" cy="36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73" name="Google Shape;373;p30"/>
          <p:cNvSpPr txBox="1"/>
          <p:nvPr>
            <p:ph idx="6" type="subTitle"/>
          </p:nvPr>
        </p:nvSpPr>
        <p:spPr>
          <a:xfrm>
            <a:off x="6114600" y="2132575"/>
            <a:ext cx="2309400" cy="662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74" name="Google Shape;374;p30"/>
          <p:cNvSpPr txBox="1"/>
          <p:nvPr>
            <p:ph idx="7" type="subTitle"/>
          </p:nvPr>
        </p:nvSpPr>
        <p:spPr>
          <a:xfrm>
            <a:off x="720000" y="3572800"/>
            <a:ext cx="2309400" cy="36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75" name="Google Shape;375;p30"/>
          <p:cNvSpPr txBox="1"/>
          <p:nvPr>
            <p:ph idx="8" type="subTitle"/>
          </p:nvPr>
        </p:nvSpPr>
        <p:spPr>
          <a:xfrm>
            <a:off x="720000" y="3941400"/>
            <a:ext cx="2309400" cy="662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76" name="Google Shape;376;p30"/>
          <p:cNvSpPr txBox="1"/>
          <p:nvPr>
            <p:ph idx="9" type="subTitle"/>
          </p:nvPr>
        </p:nvSpPr>
        <p:spPr>
          <a:xfrm>
            <a:off x="3417300" y="3572800"/>
            <a:ext cx="2309400" cy="36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77" name="Google Shape;377;p30"/>
          <p:cNvSpPr txBox="1"/>
          <p:nvPr>
            <p:ph idx="13" type="subTitle"/>
          </p:nvPr>
        </p:nvSpPr>
        <p:spPr>
          <a:xfrm>
            <a:off x="3417300" y="3941400"/>
            <a:ext cx="2309400" cy="662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78" name="Google Shape;378;p30"/>
          <p:cNvSpPr txBox="1"/>
          <p:nvPr>
            <p:ph idx="14" type="subTitle"/>
          </p:nvPr>
        </p:nvSpPr>
        <p:spPr>
          <a:xfrm>
            <a:off x="6114600" y="3572800"/>
            <a:ext cx="2309400" cy="368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79" name="Google Shape;379;p30"/>
          <p:cNvSpPr txBox="1"/>
          <p:nvPr>
            <p:ph idx="15" type="subTitle"/>
          </p:nvPr>
        </p:nvSpPr>
        <p:spPr>
          <a:xfrm>
            <a:off x="6114600" y="3941400"/>
            <a:ext cx="2309400" cy="662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grpSp>
        <p:nvGrpSpPr>
          <p:cNvPr id="130" name="Google Shape;130;p13"/>
          <p:cNvGrpSpPr/>
          <p:nvPr/>
        </p:nvGrpSpPr>
        <p:grpSpPr>
          <a:xfrm rot="899949">
            <a:off x="-1375227" y="-1120514"/>
            <a:ext cx="4190445" cy="4453219"/>
            <a:chOff x="-4219997" y="480632"/>
            <a:chExt cx="2433813" cy="2586433"/>
          </a:xfrm>
        </p:grpSpPr>
        <p:sp>
          <p:nvSpPr>
            <p:cNvPr id="131" name="Google Shape;131;p13"/>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4219997" y="940420"/>
              <a:ext cx="1563209" cy="2126645"/>
            </a:xfrm>
            <a:custGeom>
              <a:rect b="b" l="l" r="r" t="t"/>
              <a:pathLst>
                <a:path extrusionOk="0" h="29833" w="21929">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p13"/>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35" name="Google Shape;135;p13"/>
          <p:cNvGrpSpPr/>
          <p:nvPr/>
        </p:nvGrpSpPr>
        <p:grpSpPr>
          <a:xfrm>
            <a:off x="5947550" y="3487006"/>
            <a:ext cx="4853649" cy="2253390"/>
            <a:chOff x="4841950" y="3595950"/>
            <a:chExt cx="3795175" cy="1761975"/>
          </a:xfrm>
        </p:grpSpPr>
        <p:sp>
          <p:nvSpPr>
            <p:cNvPr id="136" name="Google Shape;136;p13"/>
            <p:cNvSpPr/>
            <p:nvPr/>
          </p:nvSpPr>
          <p:spPr>
            <a:xfrm>
              <a:off x="5150200" y="3595950"/>
              <a:ext cx="3408400" cy="1677675"/>
            </a:xfrm>
            <a:custGeom>
              <a:rect b="b" l="l" r="r" t="t"/>
              <a:pathLst>
                <a:path extrusionOk="0" h="67107" w="136336">
                  <a:moveTo>
                    <a:pt x="0" y="67107"/>
                  </a:moveTo>
                  <a:cubicBezTo>
                    <a:pt x="45713" y="50138"/>
                    <a:pt x="88553" y="25854"/>
                    <a:pt x="130002" y="0"/>
                  </a:cubicBezTo>
                  <a:cubicBezTo>
                    <a:pt x="133802" y="3819"/>
                    <a:pt x="135836" y="8726"/>
                    <a:pt x="136336" y="13900"/>
                  </a:cubicBezTo>
                  <a:cubicBezTo>
                    <a:pt x="136318" y="13829"/>
                    <a:pt x="136282" y="13811"/>
                    <a:pt x="136247" y="13793"/>
                  </a:cubicBezTo>
                  <a:cubicBezTo>
                    <a:pt x="92354" y="35204"/>
                    <a:pt x="47230" y="54974"/>
                    <a:pt x="0" y="671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3"/>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rgbClr val="FF45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3"/>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spTree>
      <p:nvGrpSpPr>
        <p:cNvPr id="380" name="Shape 380"/>
        <p:cNvGrpSpPr/>
        <p:nvPr/>
      </p:nvGrpSpPr>
      <p:grpSpPr>
        <a:xfrm>
          <a:off x="0" y="0"/>
          <a:ext cx="0" cy="0"/>
          <a:chOff x="0" y="0"/>
          <a:chExt cx="0" cy="0"/>
        </a:xfrm>
      </p:grpSpPr>
      <p:grpSp>
        <p:nvGrpSpPr>
          <p:cNvPr id="381" name="Google Shape;381;p31"/>
          <p:cNvGrpSpPr/>
          <p:nvPr/>
        </p:nvGrpSpPr>
        <p:grpSpPr>
          <a:xfrm>
            <a:off x="-874307" y="-3096782"/>
            <a:ext cx="10943120" cy="7654831"/>
            <a:chOff x="-4219997" y="-1378766"/>
            <a:chExt cx="6355628" cy="4445831"/>
          </a:xfrm>
        </p:grpSpPr>
        <p:sp>
          <p:nvSpPr>
            <p:cNvPr id="382" name="Google Shape;382;p31"/>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1"/>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1"/>
            <p:cNvSpPr/>
            <p:nvPr/>
          </p:nvSpPr>
          <p:spPr>
            <a:xfrm>
              <a:off x="-4219997" y="940420"/>
              <a:ext cx="1563209" cy="2126645"/>
            </a:xfrm>
            <a:custGeom>
              <a:rect b="b" l="l" r="r" t="t"/>
              <a:pathLst>
                <a:path extrusionOk="0" h="29833" w="21929">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1"/>
            <p:cNvSpPr/>
            <p:nvPr/>
          </p:nvSpPr>
          <p:spPr>
            <a:xfrm>
              <a:off x="-575409" y="336279"/>
              <a:ext cx="2711040" cy="646840"/>
            </a:xfrm>
            <a:custGeom>
              <a:rect b="b" l="l" r="r" t="t"/>
              <a:pathLst>
                <a:path extrusionOk="0" h="9074" w="38031">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1"/>
            <p:cNvSpPr/>
            <p:nvPr/>
          </p:nvSpPr>
          <p:spPr>
            <a:xfrm>
              <a:off x="-4057824" y="-623217"/>
              <a:ext cx="6135571" cy="2110606"/>
            </a:xfrm>
            <a:custGeom>
              <a:rect b="b" l="l" r="r" t="t"/>
              <a:pathLst>
                <a:path extrusionOk="0" h="29608" w="86071">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rgbClr val="FF45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1"/>
            <p:cNvSpPr/>
            <p:nvPr/>
          </p:nvSpPr>
          <p:spPr>
            <a:xfrm>
              <a:off x="-4057824" y="-623217"/>
              <a:ext cx="6135571" cy="2110606"/>
            </a:xfrm>
            <a:custGeom>
              <a:rect b="b" l="l" r="r" t="t"/>
              <a:pathLst>
                <a:path extrusionOk="0" h="29608" w="86071">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1"/>
            <p:cNvSpPr/>
            <p:nvPr/>
          </p:nvSpPr>
          <p:spPr>
            <a:xfrm>
              <a:off x="-4057824" y="-738057"/>
              <a:ext cx="6135571" cy="2110392"/>
            </a:xfrm>
            <a:custGeom>
              <a:rect b="b" l="l" r="r" t="t"/>
              <a:pathLst>
                <a:path extrusionOk="0" h="29605" w="86071">
                  <a:moveTo>
                    <a:pt x="23652" y="0"/>
                  </a:moveTo>
                  <a:cubicBezTo>
                    <a:pt x="19629" y="0"/>
                    <a:pt x="15613" y="596"/>
                    <a:pt x="11937" y="2181"/>
                  </a:cubicBezTo>
                  <a:cubicBezTo>
                    <a:pt x="6950" y="4340"/>
                    <a:pt x="2659" y="8506"/>
                    <a:pt x="1276" y="13760"/>
                  </a:cubicBezTo>
                  <a:cubicBezTo>
                    <a:pt x="1" y="18658"/>
                    <a:pt x="1883" y="24876"/>
                    <a:pt x="90" y="29604"/>
                  </a:cubicBezTo>
                  <a:cubicBezTo>
                    <a:pt x="11464" y="20219"/>
                    <a:pt x="26059" y="15357"/>
                    <a:pt x="40716" y="13769"/>
                  </a:cubicBezTo>
                  <a:cubicBezTo>
                    <a:pt x="44968" y="13309"/>
                    <a:pt x="49233" y="13108"/>
                    <a:pt x="53503" y="13108"/>
                  </a:cubicBezTo>
                  <a:cubicBezTo>
                    <a:pt x="63954" y="13108"/>
                    <a:pt x="74428" y="14311"/>
                    <a:pt x="84777" y="15857"/>
                  </a:cubicBezTo>
                  <a:cubicBezTo>
                    <a:pt x="86071" y="12529"/>
                    <a:pt x="83921" y="8720"/>
                    <a:pt x="80718" y="7141"/>
                  </a:cubicBezTo>
                  <a:cubicBezTo>
                    <a:pt x="77507" y="5571"/>
                    <a:pt x="73778" y="5633"/>
                    <a:pt x="70200" y="5598"/>
                  </a:cubicBezTo>
                  <a:cubicBezTo>
                    <a:pt x="61404" y="5517"/>
                    <a:pt x="52617" y="4661"/>
                    <a:pt x="43981" y="3028"/>
                  </a:cubicBezTo>
                  <a:cubicBezTo>
                    <a:pt x="38647" y="2011"/>
                    <a:pt x="33348" y="709"/>
                    <a:pt x="27941" y="209"/>
                  </a:cubicBezTo>
                  <a:cubicBezTo>
                    <a:pt x="26521" y="76"/>
                    <a:pt x="25086" y="0"/>
                    <a:pt x="236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1"/>
            <p:cNvSpPr/>
            <p:nvPr/>
          </p:nvSpPr>
          <p:spPr>
            <a:xfrm>
              <a:off x="-4057824" y="-836644"/>
              <a:ext cx="6135571" cy="2110392"/>
            </a:xfrm>
            <a:custGeom>
              <a:rect b="b" l="l" r="r" t="t"/>
              <a:pathLst>
                <a:path extrusionOk="0" h="29605" w="86071">
                  <a:moveTo>
                    <a:pt x="23652" y="0"/>
                  </a:moveTo>
                  <a:cubicBezTo>
                    <a:pt x="19629" y="0"/>
                    <a:pt x="15613" y="596"/>
                    <a:pt x="11937" y="2181"/>
                  </a:cubicBezTo>
                  <a:cubicBezTo>
                    <a:pt x="6950" y="4340"/>
                    <a:pt x="2659" y="8506"/>
                    <a:pt x="1276" y="13761"/>
                  </a:cubicBezTo>
                  <a:cubicBezTo>
                    <a:pt x="1" y="18649"/>
                    <a:pt x="1883" y="24876"/>
                    <a:pt x="90" y="29604"/>
                  </a:cubicBezTo>
                  <a:cubicBezTo>
                    <a:pt x="11464" y="20219"/>
                    <a:pt x="26059" y="15357"/>
                    <a:pt x="40716" y="13770"/>
                  </a:cubicBezTo>
                  <a:cubicBezTo>
                    <a:pt x="44968" y="13309"/>
                    <a:pt x="49233" y="13108"/>
                    <a:pt x="53503" y="13108"/>
                  </a:cubicBezTo>
                  <a:cubicBezTo>
                    <a:pt x="63954" y="13108"/>
                    <a:pt x="74428" y="14312"/>
                    <a:pt x="84777" y="15857"/>
                  </a:cubicBezTo>
                  <a:cubicBezTo>
                    <a:pt x="86071" y="12529"/>
                    <a:pt x="83921" y="8720"/>
                    <a:pt x="80718" y="7141"/>
                  </a:cubicBezTo>
                  <a:cubicBezTo>
                    <a:pt x="77507" y="5571"/>
                    <a:pt x="73778" y="5634"/>
                    <a:pt x="70200" y="5598"/>
                  </a:cubicBezTo>
                  <a:cubicBezTo>
                    <a:pt x="61404" y="5518"/>
                    <a:pt x="52617" y="4661"/>
                    <a:pt x="43981" y="3020"/>
                  </a:cubicBezTo>
                  <a:cubicBezTo>
                    <a:pt x="38647" y="2012"/>
                    <a:pt x="33348" y="709"/>
                    <a:pt x="27941" y="210"/>
                  </a:cubicBezTo>
                  <a:cubicBezTo>
                    <a:pt x="26521" y="76"/>
                    <a:pt x="25086" y="0"/>
                    <a:pt x="236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1"/>
            <p:cNvSpPr/>
            <p:nvPr/>
          </p:nvSpPr>
          <p:spPr>
            <a:xfrm>
              <a:off x="-4057824" y="-951769"/>
              <a:ext cx="6135571" cy="2110392"/>
            </a:xfrm>
            <a:custGeom>
              <a:rect b="b" l="l" r="r" t="t"/>
              <a:pathLst>
                <a:path extrusionOk="0" h="29605" w="86071">
                  <a:moveTo>
                    <a:pt x="23657" y="1"/>
                  </a:moveTo>
                  <a:cubicBezTo>
                    <a:pt x="19632" y="1"/>
                    <a:pt x="15615" y="598"/>
                    <a:pt x="11937" y="2190"/>
                  </a:cubicBezTo>
                  <a:cubicBezTo>
                    <a:pt x="6950" y="4340"/>
                    <a:pt x="2659" y="8506"/>
                    <a:pt x="1276" y="13761"/>
                  </a:cubicBezTo>
                  <a:cubicBezTo>
                    <a:pt x="1" y="18659"/>
                    <a:pt x="1883" y="24876"/>
                    <a:pt x="90" y="29605"/>
                  </a:cubicBezTo>
                  <a:cubicBezTo>
                    <a:pt x="11464" y="20220"/>
                    <a:pt x="26059" y="15358"/>
                    <a:pt x="40716" y="13770"/>
                  </a:cubicBezTo>
                  <a:cubicBezTo>
                    <a:pt x="44965" y="13309"/>
                    <a:pt x="49229" y="13109"/>
                    <a:pt x="53496" y="13109"/>
                  </a:cubicBezTo>
                  <a:cubicBezTo>
                    <a:pt x="63949" y="13109"/>
                    <a:pt x="74426" y="14314"/>
                    <a:pt x="84777" y="15866"/>
                  </a:cubicBezTo>
                  <a:cubicBezTo>
                    <a:pt x="86071" y="12530"/>
                    <a:pt x="83921" y="8721"/>
                    <a:pt x="80718" y="7150"/>
                  </a:cubicBezTo>
                  <a:cubicBezTo>
                    <a:pt x="77507" y="5571"/>
                    <a:pt x="73778" y="5634"/>
                    <a:pt x="70200" y="5607"/>
                  </a:cubicBezTo>
                  <a:cubicBezTo>
                    <a:pt x="61404" y="5527"/>
                    <a:pt x="52617" y="4661"/>
                    <a:pt x="43981" y="3029"/>
                  </a:cubicBezTo>
                  <a:cubicBezTo>
                    <a:pt x="38647" y="2021"/>
                    <a:pt x="33348" y="718"/>
                    <a:pt x="27941" y="210"/>
                  </a:cubicBezTo>
                  <a:cubicBezTo>
                    <a:pt x="26522" y="76"/>
                    <a:pt x="25089" y="1"/>
                    <a:pt x="2365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1"/>
            <p:cNvSpPr/>
            <p:nvPr/>
          </p:nvSpPr>
          <p:spPr>
            <a:xfrm>
              <a:off x="-4057824" y="-1050356"/>
              <a:ext cx="6135571" cy="2110392"/>
            </a:xfrm>
            <a:custGeom>
              <a:rect b="b" l="l" r="r" t="t"/>
              <a:pathLst>
                <a:path extrusionOk="0" h="29605" w="86071">
                  <a:moveTo>
                    <a:pt x="23657" y="1"/>
                  </a:moveTo>
                  <a:cubicBezTo>
                    <a:pt x="19632" y="1"/>
                    <a:pt x="15615" y="598"/>
                    <a:pt x="11937" y="2191"/>
                  </a:cubicBezTo>
                  <a:cubicBezTo>
                    <a:pt x="6950" y="4341"/>
                    <a:pt x="2659" y="8507"/>
                    <a:pt x="1276" y="13761"/>
                  </a:cubicBezTo>
                  <a:cubicBezTo>
                    <a:pt x="1" y="18659"/>
                    <a:pt x="1883" y="24877"/>
                    <a:pt x="90" y="29605"/>
                  </a:cubicBezTo>
                  <a:cubicBezTo>
                    <a:pt x="11464" y="20220"/>
                    <a:pt x="26059" y="15358"/>
                    <a:pt x="40716" y="13770"/>
                  </a:cubicBezTo>
                  <a:cubicBezTo>
                    <a:pt x="44965" y="13310"/>
                    <a:pt x="49229" y="13109"/>
                    <a:pt x="53496" y="13109"/>
                  </a:cubicBezTo>
                  <a:cubicBezTo>
                    <a:pt x="63949" y="13109"/>
                    <a:pt x="74426" y="14314"/>
                    <a:pt x="84777" y="15866"/>
                  </a:cubicBezTo>
                  <a:cubicBezTo>
                    <a:pt x="86071" y="12530"/>
                    <a:pt x="83921" y="8721"/>
                    <a:pt x="80718" y="7151"/>
                  </a:cubicBezTo>
                  <a:cubicBezTo>
                    <a:pt x="77507" y="5572"/>
                    <a:pt x="73778" y="5634"/>
                    <a:pt x="70200" y="5607"/>
                  </a:cubicBezTo>
                  <a:cubicBezTo>
                    <a:pt x="61404" y="5527"/>
                    <a:pt x="52617" y="4662"/>
                    <a:pt x="43981" y="3029"/>
                  </a:cubicBezTo>
                  <a:cubicBezTo>
                    <a:pt x="38647" y="2021"/>
                    <a:pt x="33348" y="710"/>
                    <a:pt x="27941" y="210"/>
                  </a:cubicBezTo>
                  <a:cubicBezTo>
                    <a:pt x="26522" y="77"/>
                    <a:pt x="25089" y="1"/>
                    <a:pt x="236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1"/>
            <p:cNvSpPr/>
            <p:nvPr/>
          </p:nvSpPr>
          <p:spPr>
            <a:xfrm>
              <a:off x="-4057824" y="-1165339"/>
              <a:ext cx="6135571" cy="2110963"/>
            </a:xfrm>
            <a:custGeom>
              <a:rect b="b" l="l" r="r" t="t"/>
              <a:pathLst>
                <a:path extrusionOk="0" h="29613" w="86071">
                  <a:moveTo>
                    <a:pt x="23678" y="1"/>
                  </a:moveTo>
                  <a:cubicBezTo>
                    <a:pt x="19646" y="1"/>
                    <a:pt x="15621" y="601"/>
                    <a:pt x="11937" y="2189"/>
                  </a:cubicBezTo>
                  <a:cubicBezTo>
                    <a:pt x="6950" y="4339"/>
                    <a:pt x="2659" y="8514"/>
                    <a:pt x="1276" y="13768"/>
                  </a:cubicBezTo>
                  <a:cubicBezTo>
                    <a:pt x="1" y="18657"/>
                    <a:pt x="1883" y="24884"/>
                    <a:pt x="90" y="29612"/>
                  </a:cubicBezTo>
                  <a:cubicBezTo>
                    <a:pt x="11464" y="20227"/>
                    <a:pt x="26059" y="15356"/>
                    <a:pt x="40716" y="13768"/>
                  </a:cubicBezTo>
                  <a:cubicBezTo>
                    <a:pt x="44965" y="13308"/>
                    <a:pt x="49229" y="13107"/>
                    <a:pt x="53496" y="13107"/>
                  </a:cubicBezTo>
                  <a:cubicBezTo>
                    <a:pt x="63949" y="13107"/>
                    <a:pt x="74426" y="14313"/>
                    <a:pt x="84777" y="15865"/>
                  </a:cubicBezTo>
                  <a:cubicBezTo>
                    <a:pt x="86071" y="12528"/>
                    <a:pt x="83921" y="8719"/>
                    <a:pt x="80718" y="7149"/>
                  </a:cubicBezTo>
                  <a:cubicBezTo>
                    <a:pt x="77507" y="5570"/>
                    <a:pt x="73778" y="5632"/>
                    <a:pt x="70200" y="5606"/>
                  </a:cubicBezTo>
                  <a:cubicBezTo>
                    <a:pt x="61404" y="5525"/>
                    <a:pt x="52617" y="4660"/>
                    <a:pt x="43981" y="3027"/>
                  </a:cubicBezTo>
                  <a:cubicBezTo>
                    <a:pt x="38647" y="2019"/>
                    <a:pt x="33348" y="717"/>
                    <a:pt x="27941" y="208"/>
                  </a:cubicBezTo>
                  <a:cubicBezTo>
                    <a:pt x="26529" y="76"/>
                    <a:pt x="25103" y="1"/>
                    <a:pt x="2367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1"/>
            <p:cNvSpPr/>
            <p:nvPr/>
          </p:nvSpPr>
          <p:spPr>
            <a:xfrm>
              <a:off x="-4057824" y="-1263926"/>
              <a:ext cx="6135571" cy="2110321"/>
            </a:xfrm>
            <a:custGeom>
              <a:rect b="b" l="l" r="r" t="t"/>
              <a:pathLst>
                <a:path extrusionOk="0" h="29604" w="86071">
                  <a:moveTo>
                    <a:pt x="23678" y="1"/>
                  </a:moveTo>
                  <a:cubicBezTo>
                    <a:pt x="19646" y="1"/>
                    <a:pt x="15621" y="601"/>
                    <a:pt x="11937" y="2189"/>
                  </a:cubicBezTo>
                  <a:cubicBezTo>
                    <a:pt x="6950" y="4339"/>
                    <a:pt x="2659" y="8514"/>
                    <a:pt x="1276" y="13760"/>
                  </a:cubicBezTo>
                  <a:cubicBezTo>
                    <a:pt x="1" y="18657"/>
                    <a:pt x="1883" y="24884"/>
                    <a:pt x="90" y="29603"/>
                  </a:cubicBezTo>
                  <a:cubicBezTo>
                    <a:pt x="11464" y="20218"/>
                    <a:pt x="26059" y="15357"/>
                    <a:pt x="40716" y="13769"/>
                  </a:cubicBezTo>
                  <a:cubicBezTo>
                    <a:pt x="44965" y="13308"/>
                    <a:pt x="49229" y="13107"/>
                    <a:pt x="53496" y="13107"/>
                  </a:cubicBezTo>
                  <a:cubicBezTo>
                    <a:pt x="63949" y="13107"/>
                    <a:pt x="74426" y="14313"/>
                    <a:pt x="84777" y="15865"/>
                  </a:cubicBezTo>
                  <a:cubicBezTo>
                    <a:pt x="86071" y="12529"/>
                    <a:pt x="83921" y="8719"/>
                    <a:pt x="80718" y="7149"/>
                  </a:cubicBezTo>
                  <a:cubicBezTo>
                    <a:pt x="77507" y="5570"/>
                    <a:pt x="73778" y="5633"/>
                    <a:pt x="70200" y="5606"/>
                  </a:cubicBezTo>
                  <a:cubicBezTo>
                    <a:pt x="61404" y="5526"/>
                    <a:pt x="52617" y="4660"/>
                    <a:pt x="43981" y="3028"/>
                  </a:cubicBezTo>
                  <a:cubicBezTo>
                    <a:pt x="38647" y="2020"/>
                    <a:pt x="33348" y="717"/>
                    <a:pt x="27941" y="209"/>
                  </a:cubicBezTo>
                  <a:cubicBezTo>
                    <a:pt x="26529" y="76"/>
                    <a:pt x="25103" y="1"/>
                    <a:pt x="2367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1"/>
            <p:cNvSpPr/>
            <p:nvPr/>
          </p:nvSpPr>
          <p:spPr>
            <a:xfrm>
              <a:off x="-4057824" y="-1378766"/>
              <a:ext cx="6135571" cy="2110678"/>
            </a:xfrm>
            <a:custGeom>
              <a:rect b="b" l="l" r="r" t="t"/>
              <a:pathLst>
                <a:path extrusionOk="0" h="29609" w="86071">
                  <a:moveTo>
                    <a:pt x="23688" y="1"/>
                  </a:moveTo>
                  <a:cubicBezTo>
                    <a:pt x="19653" y="1"/>
                    <a:pt x="15625" y="596"/>
                    <a:pt x="11937" y="2185"/>
                  </a:cubicBezTo>
                  <a:cubicBezTo>
                    <a:pt x="6950" y="4335"/>
                    <a:pt x="2659" y="8510"/>
                    <a:pt x="1276" y="13765"/>
                  </a:cubicBezTo>
                  <a:cubicBezTo>
                    <a:pt x="1" y="18654"/>
                    <a:pt x="1883" y="24880"/>
                    <a:pt x="90" y="29609"/>
                  </a:cubicBezTo>
                  <a:cubicBezTo>
                    <a:pt x="11464" y="20224"/>
                    <a:pt x="26059" y="15353"/>
                    <a:pt x="40716" y="13765"/>
                  </a:cubicBezTo>
                  <a:cubicBezTo>
                    <a:pt x="44965" y="13305"/>
                    <a:pt x="49229" y="13104"/>
                    <a:pt x="53496" y="13104"/>
                  </a:cubicBezTo>
                  <a:cubicBezTo>
                    <a:pt x="63949" y="13104"/>
                    <a:pt x="74426" y="14309"/>
                    <a:pt x="84777" y="15861"/>
                  </a:cubicBezTo>
                  <a:cubicBezTo>
                    <a:pt x="86071" y="12525"/>
                    <a:pt x="83921" y="8716"/>
                    <a:pt x="80718" y="7146"/>
                  </a:cubicBezTo>
                  <a:cubicBezTo>
                    <a:pt x="77507" y="5566"/>
                    <a:pt x="73778" y="5638"/>
                    <a:pt x="70200" y="5602"/>
                  </a:cubicBezTo>
                  <a:cubicBezTo>
                    <a:pt x="61404" y="5522"/>
                    <a:pt x="52617" y="4657"/>
                    <a:pt x="43981" y="3024"/>
                  </a:cubicBezTo>
                  <a:cubicBezTo>
                    <a:pt x="38647" y="2016"/>
                    <a:pt x="33348" y="713"/>
                    <a:pt x="27941" y="205"/>
                  </a:cubicBezTo>
                  <a:cubicBezTo>
                    <a:pt x="26533" y="75"/>
                    <a:pt x="25110" y="1"/>
                    <a:pt x="236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1"/>
            <p:cNvSpPr/>
            <p:nvPr/>
          </p:nvSpPr>
          <p:spPr>
            <a:xfrm>
              <a:off x="-351574" y="432300"/>
              <a:ext cx="108211" cy="103720"/>
            </a:xfrm>
            <a:custGeom>
              <a:rect b="b" l="l" r="r" t="t"/>
              <a:pathLst>
                <a:path extrusionOk="0" h="1455" w="1518">
                  <a:moveTo>
                    <a:pt x="1437" y="1"/>
                  </a:moveTo>
                  <a:lnTo>
                    <a:pt x="1437" y="1"/>
                  </a:lnTo>
                  <a:cubicBezTo>
                    <a:pt x="1258" y="144"/>
                    <a:pt x="1080" y="286"/>
                    <a:pt x="902" y="429"/>
                  </a:cubicBezTo>
                  <a:cubicBezTo>
                    <a:pt x="768" y="438"/>
                    <a:pt x="634" y="456"/>
                    <a:pt x="500" y="474"/>
                  </a:cubicBezTo>
                  <a:cubicBezTo>
                    <a:pt x="482" y="599"/>
                    <a:pt x="464" y="723"/>
                    <a:pt x="447" y="857"/>
                  </a:cubicBezTo>
                  <a:cubicBezTo>
                    <a:pt x="295" y="1018"/>
                    <a:pt x="143" y="1178"/>
                    <a:pt x="1" y="1339"/>
                  </a:cubicBezTo>
                  <a:cubicBezTo>
                    <a:pt x="152" y="1276"/>
                    <a:pt x="313" y="1223"/>
                    <a:pt x="473" y="1169"/>
                  </a:cubicBezTo>
                  <a:cubicBezTo>
                    <a:pt x="509" y="1259"/>
                    <a:pt x="545" y="1357"/>
                    <a:pt x="580" y="1455"/>
                  </a:cubicBezTo>
                  <a:cubicBezTo>
                    <a:pt x="705" y="1276"/>
                    <a:pt x="830" y="1107"/>
                    <a:pt x="955" y="938"/>
                  </a:cubicBezTo>
                  <a:cubicBezTo>
                    <a:pt x="1142" y="822"/>
                    <a:pt x="1330" y="714"/>
                    <a:pt x="1517" y="607"/>
                  </a:cubicBezTo>
                  <a:cubicBezTo>
                    <a:pt x="1419" y="554"/>
                    <a:pt x="1330" y="509"/>
                    <a:pt x="1232" y="465"/>
                  </a:cubicBezTo>
                  <a:cubicBezTo>
                    <a:pt x="1303" y="313"/>
                    <a:pt x="1374" y="152"/>
                    <a:pt x="14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1"/>
            <p:cNvSpPr/>
            <p:nvPr/>
          </p:nvSpPr>
          <p:spPr>
            <a:xfrm>
              <a:off x="-229463" y="448838"/>
              <a:ext cx="129810" cy="118404"/>
            </a:xfrm>
            <a:custGeom>
              <a:rect b="b" l="l" r="r" t="t"/>
              <a:pathLst>
                <a:path extrusionOk="0" h="1661" w="1821">
                  <a:moveTo>
                    <a:pt x="1704" y="1"/>
                  </a:moveTo>
                  <a:cubicBezTo>
                    <a:pt x="1490" y="161"/>
                    <a:pt x="1276" y="313"/>
                    <a:pt x="1071" y="474"/>
                  </a:cubicBezTo>
                  <a:cubicBezTo>
                    <a:pt x="910" y="482"/>
                    <a:pt x="750" y="482"/>
                    <a:pt x="589" y="491"/>
                  </a:cubicBezTo>
                  <a:cubicBezTo>
                    <a:pt x="571" y="643"/>
                    <a:pt x="553" y="795"/>
                    <a:pt x="527" y="946"/>
                  </a:cubicBezTo>
                  <a:cubicBezTo>
                    <a:pt x="357" y="1125"/>
                    <a:pt x="179" y="1303"/>
                    <a:pt x="0" y="1473"/>
                  </a:cubicBezTo>
                  <a:cubicBezTo>
                    <a:pt x="188" y="1419"/>
                    <a:pt x="375" y="1366"/>
                    <a:pt x="571" y="1312"/>
                  </a:cubicBezTo>
                  <a:cubicBezTo>
                    <a:pt x="616" y="1428"/>
                    <a:pt x="669" y="1544"/>
                    <a:pt x="714" y="1660"/>
                  </a:cubicBezTo>
                  <a:cubicBezTo>
                    <a:pt x="866" y="1464"/>
                    <a:pt x="1008" y="1268"/>
                    <a:pt x="1151" y="1080"/>
                  </a:cubicBezTo>
                  <a:cubicBezTo>
                    <a:pt x="1374" y="964"/>
                    <a:pt x="1597" y="839"/>
                    <a:pt x="1820" y="723"/>
                  </a:cubicBezTo>
                  <a:cubicBezTo>
                    <a:pt x="1704" y="661"/>
                    <a:pt x="1588" y="598"/>
                    <a:pt x="1472" y="545"/>
                  </a:cubicBezTo>
                  <a:cubicBezTo>
                    <a:pt x="1553" y="358"/>
                    <a:pt x="1624" y="179"/>
                    <a:pt x="170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1"/>
            <p:cNvSpPr/>
            <p:nvPr/>
          </p:nvSpPr>
          <p:spPr>
            <a:xfrm>
              <a:off x="-78767" y="478778"/>
              <a:ext cx="159678" cy="137366"/>
            </a:xfrm>
            <a:custGeom>
              <a:rect b="b" l="l" r="r" t="t"/>
              <a:pathLst>
                <a:path extrusionOk="0" h="1927" w="2240">
                  <a:moveTo>
                    <a:pt x="2053" y="0"/>
                  </a:moveTo>
                  <a:cubicBezTo>
                    <a:pt x="1794" y="178"/>
                    <a:pt x="1535" y="348"/>
                    <a:pt x="1285" y="517"/>
                  </a:cubicBezTo>
                  <a:cubicBezTo>
                    <a:pt x="1080" y="517"/>
                    <a:pt x="875" y="517"/>
                    <a:pt x="679" y="509"/>
                  </a:cubicBezTo>
                  <a:cubicBezTo>
                    <a:pt x="661" y="687"/>
                    <a:pt x="643" y="865"/>
                    <a:pt x="625" y="1044"/>
                  </a:cubicBezTo>
                  <a:cubicBezTo>
                    <a:pt x="420" y="1249"/>
                    <a:pt x="206" y="1445"/>
                    <a:pt x="1" y="1641"/>
                  </a:cubicBezTo>
                  <a:cubicBezTo>
                    <a:pt x="224" y="1597"/>
                    <a:pt x="456" y="1543"/>
                    <a:pt x="697" y="1499"/>
                  </a:cubicBezTo>
                  <a:cubicBezTo>
                    <a:pt x="759" y="1641"/>
                    <a:pt x="821" y="1784"/>
                    <a:pt x="893" y="1927"/>
                  </a:cubicBezTo>
                  <a:cubicBezTo>
                    <a:pt x="1062" y="1704"/>
                    <a:pt x="1241" y="1481"/>
                    <a:pt x="1410" y="1258"/>
                  </a:cubicBezTo>
                  <a:cubicBezTo>
                    <a:pt x="1678" y="1133"/>
                    <a:pt x="1954" y="1008"/>
                    <a:pt x="2240" y="883"/>
                  </a:cubicBezTo>
                  <a:cubicBezTo>
                    <a:pt x="2088" y="803"/>
                    <a:pt x="1937" y="714"/>
                    <a:pt x="1785" y="633"/>
                  </a:cubicBezTo>
                  <a:cubicBezTo>
                    <a:pt x="1874" y="419"/>
                    <a:pt x="1963" y="214"/>
                    <a:pt x="20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1"/>
            <p:cNvSpPr/>
            <p:nvPr/>
          </p:nvSpPr>
          <p:spPr>
            <a:xfrm>
              <a:off x="111992" y="528321"/>
              <a:ext cx="204873" cy="162886"/>
            </a:xfrm>
            <a:custGeom>
              <a:rect b="b" l="l" r="r" t="t"/>
              <a:pathLst>
                <a:path extrusionOk="0" h="2285" w="2874">
                  <a:moveTo>
                    <a:pt x="2570" y="1"/>
                  </a:moveTo>
                  <a:cubicBezTo>
                    <a:pt x="2240" y="197"/>
                    <a:pt x="1910" y="393"/>
                    <a:pt x="1589" y="581"/>
                  </a:cubicBezTo>
                  <a:cubicBezTo>
                    <a:pt x="1330" y="563"/>
                    <a:pt x="1071" y="536"/>
                    <a:pt x="813" y="518"/>
                  </a:cubicBezTo>
                  <a:cubicBezTo>
                    <a:pt x="804" y="732"/>
                    <a:pt x="786" y="946"/>
                    <a:pt x="777" y="1170"/>
                  </a:cubicBezTo>
                  <a:cubicBezTo>
                    <a:pt x="518" y="1401"/>
                    <a:pt x="260" y="1624"/>
                    <a:pt x="1" y="1848"/>
                  </a:cubicBezTo>
                  <a:cubicBezTo>
                    <a:pt x="286" y="1812"/>
                    <a:pt x="581" y="1776"/>
                    <a:pt x="884" y="1732"/>
                  </a:cubicBezTo>
                  <a:cubicBezTo>
                    <a:pt x="982" y="1910"/>
                    <a:pt x="1071" y="2097"/>
                    <a:pt x="1170" y="2285"/>
                  </a:cubicBezTo>
                  <a:cubicBezTo>
                    <a:pt x="1384" y="2026"/>
                    <a:pt x="1589" y="1767"/>
                    <a:pt x="1803" y="1500"/>
                  </a:cubicBezTo>
                  <a:cubicBezTo>
                    <a:pt x="2151" y="1375"/>
                    <a:pt x="2508" y="1241"/>
                    <a:pt x="2874" y="1116"/>
                  </a:cubicBezTo>
                  <a:cubicBezTo>
                    <a:pt x="2659" y="991"/>
                    <a:pt x="2454" y="875"/>
                    <a:pt x="2258" y="768"/>
                  </a:cubicBezTo>
                  <a:cubicBezTo>
                    <a:pt x="2365" y="509"/>
                    <a:pt x="2463" y="260"/>
                    <a:pt x="25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1"/>
            <p:cNvSpPr/>
            <p:nvPr/>
          </p:nvSpPr>
          <p:spPr>
            <a:xfrm>
              <a:off x="366408" y="610370"/>
              <a:ext cx="276087" cy="197887"/>
            </a:xfrm>
            <a:custGeom>
              <a:rect b="b" l="l" r="r" t="t"/>
              <a:pathLst>
                <a:path extrusionOk="0" h="2776" w="3873">
                  <a:moveTo>
                    <a:pt x="3355" y="1"/>
                  </a:moveTo>
                  <a:lnTo>
                    <a:pt x="3355" y="1"/>
                  </a:lnTo>
                  <a:cubicBezTo>
                    <a:pt x="2918" y="215"/>
                    <a:pt x="2480" y="429"/>
                    <a:pt x="2061" y="643"/>
                  </a:cubicBezTo>
                  <a:cubicBezTo>
                    <a:pt x="1695" y="589"/>
                    <a:pt x="1339" y="536"/>
                    <a:pt x="1000" y="491"/>
                  </a:cubicBezTo>
                  <a:cubicBezTo>
                    <a:pt x="1000" y="759"/>
                    <a:pt x="991" y="1036"/>
                    <a:pt x="991" y="1312"/>
                  </a:cubicBezTo>
                  <a:cubicBezTo>
                    <a:pt x="661" y="1571"/>
                    <a:pt x="330" y="1829"/>
                    <a:pt x="0" y="2088"/>
                  </a:cubicBezTo>
                  <a:cubicBezTo>
                    <a:pt x="384" y="2070"/>
                    <a:pt x="777" y="2053"/>
                    <a:pt x="1187" y="2035"/>
                  </a:cubicBezTo>
                  <a:cubicBezTo>
                    <a:pt x="1330" y="2276"/>
                    <a:pt x="1472" y="2525"/>
                    <a:pt x="1615" y="2775"/>
                  </a:cubicBezTo>
                  <a:cubicBezTo>
                    <a:pt x="1883" y="2463"/>
                    <a:pt x="2159" y="2151"/>
                    <a:pt x="2427" y="1838"/>
                  </a:cubicBezTo>
                  <a:cubicBezTo>
                    <a:pt x="2900" y="1714"/>
                    <a:pt x="3381" y="1580"/>
                    <a:pt x="3872" y="1455"/>
                  </a:cubicBezTo>
                  <a:cubicBezTo>
                    <a:pt x="3569" y="1276"/>
                    <a:pt x="3274" y="1107"/>
                    <a:pt x="2989" y="937"/>
                  </a:cubicBezTo>
                  <a:cubicBezTo>
                    <a:pt x="3114" y="625"/>
                    <a:pt x="3239" y="313"/>
                    <a:pt x="335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1"/>
            <p:cNvSpPr/>
            <p:nvPr/>
          </p:nvSpPr>
          <p:spPr>
            <a:xfrm>
              <a:off x="726968" y="747736"/>
              <a:ext cx="403901" cy="250638"/>
            </a:xfrm>
            <a:custGeom>
              <a:rect b="b" l="l" r="r" t="t"/>
              <a:pathLst>
                <a:path extrusionOk="0" h="3516" w="5666">
                  <a:moveTo>
                    <a:pt x="4702" y="1"/>
                  </a:moveTo>
                  <a:lnTo>
                    <a:pt x="4702" y="1"/>
                  </a:lnTo>
                  <a:cubicBezTo>
                    <a:pt x="4069" y="241"/>
                    <a:pt x="3453" y="482"/>
                    <a:pt x="2846" y="714"/>
                  </a:cubicBezTo>
                  <a:cubicBezTo>
                    <a:pt x="2311" y="598"/>
                    <a:pt x="1785" y="491"/>
                    <a:pt x="1276" y="393"/>
                  </a:cubicBezTo>
                  <a:lnTo>
                    <a:pt x="1276" y="393"/>
                  </a:lnTo>
                  <a:cubicBezTo>
                    <a:pt x="1303" y="750"/>
                    <a:pt x="1330" y="1107"/>
                    <a:pt x="1357" y="1473"/>
                  </a:cubicBezTo>
                  <a:cubicBezTo>
                    <a:pt x="902" y="1776"/>
                    <a:pt x="447" y="2079"/>
                    <a:pt x="1" y="2383"/>
                  </a:cubicBezTo>
                  <a:cubicBezTo>
                    <a:pt x="554" y="2409"/>
                    <a:pt x="1125" y="2436"/>
                    <a:pt x="1713" y="2463"/>
                  </a:cubicBezTo>
                  <a:cubicBezTo>
                    <a:pt x="1945" y="2802"/>
                    <a:pt x="2186" y="3159"/>
                    <a:pt x="2427" y="3515"/>
                  </a:cubicBezTo>
                  <a:cubicBezTo>
                    <a:pt x="2793" y="3132"/>
                    <a:pt x="3159" y="2748"/>
                    <a:pt x="3524" y="2365"/>
                  </a:cubicBezTo>
                  <a:cubicBezTo>
                    <a:pt x="4211" y="2249"/>
                    <a:pt x="4925" y="2142"/>
                    <a:pt x="5665" y="2026"/>
                  </a:cubicBezTo>
                  <a:cubicBezTo>
                    <a:pt x="5184" y="1749"/>
                    <a:pt x="4720" y="1481"/>
                    <a:pt x="4265" y="1223"/>
                  </a:cubicBezTo>
                  <a:cubicBezTo>
                    <a:pt x="4408" y="812"/>
                    <a:pt x="4559" y="411"/>
                    <a:pt x="47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1"/>
            <p:cNvSpPr/>
            <p:nvPr/>
          </p:nvSpPr>
          <p:spPr>
            <a:xfrm>
              <a:off x="1289763" y="998945"/>
              <a:ext cx="667156" cy="336465"/>
            </a:xfrm>
            <a:custGeom>
              <a:rect b="b" l="l" r="r" t="t"/>
              <a:pathLst>
                <a:path extrusionOk="0" h="4720" w="9359">
                  <a:moveTo>
                    <a:pt x="7316" y="0"/>
                  </a:moveTo>
                  <a:lnTo>
                    <a:pt x="7316" y="0"/>
                  </a:lnTo>
                  <a:cubicBezTo>
                    <a:pt x="6290" y="250"/>
                    <a:pt x="5300" y="491"/>
                    <a:pt x="4336" y="732"/>
                  </a:cubicBezTo>
                  <a:cubicBezTo>
                    <a:pt x="3435" y="491"/>
                    <a:pt x="2570" y="259"/>
                    <a:pt x="1740" y="45"/>
                  </a:cubicBezTo>
                  <a:lnTo>
                    <a:pt x="1740" y="45"/>
                  </a:lnTo>
                  <a:cubicBezTo>
                    <a:pt x="1838" y="545"/>
                    <a:pt x="1937" y="1053"/>
                    <a:pt x="2026" y="1579"/>
                  </a:cubicBezTo>
                  <a:cubicBezTo>
                    <a:pt x="1339" y="1945"/>
                    <a:pt x="661" y="2293"/>
                    <a:pt x="1" y="2650"/>
                  </a:cubicBezTo>
                  <a:cubicBezTo>
                    <a:pt x="884" y="2775"/>
                    <a:pt x="1803" y="2918"/>
                    <a:pt x="2766" y="3060"/>
                  </a:cubicBezTo>
                  <a:cubicBezTo>
                    <a:pt x="3194" y="3596"/>
                    <a:pt x="3649" y="4149"/>
                    <a:pt x="4104" y="4720"/>
                  </a:cubicBezTo>
                  <a:cubicBezTo>
                    <a:pt x="4649" y="4220"/>
                    <a:pt x="5202" y="3729"/>
                    <a:pt x="5746" y="3230"/>
                  </a:cubicBezTo>
                  <a:cubicBezTo>
                    <a:pt x="6897" y="3194"/>
                    <a:pt x="8101" y="3158"/>
                    <a:pt x="9359" y="3123"/>
                  </a:cubicBezTo>
                  <a:cubicBezTo>
                    <a:pt x="8467" y="2623"/>
                    <a:pt x="7619" y="2150"/>
                    <a:pt x="6790" y="1695"/>
                  </a:cubicBezTo>
                  <a:cubicBezTo>
                    <a:pt x="6968" y="1124"/>
                    <a:pt x="7147" y="562"/>
                    <a:pt x="731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2" name="Google Shape;402;p31"/>
          <p:cNvGrpSpPr/>
          <p:nvPr/>
        </p:nvGrpSpPr>
        <p:grpSpPr>
          <a:xfrm>
            <a:off x="125609" y="4730910"/>
            <a:ext cx="9063135" cy="316892"/>
            <a:chOff x="-5957448" y="3515305"/>
            <a:chExt cx="4931781" cy="172439"/>
          </a:xfrm>
        </p:grpSpPr>
        <p:sp>
          <p:nvSpPr>
            <p:cNvPr id="403" name="Google Shape;403;p31"/>
            <p:cNvSpPr/>
            <p:nvPr/>
          </p:nvSpPr>
          <p:spPr>
            <a:xfrm>
              <a:off x="-5957448" y="3515305"/>
              <a:ext cx="181278" cy="172438"/>
            </a:xfrm>
            <a:custGeom>
              <a:rect b="b" l="l" r="r" t="t"/>
              <a:pathLst>
                <a:path extrusionOk="0" h="2419" w="2543">
                  <a:moveTo>
                    <a:pt x="1276" y="1"/>
                  </a:moveTo>
                  <a:lnTo>
                    <a:pt x="866" y="777"/>
                  </a:lnTo>
                  <a:lnTo>
                    <a:pt x="0" y="920"/>
                  </a:lnTo>
                  <a:lnTo>
                    <a:pt x="616" y="1553"/>
                  </a:lnTo>
                  <a:lnTo>
                    <a:pt x="491" y="2418"/>
                  </a:lnTo>
                  <a:lnTo>
                    <a:pt x="1276" y="2026"/>
                  </a:lnTo>
                  <a:lnTo>
                    <a:pt x="2061"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1"/>
            <p:cNvSpPr/>
            <p:nvPr/>
          </p:nvSpPr>
          <p:spPr>
            <a:xfrm>
              <a:off x="-5866489" y="3570622"/>
              <a:ext cx="90318" cy="40133"/>
            </a:xfrm>
            <a:custGeom>
              <a:rect b="b" l="l" r="r" t="t"/>
              <a:pathLst>
                <a:path extrusionOk="0" h="563" w="1267">
                  <a:moveTo>
                    <a:pt x="401" y="1"/>
                  </a:moveTo>
                  <a:lnTo>
                    <a:pt x="0" y="563"/>
                  </a:lnTo>
                  <a:lnTo>
                    <a:pt x="0" y="563"/>
                  </a:lnTo>
                  <a:lnTo>
                    <a:pt x="1267" y="144"/>
                  </a:lnTo>
                  <a:lnTo>
                    <a:pt x="4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1"/>
            <p:cNvSpPr/>
            <p:nvPr/>
          </p:nvSpPr>
          <p:spPr>
            <a:xfrm>
              <a:off x="-5895787"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1"/>
            <p:cNvSpPr/>
            <p:nvPr/>
          </p:nvSpPr>
          <p:spPr>
            <a:xfrm>
              <a:off x="-5957448"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1"/>
            <p:cNvSpPr/>
            <p:nvPr/>
          </p:nvSpPr>
          <p:spPr>
            <a:xfrm>
              <a:off x="-5922519" y="3610685"/>
              <a:ext cx="56101" cy="77059"/>
            </a:xfrm>
            <a:custGeom>
              <a:rect b="b" l="l" r="r" t="t"/>
              <a:pathLst>
                <a:path extrusionOk="0" h="1081" w="787">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1"/>
            <p:cNvSpPr/>
            <p:nvPr/>
          </p:nvSpPr>
          <p:spPr>
            <a:xfrm>
              <a:off x="-5866489" y="3610685"/>
              <a:ext cx="56030" cy="77059"/>
            </a:xfrm>
            <a:custGeom>
              <a:rect b="b" l="l" r="r" t="t"/>
              <a:pathLst>
                <a:path extrusionOk="0" h="1081" w="786">
                  <a:moveTo>
                    <a:pt x="0" y="1"/>
                  </a:moveTo>
                  <a:lnTo>
                    <a:pt x="785" y="1080"/>
                  </a:lnTo>
                  <a:lnTo>
                    <a:pt x="785"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1"/>
            <p:cNvSpPr/>
            <p:nvPr/>
          </p:nvSpPr>
          <p:spPr>
            <a:xfrm>
              <a:off x="-5640729" y="3515305"/>
              <a:ext cx="181278" cy="172438"/>
            </a:xfrm>
            <a:custGeom>
              <a:rect b="b" l="l" r="r" t="t"/>
              <a:pathLst>
                <a:path extrusionOk="0" h="2419" w="2543">
                  <a:moveTo>
                    <a:pt x="1276" y="1"/>
                  </a:moveTo>
                  <a:lnTo>
                    <a:pt x="865" y="777"/>
                  </a:lnTo>
                  <a:lnTo>
                    <a:pt x="0" y="920"/>
                  </a:lnTo>
                  <a:lnTo>
                    <a:pt x="616" y="1553"/>
                  </a:lnTo>
                  <a:lnTo>
                    <a:pt x="491" y="2418"/>
                  </a:lnTo>
                  <a:lnTo>
                    <a:pt x="1276" y="2026"/>
                  </a:lnTo>
                  <a:lnTo>
                    <a:pt x="2061" y="2418"/>
                  </a:lnTo>
                  <a:lnTo>
                    <a:pt x="2061"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1"/>
            <p:cNvSpPr/>
            <p:nvPr/>
          </p:nvSpPr>
          <p:spPr>
            <a:xfrm>
              <a:off x="-5549841"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1"/>
            <p:cNvSpPr/>
            <p:nvPr/>
          </p:nvSpPr>
          <p:spPr>
            <a:xfrm>
              <a:off x="-5579068"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1"/>
            <p:cNvSpPr/>
            <p:nvPr/>
          </p:nvSpPr>
          <p:spPr>
            <a:xfrm>
              <a:off x="-5640729"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1"/>
            <p:cNvSpPr/>
            <p:nvPr/>
          </p:nvSpPr>
          <p:spPr>
            <a:xfrm>
              <a:off x="-5605799"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1"/>
            <p:cNvSpPr/>
            <p:nvPr/>
          </p:nvSpPr>
          <p:spPr>
            <a:xfrm>
              <a:off x="-5549841" y="3610685"/>
              <a:ext cx="56030" cy="77059"/>
            </a:xfrm>
            <a:custGeom>
              <a:rect b="b" l="l" r="r" t="t"/>
              <a:pathLst>
                <a:path extrusionOk="0" h="1081" w="786">
                  <a:moveTo>
                    <a:pt x="1" y="1"/>
                  </a:moveTo>
                  <a:lnTo>
                    <a:pt x="786"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1"/>
            <p:cNvSpPr/>
            <p:nvPr/>
          </p:nvSpPr>
          <p:spPr>
            <a:xfrm>
              <a:off x="-5324081" y="3515305"/>
              <a:ext cx="181349" cy="172438"/>
            </a:xfrm>
            <a:custGeom>
              <a:rect b="b" l="l" r="r" t="t"/>
              <a:pathLst>
                <a:path extrusionOk="0" h="2419" w="2544">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1"/>
            <p:cNvSpPr/>
            <p:nvPr/>
          </p:nvSpPr>
          <p:spPr>
            <a:xfrm>
              <a:off x="-5233121"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1"/>
            <p:cNvSpPr/>
            <p:nvPr/>
          </p:nvSpPr>
          <p:spPr>
            <a:xfrm>
              <a:off x="-5262348"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1"/>
            <p:cNvSpPr/>
            <p:nvPr/>
          </p:nvSpPr>
          <p:spPr>
            <a:xfrm>
              <a:off x="-5324081"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1"/>
            <p:cNvSpPr/>
            <p:nvPr/>
          </p:nvSpPr>
          <p:spPr>
            <a:xfrm>
              <a:off x="-5289080"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1"/>
            <p:cNvSpPr/>
            <p:nvPr/>
          </p:nvSpPr>
          <p:spPr>
            <a:xfrm>
              <a:off x="-5233121" y="3610685"/>
              <a:ext cx="55388" cy="77059"/>
            </a:xfrm>
            <a:custGeom>
              <a:rect b="b" l="l" r="r" t="t"/>
              <a:pathLst>
                <a:path extrusionOk="0" h="1081" w="777">
                  <a:moveTo>
                    <a:pt x="0" y="1"/>
                  </a:move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1"/>
            <p:cNvSpPr/>
            <p:nvPr/>
          </p:nvSpPr>
          <p:spPr>
            <a:xfrm>
              <a:off x="-5007362" y="3515305"/>
              <a:ext cx="181278" cy="172438"/>
            </a:xfrm>
            <a:custGeom>
              <a:rect b="b" l="l" r="r" t="t"/>
              <a:pathLst>
                <a:path extrusionOk="0" h="2419" w="2543">
                  <a:moveTo>
                    <a:pt x="1276" y="1"/>
                  </a:moveTo>
                  <a:lnTo>
                    <a:pt x="866" y="777"/>
                  </a:lnTo>
                  <a:lnTo>
                    <a:pt x="0" y="920"/>
                  </a:lnTo>
                  <a:lnTo>
                    <a:pt x="616" y="1553"/>
                  </a:lnTo>
                  <a:lnTo>
                    <a:pt x="491" y="2418"/>
                  </a:lnTo>
                  <a:lnTo>
                    <a:pt x="1276" y="2026"/>
                  </a:lnTo>
                  <a:lnTo>
                    <a:pt x="2052" y="2418"/>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1"/>
            <p:cNvSpPr/>
            <p:nvPr/>
          </p:nvSpPr>
          <p:spPr>
            <a:xfrm>
              <a:off x="-4916402"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1"/>
            <p:cNvSpPr/>
            <p:nvPr/>
          </p:nvSpPr>
          <p:spPr>
            <a:xfrm>
              <a:off x="-4945700"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1"/>
            <p:cNvSpPr/>
            <p:nvPr/>
          </p:nvSpPr>
          <p:spPr>
            <a:xfrm>
              <a:off x="-5007362"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1"/>
            <p:cNvSpPr/>
            <p:nvPr/>
          </p:nvSpPr>
          <p:spPr>
            <a:xfrm>
              <a:off x="-4972361"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1"/>
            <p:cNvSpPr/>
            <p:nvPr/>
          </p:nvSpPr>
          <p:spPr>
            <a:xfrm>
              <a:off x="-4916402"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1"/>
            <p:cNvSpPr/>
            <p:nvPr/>
          </p:nvSpPr>
          <p:spPr>
            <a:xfrm>
              <a:off x="-4690643" y="3515305"/>
              <a:ext cx="181278" cy="172438"/>
            </a:xfrm>
            <a:custGeom>
              <a:rect b="b" l="l" r="r" t="t"/>
              <a:pathLst>
                <a:path extrusionOk="0" h="2419" w="2543">
                  <a:moveTo>
                    <a:pt x="1276" y="1"/>
                  </a:moveTo>
                  <a:lnTo>
                    <a:pt x="865" y="777"/>
                  </a:lnTo>
                  <a:lnTo>
                    <a:pt x="0" y="920"/>
                  </a:lnTo>
                  <a:lnTo>
                    <a:pt x="616" y="1553"/>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1"/>
            <p:cNvSpPr/>
            <p:nvPr/>
          </p:nvSpPr>
          <p:spPr>
            <a:xfrm>
              <a:off x="-4599754"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1"/>
            <p:cNvSpPr/>
            <p:nvPr/>
          </p:nvSpPr>
          <p:spPr>
            <a:xfrm>
              <a:off x="-4628981"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1"/>
            <p:cNvSpPr/>
            <p:nvPr/>
          </p:nvSpPr>
          <p:spPr>
            <a:xfrm>
              <a:off x="-4690643"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1"/>
            <p:cNvSpPr/>
            <p:nvPr/>
          </p:nvSpPr>
          <p:spPr>
            <a:xfrm>
              <a:off x="-4655713"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1"/>
            <p:cNvSpPr/>
            <p:nvPr/>
          </p:nvSpPr>
          <p:spPr>
            <a:xfrm>
              <a:off x="-4599754" y="3610685"/>
              <a:ext cx="55388" cy="77059"/>
            </a:xfrm>
            <a:custGeom>
              <a:rect b="b" l="l" r="r" t="t"/>
              <a:pathLst>
                <a:path extrusionOk="0" h="1081" w="777">
                  <a:moveTo>
                    <a:pt x="1" y="1"/>
                  </a:moveTo>
                  <a:lnTo>
                    <a:pt x="777" y="1080"/>
                  </a:ln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1"/>
            <p:cNvSpPr/>
            <p:nvPr/>
          </p:nvSpPr>
          <p:spPr>
            <a:xfrm>
              <a:off x="-4373995" y="3515305"/>
              <a:ext cx="181349" cy="172438"/>
            </a:xfrm>
            <a:custGeom>
              <a:rect b="b" l="l" r="r" t="t"/>
              <a:pathLst>
                <a:path extrusionOk="0" h="2419" w="2544">
                  <a:moveTo>
                    <a:pt x="1276" y="1"/>
                  </a:moveTo>
                  <a:lnTo>
                    <a:pt x="866" y="777"/>
                  </a:lnTo>
                  <a:lnTo>
                    <a:pt x="1" y="920"/>
                  </a:lnTo>
                  <a:lnTo>
                    <a:pt x="616" y="1553"/>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1"/>
            <p:cNvSpPr/>
            <p:nvPr/>
          </p:nvSpPr>
          <p:spPr>
            <a:xfrm>
              <a:off x="-4283035"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1"/>
            <p:cNvSpPr/>
            <p:nvPr/>
          </p:nvSpPr>
          <p:spPr>
            <a:xfrm>
              <a:off x="-4312262"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1"/>
            <p:cNvSpPr/>
            <p:nvPr/>
          </p:nvSpPr>
          <p:spPr>
            <a:xfrm>
              <a:off x="-4373995"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1"/>
            <p:cNvSpPr/>
            <p:nvPr/>
          </p:nvSpPr>
          <p:spPr>
            <a:xfrm>
              <a:off x="-4338994"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1"/>
            <p:cNvSpPr/>
            <p:nvPr/>
          </p:nvSpPr>
          <p:spPr>
            <a:xfrm>
              <a:off x="-4283035" y="3610685"/>
              <a:ext cx="55388" cy="77059"/>
            </a:xfrm>
            <a:custGeom>
              <a:rect b="b" l="l" r="r" t="t"/>
              <a:pathLst>
                <a:path extrusionOk="0" h="1081" w="777">
                  <a:moveTo>
                    <a:pt x="0" y="1"/>
                  </a:moveTo>
                  <a:lnTo>
                    <a:pt x="777" y="1080"/>
                  </a:ln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1"/>
            <p:cNvSpPr/>
            <p:nvPr/>
          </p:nvSpPr>
          <p:spPr>
            <a:xfrm>
              <a:off x="-4057275"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1"/>
            <p:cNvSpPr/>
            <p:nvPr/>
          </p:nvSpPr>
          <p:spPr>
            <a:xfrm>
              <a:off x="-3966316"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1"/>
            <p:cNvSpPr/>
            <p:nvPr/>
          </p:nvSpPr>
          <p:spPr>
            <a:xfrm>
              <a:off x="-3995614"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1"/>
            <p:cNvSpPr/>
            <p:nvPr/>
          </p:nvSpPr>
          <p:spPr>
            <a:xfrm>
              <a:off x="-4057275"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1"/>
            <p:cNvSpPr/>
            <p:nvPr/>
          </p:nvSpPr>
          <p:spPr>
            <a:xfrm>
              <a:off x="-4022274"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1"/>
            <p:cNvSpPr/>
            <p:nvPr/>
          </p:nvSpPr>
          <p:spPr>
            <a:xfrm>
              <a:off x="-3966316" y="3610685"/>
              <a:ext cx="55388" cy="77059"/>
            </a:xfrm>
            <a:custGeom>
              <a:rect b="b" l="l" r="r" t="t"/>
              <a:pathLst>
                <a:path extrusionOk="0" h="1081" w="777">
                  <a:moveTo>
                    <a:pt x="0" y="1"/>
                  </a:moveTo>
                  <a:lnTo>
                    <a:pt x="776" y="1080"/>
                  </a:ln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1"/>
            <p:cNvSpPr/>
            <p:nvPr/>
          </p:nvSpPr>
          <p:spPr>
            <a:xfrm>
              <a:off x="-3740556" y="3515305"/>
              <a:ext cx="181278" cy="172438"/>
            </a:xfrm>
            <a:custGeom>
              <a:rect b="b" l="l" r="r" t="t"/>
              <a:pathLst>
                <a:path extrusionOk="0" h="2419" w="2543">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1"/>
            <p:cNvSpPr/>
            <p:nvPr/>
          </p:nvSpPr>
          <p:spPr>
            <a:xfrm>
              <a:off x="-3649668"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1"/>
            <p:cNvSpPr/>
            <p:nvPr/>
          </p:nvSpPr>
          <p:spPr>
            <a:xfrm>
              <a:off x="-3678895"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1"/>
            <p:cNvSpPr/>
            <p:nvPr/>
          </p:nvSpPr>
          <p:spPr>
            <a:xfrm>
              <a:off x="-3740556"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1"/>
            <p:cNvSpPr/>
            <p:nvPr/>
          </p:nvSpPr>
          <p:spPr>
            <a:xfrm>
              <a:off x="-3705626"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1"/>
            <p:cNvSpPr/>
            <p:nvPr/>
          </p:nvSpPr>
          <p:spPr>
            <a:xfrm>
              <a:off x="-3649668" y="3610685"/>
              <a:ext cx="55388" cy="77059"/>
            </a:xfrm>
            <a:custGeom>
              <a:rect b="b" l="l" r="r" t="t"/>
              <a:pathLst>
                <a:path extrusionOk="0" h="1081" w="777">
                  <a:moveTo>
                    <a:pt x="1" y="1"/>
                  </a:moveTo>
                  <a:lnTo>
                    <a:pt x="777" y="1080"/>
                  </a:ln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1"/>
            <p:cNvSpPr/>
            <p:nvPr/>
          </p:nvSpPr>
          <p:spPr>
            <a:xfrm>
              <a:off x="-3423908" y="3515305"/>
              <a:ext cx="181349" cy="172438"/>
            </a:xfrm>
            <a:custGeom>
              <a:rect b="b" l="l" r="r" t="t"/>
              <a:pathLst>
                <a:path extrusionOk="0" h="2419" w="2544">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1"/>
            <p:cNvSpPr/>
            <p:nvPr/>
          </p:nvSpPr>
          <p:spPr>
            <a:xfrm>
              <a:off x="-3332949"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1"/>
            <p:cNvSpPr/>
            <p:nvPr/>
          </p:nvSpPr>
          <p:spPr>
            <a:xfrm>
              <a:off x="-3362175"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1"/>
            <p:cNvSpPr/>
            <p:nvPr/>
          </p:nvSpPr>
          <p:spPr>
            <a:xfrm>
              <a:off x="-3423908"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1"/>
            <p:cNvSpPr/>
            <p:nvPr/>
          </p:nvSpPr>
          <p:spPr>
            <a:xfrm>
              <a:off x="-3388907"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1"/>
            <p:cNvSpPr/>
            <p:nvPr/>
          </p:nvSpPr>
          <p:spPr>
            <a:xfrm>
              <a:off x="-3332949" y="3610685"/>
              <a:ext cx="55388" cy="77059"/>
            </a:xfrm>
            <a:custGeom>
              <a:rect b="b" l="l" r="r" t="t"/>
              <a:pathLst>
                <a:path extrusionOk="0" h="1081" w="777">
                  <a:moveTo>
                    <a:pt x="0" y="1"/>
                  </a:moveTo>
                  <a:lnTo>
                    <a:pt x="777" y="1080"/>
                  </a:ln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1"/>
            <p:cNvSpPr/>
            <p:nvPr/>
          </p:nvSpPr>
          <p:spPr>
            <a:xfrm>
              <a:off x="-3107189"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1"/>
            <p:cNvSpPr/>
            <p:nvPr/>
          </p:nvSpPr>
          <p:spPr>
            <a:xfrm>
              <a:off x="-3016229"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1"/>
            <p:cNvSpPr/>
            <p:nvPr/>
          </p:nvSpPr>
          <p:spPr>
            <a:xfrm>
              <a:off x="-3045527"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1"/>
            <p:cNvSpPr/>
            <p:nvPr/>
          </p:nvSpPr>
          <p:spPr>
            <a:xfrm>
              <a:off x="-3107189"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1"/>
            <p:cNvSpPr/>
            <p:nvPr/>
          </p:nvSpPr>
          <p:spPr>
            <a:xfrm>
              <a:off x="-3072188"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1"/>
            <p:cNvSpPr/>
            <p:nvPr/>
          </p:nvSpPr>
          <p:spPr>
            <a:xfrm>
              <a:off x="-3016229"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1"/>
            <p:cNvSpPr/>
            <p:nvPr/>
          </p:nvSpPr>
          <p:spPr>
            <a:xfrm>
              <a:off x="-2790470" y="3515305"/>
              <a:ext cx="181278" cy="172438"/>
            </a:xfrm>
            <a:custGeom>
              <a:rect b="b" l="l" r="r" t="t"/>
              <a:pathLst>
                <a:path extrusionOk="0" h="2419" w="2543">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1"/>
            <p:cNvSpPr/>
            <p:nvPr/>
          </p:nvSpPr>
          <p:spPr>
            <a:xfrm>
              <a:off x="-2699581"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1"/>
            <p:cNvSpPr/>
            <p:nvPr/>
          </p:nvSpPr>
          <p:spPr>
            <a:xfrm>
              <a:off x="-2728808"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1"/>
            <p:cNvSpPr/>
            <p:nvPr/>
          </p:nvSpPr>
          <p:spPr>
            <a:xfrm>
              <a:off x="-2790470"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1"/>
            <p:cNvSpPr/>
            <p:nvPr/>
          </p:nvSpPr>
          <p:spPr>
            <a:xfrm>
              <a:off x="-2755540"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1"/>
            <p:cNvSpPr/>
            <p:nvPr/>
          </p:nvSpPr>
          <p:spPr>
            <a:xfrm>
              <a:off x="-2699581" y="3610685"/>
              <a:ext cx="55388" cy="77059"/>
            </a:xfrm>
            <a:custGeom>
              <a:rect b="b" l="l" r="r" t="t"/>
              <a:pathLst>
                <a:path extrusionOk="0" h="1081" w="777">
                  <a:moveTo>
                    <a:pt x="1" y="1"/>
                  </a:move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1"/>
            <p:cNvSpPr/>
            <p:nvPr/>
          </p:nvSpPr>
          <p:spPr>
            <a:xfrm>
              <a:off x="-2473822" y="3515305"/>
              <a:ext cx="181349" cy="172438"/>
            </a:xfrm>
            <a:custGeom>
              <a:rect b="b" l="l" r="r" t="t"/>
              <a:pathLst>
                <a:path extrusionOk="0" h="2419" w="2544">
                  <a:moveTo>
                    <a:pt x="1277" y="1"/>
                  </a:moveTo>
                  <a:lnTo>
                    <a:pt x="866" y="777"/>
                  </a:lnTo>
                  <a:lnTo>
                    <a:pt x="1" y="920"/>
                  </a:lnTo>
                  <a:lnTo>
                    <a:pt x="616" y="1553"/>
                  </a:lnTo>
                  <a:lnTo>
                    <a:pt x="491" y="2418"/>
                  </a:lnTo>
                  <a:lnTo>
                    <a:pt x="491" y="2418"/>
                  </a:lnTo>
                  <a:lnTo>
                    <a:pt x="1277" y="2026"/>
                  </a:lnTo>
                  <a:lnTo>
                    <a:pt x="2053" y="2418"/>
                  </a:lnTo>
                  <a:lnTo>
                    <a:pt x="1928" y="1553"/>
                  </a:lnTo>
                  <a:lnTo>
                    <a:pt x="2543" y="920"/>
                  </a:lnTo>
                  <a:lnTo>
                    <a:pt x="1678" y="777"/>
                  </a:lnTo>
                  <a:lnTo>
                    <a:pt x="12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1"/>
            <p:cNvSpPr/>
            <p:nvPr/>
          </p:nvSpPr>
          <p:spPr>
            <a:xfrm>
              <a:off x="-2382862" y="3570622"/>
              <a:ext cx="90389" cy="40133"/>
            </a:xfrm>
            <a:custGeom>
              <a:rect b="b" l="l" r="r" t="t"/>
              <a:pathLst>
                <a:path extrusionOk="0" h="563" w="1268">
                  <a:moveTo>
                    <a:pt x="402" y="1"/>
                  </a:moveTo>
                  <a:lnTo>
                    <a:pt x="1" y="563"/>
                  </a:lnTo>
                  <a:lnTo>
                    <a:pt x="1"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1"/>
            <p:cNvSpPr/>
            <p:nvPr/>
          </p:nvSpPr>
          <p:spPr>
            <a:xfrm>
              <a:off x="-2412089"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1"/>
            <p:cNvSpPr/>
            <p:nvPr/>
          </p:nvSpPr>
          <p:spPr>
            <a:xfrm>
              <a:off x="-2473822" y="3580816"/>
              <a:ext cx="91031" cy="45266"/>
            </a:xfrm>
            <a:custGeom>
              <a:rect b="b" l="l" r="r" t="t"/>
              <a:pathLst>
                <a:path extrusionOk="0" h="635" w="1277">
                  <a:moveTo>
                    <a:pt x="1" y="1"/>
                  </a:moveTo>
                  <a:lnTo>
                    <a:pt x="616" y="634"/>
                  </a:lnTo>
                  <a:lnTo>
                    <a:pt x="1277"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1"/>
            <p:cNvSpPr/>
            <p:nvPr/>
          </p:nvSpPr>
          <p:spPr>
            <a:xfrm>
              <a:off x="-2438821" y="3610685"/>
              <a:ext cx="56030" cy="77059"/>
            </a:xfrm>
            <a:custGeom>
              <a:rect b="b" l="l" r="r" t="t"/>
              <a:pathLst>
                <a:path extrusionOk="0" h="1081" w="786">
                  <a:moveTo>
                    <a:pt x="786" y="1"/>
                  </a:moveTo>
                  <a:lnTo>
                    <a:pt x="0"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1"/>
            <p:cNvSpPr/>
            <p:nvPr/>
          </p:nvSpPr>
          <p:spPr>
            <a:xfrm>
              <a:off x="-2382862" y="3610685"/>
              <a:ext cx="55388" cy="77059"/>
            </a:xfrm>
            <a:custGeom>
              <a:rect b="b" l="l" r="r" t="t"/>
              <a:pathLst>
                <a:path extrusionOk="0" h="1081" w="777">
                  <a:moveTo>
                    <a:pt x="1" y="1"/>
                  </a:move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1"/>
            <p:cNvSpPr/>
            <p:nvPr/>
          </p:nvSpPr>
          <p:spPr>
            <a:xfrm>
              <a:off x="-2157102"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1"/>
            <p:cNvSpPr/>
            <p:nvPr/>
          </p:nvSpPr>
          <p:spPr>
            <a:xfrm>
              <a:off x="-2066143" y="3570622"/>
              <a:ext cx="90318" cy="40133"/>
            </a:xfrm>
            <a:custGeom>
              <a:rect b="b" l="l" r="r" t="t"/>
              <a:pathLst>
                <a:path extrusionOk="0" h="563" w="1267">
                  <a:moveTo>
                    <a:pt x="402" y="1"/>
                  </a:moveTo>
                  <a:lnTo>
                    <a:pt x="0" y="563"/>
                  </a:ln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1"/>
            <p:cNvSpPr/>
            <p:nvPr/>
          </p:nvSpPr>
          <p:spPr>
            <a:xfrm>
              <a:off x="-2095441"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1"/>
            <p:cNvSpPr/>
            <p:nvPr/>
          </p:nvSpPr>
          <p:spPr>
            <a:xfrm>
              <a:off x="-2157102"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1"/>
            <p:cNvSpPr/>
            <p:nvPr/>
          </p:nvSpPr>
          <p:spPr>
            <a:xfrm>
              <a:off x="-2122101" y="3610685"/>
              <a:ext cx="55388" cy="77059"/>
            </a:xfrm>
            <a:custGeom>
              <a:rect b="b" l="l" r="r" t="t"/>
              <a:pathLst>
                <a:path extrusionOk="0" h="1081" w="777">
                  <a:moveTo>
                    <a:pt x="776" y="1"/>
                  </a:moveTo>
                  <a:lnTo>
                    <a:pt x="0" y="1080"/>
                  </a:lnTo>
                  <a:lnTo>
                    <a:pt x="776" y="688"/>
                  </a:lnTo>
                  <a:lnTo>
                    <a:pt x="7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1"/>
            <p:cNvSpPr/>
            <p:nvPr/>
          </p:nvSpPr>
          <p:spPr>
            <a:xfrm>
              <a:off x="-2066143"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1"/>
            <p:cNvSpPr/>
            <p:nvPr/>
          </p:nvSpPr>
          <p:spPr>
            <a:xfrm>
              <a:off x="-1840383" y="3515305"/>
              <a:ext cx="181278" cy="172438"/>
            </a:xfrm>
            <a:custGeom>
              <a:rect b="b" l="l" r="r" t="t"/>
              <a:pathLst>
                <a:path extrusionOk="0" h="2419" w="2543">
                  <a:moveTo>
                    <a:pt x="1267" y="1"/>
                  </a:moveTo>
                  <a:lnTo>
                    <a:pt x="866" y="777"/>
                  </a:lnTo>
                  <a:lnTo>
                    <a:pt x="0" y="920"/>
                  </a:lnTo>
                  <a:lnTo>
                    <a:pt x="616" y="1553"/>
                  </a:lnTo>
                  <a:lnTo>
                    <a:pt x="491" y="2418"/>
                  </a:lnTo>
                  <a:lnTo>
                    <a:pt x="1267" y="2026"/>
                  </a:lnTo>
                  <a:lnTo>
                    <a:pt x="2052" y="2418"/>
                  </a:lnTo>
                  <a:lnTo>
                    <a:pt x="2052" y="2418"/>
                  </a:lnTo>
                  <a:lnTo>
                    <a:pt x="1927" y="1553"/>
                  </a:lnTo>
                  <a:lnTo>
                    <a:pt x="2543" y="920"/>
                  </a:lnTo>
                  <a:lnTo>
                    <a:pt x="1677" y="777"/>
                  </a:lnTo>
                  <a:lnTo>
                    <a:pt x="12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1"/>
            <p:cNvSpPr/>
            <p:nvPr/>
          </p:nvSpPr>
          <p:spPr>
            <a:xfrm>
              <a:off x="-1750136" y="3570622"/>
              <a:ext cx="91031" cy="40133"/>
            </a:xfrm>
            <a:custGeom>
              <a:rect b="b" l="l" r="r" t="t"/>
              <a:pathLst>
                <a:path extrusionOk="0" h="563" w="1277">
                  <a:moveTo>
                    <a:pt x="411" y="1"/>
                  </a:moveTo>
                  <a:lnTo>
                    <a:pt x="1" y="563"/>
                  </a:lnTo>
                  <a:lnTo>
                    <a:pt x="1" y="563"/>
                  </a:lnTo>
                  <a:lnTo>
                    <a:pt x="1277"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1"/>
            <p:cNvSpPr/>
            <p:nvPr/>
          </p:nvSpPr>
          <p:spPr>
            <a:xfrm>
              <a:off x="-1778722" y="3515305"/>
              <a:ext cx="28657" cy="95451"/>
            </a:xfrm>
            <a:custGeom>
              <a:rect b="b" l="l" r="r" t="t"/>
              <a:pathLst>
                <a:path extrusionOk="0" h="1339" w="402">
                  <a:moveTo>
                    <a:pt x="402" y="1"/>
                  </a:moveTo>
                  <a:lnTo>
                    <a:pt x="1"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1"/>
            <p:cNvSpPr/>
            <p:nvPr/>
          </p:nvSpPr>
          <p:spPr>
            <a:xfrm>
              <a:off x="-1840383" y="3580816"/>
              <a:ext cx="90318" cy="45266"/>
            </a:xfrm>
            <a:custGeom>
              <a:rect b="b" l="l" r="r" t="t"/>
              <a:pathLst>
                <a:path extrusionOk="0" h="635" w="1267">
                  <a:moveTo>
                    <a:pt x="0" y="1"/>
                  </a:moveTo>
                  <a:lnTo>
                    <a:pt x="616" y="634"/>
                  </a:lnTo>
                  <a:lnTo>
                    <a:pt x="1267"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1"/>
            <p:cNvSpPr/>
            <p:nvPr/>
          </p:nvSpPr>
          <p:spPr>
            <a:xfrm>
              <a:off x="-1805454" y="3610685"/>
              <a:ext cx="55388" cy="77059"/>
            </a:xfrm>
            <a:custGeom>
              <a:rect b="b" l="l" r="r" t="t"/>
              <a:pathLst>
                <a:path extrusionOk="0" h="1081" w="777">
                  <a:moveTo>
                    <a:pt x="777" y="1"/>
                  </a:moveTo>
                  <a:lnTo>
                    <a:pt x="1" y="1080"/>
                  </a:lnTo>
                  <a:lnTo>
                    <a:pt x="777" y="688"/>
                  </a:lnTo>
                  <a:lnTo>
                    <a:pt x="7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1"/>
            <p:cNvSpPr/>
            <p:nvPr/>
          </p:nvSpPr>
          <p:spPr>
            <a:xfrm>
              <a:off x="-1750136" y="3610685"/>
              <a:ext cx="56101" cy="77059"/>
            </a:xfrm>
            <a:custGeom>
              <a:rect b="b" l="l" r="r" t="t"/>
              <a:pathLst>
                <a:path extrusionOk="0" h="1081" w="787">
                  <a:moveTo>
                    <a:pt x="1" y="1"/>
                  </a:moveTo>
                  <a:lnTo>
                    <a:pt x="786" y="1080"/>
                  </a:lnTo>
                  <a:lnTo>
                    <a:pt x="786" y="1080"/>
                  </a:lnTo>
                  <a:lnTo>
                    <a:pt x="661"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1"/>
            <p:cNvSpPr/>
            <p:nvPr/>
          </p:nvSpPr>
          <p:spPr>
            <a:xfrm>
              <a:off x="-1523735" y="3515305"/>
              <a:ext cx="181349" cy="172438"/>
            </a:xfrm>
            <a:custGeom>
              <a:rect b="b" l="l" r="r" t="t"/>
              <a:pathLst>
                <a:path extrusionOk="0" h="2419" w="2544">
                  <a:moveTo>
                    <a:pt x="1268" y="1"/>
                  </a:moveTo>
                  <a:lnTo>
                    <a:pt x="866" y="777"/>
                  </a:lnTo>
                  <a:lnTo>
                    <a:pt x="1" y="920"/>
                  </a:lnTo>
                  <a:lnTo>
                    <a:pt x="616" y="1553"/>
                  </a:lnTo>
                  <a:lnTo>
                    <a:pt x="492" y="2418"/>
                  </a:lnTo>
                  <a:lnTo>
                    <a:pt x="1268" y="2026"/>
                  </a:lnTo>
                  <a:lnTo>
                    <a:pt x="2053" y="2418"/>
                  </a:lnTo>
                  <a:lnTo>
                    <a:pt x="2053" y="2418"/>
                  </a:lnTo>
                  <a:lnTo>
                    <a:pt x="1928" y="1553"/>
                  </a:lnTo>
                  <a:lnTo>
                    <a:pt x="2543" y="920"/>
                  </a:lnTo>
                  <a:lnTo>
                    <a:pt x="1678" y="777"/>
                  </a:lnTo>
                  <a:lnTo>
                    <a:pt x="12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1"/>
            <p:cNvSpPr/>
            <p:nvPr/>
          </p:nvSpPr>
          <p:spPr>
            <a:xfrm>
              <a:off x="-1433417" y="3570622"/>
              <a:ext cx="91031" cy="40133"/>
            </a:xfrm>
            <a:custGeom>
              <a:rect b="b" l="l" r="r" t="t"/>
              <a:pathLst>
                <a:path extrusionOk="0" h="563" w="1277">
                  <a:moveTo>
                    <a:pt x="411" y="1"/>
                  </a:moveTo>
                  <a:lnTo>
                    <a:pt x="1" y="563"/>
                  </a:lnTo>
                  <a:lnTo>
                    <a:pt x="1" y="563"/>
                  </a:lnTo>
                  <a:lnTo>
                    <a:pt x="1276"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1"/>
            <p:cNvSpPr/>
            <p:nvPr/>
          </p:nvSpPr>
          <p:spPr>
            <a:xfrm>
              <a:off x="-1462002" y="3515305"/>
              <a:ext cx="28657" cy="95451"/>
            </a:xfrm>
            <a:custGeom>
              <a:rect b="b" l="l" r="r" t="t"/>
              <a:pathLst>
                <a:path extrusionOk="0" h="1339" w="402">
                  <a:moveTo>
                    <a:pt x="402" y="1"/>
                  </a:moveTo>
                  <a:lnTo>
                    <a:pt x="0"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1"/>
            <p:cNvSpPr/>
            <p:nvPr/>
          </p:nvSpPr>
          <p:spPr>
            <a:xfrm>
              <a:off x="-1523735" y="3580816"/>
              <a:ext cx="90389" cy="45266"/>
            </a:xfrm>
            <a:custGeom>
              <a:rect b="b" l="l" r="r" t="t"/>
              <a:pathLst>
                <a:path extrusionOk="0" h="635" w="1268">
                  <a:moveTo>
                    <a:pt x="1" y="1"/>
                  </a:moveTo>
                  <a:lnTo>
                    <a:pt x="616" y="634"/>
                  </a:lnTo>
                  <a:lnTo>
                    <a:pt x="1268"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1"/>
            <p:cNvSpPr/>
            <p:nvPr/>
          </p:nvSpPr>
          <p:spPr>
            <a:xfrm>
              <a:off x="-1488734" y="3610685"/>
              <a:ext cx="55388" cy="77059"/>
            </a:xfrm>
            <a:custGeom>
              <a:rect b="b" l="l" r="r" t="t"/>
              <a:pathLst>
                <a:path extrusionOk="0" h="1081" w="777">
                  <a:moveTo>
                    <a:pt x="777" y="1"/>
                  </a:moveTo>
                  <a:lnTo>
                    <a:pt x="1" y="1080"/>
                  </a:lnTo>
                  <a:lnTo>
                    <a:pt x="777" y="688"/>
                  </a:lnTo>
                  <a:lnTo>
                    <a:pt x="7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1"/>
            <p:cNvSpPr/>
            <p:nvPr/>
          </p:nvSpPr>
          <p:spPr>
            <a:xfrm>
              <a:off x="-1433417" y="3610685"/>
              <a:ext cx="56030" cy="77059"/>
            </a:xfrm>
            <a:custGeom>
              <a:rect b="b" l="l" r="r" t="t"/>
              <a:pathLst>
                <a:path extrusionOk="0" h="1081" w="786">
                  <a:moveTo>
                    <a:pt x="1" y="1"/>
                  </a:moveTo>
                  <a:lnTo>
                    <a:pt x="786" y="1080"/>
                  </a:lnTo>
                  <a:lnTo>
                    <a:pt x="786" y="1080"/>
                  </a:lnTo>
                  <a:lnTo>
                    <a:pt x="661"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1"/>
            <p:cNvSpPr/>
            <p:nvPr/>
          </p:nvSpPr>
          <p:spPr>
            <a:xfrm>
              <a:off x="-1207016" y="3515305"/>
              <a:ext cx="181349" cy="172438"/>
            </a:xfrm>
            <a:custGeom>
              <a:rect b="b" l="l" r="r" t="t"/>
              <a:pathLst>
                <a:path extrusionOk="0" h="2419" w="2544">
                  <a:moveTo>
                    <a:pt x="1267" y="1"/>
                  </a:moveTo>
                  <a:lnTo>
                    <a:pt x="866" y="777"/>
                  </a:lnTo>
                  <a:lnTo>
                    <a:pt x="1" y="920"/>
                  </a:lnTo>
                  <a:lnTo>
                    <a:pt x="616" y="1553"/>
                  </a:lnTo>
                  <a:lnTo>
                    <a:pt x="491" y="2418"/>
                  </a:lnTo>
                  <a:lnTo>
                    <a:pt x="1267" y="2026"/>
                  </a:lnTo>
                  <a:lnTo>
                    <a:pt x="2052" y="2418"/>
                  </a:lnTo>
                  <a:lnTo>
                    <a:pt x="2052" y="2418"/>
                  </a:lnTo>
                  <a:lnTo>
                    <a:pt x="1927" y="1553"/>
                  </a:lnTo>
                  <a:lnTo>
                    <a:pt x="2543" y="920"/>
                  </a:lnTo>
                  <a:lnTo>
                    <a:pt x="1678" y="777"/>
                  </a:lnTo>
                  <a:lnTo>
                    <a:pt x="12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1"/>
            <p:cNvSpPr/>
            <p:nvPr/>
          </p:nvSpPr>
          <p:spPr>
            <a:xfrm>
              <a:off x="-1116698" y="3570622"/>
              <a:ext cx="91031" cy="40133"/>
            </a:xfrm>
            <a:custGeom>
              <a:rect b="b" l="l" r="r" t="t"/>
              <a:pathLst>
                <a:path extrusionOk="0" h="563" w="1277">
                  <a:moveTo>
                    <a:pt x="411" y="1"/>
                  </a:moveTo>
                  <a:lnTo>
                    <a:pt x="0" y="563"/>
                  </a:lnTo>
                  <a:lnTo>
                    <a:pt x="0" y="563"/>
                  </a:lnTo>
                  <a:lnTo>
                    <a:pt x="1276"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1"/>
            <p:cNvSpPr/>
            <p:nvPr/>
          </p:nvSpPr>
          <p:spPr>
            <a:xfrm>
              <a:off x="-1145354" y="3515305"/>
              <a:ext cx="28728" cy="95451"/>
            </a:xfrm>
            <a:custGeom>
              <a:rect b="b" l="l" r="r" t="t"/>
              <a:pathLst>
                <a:path extrusionOk="0" h="1339" w="403">
                  <a:moveTo>
                    <a:pt x="402" y="1"/>
                  </a:moveTo>
                  <a:lnTo>
                    <a:pt x="1"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1"/>
            <p:cNvSpPr/>
            <p:nvPr/>
          </p:nvSpPr>
          <p:spPr>
            <a:xfrm>
              <a:off x="-1207016" y="3580816"/>
              <a:ext cx="90389" cy="45266"/>
            </a:xfrm>
            <a:custGeom>
              <a:rect b="b" l="l" r="r" t="t"/>
              <a:pathLst>
                <a:path extrusionOk="0" h="635" w="1268">
                  <a:moveTo>
                    <a:pt x="1" y="1"/>
                  </a:moveTo>
                  <a:lnTo>
                    <a:pt x="616" y="634"/>
                  </a:lnTo>
                  <a:lnTo>
                    <a:pt x="1267"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1"/>
            <p:cNvSpPr/>
            <p:nvPr/>
          </p:nvSpPr>
          <p:spPr>
            <a:xfrm>
              <a:off x="-1172015" y="3610685"/>
              <a:ext cx="55388" cy="77059"/>
            </a:xfrm>
            <a:custGeom>
              <a:rect b="b" l="l" r="r" t="t"/>
              <a:pathLst>
                <a:path extrusionOk="0" h="1081" w="777">
                  <a:moveTo>
                    <a:pt x="776" y="1"/>
                  </a:moveTo>
                  <a:lnTo>
                    <a:pt x="0" y="1080"/>
                  </a:lnTo>
                  <a:lnTo>
                    <a:pt x="776" y="688"/>
                  </a:lnTo>
                  <a:lnTo>
                    <a:pt x="7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1"/>
            <p:cNvSpPr/>
            <p:nvPr/>
          </p:nvSpPr>
          <p:spPr>
            <a:xfrm>
              <a:off x="-1116698" y="3610685"/>
              <a:ext cx="56030" cy="77059"/>
            </a:xfrm>
            <a:custGeom>
              <a:rect b="b" l="l" r="r" t="t"/>
              <a:pathLst>
                <a:path extrusionOk="0" h="1081" w="786">
                  <a:moveTo>
                    <a:pt x="0" y="1"/>
                  </a:moveTo>
                  <a:lnTo>
                    <a:pt x="785" y="1080"/>
                  </a:lnTo>
                  <a:lnTo>
                    <a:pt x="785" y="1080"/>
                  </a:lnTo>
                  <a:lnTo>
                    <a:pt x="660"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9" name="Google Shape;499;p31"/>
          <p:cNvSpPr txBox="1"/>
          <p:nvPr>
            <p:ph type="title"/>
          </p:nvPr>
        </p:nvSpPr>
        <p:spPr>
          <a:xfrm>
            <a:off x="2573100" y="600825"/>
            <a:ext cx="3997800" cy="10029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b="0" sz="8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0" name="Google Shape;500;p31"/>
          <p:cNvSpPr txBox="1"/>
          <p:nvPr>
            <p:ph idx="1" type="subTitle"/>
          </p:nvPr>
        </p:nvSpPr>
        <p:spPr>
          <a:xfrm>
            <a:off x="3077100" y="2268075"/>
            <a:ext cx="2989800" cy="439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01" name="Google Shape;501;p31"/>
          <p:cNvSpPr txBox="1"/>
          <p:nvPr>
            <p:ph idx="2" type="subTitle"/>
          </p:nvPr>
        </p:nvSpPr>
        <p:spPr>
          <a:xfrm>
            <a:off x="3360750" y="2707250"/>
            <a:ext cx="2422500" cy="898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02" name="Google Shape;502;p31"/>
          <p:cNvSpPr txBox="1"/>
          <p:nvPr/>
        </p:nvSpPr>
        <p:spPr>
          <a:xfrm>
            <a:off x="2150550" y="3814175"/>
            <a:ext cx="4842900" cy="528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dk2"/>
                </a:solidFill>
                <a:latin typeface="Libre Franklin Light"/>
                <a:ea typeface="Libre Franklin Light"/>
                <a:cs typeface="Libre Franklin Light"/>
                <a:sym typeface="Libre Franklin Light"/>
              </a:rPr>
              <a:t>CREDITS: This presentation template was created by </a:t>
            </a:r>
            <a:r>
              <a:rPr b="1" i="0" lang="en-GB" sz="1200" u="none" cap="none" strike="noStrike">
                <a:solidFill>
                  <a:schemeClr val="lt2"/>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b="0" i="0" lang="en-GB" sz="1200" u="none" cap="none" strike="noStrike">
                <a:solidFill>
                  <a:schemeClr val="dk2"/>
                </a:solidFill>
                <a:latin typeface="Libre Franklin Light"/>
                <a:ea typeface="Libre Franklin Light"/>
                <a:cs typeface="Libre Franklin Light"/>
                <a:sym typeface="Libre Franklin Light"/>
              </a:rPr>
              <a:t>, including icons by </a:t>
            </a:r>
            <a:r>
              <a:rPr b="1" i="0" lang="en-GB" sz="1200" u="none" cap="none" strike="noStrike">
                <a:solidFill>
                  <a:schemeClr val="lt2"/>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b="0" i="0" lang="en-GB" sz="1200" u="none" cap="none" strike="noStrike">
                <a:solidFill>
                  <a:schemeClr val="dk2"/>
                </a:solidFill>
                <a:latin typeface="Libre Franklin Light"/>
                <a:ea typeface="Libre Franklin Light"/>
                <a:cs typeface="Libre Franklin Light"/>
                <a:sym typeface="Libre Franklin Light"/>
              </a:rPr>
              <a:t>, infographics &amp; images by </a:t>
            </a:r>
            <a:r>
              <a:rPr b="1" i="0" lang="en-GB" sz="1200" u="none" cap="none" strike="noStrike">
                <a:solidFill>
                  <a:schemeClr val="lt2"/>
                </a:solidFill>
                <a:uFill>
                  <a:noFill/>
                </a:uFill>
                <a:latin typeface="Libre Franklin"/>
                <a:ea typeface="Libre Franklin"/>
                <a:cs typeface="Libre Franklin"/>
                <a:sym typeface="Libre Franklin"/>
                <a:hlinkClick r:id="rId4">
                  <a:extLst>
                    <a:ext uri="{A12FA001-AC4F-418D-AE19-62706E023703}">
                      <ahyp:hlinkClr val="tx"/>
                    </a:ext>
                  </a:extLst>
                </a:hlinkClick>
              </a:rPr>
              <a:t>Freepik</a:t>
            </a:r>
            <a:endParaRPr b="1" i="0" sz="1400" u="none" cap="none" strike="noStrike">
              <a:solidFill>
                <a:schemeClr val="lt2"/>
              </a:solidFill>
              <a:latin typeface="Libre Franklin"/>
              <a:ea typeface="Libre Franklin"/>
              <a:cs typeface="Libre Franklin"/>
              <a:sym typeface="Libre Frankli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 and two columns 1">
    <p:spTree>
      <p:nvGrpSpPr>
        <p:cNvPr id="503" name="Shape 503"/>
        <p:cNvGrpSpPr/>
        <p:nvPr/>
      </p:nvGrpSpPr>
      <p:grpSpPr>
        <a:xfrm>
          <a:off x="0" y="0"/>
          <a:ext cx="0" cy="0"/>
          <a:chOff x="0" y="0"/>
          <a:chExt cx="0" cy="0"/>
        </a:xfrm>
      </p:grpSpPr>
      <p:grpSp>
        <p:nvGrpSpPr>
          <p:cNvPr id="504" name="Google Shape;504;p32"/>
          <p:cNvGrpSpPr/>
          <p:nvPr/>
        </p:nvGrpSpPr>
        <p:grpSpPr>
          <a:xfrm>
            <a:off x="-698967" y="-342306"/>
            <a:ext cx="10825814" cy="1385856"/>
            <a:chOff x="-305650" y="585000"/>
            <a:chExt cx="8429350" cy="1079075"/>
          </a:xfrm>
        </p:grpSpPr>
        <p:sp>
          <p:nvSpPr>
            <p:cNvPr id="505" name="Google Shape;505;p32"/>
            <p:cNvSpPr/>
            <p:nvPr/>
          </p:nvSpPr>
          <p:spPr>
            <a:xfrm>
              <a:off x="-305650" y="585000"/>
              <a:ext cx="2876275" cy="736050"/>
            </a:xfrm>
            <a:custGeom>
              <a:rect b="b" l="l" r="r" t="t"/>
              <a:pathLst>
                <a:path extrusionOk="0" h="29442" w="115051">
                  <a:moveTo>
                    <a:pt x="9118" y="1"/>
                  </a:moveTo>
                  <a:cubicBezTo>
                    <a:pt x="7298" y="10599"/>
                    <a:pt x="5282" y="21109"/>
                    <a:pt x="1" y="29441"/>
                  </a:cubicBezTo>
                  <a:cubicBezTo>
                    <a:pt x="35329" y="10724"/>
                    <a:pt x="74976" y="1749"/>
                    <a:pt x="115050" y="1"/>
                  </a:cubicBezTo>
                  <a:close/>
                </a:path>
              </a:pathLst>
            </a:custGeom>
            <a:solidFill>
              <a:srgbClr val="FF45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2"/>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2"/>
            <p:cNvSpPr/>
            <p:nvPr/>
          </p:nvSpPr>
          <p:spPr>
            <a:xfrm>
              <a:off x="-305650" y="585000"/>
              <a:ext cx="2876275" cy="736050"/>
            </a:xfrm>
            <a:custGeom>
              <a:rect b="b" l="l" r="r" t="t"/>
              <a:pathLst>
                <a:path extrusionOk="0" h="29442" w="115051">
                  <a:moveTo>
                    <a:pt x="9118" y="1"/>
                  </a:moveTo>
                  <a:cubicBezTo>
                    <a:pt x="7298" y="10599"/>
                    <a:pt x="5282" y="21109"/>
                    <a:pt x="1" y="29441"/>
                  </a:cubicBezTo>
                  <a:cubicBezTo>
                    <a:pt x="35329" y="10724"/>
                    <a:pt x="74976" y="1749"/>
                    <a:pt x="1150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2"/>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2"/>
            <p:cNvSpPr/>
            <p:nvPr/>
          </p:nvSpPr>
          <p:spPr>
            <a:xfrm>
              <a:off x="-274425" y="585000"/>
              <a:ext cx="1645125" cy="584375"/>
            </a:xfrm>
            <a:custGeom>
              <a:rect b="b" l="l" r="r" t="t"/>
              <a:pathLst>
                <a:path extrusionOk="0" h="23375" w="65805">
                  <a:moveTo>
                    <a:pt x="8030" y="1"/>
                  </a:moveTo>
                  <a:cubicBezTo>
                    <a:pt x="6406" y="8476"/>
                    <a:pt x="4265" y="16648"/>
                    <a:pt x="1" y="23375"/>
                  </a:cubicBezTo>
                  <a:cubicBezTo>
                    <a:pt x="20716" y="12401"/>
                    <a:pt x="42912" y="4783"/>
                    <a:pt x="6580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2"/>
            <p:cNvSpPr/>
            <p:nvPr/>
          </p:nvSpPr>
          <p:spPr>
            <a:xfrm>
              <a:off x="4706350" y="585000"/>
              <a:ext cx="3416450" cy="927400"/>
            </a:xfrm>
            <a:custGeom>
              <a:rect b="b" l="l" r="r" t="t"/>
              <a:pathLst>
                <a:path extrusionOk="0" h="37096" w="136658">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2"/>
            <p:cNvSpPr/>
            <p:nvPr/>
          </p:nvSpPr>
          <p:spPr>
            <a:xfrm>
              <a:off x="-247650" y="585000"/>
              <a:ext cx="1126350" cy="454575"/>
            </a:xfrm>
            <a:custGeom>
              <a:rect b="b" l="l" r="r" t="t"/>
              <a:pathLst>
                <a:path extrusionOk="0" h="18183" w="45054">
                  <a:moveTo>
                    <a:pt x="6941" y="1"/>
                  </a:moveTo>
                  <a:cubicBezTo>
                    <a:pt x="5425" y="6585"/>
                    <a:pt x="3390" y="12847"/>
                    <a:pt x="0" y="18182"/>
                  </a:cubicBezTo>
                  <a:cubicBezTo>
                    <a:pt x="14382" y="10564"/>
                    <a:pt x="29494" y="4551"/>
                    <a:pt x="4505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2"/>
            <p:cNvSpPr/>
            <p:nvPr/>
          </p:nvSpPr>
          <p:spPr>
            <a:xfrm>
              <a:off x="5372775" y="585000"/>
              <a:ext cx="2750925" cy="797600"/>
            </a:xfrm>
            <a:custGeom>
              <a:rect b="b" l="l" r="r" t="t"/>
              <a:pathLst>
                <a:path extrusionOk="0" h="31904" w="110037">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3" name="Google Shape;513;p32"/>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b="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14" name="Google Shape;514;p32"/>
          <p:cNvSpPr txBox="1"/>
          <p:nvPr>
            <p:ph idx="1" type="subTitle"/>
          </p:nvPr>
        </p:nvSpPr>
        <p:spPr>
          <a:xfrm>
            <a:off x="720000" y="1381450"/>
            <a:ext cx="3852000" cy="3221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16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
        <p:nvSpPr>
          <p:cNvPr id="515" name="Google Shape;515;p32"/>
          <p:cNvSpPr txBox="1"/>
          <p:nvPr>
            <p:ph idx="2" type="subTitle"/>
          </p:nvPr>
        </p:nvSpPr>
        <p:spPr>
          <a:xfrm>
            <a:off x="4572000" y="1381450"/>
            <a:ext cx="3852000" cy="3221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16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ackground">
    <p:spTree>
      <p:nvGrpSpPr>
        <p:cNvPr id="516" name="Shape 516"/>
        <p:cNvGrpSpPr/>
        <p:nvPr/>
      </p:nvGrpSpPr>
      <p:grpSpPr>
        <a:xfrm>
          <a:off x="0" y="0"/>
          <a:ext cx="0" cy="0"/>
          <a:chOff x="0" y="0"/>
          <a:chExt cx="0" cy="0"/>
        </a:xfrm>
      </p:grpSpPr>
      <p:grpSp>
        <p:nvGrpSpPr>
          <p:cNvPr id="517" name="Google Shape;517;p33"/>
          <p:cNvGrpSpPr/>
          <p:nvPr/>
        </p:nvGrpSpPr>
        <p:grpSpPr>
          <a:xfrm>
            <a:off x="-874307" y="-3096782"/>
            <a:ext cx="10943120" cy="7654831"/>
            <a:chOff x="-4219997" y="-1378766"/>
            <a:chExt cx="6355628" cy="4445831"/>
          </a:xfrm>
        </p:grpSpPr>
        <p:sp>
          <p:nvSpPr>
            <p:cNvPr id="518" name="Google Shape;518;p33"/>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3"/>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3"/>
            <p:cNvSpPr/>
            <p:nvPr/>
          </p:nvSpPr>
          <p:spPr>
            <a:xfrm>
              <a:off x="-4219997" y="940420"/>
              <a:ext cx="1563209" cy="2126645"/>
            </a:xfrm>
            <a:custGeom>
              <a:rect b="b" l="l" r="r" t="t"/>
              <a:pathLst>
                <a:path extrusionOk="0" h="29833" w="21929">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3"/>
            <p:cNvSpPr/>
            <p:nvPr/>
          </p:nvSpPr>
          <p:spPr>
            <a:xfrm>
              <a:off x="-575409" y="336279"/>
              <a:ext cx="2711040" cy="646840"/>
            </a:xfrm>
            <a:custGeom>
              <a:rect b="b" l="l" r="r" t="t"/>
              <a:pathLst>
                <a:path extrusionOk="0" h="9074" w="38031">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3"/>
            <p:cNvSpPr/>
            <p:nvPr/>
          </p:nvSpPr>
          <p:spPr>
            <a:xfrm>
              <a:off x="-4057824" y="-623217"/>
              <a:ext cx="6135571" cy="2110606"/>
            </a:xfrm>
            <a:custGeom>
              <a:rect b="b" l="l" r="r" t="t"/>
              <a:pathLst>
                <a:path extrusionOk="0" h="29608" w="86071">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rgbClr val="FF45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3"/>
            <p:cNvSpPr/>
            <p:nvPr/>
          </p:nvSpPr>
          <p:spPr>
            <a:xfrm>
              <a:off x="-4057824" y="-623217"/>
              <a:ext cx="6135571" cy="2110606"/>
            </a:xfrm>
            <a:custGeom>
              <a:rect b="b" l="l" r="r" t="t"/>
              <a:pathLst>
                <a:path extrusionOk="0" h="29608" w="86071">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3"/>
            <p:cNvSpPr/>
            <p:nvPr/>
          </p:nvSpPr>
          <p:spPr>
            <a:xfrm>
              <a:off x="-4057824" y="-738057"/>
              <a:ext cx="6135571" cy="2110392"/>
            </a:xfrm>
            <a:custGeom>
              <a:rect b="b" l="l" r="r" t="t"/>
              <a:pathLst>
                <a:path extrusionOk="0" h="29605" w="86071">
                  <a:moveTo>
                    <a:pt x="23652" y="0"/>
                  </a:moveTo>
                  <a:cubicBezTo>
                    <a:pt x="19629" y="0"/>
                    <a:pt x="15613" y="596"/>
                    <a:pt x="11937" y="2181"/>
                  </a:cubicBezTo>
                  <a:cubicBezTo>
                    <a:pt x="6950" y="4340"/>
                    <a:pt x="2659" y="8506"/>
                    <a:pt x="1276" y="13760"/>
                  </a:cubicBezTo>
                  <a:cubicBezTo>
                    <a:pt x="1" y="18658"/>
                    <a:pt x="1883" y="24876"/>
                    <a:pt x="90" y="29604"/>
                  </a:cubicBezTo>
                  <a:cubicBezTo>
                    <a:pt x="11464" y="20219"/>
                    <a:pt x="26059" y="15357"/>
                    <a:pt x="40716" y="13769"/>
                  </a:cubicBezTo>
                  <a:cubicBezTo>
                    <a:pt x="44968" y="13309"/>
                    <a:pt x="49233" y="13108"/>
                    <a:pt x="53503" y="13108"/>
                  </a:cubicBezTo>
                  <a:cubicBezTo>
                    <a:pt x="63954" y="13108"/>
                    <a:pt x="74428" y="14311"/>
                    <a:pt x="84777" y="15857"/>
                  </a:cubicBezTo>
                  <a:cubicBezTo>
                    <a:pt x="86071" y="12529"/>
                    <a:pt x="83921" y="8720"/>
                    <a:pt x="80718" y="7141"/>
                  </a:cubicBezTo>
                  <a:cubicBezTo>
                    <a:pt x="77507" y="5571"/>
                    <a:pt x="73778" y="5633"/>
                    <a:pt x="70200" y="5598"/>
                  </a:cubicBezTo>
                  <a:cubicBezTo>
                    <a:pt x="61404" y="5517"/>
                    <a:pt x="52617" y="4661"/>
                    <a:pt x="43981" y="3028"/>
                  </a:cubicBezTo>
                  <a:cubicBezTo>
                    <a:pt x="38647" y="2011"/>
                    <a:pt x="33348" y="709"/>
                    <a:pt x="27941" y="209"/>
                  </a:cubicBezTo>
                  <a:cubicBezTo>
                    <a:pt x="26521" y="76"/>
                    <a:pt x="25086" y="0"/>
                    <a:pt x="2365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3"/>
            <p:cNvSpPr/>
            <p:nvPr/>
          </p:nvSpPr>
          <p:spPr>
            <a:xfrm>
              <a:off x="-4057824" y="-836644"/>
              <a:ext cx="6135571" cy="2110392"/>
            </a:xfrm>
            <a:custGeom>
              <a:rect b="b" l="l" r="r" t="t"/>
              <a:pathLst>
                <a:path extrusionOk="0" h="29605" w="86071">
                  <a:moveTo>
                    <a:pt x="23652" y="0"/>
                  </a:moveTo>
                  <a:cubicBezTo>
                    <a:pt x="19629" y="0"/>
                    <a:pt x="15613" y="596"/>
                    <a:pt x="11937" y="2181"/>
                  </a:cubicBezTo>
                  <a:cubicBezTo>
                    <a:pt x="6950" y="4340"/>
                    <a:pt x="2659" y="8506"/>
                    <a:pt x="1276" y="13761"/>
                  </a:cubicBezTo>
                  <a:cubicBezTo>
                    <a:pt x="1" y="18649"/>
                    <a:pt x="1883" y="24876"/>
                    <a:pt x="90" y="29604"/>
                  </a:cubicBezTo>
                  <a:cubicBezTo>
                    <a:pt x="11464" y="20219"/>
                    <a:pt x="26059" y="15357"/>
                    <a:pt x="40716" y="13770"/>
                  </a:cubicBezTo>
                  <a:cubicBezTo>
                    <a:pt x="44968" y="13309"/>
                    <a:pt x="49233" y="13108"/>
                    <a:pt x="53503" y="13108"/>
                  </a:cubicBezTo>
                  <a:cubicBezTo>
                    <a:pt x="63954" y="13108"/>
                    <a:pt x="74428" y="14312"/>
                    <a:pt x="84777" y="15857"/>
                  </a:cubicBezTo>
                  <a:cubicBezTo>
                    <a:pt x="86071" y="12529"/>
                    <a:pt x="83921" y="8720"/>
                    <a:pt x="80718" y="7141"/>
                  </a:cubicBezTo>
                  <a:cubicBezTo>
                    <a:pt x="77507" y="5571"/>
                    <a:pt x="73778" y="5634"/>
                    <a:pt x="70200" y="5598"/>
                  </a:cubicBezTo>
                  <a:cubicBezTo>
                    <a:pt x="61404" y="5518"/>
                    <a:pt x="52617" y="4661"/>
                    <a:pt x="43981" y="3020"/>
                  </a:cubicBezTo>
                  <a:cubicBezTo>
                    <a:pt x="38647" y="2012"/>
                    <a:pt x="33348" y="709"/>
                    <a:pt x="27941" y="210"/>
                  </a:cubicBezTo>
                  <a:cubicBezTo>
                    <a:pt x="26521" y="76"/>
                    <a:pt x="25086" y="0"/>
                    <a:pt x="2365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3"/>
            <p:cNvSpPr/>
            <p:nvPr/>
          </p:nvSpPr>
          <p:spPr>
            <a:xfrm>
              <a:off x="-4057824" y="-951769"/>
              <a:ext cx="6135571" cy="2110392"/>
            </a:xfrm>
            <a:custGeom>
              <a:rect b="b" l="l" r="r" t="t"/>
              <a:pathLst>
                <a:path extrusionOk="0" h="29605" w="86071">
                  <a:moveTo>
                    <a:pt x="23657" y="1"/>
                  </a:moveTo>
                  <a:cubicBezTo>
                    <a:pt x="19632" y="1"/>
                    <a:pt x="15615" y="598"/>
                    <a:pt x="11937" y="2190"/>
                  </a:cubicBezTo>
                  <a:cubicBezTo>
                    <a:pt x="6950" y="4340"/>
                    <a:pt x="2659" y="8506"/>
                    <a:pt x="1276" y="13761"/>
                  </a:cubicBezTo>
                  <a:cubicBezTo>
                    <a:pt x="1" y="18659"/>
                    <a:pt x="1883" y="24876"/>
                    <a:pt x="90" y="29605"/>
                  </a:cubicBezTo>
                  <a:cubicBezTo>
                    <a:pt x="11464" y="20220"/>
                    <a:pt x="26059" y="15358"/>
                    <a:pt x="40716" y="13770"/>
                  </a:cubicBezTo>
                  <a:cubicBezTo>
                    <a:pt x="44965" y="13309"/>
                    <a:pt x="49229" y="13109"/>
                    <a:pt x="53496" y="13109"/>
                  </a:cubicBezTo>
                  <a:cubicBezTo>
                    <a:pt x="63949" y="13109"/>
                    <a:pt x="74426" y="14314"/>
                    <a:pt x="84777" y="15866"/>
                  </a:cubicBezTo>
                  <a:cubicBezTo>
                    <a:pt x="86071" y="12530"/>
                    <a:pt x="83921" y="8721"/>
                    <a:pt x="80718" y="7150"/>
                  </a:cubicBezTo>
                  <a:cubicBezTo>
                    <a:pt x="77507" y="5571"/>
                    <a:pt x="73778" y="5634"/>
                    <a:pt x="70200" y="5607"/>
                  </a:cubicBezTo>
                  <a:cubicBezTo>
                    <a:pt x="61404" y="5527"/>
                    <a:pt x="52617" y="4661"/>
                    <a:pt x="43981" y="3029"/>
                  </a:cubicBezTo>
                  <a:cubicBezTo>
                    <a:pt x="38647" y="2021"/>
                    <a:pt x="33348" y="718"/>
                    <a:pt x="27941" y="210"/>
                  </a:cubicBezTo>
                  <a:cubicBezTo>
                    <a:pt x="26522" y="76"/>
                    <a:pt x="25089" y="1"/>
                    <a:pt x="2365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3"/>
            <p:cNvSpPr/>
            <p:nvPr/>
          </p:nvSpPr>
          <p:spPr>
            <a:xfrm>
              <a:off x="-4057824" y="-1050356"/>
              <a:ext cx="6135571" cy="2110392"/>
            </a:xfrm>
            <a:custGeom>
              <a:rect b="b" l="l" r="r" t="t"/>
              <a:pathLst>
                <a:path extrusionOk="0" h="29605" w="86071">
                  <a:moveTo>
                    <a:pt x="23657" y="1"/>
                  </a:moveTo>
                  <a:cubicBezTo>
                    <a:pt x="19632" y="1"/>
                    <a:pt x="15615" y="598"/>
                    <a:pt x="11937" y="2191"/>
                  </a:cubicBezTo>
                  <a:cubicBezTo>
                    <a:pt x="6950" y="4341"/>
                    <a:pt x="2659" y="8507"/>
                    <a:pt x="1276" y="13761"/>
                  </a:cubicBezTo>
                  <a:cubicBezTo>
                    <a:pt x="1" y="18659"/>
                    <a:pt x="1883" y="24877"/>
                    <a:pt x="90" y="29605"/>
                  </a:cubicBezTo>
                  <a:cubicBezTo>
                    <a:pt x="11464" y="20220"/>
                    <a:pt x="26059" y="15358"/>
                    <a:pt x="40716" y="13770"/>
                  </a:cubicBezTo>
                  <a:cubicBezTo>
                    <a:pt x="44965" y="13310"/>
                    <a:pt x="49229" y="13109"/>
                    <a:pt x="53496" y="13109"/>
                  </a:cubicBezTo>
                  <a:cubicBezTo>
                    <a:pt x="63949" y="13109"/>
                    <a:pt x="74426" y="14314"/>
                    <a:pt x="84777" y="15866"/>
                  </a:cubicBezTo>
                  <a:cubicBezTo>
                    <a:pt x="86071" y="12530"/>
                    <a:pt x="83921" y="8721"/>
                    <a:pt x="80718" y="7151"/>
                  </a:cubicBezTo>
                  <a:cubicBezTo>
                    <a:pt x="77507" y="5572"/>
                    <a:pt x="73778" y="5634"/>
                    <a:pt x="70200" y="5607"/>
                  </a:cubicBezTo>
                  <a:cubicBezTo>
                    <a:pt x="61404" y="5527"/>
                    <a:pt x="52617" y="4662"/>
                    <a:pt x="43981" y="3029"/>
                  </a:cubicBezTo>
                  <a:cubicBezTo>
                    <a:pt x="38647" y="2021"/>
                    <a:pt x="33348" y="710"/>
                    <a:pt x="27941" y="210"/>
                  </a:cubicBezTo>
                  <a:cubicBezTo>
                    <a:pt x="26522" y="77"/>
                    <a:pt x="25089" y="1"/>
                    <a:pt x="2365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3"/>
            <p:cNvSpPr/>
            <p:nvPr/>
          </p:nvSpPr>
          <p:spPr>
            <a:xfrm>
              <a:off x="-4057824" y="-1165339"/>
              <a:ext cx="6135571" cy="2110963"/>
            </a:xfrm>
            <a:custGeom>
              <a:rect b="b" l="l" r="r" t="t"/>
              <a:pathLst>
                <a:path extrusionOk="0" h="29613" w="86071">
                  <a:moveTo>
                    <a:pt x="23678" y="1"/>
                  </a:moveTo>
                  <a:cubicBezTo>
                    <a:pt x="19646" y="1"/>
                    <a:pt x="15621" y="601"/>
                    <a:pt x="11937" y="2189"/>
                  </a:cubicBezTo>
                  <a:cubicBezTo>
                    <a:pt x="6950" y="4339"/>
                    <a:pt x="2659" y="8514"/>
                    <a:pt x="1276" y="13768"/>
                  </a:cubicBezTo>
                  <a:cubicBezTo>
                    <a:pt x="1" y="18657"/>
                    <a:pt x="1883" y="24884"/>
                    <a:pt x="90" y="29612"/>
                  </a:cubicBezTo>
                  <a:cubicBezTo>
                    <a:pt x="11464" y="20227"/>
                    <a:pt x="26059" y="15356"/>
                    <a:pt x="40716" y="13768"/>
                  </a:cubicBezTo>
                  <a:cubicBezTo>
                    <a:pt x="44965" y="13308"/>
                    <a:pt x="49229" y="13107"/>
                    <a:pt x="53496" y="13107"/>
                  </a:cubicBezTo>
                  <a:cubicBezTo>
                    <a:pt x="63949" y="13107"/>
                    <a:pt x="74426" y="14313"/>
                    <a:pt x="84777" y="15865"/>
                  </a:cubicBezTo>
                  <a:cubicBezTo>
                    <a:pt x="86071" y="12528"/>
                    <a:pt x="83921" y="8719"/>
                    <a:pt x="80718" y="7149"/>
                  </a:cubicBezTo>
                  <a:cubicBezTo>
                    <a:pt x="77507" y="5570"/>
                    <a:pt x="73778" y="5632"/>
                    <a:pt x="70200" y="5606"/>
                  </a:cubicBezTo>
                  <a:cubicBezTo>
                    <a:pt x="61404" y="5525"/>
                    <a:pt x="52617" y="4660"/>
                    <a:pt x="43981" y="3027"/>
                  </a:cubicBezTo>
                  <a:cubicBezTo>
                    <a:pt x="38647" y="2019"/>
                    <a:pt x="33348" y="717"/>
                    <a:pt x="27941" y="208"/>
                  </a:cubicBezTo>
                  <a:cubicBezTo>
                    <a:pt x="26529" y="76"/>
                    <a:pt x="25103" y="1"/>
                    <a:pt x="2367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3"/>
            <p:cNvSpPr/>
            <p:nvPr/>
          </p:nvSpPr>
          <p:spPr>
            <a:xfrm>
              <a:off x="-4057824" y="-1263926"/>
              <a:ext cx="6135571" cy="2110321"/>
            </a:xfrm>
            <a:custGeom>
              <a:rect b="b" l="l" r="r" t="t"/>
              <a:pathLst>
                <a:path extrusionOk="0" h="29604" w="86071">
                  <a:moveTo>
                    <a:pt x="23678" y="1"/>
                  </a:moveTo>
                  <a:cubicBezTo>
                    <a:pt x="19646" y="1"/>
                    <a:pt x="15621" y="601"/>
                    <a:pt x="11937" y="2189"/>
                  </a:cubicBezTo>
                  <a:cubicBezTo>
                    <a:pt x="6950" y="4339"/>
                    <a:pt x="2659" y="8514"/>
                    <a:pt x="1276" y="13760"/>
                  </a:cubicBezTo>
                  <a:cubicBezTo>
                    <a:pt x="1" y="18657"/>
                    <a:pt x="1883" y="24884"/>
                    <a:pt x="90" y="29603"/>
                  </a:cubicBezTo>
                  <a:cubicBezTo>
                    <a:pt x="11464" y="20218"/>
                    <a:pt x="26059" y="15357"/>
                    <a:pt x="40716" y="13769"/>
                  </a:cubicBezTo>
                  <a:cubicBezTo>
                    <a:pt x="44965" y="13308"/>
                    <a:pt x="49229" y="13107"/>
                    <a:pt x="53496" y="13107"/>
                  </a:cubicBezTo>
                  <a:cubicBezTo>
                    <a:pt x="63949" y="13107"/>
                    <a:pt x="74426" y="14313"/>
                    <a:pt x="84777" y="15865"/>
                  </a:cubicBezTo>
                  <a:cubicBezTo>
                    <a:pt x="86071" y="12529"/>
                    <a:pt x="83921" y="8719"/>
                    <a:pt x="80718" y="7149"/>
                  </a:cubicBezTo>
                  <a:cubicBezTo>
                    <a:pt x="77507" y="5570"/>
                    <a:pt x="73778" y="5633"/>
                    <a:pt x="70200" y="5606"/>
                  </a:cubicBezTo>
                  <a:cubicBezTo>
                    <a:pt x="61404" y="5526"/>
                    <a:pt x="52617" y="4660"/>
                    <a:pt x="43981" y="3028"/>
                  </a:cubicBezTo>
                  <a:cubicBezTo>
                    <a:pt x="38647" y="2020"/>
                    <a:pt x="33348" y="717"/>
                    <a:pt x="27941" y="209"/>
                  </a:cubicBezTo>
                  <a:cubicBezTo>
                    <a:pt x="26529" y="76"/>
                    <a:pt x="25103" y="1"/>
                    <a:pt x="2367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3"/>
            <p:cNvSpPr/>
            <p:nvPr/>
          </p:nvSpPr>
          <p:spPr>
            <a:xfrm>
              <a:off x="-4057824" y="-1378766"/>
              <a:ext cx="6135571" cy="2110678"/>
            </a:xfrm>
            <a:custGeom>
              <a:rect b="b" l="l" r="r" t="t"/>
              <a:pathLst>
                <a:path extrusionOk="0" h="29609" w="86071">
                  <a:moveTo>
                    <a:pt x="23688" y="1"/>
                  </a:moveTo>
                  <a:cubicBezTo>
                    <a:pt x="19653" y="1"/>
                    <a:pt x="15625" y="596"/>
                    <a:pt x="11937" y="2185"/>
                  </a:cubicBezTo>
                  <a:cubicBezTo>
                    <a:pt x="6950" y="4335"/>
                    <a:pt x="2659" y="8510"/>
                    <a:pt x="1276" y="13765"/>
                  </a:cubicBezTo>
                  <a:cubicBezTo>
                    <a:pt x="1" y="18654"/>
                    <a:pt x="1883" y="24880"/>
                    <a:pt x="90" y="29609"/>
                  </a:cubicBezTo>
                  <a:cubicBezTo>
                    <a:pt x="11464" y="20224"/>
                    <a:pt x="26059" y="15353"/>
                    <a:pt x="40716" y="13765"/>
                  </a:cubicBezTo>
                  <a:cubicBezTo>
                    <a:pt x="44965" y="13305"/>
                    <a:pt x="49229" y="13104"/>
                    <a:pt x="53496" y="13104"/>
                  </a:cubicBezTo>
                  <a:cubicBezTo>
                    <a:pt x="63949" y="13104"/>
                    <a:pt x="74426" y="14309"/>
                    <a:pt x="84777" y="15861"/>
                  </a:cubicBezTo>
                  <a:cubicBezTo>
                    <a:pt x="86071" y="12525"/>
                    <a:pt x="83921" y="8716"/>
                    <a:pt x="80718" y="7146"/>
                  </a:cubicBezTo>
                  <a:cubicBezTo>
                    <a:pt x="77507" y="5566"/>
                    <a:pt x="73778" y="5638"/>
                    <a:pt x="70200" y="5602"/>
                  </a:cubicBezTo>
                  <a:cubicBezTo>
                    <a:pt x="61404" y="5522"/>
                    <a:pt x="52617" y="4657"/>
                    <a:pt x="43981" y="3024"/>
                  </a:cubicBezTo>
                  <a:cubicBezTo>
                    <a:pt x="38647" y="2016"/>
                    <a:pt x="33348" y="713"/>
                    <a:pt x="27941" y="205"/>
                  </a:cubicBezTo>
                  <a:cubicBezTo>
                    <a:pt x="26533" y="75"/>
                    <a:pt x="25110" y="1"/>
                    <a:pt x="236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3"/>
            <p:cNvSpPr/>
            <p:nvPr/>
          </p:nvSpPr>
          <p:spPr>
            <a:xfrm>
              <a:off x="-351574" y="432300"/>
              <a:ext cx="108211" cy="103720"/>
            </a:xfrm>
            <a:custGeom>
              <a:rect b="b" l="l" r="r" t="t"/>
              <a:pathLst>
                <a:path extrusionOk="0" h="1455" w="1518">
                  <a:moveTo>
                    <a:pt x="1437" y="1"/>
                  </a:moveTo>
                  <a:lnTo>
                    <a:pt x="1437" y="1"/>
                  </a:lnTo>
                  <a:cubicBezTo>
                    <a:pt x="1258" y="144"/>
                    <a:pt x="1080" y="286"/>
                    <a:pt x="902" y="429"/>
                  </a:cubicBezTo>
                  <a:cubicBezTo>
                    <a:pt x="768" y="438"/>
                    <a:pt x="634" y="456"/>
                    <a:pt x="500" y="474"/>
                  </a:cubicBezTo>
                  <a:cubicBezTo>
                    <a:pt x="482" y="599"/>
                    <a:pt x="464" y="723"/>
                    <a:pt x="447" y="857"/>
                  </a:cubicBezTo>
                  <a:cubicBezTo>
                    <a:pt x="295" y="1018"/>
                    <a:pt x="143" y="1178"/>
                    <a:pt x="1" y="1339"/>
                  </a:cubicBezTo>
                  <a:cubicBezTo>
                    <a:pt x="152" y="1276"/>
                    <a:pt x="313" y="1223"/>
                    <a:pt x="473" y="1169"/>
                  </a:cubicBezTo>
                  <a:cubicBezTo>
                    <a:pt x="509" y="1259"/>
                    <a:pt x="545" y="1357"/>
                    <a:pt x="580" y="1455"/>
                  </a:cubicBezTo>
                  <a:cubicBezTo>
                    <a:pt x="705" y="1276"/>
                    <a:pt x="830" y="1107"/>
                    <a:pt x="955" y="938"/>
                  </a:cubicBezTo>
                  <a:cubicBezTo>
                    <a:pt x="1142" y="822"/>
                    <a:pt x="1330" y="714"/>
                    <a:pt x="1517" y="607"/>
                  </a:cubicBezTo>
                  <a:cubicBezTo>
                    <a:pt x="1419" y="554"/>
                    <a:pt x="1330" y="509"/>
                    <a:pt x="1232" y="465"/>
                  </a:cubicBezTo>
                  <a:cubicBezTo>
                    <a:pt x="1303" y="313"/>
                    <a:pt x="1374" y="152"/>
                    <a:pt x="14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3"/>
            <p:cNvSpPr/>
            <p:nvPr/>
          </p:nvSpPr>
          <p:spPr>
            <a:xfrm>
              <a:off x="-229463" y="448838"/>
              <a:ext cx="129810" cy="118404"/>
            </a:xfrm>
            <a:custGeom>
              <a:rect b="b" l="l" r="r" t="t"/>
              <a:pathLst>
                <a:path extrusionOk="0" h="1661" w="1821">
                  <a:moveTo>
                    <a:pt x="1704" y="1"/>
                  </a:moveTo>
                  <a:cubicBezTo>
                    <a:pt x="1490" y="161"/>
                    <a:pt x="1276" y="313"/>
                    <a:pt x="1071" y="474"/>
                  </a:cubicBezTo>
                  <a:cubicBezTo>
                    <a:pt x="910" y="482"/>
                    <a:pt x="750" y="482"/>
                    <a:pt x="589" y="491"/>
                  </a:cubicBezTo>
                  <a:cubicBezTo>
                    <a:pt x="571" y="643"/>
                    <a:pt x="553" y="795"/>
                    <a:pt x="527" y="946"/>
                  </a:cubicBezTo>
                  <a:cubicBezTo>
                    <a:pt x="357" y="1125"/>
                    <a:pt x="179" y="1303"/>
                    <a:pt x="0" y="1473"/>
                  </a:cubicBezTo>
                  <a:cubicBezTo>
                    <a:pt x="188" y="1419"/>
                    <a:pt x="375" y="1366"/>
                    <a:pt x="571" y="1312"/>
                  </a:cubicBezTo>
                  <a:cubicBezTo>
                    <a:pt x="616" y="1428"/>
                    <a:pt x="669" y="1544"/>
                    <a:pt x="714" y="1660"/>
                  </a:cubicBezTo>
                  <a:cubicBezTo>
                    <a:pt x="866" y="1464"/>
                    <a:pt x="1008" y="1268"/>
                    <a:pt x="1151" y="1080"/>
                  </a:cubicBezTo>
                  <a:cubicBezTo>
                    <a:pt x="1374" y="964"/>
                    <a:pt x="1597" y="839"/>
                    <a:pt x="1820" y="723"/>
                  </a:cubicBezTo>
                  <a:cubicBezTo>
                    <a:pt x="1704" y="661"/>
                    <a:pt x="1588" y="598"/>
                    <a:pt x="1472" y="545"/>
                  </a:cubicBezTo>
                  <a:cubicBezTo>
                    <a:pt x="1553" y="358"/>
                    <a:pt x="1624" y="179"/>
                    <a:pt x="170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3"/>
            <p:cNvSpPr/>
            <p:nvPr/>
          </p:nvSpPr>
          <p:spPr>
            <a:xfrm>
              <a:off x="-78767" y="478778"/>
              <a:ext cx="159678" cy="137366"/>
            </a:xfrm>
            <a:custGeom>
              <a:rect b="b" l="l" r="r" t="t"/>
              <a:pathLst>
                <a:path extrusionOk="0" h="1927" w="2240">
                  <a:moveTo>
                    <a:pt x="2053" y="0"/>
                  </a:moveTo>
                  <a:cubicBezTo>
                    <a:pt x="1794" y="178"/>
                    <a:pt x="1535" y="348"/>
                    <a:pt x="1285" y="517"/>
                  </a:cubicBezTo>
                  <a:cubicBezTo>
                    <a:pt x="1080" y="517"/>
                    <a:pt x="875" y="517"/>
                    <a:pt x="679" y="509"/>
                  </a:cubicBezTo>
                  <a:cubicBezTo>
                    <a:pt x="661" y="687"/>
                    <a:pt x="643" y="865"/>
                    <a:pt x="625" y="1044"/>
                  </a:cubicBezTo>
                  <a:cubicBezTo>
                    <a:pt x="420" y="1249"/>
                    <a:pt x="206" y="1445"/>
                    <a:pt x="1" y="1641"/>
                  </a:cubicBezTo>
                  <a:cubicBezTo>
                    <a:pt x="224" y="1597"/>
                    <a:pt x="456" y="1543"/>
                    <a:pt x="697" y="1499"/>
                  </a:cubicBezTo>
                  <a:cubicBezTo>
                    <a:pt x="759" y="1641"/>
                    <a:pt x="821" y="1784"/>
                    <a:pt x="893" y="1927"/>
                  </a:cubicBezTo>
                  <a:cubicBezTo>
                    <a:pt x="1062" y="1704"/>
                    <a:pt x="1241" y="1481"/>
                    <a:pt x="1410" y="1258"/>
                  </a:cubicBezTo>
                  <a:cubicBezTo>
                    <a:pt x="1678" y="1133"/>
                    <a:pt x="1954" y="1008"/>
                    <a:pt x="2240" y="883"/>
                  </a:cubicBezTo>
                  <a:cubicBezTo>
                    <a:pt x="2088" y="803"/>
                    <a:pt x="1937" y="714"/>
                    <a:pt x="1785" y="633"/>
                  </a:cubicBezTo>
                  <a:cubicBezTo>
                    <a:pt x="1874" y="419"/>
                    <a:pt x="1963" y="214"/>
                    <a:pt x="20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3"/>
            <p:cNvSpPr/>
            <p:nvPr/>
          </p:nvSpPr>
          <p:spPr>
            <a:xfrm>
              <a:off x="111992" y="528321"/>
              <a:ext cx="204873" cy="162886"/>
            </a:xfrm>
            <a:custGeom>
              <a:rect b="b" l="l" r="r" t="t"/>
              <a:pathLst>
                <a:path extrusionOk="0" h="2285" w="2874">
                  <a:moveTo>
                    <a:pt x="2570" y="1"/>
                  </a:moveTo>
                  <a:cubicBezTo>
                    <a:pt x="2240" y="197"/>
                    <a:pt x="1910" y="393"/>
                    <a:pt x="1589" y="581"/>
                  </a:cubicBezTo>
                  <a:cubicBezTo>
                    <a:pt x="1330" y="563"/>
                    <a:pt x="1071" y="536"/>
                    <a:pt x="813" y="518"/>
                  </a:cubicBezTo>
                  <a:cubicBezTo>
                    <a:pt x="804" y="732"/>
                    <a:pt x="786" y="946"/>
                    <a:pt x="777" y="1170"/>
                  </a:cubicBezTo>
                  <a:cubicBezTo>
                    <a:pt x="518" y="1401"/>
                    <a:pt x="260" y="1624"/>
                    <a:pt x="1" y="1848"/>
                  </a:cubicBezTo>
                  <a:cubicBezTo>
                    <a:pt x="286" y="1812"/>
                    <a:pt x="581" y="1776"/>
                    <a:pt x="884" y="1732"/>
                  </a:cubicBezTo>
                  <a:cubicBezTo>
                    <a:pt x="982" y="1910"/>
                    <a:pt x="1071" y="2097"/>
                    <a:pt x="1170" y="2285"/>
                  </a:cubicBezTo>
                  <a:cubicBezTo>
                    <a:pt x="1384" y="2026"/>
                    <a:pt x="1589" y="1767"/>
                    <a:pt x="1803" y="1500"/>
                  </a:cubicBezTo>
                  <a:cubicBezTo>
                    <a:pt x="2151" y="1375"/>
                    <a:pt x="2508" y="1241"/>
                    <a:pt x="2874" y="1116"/>
                  </a:cubicBezTo>
                  <a:cubicBezTo>
                    <a:pt x="2659" y="991"/>
                    <a:pt x="2454" y="875"/>
                    <a:pt x="2258" y="768"/>
                  </a:cubicBezTo>
                  <a:cubicBezTo>
                    <a:pt x="2365" y="509"/>
                    <a:pt x="2463" y="260"/>
                    <a:pt x="25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3"/>
            <p:cNvSpPr/>
            <p:nvPr/>
          </p:nvSpPr>
          <p:spPr>
            <a:xfrm>
              <a:off x="366408" y="610370"/>
              <a:ext cx="276087" cy="197887"/>
            </a:xfrm>
            <a:custGeom>
              <a:rect b="b" l="l" r="r" t="t"/>
              <a:pathLst>
                <a:path extrusionOk="0" h="2776" w="3873">
                  <a:moveTo>
                    <a:pt x="3355" y="1"/>
                  </a:moveTo>
                  <a:lnTo>
                    <a:pt x="3355" y="1"/>
                  </a:lnTo>
                  <a:cubicBezTo>
                    <a:pt x="2918" y="215"/>
                    <a:pt x="2480" y="429"/>
                    <a:pt x="2061" y="643"/>
                  </a:cubicBezTo>
                  <a:cubicBezTo>
                    <a:pt x="1695" y="589"/>
                    <a:pt x="1339" y="536"/>
                    <a:pt x="1000" y="491"/>
                  </a:cubicBezTo>
                  <a:cubicBezTo>
                    <a:pt x="1000" y="759"/>
                    <a:pt x="991" y="1036"/>
                    <a:pt x="991" y="1312"/>
                  </a:cubicBezTo>
                  <a:cubicBezTo>
                    <a:pt x="661" y="1571"/>
                    <a:pt x="330" y="1829"/>
                    <a:pt x="0" y="2088"/>
                  </a:cubicBezTo>
                  <a:cubicBezTo>
                    <a:pt x="384" y="2070"/>
                    <a:pt x="777" y="2053"/>
                    <a:pt x="1187" y="2035"/>
                  </a:cubicBezTo>
                  <a:cubicBezTo>
                    <a:pt x="1330" y="2276"/>
                    <a:pt x="1472" y="2525"/>
                    <a:pt x="1615" y="2775"/>
                  </a:cubicBezTo>
                  <a:cubicBezTo>
                    <a:pt x="1883" y="2463"/>
                    <a:pt x="2159" y="2151"/>
                    <a:pt x="2427" y="1838"/>
                  </a:cubicBezTo>
                  <a:cubicBezTo>
                    <a:pt x="2900" y="1714"/>
                    <a:pt x="3381" y="1580"/>
                    <a:pt x="3872" y="1455"/>
                  </a:cubicBezTo>
                  <a:cubicBezTo>
                    <a:pt x="3569" y="1276"/>
                    <a:pt x="3274" y="1107"/>
                    <a:pt x="2989" y="937"/>
                  </a:cubicBezTo>
                  <a:cubicBezTo>
                    <a:pt x="3114" y="625"/>
                    <a:pt x="3239" y="313"/>
                    <a:pt x="335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3"/>
            <p:cNvSpPr/>
            <p:nvPr/>
          </p:nvSpPr>
          <p:spPr>
            <a:xfrm>
              <a:off x="726968" y="747736"/>
              <a:ext cx="403901" cy="250638"/>
            </a:xfrm>
            <a:custGeom>
              <a:rect b="b" l="l" r="r" t="t"/>
              <a:pathLst>
                <a:path extrusionOk="0" h="3516" w="5666">
                  <a:moveTo>
                    <a:pt x="4702" y="1"/>
                  </a:moveTo>
                  <a:lnTo>
                    <a:pt x="4702" y="1"/>
                  </a:lnTo>
                  <a:cubicBezTo>
                    <a:pt x="4069" y="241"/>
                    <a:pt x="3453" y="482"/>
                    <a:pt x="2846" y="714"/>
                  </a:cubicBezTo>
                  <a:cubicBezTo>
                    <a:pt x="2311" y="598"/>
                    <a:pt x="1785" y="491"/>
                    <a:pt x="1276" y="393"/>
                  </a:cubicBezTo>
                  <a:lnTo>
                    <a:pt x="1276" y="393"/>
                  </a:lnTo>
                  <a:cubicBezTo>
                    <a:pt x="1303" y="750"/>
                    <a:pt x="1330" y="1107"/>
                    <a:pt x="1357" y="1473"/>
                  </a:cubicBezTo>
                  <a:cubicBezTo>
                    <a:pt x="902" y="1776"/>
                    <a:pt x="447" y="2079"/>
                    <a:pt x="1" y="2383"/>
                  </a:cubicBezTo>
                  <a:cubicBezTo>
                    <a:pt x="554" y="2409"/>
                    <a:pt x="1125" y="2436"/>
                    <a:pt x="1713" y="2463"/>
                  </a:cubicBezTo>
                  <a:cubicBezTo>
                    <a:pt x="1945" y="2802"/>
                    <a:pt x="2186" y="3159"/>
                    <a:pt x="2427" y="3515"/>
                  </a:cubicBezTo>
                  <a:cubicBezTo>
                    <a:pt x="2793" y="3132"/>
                    <a:pt x="3159" y="2748"/>
                    <a:pt x="3524" y="2365"/>
                  </a:cubicBezTo>
                  <a:cubicBezTo>
                    <a:pt x="4211" y="2249"/>
                    <a:pt x="4925" y="2142"/>
                    <a:pt x="5665" y="2026"/>
                  </a:cubicBezTo>
                  <a:cubicBezTo>
                    <a:pt x="5184" y="1749"/>
                    <a:pt x="4720" y="1481"/>
                    <a:pt x="4265" y="1223"/>
                  </a:cubicBezTo>
                  <a:cubicBezTo>
                    <a:pt x="4408" y="812"/>
                    <a:pt x="4559" y="411"/>
                    <a:pt x="47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3"/>
            <p:cNvSpPr/>
            <p:nvPr/>
          </p:nvSpPr>
          <p:spPr>
            <a:xfrm>
              <a:off x="1289763" y="998945"/>
              <a:ext cx="667156" cy="336465"/>
            </a:xfrm>
            <a:custGeom>
              <a:rect b="b" l="l" r="r" t="t"/>
              <a:pathLst>
                <a:path extrusionOk="0" h="4720" w="9359">
                  <a:moveTo>
                    <a:pt x="7316" y="0"/>
                  </a:moveTo>
                  <a:lnTo>
                    <a:pt x="7316" y="0"/>
                  </a:lnTo>
                  <a:cubicBezTo>
                    <a:pt x="6290" y="250"/>
                    <a:pt x="5300" y="491"/>
                    <a:pt x="4336" y="732"/>
                  </a:cubicBezTo>
                  <a:cubicBezTo>
                    <a:pt x="3435" y="491"/>
                    <a:pt x="2570" y="259"/>
                    <a:pt x="1740" y="45"/>
                  </a:cubicBezTo>
                  <a:lnTo>
                    <a:pt x="1740" y="45"/>
                  </a:lnTo>
                  <a:cubicBezTo>
                    <a:pt x="1838" y="545"/>
                    <a:pt x="1937" y="1053"/>
                    <a:pt x="2026" y="1579"/>
                  </a:cubicBezTo>
                  <a:cubicBezTo>
                    <a:pt x="1339" y="1945"/>
                    <a:pt x="661" y="2293"/>
                    <a:pt x="1" y="2650"/>
                  </a:cubicBezTo>
                  <a:cubicBezTo>
                    <a:pt x="884" y="2775"/>
                    <a:pt x="1803" y="2918"/>
                    <a:pt x="2766" y="3060"/>
                  </a:cubicBezTo>
                  <a:cubicBezTo>
                    <a:pt x="3194" y="3596"/>
                    <a:pt x="3649" y="4149"/>
                    <a:pt x="4104" y="4720"/>
                  </a:cubicBezTo>
                  <a:cubicBezTo>
                    <a:pt x="4649" y="4220"/>
                    <a:pt x="5202" y="3729"/>
                    <a:pt x="5746" y="3230"/>
                  </a:cubicBezTo>
                  <a:cubicBezTo>
                    <a:pt x="6897" y="3194"/>
                    <a:pt x="8101" y="3158"/>
                    <a:pt x="9359" y="3123"/>
                  </a:cubicBezTo>
                  <a:cubicBezTo>
                    <a:pt x="8467" y="2623"/>
                    <a:pt x="7619" y="2150"/>
                    <a:pt x="6790" y="1695"/>
                  </a:cubicBezTo>
                  <a:cubicBezTo>
                    <a:pt x="6968" y="1124"/>
                    <a:pt x="7147" y="562"/>
                    <a:pt x="731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8" name="Google Shape;538;p33"/>
          <p:cNvGrpSpPr/>
          <p:nvPr/>
        </p:nvGrpSpPr>
        <p:grpSpPr>
          <a:xfrm>
            <a:off x="125609" y="4730910"/>
            <a:ext cx="9063135" cy="316892"/>
            <a:chOff x="-5957448" y="3515305"/>
            <a:chExt cx="4931781" cy="172439"/>
          </a:xfrm>
        </p:grpSpPr>
        <p:sp>
          <p:nvSpPr>
            <p:cNvPr id="539" name="Google Shape;539;p33"/>
            <p:cNvSpPr/>
            <p:nvPr/>
          </p:nvSpPr>
          <p:spPr>
            <a:xfrm>
              <a:off x="-5957448" y="3515305"/>
              <a:ext cx="181278" cy="172438"/>
            </a:xfrm>
            <a:custGeom>
              <a:rect b="b" l="l" r="r" t="t"/>
              <a:pathLst>
                <a:path extrusionOk="0" h="2419" w="2543">
                  <a:moveTo>
                    <a:pt x="1276" y="1"/>
                  </a:moveTo>
                  <a:lnTo>
                    <a:pt x="866" y="777"/>
                  </a:lnTo>
                  <a:lnTo>
                    <a:pt x="0" y="920"/>
                  </a:lnTo>
                  <a:lnTo>
                    <a:pt x="616" y="1553"/>
                  </a:lnTo>
                  <a:lnTo>
                    <a:pt x="491" y="2418"/>
                  </a:lnTo>
                  <a:lnTo>
                    <a:pt x="1276" y="2026"/>
                  </a:lnTo>
                  <a:lnTo>
                    <a:pt x="2061"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3"/>
            <p:cNvSpPr/>
            <p:nvPr/>
          </p:nvSpPr>
          <p:spPr>
            <a:xfrm>
              <a:off x="-5866489" y="3570622"/>
              <a:ext cx="90318" cy="40133"/>
            </a:xfrm>
            <a:custGeom>
              <a:rect b="b" l="l" r="r" t="t"/>
              <a:pathLst>
                <a:path extrusionOk="0" h="563" w="1267">
                  <a:moveTo>
                    <a:pt x="401" y="1"/>
                  </a:moveTo>
                  <a:lnTo>
                    <a:pt x="0" y="563"/>
                  </a:lnTo>
                  <a:lnTo>
                    <a:pt x="0" y="563"/>
                  </a:lnTo>
                  <a:lnTo>
                    <a:pt x="1267" y="144"/>
                  </a:lnTo>
                  <a:lnTo>
                    <a:pt x="4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3"/>
            <p:cNvSpPr/>
            <p:nvPr/>
          </p:nvSpPr>
          <p:spPr>
            <a:xfrm>
              <a:off x="-5895787"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3"/>
            <p:cNvSpPr/>
            <p:nvPr/>
          </p:nvSpPr>
          <p:spPr>
            <a:xfrm>
              <a:off x="-5957448"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3"/>
            <p:cNvSpPr/>
            <p:nvPr/>
          </p:nvSpPr>
          <p:spPr>
            <a:xfrm>
              <a:off x="-5922519" y="3610685"/>
              <a:ext cx="56101" cy="77059"/>
            </a:xfrm>
            <a:custGeom>
              <a:rect b="b" l="l" r="r" t="t"/>
              <a:pathLst>
                <a:path extrusionOk="0" h="1081" w="787">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3"/>
            <p:cNvSpPr/>
            <p:nvPr/>
          </p:nvSpPr>
          <p:spPr>
            <a:xfrm>
              <a:off x="-5866489" y="3610685"/>
              <a:ext cx="56030" cy="77059"/>
            </a:xfrm>
            <a:custGeom>
              <a:rect b="b" l="l" r="r" t="t"/>
              <a:pathLst>
                <a:path extrusionOk="0" h="1081" w="786">
                  <a:moveTo>
                    <a:pt x="0" y="1"/>
                  </a:moveTo>
                  <a:lnTo>
                    <a:pt x="785" y="1080"/>
                  </a:lnTo>
                  <a:lnTo>
                    <a:pt x="785"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3"/>
            <p:cNvSpPr/>
            <p:nvPr/>
          </p:nvSpPr>
          <p:spPr>
            <a:xfrm>
              <a:off x="-5640729" y="3515305"/>
              <a:ext cx="181278" cy="172438"/>
            </a:xfrm>
            <a:custGeom>
              <a:rect b="b" l="l" r="r" t="t"/>
              <a:pathLst>
                <a:path extrusionOk="0" h="2419" w="2543">
                  <a:moveTo>
                    <a:pt x="1276" y="1"/>
                  </a:moveTo>
                  <a:lnTo>
                    <a:pt x="865" y="777"/>
                  </a:lnTo>
                  <a:lnTo>
                    <a:pt x="0" y="920"/>
                  </a:lnTo>
                  <a:lnTo>
                    <a:pt x="616" y="1553"/>
                  </a:lnTo>
                  <a:lnTo>
                    <a:pt x="491" y="2418"/>
                  </a:lnTo>
                  <a:lnTo>
                    <a:pt x="1276" y="2026"/>
                  </a:lnTo>
                  <a:lnTo>
                    <a:pt x="2061" y="2418"/>
                  </a:lnTo>
                  <a:lnTo>
                    <a:pt x="2061"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3"/>
            <p:cNvSpPr/>
            <p:nvPr/>
          </p:nvSpPr>
          <p:spPr>
            <a:xfrm>
              <a:off x="-5549841"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3"/>
            <p:cNvSpPr/>
            <p:nvPr/>
          </p:nvSpPr>
          <p:spPr>
            <a:xfrm>
              <a:off x="-5579068"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3"/>
            <p:cNvSpPr/>
            <p:nvPr/>
          </p:nvSpPr>
          <p:spPr>
            <a:xfrm>
              <a:off x="-5640729"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3"/>
            <p:cNvSpPr/>
            <p:nvPr/>
          </p:nvSpPr>
          <p:spPr>
            <a:xfrm>
              <a:off x="-5605799"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3"/>
            <p:cNvSpPr/>
            <p:nvPr/>
          </p:nvSpPr>
          <p:spPr>
            <a:xfrm>
              <a:off x="-5549841" y="3610685"/>
              <a:ext cx="56030" cy="77059"/>
            </a:xfrm>
            <a:custGeom>
              <a:rect b="b" l="l" r="r" t="t"/>
              <a:pathLst>
                <a:path extrusionOk="0" h="1081" w="786">
                  <a:moveTo>
                    <a:pt x="1" y="1"/>
                  </a:moveTo>
                  <a:lnTo>
                    <a:pt x="786"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3"/>
            <p:cNvSpPr/>
            <p:nvPr/>
          </p:nvSpPr>
          <p:spPr>
            <a:xfrm>
              <a:off x="-5324081" y="3515305"/>
              <a:ext cx="181349" cy="172438"/>
            </a:xfrm>
            <a:custGeom>
              <a:rect b="b" l="l" r="r" t="t"/>
              <a:pathLst>
                <a:path extrusionOk="0" h="2419" w="2544">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3"/>
            <p:cNvSpPr/>
            <p:nvPr/>
          </p:nvSpPr>
          <p:spPr>
            <a:xfrm>
              <a:off x="-5233121"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3"/>
            <p:cNvSpPr/>
            <p:nvPr/>
          </p:nvSpPr>
          <p:spPr>
            <a:xfrm>
              <a:off x="-5262348"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3"/>
            <p:cNvSpPr/>
            <p:nvPr/>
          </p:nvSpPr>
          <p:spPr>
            <a:xfrm>
              <a:off x="-5324081"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3"/>
            <p:cNvSpPr/>
            <p:nvPr/>
          </p:nvSpPr>
          <p:spPr>
            <a:xfrm>
              <a:off x="-5289080"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3"/>
            <p:cNvSpPr/>
            <p:nvPr/>
          </p:nvSpPr>
          <p:spPr>
            <a:xfrm>
              <a:off x="-5233121" y="3610685"/>
              <a:ext cx="55388" cy="77059"/>
            </a:xfrm>
            <a:custGeom>
              <a:rect b="b" l="l" r="r" t="t"/>
              <a:pathLst>
                <a:path extrusionOk="0" h="1081" w="777">
                  <a:moveTo>
                    <a:pt x="0" y="1"/>
                  </a:move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3"/>
            <p:cNvSpPr/>
            <p:nvPr/>
          </p:nvSpPr>
          <p:spPr>
            <a:xfrm>
              <a:off x="-5007362" y="3515305"/>
              <a:ext cx="181278" cy="172438"/>
            </a:xfrm>
            <a:custGeom>
              <a:rect b="b" l="l" r="r" t="t"/>
              <a:pathLst>
                <a:path extrusionOk="0" h="2419" w="2543">
                  <a:moveTo>
                    <a:pt x="1276" y="1"/>
                  </a:moveTo>
                  <a:lnTo>
                    <a:pt x="866" y="777"/>
                  </a:lnTo>
                  <a:lnTo>
                    <a:pt x="0" y="920"/>
                  </a:lnTo>
                  <a:lnTo>
                    <a:pt x="616" y="1553"/>
                  </a:lnTo>
                  <a:lnTo>
                    <a:pt x="491" y="2418"/>
                  </a:lnTo>
                  <a:lnTo>
                    <a:pt x="1276" y="2026"/>
                  </a:lnTo>
                  <a:lnTo>
                    <a:pt x="2052" y="2418"/>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3"/>
            <p:cNvSpPr/>
            <p:nvPr/>
          </p:nvSpPr>
          <p:spPr>
            <a:xfrm>
              <a:off x="-4916402"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3"/>
            <p:cNvSpPr/>
            <p:nvPr/>
          </p:nvSpPr>
          <p:spPr>
            <a:xfrm>
              <a:off x="-4945700"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3"/>
            <p:cNvSpPr/>
            <p:nvPr/>
          </p:nvSpPr>
          <p:spPr>
            <a:xfrm>
              <a:off x="-5007362"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3"/>
            <p:cNvSpPr/>
            <p:nvPr/>
          </p:nvSpPr>
          <p:spPr>
            <a:xfrm>
              <a:off x="-4972361"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3"/>
            <p:cNvSpPr/>
            <p:nvPr/>
          </p:nvSpPr>
          <p:spPr>
            <a:xfrm>
              <a:off x="-4916402"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3"/>
            <p:cNvSpPr/>
            <p:nvPr/>
          </p:nvSpPr>
          <p:spPr>
            <a:xfrm>
              <a:off x="-4690643" y="3515305"/>
              <a:ext cx="181278" cy="172438"/>
            </a:xfrm>
            <a:custGeom>
              <a:rect b="b" l="l" r="r" t="t"/>
              <a:pathLst>
                <a:path extrusionOk="0" h="2419" w="2543">
                  <a:moveTo>
                    <a:pt x="1276" y="1"/>
                  </a:moveTo>
                  <a:lnTo>
                    <a:pt x="865" y="777"/>
                  </a:lnTo>
                  <a:lnTo>
                    <a:pt x="0" y="920"/>
                  </a:lnTo>
                  <a:lnTo>
                    <a:pt x="616" y="1553"/>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3"/>
            <p:cNvSpPr/>
            <p:nvPr/>
          </p:nvSpPr>
          <p:spPr>
            <a:xfrm>
              <a:off x="-4599754"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3"/>
            <p:cNvSpPr/>
            <p:nvPr/>
          </p:nvSpPr>
          <p:spPr>
            <a:xfrm>
              <a:off x="-4628981"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3"/>
            <p:cNvSpPr/>
            <p:nvPr/>
          </p:nvSpPr>
          <p:spPr>
            <a:xfrm>
              <a:off x="-4690643"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3"/>
            <p:cNvSpPr/>
            <p:nvPr/>
          </p:nvSpPr>
          <p:spPr>
            <a:xfrm>
              <a:off x="-4655713"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3"/>
            <p:cNvSpPr/>
            <p:nvPr/>
          </p:nvSpPr>
          <p:spPr>
            <a:xfrm>
              <a:off x="-4599754" y="3610685"/>
              <a:ext cx="55388" cy="77059"/>
            </a:xfrm>
            <a:custGeom>
              <a:rect b="b" l="l" r="r" t="t"/>
              <a:pathLst>
                <a:path extrusionOk="0" h="1081" w="777">
                  <a:moveTo>
                    <a:pt x="1" y="1"/>
                  </a:moveTo>
                  <a:lnTo>
                    <a:pt x="777" y="1080"/>
                  </a:ln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3"/>
            <p:cNvSpPr/>
            <p:nvPr/>
          </p:nvSpPr>
          <p:spPr>
            <a:xfrm>
              <a:off x="-4373995" y="3515305"/>
              <a:ext cx="181349" cy="172438"/>
            </a:xfrm>
            <a:custGeom>
              <a:rect b="b" l="l" r="r" t="t"/>
              <a:pathLst>
                <a:path extrusionOk="0" h="2419" w="2544">
                  <a:moveTo>
                    <a:pt x="1276" y="1"/>
                  </a:moveTo>
                  <a:lnTo>
                    <a:pt x="866" y="777"/>
                  </a:lnTo>
                  <a:lnTo>
                    <a:pt x="1" y="920"/>
                  </a:lnTo>
                  <a:lnTo>
                    <a:pt x="616" y="1553"/>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3"/>
            <p:cNvSpPr/>
            <p:nvPr/>
          </p:nvSpPr>
          <p:spPr>
            <a:xfrm>
              <a:off x="-4283035"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3"/>
            <p:cNvSpPr/>
            <p:nvPr/>
          </p:nvSpPr>
          <p:spPr>
            <a:xfrm>
              <a:off x="-4312262"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3"/>
            <p:cNvSpPr/>
            <p:nvPr/>
          </p:nvSpPr>
          <p:spPr>
            <a:xfrm>
              <a:off x="-4373995"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3"/>
            <p:cNvSpPr/>
            <p:nvPr/>
          </p:nvSpPr>
          <p:spPr>
            <a:xfrm>
              <a:off x="-4338994"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3"/>
            <p:cNvSpPr/>
            <p:nvPr/>
          </p:nvSpPr>
          <p:spPr>
            <a:xfrm>
              <a:off x="-4283035" y="3610685"/>
              <a:ext cx="55388" cy="77059"/>
            </a:xfrm>
            <a:custGeom>
              <a:rect b="b" l="l" r="r" t="t"/>
              <a:pathLst>
                <a:path extrusionOk="0" h="1081" w="777">
                  <a:moveTo>
                    <a:pt x="0" y="1"/>
                  </a:moveTo>
                  <a:lnTo>
                    <a:pt x="777" y="1080"/>
                  </a:ln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3"/>
            <p:cNvSpPr/>
            <p:nvPr/>
          </p:nvSpPr>
          <p:spPr>
            <a:xfrm>
              <a:off x="-4057275"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3"/>
            <p:cNvSpPr/>
            <p:nvPr/>
          </p:nvSpPr>
          <p:spPr>
            <a:xfrm>
              <a:off x="-3966316"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3"/>
            <p:cNvSpPr/>
            <p:nvPr/>
          </p:nvSpPr>
          <p:spPr>
            <a:xfrm>
              <a:off x="-3995614"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3"/>
            <p:cNvSpPr/>
            <p:nvPr/>
          </p:nvSpPr>
          <p:spPr>
            <a:xfrm>
              <a:off x="-4057275"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3"/>
            <p:cNvSpPr/>
            <p:nvPr/>
          </p:nvSpPr>
          <p:spPr>
            <a:xfrm>
              <a:off x="-4022274"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3"/>
            <p:cNvSpPr/>
            <p:nvPr/>
          </p:nvSpPr>
          <p:spPr>
            <a:xfrm>
              <a:off x="-3966316" y="3610685"/>
              <a:ext cx="55388" cy="77059"/>
            </a:xfrm>
            <a:custGeom>
              <a:rect b="b" l="l" r="r" t="t"/>
              <a:pathLst>
                <a:path extrusionOk="0" h="1081" w="777">
                  <a:moveTo>
                    <a:pt x="0" y="1"/>
                  </a:moveTo>
                  <a:lnTo>
                    <a:pt x="776" y="1080"/>
                  </a:ln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3"/>
            <p:cNvSpPr/>
            <p:nvPr/>
          </p:nvSpPr>
          <p:spPr>
            <a:xfrm>
              <a:off x="-3740556" y="3515305"/>
              <a:ext cx="181278" cy="172438"/>
            </a:xfrm>
            <a:custGeom>
              <a:rect b="b" l="l" r="r" t="t"/>
              <a:pathLst>
                <a:path extrusionOk="0" h="2419" w="2543">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3"/>
            <p:cNvSpPr/>
            <p:nvPr/>
          </p:nvSpPr>
          <p:spPr>
            <a:xfrm>
              <a:off x="-3649668"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3"/>
            <p:cNvSpPr/>
            <p:nvPr/>
          </p:nvSpPr>
          <p:spPr>
            <a:xfrm>
              <a:off x="-3678895"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3"/>
            <p:cNvSpPr/>
            <p:nvPr/>
          </p:nvSpPr>
          <p:spPr>
            <a:xfrm>
              <a:off x="-3740556"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3"/>
            <p:cNvSpPr/>
            <p:nvPr/>
          </p:nvSpPr>
          <p:spPr>
            <a:xfrm>
              <a:off x="-3705626"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3"/>
            <p:cNvSpPr/>
            <p:nvPr/>
          </p:nvSpPr>
          <p:spPr>
            <a:xfrm>
              <a:off x="-3649668" y="3610685"/>
              <a:ext cx="55388" cy="77059"/>
            </a:xfrm>
            <a:custGeom>
              <a:rect b="b" l="l" r="r" t="t"/>
              <a:pathLst>
                <a:path extrusionOk="0" h="1081" w="777">
                  <a:moveTo>
                    <a:pt x="1" y="1"/>
                  </a:moveTo>
                  <a:lnTo>
                    <a:pt x="777" y="1080"/>
                  </a:ln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3"/>
            <p:cNvSpPr/>
            <p:nvPr/>
          </p:nvSpPr>
          <p:spPr>
            <a:xfrm>
              <a:off x="-3423908" y="3515305"/>
              <a:ext cx="181349" cy="172438"/>
            </a:xfrm>
            <a:custGeom>
              <a:rect b="b" l="l" r="r" t="t"/>
              <a:pathLst>
                <a:path extrusionOk="0" h="2419" w="2544">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3"/>
            <p:cNvSpPr/>
            <p:nvPr/>
          </p:nvSpPr>
          <p:spPr>
            <a:xfrm>
              <a:off x="-3332949"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3"/>
            <p:cNvSpPr/>
            <p:nvPr/>
          </p:nvSpPr>
          <p:spPr>
            <a:xfrm>
              <a:off x="-3362175"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3"/>
            <p:cNvSpPr/>
            <p:nvPr/>
          </p:nvSpPr>
          <p:spPr>
            <a:xfrm>
              <a:off x="-3423908"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3"/>
            <p:cNvSpPr/>
            <p:nvPr/>
          </p:nvSpPr>
          <p:spPr>
            <a:xfrm>
              <a:off x="-3388907"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3"/>
            <p:cNvSpPr/>
            <p:nvPr/>
          </p:nvSpPr>
          <p:spPr>
            <a:xfrm>
              <a:off x="-3332949" y="3610685"/>
              <a:ext cx="55388" cy="77059"/>
            </a:xfrm>
            <a:custGeom>
              <a:rect b="b" l="l" r="r" t="t"/>
              <a:pathLst>
                <a:path extrusionOk="0" h="1081" w="777">
                  <a:moveTo>
                    <a:pt x="0" y="1"/>
                  </a:moveTo>
                  <a:lnTo>
                    <a:pt x="777" y="1080"/>
                  </a:ln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3"/>
            <p:cNvSpPr/>
            <p:nvPr/>
          </p:nvSpPr>
          <p:spPr>
            <a:xfrm>
              <a:off x="-3107189"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3"/>
            <p:cNvSpPr/>
            <p:nvPr/>
          </p:nvSpPr>
          <p:spPr>
            <a:xfrm>
              <a:off x="-3016229"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3"/>
            <p:cNvSpPr/>
            <p:nvPr/>
          </p:nvSpPr>
          <p:spPr>
            <a:xfrm>
              <a:off x="-3045527"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3"/>
            <p:cNvSpPr/>
            <p:nvPr/>
          </p:nvSpPr>
          <p:spPr>
            <a:xfrm>
              <a:off x="-3107189"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3"/>
            <p:cNvSpPr/>
            <p:nvPr/>
          </p:nvSpPr>
          <p:spPr>
            <a:xfrm>
              <a:off x="-3072188"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3"/>
            <p:cNvSpPr/>
            <p:nvPr/>
          </p:nvSpPr>
          <p:spPr>
            <a:xfrm>
              <a:off x="-3016229"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3"/>
            <p:cNvSpPr/>
            <p:nvPr/>
          </p:nvSpPr>
          <p:spPr>
            <a:xfrm>
              <a:off x="-2790470" y="3515305"/>
              <a:ext cx="181278" cy="172438"/>
            </a:xfrm>
            <a:custGeom>
              <a:rect b="b" l="l" r="r" t="t"/>
              <a:pathLst>
                <a:path extrusionOk="0" h="2419" w="2543">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3"/>
            <p:cNvSpPr/>
            <p:nvPr/>
          </p:nvSpPr>
          <p:spPr>
            <a:xfrm>
              <a:off x="-2699581"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3"/>
            <p:cNvSpPr/>
            <p:nvPr/>
          </p:nvSpPr>
          <p:spPr>
            <a:xfrm>
              <a:off x="-2728808"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3"/>
            <p:cNvSpPr/>
            <p:nvPr/>
          </p:nvSpPr>
          <p:spPr>
            <a:xfrm>
              <a:off x="-2790470"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3"/>
            <p:cNvSpPr/>
            <p:nvPr/>
          </p:nvSpPr>
          <p:spPr>
            <a:xfrm>
              <a:off x="-2755540"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3"/>
            <p:cNvSpPr/>
            <p:nvPr/>
          </p:nvSpPr>
          <p:spPr>
            <a:xfrm>
              <a:off x="-2699581" y="3610685"/>
              <a:ext cx="55388" cy="77059"/>
            </a:xfrm>
            <a:custGeom>
              <a:rect b="b" l="l" r="r" t="t"/>
              <a:pathLst>
                <a:path extrusionOk="0" h="1081" w="777">
                  <a:moveTo>
                    <a:pt x="1" y="1"/>
                  </a:move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3"/>
            <p:cNvSpPr/>
            <p:nvPr/>
          </p:nvSpPr>
          <p:spPr>
            <a:xfrm>
              <a:off x="-2473822" y="3515305"/>
              <a:ext cx="181349" cy="172438"/>
            </a:xfrm>
            <a:custGeom>
              <a:rect b="b" l="l" r="r" t="t"/>
              <a:pathLst>
                <a:path extrusionOk="0" h="2419" w="2544">
                  <a:moveTo>
                    <a:pt x="1277" y="1"/>
                  </a:moveTo>
                  <a:lnTo>
                    <a:pt x="866" y="777"/>
                  </a:lnTo>
                  <a:lnTo>
                    <a:pt x="1" y="920"/>
                  </a:lnTo>
                  <a:lnTo>
                    <a:pt x="616" y="1553"/>
                  </a:lnTo>
                  <a:lnTo>
                    <a:pt x="491" y="2418"/>
                  </a:lnTo>
                  <a:lnTo>
                    <a:pt x="491" y="2418"/>
                  </a:lnTo>
                  <a:lnTo>
                    <a:pt x="1277" y="2026"/>
                  </a:lnTo>
                  <a:lnTo>
                    <a:pt x="2053" y="2418"/>
                  </a:lnTo>
                  <a:lnTo>
                    <a:pt x="1928" y="1553"/>
                  </a:lnTo>
                  <a:lnTo>
                    <a:pt x="2543" y="920"/>
                  </a:lnTo>
                  <a:lnTo>
                    <a:pt x="1678" y="777"/>
                  </a:lnTo>
                  <a:lnTo>
                    <a:pt x="12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3"/>
            <p:cNvSpPr/>
            <p:nvPr/>
          </p:nvSpPr>
          <p:spPr>
            <a:xfrm>
              <a:off x="-2382862" y="3570622"/>
              <a:ext cx="90389" cy="40133"/>
            </a:xfrm>
            <a:custGeom>
              <a:rect b="b" l="l" r="r" t="t"/>
              <a:pathLst>
                <a:path extrusionOk="0" h="563" w="1268">
                  <a:moveTo>
                    <a:pt x="402" y="1"/>
                  </a:moveTo>
                  <a:lnTo>
                    <a:pt x="1" y="563"/>
                  </a:lnTo>
                  <a:lnTo>
                    <a:pt x="1"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3"/>
            <p:cNvSpPr/>
            <p:nvPr/>
          </p:nvSpPr>
          <p:spPr>
            <a:xfrm>
              <a:off x="-2412089"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3"/>
            <p:cNvSpPr/>
            <p:nvPr/>
          </p:nvSpPr>
          <p:spPr>
            <a:xfrm>
              <a:off x="-2473822" y="3580816"/>
              <a:ext cx="91031" cy="45266"/>
            </a:xfrm>
            <a:custGeom>
              <a:rect b="b" l="l" r="r" t="t"/>
              <a:pathLst>
                <a:path extrusionOk="0" h="635" w="1277">
                  <a:moveTo>
                    <a:pt x="1" y="1"/>
                  </a:moveTo>
                  <a:lnTo>
                    <a:pt x="616" y="634"/>
                  </a:lnTo>
                  <a:lnTo>
                    <a:pt x="1277"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3"/>
            <p:cNvSpPr/>
            <p:nvPr/>
          </p:nvSpPr>
          <p:spPr>
            <a:xfrm>
              <a:off x="-2438821" y="3610685"/>
              <a:ext cx="56030" cy="77059"/>
            </a:xfrm>
            <a:custGeom>
              <a:rect b="b" l="l" r="r" t="t"/>
              <a:pathLst>
                <a:path extrusionOk="0" h="1081" w="786">
                  <a:moveTo>
                    <a:pt x="786" y="1"/>
                  </a:moveTo>
                  <a:lnTo>
                    <a:pt x="0"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3"/>
            <p:cNvSpPr/>
            <p:nvPr/>
          </p:nvSpPr>
          <p:spPr>
            <a:xfrm>
              <a:off x="-2382862" y="3610685"/>
              <a:ext cx="55388" cy="77059"/>
            </a:xfrm>
            <a:custGeom>
              <a:rect b="b" l="l" r="r" t="t"/>
              <a:pathLst>
                <a:path extrusionOk="0" h="1081" w="777">
                  <a:moveTo>
                    <a:pt x="1" y="1"/>
                  </a:move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3"/>
            <p:cNvSpPr/>
            <p:nvPr/>
          </p:nvSpPr>
          <p:spPr>
            <a:xfrm>
              <a:off x="-2157102"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3"/>
            <p:cNvSpPr/>
            <p:nvPr/>
          </p:nvSpPr>
          <p:spPr>
            <a:xfrm>
              <a:off x="-2066143" y="3570622"/>
              <a:ext cx="90318" cy="40133"/>
            </a:xfrm>
            <a:custGeom>
              <a:rect b="b" l="l" r="r" t="t"/>
              <a:pathLst>
                <a:path extrusionOk="0" h="563" w="1267">
                  <a:moveTo>
                    <a:pt x="402" y="1"/>
                  </a:moveTo>
                  <a:lnTo>
                    <a:pt x="0" y="563"/>
                  </a:ln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3"/>
            <p:cNvSpPr/>
            <p:nvPr/>
          </p:nvSpPr>
          <p:spPr>
            <a:xfrm>
              <a:off x="-2095441"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3"/>
            <p:cNvSpPr/>
            <p:nvPr/>
          </p:nvSpPr>
          <p:spPr>
            <a:xfrm>
              <a:off x="-2157102"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3"/>
            <p:cNvSpPr/>
            <p:nvPr/>
          </p:nvSpPr>
          <p:spPr>
            <a:xfrm>
              <a:off x="-2122101" y="3610685"/>
              <a:ext cx="55388" cy="77059"/>
            </a:xfrm>
            <a:custGeom>
              <a:rect b="b" l="l" r="r" t="t"/>
              <a:pathLst>
                <a:path extrusionOk="0" h="1081" w="777">
                  <a:moveTo>
                    <a:pt x="776" y="1"/>
                  </a:moveTo>
                  <a:lnTo>
                    <a:pt x="0" y="1080"/>
                  </a:lnTo>
                  <a:lnTo>
                    <a:pt x="776" y="688"/>
                  </a:lnTo>
                  <a:lnTo>
                    <a:pt x="7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3"/>
            <p:cNvSpPr/>
            <p:nvPr/>
          </p:nvSpPr>
          <p:spPr>
            <a:xfrm>
              <a:off x="-2066143"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3"/>
            <p:cNvSpPr/>
            <p:nvPr/>
          </p:nvSpPr>
          <p:spPr>
            <a:xfrm>
              <a:off x="-1840383" y="3515305"/>
              <a:ext cx="181278" cy="172438"/>
            </a:xfrm>
            <a:custGeom>
              <a:rect b="b" l="l" r="r" t="t"/>
              <a:pathLst>
                <a:path extrusionOk="0" h="2419" w="2543">
                  <a:moveTo>
                    <a:pt x="1267" y="1"/>
                  </a:moveTo>
                  <a:lnTo>
                    <a:pt x="866" y="777"/>
                  </a:lnTo>
                  <a:lnTo>
                    <a:pt x="0" y="920"/>
                  </a:lnTo>
                  <a:lnTo>
                    <a:pt x="616" y="1553"/>
                  </a:lnTo>
                  <a:lnTo>
                    <a:pt x="491" y="2418"/>
                  </a:lnTo>
                  <a:lnTo>
                    <a:pt x="1267" y="2026"/>
                  </a:lnTo>
                  <a:lnTo>
                    <a:pt x="2052" y="2418"/>
                  </a:lnTo>
                  <a:lnTo>
                    <a:pt x="2052" y="2418"/>
                  </a:lnTo>
                  <a:lnTo>
                    <a:pt x="1927" y="1553"/>
                  </a:lnTo>
                  <a:lnTo>
                    <a:pt x="2543" y="920"/>
                  </a:lnTo>
                  <a:lnTo>
                    <a:pt x="1677" y="777"/>
                  </a:lnTo>
                  <a:lnTo>
                    <a:pt x="12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3"/>
            <p:cNvSpPr/>
            <p:nvPr/>
          </p:nvSpPr>
          <p:spPr>
            <a:xfrm>
              <a:off x="-1750136" y="3570622"/>
              <a:ext cx="91031" cy="40133"/>
            </a:xfrm>
            <a:custGeom>
              <a:rect b="b" l="l" r="r" t="t"/>
              <a:pathLst>
                <a:path extrusionOk="0" h="563" w="1277">
                  <a:moveTo>
                    <a:pt x="411" y="1"/>
                  </a:moveTo>
                  <a:lnTo>
                    <a:pt x="1" y="563"/>
                  </a:lnTo>
                  <a:lnTo>
                    <a:pt x="1" y="563"/>
                  </a:lnTo>
                  <a:lnTo>
                    <a:pt x="1277"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3"/>
            <p:cNvSpPr/>
            <p:nvPr/>
          </p:nvSpPr>
          <p:spPr>
            <a:xfrm>
              <a:off x="-1778722" y="3515305"/>
              <a:ext cx="28657" cy="95451"/>
            </a:xfrm>
            <a:custGeom>
              <a:rect b="b" l="l" r="r" t="t"/>
              <a:pathLst>
                <a:path extrusionOk="0" h="1339" w="402">
                  <a:moveTo>
                    <a:pt x="402" y="1"/>
                  </a:moveTo>
                  <a:lnTo>
                    <a:pt x="1"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3"/>
            <p:cNvSpPr/>
            <p:nvPr/>
          </p:nvSpPr>
          <p:spPr>
            <a:xfrm>
              <a:off x="-1840383" y="3580816"/>
              <a:ext cx="90318" cy="45266"/>
            </a:xfrm>
            <a:custGeom>
              <a:rect b="b" l="l" r="r" t="t"/>
              <a:pathLst>
                <a:path extrusionOk="0" h="635" w="1267">
                  <a:moveTo>
                    <a:pt x="0" y="1"/>
                  </a:moveTo>
                  <a:lnTo>
                    <a:pt x="616" y="634"/>
                  </a:lnTo>
                  <a:lnTo>
                    <a:pt x="1267"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3"/>
            <p:cNvSpPr/>
            <p:nvPr/>
          </p:nvSpPr>
          <p:spPr>
            <a:xfrm>
              <a:off x="-1805454" y="3610685"/>
              <a:ext cx="55388" cy="77059"/>
            </a:xfrm>
            <a:custGeom>
              <a:rect b="b" l="l" r="r" t="t"/>
              <a:pathLst>
                <a:path extrusionOk="0" h="1081" w="777">
                  <a:moveTo>
                    <a:pt x="777" y="1"/>
                  </a:moveTo>
                  <a:lnTo>
                    <a:pt x="1" y="1080"/>
                  </a:lnTo>
                  <a:lnTo>
                    <a:pt x="777" y="688"/>
                  </a:lnTo>
                  <a:lnTo>
                    <a:pt x="7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3"/>
            <p:cNvSpPr/>
            <p:nvPr/>
          </p:nvSpPr>
          <p:spPr>
            <a:xfrm>
              <a:off x="-1750136" y="3610685"/>
              <a:ext cx="56101" cy="77059"/>
            </a:xfrm>
            <a:custGeom>
              <a:rect b="b" l="l" r="r" t="t"/>
              <a:pathLst>
                <a:path extrusionOk="0" h="1081" w="787">
                  <a:moveTo>
                    <a:pt x="1" y="1"/>
                  </a:moveTo>
                  <a:lnTo>
                    <a:pt x="786" y="1080"/>
                  </a:lnTo>
                  <a:lnTo>
                    <a:pt x="786" y="1080"/>
                  </a:lnTo>
                  <a:lnTo>
                    <a:pt x="661"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3"/>
            <p:cNvSpPr/>
            <p:nvPr/>
          </p:nvSpPr>
          <p:spPr>
            <a:xfrm>
              <a:off x="-1523735" y="3515305"/>
              <a:ext cx="181349" cy="172438"/>
            </a:xfrm>
            <a:custGeom>
              <a:rect b="b" l="l" r="r" t="t"/>
              <a:pathLst>
                <a:path extrusionOk="0" h="2419" w="2544">
                  <a:moveTo>
                    <a:pt x="1268" y="1"/>
                  </a:moveTo>
                  <a:lnTo>
                    <a:pt x="866" y="777"/>
                  </a:lnTo>
                  <a:lnTo>
                    <a:pt x="1" y="920"/>
                  </a:lnTo>
                  <a:lnTo>
                    <a:pt x="616" y="1553"/>
                  </a:lnTo>
                  <a:lnTo>
                    <a:pt x="492" y="2418"/>
                  </a:lnTo>
                  <a:lnTo>
                    <a:pt x="1268" y="2026"/>
                  </a:lnTo>
                  <a:lnTo>
                    <a:pt x="2053" y="2418"/>
                  </a:lnTo>
                  <a:lnTo>
                    <a:pt x="2053" y="2418"/>
                  </a:lnTo>
                  <a:lnTo>
                    <a:pt x="1928" y="1553"/>
                  </a:lnTo>
                  <a:lnTo>
                    <a:pt x="2543" y="920"/>
                  </a:lnTo>
                  <a:lnTo>
                    <a:pt x="1678" y="777"/>
                  </a:lnTo>
                  <a:lnTo>
                    <a:pt x="12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3"/>
            <p:cNvSpPr/>
            <p:nvPr/>
          </p:nvSpPr>
          <p:spPr>
            <a:xfrm>
              <a:off x="-1433417" y="3570622"/>
              <a:ext cx="91031" cy="40133"/>
            </a:xfrm>
            <a:custGeom>
              <a:rect b="b" l="l" r="r" t="t"/>
              <a:pathLst>
                <a:path extrusionOk="0" h="563" w="1277">
                  <a:moveTo>
                    <a:pt x="411" y="1"/>
                  </a:moveTo>
                  <a:lnTo>
                    <a:pt x="1" y="563"/>
                  </a:lnTo>
                  <a:lnTo>
                    <a:pt x="1" y="563"/>
                  </a:lnTo>
                  <a:lnTo>
                    <a:pt x="1276"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3"/>
            <p:cNvSpPr/>
            <p:nvPr/>
          </p:nvSpPr>
          <p:spPr>
            <a:xfrm>
              <a:off x="-1462002" y="3515305"/>
              <a:ext cx="28657" cy="95451"/>
            </a:xfrm>
            <a:custGeom>
              <a:rect b="b" l="l" r="r" t="t"/>
              <a:pathLst>
                <a:path extrusionOk="0" h="1339" w="402">
                  <a:moveTo>
                    <a:pt x="402" y="1"/>
                  </a:moveTo>
                  <a:lnTo>
                    <a:pt x="0"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3"/>
            <p:cNvSpPr/>
            <p:nvPr/>
          </p:nvSpPr>
          <p:spPr>
            <a:xfrm>
              <a:off x="-1523735" y="3580816"/>
              <a:ext cx="90389" cy="45266"/>
            </a:xfrm>
            <a:custGeom>
              <a:rect b="b" l="l" r="r" t="t"/>
              <a:pathLst>
                <a:path extrusionOk="0" h="635" w="1268">
                  <a:moveTo>
                    <a:pt x="1" y="1"/>
                  </a:moveTo>
                  <a:lnTo>
                    <a:pt x="616" y="634"/>
                  </a:lnTo>
                  <a:lnTo>
                    <a:pt x="1268"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3"/>
            <p:cNvSpPr/>
            <p:nvPr/>
          </p:nvSpPr>
          <p:spPr>
            <a:xfrm>
              <a:off x="-1488734" y="3610685"/>
              <a:ext cx="55388" cy="77059"/>
            </a:xfrm>
            <a:custGeom>
              <a:rect b="b" l="l" r="r" t="t"/>
              <a:pathLst>
                <a:path extrusionOk="0" h="1081" w="777">
                  <a:moveTo>
                    <a:pt x="777" y="1"/>
                  </a:moveTo>
                  <a:lnTo>
                    <a:pt x="1" y="1080"/>
                  </a:lnTo>
                  <a:lnTo>
                    <a:pt x="777" y="688"/>
                  </a:lnTo>
                  <a:lnTo>
                    <a:pt x="7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3"/>
            <p:cNvSpPr/>
            <p:nvPr/>
          </p:nvSpPr>
          <p:spPr>
            <a:xfrm>
              <a:off x="-1433417" y="3610685"/>
              <a:ext cx="56030" cy="77059"/>
            </a:xfrm>
            <a:custGeom>
              <a:rect b="b" l="l" r="r" t="t"/>
              <a:pathLst>
                <a:path extrusionOk="0" h="1081" w="786">
                  <a:moveTo>
                    <a:pt x="1" y="1"/>
                  </a:moveTo>
                  <a:lnTo>
                    <a:pt x="786" y="1080"/>
                  </a:lnTo>
                  <a:lnTo>
                    <a:pt x="786" y="1080"/>
                  </a:lnTo>
                  <a:lnTo>
                    <a:pt x="661"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3"/>
            <p:cNvSpPr/>
            <p:nvPr/>
          </p:nvSpPr>
          <p:spPr>
            <a:xfrm>
              <a:off x="-1207016" y="3515305"/>
              <a:ext cx="181349" cy="172438"/>
            </a:xfrm>
            <a:custGeom>
              <a:rect b="b" l="l" r="r" t="t"/>
              <a:pathLst>
                <a:path extrusionOk="0" h="2419" w="2544">
                  <a:moveTo>
                    <a:pt x="1267" y="1"/>
                  </a:moveTo>
                  <a:lnTo>
                    <a:pt x="866" y="777"/>
                  </a:lnTo>
                  <a:lnTo>
                    <a:pt x="1" y="920"/>
                  </a:lnTo>
                  <a:lnTo>
                    <a:pt x="616" y="1553"/>
                  </a:lnTo>
                  <a:lnTo>
                    <a:pt x="491" y="2418"/>
                  </a:lnTo>
                  <a:lnTo>
                    <a:pt x="1267" y="2026"/>
                  </a:lnTo>
                  <a:lnTo>
                    <a:pt x="2052" y="2418"/>
                  </a:lnTo>
                  <a:lnTo>
                    <a:pt x="2052" y="2418"/>
                  </a:lnTo>
                  <a:lnTo>
                    <a:pt x="1927" y="1553"/>
                  </a:lnTo>
                  <a:lnTo>
                    <a:pt x="2543" y="920"/>
                  </a:lnTo>
                  <a:lnTo>
                    <a:pt x="1678" y="777"/>
                  </a:lnTo>
                  <a:lnTo>
                    <a:pt x="12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3"/>
            <p:cNvSpPr/>
            <p:nvPr/>
          </p:nvSpPr>
          <p:spPr>
            <a:xfrm>
              <a:off x="-1116698" y="3570622"/>
              <a:ext cx="91031" cy="40133"/>
            </a:xfrm>
            <a:custGeom>
              <a:rect b="b" l="l" r="r" t="t"/>
              <a:pathLst>
                <a:path extrusionOk="0" h="563" w="1277">
                  <a:moveTo>
                    <a:pt x="411" y="1"/>
                  </a:moveTo>
                  <a:lnTo>
                    <a:pt x="0" y="563"/>
                  </a:lnTo>
                  <a:lnTo>
                    <a:pt x="0" y="563"/>
                  </a:lnTo>
                  <a:lnTo>
                    <a:pt x="1276"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3"/>
            <p:cNvSpPr/>
            <p:nvPr/>
          </p:nvSpPr>
          <p:spPr>
            <a:xfrm>
              <a:off x="-1145354" y="3515305"/>
              <a:ext cx="28728" cy="95451"/>
            </a:xfrm>
            <a:custGeom>
              <a:rect b="b" l="l" r="r" t="t"/>
              <a:pathLst>
                <a:path extrusionOk="0" h="1339" w="403">
                  <a:moveTo>
                    <a:pt x="402" y="1"/>
                  </a:moveTo>
                  <a:lnTo>
                    <a:pt x="1"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3"/>
            <p:cNvSpPr/>
            <p:nvPr/>
          </p:nvSpPr>
          <p:spPr>
            <a:xfrm>
              <a:off x="-1207016" y="3580816"/>
              <a:ext cx="90389" cy="45266"/>
            </a:xfrm>
            <a:custGeom>
              <a:rect b="b" l="l" r="r" t="t"/>
              <a:pathLst>
                <a:path extrusionOk="0" h="635" w="1268">
                  <a:moveTo>
                    <a:pt x="1" y="1"/>
                  </a:moveTo>
                  <a:lnTo>
                    <a:pt x="616" y="634"/>
                  </a:lnTo>
                  <a:lnTo>
                    <a:pt x="1267"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3"/>
            <p:cNvSpPr/>
            <p:nvPr/>
          </p:nvSpPr>
          <p:spPr>
            <a:xfrm>
              <a:off x="-1172015" y="3610685"/>
              <a:ext cx="55388" cy="77059"/>
            </a:xfrm>
            <a:custGeom>
              <a:rect b="b" l="l" r="r" t="t"/>
              <a:pathLst>
                <a:path extrusionOk="0" h="1081" w="777">
                  <a:moveTo>
                    <a:pt x="776" y="1"/>
                  </a:moveTo>
                  <a:lnTo>
                    <a:pt x="0" y="1080"/>
                  </a:lnTo>
                  <a:lnTo>
                    <a:pt x="776" y="688"/>
                  </a:lnTo>
                  <a:lnTo>
                    <a:pt x="7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3"/>
            <p:cNvSpPr/>
            <p:nvPr/>
          </p:nvSpPr>
          <p:spPr>
            <a:xfrm>
              <a:off x="-1116698" y="3610685"/>
              <a:ext cx="56030" cy="77059"/>
            </a:xfrm>
            <a:custGeom>
              <a:rect b="b" l="l" r="r" t="t"/>
              <a:pathLst>
                <a:path extrusionOk="0" h="1081" w="786">
                  <a:moveTo>
                    <a:pt x="0" y="1"/>
                  </a:moveTo>
                  <a:lnTo>
                    <a:pt x="785" y="1080"/>
                  </a:lnTo>
                  <a:lnTo>
                    <a:pt x="785" y="1080"/>
                  </a:lnTo>
                  <a:lnTo>
                    <a:pt x="660"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9" name="Shape 139"/>
        <p:cNvGrpSpPr/>
        <p:nvPr/>
      </p:nvGrpSpPr>
      <p:grpSpPr>
        <a:xfrm>
          <a:off x="0" y="0"/>
          <a:ext cx="0" cy="0"/>
          <a:chOff x="0" y="0"/>
          <a:chExt cx="0" cy="0"/>
        </a:xfrm>
      </p:grpSpPr>
      <p:grpSp>
        <p:nvGrpSpPr>
          <p:cNvPr id="140" name="Google Shape;140;p14"/>
          <p:cNvGrpSpPr/>
          <p:nvPr/>
        </p:nvGrpSpPr>
        <p:grpSpPr>
          <a:xfrm rot="10800000">
            <a:off x="5952939" y="1625369"/>
            <a:ext cx="4173908" cy="4435784"/>
            <a:chOff x="-701300" y="296400"/>
            <a:chExt cx="3270575" cy="3475775"/>
          </a:xfrm>
        </p:grpSpPr>
        <p:sp>
          <p:nvSpPr>
            <p:cNvPr id="141" name="Google Shape;141;p14"/>
            <p:cNvSpPr/>
            <p:nvPr/>
          </p:nvSpPr>
          <p:spPr>
            <a:xfrm>
              <a:off x="-474700" y="647900"/>
              <a:ext cx="1730750" cy="1001450"/>
            </a:xfrm>
            <a:custGeom>
              <a:rect b="b" l="l" r="r" t="t"/>
              <a:pathLst>
                <a:path extrusionOk="0" h="40058" w="6923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701300" y="914200"/>
              <a:ext cx="2100550" cy="2857975"/>
            </a:xfrm>
            <a:custGeom>
              <a:rect b="b" l="l" r="r" t="t"/>
              <a:pathLst>
                <a:path extrusionOk="0" h="114319" w="84022">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14"/>
          <p:cNvGrpSpPr/>
          <p:nvPr/>
        </p:nvGrpSpPr>
        <p:grpSpPr>
          <a:xfrm flipH="1">
            <a:off x="-1068928" y="-37506"/>
            <a:ext cx="6164833" cy="1385856"/>
            <a:chOff x="3323550" y="585000"/>
            <a:chExt cx="4800150" cy="1079075"/>
          </a:xfrm>
        </p:grpSpPr>
        <p:sp>
          <p:nvSpPr>
            <p:cNvPr id="146" name="Google Shape;146;p14"/>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4706350" y="585000"/>
              <a:ext cx="3416450" cy="927400"/>
            </a:xfrm>
            <a:custGeom>
              <a:rect b="b" l="l" r="r" t="t"/>
              <a:pathLst>
                <a:path extrusionOk="0" h="37096" w="136658">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5372775" y="585000"/>
              <a:ext cx="2750925" cy="797600"/>
            </a:xfrm>
            <a:custGeom>
              <a:rect b="b" l="l" r="r" t="t"/>
              <a:pathLst>
                <a:path extrusionOk="0" h="31904" w="110037">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 name="Google Shape;150;p14"/>
          <p:cNvSpPr txBox="1"/>
          <p:nvPr>
            <p:ph type="title"/>
          </p:nvPr>
        </p:nvSpPr>
        <p:spPr>
          <a:xfrm>
            <a:off x="1736250" y="2263467"/>
            <a:ext cx="5671500" cy="1203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4200"/>
              <a:buNone/>
              <a:defRPr sz="64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51" name="Google Shape;151;p14"/>
          <p:cNvSpPr txBox="1"/>
          <p:nvPr>
            <p:ph idx="1" type="subTitle"/>
          </p:nvPr>
        </p:nvSpPr>
        <p:spPr>
          <a:xfrm>
            <a:off x="1736250" y="3466473"/>
            <a:ext cx="5671500" cy="4173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2" name="Google Shape;152;p14"/>
          <p:cNvSpPr txBox="1"/>
          <p:nvPr>
            <p:ph idx="2" type="title"/>
          </p:nvPr>
        </p:nvSpPr>
        <p:spPr>
          <a:xfrm>
            <a:off x="1736250" y="1259750"/>
            <a:ext cx="5671500" cy="1003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7200"/>
              <a:buNone/>
              <a:defRPr sz="7200">
                <a:solidFill>
                  <a:schemeClr val="lt2"/>
                </a:solidFill>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3" name="Shape 153"/>
        <p:cNvGrpSpPr/>
        <p:nvPr/>
      </p:nvGrpSpPr>
      <p:grpSpPr>
        <a:xfrm>
          <a:off x="0" y="0"/>
          <a:ext cx="0" cy="0"/>
          <a:chOff x="0" y="0"/>
          <a:chExt cx="0" cy="0"/>
        </a:xfrm>
      </p:grpSpPr>
      <p:grpSp>
        <p:nvGrpSpPr>
          <p:cNvPr id="154" name="Google Shape;154;p15"/>
          <p:cNvGrpSpPr/>
          <p:nvPr/>
        </p:nvGrpSpPr>
        <p:grpSpPr>
          <a:xfrm>
            <a:off x="-1203687" y="-685731"/>
            <a:ext cx="11810082" cy="4435784"/>
            <a:chOff x="-701300" y="296400"/>
            <a:chExt cx="9254100" cy="3475775"/>
          </a:xfrm>
        </p:grpSpPr>
        <p:sp>
          <p:nvSpPr>
            <p:cNvPr id="155" name="Google Shape;155;p15"/>
            <p:cNvSpPr/>
            <p:nvPr/>
          </p:nvSpPr>
          <p:spPr>
            <a:xfrm>
              <a:off x="-474700" y="647900"/>
              <a:ext cx="1730750" cy="1001450"/>
            </a:xfrm>
            <a:custGeom>
              <a:rect b="b" l="l" r="r" t="t"/>
              <a:pathLst>
                <a:path extrusionOk="0" h="40058" w="6923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p:nvPr/>
          </p:nvSpPr>
          <p:spPr>
            <a:xfrm>
              <a:off x="5533375" y="647900"/>
              <a:ext cx="3019425" cy="1380150"/>
            </a:xfrm>
            <a:custGeom>
              <a:rect b="b" l="l" r="r" t="t"/>
              <a:pathLst>
                <a:path extrusionOk="0" h="55206" w="120777">
                  <a:moveTo>
                    <a:pt x="117333" y="1"/>
                  </a:moveTo>
                  <a:lnTo>
                    <a:pt x="0" y="1"/>
                  </a:lnTo>
                  <a:cubicBezTo>
                    <a:pt x="44000" y="9118"/>
                    <a:pt x="86251" y="26729"/>
                    <a:pt x="120777" y="55206"/>
                  </a:cubicBezTo>
                  <a:cubicBezTo>
                    <a:pt x="114568" y="38826"/>
                    <a:pt x="119867" y="17736"/>
                    <a:pt x="117333" y="1"/>
                  </a:cubicBezTo>
                  <a:close/>
                </a:path>
              </a:pathLst>
            </a:custGeom>
            <a:solidFill>
              <a:srgbClr val="F650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5"/>
            <p:cNvSpPr/>
            <p:nvPr/>
          </p:nvSpPr>
          <p:spPr>
            <a:xfrm>
              <a:off x="5533375" y="647900"/>
              <a:ext cx="3019425" cy="1380150"/>
            </a:xfrm>
            <a:custGeom>
              <a:rect b="b" l="l" r="r" t="t"/>
              <a:pathLst>
                <a:path extrusionOk="0" h="55206" w="120777">
                  <a:moveTo>
                    <a:pt x="117333" y="1"/>
                  </a:moveTo>
                  <a:lnTo>
                    <a:pt x="0" y="1"/>
                  </a:lnTo>
                  <a:cubicBezTo>
                    <a:pt x="44000" y="9118"/>
                    <a:pt x="86251" y="26729"/>
                    <a:pt x="120777" y="55206"/>
                  </a:cubicBezTo>
                  <a:cubicBezTo>
                    <a:pt x="114568" y="38826"/>
                    <a:pt x="119867" y="17736"/>
                    <a:pt x="11733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p:nvPr/>
          </p:nvSpPr>
          <p:spPr>
            <a:xfrm>
              <a:off x="-701300" y="914200"/>
              <a:ext cx="2100550" cy="2857975"/>
            </a:xfrm>
            <a:custGeom>
              <a:rect b="b" l="l" r="r" t="t"/>
              <a:pathLst>
                <a:path extrusionOk="0" h="114319" w="84022">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 name="Google Shape;161;p15"/>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2" name="Google Shape;162;p15"/>
          <p:cNvSpPr txBox="1"/>
          <p:nvPr>
            <p:ph idx="1" type="subTitle"/>
          </p:nvPr>
        </p:nvSpPr>
        <p:spPr>
          <a:xfrm>
            <a:off x="1303939" y="2812550"/>
            <a:ext cx="2720400" cy="469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163" name="Google Shape;163;p15"/>
          <p:cNvSpPr txBox="1"/>
          <p:nvPr>
            <p:ph idx="2" type="subTitle"/>
          </p:nvPr>
        </p:nvSpPr>
        <p:spPr>
          <a:xfrm>
            <a:off x="1303938" y="3282350"/>
            <a:ext cx="2720400" cy="8055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64" name="Google Shape;164;p15"/>
          <p:cNvSpPr txBox="1"/>
          <p:nvPr>
            <p:ph idx="3" type="subTitle"/>
          </p:nvPr>
        </p:nvSpPr>
        <p:spPr>
          <a:xfrm>
            <a:off x="5119638" y="2812550"/>
            <a:ext cx="2720400" cy="469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165" name="Google Shape;165;p15"/>
          <p:cNvSpPr txBox="1"/>
          <p:nvPr>
            <p:ph idx="4" type="subTitle"/>
          </p:nvPr>
        </p:nvSpPr>
        <p:spPr>
          <a:xfrm>
            <a:off x="5119652" y="3282350"/>
            <a:ext cx="2720400" cy="8055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66" name="Shape 166"/>
        <p:cNvGrpSpPr/>
        <p:nvPr/>
      </p:nvGrpSpPr>
      <p:grpSpPr>
        <a:xfrm>
          <a:off x="0" y="0"/>
          <a:ext cx="0" cy="0"/>
          <a:chOff x="0" y="0"/>
          <a:chExt cx="0" cy="0"/>
        </a:xfrm>
      </p:grpSpPr>
      <p:sp>
        <p:nvSpPr>
          <p:cNvPr id="167" name="Google Shape;167;p16"/>
          <p:cNvSpPr txBox="1"/>
          <p:nvPr>
            <p:ph type="title"/>
          </p:nvPr>
        </p:nvSpPr>
        <p:spPr>
          <a:xfrm>
            <a:off x="4270200" y="1552050"/>
            <a:ext cx="4153800" cy="755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3600"/>
              <a:buNone/>
              <a:defRPr>
                <a:solidFill>
                  <a:schemeClr val="lt2"/>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8" name="Google Shape;168;p16"/>
          <p:cNvSpPr txBox="1"/>
          <p:nvPr>
            <p:ph idx="1" type="subTitle"/>
          </p:nvPr>
        </p:nvSpPr>
        <p:spPr>
          <a:xfrm>
            <a:off x="4270200" y="2307750"/>
            <a:ext cx="4153800" cy="1283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solidFill>
                  <a:schemeClr val="dk1"/>
                </a:solidFill>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grpSp>
        <p:nvGrpSpPr>
          <p:cNvPr id="169" name="Google Shape;169;p16"/>
          <p:cNvGrpSpPr/>
          <p:nvPr/>
        </p:nvGrpSpPr>
        <p:grpSpPr>
          <a:xfrm>
            <a:off x="5337950" y="-657276"/>
            <a:ext cx="5100785" cy="2130857"/>
            <a:chOff x="5337950" y="-657276"/>
            <a:chExt cx="5100785" cy="2130857"/>
          </a:xfrm>
        </p:grpSpPr>
        <p:sp>
          <p:nvSpPr>
            <p:cNvPr id="170" name="Google Shape;170;p16"/>
            <p:cNvSpPr/>
            <p:nvPr/>
          </p:nvSpPr>
          <p:spPr>
            <a:xfrm rot="324555">
              <a:off x="5729129" y="142417"/>
              <a:ext cx="4667508" cy="1113643"/>
            </a:xfrm>
            <a:custGeom>
              <a:rect b="b" l="l" r="r" t="t"/>
              <a:pathLst>
                <a:path extrusionOk="0" h="9074" w="38031">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 name="Google Shape;171;p16"/>
            <p:cNvGrpSpPr/>
            <p:nvPr/>
          </p:nvGrpSpPr>
          <p:grpSpPr>
            <a:xfrm flipH="1" rot="10800000">
              <a:off x="5337950" y="-657276"/>
              <a:ext cx="4853649" cy="1425622"/>
              <a:chOff x="4841950" y="4243200"/>
              <a:chExt cx="3795175" cy="1114725"/>
            </a:xfrm>
          </p:grpSpPr>
          <p:sp>
            <p:nvSpPr>
              <p:cNvPr id="172" name="Google Shape;172;p16"/>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6"/>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74" name="Shape 174"/>
        <p:cNvGrpSpPr/>
        <p:nvPr/>
      </p:nvGrpSpPr>
      <p:grpSpPr>
        <a:xfrm>
          <a:off x="0" y="0"/>
          <a:ext cx="0" cy="0"/>
          <a:chOff x="0" y="0"/>
          <a:chExt cx="0" cy="0"/>
        </a:xfrm>
      </p:grpSpPr>
      <p:grpSp>
        <p:nvGrpSpPr>
          <p:cNvPr id="175" name="Google Shape;175;p17"/>
          <p:cNvGrpSpPr/>
          <p:nvPr/>
        </p:nvGrpSpPr>
        <p:grpSpPr>
          <a:xfrm rot="10800000">
            <a:off x="-1719288" y="3706050"/>
            <a:ext cx="5100786" cy="2130875"/>
            <a:chOff x="5337950" y="-657276"/>
            <a:chExt cx="5100786" cy="2130875"/>
          </a:xfrm>
        </p:grpSpPr>
        <p:sp>
          <p:nvSpPr>
            <p:cNvPr id="176" name="Google Shape;176;p17"/>
            <p:cNvSpPr/>
            <p:nvPr/>
          </p:nvSpPr>
          <p:spPr>
            <a:xfrm rot="324568">
              <a:off x="5729126" y="142425"/>
              <a:ext cx="4667510" cy="1113644"/>
            </a:xfrm>
            <a:custGeom>
              <a:rect b="b" l="l" r="r" t="t"/>
              <a:pathLst>
                <a:path extrusionOk="0" h="9074" w="38031">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 name="Google Shape;177;p17"/>
            <p:cNvGrpSpPr/>
            <p:nvPr/>
          </p:nvGrpSpPr>
          <p:grpSpPr>
            <a:xfrm flipH="1" rot="10800000">
              <a:off x="5337950" y="-657276"/>
              <a:ext cx="4853649" cy="1425622"/>
              <a:chOff x="4841950" y="4243200"/>
              <a:chExt cx="3795175" cy="1114725"/>
            </a:xfrm>
          </p:grpSpPr>
          <p:sp>
            <p:nvSpPr>
              <p:cNvPr id="178" name="Google Shape;178;p17"/>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7"/>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0" name="Google Shape;180;p17"/>
          <p:cNvGrpSpPr/>
          <p:nvPr/>
        </p:nvGrpSpPr>
        <p:grpSpPr>
          <a:xfrm flipH="1">
            <a:off x="6516560" y="-428676"/>
            <a:ext cx="3270575" cy="3475775"/>
            <a:chOff x="-701300" y="296400"/>
            <a:chExt cx="3270575" cy="3475775"/>
          </a:xfrm>
        </p:grpSpPr>
        <p:sp>
          <p:nvSpPr>
            <p:cNvPr id="181" name="Google Shape;181;p17"/>
            <p:cNvSpPr/>
            <p:nvPr/>
          </p:nvSpPr>
          <p:spPr>
            <a:xfrm>
              <a:off x="-474700" y="647900"/>
              <a:ext cx="1730750" cy="1001450"/>
            </a:xfrm>
            <a:custGeom>
              <a:rect b="b" l="l" r="r" t="t"/>
              <a:pathLst>
                <a:path extrusionOk="0" h="40058" w="6923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7"/>
            <p:cNvSpPr/>
            <p:nvPr/>
          </p:nvSpPr>
          <p:spPr>
            <a:xfrm>
              <a:off x="-701300" y="914200"/>
              <a:ext cx="2100550" cy="2857975"/>
            </a:xfrm>
            <a:custGeom>
              <a:rect b="b" l="l" r="r" t="t"/>
              <a:pathLst>
                <a:path extrusionOk="0" h="114319" w="84022">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7"/>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7"/>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17"/>
          <p:cNvSpPr txBox="1"/>
          <p:nvPr>
            <p:ph type="title"/>
          </p:nvPr>
        </p:nvSpPr>
        <p:spPr>
          <a:xfrm>
            <a:off x="720000" y="1085700"/>
            <a:ext cx="3546000" cy="29721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86" name="Shape 186"/>
        <p:cNvGrpSpPr/>
        <p:nvPr/>
      </p:nvGrpSpPr>
      <p:grpSpPr>
        <a:xfrm>
          <a:off x="0" y="0"/>
          <a:ext cx="0" cy="0"/>
          <a:chOff x="0" y="0"/>
          <a:chExt cx="0" cy="0"/>
        </a:xfrm>
      </p:grpSpPr>
      <p:grpSp>
        <p:nvGrpSpPr>
          <p:cNvPr id="187" name="Google Shape;187;p18"/>
          <p:cNvGrpSpPr/>
          <p:nvPr/>
        </p:nvGrpSpPr>
        <p:grpSpPr>
          <a:xfrm>
            <a:off x="7611776" y="3987945"/>
            <a:ext cx="1668064" cy="1305244"/>
            <a:chOff x="7611776" y="3987945"/>
            <a:chExt cx="1668064" cy="1305244"/>
          </a:xfrm>
        </p:grpSpPr>
        <p:sp>
          <p:nvSpPr>
            <p:cNvPr id="188" name="Google Shape;188;p18"/>
            <p:cNvSpPr/>
            <p:nvPr/>
          </p:nvSpPr>
          <p:spPr>
            <a:xfrm flipH="1">
              <a:off x="7611776" y="3987945"/>
              <a:ext cx="1556554" cy="1240966"/>
            </a:xfrm>
            <a:custGeom>
              <a:rect b="b" l="l" r="r" t="t"/>
              <a:pathLst>
                <a:path extrusionOk="0" h="36267" w="45490">
                  <a:moveTo>
                    <a:pt x="0" y="1"/>
                  </a:moveTo>
                  <a:lnTo>
                    <a:pt x="0" y="36267"/>
                  </a:lnTo>
                  <a:lnTo>
                    <a:pt x="45489" y="36267"/>
                  </a:lnTo>
                  <a:lnTo>
                    <a:pt x="32181" y="10101"/>
                  </a:lnTo>
                  <a:cubicBezTo>
                    <a:pt x="31354" y="10227"/>
                    <a:pt x="30552" y="10327"/>
                    <a:pt x="29725" y="10427"/>
                  </a:cubicBezTo>
                  <a:cubicBezTo>
                    <a:pt x="27883" y="10640"/>
                    <a:pt x="26133" y="10739"/>
                    <a:pt x="24471" y="10739"/>
                  </a:cubicBezTo>
                  <a:cubicBezTo>
                    <a:pt x="11659" y="10739"/>
                    <a:pt x="4082" y="4859"/>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flipH="1">
              <a:off x="8485681" y="5128500"/>
              <a:ext cx="172422" cy="164689"/>
            </a:xfrm>
            <a:custGeom>
              <a:rect b="b" l="l" r="r" t="t"/>
              <a:pathLst>
                <a:path extrusionOk="0" h="4813" w="5039">
                  <a:moveTo>
                    <a:pt x="2482" y="0"/>
                  </a:moveTo>
                  <a:lnTo>
                    <a:pt x="1730" y="1579"/>
                  </a:lnTo>
                  <a:lnTo>
                    <a:pt x="0" y="1855"/>
                  </a:lnTo>
                  <a:lnTo>
                    <a:pt x="1279" y="3083"/>
                  </a:lnTo>
                  <a:lnTo>
                    <a:pt x="1003" y="4812"/>
                  </a:lnTo>
                  <a:lnTo>
                    <a:pt x="2532" y="3985"/>
                  </a:lnTo>
                  <a:lnTo>
                    <a:pt x="4111" y="4787"/>
                  </a:lnTo>
                  <a:lnTo>
                    <a:pt x="3785" y="3058"/>
                  </a:lnTo>
                  <a:lnTo>
                    <a:pt x="5038" y="1805"/>
                  </a:lnTo>
                  <a:lnTo>
                    <a:pt x="3284" y="1579"/>
                  </a:lnTo>
                  <a:lnTo>
                    <a:pt x="248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p:nvPr/>
          </p:nvSpPr>
          <p:spPr>
            <a:xfrm flipH="1">
              <a:off x="8786678" y="4585664"/>
              <a:ext cx="171567" cy="169000"/>
            </a:xfrm>
            <a:custGeom>
              <a:rect b="b" l="l" r="r" t="t"/>
              <a:pathLst>
                <a:path extrusionOk="0" h="4939" w="5014">
                  <a:moveTo>
                    <a:pt x="2707" y="1"/>
                  </a:moveTo>
                  <a:lnTo>
                    <a:pt x="1755" y="1479"/>
                  </a:lnTo>
                  <a:lnTo>
                    <a:pt x="0" y="1555"/>
                  </a:lnTo>
                  <a:lnTo>
                    <a:pt x="1128" y="2908"/>
                  </a:lnTo>
                  <a:lnTo>
                    <a:pt x="652" y="4612"/>
                  </a:lnTo>
                  <a:lnTo>
                    <a:pt x="652" y="4612"/>
                  </a:lnTo>
                  <a:lnTo>
                    <a:pt x="2281" y="3961"/>
                  </a:lnTo>
                  <a:lnTo>
                    <a:pt x="3760" y="4938"/>
                  </a:lnTo>
                  <a:lnTo>
                    <a:pt x="3635" y="3159"/>
                  </a:lnTo>
                  <a:lnTo>
                    <a:pt x="5013" y="2081"/>
                  </a:lnTo>
                  <a:lnTo>
                    <a:pt x="3309" y="1655"/>
                  </a:lnTo>
                  <a:lnTo>
                    <a:pt x="270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flipH="1">
              <a:off x="8795266" y="4938978"/>
              <a:ext cx="171567" cy="168966"/>
            </a:xfrm>
            <a:custGeom>
              <a:rect b="b" l="l" r="r" t="t"/>
              <a:pathLst>
                <a:path extrusionOk="0" h="4938" w="5014">
                  <a:moveTo>
                    <a:pt x="2708" y="1"/>
                  </a:moveTo>
                  <a:lnTo>
                    <a:pt x="1755" y="1504"/>
                  </a:lnTo>
                  <a:lnTo>
                    <a:pt x="1" y="1579"/>
                  </a:lnTo>
                  <a:lnTo>
                    <a:pt x="1129" y="2933"/>
                  </a:lnTo>
                  <a:lnTo>
                    <a:pt x="652" y="4612"/>
                  </a:lnTo>
                  <a:lnTo>
                    <a:pt x="2282" y="3960"/>
                  </a:lnTo>
                  <a:lnTo>
                    <a:pt x="3760" y="4938"/>
                  </a:lnTo>
                  <a:lnTo>
                    <a:pt x="3635" y="3183"/>
                  </a:lnTo>
                  <a:lnTo>
                    <a:pt x="5013" y="2106"/>
                  </a:lnTo>
                  <a:lnTo>
                    <a:pt x="3309" y="1655"/>
                  </a:lnTo>
                  <a:lnTo>
                    <a:pt x="270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flipH="1">
              <a:off x="8550862" y="4423583"/>
              <a:ext cx="172422" cy="164689"/>
            </a:xfrm>
            <a:custGeom>
              <a:rect b="b" l="l" r="r" t="t"/>
              <a:pathLst>
                <a:path extrusionOk="0" h="4813" w="5039">
                  <a:moveTo>
                    <a:pt x="2507" y="1"/>
                  </a:moveTo>
                  <a:lnTo>
                    <a:pt x="1730" y="1580"/>
                  </a:lnTo>
                  <a:lnTo>
                    <a:pt x="1" y="1855"/>
                  </a:lnTo>
                  <a:lnTo>
                    <a:pt x="1279" y="3084"/>
                  </a:lnTo>
                  <a:lnTo>
                    <a:pt x="1003" y="4813"/>
                  </a:lnTo>
                  <a:lnTo>
                    <a:pt x="2557" y="3986"/>
                  </a:lnTo>
                  <a:lnTo>
                    <a:pt x="4111" y="4788"/>
                  </a:lnTo>
                  <a:lnTo>
                    <a:pt x="4111" y="4788"/>
                  </a:lnTo>
                  <a:lnTo>
                    <a:pt x="3785" y="3058"/>
                  </a:lnTo>
                  <a:lnTo>
                    <a:pt x="5038" y="1805"/>
                  </a:lnTo>
                  <a:lnTo>
                    <a:pt x="3309" y="1580"/>
                  </a:lnTo>
                  <a:lnTo>
                    <a:pt x="250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flipH="1">
              <a:off x="8518289" y="4776041"/>
              <a:ext cx="172388" cy="164689"/>
            </a:xfrm>
            <a:custGeom>
              <a:rect b="b" l="l" r="r" t="t"/>
              <a:pathLst>
                <a:path extrusionOk="0" h="4813" w="5038">
                  <a:moveTo>
                    <a:pt x="2506" y="1"/>
                  </a:moveTo>
                  <a:lnTo>
                    <a:pt x="1729" y="1580"/>
                  </a:lnTo>
                  <a:lnTo>
                    <a:pt x="0" y="1855"/>
                  </a:lnTo>
                  <a:lnTo>
                    <a:pt x="1278" y="3083"/>
                  </a:lnTo>
                  <a:lnTo>
                    <a:pt x="1003" y="4813"/>
                  </a:lnTo>
                  <a:lnTo>
                    <a:pt x="1003" y="4813"/>
                  </a:lnTo>
                  <a:lnTo>
                    <a:pt x="2531" y="3986"/>
                  </a:lnTo>
                  <a:lnTo>
                    <a:pt x="4110" y="4788"/>
                  </a:lnTo>
                  <a:lnTo>
                    <a:pt x="3785" y="3058"/>
                  </a:lnTo>
                  <a:lnTo>
                    <a:pt x="5038" y="1805"/>
                  </a:lnTo>
                  <a:lnTo>
                    <a:pt x="3283" y="1580"/>
                  </a:lnTo>
                  <a:lnTo>
                    <a:pt x="250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8"/>
            <p:cNvSpPr/>
            <p:nvPr/>
          </p:nvSpPr>
          <p:spPr>
            <a:xfrm flipH="1">
              <a:off x="8965080" y="4266668"/>
              <a:ext cx="164689" cy="172388"/>
            </a:xfrm>
            <a:custGeom>
              <a:rect b="b" l="l" r="r" t="t"/>
              <a:pathLst>
                <a:path extrusionOk="0" h="5038" w="4813">
                  <a:moveTo>
                    <a:pt x="2933" y="0"/>
                  </a:moveTo>
                  <a:lnTo>
                    <a:pt x="1730" y="1304"/>
                  </a:lnTo>
                  <a:lnTo>
                    <a:pt x="1" y="1028"/>
                  </a:lnTo>
                  <a:lnTo>
                    <a:pt x="853" y="2582"/>
                  </a:lnTo>
                  <a:lnTo>
                    <a:pt x="51" y="4136"/>
                  </a:lnTo>
                  <a:lnTo>
                    <a:pt x="51" y="4136"/>
                  </a:lnTo>
                  <a:lnTo>
                    <a:pt x="1780" y="3810"/>
                  </a:lnTo>
                  <a:lnTo>
                    <a:pt x="3034" y="5038"/>
                  </a:lnTo>
                  <a:lnTo>
                    <a:pt x="3259" y="3309"/>
                  </a:lnTo>
                  <a:lnTo>
                    <a:pt x="4813" y="2482"/>
                  </a:lnTo>
                  <a:lnTo>
                    <a:pt x="3234" y="1755"/>
                  </a:lnTo>
                  <a:lnTo>
                    <a:pt x="293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8"/>
            <p:cNvSpPr/>
            <p:nvPr/>
          </p:nvSpPr>
          <p:spPr>
            <a:xfrm flipH="1">
              <a:off x="9039671" y="4613105"/>
              <a:ext cx="165544" cy="172422"/>
            </a:xfrm>
            <a:custGeom>
              <a:rect b="b" l="l" r="r" t="t"/>
              <a:pathLst>
                <a:path extrusionOk="0" h="5039" w="4838">
                  <a:moveTo>
                    <a:pt x="2958" y="1"/>
                  </a:moveTo>
                  <a:lnTo>
                    <a:pt x="1755" y="1279"/>
                  </a:lnTo>
                  <a:lnTo>
                    <a:pt x="0" y="1003"/>
                  </a:lnTo>
                  <a:lnTo>
                    <a:pt x="0" y="1003"/>
                  </a:lnTo>
                  <a:lnTo>
                    <a:pt x="853" y="2557"/>
                  </a:lnTo>
                  <a:lnTo>
                    <a:pt x="76" y="4136"/>
                  </a:lnTo>
                  <a:lnTo>
                    <a:pt x="1805" y="3785"/>
                  </a:lnTo>
                  <a:lnTo>
                    <a:pt x="3058" y="5038"/>
                  </a:lnTo>
                  <a:lnTo>
                    <a:pt x="3259" y="3284"/>
                  </a:lnTo>
                  <a:lnTo>
                    <a:pt x="4838" y="2482"/>
                  </a:lnTo>
                  <a:lnTo>
                    <a:pt x="3233" y="1730"/>
                  </a:lnTo>
                  <a:lnTo>
                    <a:pt x="295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flipH="1">
              <a:off x="9115151" y="4958686"/>
              <a:ext cx="164689" cy="172422"/>
            </a:xfrm>
            <a:custGeom>
              <a:rect b="b" l="l" r="r" t="t"/>
              <a:pathLst>
                <a:path extrusionOk="0" h="5039" w="4813">
                  <a:moveTo>
                    <a:pt x="2933" y="1"/>
                  </a:moveTo>
                  <a:lnTo>
                    <a:pt x="1730" y="1279"/>
                  </a:lnTo>
                  <a:lnTo>
                    <a:pt x="1" y="1029"/>
                  </a:lnTo>
                  <a:lnTo>
                    <a:pt x="853" y="2557"/>
                  </a:lnTo>
                  <a:lnTo>
                    <a:pt x="51" y="4136"/>
                  </a:lnTo>
                  <a:lnTo>
                    <a:pt x="51" y="4136"/>
                  </a:lnTo>
                  <a:lnTo>
                    <a:pt x="1780" y="3811"/>
                  </a:lnTo>
                  <a:lnTo>
                    <a:pt x="3034" y="5039"/>
                  </a:lnTo>
                  <a:lnTo>
                    <a:pt x="3259" y="3284"/>
                  </a:lnTo>
                  <a:lnTo>
                    <a:pt x="4813" y="2482"/>
                  </a:lnTo>
                  <a:lnTo>
                    <a:pt x="3234" y="1730"/>
                  </a:lnTo>
                  <a:lnTo>
                    <a:pt x="293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18"/>
          <p:cNvGrpSpPr/>
          <p:nvPr/>
        </p:nvGrpSpPr>
        <p:grpSpPr>
          <a:xfrm rot="1603635">
            <a:off x="-1004481" y="-1233557"/>
            <a:ext cx="4190707" cy="4453497"/>
            <a:chOff x="-4219997" y="480632"/>
            <a:chExt cx="2433813" cy="2586433"/>
          </a:xfrm>
        </p:grpSpPr>
        <p:sp>
          <p:nvSpPr>
            <p:cNvPr id="198" name="Google Shape;198;p18"/>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8"/>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a:off x="-4219997" y="940420"/>
              <a:ext cx="1563209" cy="2126645"/>
            </a:xfrm>
            <a:custGeom>
              <a:rect b="b" l="l" r="r" t="t"/>
              <a:pathLst>
                <a:path extrusionOk="0" h="29833" w="21929">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1" name="Google Shape;201;p18"/>
          <p:cNvSpPr txBox="1"/>
          <p:nvPr>
            <p:ph type="title"/>
          </p:nvPr>
        </p:nvSpPr>
        <p:spPr>
          <a:xfrm flipH="1">
            <a:off x="719991" y="1505250"/>
            <a:ext cx="4204800" cy="84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500"/>
              <a:buNone/>
              <a:defRPr b="0" sz="4500">
                <a:solidFill>
                  <a:schemeClr val="lt2"/>
                </a:solidFill>
              </a:defRPr>
            </a:lvl1pPr>
            <a:lvl2pPr lvl="1" algn="l">
              <a:lnSpc>
                <a:spcPct val="100000"/>
              </a:lnSpc>
              <a:spcBef>
                <a:spcPts val="0"/>
              </a:spcBef>
              <a:spcAft>
                <a:spcPts val="0"/>
              </a:spcAft>
              <a:buSzPts val="4500"/>
              <a:buNone/>
              <a:defRPr sz="4500"/>
            </a:lvl2pPr>
            <a:lvl3pPr lvl="2" algn="l">
              <a:lnSpc>
                <a:spcPct val="100000"/>
              </a:lnSpc>
              <a:spcBef>
                <a:spcPts val="0"/>
              </a:spcBef>
              <a:spcAft>
                <a:spcPts val="0"/>
              </a:spcAft>
              <a:buSzPts val="4500"/>
              <a:buNone/>
              <a:defRPr sz="4500"/>
            </a:lvl3pPr>
            <a:lvl4pPr lvl="3" algn="l">
              <a:lnSpc>
                <a:spcPct val="100000"/>
              </a:lnSpc>
              <a:spcBef>
                <a:spcPts val="0"/>
              </a:spcBef>
              <a:spcAft>
                <a:spcPts val="0"/>
              </a:spcAft>
              <a:buSzPts val="4500"/>
              <a:buNone/>
              <a:defRPr sz="4500"/>
            </a:lvl4pPr>
            <a:lvl5pPr lvl="4" algn="l">
              <a:lnSpc>
                <a:spcPct val="100000"/>
              </a:lnSpc>
              <a:spcBef>
                <a:spcPts val="0"/>
              </a:spcBef>
              <a:spcAft>
                <a:spcPts val="0"/>
              </a:spcAft>
              <a:buSzPts val="4500"/>
              <a:buNone/>
              <a:defRPr sz="4500"/>
            </a:lvl5pPr>
            <a:lvl6pPr lvl="5" algn="l">
              <a:lnSpc>
                <a:spcPct val="100000"/>
              </a:lnSpc>
              <a:spcBef>
                <a:spcPts val="0"/>
              </a:spcBef>
              <a:spcAft>
                <a:spcPts val="0"/>
              </a:spcAft>
              <a:buSzPts val="4500"/>
              <a:buNone/>
              <a:defRPr sz="4500"/>
            </a:lvl6pPr>
            <a:lvl7pPr lvl="6" algn="l">
              <a:lnSpc>
                <a:spcPct val="100000"/>
              </a:lnSpc>
              <a:spcBef>
                <a:spcPts val="0"/>
              </a:spcBef>
              <a:spcAft>
                <a:spcPts val="0"/>
              </a:spcAft>
              <a:buSzPts val="4500"/>
              <a:buNone/>
              <a:defRPr sz="4500"/>
            </a:lvl7pPr>
            <a:lvl8pPr lvl="7" algn="l">
              <a:lnSpc>
                <a:spcPct val="100000"/>
              </a:lnSpc>
              <a:spcBef>
                <a:spcPts val="0"/>
              </a:spcBef>
              <a:spcAft>
                <a:spcPts val="0"/>
              </a:spcAft>
              <a:buSzPts val="4500"/>
              <a:buNone/>
              <a:defRPr sz="4500"/>
            </a:lvl8pPr>
            <a:lvl9pPr lvl="8" algn="l">
              <a:lnSpc>
                <a:spcPct val="100000"/>
              </a:lnSpc>
              <a:spcBef>
                <a:spcPts val="0"/>
              </a:spcBef>
              <a:spcAft>
                <a:spcPts val="0"/>
              </a:spcAft>
              <a:buSzPts val="4500"/>
              <a:buNone/>
              <a:defRPr sz="4500"/>
            </a:lvl9pPr>
          </a:lstStyle>
          <a:p/>
        </p:txBody>
      </p:sp>
      <p:sp>
        <p:nvSpPr>
          <p:cNvPr id="202" name="Google Shape;202;p18"/>
          <p:cNvSpPr txBox="1"/>
          <p:nvPr>
            <p:ph idx="1" type="subTitle"/>
          </p:nvPr>
        </p:nvSpPr>
        <p:spPr>
          <a:xfrm flipH="1">
            <a:off x="719991" y="2347050"/>
            <a:ext cx="4204800" cy="1291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03" name="Shape 203"/>
        <p:cNvGrpSpPr/>
        <p:nvPr/>
      </p:nvGrpSpPr>
      <p:grpSpPr>
        <a:xfrm>
          <a:off x="0" y="0"/>
          <a:ext cx="0" cy="0"/>
          <a:chOff x="0" y="0"/>
          <a:chExt cx="0" cy="0"/>
        </a:xfrm>
      </p:grpSpPr>
      <p:sp>
        <p:nvSpPr>
          <p:cNvPr id="204" name="Google Shape;204;p19"/>
          <p:cNvSpPr txBox="1"/>
          <p:nvPr>
            <p:ph type="title"/>
          </p:nvPr>
        </p:nvSpPr>
        <p:spPr>
          <a:xfrm>
            <a:off x="3392700" y="1550250"/>
            <a:ext cx="5031300" cy="20430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205" name="Google Shape;205;p19"/>
          <p:cNvGrpSpPr/>
          <p:nvPr/>
        </p:nvGrpSpPr>
        <p:grpSpPr>
          <a:xfrm>
            <a:off x="6524360" y="-523269"/>
            <a:ext cx="4218365" cy="4503184"/>
            <a:chOff x="6682010" y="-523269"/>
            <a:chExt cx="4218365" cy="4503184"/>
          </a:xfrm>
        </p:grpSpPr>
        <p:sp>
          <p:nvSpPr>
            <p:cNvPr id="206" name="Google Shape;206;p19"/>
            <p:cNvSpPr/>
            <p:nvPr/>
          </p:nvSpPr>
          <p:spPr>
            <a:xfrm>
              <a:off x="6706594" y="-476376"/>
              <a:ext cx="3592156" cy="2531827"/>
            </a:xfrm>
            <a:custGeom>
              <a:rect b="b" l="l" r="r" t="t"/>
              <a:pathLst>
                <a:path extrusionOk="0" h="78990" w="112071">
                  <a:moveTo>
                    <a:pt x="0" y="0"/>
                  </a:moveTo>
                  <a:lnTo>
                    <a:pt x="0" y="0"/>
                  </a:lnTo>
                  <a:cubicBezTo>
                    <a:pt x="40753" y="10046"/>
                    <a:pt x="79757" y="27389"/>
                    <a:pt x="112070" y="53742"/>
                  </a:cubicBezTo>
                  <a:cubicBezTo>
                    <a:pt x="110197" y="62378"/>
                    <a:pt x="108858" y="70960"/>
                    <a:pt x="110197" y="78990"/>
                  </a:cubicBezTo>
                  <a:cubicBezTo>
                    <a:pt x="81363" y="43554"/>
                    <a:pt x="42359" y="1759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9"/>
            <p:cNvSpPr/>
            <p:nvPr/>
          </p:nvSpPr>
          <p:spPr>
            <a:xfrm>
              <a:off x="6706594" y="-476376"/>
              <a:ext cx="3592156" cy="2531827"/>
            </a:xfrm>
            <a:custGeom>
              <a:rect b="b" l="l" r="r" t="t"/>
              <a:pathLst>
                <a:path extrusionOk="0" h="78990" w="112071">
                  <a:moveTo>
                    <a:pt x="0" y="0"/>
                  </a:moveTo>
                  <a:lnTo>
                    <a:pt x="0" y="0"/>
                  </a:lnTo>
                  <a:cubicBezTo>
                    <a:pt x="40753" y="10046"/>
                    <a:pt x="79757" y="27389"/>
                    <a:pt x="112070" y="53742"/>
                  </a:cubicBezTo>
                  <a:cubicBezTo>
                    <a:pt x="110197" y="62378"/>
                    <a:pt x="108858" y="70960"/>
                    <a:pt x="110197" y="78990"/>
                  </a:cubicBezTo>
                  <a:cubicBezTo>
                    <a:pt x="108858" y="77366"/>
                    <a:pt x="107485" y="75724"/>
                    <a:pt x="106111" y="74119"/>
                  </a:cubicBezTo>
                  <a:cubicBezTo>
                    <a:pt x="106664" y="69283"/>
                    <a:pt x="107788" y="64359"/>
                    <a:pt x="109162" y="59416"/>
                  </a:cubicBezTo>
                  <a:cubicBezTo>
                    <a:pt x="78258" y="31439"/>
                    <a:pt x="40182" y="1213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9"/>
            <p:cNvSpPr/>
            <p:nvPr/>
          </p:nvSpPr>
          <p:spPr>
            <a:xfrm>
              <a:off x="8206683" y="315705"/>
              <a:ext cx="2693692" cy="3664210"/>
            </a:xfrm>
            <a:custGeom>
              <a:rect b="b" l="l" r="r" t="t"/>
              <a:pathLst>
                <a:path extrusionOk="0" h="114319" w="84040">
                  <a:moveTo>
                    <a:pt x="1" y="0"/>
                  </a:moveTo>
                  <a:lnTo>
                    <a:pt x="1" y="0"/>
                  </a:lnTo>
                  <a:cubicBezTo>
                    <a:pt x="34098" y="24516"/>
                    <a:pt x="63860" y="55098"/>
                    <a:pt x="84040" y="91587"/>
                  </a:cubicBezTo>
                  <a:cubicBezTo>
                    <a:pt x="79079" y="98902"/>
                    <a:pt x="74672" y="106342"/>
                    <a:pt x="72924" y="114318"/>
                  </a:cubicBezTo>
                  <a:cubicBezTo>
                    <a:pt x="59345" y="70693"/>
                    <a:pt x="32796" y="32135"/>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9"/>
            <p:cNvSpPr/>
            <p:nvPr/>
          </p:nvSpPr>
          <p:spPr>
            <a:xfrm>
              <a:off x="6682010" y="-523269"/>
              <a:ext cx="3927842" cy="1781510"/>
            </a:xfrm>
            <a:custGeom>
              <a:rect b="b" l="l" r="r" t="t"/>
              <a:pathLst>
                <a:path extrusionOk="0" h="55581" w="122544">
                  <a:moveTo>
                    <a:pt x="119029" y="0"/>
                  </a:moveTo>
                  <a:lnTo>
                    <a:pt x="0" y="0"/>
                  </a:lnTo>
                  <a:cubicBezTo>
                    <a:pt x="44625" y="9011"/>
                    <a:pt x="87554" y="26711"/>
                    <a:pt x="122544" y="55580"/>
                  </a:cubicBezTo>
                  <a:cubicBezTo>
                    <a:pt x="116281" y="39076"/>
                    <a:pt x="121705" y="17825"/>
                    <a:pt x="119029" y="0"/>
                  </a:cubicBezTo>
                  <a:close/>
                </a:path>
              </a:pathLst>
            </a:custGeom>
            <a:solidFill>
              <a:srgbClr val="FF453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9"/>
            <p:cNvSpPr/>
            <p:nvPr/>
          </p:nvSpPr>
          <p:spPr>
            <a:xfrm>
              <a:off x="6682010" y="-523269"/>
              <a:ext cx="3927842" cy="1781510"/>
            </a:xfrm>
            <a:custGeom>
              <a:rect b="b" l="l" r="r" t="t"/>
              <a:pathLst>
                <a:path extrusionOk="0" h="55581" w="122544">
                  <a:moveTo>
                    <a:pt x="119029" y="0"/>
                  </a:moveTo>
                  <a:lnTo>
                    <a:pt x="0" y="0"/>
                  </a:lnTo>
                  <a:cubicBezTo>
                    <a:pt x="44625" y="9011"/>
                    <a:pt x="87554" y="26711"/>
                    <a:pt x="122544" y="55580"/>
                  </a:cubicBezTo>
                  <a:cubicBezTo>
                    <a:pt x="116281" y="39076"/>
                    <a:pt x="121705" y="17825"/>
                    <a:pt x="1190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11" name="Shape 211"/>
        <p:cNvGrpSpPr/>
        <p:nvPr/>
      </p:nvGrpSpPr>
      <p:grpSpPr>
        <a:xfrm>
          <a:off x="0" y="0"/>
          <a:ext cx="0" cy="0"/>
          <a:chOff x="0" y="0"/>
          <a:chExt cx="0" cy="0"/>
        </a:xfrm>
      </p:grpSpPr>
      <p:grpSp>
        <p:nvGrpSpPr>
          <p:cNvPr id="212" name="Google Shape;212;p20"/>
          <p:cNvGrpSpPr/>
          <p:nvPr/>
        </p:nvGrpSpPr>
        <p:grpSpPr>
          <a:xfrm>
            <a:off x="-898887" y="-685731"/>
            <a:ext cx="4173908" cy="4435784"/>
            <a:chOff x="-701300" y="296400"/>
            <a:chExt cx="3270575" cy="3475775"/>
          </a:xfrm>
        </p:grpSpPr>
        <p:sp>
          <p:nvSpPr>
            <p:cNvPr id="213" name="Google Shape;213;p20"/>
            <p:cNvSpPr/>
            <p:nvPr/>
          </p:nvSpPr>
          <p:spPr>
            <a:xfrm>
              <a:off x="-474700" y="647900"/>
              <a:ext cx="1730750" cy="1001450"/>
            </a:xfrm>
            <a:custGeom>
              <a:rect b="b" l="l" r="r" t="t"/>
              <a:pathLst>
                <a:path extrusionOk="0" h="40058" w="6923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0"/>
            <p:cNvSpPr/>
            <p:nvPr/>
          </p:nvSpPr>
          <p:spPr>
            <a:xfrm>
              <a:off x="-701300" y="914200"/>
              <a:ext cx="2100550" cy="2857975"/>
            </a:xfrm>
            <a:custGeom>
              <a:rect b="b" l="l" r="r" t="t"/>
              <a:pathLst>
                <a:path extrusionOk="0" h="114319" w="84022">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0"/>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0"/>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 name="Google Shape;217;p20"/>
          <p:cNvGrpSpPr/>
          <p:nvPr/>
        </p:nvGrpSpPr>
        <p:grpSpPr>
          <a:xfrm rot="10800000">
            <a:off x="6291338" y="2087100"/>
            <a:ext cx="3270575" cy="3475775"/>
            <a:chOff x="-701300" y="296400"/>
            <a:chExt cx="3270575" cy="3475775"/>
          </a:xfrm>
        </p:grpSpPr>
        <p:sp>
          <p:nvSpPr>
            <p:cNvPr id="218" name="Google Shape;218;p20"/>
            <p:cNvSpPr/>
            <p:nvPr/>
          </p:nvSpPr>
          <p:spPr>
            <a:xfrm>
              <a:off x="-474700" y="647900"/>
              <a:ext cx="1730750" cy="1001450"/>
            </a:xfrm>
            <a:custGeom>
              <a:rect b="b" l="l" r="r" t="t"/>
              <a:pathLst>
                <a:path extrusionOk="0" h="40058" w="6923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0"/>
            <p:cNvSpPr/>
            <p:nvPr/>
          </p:nvSpPr>
          <p:spPr>
            <a:xfrm>
              <a:off x="-701300" y="914200"/>
              <a:ext cx="2100550" cy="2857975"/>
            </a:xfrm>
            <a:custGeom>
              <a:rect b="b" l="l" r="r" t="t"/>
              <a:pathLst>
                <a:path extrusionOk="0" h="114319" w="84022">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0"/>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0"/>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 name="Google Shape;222;p20"/>
          <p:cNvSpPr txBox="1"/>
          <p:nvPr>
            <p:ph type="title"/>
          </p:nvPr>
        </p:nvSpPr>
        <p:spPr>
          <a:xfrm>
            <a:off x="1618200" y="1610100"/>
            <a:ext cx="5907600" cy="1310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7200"/>
              <a:buNone/>
              <a:defRPr sz="9000">
                <a:solidFill>
                  <a:schemeClr val="lt2"/>
                </a:solidFill>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223" name="Google Shape;223;p20"/>
          <p:cNvSpPr txBox="1"/>
          <p:nvPr>
            <p:ph idx="1" type="subTitle"/>
          </p:nvPr>
        </p:nvSpPr>
        <p:spPr>
          <a:xfrm>
            <a:off x="1618200" y="2920800"/>
            <a:ext cx="5907600" cy="612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chemeClr val="dk1"/>
              </a:buClr>
              <a:buSzPts val="3600"/>
              <a:buFont typeface="Bebas Neue"/>
              <a:buNone/>
              <a:defRPr b="0" i="0" sz="3600" u="none" cap="none" strike="noStrike">
                <a:solidFill>
                  <a:schemeClr val="dk1"/>
                </a:solidFill>
                <a:latin typeface="Bebas Neue"/>
                <a:ea typeface="Bebas Neue"/>
                <a:cs typeface="Bebas Neue"/>
                <a:sym typeface="Bebas Neue"/>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marR="0" rtl="0" algn="l">
              <a:lnSpc>
                <a:spcPct val="115000"/>
              </a:lnSpc>
              <a:spcBef>
                <a:spcPts val="0"/>
              </a:spcBef>
              <a:spcAft>
                <a:spcPts val="0"/>
              </a:spcAft>
              <a:buClr>
                <a:schemeClr val="dk2"/>
              </a:buClr>
              <a:buSzPts val="1600"/>
              <a:buFont typeface="Libre Franklin Light"/>
              <a:buChar char="●"/>
              <a:defRPr b="0" i="0" sz="1600" u="none" cap="none" strike="noStrike">
                <a:solidFill>
                  <a:schemeClr val="dk2"/>
                </a:solidFill>
                <a:latin typeface="Libre Franklin Light"/>
                <a:ea typeface="Libre Franklin Light"/>
                <a:cs typeface="Libre Franklin Light"/>
                <a:sym typeface="Libre Franklin Light"/>
              </a:defRPr>
            </a:lvl1pPr>
            <a:lvl2pPr indent="-330200" lvl="1" marL="914400" marR="0" rtl="0" algn="l">
              <a:lnSpc>
                <a:spcPct val="115000"/>
              </a:lnSpc>
              <a:spcBef>
                <a:spcPts val="1600"/>
              </a:spcBef>
              <a:spcAft>
                <a:spcPts val="0"/>
              </a:spcAft>
              <a:buClr>
                <a:schemeClr val="dk2"/>
              </a:buClr>
              <a:buSzPts val="1600"/>
              <a:buFont typeface="Libre Franklin Light"/>
              <a:buChar char="○"/>
              <a:defRPr b="0" i="0" sz="1600" u="none" cap="none" strike="noStrike">
                <a:solidFill>
                  <a:schemeClr val="dk2"/>
                </a:solidFill>
                <a:latin typeface="Libre Franklin Light"/>
                <a:ea typeface="Libre Franklin Light"/>
                <a:cs typeface="Libre Franklin Light"/>
                <a:sym typeface="Libre Franklin Light"/>
              </a:defRPr>
            </a:lvl2pPr>
            <a:lvl3pPr indent="-330200" lvl="2" marL="1371600" marR="0" rtl="0" algn="l">
              <a:lnSpc>
                <a:spcPct val="115000"/>
              </a:lnSpc>
              <a:spcBef>
                <a:spcPts val="1600"/>
              </a:spcBef>
              <a:spcAft>
                <a:spcPts val="0"/>
              </a:spcAft>
              <a:buClr>
                <a:schemeClr val="dk2"/>
              </a:buClr>
              <a:buSzPts val="1600"/>
              <a:buFont typeface="Libre Franklin Light"/>
              <a:buChar char="■"/>
              <a:defRPr b="0" i="0" sz="1600" u="none" cap="none" strike="noStrike">
                <a:solidFill>
                  <a:schemeClr val="dk2"/>
                </a:solidFill>
                <a:latin typeface="Libre Franklin Light"/>
                <a:ea typeface="Libre Franklin Light"/>
                <a:cs typeface="Libre Franklin Light"/>
                <a:sym typeface="Libre Franklin Light"/>
              </a:defRPr>
            </a:lvl3pPr>
            <a:lvl4pPr indent="-330200" lvl="3" marL="1828800" marR="0" rtl="0" algn="l">
              <a:lnSpc>
                <a:spcPct val="115000"/>
              </a:lnSpc>
              <a:spcBef>
                <a:spcPts val="1600"/>
              </a:spcBef>
              <a:spcAft>
                <a:spcPts val="0"/>
              </a:spcAft>
              <a:buClr>
                <a:schemeClr val="dk2"/>
              </a:buClr>
              <a:buSzPts val="1600"/>
              <a:buFont typeface="Libre Franklin Light"/>
              <a:buChar char="●"/>
              <a:defRPr b="0" i="0" sz="1600" u="none" cap="none" strike="noStrike">
                <a:solidFill>
                  <a:schemeClr val="dk2"/>
                </a:solidFill>
                <a:latin typeface="Libre Franklin Light"/>
                <a:ea typeface="Libre Franklin Light"/>
                <a:cs typeface="Libre Franklin Light"/>
                <a:sym typeface="Libre Franklin Light"/>
              </a:defRPr>
            </a:lvl4pPr>
            <a:lvl5pPr indent="-330200" lvl="4" marL="2286000" marR="0" rtl="0" algn="l">
              <a:lnSpc>
                <a:spcPct val="115000"/>
              </a:lnSpc>
              <a:spcBef>
                <a:spcPts val="1600"/>
              </a:spcBef>
              <a:spcAft>
                <a:spcPts val="0"/>
              </a:spcAft>
              <a:buClr>
                <a:schemeClr val="dk2"/>
              </a:buClr>
              <a:buSzPts val="1600"/>
              <a:buFont typeface="Libre Franklin Light"/>
              <a:buChar char="○"/>
              <a:defRPr b="0" i="0" sz="1600" u="none" cap="none" strike="noStrike">
                <a:solidFill>
                  <a:schemeClr val="dk2"/>
                </a:solidFill>
                <a:latin typeface="Libre Franklin Light"/>
                <a:ea typeface="Libre Franklin Light"/>
                <a:cs typeface="Libre Franklin Light"/>
                <a:sym typeface="Libre Franklin Light"/>
              </a:defRPr>
            </a:lvl5pPr>
            <a:lvl6pPr indent="-330200" lvl="5" marL="2743200" marR="0" rtl="0" algn="l">
              <a:lnSpc>
                <a:spcPct val="115000"/>
              </a:lnSpc>
              <a:spcBef>
                <a:spcPts val="1600"/>
              </a:spcBef>
              <a:spcAft>
                <a:spcPts val="0"/>
              </a:spcAft>
              <a:buClr>
                <a:schemeClr val="dk2"/>
              </a:buClr>
              <a:buSzPts val="1600"/>
              <a:buFont typeface="Libre Franklin Light"/>
              <a:buChar char="■"/>
              <a:defRPr b="0" i="0" sz="1600" u="none" cap="none" strike="noStrike">
                <a:solidFill>
                  <a:schemeClr val="dk2"/>
                </a:solidFill>
                <a:latin typeface="Libre Franklin Light"/>
                <a:ea typeface="Libre Franklin Light"/>
                <a:cs typeface="Libre Franklin Light"/>
                <a:sym typeface="Libre Franklin Light"/>
              </a:defRPr>
            </a:lvl6pPr>
            <a:lvl7pPr indent="-330200" lvl="6" marL="3200400" marR="0" rtl="0" algn="l">
              <a:lnSpc>
                <a:spcPct val="115000"/>
              </a:lnSpc>
              <a:spcBef>
                <a:spcPts val="1600"/>
              </a:spcBef>
              <a:spcAft>
                <a:spcPts val="0"/>
              </a:spcAft>
              <a:buClr>
                <a:schemeClr val="dk2"/>
              </a:buClr>
              <a:buSzPts val="1600"/>
              <a:buFont typeface="Libre Franklin Light"/>
              <a:buChar char="●"/>
              <a:defRPr b="0" i="0" sz="1600" u="none" cap="none" strike="noStrike">
                <a:solidFill>
                  <a:schemeClr val="dk2"/>
                </a:solidFill>
                <a:latin typeface="Libre Franklin Light"/>
                <a:ea typeface="Libre Franklin Light"/>
                <a:cs typeface="Libre Franklin Light"/>
                <a:sym typeface="Libre Franklin Light"/>
              </a:defRPr>
            </a:lvl7pPr>
            <a:lvl8pPr indent="-330200" lvl="7" marL="3657600" marR="0" rtl="0" algn="l">
              <a:lnSpc>
                <a:spcPct val="115000"/>
              </a:lnSpc>
              <a:spcBef>
                <a:spcPts val="1600"/>
              </a:spcBef>
              <a:spcAft>
                <a:spcPts val="0"/>
              </a:spcAft>
              <a:buClr>
                <a:schemeClr val="dk2"/>
              </a:buClr>
              <a:buSzPts val="1600"/>
              <a:buFont typeface="Libre Franklin Light"/>
              <a:buChar char="○"/>
              <a:defRPr b="0" i="0" sz="1600" u="none" cap="none" strike="noStrike">
                <a:solidFill>
                  <a:schemeClr val="dk2"/>
                </a:solidFill>
                <a:latin typeface="Libre Franklin Light"/>
                <a:ea typeface="Libre Franklin Light"/>
                <a:cs typeface="Libre Franklin Light"/>
                <a:sym typeface="Libre Franklin Light"/>
              </a:defRPr>
            </a:lvl8pPr>
            <a:lvl9pPr indent="-330200" lvl="8" marL="4114800" marR="0" rtl="0" algn="l">
              <a:lnSpc>
                <a:spcPct val="115000"/>
              </a:lnSpc>
              <a:spcBef>
                <a:spcPts val="1600"/>
              </a:spcBef>
              <a:spcAft>
                <a:spcPts val="1600"/>
              </a:spcAft>
              <a:buClr>
                <a:schemeClr val="dk2"/>
              </a:buClr>
              <a:buSzPts val="1600"/>
              <a:buFont typeface="Libre Franklin Light"/>
              <a:buChar char="■"/>
              <a:defRPr b="0" i="0" sz="1600" u="none" cap="none" strike="noStrike">
                <a:solidFill>
                  <a:schemeClr val="dk2"/>
                </a:solidFill>
                <a:latin typeface="Libre Franklin Light"/>
                <a:ea typeface="Libre Franklin Light"/>
                <a:cs typeface="Libre Franklin Light"/>
                <a:sym typeface="Libre Franklin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
          <p:cNvSpPr txBox="1"/>
          <p:nvPr>
            <p:ph type="ctrTitle"/>
          </p:nvPr>
        </p:nvSpPr>
        <p:spPr>
          <a:xfrm>
            <a:off x="2183705" y="335828"/>
            <a:ext cx="4761600" cy="3228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5200"/>
              <a:buNone/>
            </a:pPr>
            <a:r>
              <a:rPr lang="en-GB" sz="7600"/>
              <a:t>PREDICTING 2024 </a:t>
            </a:r>
            <a:br>
              <a:rPr lang="en-GB" sz="7600"/>
            </a:br>
            <a:r>
              <a:rPr lang="en-GB" sz="6400">
                <a:solidFill>
                  <a:schemeClr val="lt2"/>
                </a:solidFill>
              </a:rPr>
              <a:t>us ELECTION</a:t>
            </a:r>
            <a:endParaRPr sz="6400">
              <a:solidFill>
                <a:schemeClr val="lt2"/>
              </a:solidFill>
            </a:endParaRPr>
          </a:p>
        </p:txBody>
      </p:sp>
      <p:sp>
        <p:nvSpPr>
          <p:cNvPr id="640" name="Google Shape;640;p1"/>
          <p:cNvSpPr/>
          <p:nvPr/>
        </p:nvSpPr>
        <p:spPr>
          <a:xfrm>
            <a:off x="2602505" y="2725853"/>
            <a:ext cx="3923992" cy="79550"/>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1" name="Google Shape;641;p1"/>
          <p:cNvGrpSpPr/>
          <p:nvPr/>
        </p:nvGrpSpPr>
        <p:grpSpPr>
          <a:xfrm>
            <a:off x="2404437" y="2940358"/>
            <a:ext cx="585478" cy="569325"/>
            <a:chOff x="2809075" y="3225575"/>
            <a:chExt cx="479076" cy="569325"/>
          </a:xfrm>
        </p:grpSpPr>
        <p:sp>
          <p:nvSpPr>
            <p:cNvPr id="642" name="Google Shape;642;p1"/>
            <p:cNvSpPr/>
            <p:nvPr/>
          </p:nvSpPr>
          <p:spPr>
            <a:xfrm flipH="1">
              <a:off x="2809075" y="3225575"/>
              <a:ext cx="479076"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flipH="1">
              <a:off x="3048442" y="3717825"/>
              <a:ext cx="239708"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flipH="1">
              <a:off x="2934615" y="3471691"/>
              <a:ext cx="353460"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5" name="Google Shape;645;p1"/>
          <p:cNvGrpSpPr/>
          <p:nvPr/>
        </p:nvGrpSpPr>
        <p:grpSpPr>
          <a:xfrm flipH="1">
            <a:off x="6158504" y="2940359"/>
            <a:ext cx="585478" cy="569325"/>
            <a:chOff x="2809079" y="3225575"/>
            <a:chExt cx="479076" cy="569325"/>
          </a:xfrm>
        </p:grpSpPr>
        <p:sp>
          <p:nvSpPr>
            <p:cNvPr id="646" name="Google Shape;646;p1"/>
            <p:cNvSpPr/>
            <p:nvPr/>
          </p:nvSpPr>
          <p:spPr>
            <a:xfrm flipH="1">
              <a:off x="2809079" y="3225575"/>
              <a:ext cx="479076"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flipH="1">
              <a:off x="3048446" y="3717825"/>
              <a:ext cx="239708"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flipH="1">
              <a:off x="2934619" y="3470455"/>
              <a:ext cx="353460" cy="79550"/>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9" name="Google Shape;649;p1"/>
          <p:cNvGrpSpPr/>
          <p:nvPr/>
        </p:nvGrpSpPr>
        <p:grpSpPr>
          <a:xfrm>
            <a:off x="4292872" y="3701343"/>
            <a:ext cx="646113" cy="646128"/>
            <a:chOff x="2389708" y="2922863"/>
            <a:chExt cx="300378" cy="300385"/>
          </a:xfrm>
        </p:grpSpPr>
        <p:sp>
          <p:nvSpPr>
            <p:cNvPr id="650" name="Google Shape;650;p1"/>
            <p:cNvSpPr/>
            <p:nvPr/>
          </p:nvSpPr>
          <p:spPr>
            <a:xfrm>
              <a:off x="2389708" y="2922863"/>
              <a:ext cx="300378" cy="300385"/>
            </a:xfrm>
            <a:custGeom>
              <a:rect b="b" l="l" r="r" t="t"/>
              <a:pathLst>
                <a:path extrusionOk="0" h="39681" w="39680">
                  <a:moveTo>
                    <a:pt x="19840" y="1"/>
                  </a:moveTo>
                  <a:cubicBezTo>
                    <a:pt x="8884" y="1"/>
                    <a:pt x="1" y="8884"/>
                    <a:pt x="1" y="19840"/>
                  </a:cubicBezTo>
                  <a:cubicBezTo>
                    <a:pt x="1" y="30797"/>
                    <a:pt x="8884" y="39680"/>
                    <a:pt x="19840" y="39680"/>
                  </a:cubicBezTo>
                  <a:cubicBezTo>
                    <a:pt x="30797" y="39680"/>
                    <a:pt x="39680" y="30797"/>
                    <a:pt x="39680" y="19840"/>
                  </a:cubicBezTo>
                  <a:cubicBezTo>
                    <a:pt x="39680" y="8884"/>
                    <a:pt x="30797" y="1"/>
                    <a:pt x="198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2488850" y="3005373"/>
              <a:ext cx="135374" cy="135374"/>
            </a:xfrm>
            <a:custGeom>
              <a:rect b="b" l="l" r="r" t="t"/>
              <a:pathLst>
                <a:path extrusionOk="0" h="17883" w="17883">
                  <a:moveTo>
                    <a:pt x="0" y="1"/>
                  </a:moveTo>
                  <a:lnTo>
                    <a:pt x="0" y="17882"/>
                  </a:lnTo>
                  <a:lnTo>
                    <a:pt x="17883" y="8941"/>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2" name="Google Shape;652;p1"/>
          <p:cNvSpPr txBox="1"/>
          <p:nvPr/>
        </p:nvSpPr>
        <p:spPr>
          <a:xfrm>
            <a:off x="1603950" y="4408625"/>
            <a:ext cx="5936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5200"/>
              <a:buFont typeface="Arial"/>
              <a:buNone/>
            </a:pPr>
            <a:r>
              <a:rPr lang="en-GB" sz="1500">
                <a:solidFill>
                  <a:schemeClr val="dk1"/>
                </a:solidFill>
                <a:latin typeface="Bebas Neue"/>
                <a:ea typeface="Bebas Neue"/>
                <a:cs typeface="Bebas Neue"/>
                <a:sym typeface="Bebas Neue"/>
              </a:rPr>
              <a:t>ZUbair Atha | EESHA BARUA | SIBI MARAPPAN | JuSTIN MATHEW | PRANITHA NATARAJEN</a:t>
            </a:r>
            <a:endParaRPr sz="1500">
              <a:solidFill>
                <a:schemeClr val="dk2"/>
              </a:solidFill>
              <a:latin typeface="Libre Franklin Light"/>
              <a:ea typeface="Libre Franklin Light"/>
              <a:cs typeface="Libre Franklin Light"/>
              <a:sym typeface="Libre Franklin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0"/>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GB"/>
              <a:t>Conclusion and Future Work</a:t>
            </a:r>
            <a:endParaRPr/>
          </a:p>
        </p:txBody>
      </p:sp>
      <p:sp>
        <p:nvSpPr>
          <p:cNvPr id="719" name="Google Shape;719;p10"/>
          <p:cNvSpPr txBox="1"/>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1200"/>
              </a:spcBef>
              <a:spcAft>
                <a:spcPts val="0"/>
              </a:spcAft>
              <a:buNone/>
            </a:pPr>
            <a:r>
              <a:rPr b="1" i="0" lang="en-GB" sz="1100" u="none" cap="none" strike="noStrike">
                <a:solidFill>
                  <a:schemeClr val="dk1"/>
                </a:solidFill>
                <a:latin typeface="Arial"/>
                <a:ea typeface="Arial"/>
                <a:cs typeface="Arial"/>
                <a:sym typeface="Arial"/>
              </a:rPr>
              <a:t>Summary:</a:t>
            </a:r>
            <a:endParaRPr/>
          </a:p>
          <a:p>
            <a:pPr indent="-298450" lvl="0" marL="457200" marR="0" rtl="0" algn="l">
              <a:lnSpc>
                <a:spcPct val="100000"/>
              </a:lnSpc>
              <a:spcBef>
                <a:spcPts val="1200"/>
              </a:spcBef>
              <a:spcAft>
                <a:spcPts val="0"/>
              </a:spcAft>
              <a:buClr>
                <a:schemeClr val="dk1"/>
              </a:buClr>
              <a:buSzPts val="1100"/>
              <a:buFont typeface="Arial"/>
              <a:buChar char="●"/>
            </a:pPr>
            <a:r>
              <a:rPr b="0" i="0" lang="en-GB" sz="1100" u="none" cap="none" strike="noStrike">
                <a:solidFill>
                  <a:schemeClr val="dk1"/>
                </a:solidFill>
                <a:latin typeface="Arial"/>
                <a:ea typeface="Arial"/>
                <a:cs typeface="Arial"/>
                <a:sym typeface="Arial"/>
              </a:rPr>
              <a:t>Bayesian model effectively combines historical and recent polling data for U.S. election forecasting.</a:t>
            </a:r>
            <a:endParaRPr/>
          </a:p>
          <a:p>
            <a:pPr indent="-298450" lvl="0" marL="457200" marR="0" rtl="0" algn="l">
              <a:lnSpc>
                <a:spcPct val="100000"/>
              </a:lnSpc>
              <a:spcBef>
                <a:spcPts val="0"/>
              </a:spcBef>
              <a:spcAft>
                <a:spcPts val="0"/>
              </a:spcAft>
              <a:buClr>
                <a:schemeClr val="dk1"/>
              </a:buClr>
              <a:buSzPts val="1100"/>
              <a:buFont typeface="Arial"/>
              <a:buChar char="●"/>
            </a:pPr>
            <a:r>
              <a:rPr b="0" i="0" lang="en-GB" sz="1100" u="none" cap="none" strike="noStrike">
                <a:solidFill>
                  <a:schemeClr val="dk1"/>
                </a:solidFill>
                <a:latin typeface="Arial"/>
                <a:ea typeface="Arial"/>
                <a:cs typeface="Arial"/>
                <a:sym typeface="Arial"/>
              </a:rPr>
              <a:t>Swing states remain highly competitive and are crucial to the model’s projections.</a:t>
            </a:r>
            <a:endParaRPr/>
          </a:p>
          <a:p>
            <a:pPr indent="0" lvl="0" marL="0" marR="0" rtl="0" algn="l">
              <a:lnSpc>
                <a:spcPct val="100000"/>
              </a:lnSpc>
              <a:spcBef>
                <a:spcPts val="1200"/>
              </a:spcBef>
              <a:spcAft>
                <a:spcPts val="0"/>
              </a:spcAft>
              <a:buNone/>
            </a:pPr>
            <a:r>
              <a:rPr b="1" i="0" lang="en-GB" sz="1100" u="none" cap="none" strike="noStrike">
                <a:solidFill>
                  <a:schemeClr val="dk1"/>
                </a:solidFill>
                <a:latin typeface="Arial"/>
                <a:ea typeface="Arial"/>
                <a:cs typeface="Arial"/>
                <a:sym typeface="Arial"/>
              </a:rPr>
              <a:t>Next Steps:</a:t>
            </a:r>
            <a:endParaRPr/>
          </a:p>
          <a:p>
            <a:pPr indent="-298450" lvl="0" marL="457200" marR="0" rtl="0" algn="l">
              <a:lnSpc>
                <a:spcPct val="100000"/>
              </a:lnSpc>
              <a:spcBef>
                <a:spcPts val="1200"/>
              </a:spcBef>
              <a:spcAft>
                <a:spcPts val="0"/>
              </a:spcAft>
              <a:buClr>
                <a:schemeClr val="dk1"/>
              </a:buClr>
              <a:buSzPts val="1100"/>
              <a:buFont typeface="Arial"/>
              <a:buChar char="●"/>
            </a:pPr>
            <a:r>
              <a:rPr b="1" i="0" lang="en-GB" sz="1100" u="none" cap="none" strike="noStrike">
                <a:solidFill>
                  <a:schemeClr val="dk1"/>
                </a:solidFill>
                <a:latin typeface="Arial"/>
                <a:ea typeface="Arial"/>
                <a:cs typeface="Arial"/>
                <a:sym typeface="Arial"/>
              </a:rPr>
              <a:t>Further Refinement</a:t>
            </a:r>
            <a:r>
              <a:rPr b="0" i="0" lang="en-GB" sz="1100" u="none" cap="none" strike="noStrike">
                <a:solidFill>
                  <a:schemeClr val="dk1"/>
                </a:solidFill>
                <a:latin typeface="Arial"/>
                <a:ea typeface="Arial"/>
                <a:cs typeface="Arial"/>
                <a:sym typeface="Arial"/>
              </a:rPr>
              <a:t>: As new polling data emerges, the model can be re-run to provide updated probabilities.</a:t>
            </a:r>
            <a:endParaRPr/>
          </a:p>
          <a:p>
            <a:pPr indent="-298450" lvl="0" marL="457200" marR="0" rtl="0" algn="l">
              <a:lnSpc>
                <a:spcPct val="100000"/>
              </a:lnSpc>
              <a:spcBef>
                <a:spcPts val="0"/>
              </a:spcBef>
              <a:spcAft>
                <a:spcPts val="0"/>
              </a:spcAft>
              <a:buClr>
                <a:schemeClr val="dk1"/>
              </a:buClr>
              <a:buSzPts val="1100"/>
              <a:buFont typeface="Arial"/>
              <a:buChar char="●"/>
            </a:pPr>
            <a:r>
              <a:rPr b="1" i="0" lang="en-GB" sz="1100" u="none" cap="none" strike="noStrike">
                <a:solidFill>
                  <a:schemeClr val="dk1"/>
                </a:solidFill>
                <a:latin typeface="Arial"/>
                <a:ea typeface="Arial"/>
                <a:cs typeface="Arial"/>
                <a:sym typeface="Arial"/>
              </a:rPr>
              <a:t>Event-based Polling</a:t>
            </a:r>
            <a:r>
              <a:rPr b="0" i="0" lang="en-GB" sz="1100" u="none" cap="none" strike="noStrike">
                <a:solidFill>
                  <a:schemeClr val="dk1"/>
                </a:solidFill>
                <a:latin typeface="Arial"/>
                <a:ea typeface="Arial"/>
                <a:cs typeface="Arial"/>
                <a:sym typeface="Arial"/>
              </a:rPr>
              <a:t>: Incorporate adjustments for events such as debates and significant political announcements.</a:t>
            </a:r>
            <a:endParaRPr/>
          </a:p>
          <a:p>
            <a:pPr indent="-298450" lvl="0" marL="457200" marR="0" rtl="0" algn="l">
              <a:lnSpc>
                <a:spcPct val="100000"/>
              </a:lnSpc>
              <a:spcBef>
                <a:spcPts val="0"/>
              </a:spcBef>
              <a:spcAft>
                <a:spcPts val="0"/>
              </a:spcAft>
              <a:buClr>
                <a:schemeClr val="dk1"/>
              </a:buClr>
              <a:buSzPts val="1100"/>
              <a:buFont typeface="Arial"/>
              <a:buChar char="●"/>
            </a:pPr>
            <a:r>
              <a:rPr b="1" i="0" lang="en-GB" sz="1100" u="none" cap="none" strike="noStrike">
                <a:solidFill>
                  <a:schemeClr val="dk1"/>
                </a:solidFill>
                <a:latin typeface="Arial"/>
                <a:ea typeface="Arial"/>
                <a:cs typeface="Arial"/>
                <a:sym typeface="Arial"/>
              </a:rPr>
              <a:t>Ongoing Visualization</a:t>
            </a:r>
            <a:r>
              <a:rPr b="0" i="0" lang="en-GB" sz="1100" u="none" cap="none" strike="noStrike">
                <a:solidFill>
                  <a:schemeClr val="dk1"/>
                </a:solidFill>
                <a:latin typeface="Arial"/>
                <a:ea typeface="Arial"/>
                <a:cs typeface="Arial"/>
                <a:sym typeface="Arial"/>
              </a:rPr>
              <a:t>: Map results dynamically as more polls are added.</a:t>
            </a:r>
            <a:endParaRPr b="0" i="0" sz="11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chemeClr val="dk1"/>
              </a:buClr>
              <a:buSzPts val="1100"/>
              <a:buChar char="●"/>
            </a:pPr>
            <a:r>
              <a:rPr b="1" lang="en-GB" sz="1100">
                <a:solidFill>
                  <a:schemeClr val="dk1"/>
                </a:solidFill>
              </a:rPr>
              <a:t>Ensemble Model:</a:t>
            </a:r>
            <a:r>
              <a:rPr lang="en-GB" sz="1100">
                <a:solidFill>
                  <a:schemeClr val="dk1"/>
                </a:solidFill>
              </a:rPr>
              <a:t> We plan to run an ensemble of models, such as linear regression, random forests, CatBoost, and XGBoost, particularly for swing states. By tuning hyperparameters across these models, we aim to enhance the final prediction of vote share and improve accuracy.</a:t>
            </a:r>
            <a:endParaRPr sz="1100">
              <a:solidFill>
                <a:schemeClr val="dk1"/>
              </a:solidFill>
            </a:endParaRPr>
          </a:p>
          <a:p>
            <a:pPr indent="0" lvl="0" marL="0" marR="0" rtl="0" algn="l">
              <a:lnSpc>
                <a:spcPct val="100000"/>
              </a:lnSpc>
              <a:spcBef>
                <a:spcPts val="1200"/>
              </a:spcBef>
              <a:spcAft>
                <a:spcPts val="0"/>
              </a:spcAft>
              <a:buNone/>
            </a:pPr>
            <a:r>
              <a:rPr b="1" i="0" lang="en-GB" sz="1100" u="none" cap="none" strike="noStrike">
                <a:solidFill>
                  <a:schemeClr val="dk1"/>
                </a:solidFill>
                <a:latin typeface="Arial"/>
                <a:ea typeface="Arial"/>
                <a:cs typeface="Arial"/>
                <a:sym typeface="Arial"/>
              </a:rPr>
              <a:t>Final Observation:</a:t>
            </a:r>
            <a:r>
              <a:rPr b="0" i="0" lang="en-GB" sz="1100" u="none" cap="none" strike="noStrike">
                <a:solidFill>
                  <a:schemeClr val="dk1"/>
                </a:solidFill>
                <a:latin typeface="Arial"/>
                <a:ea typeface="Arial"/>
                <a:cs typeface="Arial"/>
                <a:sym typeface="Arial"/>
              </a:rPr>
              <a:t> Bayesian modeling with a dynamic weighting system provides an adaptable and robust framework for predicting election outcomes. Its reliance on polling adjustments enables real-time reflection of changing voter sentiments. By simulating various scenarios, the study aims to offer a comprehensive view of potential electoral outcomes, highlighting the importance of both historical context and current voter sentiment in shaping election forecasts</a:t>
            </a:r>
            <a:r>
              <a:rPr b="0" i="0" lang="en-GB" sz="1100" u="none" cap="none" strike="noStrike">
                <a:solidFill>
                  <a:schemeClr val="dk1"/>
                </a:solidFill>
                <a:latin typeface="Arial"/>
                <a:ea typeface="Arial"/>
                <a:cs typeface="Arial"/>
                <a:sym typeface="Arial"/>
              </a:rPr>
              <a:t>.</a:t>
            </a:r>
            <a:endParaRPr/>
          </a:p>
          <a:p>
            <a:pPr indent="0" lvl="0" marL="0" marR="0" rtl="0" algn="l">
              <a:lnSpc>
                <a:spcPct val="100000"/>
              </a:lnSpc>
              <a:spcBef>
                <a:spcPts val="1200"/>
              </a:spcBef>
              <a:spcAft>
                <a:spcPts val="120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2"/>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GB"/>
              <a:t>Project Overview</a:t>
            </a:r>
            <a:endParaRPr/>
          </a:p>
        </p:txBody>
      </p:sp>
      <p:sp>
        <p:nvSpPr>
          <p:cNvPr id="658" name="Google Shape;658;p2"/>
          <p:cNvSpPr txBox="1"/>
          <p:nvPr/>
        </p:nvSpPr>
        <p:spPr>
          <a:xfrm>
            <a:off x="311700" y="1152475"/>
            <a:ext cx="8520600" cy="38538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15000"/>
              </a:lnSpc>
              <a:spcBef>
                <a:spcPts val="1200"/>
              </a:spcBef>
              <a:spcAft>
                <a:spcPts val="0"/>
              </a:spcAft>
              <a:buClr>
                <a:srgbClr val="000000"/>
              </a:buClr>
              <a:buSzPts val="1100"/>
              <a:buFont typeface="Arial"/>
              <a:buNone/>
            </a:pPr>
            <a:r>
              <a:rPr b="0" i="0" lang="en-GB" sz="1100" u="none" cap="none" strike="noStrike">
                <a:solidFill>
                  <a:schemeClr val="dk1"/>
                </a:solidFill>
                <a:latin typeface="Libre Franklin"/>
                <a:ea typeface="Libre Franklin"/>
                <a:cs typeface="Libre Franklin"/>
                <a:sym typeface="Libre Franklin"/>
              </a:rPr>
              <a:t>This project aims to predict the outcome of the 2024 U.S. presidential election by applying Bayesian modeling techniques to recent polling data and historical election results. This data-driven approach leverages statistical models to combine insights from both current and past data, generating reliable predictions of each candidate’s chances. The presentation covers four key areas:</a:t>
            </a:r>
            <a:endParaRPr/>
          </a:p>
          <a:p>
            <a:pPr indent="-298450" lvl="0" marL="457200" marR="0" rtl="0" algn="l">
              <a:lnSpc>
                <a:spcPct val="115000"/>
              </a:lnSpc>
              <a:spcBef>
                <a:spcPts val="1200"/>
              </a:spcBef>
              <a:spcAft>
                <a:spcPts val="0"/>
              </a:spcAft>
              <a:buClr>
                <a:srgbClr val="000000"/>
              </a:buClr>
              <a:buSzPts val="1100"/>
              <a:buFont typeface="Arial"/>
              <a:buAutoNum type="arabicPeriod"/>
            </a:pPr>
            <a:r>
              <a:rPr b="1" i="0" lang="en-GB" sz="1100" u="none" cap="none" strike="noStrike">
                <a:solidFill>
                  <a:schemeClr val="dk1"/>
                </a:solidFill>
                <a:latin typeface="Libre Franklin"/>
                <a:ea typeface="Libre Franklin"/>
                <a:cs typeface="Libre Franklin"/>
                <a:sym typeface="Libre Franklin"/>
              </a:rPr>
              <a:t>Data Exploration: </a:t>
            </a:r>
            <a:r>
              <a:rPr b="0" i="0" lang="en-GB" sz="1100" u="none" cap="none" strike="noStrike">
                <a:solidFill>
                  <a:schemeClr val="dk1"/>
                </a:solidFill>
                <a:latin typeface="Libre Franklin"/>
                <a:ea typeface="Libre Franklin"/>
                <a:cs typeface="Libre Franklin"/>
                <a:sym typeface="Libre Franklin"/>
              </a:rPr>
              <a:t>An initial analysis of the 2020 election and 2024 polling data, identifying essential trends and observations.</a:t>
            </a:r>
            <a:endParaRPr/>
          </a:p>
          <a:p>
            <a:pPr indent="-298450" lvl="0" marL="457200" marR="0" rtl="0" algn="l">
              <a:lnSpc>
                <a:spcPct val="115000"/>
              </a:lnSpc>
              <a:spcBef>
                <a:spcPts val="0"/>
              </a:spcBef>
              <a:spcAft>
                <a:spcPts val="0"/>
              </a:spcAft>
              <a:buClr>
                <a:srgbClr val="000000"/>
              </a:buClr>
              <a:buSzPts val="1100"/>
              <a:buFont typeface="Arial"/>
              <a:buAutoNum type="arabicPeriod"/>
            </a:pPr>
            <a:r>
              <a:rPr b="1" i="0" lang="en-GB" sz="1100" u="none" cap="none" strike="noStrike">
                <a:solidFill>
                  <a:schemeClr val="dk1"/>
                </a:solidFill>
                <a:latin typeface="Libre Franklin"/>
                <a:ea typeface="Libre Franklin"/>
                <a:cs typeface="Libre Franklin"/>
                <a:sym typeface="Libre Franklin"/>
              </a:rPr>
              <a:t>Data Cleaning and Sampling: </a:t>
            </a:r>
            <a:r>
              <a:rPr b="0" i="0" lang="en-GB" sz="1100" u="none" cap="none" strike="noStrike">
                <a:solidFill>
                  <a:schemeClr val="dk1"/>
                </a:solidFill>
                <a:latin typeface="Libre Franklin"/>
                <a:ea typeface="Libre Franklin"/>
                <a:cs typeface="Libre Franklin"/>
                <a:sym typeface="Libre Franklin"/>
              </a:rPr>
              <a:t>Steps taken to ensure data consistency and quality, focusing on critical variables and states.</a:t>
            </a:r>
            <a:endParaRPr/>
          </a:p>
          <a:p>
            <a:pPr indent="-298450" lvl="0" marL="457200" marR="0" rtl="0" algn="l">
              <a:lnSpc>
                <a:spcPct val="115000"/>
              </a:lnSpc>
              <a:spcBef>
                <a:spcPts val="0"/>
              </a:spcBef>
              <a:spcAft>
                <a:spcPts val="0"/>
              </a:spcAft>
              <a:buClr>
                <a:srgbClr val="000000"/>
              </a:buClr>
              <a:buSzPts val="1100"/>
              <a:buFont typeface="Arial"/>
              <a:buAutoNum type="arabicPeriod"/>
            </a:pPr>
            <a:r>
              <a:rPr b="1" i="0" lang="en-GB" sz="1100" u="none" cap="none" strike="noStrike">
                <a:solidFill>
                  <a:schemeClr val="dk1"/>
                </a:solidFill>
                <a:latin typeface="Libre Franklin"/>
                <a:ea typeface="Libre Franklin"/>
                <a:cs typeface="Libre Franklin"/>
                <a:sym typeface="Libre Franklin"/>
              </a:rPr>
              <a:t>Key Insights: </a:t>
            </a:r>
            <a:r>
              <a:rPr b="0" i="0" lang="en-GB" sz="1100" u="none" cap="none" strike="noStrike">
                <a:solidFill>
                  <a:schemeClr val="dk1"/>
                </a:solidFill>
                <a:latin typeface="Libre Franklin"/>
                <a:ea typeface="Libre Franklin"/>
                <a:cs typeface="Libre Franklin"/>
                <a:sym typeface="Libre Franklin"/>
              </a:rPr>
              <a:t>Observations that guide the predictive model and define important variables.</a:t>
            </a:r>
            <a:endParaRPr/>
          </a:p>
          <a:p>
            <a:pPr indent="-298450" lvl="0" marL="457200" marR="0" rtl="0" algn="l">
              <a:lnSpc>
                <a:spcPct val="115000"/>
              </a:lnSpc>
              <a:spcBef>
                <a:spcPts val="0"/>
              </a:spcBef>
              <a:spcAft>
                <a:spcPts val="0"/>
              </a:spcAft>
              <a:buClr>
                <a:srgbClr val="000000"/>
              </a:buClr>
              <a:buSzPts val="1100"/>
              <a:buFont typeface="Arial"/>
              <a:buAutoNum type="arabicPeriod"/>
            </a:pPr>
            <a:r>
              <a:rPr b="1" i="0" lang="en-GB" sz="1100" u="none" cap="none" strike="noStrike">
                <a:solidFill>
                  <a:schemeClr val="dk1"/>
                </a:solidFill>
                <a:latin typeface="Libre Franklin"/>
                <a:ea typeface="Libre Franklin"/>
                <a:cs typeface="Libre Franklin"/>
                <a:sym typeface="Libre Franklin"/>
              </a:rPr>
              <a:t>Machine Learning Approach: </a:t>
            </a:r>
            <a:r>
              <a:rPr b="0" i="0" lang="en-GB" sz="1100" u="none" cap="none" strike="noStrike">
                <a:solidFill>
                  <a:schemeClr val="dk1"/>
                </a:solidFill>
                <a:latin typeface="Libre Franklin"/>
                <a:ea typeface="Libre Franklin"/>
                <a:cs typeface="Libre Franklin"/>
                <a:sym typeface="Libre Franklin"/>
              </a:rPr>
              <a:t>Implementation of a Bayesian model, a probabilistic approach that dynamically updates with new polling data, providing flexible and adaptive predictions.</a:t>
            </a:r>
            <a:endParaRPr/>
          </a:p>
          <a:p>
            <a:pPr indent="0" lvl="0" marL="0" marR="0" rtl="0" algn="l">
              <a:lnSpc>
                <a:spcPct val="115000"/>
              </a:lnSpc>
              <a:spcBef>
                <a:spcPts val="1200"/>
              </a:spcBef>
              <a:spcAft>
                <a:spcPts val="0"/>
              </a:spcAft>
              <a:buClr>
                <a:srgbClr val="000000"/>
              </a:buClr>
              <a:buSzPts val="1100"/>
              <a:buFont typeface="Arial"/>
              <a:buNone/>
            </a:pPr>
            <a:r>
              <a:rPr b="1" i="0" lang="en-GB" sz="1100" u="none" cap="none" strike="noStrike">
                <a:solidFill>
                  <a:srgbClr val="000000"/>
                </a:solidFill>
                <a:latin typeface="Libre Franklin"/>
                <a:ea typeface="Libre Franklin"/>
                <a:cs typeface="Libre Franklin"/>
                <a:sym typeface="Libre Franklin"/>
              </a:rPr>
              <a:t>Data Sources:</a:t>
            </a:r>
            <a:endParaRPr/>
          </a:p>
          <a:p>
            <a:pPr indent="-298450" lvl="0" marL="457200" marR="0" rtl="0" algn="l">
              <a:lnSpc>
                <a:spcPct val="115000"/>
              </a:lnSpc>
              <a:spcBef>
                <a:spcPts val="1200"/>
              </a:spcBef>
              <a:spcAft>
                <a:spcPts val="0"/>
              </a:spcAft>
              <a:buClr>
                <a:srgbClr val="000000"/>
              </a:buClr>
              <a:buSzPts val="1100"/>
              <a:buFont typeface="Arial"/>
              <a:buChar char="●"/>
            </a:pPr>
            <a:r>
              <a:rPr b="1" i="0" lang="en-GB" sz="1100" u="none" cap="none" strike="noStrike">
                <a:solidFill>
                  <a:schemeClr val="dk1"/>
                </a:solidFill>
                <a:latin typeface="Libre Franklin"/>
                <a:ea typeface="Libre Franklin"/>
                <a:cs typeface="Libre Franklin"/>
                <a:sym typeface="Libre Franklin"/>
              </a:rPr>
              <a:t>2020 Election Results: </a:t>
            </a:r>
            <a:r>
              <a:rPr b="0" i="0" lang="en-GB" sz="1100" u="none" cap="none" strike="noStrike">
                <a:solidFill>
                  <a:schemeClr val="dk1"/>
                </a:solidFill>
                <a:latin typeface="Libre Franklin"/>
                <a:ea typeface="Libre Franklin"/>
                <a:cs typeface="Libre Franklin"/>
                <a:sym typeface="Libre Franklin"/>
              </a:rPr>
              <a:t>State-by-state votes for Trump and Biden from the 2020 election serve as a baseline for understanding recent voting patterns.</a:t>
            </a:r>
            <a:endParaRPr/>
          </a:p>
          <a:p>
            <a:pPr indent="-298450" lvl="0" marL="457200" marR="0" rtl="0" algn="l">
              <a:lnSpc>
                <a:spcPct val="115000"/>
              </a:lnSpc>
              <a:spcBef>
                <a:spcPts val="0"/>
              </a:spcBef>
              <a:spcAft>
                <a:spcPts val="0"/>
              </a:spcAft>
              <a:buClr>
                <a:srgbClr val="000000"/>
              </a:buClr>
              <a:buSzPts val="1100"/>
              <a:buFont typeface="Arial"/>
              <a:buChar char="●"/>
            </a:pPr>
            <a:r>
              <a:rPr b="1" i="0" lang="en-GB" sz="1100" u="none" cap="none" strike="noStrike">
                <a:solidFill>
                  <a:schemeClr val="dk1"/>
                </a:solidFill>
                <a:latin typeface="Libre Franklin"/>
                <a:ea typeface="Libre Franklin"/>
                <a:cs typeface="Libre Franklin"/>
                <a:sym typeface="Libre Franklin"/>
              </a:rPr>
              <a:t>FiveThirtyEight Polling Data: </a:t>
            </a:r>
            <a:r>
              <a:rPr b="0" i="0" lang="en-GB" sz="1100" u="none" cap="none" strike="noStrike">
                <a:solidFill>
                  <a:schemeClr val="dk1"/>
                </a:solidFill>
                <a:latin typeface="Libre Franklin"/>
                <a:ea typeface="Libre Franklin"/>
                <a:cs typeface="Libre Franklin"/>
                <a:sym typeface="Libre Franklin"/>
              </a:rPr>
              <a:t>Includes active polling data for 2024 and historical data from past elections dating back to 1968, allowing comparisons across time and providing an understanding of current voter sentiment.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3"/>
          <p:cNvSpPr txBox="1"/>
          <p:nvPr>
            <p:ph type="title"/>
          </p:nvPr>
        </p:nvSpPr>
        <p:spPr>
          <a:xfrm>
            <a:off x="720000" y="413200"/>
            <a:ext cx="5373502"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GB"/>
              <a:t>Initial Data Exploration – 2020 Election Results line Data</a:t>
            </a:r>
            <a:endParaRPr/>
          </a:p>
        </p:txBody>
      </p:sp>
      <p:sp>
        <p:nvSpPr>
          <p:cNvPr id="664" name="Google Shape;664;p3"/>
          <p:cNvSpPr txBox="1"/>
          <p:nvPr/>
        </p:nvSpPr>
        <p:spPr>
          <a:xfrm>
            <a:off x="311700" y="1152475"/>
            <a:ext cx="5707200" cy="38721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1200"/>
              </a:spcBef>
              <a:spcAft>
                <a:spcPts val="0"/>
              </a:spcAft>
              <a:buNone/>
            </a:pPr>
            <a:r>
              <a:rPr b="0" i="0" lang="en-GB" sz="1100" u="none" cap="none" strike="noStrike">
                <a:solidFill>
                  <a:schemeClr val="dk1"/>
                </a:solidFill>
                <a:latin typeface="Libre Franklin"/>
                <a:ea typeface="Libre Franklin"/>
                <a:cs typeface="Libre Franklin"/>
                <a:sym typeface="Libre Franklin"/>
              </a:rPr>
              <a:t>The 2020 election dataset provides crucial insights into voter behavior in the previous presidential election, offering a foundation for analyzing the 2024 race. Key variables include:</a:t>
            </a:r>
            <a:endParaRPr/>
          </a:p>
          <a:p>
            <a:pPr indent="-293211" lvl="0" marL="457200" marR="0" rtl="0" algn="l">
              <a:lnSpc>
                <a:spcPct val="100000"/>
              </a:lnSpc>
              <a:spcBef>
                <a:spcPts val="1200"/>
              </a:spcBef>
              <a:spcAft>
                <a:spcPts val="0"/>
              </a:spcAft>
              <a:buClr>
                <a:schemeClr val="dk1"/>
              </a:buClr>
              <a:buSzPts val="1100"/>
              <a:buFont typeface="Arial"/>
              <a:buChar char="●"/>
            </a:pPr>
            <a:r>
              <a:rPr b="1" i="0" lang="en-GB" sz="1100" u="none" cap="none" strike="noStrike">
                <a:solidFill>
                  <a:schemeClr val="dk1"/>
                </a:solidFill>
                <a:latin typeface="Libre Franklin"/>
                <a:ea typeface="Libre Franklin"/>
                <a:cs typeface="Libre Franklin"/>
                <a:sym typeface="Libre Franklin"/>
              </a:rPr>
              <a:t>State</a:t>
            </a:r>
            <a:r>
              <a:rPr b="0" i="0" lang="en-GB" sz="1100" u="none" cap="none" strike="noStrike">
                <a:solidFill>
                  <a:schemeClr val="dk1"/>
                </a:solidFill>
                <a:latin typeface="Libre Franklin"/>
                <a:ea typeface="Libre Franklin"/>
                <a:cs typeface="Libre Franklin"/>
                <a:sym typeface="Libre Franklin"/>
              </a:rPr>
              <a:t>: Identifies each U.S. state.</a:t>
            </a:r>
            <a:endParaRPr/>
          </a:p>
          <a:p>
            <a:pPr indent="-293211" lvl="0" marL="457200" marR="0" rtl="0" algn="l">
              <a:lnSpc>
                <a:spcPct val="100000"/>
              </a:lnSpc>
              <a:spcBef>
                <a:spcPts val="0"/>
              </a:spcBef>
              <a:spcAft>
                <a:spcPts val="0"/>
              </a:spcAft>
              <a:buClr>
                <a:schemeClr val="dk1"/>
              </a:buClr>
              <a:buSzPts val="1100"/>
              <a:buFont typeface="Arial"/>
              <a:buChar char="●"/>
            </a:pPr>
            <a:r>
              <a:rPr b="1" i="0" lang="en-GB" sz="1100" u="none" cap="none" strike="noStrike">
                <a:solidFill>
                  <a:schemeClr val="dk1"/>
                </a:solidFill>
                <a:latin typeface="Libre Franklin"/>
                <a:ea typeface="Libre Franklin"/>
                <a:cs typeface="Libre Franklin"/>
                <a:sym typeface="Libre Franklin"/>
              </a:rPr>
              <a:t>Electoral Votes</a:t>
            </a:r>
            <a:r>
              <a:rPr b="0" i="0" lang="en-GB" sz="1100" u="none" cap="none" strike="noStrike">
                <a:solidFill>
                  <a:schemeClr val="dk1"/>
                </a:solidFill>
                <a:latin typeface="Libre Franklin"/>
                <a:ea typeface="Libre Franklin"/>
                <a:cs typeface="Libre Franklin"/>
                <a:sym typeface="Libre Franklin"/>
              </a:rPr>
              <a:t>: The number of electoral votes per state.</a:t>
            </a:r>
            <a:endParaRPr/>
          </a:p>
          <a:p>
            <a:pPr indent="-293211" lvl="0" marL="457200" marR="0" rtl="0" algn="l">
              <a:lnSpc>
                <a:spcPct val="100000"/>
              </a:lnSpc>
              <a:spcBef>
                <a:spcPts val="0"/>
              </a:spcBef>
              <a:spcAft>
                <a:spcPts val="0"/>
              </a:spcAft>
              <a:buClr>
                <a:schemeClr val="dk1"/>
              </a:buClr>
              <a:buSzPts val="1100"/>
              <a:buFont typeface="Arial"/>
              <a:buChar char="●"/>
            </a:pPr>
            <a:r>
              <a:rPr b="1" i="0" lang="en-GB" sz="1100" u="none" cap="none" strike="noStrike">
                <a:solidFill>
                  <a:schemeClr val="dk1"/>
                </a:solidFill>
                <a:latin typeface="Libre Franklin"/>
                <a:ea typeface="Libre Franklin"/>
                <a:cs typeface="Libre Franklin"/>
                <a:sym typeface="Libre Franklin"/>
              </a:rPr>
              <a:t>Total Votes for Trump and Biden</a:t>
            </a:r>
            <a:r>
              <a:rPr b="0" i="0" lang="en-GB" sz="1100" u="none" cap="none" strike="noStrike">
                <a:solidFill>
                  <a:schemeClr val="dk1"/>
                </a:solidFill>
                <a:latin typeface="Libre Franklin"/>
                <a:ea typeface="Libre Franklin"/>
                <a:cs typeface="Libre Franklin"/>
                <a:sym typeface="Libre Franklin"/>
              </a:rPr>
              <a:t>: The raw vote count for each candidate.</a:t>
            </a:r>
            <a:endParaRPr/>
          </a:p>
          <a:p>
            <a:pPr indent="-293211" lvl="0" marL="457200" marR="0" rtl="0" algn="l">
              <a:lnSpc>
                <a:spcPct val="100000"/>
              </a:lnSpc>
              <a:spcBef>
                <a:spcPts val="0"/>
              </a:spcBef>
              <a:spcAft>
                <a:spcPts val="0"/>
              </a:spcAft>
              <a:buClr>
                <a:schemeClr val="dk1"/>
              </a:buClr>
              <a:buSzPts val="1100"/>
              <a:buFont typeface="Arial"/>
              <a:buChar char="●"/>
            </a:pPr>
            <a:r>
              <a:rPr b="1" i="0" lang="en-GB" sz="1100" u="none" cap="none" strike="noStrike">
                <a:solidFill>
                  <a:schemeClr val="dk1"/>
                </a:solidFill>
                <a:latin typeface="Libre Franklin"/>
                <a:ea typeface="Libre Franklin"/>
                <a:cs typeface="Libre Franklin"/>
                <a:sym typeface="Libre Franklin"/>
              </a:rPr>
              <a:t>Winner</a:t>
            </a:r>
            <a:r>
              <a:rPr b="0" i="0" lang="en-GB" sz="1100" u="none" cap="none" strike="noStrike">
                <a:solidFill>
                  <a:schemeClr val="dk1"/>
                </a:solidFill>
                <a:latin typeface="Libre Franklin"/>
                <a:ea typeface="Libre Franklin"/>
                <a:cs typeface="Libre Franklin"/>
                <a:sym typeface="Libre Franklin"/>
              </a:rPr>
              <a:t>: Indicates the candidate who won the state in 2020.</a:t>
            </a:r>
            <a:endParaRPr/>
          </a:p>
          <a:p>
            <a:pPr indent="0" lvl="0" marL="0" marR="0" rtl="0" algn="l">
              <a:lnSpc>
                <a:spcPct val="100000"/>
              </a:lnSpc>
              <a:spcBef>
                <a:spcPts val="1200"/>
              </a:spcBef>
              <a:spcAft>
                <a:spcPts val="0"/>
              </a:spcAft>
              <a:buNone/>
            </a:pPr>
            <a:r>
              <a:rPr b="1" i="0" lang="en-GB" sz="1100" u="none" cap="none" strike="noStrike">
                <a:solidFill>
                  <a:schemeClr val="dk1"/>
                </a:solidFill>
                <a:latin typeface="Libre Franklin"/>
                <a:ea typeface="Libre Franklin"/>
                <a:cs typeface="Libre Franklin"/>
                <a:sym typeface="Libre Franklin"/>
              </a:rPr>
              <a:t>Visualizations:</a:t>
            </a:r>
            <a:endParaRPr/>
          </a:p>
          <a:p>
            <a:pPr indent="-293211" lvl="0" marL="457200" marR="0" rtl="0" algn="l">
              <a:lnSpc>
                <a:spcPct val="100000"/>
              </a:lnSpc>
              <a:spcBef>
                <a:spcPts val="1200"/>
              </a:spcBef>
              <a:spcAft>
                <a:spcPts val="0"/>
              </a:spcAft>
              <a:buClr>
                <a:schemeClr val="dk1"/>
              </a:buClr>
              <a:buSzPts val="1100"/>
              <a:buFont typeface="Arial"/>
              <a:buAutoNum type="arabicPeriod"/>
            </a:pPr>
            <a:r>
              <a:rPr b="1" i="0" lang="en-GB" sz="1100" u="none" cap="none" strike="noStrike">
                <a:solidFill>
                  <a:schemeClr val="dk1"/>
                </a:solidFill>
                <a:latin typeface="Libre Franklin"/>
                <a:ea typeface="Libre Franklin"/>
                <a:cs typeface="Libre Franklin"/>
                <a:sym typeface="Libre Franklin"/>
              </a:rPr>
              <a:t>Vote Distribution Histogram</a:t>
            </a:r>
            <a:r>
              <a:rPr b="0" i="0" lang="en-GB" sz="1100" u="none" cap="none" strike="noStrike">
                <a:solidFill>
                  <a:schemeClr val="dk1"/>
                </a:solidFill>
                <a:latin typeface="Libre Franklin"/>
                <a:ea typeface="Libre Franklin"/>
                <a:cs typeface="Libre Franklin"/>
                <a:sym typeface="Libre Franklin"/>
              </a:rPr>
              <a:t>: A histogram visualizes the distribution of votes each candidate received across states, highlighting regional differences in support.</a:t>
            </a:r>
            <a:endParaRPr/>
          </a:p>
          <a:p>
            <a:pPr indent="-293211" lvl="0" marL="457200" marR="0" rtl="0" algn="l">
              <a:lnSpc>
                <a:spcPct val="100000"/>
              </a:lnSpc>
              <a:spcBef>
                <a:spcPts val="0"/>
              </a:spcBef>
              <a:spcAft>
                <a:spcPts val="0"/>
              </a:spcAft>
              <a:buClr>
                <a:schemeClr val="dk1"/>
              </a:buClr>
              <a:buSzPts val="1100"/>
              <a:buFont typeface="Arial"/>
              <a:buAutoNum type="arabicPeriod"/>
            </a:pPr>
            <a:r>
              <a:rPr b="1" i="0" lang="en-GB" sz="1100" u="none" cap="none" strike="noStrike">
                <a:solidFill>
                  <a:schemeClr val="dk1"/>
                </a:solidFill>
                <a:latin typeface="Libre Franklin"/>
                <a:ea typeface="Libre Franklin"/>
                <a:cs typeface="Libre Franklin"/>
                <a:sym typeface="Libre Franklin"/>
              </a:rPr>
              <a:t>Box Plot of Electoral Votes by Winner</a:t>
            </a:r>
            <a:r>
              <a:rPr b="0" i="0" lang="en-GB" sz="1100" u="none" cap="none" strike="noStrike">
                <a:solidFill>
                  <a:schemeClr val="dk1"/>
                </a:solidFill>
                <a:latin typeface="Libre Franklin"/>
                <a:ea typeface="Libre Franklin"/>
                <a:cs typeface="Libre Franklin"/>
                <a:sym typeface="Libre Franklin"/>
              </a:rPr>
              <a:t>: This plot shows the concentration of electoral votes won by each candidate, with Biden carrying states with higher electoral totals on average.</a:t>
            </a:r>
            <a:endParaRPr/>
          </a:p>
          <a:p>
            <a:pPr indent="0" lvl="0" marL="0" marR="0" rtl="0" algn="l">
              <a:lnSpc>
                <a:spcPct val="100000"/>
              </a:lnSpc>
              <a:spcBef>
                <a:spcPts val="1200"/>
              </a:spcBef>
              <a:spcAft>
                <a:spcPts val="0"/>
              </a:spcAft>
              <a:buNone/>
            </a:pPr>
            <a:r>
              <a:rPr b="1" i="0" lang="en-GB" sz="1100" u="none" cap="none" strike="noStrike">
                <a:solidFill>
                  <a:schemeClr val="dk1"/>
                </a:solidFill>
                <a:latin typeface="Libre Franklin"/>
                <a:ea typeface="Libre Franklin"/>
                <a:cs typeface="Libre Franklin"/>
                <a:sym typeface="Libre Franklin"/>
              </a:rPr>
              <a:t>Key Takeaways:</a:t>
            </a:r>
            <a:r>
              <a:rPr b="0" i="0" lang="en-GB" sz="1100" u="none" cap="none" strike="noStrike">
                <a:solidFill>
                  <a:schemeClr val="dk1"/>
                </a:solidFill>
                <a:latin typeface="Libre Franklin"/>
                <a:ea typeface="Libre Franklin"/>
                <a:cs typeface="Libre Franklin"/>
                <a:sym typeface="Libre Franklin"/>
              </a:rPr>
              <a:t> The 2020 results indicate strong regional trends, with Biden winning in states with higher populations and Trump performing well in traditionally red states. This data provides a baseline understanding of voter behavior, which informs the 2024 prediction model by highlighting historical voting patterns.</a:t>
            </a:r>
            <a:endParaRPr/>
          </a:p>
          <a:p>
            <a:pPr indent="0" lvl="0" marL="0" marR="0" rtl="0" algn="l">
              <a:lnSpc>
                <a:spcPct val="100000"/>
              </a:lnSpc>
              <a:spcBef>
                <a:spcPts val="1200"/>
              </a:spcBef>
              <a:spcAft>
                <a:spcPts val="0"/>
              </a:spcAft>
              <a:buNone/>
            </a:pPr>
            <a:r>
              <a:t/>
            </a:r>
            <a:endParaRPr b="1" i="0" sz="11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1200"/>
              </a:spcBef>
              <a:spcAft>
                <a:spcPts val="1200"/>
              </a:spcAft>
              <a:buNone/>
            </a:pPr>
            <a:r>
              <a:t/>
            </a:r>
            <a:endParaRPr b="0" i="0" sz="1400" u="none" cap="none" strike="noStrike">
              <a:solidFill>
                <a:srgbClr val="000000"/>
              </a:solidFill>
              <a:latin typeface="Libre Franklin"/>
              <a:ea typeface="Libre Franklin"/>
              <a:cs typeface="Libre Franklin"/>
              <a:sym typeface="Libre Franklin"/>
            </a:endParaRPr>
          </a:p>
        </p:txBody>
      </p:sp>
      <p:pic>
        <p:nvPicPr>
          <p:cNvPr id="665" name="Google Shape;665;p3"/>
          <p:cNvPicPr preferRelativeResize="0"/>
          <p:nvPr/>
        </p:nvPicPr>
        <p:blipFill rotWithShape="1">
          <a:blip r:embed="rId3">
            <a:alphaModFix/>
          </a:blip>
          <a:srcRect b="0" l="0" r="0" t="0"/>
          <a:stretch/>
        </p:blipFill>
        <p:spPr>
          <a:xfrm>
            <a:off x="6076602" y="0"/>
            <a:ext cx="3067396"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
          <p:cNvSpPr txBox="1"/>
          <p:nvPr>
            <p:ph type="title"/>
          </p:nvPr>
        </p:nvSpPr>
        <p:spPr>
          <a:xfrm>
            <a:off x="720000" y="413200"/>
            <a:ext cx="616798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GB"/>
              <a:t>Understanding Current Polling Data </a:t>
            </a:r>
            <a:endParaRPr/>
          </a:p>
          <a:p>
            <a:pPr indent="0" lvl="0" marL="0" rtl="0" algn="ctr">
              <a:lnSpc>
                <a:spcPct val="100000"/>
              </a:lnSpc>
              <a:spcBef>
                <a:spcPts val="0"/>
              </a:spcBef>
              <a:spcAft>
                <a:spcPts val="0"/>
              </a:spcAft>
              <a:buSzPts val="3600"/>
              <a:buNone/>
            </a:pPr>
            <a:r>
              <a:rPr lang="en-GB"/>
              <a:t>for 2024 Elections</a:t>
            </a:r>
            <a:endParaRPr/>
          </a:p>
        </p:txBody>
      </p:sp>
      <p:sp>
        <p:nvSpPr>
          <p:cNvPr id="671" name="Google Shape;671;p4"/>
          <p:cNvSpPr txBox="1"/>
          <p:nvPr/>
        </p:nvSpPr>
        <p:spPr>
          <a:xfrm>
            <a:off x="311700" y="1152475"/>
            <a:ext cx="6326700" cy="37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None/>
            </a:pPr>
            <a:r>
              <a:rPr b="0" i="0" lang="en-GB" sz="1000" u="none" cap="none" strike="noStrike">
                <a:solidFill>
                  <a:schemeClr val="dk1"/>
                </a:solidFill>
                <a:latin typeface="Libre Franklin"/>
                <a:ea typeface="Libre Franklin"/>
                <a:cs typeface="Libre Franklin"/>
                <a:sym typeface="Libre Franklin"/>
              </a:rPr>
              <a:t>FiveThirtyEight’s active polling dataset offers a snapshot of real-time public opinion in the 2024 election cycle. Key columns in this dataset include:</a:t>
            </a:r>
            <a:endParaRPr/>
          </a:p>
          <a:p>
            <a:pPr indent="-293211" lvl="0" marL="457200" marR="0" rtl="0" algn="l">
              <a:lnSpc>
                <a:spcPct val="100000"/>
              </a:lnSpc>
              <a:spcBef>
                <a:spcPts val="1200"/>
              </a:spcBef>
              <a:spcAft>
                <a:spcPts val="0"/>
              </a:spcAft>
              <a:buClr>
                <a:schemeClr val="dk1"/>
              </a:buClr>
              <a:buSzPts val="1000"/>
              <a:buFont typeface="Arial"/>
              <a:buChar char="●"/>
            </a:pPr>
            <a:r>
              <a:rPr b="1" i="0" lang="en-GB" sz="1000" u="none" cap="none" strike="noStrike">
                <a:solidFill>
                  <a:schemeClr val="dk1"/>
                </a:solidFill>
                <a:latin typeface="Libre Franklin"/>
                <a:ea typeface="Libre Franklin"/>
                <a:cs typeface="Libre Franklin"/>
                <a:sym typeface="Libre Franklin"/>
              </a:rPr>
              <a:t>Pollster</a:t>
            </a:r>
            <a:r>
              <a:rPr b="0" i="0" lang="en-GB" sz="1000" u="none" cap="none" strike="noStrike">
                <a:solidFill>
                  <a:schemeClr val="dk1"/>
                </a:solidFill>
                <a:latin typeface="Libre Franklin"/>
                <a:ea typeface="Libre Franklin"/>
                <a:cs typeface="Libre Franklin"/>
                <a:sym typeface="Libre Franklin"/>
              </a:rPr>
              <a:t>: Organization conducting the poll.</a:t>
            </a:r>
            <a:endParaRPr/>
          </a:p>
          <a:p>
            <a:pPr indent="-293211" lvl="0" marL="457200" marR="0" rtl="0" algn="l">
              <a:lnSpc>
                <a:spcPct val="100000"/>
              </a:lnSpc>
              <a:spcBef>
                <a:spcPts val="0"/>
              </a:spcBef>
              <a:spcAft>
                <a:spcPts val="0"/>
              </a:spcAft>
              <a:buClr>
                <a:schemeClr val="dk1"/>
              </a:buClr>
              <a:buSzPts val="1000"/>
              <a:buFont typeface="Arial"/>
              <a:buChar char="●"/>
            </a:pPr>
            <a:r>
              <a:rPr b="1" i="0" lang="en-GB" sz="1000" u="none" cap="none" strike="noStrike">
                <a:solidFill>
                  <a:schemeClr val="dk1"/>
                </a:solidFill>
                <a:latin typeface="Libre Franklin"/>
                <a:ea typeface="Libre Franklin"/>
                <a:cs typeface="Libre Franklin"/>
                <a:sym typeface="Libre Franklin"/>
              </a:rPr>
              <a:t>Date</a:t>
            </a:r>
            <a:r>
              <a:rPr b="0" i="0" lang="en-GB" sz="1000" u="none" cap="none" strike="noStrike">
                <a:solidFill>
                  <a:schemeClr val="dk1"/>
                </a:solidFill>
                <a:latin typeface="Libre Franklin"/>
                <a:ea typeface="Libre Franklin"/>
                <a:cs typeface="Libre Franklin"/>
                <a:sym typeface="Libre Franklin"/>
              </a:rPr>
              <a:t>: Poll date, capturing the recency of the data.</a:t>
            </a:r>
            <a:endParaRPr/>
          </a:p>
          <a:p>
            <a:pPr indent="-293211" lvl="0" marL="457200" marR="0" rtl="0" algn="l">
              <a:lnSpc>
                <a:spcPct val="100000"/>
              </a:lnSpc>
              <a:spcBef>
                <a:spcPts val="0"/>
              </a:spcBef>
              <a:spcAft>
                <a:spcPts val="0"/>
              </a:spcAft>
              <a:buClr>
                <a:schemeClr val="dk1"/>
              </a:buClr>
              <a:buSzPts val="1000"/>
              <a:buFont typeface="Arial"/>
              <a:buChar char="●"/>
            </a:pPr>
            <a:r>
              <a:rPr b="1" i="0" lang="en-GB" sz="1000" u="none" cap="none" strike="noStrike">
                <a:solidFill>
                  <a:schemeClr val="dk1"/>
                </a:solidFill>
                <a:latin typeface="Libre Franklin"/>
                <a:ea typeface="Libre Franklin"/>
                <a:cs typeface="Libre Franklin"/>
                <a:sym typeface="Libre Franklin"/>
              </a:rPr>
              <a:t>Sample Size</a:t>
            </a:r>
            <a:r>
              <a:rPr b="0" i="0" lang="en-GB" sz="1000" u="none" cap="none" strike="noStrike">
                <a:solidFill>
                  <a:schemeClr val="dk1"/>
                </a:solidFill>
                <a:latin typeface="Libre Franklin"/>
                <a:ea typeface="Libre Franklin"/>
                <a:cs typeface="Libre Franklin"/>
                <a:sym typeface="Libre Franklin"/>
              </a:rPr>
              <a:t>: Number of respondents in each poll, impacting the reliability of the results.</a:t>
            </a:r>
            <a:endParaRPr/>
          </a:p>
          <a:p>
            <a:pPr indent="-293211" lvl="0" marL="457200" marR="0" rtl="0" algn="l">
              <a:lnSpc>
                <a:spcPct val="100000"/>
              </a:lnSpc>
              <a:spcBef>
                <a:spcPts val="0"/>
              </a:spcBef>
              <a:spcAft>
                <a:spcPts val="0"/>
              </a:spcAft>
              <a:buClr>
                <a:schemeClr val="dk1"/>
              </a:buClr>
              <a:buSzPts val="1000"/>
              <a:buFont typeface="Arial"/>
              <a:buChar char="●"/>
            </a:pPr>
            <a:r>
              <a:rPr b="1" i="0" lang="en-GB" sz="1000" u="none" cap="none" strike="noStrike">
                <a:solidFill>
                  <a:schemeClr val="dk1"/>
                </a:solidFill>
                <a:latin typeface="Libre Franklin"/>
                <a:ea typeface="Libre Franklin"/>
                <a:cs typeface="Libre Franklin"/>
                <a:sym typeface="Libre Franklin"/>
              </a:rPr>
              <a:t>Polling Methodology</a:t>
            </a:r>
            <a:r>
              <a:rPr b="0" i="0" lang="en-GB" sz="1000" u="none" cap="none" strike="noStrike">
                <a:solidFill>
                  <a:schemeClr val="dk1"/>
                </a:solidFill>
                <a:latin typeface="Libre Franklin"/>
                <a:ea typeface="Libre Franklin"/>
                <a:cs typeface="Libre Franklin"/>
                <a:sym typeface="Libre Franklin"/>
              </a:rPr>
              <a:t>: Method used (e.g., online, phone), affecting the sample’s representativeness.</a:t>
            </a:r>
            <a:endParaRPr/>
          </a:p>
          <a:p>
            <a:pPr indent="-293211" lvl="0" marL="457200" marR="0" rtl="0" algn="l">
              <a:lnSpc>
                <a:spcPct val="100000"/>
              </a:lnSpc>
              <a:spcBef>
                <a:spcPts val="0"/>
              </a:spcBef>
              <a:spcAft>
                <a:spcPts val="0"/>
              </a:spcAft>
              <a:buClr>
                <a:schemeClr val="dk1"/>
              </a:buClr>
              <a:buSzPts val="1000"/>
              <a:buFont typeface="Arial"/>
              <a:buChar char="●"/>
            </a:pPr>
            <a:r>
              <a:rPr b="1" i="0" lang="en-GB" sz="1000" u="none" cap="none" strike="noStrike">
                <a:solidFill>
                  <a:schemeClr val="dk1"/>
                </a:solidFill>
                <a:latin typeface="Libre Franklin"/>
                <a:ea typeface="Libre Franklin"/>
                <a:cs typeface="Libre Franklin"/>
                <a:sym typeface="Libre Franklin"/>
              </a:rPr>
              <a:t>Population Type</a:t>
            </a:r>
            <a:r>
              <a:rPr b="0" i="0" lang="en-GB" sz="1000" u="none" cap="none" strike="noStrike">
                <a:solidFill>
                  <a:schemeClr val="dk1"/>
                </a:solidFill>
                <a:latin typeface="Libre Franklin"/>
                <a:ea typeface="Libre Franklin"/>
                <a:cs typeface="Libre Franklin"/>
                <a:sym typeface="Libre Franklin"/>
              </a:rPr>
              <a:t>: Differentiates between “likely voters” and “registered voters,” which affects data reliability.</a:t>
            </a:r>
            <a:endParaRPr/>
          </a:p>
          <a:p>
            <a:pPr indent="-293211" lvl="0" marL="457200" marR="0" rtl="0" algn="l">
              <a:lnSpc>
                <a:spcPct val="100000"/>
              </a:lnSpc>
              <a:spcBef>
                <a:spcPts val="0"/>
              </a:spcBef>
              <a:spcAft>
                <a:spcPts val="0"/>
              </a:spcAft>
              <a:buClr>
                <a:schemeClr val="dk1"/>
              </a:buClr>
              <a:buSzPts val="1000"/>
              <a:buFont typeface="Arial"/>
              <a:buChar char="●"/>
            </a:pPr>
            <a:r>
              <a:rPr b="1" i="0" lang="en-GB" sz="1000" u="none" cap="none" strike="noStrike">
                <a:solidFill>
                  <a:schemeClr val="dk1"/>
                </a:solidFill>
                <a:latin typeface="Libre Franklin"/>
                <a:ea typeface="Libre Franklin"/>
                <a:cs typeface="Libre Franklin"/>
                <a:sym typeface="Libre Franklin"/>
              </a:rPr>
              <a:t>Candidate Support Percentages</a:t>
            </a:r>
            <a:r>
              <a:rPr b="0" i="0" lang="en-GB" sz="1000" u="none" cap="none" strike="noStrike">
                <a:solidFill>
                  <a:schemeClr val="dk1"/>
                </a:solidFill>
                <a:latin typeface="Libre Franklin"/>
                <a:ea typeface="Libre Franklin"/>
                <a:cs typeface="Libre Franklin"/>
                <a:sym typeface="Libre Franklin"/>
              </a:rPr>
              <a:t>: Percentages of respondents supporting each candidate.</a:t>
            </a:r>
            <a:endParaRPr/>
          </a:p>
          <a:p>
            <a:pPr indent="0" lvl="0" marL="0" marR="0" rtl="0" algn="l">
              <a:lnSpc>
                <a:spcPct val="100000"/>
              </a:lnSpc>
              <a:spcBef>
                <a:spcPts val="1200"/>
              </a:spcBef>
              <a:spcAft>
                <a:spcPts val="0"/>
              </a:spcAft>
              <a:buNone/>
            </a:pPr>
            <a:r>
              <a:rPr b="1" i="0" lang="en-GB" sz="1000" u="none" cap="none" strike="noStrike">
                <a:solidFill>
                  <a:schemeClr val="dk1"/>
                </a:solidFill>
                <a:latin typeface="Libre Franklin"/>
                <a:ea typeface="Libre Franklin"/>
                <a:cs typeface="Libre Franklin"/>
                <a:sym typeface="Libre Franklin"/>
              </a:rPr>
              <a:t>Visualizations:</a:t>
            </a:r>
            <a:endParaRPr/>
          </a:p>
          <a:p>
            <a:pPr indent="-293211" lvl="0" marL="457200" marR="0" rtl="0" algn="l">
              <a:lnSpc>
                <a:spcPct val="100000"/>
              </a:lnSpc>
              <a:spcBef>
                <a:spcPts val="1200"/>
              </a:spcBef>
              <a:spcAft>
                <a:spcPts val="0"/>
              </a:spcAft>
              <a:buClr>
                <a:schemeClr val="dk1"/>
              </a:buClr>
              <a:buSzPts val="1000"/>
              <a:buFont typeface="Arial"/>
              <a:buAutoNum type="arabicPeriod"/>
            </a:pPr>
            <a:r>
              <a:rPr b="1" i="0" lang="en-GB" sz="1000" u="none" cap="none" strike="noStrike">
                <a:solidFill>
                  <a:schemeClr val="dk1"/>
                </a:solidFill>
                <a:latin typeface="Libre Franklin"/>
                <a:ea typeface="Libre Franklin"/>
                <a:cs typeface="Libre Franklin"/>
                <a:sym typeface="Libre Franklin"/>
              </a:rPr>
              <a:t>Distribution of Poll Percentages</a:t>
            </a:r>
            <a:r>
              <a:rPr b="0" i="0" lang="en-GB" sz="1000" u="none" cap="none" strike="noStrike">
                <a:solidFill>
                  <a:schemeClr val="dk1"/>
                </a:solidFill>
                <a:latin typeface="Libre Franklin"/>
                <a:ea typeface="Libre Franklin"/>
                <a:cs typeface="Libre Franklin"/>
                <a:sym typeface="Libre Franklin"/>
              </a:rPr>
              <a:t>: This histogram highlights the variability of candidate support percentages across states.</a:t>
            </a:r>
            <a:endParaRPr/>
          </a:p>
          <a:p>
            <a:pPr indent="-293211" lvl="0" marL="457200" marR="0" rtl="0" algn="l">
              <a:lnSpc>
                <a:spcPct val="100000"/>
              </a:lnSpc>
              <a:spcBef>
                <a:spcPts val="0"/>
              </a:spcBef>
              <a:spcAft>
                <a:spcPts val="0"/>
              </a:spcAft>
              <a:buClr>
                <a:schemeClr val="dk1"/>
              </a:buClr>
              <a:buSzPts val="1000"/>
              <a:buFont typeface="Arial"/>
              <a:buAutoNum type="arabicPeriod"/>
            </a:pPr>
            <a:r>
              <a:rPr b="1" i="0" lang="en-GB" sz="1000" u="none" cap="none" strike="noStrike">
                <a:solidFill>
                  <a:schemeClr val="dk1"/>
                </a:solidFill>
                <a:latin typeface="Libre Franklin"/>
                <a:ea typeface="Libre Franklin"/>
                <a:cs typeface="Libre Franklin"/>
                <a:sym typeface="Libre Franklin"/>
              </a:rPr>
              <a:t>Population by Voter Type</a:t>
            </a:r>
            <a:r>
              <a:rPr b="0" i="0" lang="en-GB" sz="1000" u="none" cap="none" strike="noStrike">
                <a:solidFill>
                  <a:schemeClr val="dk1"/>
                </a:solidFill>
                <a:latin typeface="Libre Franklin"/>
                <a:ea typeface="Libre Franklin"/>
                <a:cs typeface="Libre Franklin"/>
                <a:sym typeface="Libre Franklin"/>
              </a:rPr>
              <a:t>: Visualizes the distribution of voter types, which affects poll reliability and accuracy. (lv=likely vote</a:t>
            </a:r>
            <a:r>
              <a:rPr lang="en-GB" sz="1000">
                <a:solidFill>
                  <a:schemeClr val="dk1"/>
                </a:solidFill>
                <a:latin typeface="Libre Franklin"/>
                <a:ea typeface="Libre Franklin"/>
                <a:cs typeface="Libre Franklin"/>
                <a:sym typeface="Libre Franklin"/>
              </a:rPr>
              <a:t>rs, rv=registered voters, a=adults, v=voters)</a:t>
            </a:r>
            <a:endParaRPr/>
          </a:p>
          <a:p>
            <a:pPr indent="-293211" lvl="0" marL="457200" marR="0" rtl="0" algn="l">
              <a:lnSpc>
                <a:spcPct val="100000"/>
              </a:lnSpc>
              <a:spcBef>
                <a:spcPts val="0"/>
              </a:spcBef>
              <a:spcAft>
                <a:spcPts val="0"/>
              </a:spcAft>
              <a:buClr>
                <a:schemeClr val="dk1"/>
              </a:buClr>
              <a:buSzPts val="1000"/>
              <a:buFont typeface="Arial"/>
              <a:buAutoNum type="arabicPeriod"/>
            </a:pPr>
            <a:r>
              <a:rPr b="1" i="0" lang="en-GB" sz="1000" u="none" cap="none" strike="noStrike">
                <a:solidFill>
                  <a:schemeClr val="dk1"/>
                </a:solidFill>
                <a:latin typeface="Libre Franklin"/>
                <a:ea typeface="Libre Franklin"/>
                <a:cs typeface="Libre Franklin"/>
                <a:sym typeface="Libre Franklin"/>
              </a:rPr>
              <a:t>Pollster Quality by Party</a:t>
            </a:r>
            <a:r>
              <a:rPr b="0" i="0" lang="en-GB" sz="1000" u="none" cap="none" strike="noStrike">
                <a:solidFill>
                  <a:schemeClr val="dk1"/>
                </a:solidFill>
                <a:latin typeface="Libre Franklin"/>
                <a:ea typeface="Libre Franklin"/>
                <a:cs typeface="Libre Franklin"/>
                <a:sym typeface="Libre Franklin"/>
              </a:rPr>
              <a:t>: A box plot comparing pollster reliability ratings across parties.</a:t>
            </a:r>
            <a:endParaRPr/>
          </a:p>
          <a:p>
            <a:pPr indent="0" lvl="0" marL="0" marR="0" rtl="0" algn="l">
              <a:lnSpc>
                <a:spcPct val="100000"/>
              </a:lnSpc>
              <a:spcBef>
                <a:spcPts val="1200"/>
              </a:spcBef>
              <a:spcAft>
                <a:spcPts val="1200"/>
              </a:spcAft>
              <a:buNone/>
            </a:pPr>
            <a:r>
              <a:rPr b="1" i="0" lang="en-GB" sz="1000" u="none" cap="none" strike="noStrike">
                <a:solidFill>
                  <a:schemeClr val="dk1"/>
                </a:solidFill>
                <a:latin typeface="Libre Franklin"/>
                <a:ea typeface="Libre Franklin"/>
                <a:cs typeface="Libre Franklin"/>
                <a:sym typeface="Libre Franklin"/>
              </a:rPr>
              <a:t>Key Insight:</a:t>
            </a:r>
            <a:r>
              <a:rPr b="0" i="0" lang="en-GB" sz="1000" u="none" cap="none" strike="noStrike">
                <a:solidFill>
                  <a:schemeClr val="dk1"/>
                </a:solidFill>
                <a:latin typeface="Libre Franklin"/>
                <a:ea typeface="Libre Franklin"/>
                <a:cs typeface="Libre Franklin"/>
                <a:sym typeface="Libre Franklin"/>
              </a:rPr>
              <a:t> Polling data shows considerable variability, with polls from high-rated pollsters being more reliable. High sample sizes and reputable polling methods are critical, as they provide data with lower margins of error, essential for building accurate predictions.</a:t>
            </a:r>
            <a:endParaRPr b="0" i="0" sz="1000" u="none" cap="none" strike="noStrike">
              <a:solidFill>
                <a:srgbClr val="000000"/>
              </a:solidFill>
              <a:latin typeface="Libre Franklin"/>
              <a:ea typeface="Libre Franklin"/>
              <a:cs typeface="Libre Franklin"/>
              <a:sym typeface="Libre Franklin"/>
            </a:endParaRPr>
          </a:p>
        </p:txBody>
      </p:sp>
      <p:pic>
        <p:nvPicPr>
          <p:cNvPr id="672" name="Google Shape;672;p4"/>
          <p:cNvPicPr preferRelativeResize="0"/>
          <p:nvPr/>
        </p:nvPicPr>
        <p:blipFill rotWithShape="1">
          <a:blip r:embed="rId3">
            <a:alphaModFix/>
          </a:blip>
          <a:srcRect b="30977" l="0" r="0" t="0"/>
          <a:stretch/>
        </p:blipFill>
        <p:spPr>
          <a:xfrm>
            <a:off x="6638332" y="0"/>
            <a:ext cx="2505667"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GB"/>
              <a:t>Historical Polling Trends (1968-2020)</a:t>
            </a:r>
            <a:endParaRPr/>
          </a:p>
        </p:txBody>
      </p:sp>
      <p:sp>
        <p:nvSpPr>
          <p:cNvPr id="678" name="Google Shape;678;p5"/>
          <p:cNvSpPr txBox="1"/>
          <p:nvPr/>
        </p:nvSpPr>
        <p:spPr>
          <a:xfrm>
            <a:off x="311700" y="1152475"/>
            <a:ext cx="4823400" cy="38481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00000"/>
              </a:lnSpc>
              <a:spcBef>
                <a:spcPts val="1200"/>
              </a:spcBef>
              <a:spcAft>
                <a:spcPts val="0"/>
              </a:spcAft>
              <a:buNone/>
            </a:pPr>
            <a:r>
              <a:rPr b="0" i="0" lang="en-GB" sz="1100" u="none" cap="none" strike="noStrike">
                <a:solidFill>
                  <a:schemeClr val="dk1"/>
                </a:solidFill>
                <a:latin typeface="Libre Franklin"/>
                <a:ea typeface="Libre Franklin"/>
                <a:cs typeface="Libre Franklin"/>
                <a:sym typeface="Libre Franklin"/>
              </a:rPr>
              <a:t>The historical polling dataset spans from 1968 to 2020, offering a longitudinal perspective on political trends across different categories of states.</a:t>
            </a:r>
            <a:endParaRPr/>
          </a:p>
          <a:p>
            <a:pPr indent="0" lvl="0" marL="0" marR="0" rtl="0" algn="l">
              <a:lnSpc>
                <a:spcPct val="100000"/>
              </a:lnSpc>
              <a:spcBef>
                <a:spcPts val="1200"/>
              </a:spcBef>
              <a:spcAft>
                <a:spcPts val="0"/>
              </a:spcAft>
              <a:buNone/>
            </a:pPr>
            <a:r>
              <a:rPr b="1" i="0" lang="en-GB" sz="1100" u="none" cap="none" strike="noStrike">
                <a:solidFill>
                  <a:schemeClr val="dk1"/>
                </a:solidFill>
                <a:latin typeface="Libre Franklin"/>
                <a:ea typeface="Libre Franklin"/>
                <a:cs typeface="Libre Franklin"/>
                <a:sym typeface="Libre Franklin"/>
              </a:rPr>
              <a:t>Visualization</a:t>
            </a:r>
            <a:r>
              <a:rPr b="0" i="0" lang="en-GB" sz="1100" u="none" cap="none" strike="noStrike">
                <a:solidFill>
                  <a:schemeClr val="dk1"/>
                </a:solidFill>
                <a:latin typeface="Libre Franklin"/>
                <a:ea typeface="Libre Franklin"/>
                <a:cs typeface="Libre Franklin"/>
                <a:sym typeface="Libre Franklin"/>
              </a:rPr>
              <a:t>:</a:t>
            </a:r>
            <a:endParaRPr/>
          </a:p>
          <a:p>
            <a:pPr indent="-293242" lvl="0" marL="457200" marR="0" rtl="0" algn="l">
              <a:lnSpc>
                <a:spcPct val="100000"/>
              </a:lnSpc>
              <a:spcBef>
                <a:spcPts val="1200"/>
              </a:spcBef>
              <a:spcAft>
                <a:spcPts val="0"/>
              </a:spcAft>
              <a:buClr>
                <a:schemeClr val="dk1"/>
              </a:buClr>
              <a:buSzPct val="100000"/>
              <a:buFont typeface="Arial"/>
              <a:buChar char="●"/>
            </a:pPr>
            <a:r>
              <a:rPr b="1" i="0" lang="en-GB" sz="1100" u="none" cap="none" strike="noStrike">
                <a:solidFill>
                  <a:schemeClr val="dk1"/>
                </a:solidFill>
                <a:latin typeface="Libre Franklin"/>
                <a:ea typeface="Libre Franklin"/>
                <a:cs typeface="Libre Franklin"/>
                <a:sym typeface="Libre Franklin"/>
              </a:rPr>
              <a:t>U.S. State Map with Colour Coding by Political Category</a:t>
            </a:r>
            <a:r>
              <a:rPr b="0" i="0" lang="en-GB" sz="1100" u="none" cap="none" strike="noStrike">
                <a:solidFill>
                  <a:schemeClr val="dk1"/>
                </a:solidFill>
                <a:latin typeface="Libre Franklin"/>
                <a:ea typeface="Libre Franklin"/>
                <a:cs typeface="Libre Franklin"/>
                <a:sym typeface="Libre Franklin"/>
              </a:rPr>
              <a:t>: Swing states in purple, red states in red, blue states in blue.</a:t>
            </a:r>
            <a:endParaRPr b="1" i="0" sz="1100" u="none" cap="none" strike="noStrike">
              <a:solidFill>
                <a:schemeClr val="dk1"/>
              </a:solidFill>
              <a:latin typeface="Libre Franklin"/>
              <a:ea typeface="Libre Franklin"/>
              <a:cs typeface="Libre Franklin"/>
              <a:sym typeface="Libre Franklin"/>
            </a:endParaRPr>
          </a:p>
          <a:p>
            <a:pPr indent="-293242" lvl="0" marL="457200" marR="0" rtl="0" algn="l">
              <a:lnSpc>
                <a:spcPct val="100000"/>
              </a:lnSpc>
              <a:spcBef>
                <a:spcPts val="0"/>
              </a:spcBef>
              <a:spcAft>
                <a:spcPts val="0"/>
              </a:spcAft>
              <a:buClr>
                <a:schemeClr val="dk1"/>
              </a:buClr>
              <a:buSzPct val="100000"/>
              <a:buFont typeface="Arial"/>
              <a:buChar char="●"/>
            </a:pPr>
            <a:r>
              <a:rPr b="1" i="0" lang="en-GB" sz="1100" u="none" cap="none" strike="noStrike">
                <a:solidFill>
                  <a:schemeClr val="dk1"/>
                </a:solidFill>
                <a:latin typeface="Libre Franklin"/>
                <a:ea typeface="Libre Franklin"/>
                <a:cs typeface="Libre Franklin"/>
                <a:sym typeface="Libre Franklin"/>
              </a:rPr>
              <a:t>Bar Chart of Historical Trends by State Category</a:t>
            </a:r>
            <a:r>
              <a:rPr b="0" i="0" lang="en-GB" sz="1100" u="none" cap="none" strike="noStrike">
                <a:solidFill>
                  <a:schemeClr val="dk1"/>
                </a:solidFill>
                <a:latin typeface="Libre Franklin"/>
                <a:ea typeface="Libre Franklin"/>
                <a:cs typeface="Libre Franklin"/>
                <a:sym typeface="Libre Franklin"/>
              </a:rPr>
              <a:t>: This chart shows average polling support for each party within swing, blue, and red states across recent elections, providing a historical context for current trends.</a:t>
            </a:r>
            <a:endParaRPr/>
          </a:p>
          <a:p>
            <a:pPr indent="0" lvl="0" marL="0" marR="0" rtl="0" algn="l">
              <a:lnSpc>
                <a:spcPct val="100000"/>
              </a:lnSpc>
              <a:spcBef>
                <a:spcPts val="1200"/>
              </a:spcBef>
              <a:spcAft>
                <a:spcPts val="0"/>
              </a:spcAft>
              <a:buNone/>
            </a:pPr>
            <a:r>
              <a:rPr b="1" i="0" lang="en-GB" sz="1100" u="none" cap="none" strike="noStrike">
                <a:solidFill>
                  <a:schemeClr val="dk1"/>
                </a:solidFill>
                <a:latin typeface="Libre Franklin"/>
                <a:ea typeface="Libre Franklin"/>
                <a:cs typeface="Libre Franklin"/>
                <a:sym typeface="Libre Franklin"/>
              </a:rPr>
              <a:t>Observations</a:t>
            </a:r>
            <a:r>
              <a:rPr b="0" i="0" lang="en-GB" sz="1100" u="none" cap="none" strike="noStrike">
                <a:solidFill>
                  <a:schemeClr val="dk1"/>
                </a:solidFill>
                <a:latin typeface="Libre Franklin"/>
                <a:ea typeface="Libre Franklin"/>
                <a:cs typeface="Libre Franklin"/>
                <a:sym typeface="Libre Franklin"/>
              </a:rPr>
              <a:t>:</a:t>
            </a:r>
            <a:endParaRPr/>
          </a:p>
          <a:p>
            <a:pPr indent="-293242" lvl="0" marL="457200" marR="0" rtl="0" algn="l">
              <a:lnSpc>
                <a:spcPct val="100000"/>
              </a:lnSpc>
              <a:spcBef>
                <a:spcPts val="1200"/>
              </a:spcBef>
              <a:spcAft>
                <a:spcPts val="0"/>
              </a:spcAft>
              <a:buClr>
                <a:schemeClr val="dk1"/>
              </a:buClr>
              <a:buSzPct val="100000"/>
              <a:buFont typeface="Arial"/>
              <a:buChar char="●"/>
            </a:pPr>
            <a:r>
              <a:rPr b="0" i="0" lang="en-GB" sz="1100" u="none" cap="none" strike="noStrike">
                <a:solidFill>
                  <a:schemeClr val="dk1"/>
                </a:solidFill>
                <a:latin typeface="Libre Franklin"/>
                <a:ea typeface="Libre Franklin"/>
                <a:cs typeface="Libre Franklin"/>
                <a:sym typeface="Libre Franklin"/>
              </a:rPr>
              <a:t>Blue (traditionally Democratic)  and red states (traditionally Republican) are consistent, holding steady for their respective parties in 2024.</a:t>
            </a:r>
            <a:endParaRPr/>
          </a:p>
          <a:p>
            <a:pPr indent="-293242" lvl="0" marL="457200" marR="0" rtl="0" algn="l">
              <a:lnSpc>
                <a:spcPct val="100000"/>
              </a:lnSpc>
              <a:spcBef>
                <a:spcPts val="0"/>
              </a:spcBef>
              <a:spcAft>
                <a:spcPts val="0"/>
              </a:spcAft>
              <a:buClr>
                <a:schemeClr val="dk1"/>
              </a:buClr>
              <a:buSzPct val="100000"/>
              <a:buFont typeface="Arial"/>
              <a:buChar char="●"/>
            </a:pPr>
            <a:r>
              <a:rPr b="0" i="0" lang="en-GB" sz="1100" u="none" cap="none" strike="noStrike">
                <a:solidFill>
                  <a:schemeClr val="dk1"/>
                </a:solidFill>
                <a:latin typeface="Libre Franklin"/>
                <a:ea typeface="Libre Franklin"/>
                <a:cs typeface="Libre Franklin"/>
                <a:sym typeface="Libre Franklin"/>
              </a:rPr>
              <a:t>Swing states show substantial variability in voting patterns and frequent shifts in party support, which means we need for a model that adapts dynamically to recent polling data.</a:t>
            </a:r>
            <a:endParaRPr/>
          </a:p>
          <a:p>
            <a:pPr indent="0" lvl="0" marL="0" marR="0" rtl="0" algn="l">
              <a:lnSpc>
                <a:spcPct val="100000"/>
              </a:lnSpc>
              <a:spcBef>
                <a:spcPts val="1200"/>
              </a:spcBef>
              <a:spcAft>
                <a:spcPts val="1200"/>
              </a:spcAft>
              <a:buNone/>
            </a:pPr>
            <a:r>
              <a:rPr b="1" i="0" lang="en-GB" sz="1100" u="none" cap="none" strike="noStrike">
                <a:solidFill>
                  <a:schemeClr val="dk1"/>
                </a:solidFill>
                <a:latin typeface="Libre Franklin"/>
                <a:ea typeface="Libre Franklin"/>
                <a:cs typeface="Libre Franklin"/>
                <a:sym typeface="Libre Franklin"/>
              </a:rPr>
              <a:t>Key Takeaway</a:t>
            </a:r>
            <a:r>
              <a:rPr b="0" i="0" lang="en-GB" sz="1100" u="none" cap="none" strike="noStrike">
                <a:solidFill>
                  <a:schemeClr val="dk1"/>
                </a:solidFill>
                <a:latin typeface="Libre Franklin"/>
                <a:ea typeface="Libre Franklin"/>
                <a:cs typeface="Libre Franklin"/>
                <a:sym typeface="Libre Franklin"/>
              </a:rPr>
              <a:t>: While blue and red states generally maintain historical voting trends, swing states’ variability makes them central to our prediction model. This insight helps determine weight distributions between historical and recent data in the Bayesian model.</a:t>
            </a:r>
            <a:endParaRPr b="0" i="0" sz="1400" u="none" cap="none" strike="noStrike">
              <a:solidFill>
                <a:srgbClr val="000000"/>
              </a:solidFill>
              <a:latin typeface="Libre Franklin"/>
              <a:ea typeface="Libre Franklin"/>
              <a:cs typeface="Libre Franklin"/>
              <a:sym typeface="Libre Franklin"/>
            </a:endParaRPr>
          </a:p>
        </p:txBody>
      </p:sp>
      <p:grpSp>
        <p:nvGrpSpPr>
          <p:cNvPr id="679" name="Google Shape;679;p5"/>
          <p:cNvGrpSpPr/>
          <p:nvPr/>
        </p:nvGrpSpPr>
        <p:grpSpPr>
          <a:xfrm>
            <a:off x="4924268" y="972755"/>
            <a:ext cx="4219732" cy="2212655"/>
            <a:chOff x="4924268" y="1130152"/>
            <a:chExt cx="4219732" cy="2212655"/>
          </a:xfrm>
        </p:grpSpPr>
        <p:pic>
          <p:nvPicPr>
            <p:cNvPr id="680" name="Google Shape;680;p5"/>
            <p:cNvPicPr preferRelativeResize="0"/>
            <p:nvPr/>
          </p:nvPicPr>
          <p:blipFill rotWithShape="1">
            <a:blip r:embed="rId3">
              <a:alphaModFix/>
            </a:blip>
            <a:srcRect b="15084" l="12487" r="16722" t="0"/>
            <a:stretch/>
          </p:blipFill>
          <p:spPr>
            <a:xfrm>
              <a:off x="4924268" y="1130152"/>
              <a:ext cx="4219731" cy="2212655"/>
            </a:xfrm>
            <a:prstGeom prst="rect">
              <a:avLst/>
            </a:prstGeom>
            <a:noFill/>
            <a:ln>
              <a:noFill/>
            </a:ln>
          </p:spPr>
        </p:pic>
        <p:pic>
          <p:nvPicPr>
            <p:cNvPr id="681" name="Google Shape;681;p5"/>
            <p:cNvPicPr preferRelativeResize="0"/>
            <p:nvPr/>
          </p:nvPicPr>
          <p:blipFill rotWithShape="1">
            <a:blip r:embed="rId4">
              <a:alphaModFix/>
            </a:blip>
            <a:srcRect b="45958" l="91786" r="-85" t="0"/>
            <a:stretch/>
          </p:blipFill>
          <p:spPr>
            <a:xfrm>
              <a:off x="8649324" y="1275056"/>
              <a:ext cx="494676" cy="1408183"/>
            </a:xfrm>
            <a:prstGeom prst="rect">
              <a:avLst/>
            </a:prstGeom>
            <a:noFill/>
            <a:ln>
              <a:noFill/>
            </a:ln>
          </p:spPr>
        </p:pic>
      </p:grpSp>
      <p:pic>
        <p:nvPicPr>
          <p:cNvPr descr="A graph of blue and red bars&#10;&#10;Description automatically generated" id="682" name="Google Shape;682;p5"/>
          <p:cNvPicPr preferRelativeResize="0"/>
          <p:nvPr/>
        </p:nvPicPr>
        <p:blipFill rotWithShape="1">
          <a:blip r:embed="rId5">
            <a:alphaModFix/>
          </a:blip>
          <a:srcRect b="0" l="0" r="0" t="0"/>
          <a:stretch/>
        </p:blipFill>
        <p:spPr>
          <a:xfrm>
            <a:off x="5437347" y="3312826"/>
            <a:ext cx="3706653" cy="1830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GB"/>
              <a:t>Data Cleaning and Feature Transformation</a:t>
            </a:r>
            <a:endParaRPr/>
          </a:p>
        </p:txBody>
      </p:sp>
      <p:sp>
        <p:nvSpPr>
          <p:cNvPr id="688" name="Google Shape;688;p6"/>
          <p:cNvSpPr txBox="1"/>
          <p:nvPr/>
        </p:nvSpPr>
        <p:spPr>
          <a:xfrm>
            <a:off x="311700" y="1152475"/>
            <a:ext cx="5160600" cy="3990900"/>
          </a:xfrm>
          <a:prstGeom prst="rect">
            <a:avLst/>
          </a:prstGeom>
          <a:noFill/>
          <a:ln>
            <a:noFill/>
          </a:ln>
        </p:spPr>
        <p:txBody>
          <a:bodyPr anchorCtr="0" anchor="t" bIns="91425" lIns="91425" spcFirstLastPara="1" rIns="91425" wrap="square" tIns="91425">
            <a:normAutofit fontScale="92500"/>
          </a:bodyPr>
          <a:lstStyle/>
          <a:p>
            <a:pPr indent="0" lvl="0" marL="0" marR="0" rtl="0" algn="l">
              <a:lnSpc>
                <a:spcPct val="100000"/>
              </a:lnSpc>
              <a:spcBef>
                <a:spcPts val="1200"/>
              </a:spcBef>
              <a:spcAft>
                <a:spcPts val="0"/>
              </a:spcAft>
              <a:buNone/>
            </a:pPr>
            <a:r>
              <a:rPr b="0" i="0" lang="en-GB" sz="1100" u="none" cap="none" strike="noStrike">
                <a:solidFill>
                  <a:schemeClr val="dk1"/>
                </a:solidFill>
                <a:latin typeface="Libre Franklin"/>
                <a:ea typeface="Libre Franklin"/>
                <a:cs typeface="Libre Franklin"/>
                <a:sym typeface="Libre Franklin"/>
              </a:rPr>
              <a:t>To ensure a reliable predictive model, data cleaning and sampling were undertaken to enhance data quality:</a:t>
            </a:r>
            <a:endParaRPr/>
          </a:p>
          <a:p>
            <a:pPr indent="-298450" lvl="0" marL="457200" marR="0" rtl="0" algn="l">
              <a:lnSpc>
                <a:spcPct val="100000"/>
              </a:lnSpc>
              <a:spcBef>
                <a:spcPts val="1200"/>
              </a:spcBef>
              <a:spcAft>
                <a:spcPts val="0"/>
              </a:spcAft>
              <a:buClr>
                <a:schemeClr val="dk1"/>
              </a:buClr>
              <a:buSzPct val="108108"/>
              <a:buFont typeface="Arial"/>
              <a:buChar char="●"/>
            </a:pPr>
            <a:r>
              <a:rPr b="1" i="0" lang="en-GB" sz="1100" u="none" cap="none" strike="noStrike">
                <a:solidFill>
                  <a:schemeClr val="dk1"/>
                </a:solidFill>
                <a:latin typeface="Libre Franklin"/>
                <a:ea typeface="Libre Franklin"/>
                <a:cs typeface="Libre Franklin"/>
                <a:sym typeface="Libre Franklin"/>
              </a:rPr>
              <a:t>Feature Reduction</a:t>
            </a:r>
            <a:r>
              <a:rPr b="0" i="0" lang="en-GB" sz="1100" u="none" cap="none" strike="noStrike">
                <a:solidFill>
                  <a:schemeClr val="dk1"/>
                </a:solidFill>
                <a:latin typeface="Libre Franklin"/>
                <a:ea typeface="Libre Franklin"/>
                <a:cs typeface="Libre Franklin"/>
                <a:sym typeface="Libre Franklin"/>
              </a:rPr>
              <a:t>: Irrelevant or redundant columns (e.g., URLs, identifiers) were removed, focusing on features with a direct impact on predictions.</a:t>
            </a:r>
            <a:endParaRPr/>
          </a:p>
          <a:p>
            <a:pPr indent="-298450" lvl="0" marL="457200" marR="0" rtl="0" algn="l">
              <a:lnSpc>
                <a:spcPct val="100000"/>
              </a:lnSpc>
              <a:spcBef>
                <a:spcPts val="0"/>
              </a:spcBef>
              <a:spcAft>
                <a:spcPts val="0"/>
              </a:spcAft>
              <a:buClr>
                <a:schemeClr val="dk1"/>
              </a:buClr>
              <a:buSzPct val="108108"/>
              <a:buFont typeface="Arial"/>
              <a:buChar char="●"/>
            </a:pPr>
            <a:r>
              <a:rPr b="1" i="0" lang="en-GB" sz="1100" u="none" cap="none" strike="noStrike">
                <a:solidFill>
                  <a:schemeClr val="dk1"/>
                </a:solidFill>
                <a:latin typeface="Libre Franklin"/>
                <a:ea typeface="Libre Franklin"/>
                <a:cs typeface="Libre Franklin"/>
                <a:sym typeface="Libre Franklin"/>
              </a:rPr>
              <a:t>Handling Missing Data</a:t>
            </a:r>
            <a:r>
              <a:rPr b="0" i="0" lang="en-GB" sz="1100" u="none" cap="none" strike="noStrike">
                <a:solidFill>
                  <a:schemeClr val="dk1"/>
                </a:solidFill>
                <a:latin typeface="Libre Franklin"/>
                <a:ea typeface="Libre Franklin"/>
                <a:cs typeface="Libre Franklin"/>
                <a:sym typeface="Libre Franklin"/>
              </a:rPr>
              <a:t>: Missing numeric values (e.g., poll score, sample size) were filled with median values to maintain dataset integrity.</a:t>
            </a:r>
            <a:endParaRPr/>
          </a:p>
          <a:p>
            <a:pPr indent="-298450" lvl="0" marL="457200" marR="0" rtl="0" algn="l">
              <a:lnSpc>
                <a:spcPct val="100000"/>
              </a:lnSpc>
              <a:spcBef>
                <a:spcPts val="0"/>
              </a:spcBef>
              <a:spcAft>
                <a:spcPts val="0"/>
              </a:spcAft>
              <a:buClr>
                <a:schemeClr val="dk1"/>
              </a:buClr>
              <a:buSzPct val="108108"/>
              <a:buFont typeface="Arial"/>
              <a:buChar char="●"/>
            </a:pPr>
            <a:r>
              <a:rPr b="1" i="0" lang="en-GB" sz="1100" u="none" cap="none" strike="noStrike">
                <a:solidFill>
                  <a:schemeClr val="dk1"/>
                </a:solidFill>
                <a:latin typeface="Libre Franklin"/>
                <a:ea typeface="Libre Franklin"/>
                <a:cs typeface="Libre Franklin"/>
                <a:sym typeface="Libre Franklin"/>
              </a:rPr>
              <a:t>Sampling Strategy</a:t>
            </a:r>
            <a:r>
              <a:rPr b="0" i="0" lang="en-GB" sz="1100" u="none" cap="none" strike="noStrike">
                <a:solidFill>
                  <a:schemeClr val="dk1"/>
                </a:solidFill>
                <a:latin typeface="Libre Franklin"/>
                <a:ea typeface="Libre Franklin"/>
                <a:cs typeface="Libre Franklin"/>
                <a:sym typeface="Libre Franklin"/>
              </a:rPr>
              <a:t>: High-quality polling data from swing states received priority in sampling, as these states are likely to impact the final outcome more significantly.</a:t>
            </a:r>
            <a:endParaRPr/>
          </a:p>
          <a:p>
            <a:pPr indent="0" lvl="0" marL="0" marR="0" rtl="0" algn="l">
              <a:lnSpc>
                <a:spcPct val="100000"/>
              </a:lnSpc>
              <a:spcBef>
                <a:spcPts val="1200"/>
              </a:spcBef>
              <a:spcAft>
                <a:spcPts val="0"/>
              </a:spcAft>
              <a:buNone/>
            </a:pPr>
            <a:r>
              <a:rPr b="1" i="0" lang="en-GB" sz="1100" u="none" cap="none" strike="noStrike">
                <a:solidFill>
                  <a:schemeClr val="dk1"/>
                </a:solidFill>
                <a:latin typeface="Libre Franklin"/>
                <a:ea typeface="Libre Franklin"/>
                <a:cs typeface="Libre Franklin"/>
                <a:sym typeface="Libre Franklin"/>
              </a:rPr>
              <a:t>Visualization</a:t>
            </a:r>
            <a:r>
              <a:rPr b="0" i="0" lang="en-GB" sz="1100" u="none" cap="none" strike="noStrike">
                <a:solidFill>
                  <a:schemeClr val="dk1"/>
                </a:solidFill>
                <a:latin typeface="Libre Franklin"/>
                <a:ea typeface="Libre Franklin"/>
                <a:cs typeface="Libre Franklin"/>
                <a:sym typeface="Libre Franklin"/>
              </a:rPr>
              <a:t>:</a:t>
            </a:r>
            <a:endParaRPr/>
          </a:p>
          <a:p>
            <a:pPr indent="-298450" lvl="0" marL="457200" marR="0" rtl="0" algn="l">
              <a:lnSpc>
                <a:spcPct val="100000"/>
              </a:lnSpc>
              <a:spcBef>
                <a:spcPts val="1200"/>
              </a:spcBef>
              <a:spcAft>
                <a:spcPts val="0"/>
              </a:spcAft>
              <a:buClr>
                <a:schemeClr val="dk1"/>
              </a:buClr>
              <a:buSzPct val="108108"/>
              <a:buFont typeface="Arial"/>
              <a:buChar char="●"/>
            </a:pPr>
            <a:r>
              <a:rPr b="1" i="0" lang="en-GB" sz="1100" u="none" cap="none" strike="noStrike">
                <a:solidFill>
                  <a:schemeClr val="dk1"/>
                </a:solidFill>
                <a:latin typeface="Libre Franklin"/>
                <a:ea typeface="Libre Franklin"/>
                <a:cs typeface="Libre Franklin"/>
                <a:sym typeface="Libre Franklin"/>
              </a:rPr>
              <a:t>Correlation Heatmap of Key Numeric Features</a:t>
            </a:r>
            <a:r>
              <a:rPr b="0" i="0" lang="en-GB" sz="1100" u="none" cap="none" strike="noStrike">
                <a:solidFill>
                  <a:schemeClr val="dk1"/>
                </a:solidFill>
                <a:latin typeface="Libre Franklin"/>
                <a:ea typeface="Libre Franklin"/>
                <a:cs typeface="Libre Franklin"/>
                <a:sym typeface="Libre Franklin"/>
              </a:rPr>
              <a:t>: This heatmap reveals strong correlations between variables such as polling scores, transparency scores, and sample size, helping to inform which variables are prioritized in the model underscoring the importance of high-quality polls for reliability</a:t>
            </a:r>
            <a:endParaRPr/>
          </a:p>
          <a:p>
            <a:pPr indent="0" lvl="0" marL="0" marR="0" rtl="0" algn="l">
              <a:lnSpc>
                <a:spcPct val="100000"/>
              </a:lnSpc>
              <a:spcBef>
                <a:spcPts val="1200"/>
              </a:spcBef>
              <a:spcAft>
                <a:spcPts val="1200"/>
              </a:spcAft>
              <a:buNone/>
            </a:pPr>
            <a:r>
              <a:rPr b="1" i="0" lang="en-GB" sz="1100" u="none" cap="none" strike="noStrike">
                <a:solidFill>
                  <a:schemeClr val="dk1"/>
                </a:solidFill>
                <a:latin typeface="Libre Franklin"/>
                <a:ea typeface="Libre Franklin"/>
                <a:cs typeface="Libre Franklin"/>
                <a:sym typeface="Libre Franklin"/>
              </a:rPr>
              <a:t>Key Takeaway</a:t>
            </a:r>
            <a:r>
              <a:rPr b="0" i="0" lang="en-GB" sz="1100" u="none" cap="none" strike="noStrike">
                <a:solidFill>
                  <a:schemeClr val="dk1"/>
                </a:solidFill>
                <a:latin typeface="Libre Franklin"/>
                <a:ea typeface="Libre Franklin"/>
                <a:cs typeface="Libre Franklin"/>
                <a:sym typeface="Libre Franklin"/>
              </a:rPr>
              <a:t>: By cleaning and sampling the data to focus on high-quality, relevant features, we reduce noise and improve the model’s ability to make accurate predictions.</a:t>
            </a:r>
            <a:endParaRPr b="0" i="0" sz="1400" u="none" cap="none" strike="noStrike">
              <a:solidFill>
                <a:srgbClr val="000000"/>
              </a:solidFill>
              <a:latin typeface="Libre Franklin"/>
              <a:ea typeface="Libre Franklin"/>
              <a:cs typeface="Libre Franklin"/>
              <a:sym typeface="Libre Franklin"/>
            </a:endParaRPr>
          </a:p>
        </p:txBody>
      </p:sp>
      <p:pic>
        <p:nvPicPr>
          <p:cNvPr id="689" name="Google Shape;689;p6"/>
          <p:cNvPicPr preferRelativeResize="0"/>
          <p:nvPr/>
        </p:nvPicPr>
        <p:blipFill rotWithShape="1">
          <a:blip r:embed="rId3">
            <a:alphaModFix/>
          </a:blip>
          <a:srcRect b="0" l="0" r="0" t="69023"/>
          <a:stretch/>
        </p:blipFill>
        <p:spPr>
          <a:xfrm>
            <a:off x="5457310" y="1208853"/>
            <a:ext cx="3493725" cy="3218573"/>
          </a:xfrm>
          <a:prstGeom prst="rect">
            <a:avLst/>
          </a:prstGeom>
          <a:solidFill>
            <a:schemeClr val="accent2"/>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
          <p:cNvSpPr txBox="1"/>
          <p:nvPr>
            <p:ph type="title"/>
          </p:nvPr>
        </p:nvSpPr>
        <p:spPr>
          <a:xfrm>
            <a:off x="720000" y="413200"/>
            <a:ext cx="4031882"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GB"/>
              <a:t>   Polling Trends in Swing      States</a:t>
            </a:r>
            <a:endParaRPr/>
          </a:p>
        </p:txBody>
      </p:sp>
      <p:sp>
        <p:nvSpPr>
          <p:cNvPr id="695" name="Google Shape;695;p7"/>
          <p:cNvSpPr txBox="1"/>
          <p:nvPr/>
        </p:nvSpPr>
        <p:spPr>
          <a:xfrm>
            <a:off x="311700" y="1152475"/>
            <a:ext cx="4732200" cy="37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None/>
            </a:pPr>
            <a:r>
              <a:rPr b="0" i="0" lang="en-GB" sz="950" u="none" cap="none" strike="noStrike">
                <a:solidFill>
                  <a:schemeClr val="dk1"/>
                </a:solidFill>
                <a:latin typeface="Libre Franklin"/>
                <a:ea typeface="Libre Franklin"/>
                <a:cs typeface="Libre Franklin"/>
                <a:sym typeface="Libre Franklin"/>
              </a:rPr>
              <a:t>Swing states are crucial to this analysis due to their history of variable election outcomes. For 2024, the focus is on states that are expected to be highly competitive: Pennsylvania, Wisconsin, Michigan, Georgia, Arizona, Nevada, and North Carolina.</a:t>
            </a:r>
            <a:endParaRPr/>
          </a:p>
          <a:p>
            <a:pPr indent="0" lvl="0" marL="0" marR="0" rtl="0" algn="l">
              <a:lnSpc>
                <a:spcPct val="100000"/>
              </a:lnSpc>
              <a:spcBef>
                <a:spcPts val="1200"/>
              </a:spcBef>
              <a:spcAft>
                <a:spcPts val="0"/>
              </a:spcAft>
              <a:buNone/>
            </a:pPr>
            <a:r>
              <a:rPr b="1" i="0" lang="en-GB" sz="950" u="none" cap="none" strike="noStrike">
                <a:solidFill>
                  <a:schemeClr val="dk1"/>
                </a:solidFill>
                <a:latin typeface="Libre Franklin"/>
                <a:ea typeface="Libre Franklin"/>
                <a:cs typeface="Libre Franklin"/>
                <a:sym typeface="Libre Franklin"/>
              </a:rPr>
              <a:t>Findings</a:t>
            </a:r>
            <a:r>
              <a:rPr b="0" i="0" lang="en-GB" sz="950" u="none" cap="none" strike="noStrike">
                <a:solidFill>
                  <a:schemeClr val="dk1"/>
                </a:solidFill>
                <a:latin typeface="Libre Franklin"/>
                <a:ea typeface="Libre Franklin"/>
                <a:cs typeface="Libre Franklin"/>
                <a:sym typeface="Libre Franklin"/>
              </a:rPr>
              <a:t>:</a:t>
            </a:r>
            <a:endParaRPr/>
          </a:p>
          <a:p>
            <a:pPr indent="-287972" lvl="0" marL="457200" marR="0" rtl="0" algn="l">
              <a:lnSpc>
                <a:spcPct val="100000"/>
              </a:lnSpc>
              <a:spcBef>
                <a:spcPts val="1200"/>
              </a:spcBef>
              <a:spcAft>
                <a:spcPts val="0"/>
              </a:spcAft>
              <a:buClr>
                <a:schemeClr val="dk1"/>
              </a:buClr>
              <a:buSzPts val="950"/>
              <a:buFont typeface="Arial"/>
              <a:buChar char="●"/>
            </a:pPr>
            <a:r>
              <a:rPr b="0" i="0" lang="en-GB" sz="950" u="none" cap="none" strike="noStrike">
                <a:solidFill>
                  <a:schemeClr val="dk1"/>
                </a:solidFill>
                <a:latin typeface="Libre Franklin"/>
                <a:ea typeface="Libre Franklin"/>
                <a:cs typeface="Libre Franklin"/>
                <a:sym typeface="Libre Franklin"/>
              </a:rPr>
              <a:t>Swing states show closely contested polling, with slight fluctuations reflecting high voter engagement and event sensitivity.</a:t>
            </a:r>
            <a:endParaRPr/>
          </a:p>
          <a:p>
            <a:pPr indent="-287972" lvl="0" marL="457200" marR="0" rtl="0" algn="l">
              <a:lnSpc>
                <a:spcPct val="100000"/>
              </a:lnSpc>
              <a:spcBef>
                <a:spcPts val="0"/>
              </a:spcBef>
              <a:spcAft>
                <a:spcPts val="0"/>
              </a:spcAft>
              <a:buClr>
                <a:schemeClr val="dk1"/>
              </a:buClr>
              <a:buSzPts val="950"/>
              <a:buFont typeface="Arial"/>
              <a:buChar char="●"/>
            </a:pPr>
            <a:r>
              <a:rPr b="0" i="0" lang="en-GB" sz="950" u="none" cap="none" strike="noStrike">
                <a:solidFill>
                  <a:schemeClr val="dk1"/>
                </a:solidFill>
                <a:latin typeface="Libre Franklin"/>
                <a:ea typeface="Libre Franklin"/>
                <a:cs typeface="Libre Franklin"/>
                <a:sym typeface="Libre Franklin"/>
              </a:rPr>
              <a:t>The correlation between estimated and adjusted poll scores in swing states is strong at 0.995, suggesting that adjusted scores are highly reliable and help counter polling biases.</a:t>
            </a:r>
            <a:endParaRPr/>
          </a:p>
          <a:p>
            <a:pPr indent="0" lvl="0" marL="0" marR="0" rtl="0" algn="l">
              <a:lnSpc>
                <a:spcPct val="100000"/>
              </a:lnSpc>
              <a:spcBef>
                <a:spcPts val="1200"/>
              </a:spcBef>
              <a:spcAft>
                <a:spcPts val="0"/>
              </a:spcAft>
              <a:buNone/>
            </a:pPr>
            <a:r>
              <a:rPr b="1" i="0" lang="en-GB" sz="950" u="none" cap="none" strike="noStrike">
                <a:solidFill>
                  <a:schemeClr val="dk1"/>
                </a:solidFill>
                <a:latin typeface="Libre Franklin"/>
                <a:ea typeface="Libre Franklin"/>
                <a:cs typeface="Libre Franklin"/>
                <a:sym typeface="Libre Franklin"/>
              </a:rPr>
              <a:t>Visualization</a:t>
            </a:r>
            <a:r>
              <a:rPr b="0" i="0" lang="en-GB" sz="950" u="none" cap="none" strike="noStrike">
                <a:solidFill>
                  <a:schemeClr val="dk1"/>
                </a:solidFill>
                <a:latin typeface="Libre Franklin"/>
                <a:ea typeface="Libre Franklin"/>
                <a:cs typeface="Libre Franklin"/>
                <a:sym typeface="Libre Franklin"/>
              </a:rPr>
              <a:t>:</a:t>
            </a:r>
            <a:endParaRPr/>
          </a:p>
          <a:p>
            <a:pPr indent="-287972" lvl="0" marL="457200" marR="0" rtl="0" algn="l">
              <a:lnSpc>
                <a:spcPct val="100000"/>
              </a:lnSpc>
              <a:spcBef>
                <a:spcPts val="1200"/>
              </a:spcBef>
              <a:spcAft>
                <a:spcPts val="0"/>
              </a:spcAft>
              <a:buClr>
                <a:schemeClr val="dk1"/>
              </a:buClr>
              <a:buSzPts val="950"/>
              <a:buFont typeface="Arial"/>
              <a:buChar char="●"/>
            </a:pPr>
            <a:r>
              <a:rPr b="1" i="0" lang="en-GB" sz="950" u="none" cap="none" strike="noStrike">
                <a:solidFill>
                  <a:schemeClr val="dk1"/>
                </a:solidFill>
                <a:latin typeface="Libre Franklin"/>
                <a:ea typeface="Libre Franklin"/>
                <a:cs typeface="Libre Franklin"/>
                <a:sym typeface="Libre Franklin"/>
              </a:rPr>
              <a:t>Time Series Line Chart of Polling Trends Over Time in Swing States</a:t>
            </a:r>
            <a:r>
              <a:rPr b="0" i="0" lang="en-GB" sz="950" u="none" cap="none" strike="noStrike">
                <a:solidFill>
                  <a:schemeClr val="dk1"/>
                </a:solidFill>
                <a:latin typeface="Libre Franklin"/>
                <a:ea typeface="Libre Franklin"/>
                <a:cs typeface="Libre Franklin"/>
                <a:sym typeface="Libre Franklin"/>
              </a:rPr>
              <a:t>: This line chart tracks each candidate’s polling percentages over time, with markers for significant events like rallies and debates that influence voter sentiment.</a:t>
            </a:r>
            <a:endParaRPr/>
          </a:p>
          <a:p>
            <a:pPr indent="0" lvl="0" marL="0" marR="0" rtl="0" algn="l">
              <a:lnSpc>
                <a:spcPct val="100000"/>
              </a:lnSpc>
              <a:spcBef>
                <a:spcPts val="1200"/>
              </a:spcBef>
              <a:spcAft>
                <a:spcPts val="0"/>
              </a:spcAft>
              <a:buNone/>
            </a:pPr>
            <a:r>
              <a:rPr b="1" i="0" lang="en-GB" sz="950" u="none" cap="none" strike="noStrike">
                <a:solidFill>
                  <a:schemeClr val="dk1"/>
                </a:solidFill>
                <a:latin typeface="Libre Franklin"/>
                <a:ea typeface="Libre Franklin"/>
                <a:cs typeface="Libre Franklin"/>
                <a:sym typeface="Libre Franklin"/>
              </a:rPr>
              <a:t>Key Takeaway</a:t>
            </a:r>
            <a:r>
              <a:rPr b="0" i="0" lang="en-GB" sz="950" u="none" cap="none" strike="noStrike">
                <a:solidFill>
                  <a:schemeClr val="dk1"/>
                </a:solidFill>
                <a:latin typeface="Libre Franklin"/>
                <a:ea typeface="Libre Franklin"/>
                <a:cs typeface="Libre Franklin"/>
                <a:sym typeface="Libre Franklin"/>
              </a:rPr>
              <a:t>: The minor differences in trend-adjusted polling scores suggest high polarization in swing states. This informs model confidence in these areas and highlights the importance of recent events in shaping public opinion.</a:t>
            </a:r>
            <a:endParaRPr/>
          </a:p>
        </p:txBody>
      </p:sp>
      <p:grpSp>
        <p:nvGrpSpPr>
          <p:cNvPr id="696" name="Google Shape;696;p7"/>
          <p:cNvGrpSpPr/>
          <p:nvPr/>
        </p:nvGrpSpPr>
        <p:grpSpPr>
          <a:xfrm>
            <a:off x="5348700" y="59961"/>
            <a:ext cx="3795300" cy="5083539"/>
            <a:chOff x="5348700" y="193779"/>
            <a:chExt cx="3795300" cy="4949721"/>
          </a:xfrm>
        </p:grpSpPr>
        <p:pic>
          <p:nvPicPr>
            <p:cNvPr id="697" name="Google Shape;697;p7"/>
            <p:cNvPicPr preferRelativeResize="0"/>
            <p:nvPr/>
          </p:nvPicPr>
          <p:blipFill rotWithShape="1">
            <a:blip r:embed="rId3">
              <a:alphaModFix/>
            </a:blip>
            <a:srcRect b="0" l="0" r="0" t="0"/>
            <a:stretch/>
          </p:blipFill>
          <p:spPr>
            <a:xfrm>
              <a:off x="5348700" y="193779"/>
              <a:ext cx="3795300" cy="2320985"/>
            </a:xfrm>
            <a:prstGeom prst="rect">
              <a:avLst/>
            </a:prstGeom>
            <a:noFill/>
            <a:ln>
              <a:noFill/>
            </a:ln>
          </p:spPr>
        </p:pic>
        <p:pic>
          <p:nvPicPr>
            <p:cNvPr id="698" name="Google Shape;698;p7"/>
            <p:cNvPicPr preferRelativeResize="0"/>
            <p:nvPr/>
          </p:nvPicPr>
          <p:blipFill rotWithShape="1">
            <a:blip r:embed="rId4">
              <a:alphaModFix/>
            </a:blip>
            <a:srcRect b="0" l="0" r="0" t="0"/>
            <a:stretch/>
          </p:blipFill>
          <p:spPr>
            <a:xfrm>
              <a:off x="5348702" y="2667164"/>
              <a:ext cx="3795298" cy="2476336"/>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GB"/>
              <a:t>Bayesian Modeling to Predict 2024 Outcomes</a:t>
            </a:r>
            <a:endParaRPr/>
          </a:p>
        </p:txBody>
      </p:sp>
      <p:sp>
        <p:nvSpPr>
          <p:cNvPr id="704" name="Google Shape;704;p8"/>
          <p:cNvSpPr txBox="1"/>
          <p:nvPr/>
        </p:nvSpPr>
        <p:spPr>
          <a:xfrm>
            <a:off x="311700" y="1152475"/>
            <a:ext cx="4560103" cy="3416400"/>
          </a:xfrm>
          <a:prstGeom prst="rect">
            <a:avLst/>
          </a:prstGeom>
          <a:noFill/>
          <a:ln>
            <a:noFill/>
          </a:ln>
        </p:spPr>
        <p:txBody>
          <a:bodyPr anchorCtr="0" anchor="t" bIns="91425" lIns="91425" spcFirstLastPara="1" rIns="91425" wrap="square" tIns="91425">
            <a:normAutofit lnSpcReduction="10000"/>
          </a:bodyPr>
          <a:lstStyle/>
          <a:p>
            <a:pPr indent="-298450" lvl="0" marL="457200" marR="0" rtl="0" algn="l">
              <a:lnSpc>
                <a:spcPct val="100000"/>
              </a:lnSpc>
              <a:spcBef>
                <a:spcPts val="1200"/>
              </a:spcBef>
              <a:spcAft>
                <a:spcPts val="0"/>
              </a:spcAft>
              <a:buClr>
                <a:schemeClr val="dk1"/>
              </a:buClr>
              <a:buSzPts val="1100"/>
              <a:buFont typeface="Arial"/>
              <a:buChar char="●"/>
            </a:pPr>
            <a:r>
              <a:rPr b="1" i="0" lang="en-GB" sz="1100" u="none" cap="none" strike="noStrike">
                <a:solidFill>
                  <a:schemeClr val="dk1"/>
                </a:solidFill>
                <a:latin typeface="Libre Franklin"/>
                <a:ea typeface="Libre Franklin"/>
                <a:cs typeface="Libre Franklin"/>
                <a:sym typeface="Libre Franklin"/>
              </a:rPr>
              <a:t>Why Bayesian Modeling?</a:t>
            </a:r>
            <a:endParaRPr/>
          </a:p>
          <a:p>
            <a:pPr indent="-298450" lvl="1" marL="914400" marR="0" rtl="0" algn="l">
              <a:lnSpc>
                <a:spcPct val="100000"/>
              </a:lnSpc>
              <a:spcBef>
                <a:spcPts val="0"/>
              </a:spcBef>
              <a:spcAft>
                <a:spcPts val="0"/>
              </a:spcAft>
              <a:buClr>
                <a:schemeClr val="dk1"/>
              </a:buClr>
              <a:buSzPts val="1100"/>
              <a:buFont typeface="Arial"/>
              <a:buChar char="○"/>
            </a:pPr>
            <a:r>
              <a:rPr b="0" i="0" lang="en-GB" sz="1100" u="none" cap="none" strike="noStrike">
                <a:solidFill>
                  <a:schemeClr val="dk1"/>
                </a:solidFill>
                <a:latin typeface="Libre Franklin"/>
                <a:ea typeface="Libre Franklin"/>
                <a:cs typeface="Libre Franklin"/>
                <a:sym typeface="Libre Franklin"/>
              </a:rPr>
              <a:t>Bayesian models are well-suited for election forecasting because they allow us to combine prior data (2020 results) with current evidence (2024 polling), adjusting predictions as new data emerges.</a:t>
            </a:r>
            <a:endParaRPr/>
          </a:p>
          <a:p>
            <a:pPr indent="-298450" lvl="0" marL="457200" marR="0" rtl="0" algn="l">
              <a:lnSpc>
                <a:spcPct val="100000"/>
              </a:lnSpc>
              <a:spcBef>
                <a:spcPts val="0"/>
              </a:spcBef>
              <a:spcAft>
                <a:spcPts val="0"/>
              </a:spcAft>
              <a:buClr>
                <a:schemeClr val="dk1"/>
              </a:buClr>
              <a:buSzPts val="1100"/>
              <a:buFont typeface="Arial"/>
              <a:buChar char="●"/>
            </a:pPr>
            <a:r>
              <a:rPr b="1" i="0" lang="en-GB" sz="1100" u="none" cap="none" strike="noStrike">
                <a:solidFill>
                  <a:schemeClr val="dk1"/>
                </a:solidFill>
                <a:latin typeface="Libre Franklin"/>
                <a:ea typeface="Libre Franklin"/>
                <a:cs typeface="Libre Franklin"/>
                <a:sym typeface="Libre Franklin"/>
              </a:rPr>
              <a:t>Model Approach:</a:t>
            </a:r>
            <a:endParaRPr/>
          </a:p>
          <a:p>
            <a:pPr indent="-298450" lvl="1" marL="914400" marR="0" rtl="0" algn="l">
              <a:lnSpc>
                <a:spcPct val="100000"/>
              </a:lnSpc>
              <a:spcBef>
                <a:spcPts val="0"/>
              </a:spcBef>
              <a:spcAft>
                <a:spcPts val="0"/>
              </a:spcAft>
              <a:buClr>
                <a:schemeClr val="dk1"/>
              </a:buClr>
              <a:buSzPts val="1100"/>
              <a:buFont typeface="Arial"/>
              <a:buChar char="○"/>
            </a:pPr>
            <a:r>
              <a:rPr b="0" i="0" lang="en-GB" sz="1100" u="none" cap="none" strike="noStrike">
                <a:solidFill>
                  <a:schemeClr val="dk1"/>
                </a:solidFill>
                <a:latin typeface="Libre Franklin"/>
                <a:ea typeface="Libre Franklin"/>
                <a:cs typeface="Libre Franklin"/>
                <a:sym typeface="Libre Franklin"/>
              </a:rPr>
              <a:t>We use a </a:t>
            </a:r>
            <a:r>
              <a:rPr b="1" i="0" lang="en-GB" sz="1100" u="none" cap="none" strike="noStrike">
                <a:solidFill>
                  <a:schemeClr val="dk1"/>
                </a:solidFill>
                <a:latin typeface="Libre Franklin"/>
                <a:ea typeface="Libre Franklin"/>
                <a:cs typeface="Libre Franklin"/>
                <a:sym typeface="Libre Franklin"/>
              </a:rPr>
              <a:t>Beta distribution</a:t>
            </a:r>
            <a:r>
              <a:rPr b="0" i="0" lang="en-GB" sz="1100" u="none" cap="none" strike="noStrike">
                <a:solidFill>
                  <a:schemeClr val="dk1"/>
                </a:solidFill>
                <a:latin typeface="Libre Franklin"/>
                <a:ea typeface="Libre Franklin"/>
                <a:cs typeface="Libre Franklin"/>
                <a:sym typeface="Libre Franklin"/>
              </a:rPr>
              <a:t> to simulate the probability of each candidate winning based on weighted averages of historical votes and recent polling data.</a:t>
            </a:r>
            <a:endParaRPr/>
          </a:p>
          <a:p>
            <a:pPr indent="-298450" lvl="0" marL="457200" marR="0" rtl="0" algn="l">
              <a:lnSpc>
                <a:spcPct val="100000"/>
              </a:lnSpc>
              <a:spcBef>
                <a:spcPts val="0"/>
              </a:spcBef>
              <a:spcAft>
                <a:spcPts val="0"/>
              </a:spcAft>
              <a:buClr>
                <a:schemeClr val="dk1"/>
              </a:buClr>
              <a:buSzPts val="1100"/>
              <a:buFont typeface="Arial"/>
              <a:buChar char="●"/>
            </a:pPr>
            <a:r>
              <a:rPr b="1" i="0" lang="en-GB" sz="1100" u="none" cap="none" strike="noStrike">
                <a:solidFill>
                  <a:schemeClr val="dk1"/>
                </a:solidFill>
                <a:latin typeface="Libre Franklin"/>
                <a:ea typeface="Libre Franklin"/>
                <a:cs typeface="Libre Franklin"/>
                <a:sym typeface="Libre Franklin"/>
              </a:rPr>
              <a:t>Visualization:</a:t>
            </a:r>
            <a:endParaRPr/>
          </a:p>
          <a:p>
            <a:pPr indent="-298450" lvl="1" marL="914400" marR="0" rtl="0" algn="l">
              <a:lnSpc>
                <a:spcPct val="100000"/>
              </a:lnSpc>
              <a:spcBef>
                <a:spcPts val="0"/>
              </a:spcBef>
              <a:spcAft>
                <a:spcPts val="0"/>
              </a:spcAft>
              <a:buClr>
                <a:schemeClr val="dk1"/>
              </a:buClr>
              <a:buSzPts val="1100"/>
              <a:buFont typeface="Arial"/>
              <a:buChar char="○"/>
            </a:pPr>
            <a:r>
              <a:rPr b="1" i="0" lang="en-GB" sz="1100" u="none" cap="none" strike="noStrike">
                <a:solidFill>
                  <a:schemeClr val="dk1"/>
                </a:solidFill>
                <a:latin typeface="Libre Franklin"/>
                <a:ea typeface="Libre Franklin"/>
                <a:cs typeface="Libre Franklin"/>
                <a:sym typeface="Libre Franklin"/>
              </a:rPr>
              <a:t>Beta Distribution Visualization:</a:t>
            </a:r>
            <a:r>
              <a:rPr b="0" i="0" lang="en-GB" sz="1100" u="none" cap="none" strike="noStrike">
                <a:solidFill>
                  <a:schemeClr val="dk1"/>
                </a:solidFill>
                <a:latin typeface="Libre Franklin"/>
                <a:ea typeface="Libre Franklin"/>
                <a:cs typeface="Libre Franklin"/>
                <a:sym typeface="Libre Franklin"/>
              </a:rPr>
              <a:t> This chart displays probability distributions for each candidate’s chances of winning, demonstrating how different weights (for polling vs. historical data) affect these probabilities.</a:t>
            </a:r>
            <a:endParaRPr/>
          </a:p>
          <a:p>
            <a:pPr indent="-298450" lvl="0" marL="457200" marR="0" rtl="0" algn="l">
              <a:lnSpc>
                <a:spcPct val="100000"/>
              </a:lnSpc>
              <a:spcBef>
                <a:spcPts val="0"/>
              </a:spcBef>
              <a:spcAft>
                <a:spcPts val="0"/>
              </a:spcAft>
              <a:buClr>
                <a:schemeClr val="dk1"/>
              </a:buClr>
              <a:buSzPts val="1100"/>
              <a:buFont typeface="Arial"/>
              <a:buChar char="●"/>
            </a:pPr>
            <a:r>
              <a:rPr b="1" i="0" lang="en-GB" sz="1100" u="none" cap="none" strike="noStrike">
                <a:solidFill>
                  <a:schemeClr val="dk1"/>
                </a:solidFill>
                <a:latin typeface="Libre Franklin"/>
                <a:ea typeface="Libre Franklin"/>
                <a:cs typeface="Libre Franklin"/>
                <a:sym typeface="Libre Franklin"/>
              </a:rPr>
              <a:t>Key Takeaway:</a:t>
            </a:r>
            <a:endParaRPr/>
          </a:p>
          <a:p>
            <a:pPr indent="-298450" lvl="1" marL="914400" marR="0" rtl="0" algn="l">
              <a:lnSpc>
                <a:spcPct val="100000"/>
              </a:lnSpc>
              <a:spcBef>
                <a:spcPts val="0"/>
              </a:spcBef>
              <a:spcAft>
                <a:spcPts val="0"/>
              </a:spcAft>
              <a:buClr>
                <a:schemeClr val="dk1"/>
              </a:buClr>
              <a:buSzPts val="1100"/>
              <a:buFont typeface="Arial"/>
              <a:buChar char="○"/>
            </a:pPr>
            <a:r>
              <a:rPr b="0" i="0" lang="en-GB" sz="1100" u="none" cap="none" strike="noStrike">
                <a:solidFill>
                  <a:schemeClr val="dk1"/>
                </a:solidFill>
                <a:latin typeface="Libre Franklin"/>
                <a:ea typeface="Libre Franklin"/>
                <a:cs typeface="Libre Franklin"/>
                <a:sym typeface="Libre Franklin"/>
              </a:rPr>
              <a:t>The Bayesian approach provides flexibility in adjusting for recent polling and makes probabilistic estimates of each candidate’s success in the 2024 election.</a:t>
            </a:r>
            <a:endParaRPr/>
          </a:p>
        </p:txBody>
      </p:sp>
      <p:pic>
        <p:nvPicPr>
          <p:cNvPr descr="A graph of a voting distribution&#10;&#10;Description automatically generated" id="705" name="Google Shape;705;p8"/>
          <p:cNvPicPr preferRelativeResize="0"/>
          <p:nvPr/>
        </p:nvPicPr>
        <p:blipFill rotWithShape="1">
          <a:blip r:embed="rId3">
            <a:alphaModFix/>
          </a:blip>
          <a:srcRect b="0" l="0" r="0" t="0"/>
          <a:stretch/>
        </p:blipFill>
        <p:spPr>
          <a:xfrm>
            <a:off x="5061773" y="1536491"/>
            <a:ext cx="4082227" cy="24227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GB"/>
              <a:t>Results of Model Simulations</a:t>
            </a:r>
            <a:endParaRPr/>
          </a:p>
        </p:txBody>
      </p:sp>
      <p:sp>
        <p:nvSpPr>
          <p:cNvPr id="711" name="Google Shape;711;p9"/>
          <p:cNvSpPr txBox="1"/>
          <p:nvPr/>
        </p:nvSpPr>
        <p:spPr>
          <a:xfrm>
            <a:off x="311700" y="1152475"/>
            <a:ext cx="3166018"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1200"/>
              </a:spcBef>
              <a:spcAft>
                <a:spcPts val="0"/>
              </a:spcAft>
              <a:buNone/>
            </a:pPr>
            <a:r>
              <a:rPr b="0" i="0" lang="en-GB" sz="1100" u="none" cap="none" strike="noStrike">
                <a:solidFill>
                  <a:schemeClr val="dk1"/>
                </a:solidFill>
                <a:latin typeface="Arial"/>
                <a:ea typeface="Arial"/>
                <a:cs typeface="Arial"/>
                <a:sym typeface="Arial"/>
              </a:rPr>
              <a:t>The model conducts multiple simulations with varying weights on historical and polling data to capture possible outcomes under different scenarios:</a:t>
            </a:r>
            <a:endParaRPr/>
          </a:p>
          <a:p>
            <a:pPr indent="-298450" lvl="0" marL="457200" marR="0" rtl="0" algn="l">
              <a:lnSpc>
                <a:spcPct val="100000"/>
              </a:lnSpc>
              <a:spcBef>
                <a:spcPts val="1200"/>
              </a:spcBef>
              <a:spcAft>
                <a:spcPts val="0"/>
              </a:spcAft>
              <a:buClr>
                <a:schemeClr val="dk1"/>
              </a:buClr>
              <a:buSzPts val="1100"/>
              <a:buFont typeface="Arial"/>
              <a:buChar char="●"/>
            </a:pPr>
            <a:r>
              <a:rPr b="1" i="0" lang="en-GB" sz="1100" u="none" cap="none" strike="noStrike">
                <a:solidFill>
                  <a:schemeClr val="dk1"/>
                </a:solidFill>
                <a:latin typeface="Arial"/>
                <a:ea typeface="Arial"/>
                <a:cs typeface="Arial"/>
                <a:sym typeface="Arial"/>
              </a:rPr>
              <a:t>Simulation Details</a:t>
            </a:r>
            <a:r>
              <a:rPr b="0" i="0" lang="en-GB" sz="1100" u="none" cap="none" strike="noStrike">
                <a:solidFill>
                  <a:schemeClr val="dk1"/>
                </a:solidFill>
                <a:latin typeface="Arial"/>
                <a:ea typeface="Arial"/>
                <a:cs typeface="Arial"/>
                <a:sym typeface="Arial"/>
              </a:rPr>
              <a:t>: Each scenario varies the emphasis on 2020 election results vs. current polling, reflecting the uncertainty of swing states.</a:t>
            </a:r>
            <a:endParaRPr/>
          </a:p>
          <a:p>
            <a:pPr indent="-298450" lvl="0" marL="457200" marR="0" rtl="0" algn="l">
              <a:lnSpc>
                <a:spcPct val="100000"/>
              </a:lnSpc>
              <a:spcBef>
                <a:spcPts val="0"/>
              </a:spcBef>
              <a:spcAft>
                <a:spcPts val="0"/>
              </a:spcAft>
              <a:buClr>
                <a:schemeClr val="dk1"/>
              </a:buClr>
              <a:buSzPts val="1100"/>
              <a:buFont typeface="Arial"/>
              <a:buChar char="●"/>
            </a:pPr>
            <a:r>
              <a:rPr b="1" i="0" lang="en-GB" sz="1100" u="none" cap="none" strike="noStrike">
                <a:solidFill>
                  <a:schemeClr val="dk1"/>
                </a:solidFill>
                <a:latin typeface="Arial"/>
                <a:ea typeface="Arial"/>
                <a:cs typeface="Arial"/>
                <a:sym typeface="Arial"/>
              </a:rPr>
              <a:t>Scenario Analysis</a:t>
            </a:r>
            <a:r>
              <a:rPr b="0" i="0" lang="en-GB" sz="1100" u="none" cap="none" strike="noStrike">
                <a:solidFill>
                  <a:schemeClr val="dk1"/>
                </a:solidFill>
                <a:latin typeface="Arial"/>
                <a:ea typeface="Arial"/>
                <a:cs typeface="Arial"/>
                <a:sym typeface="Arial"/>
              </a:rPr>
              <a:t>: Scenarios that heavily weight recent polling data favour candidates currently leading in the polls, while those focusing on historical data predict outcomes closer to 2020 results.</a:t>
            </a:r>
            <a:endParaRPr/>
          </a:p>
          <a:p>
            <a:pPr indent="0" lvl="0" marL="0" marR="0" rtl="0" algn="l">
              <a:lnSpc>
                <a:spcPct val="100000"/>
              </a:lnSpc>
              <a:spcBef>
                <a:spcPts val="1200"/>
              </a:spcBef>
              <a:spcAft>
                <a:spcPts val="1200"/>
              </a:spcAft>
              <a:buNone/>
            </a:pPr>
            <a:r>
              <a:t/>
            </a:r>
            <a:endParaRPr b="0" i="0" sz="1400" u="none" cap="none" strike="noStrike">
              <a:solidFill>
                <a:schemeClr val="dk1"/>
              </a:solidFill>
              <a:latin typeface="Arial"/>
              <a:ea typeface="Arial"/>
              <a:cs typeface="Arial"/>
              <a:sym typeface="Arial"/>
            </a:endParaRPr>
          </a:p>
        </p:txBody>
      </p:sp>
      <p:pic>
        <p:nvPicPr>
          <p:cNvPr id="712" name="Google Shape;712;p9"/>
          <p:cNvPicPr preferRelativeResize="0"/>
          <p:nvPr/>
        </p:nvPicPr>
        <p:blipFill rotWithShape="1">
          <a:blip r:embed="rId3">
            <a:alphaModFix/>
          </a:blip>
          <a:srcRect b="0" l="0" r="0" t="0"/>
          <a:stretch/>
        </p:blipFill>
        <p:spPr>
          <a:xfrm>
            <a:off x="3736450" y="1032553"/>
            <a:ext cx="5407550" cy="2662675"/>
          </a:xfrm>
          <a:prstGeom prst="rect">
            <a:avLst/>
          </a:prstGeom>
          <a:noFill/>
          <a:ln>
            <a:noFill/>
          </a:ln>
        </p:spPr>
      </p:pic>
      <p:sp>
        <p:nvSpPr>
          <p:cNvPr id="713" name="Google Shape;713;p9"/>
          <p:cNvSpPr txBox="1"/>
          <p:nvPr/>
        </p:nvSpPr>
        <p:spPr>
          <a:xfrm>
            <a:off x="4471008" y="3708673"/>
            <a:ext cx="4264200" cy="1322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100"/>
              <a:buFont typeface="Arial"/>
              <a:buNone/>
            </a:pPr>
            <a:r>
              <a:rPr b="0" i="0" lang="en-GB" sz="1200" u="none" cap="none" strike="noStrike">
                <a:solidFill>
                  <a:schemeClr val="dk1"/>
                </a:solidFill>
                <a:latin typeface="Roboto"/>
                <a:ea typeface="Roboto"/>
                <a:cs typeface="Roboto"/>
                <a:sym typeface="Roboto"/>
              </a:rPr>
              <a:t>The goal is to explore how different levels of trust in historical voting patterns vs. current polls might affect predictions about who would win the electoral vote count in a future election scenario.</a:t>
            </a:r>
            <a:endParaRPr b="0" i="0" sz="18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mocrats &amp; Republicans: Election by Slidesgo">
  <a:themeElements>
    <a:clrScheme name="Simple Light">
      <a:dk1>
        <a:srgbClr val="38445C"/>
      </a:dk1>
      <a:lt1>
        <a:srgbClr val="FFFFFF"/>
      </a:lt1>
      <a:dk2>
        <a:srgbClr val="233868"/>
      </a:dk2>
      <a:lt2>
        <a:srgbClr val="F65047"/>
      </a:lt2>
      <a:accent1>
        <a:srgbClr val="1D4089"/>
      </a:accent1>
      <a:accent2>
        <a:srgbClr val="2A4D95"/>
      </a:accent2>
      <a:accent3>
        <a:srgbClr val="E8E8E8"/>
      </a:accent3>
      <a:accent4>
        <a:srgbClr val="C03931"/>
      </a:accent4>
      <a:accent5>
        <a:srgbClr val="1D4089"/>
      </a:accent5>
      <a:accent6>
        <a:srgbClr val="91C4E7"/>
      </a:accent6>
      <a:hlink>
        <a:srgbClr val="FF45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Sibi M</dc:creator>
</cp:coreProperties>
</file>