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79" r:id="rId7"/>
    <p:sldId id="261" r:id="rId8"/>
    <p:sldId id="266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5" r:id="rId17"/>
    <p:sldId id="277" r:id="rId18"/>
    <p:sldId id="276" r:id="rId19"/>
    <p:sldId id="270" r:id="rId20"/>
    <p:sldId id="278" r:id="rId21"/>
    <p:sldId id="280" r:id="rId22"/>
    <p:sldId id="281" r:id="rId23"/>
    <p:sldId id="282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D"/>
    <a:srgbClr val="FFF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9EA4-1688-4A8A-BD79-39CFC0C8C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0505D-7D2C-46FE-8545-93343ED41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7CFB7-FED7-435F-8D2B-CA427A64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477D-9A71-4260-933E-0DCB5EDF825A}" type="datetimeFigureOut">
              <a:rPr lang="en-AE" smtClean="0"/>
              <a:t>28/05/2021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47793-5831-4E4F-81E1-774C80B3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A5EF-97FA-4445-AD1E-51C36005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6401-791B-4B52-9726-16D35F3AE19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2664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9260-AAD7-4976-88B7-FFF56528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3F008-8D90-40A0-8745-0FABC9782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A567F-5284-4F29-BA17-C98330A1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477D-9A71-4260-933E-0DCB5EDF825A}" type="datetimeFigureOut">
              <a:rPr lang="en-AE" smtClean="0"/>
              <a:t>28/05/2021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1C26B-2F73-48D0-9500-B1E16DBB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471E-899E-4ACF-A6EC-38ED032F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6401-791B-4B52-9726-16D35F3AE19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967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545F3-68FC-4766-8E7E-417DAC115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B6BD5-CFEB-4430-8829-2762B78CF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64D0D-4119-4F29-AB49-D84D1E25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477D-9A71-4260-933E-0DCB5EDF825A}" type="datetimeFigureOut">
              <a:rPr lang="en-AE" smtClean="0"/>
              <a:t>28/05/2021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9EC6D-C4A2-42EA-8C59-8AFF8F2C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3EC77-E250-45E8-8997-F38869C6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6401-791B-4B52-9726-16D35F3AE19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057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55C3-3523-441D-99B9-2968E8F0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D91C-1044-4855-B9B1-BAB8ADDB6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61E6-6AA4-4226-BD42-0308A8D3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477D-9A71-4260-933E-0DCB5EDF825A}" type="datetimeFigureOut">
              <a:rPr lang="en-AE" smtClean="0"/>
              <a:t>28/05/2021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E2CC-1B69-401B-BF93-B53A12B3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CF9E7-F4FA-40E1-B7EA-18308868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6401-791B-4B52-9726-16D35F3AE19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8351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B4DFA-3733-430E-A984-16423B4D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254E4-C954-4A64-BDFE-9116B8B51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4C1E-E2EC-44F1-BA2A-01226577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477D-9A71-4260-933E-0DCB5EDF825A}" type="datetimeFigureOut">
              <a:rPr lang="en-AE" smtClean="0"/>
              <a:t>28/05/2021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4E768-16BA-48FD-A995-A16B9DEE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7E01-4D12-4514-9141-9E342FFC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6401-791B-4B52-9726-16D35F3AE19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4307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0E10-7098-43A3-8E3D-D3D19771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B37E-D334-4199-B4DD-25E873314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E38C1-0451-4FC1-BCBF-3E18079F1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A211A-54FF-4FCC-9F31-FE4655BE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477D-9A71-4260-933E-0DCB5EDF825A}" type="datetimeFigureOut">
              <a:rPr lang="en-AE" smtClean="0"/>
              <a:t>28/05/2021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D8A10-BC11-454A-808A-A3770F34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9FBBC-205A-494E-830B-42C5B8E1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6401-791B-4B52-9726-16D35F3AE19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717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1285-51BB-4A1F-B81D-E4F4EA3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C6FD5-B4CD-4393-B6A4-3BEC4C63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5CFA5-0F41-4E41-B596-A8180D997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2591B-7F92-4C32-9E48-9771CD7B9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2E329-247D-4450-AAB5-E67600E14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88092-BCC7-48CF-B67E-E4979086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477D-9A71-4260-933E-0DCB5EDF825A}" type="datetimeFigureOut">
              <a:rPr lang="en-AE" smtClean="0"/>
              <a:t>28/05/2021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29DC9-CD1C-4088-BD86-97CC55E4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3CE30-50CD-4BD4-8D92-329F20A6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6401-791B-4B52-9726-16D35F3AE19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1731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4E17-2BB2-4D87-A02D-00F700DE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0499E-B134-468D-8B63-91FD4342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477D-9A71-4260-933E-0DCB5EDF825A}" type="datetimeFigureOut">
              <a:rPr lang="en-AE" smtClean="0"/>
              <a:t>28/05/2021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24F3F-2104-49D2-9FD6-1A2ABD83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AEBC4-1F5C-48DD-A770-A5F8CC7E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6401-791B-4B52-9726-16D35F3AE19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797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8910D-89DE-4DB1-A3FA-C12A6618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477D-9A71-4260-933E-0DCB5EDF825A}" type="datetimeFigureOut">
              <a:rPr lang="en-AE" smtClean="0"/>
              <a:t>28/05/2021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81275-ADE0-47DF-98BA-4E4D32CD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A4DCC-7291-48C8-96C7-02884606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6401-791B-4B52-9726-16D35F3AE19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3630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2F88-DADE-474E-B37F-B2C99659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844DA-C830-4EA8-830B-ED9A9F516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64088-F5E4-4DD0-9144-A1FABBFBC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0384A-7AFE-48DF-B38B-5D0ED05C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477D-9A71-4260-933E-0DCB5EDF825A}" type="datetimeFigureOut">
              <a:rPr lang="en-AE" smtClean="0"/>
              <a:t>28/05/2021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C595B-98DC-4FEB-B7DD-2FDFEBBB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97C39-BB57-4506-B46F-169B0D16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6401-791B-4B52-9726-16D35F3AE19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0681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44E8-5402-4FF8-9667-DB417FED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50F9A-46F1-46EE-AF85-87022A3D5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BEFEE-42AF-436D-B6BB-EA26A87C6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B5E81-D38C-4D32-AB1D-5DE51C8E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477D-9A71-4260-933E-0DCB5EDF825A}" type="datetimeFigureOut">
              <a:rPr lang="en-AE" smtClean="0"/>
              <a:t>28/05/2021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DCE99-CD95-4CE1-9C33-094F19EE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C8AA5-2406-4859-ADF8-F4D59769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A6401-791B-4B52-9726-16D35F3AE19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2888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EB817-32B1-434D-BB76-B34AE946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09252-2B1D-42DB-97F5-31ABB222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6A44F-B6ED-4D49-ACA3-2FDF9D3F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D477D-9A71-4260-933E-0DCB5EDF825A}" type="datetimeFigureOut">
              <a:rPr lang="en-AE" smtClean="0"/>
              <a:t>28/05/2021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5167-4079-46D7-8D01-EAB649E3D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5DF5-E240-40B7-B106-4B8FA0A31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A6401-791B-4B52-9726-16D35F3AE19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6474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wBn0voJDaw" TargetMode="External"/><Relationship Id="rId2" Type="http://schemas.openxmlformats.org/officeDocument/2006/relationships/hyperlink" Target="https://www.youtube.com/watch?v=L2iEQBNBIh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3558626/#:~:text=LSI%20possesses%20advantages%20over%20other,%2Dnecessarily%20square)%20input%20matrix" TargetMode="External"/><Relationship Id="rId4" Type="http://schemas.openxmlformats.org/officeDocument/2006/relationships/hyperlink" Target="https://www.youtube.com/watch?v=M1duqgg8-IM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37FC-B29F-4E5E-9A6A-8F56F0E41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5629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Latent Semantic Indexing</a:t>
            </a:r>
            <a:br>
              <a:rPr lang="en-US" dirty="0"/>
            </a:b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C4243-C59D-4F14-8DD2-9D252A122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1211" y="1795177"/>
            <a:ext cx="2854956" cy="1655762"/>
          </a:xfrm>
        </p:spPr>
        <p:txBody>
          <a:bodyPr/>
          <a:lstStyle/>
          <a:p>
            <a:pPr algn="l"/>
            <a:r>
              <a:rPr lang="en-US" dirty="0"/>
              <a:t>Name: Zubair Idrees</a:t>
            </a:r>
          </a:p>
          <a:p>
            <a:pPr algn="l"/>
            <a:r>
              <a:rPr lang="en-US" dirty="0"/>
              <a:t>Student Id: 197301</a:t>
            </a:r>
          </a:p>
          <a:p>
            <a:pPr algn="l"/>
            <a:r>
              <a:rPr lang="en-US" dirty="0"/>
              <a:t>Course: Data Mining</a:t>
            </a:r>
            <a:endParaRPr lang="en-AE" dirty="0"/>
          </a:p>
        </p:txBody>
      </p:sp>
      <p:pic>
        <p:nvPicPr>
          <p:cNvPr id="3074" name="Picture 2" descr="Finding Active Expert Users in CQA System | Shikhar Agrawal">
            <a:extLst>
              <a:ext uri="{FF2B5EF4-FFF2-40B4-BE49-F238E27FC236}">
                <a16:creationId xmlns:a16="http://schemas.microsoft.com/office/drawing/2014/main" id="{1C9D86C3-5022-45B8-8E71-22EF881F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95177"/>
            <a:ext cx="6307678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53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EC0E-592B-4921-8DAB-2BD116AB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1.Build Vocabulary </a:t>
            </a:r>
            <a:br>
              <a:rPr lang="en-US" dirty="0"/>
            </a:br>
            <a:r>
              <a:rPr lang="en-US" dirty="0"/>
              <a:t>  </a:t>
            </a:r>
            <a:r>
              <a:rPr lang="en-US" sz="2800" dirty="0">
                <a:latin typeface="+mn-lt"/>
              </a:rPr>
              <a:t>c) Stemming</a:t>
            </a:r>
            <a:endParaRPr lang="en-AE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2D30-AF68-4AFC-8750-405AF9E9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Stemming is a technique used to extract the base form of the words by removing affixes from them. It is just like cutting down the branches of a tree to its stems. </a:t>
            </a:r>
          </a:p>
          <a:p>
            <a:pPr algn="just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engines use stemming for indexing the words. That’s why rather than storing all forms of a word, a search engine can store only the stems. In this way, stemming reduces the size of the index and increases retrieval accuracy.</a:t>
            </a:r>
          </a:p>
          <a:p>
            <a:pPr algn="just"/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Example</a:t>
            </a:r>
            <a:endParaRPr lang="en-GB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rgbClr val="202124"/>
              </a:solidFill>
            </a:endParaRPr>
          </a:p>
          <a:p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71A55-67AC-41B7-977F-2D265634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726" y="4859597"/>
            <a:ext cx="30956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6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C671-5CB8-4E1A-96AD-243105CC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1.Build Vocabulary </a:t>
            </a:r>
            <a:br>
              <a:rPr lang="en-US" dirty="0"/>
            </a:br>
            <a:r>
              <a:rPr lang="en-US" dirty="0"/>
              <a:t>  </a:t>
            </a:r>
            <a:r>
              <a:rPr lang="en-US" sz="2800" dirty="0">
                <a:latin typeface="+mn-lt"/>
              </a:rPr>
              <a:t>c) </a:t>
            </a:r>
            <a:r>
              <a:rPr lang="en-GB" sz="2800" i="0" dirty="0">
                <a:solidFill>
                  <a:srgbClr val="444444"/>
                </a:solidFill>
                <a:effectLst/>
                <a:latin typeface="+mn-lt"/>
              </a:rPr>
              <a:t>Lemmatization</a:t>
            </a:r>
            <a:endParaRPr lang="en-AE" sz="28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C2E14-DD33-419B-B9F9-0CCDDA363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Lemmatization technique is like stemming. The output we will get after lemmatization is called ‘lemma’, which is a root word rather than root stem, the output of stemming. After lemmatization, we will be getting a valid word that means the same thing.</a:t>
            </a: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Example</a:t>
            </a:r>
          </a:p>
          <a:p>
            <a:pPr marL="0" indent="0">
              <a:buNone/>
            </a:pPr>
            <a:endParaRPr lang="en-AE" dirty="0"/>
          </a:p>
          <a:p>
            <a:endParaRPr lang="en-A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4876DE-A940-4E7F-9693-DA8C7616D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72586"/>
              </p:ext>
            </p:extLst>
          </p:nvPr>
        </p:nvGraphicFramePr>
        <p:xfrm>
          <a:off x="4560760" y="4001294"/>
          <a:ext cx="2679796" cy="1103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811">
                  <a:extLst>
                    <a:ext uri="{9D8B030D-6E8A-4147-A177-3AD203B41FA5}">
                      <a16:colId xmlns:a16="http://schemas.microsoft.com/office/drawing/2014/main" val="3910950951"/>
                    </a:ext>
                  </a:extLst>
                </a:gridCol>
                <a:gridCol w="1481985">
                  <a:extLst>
                    <a:ext uri="{9D8B030D-6E8A-4147-A177-3AD203B41FA5}">
                      <a16:colId xmlns:a16="http://schemas.microsoft.com/office/drawing/2014/main" val="42636876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Word</a:t>
                      </a:r>
                      <a:endParaRPr lang="en-A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lemma</a:t>
                      </a:r>
                      <a:endParaRPr lang="en-A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140954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r>
                        <a:rPr lang="en-US" dirty="0"/>
                        <a:t>studies</a:t>
                      </a:r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</a:t>
                      </a:r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682400"/>
                  </a:ext>
                </a:extLst>
              </a:tr>
              <a:tr h="368653">
                <a:tc>
                  <a:txBody>
                    <a:bodyPr/>
                    <a:lstStyle/>
                    <a:p>
                      <a:r>
                        <a:rPr lang="en-US" dirty="0"/>
                        <a:t>study</a:t>
                      </a:r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</a:t>
                      </a:r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199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993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CB8C-4C2D-4A7C-89F7-F1B9950C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2.Term Document Matrix</a:t>
            </a:r>
            <a:endParaRPr lang="en-AE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313B-852B-47BD-B840-9E5030E96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555555"/>
                </a:solidFill>
                <a:effectLst/>
                <a:latin typeface="Lora"/>
              </a:rPr>
              <a:t>A TDM is a 2D grid that lists the frequency that each specific word (or term) occurs in the documents within a data set.</a:t>
            </a:r>
          </a:p>
          <a:p>
            <a:pPr algn="l"/>
            <a:r>
              <a:rPr lang="en-GB" b="0" i="0" dirty="0">
                <a:solidFill>
                  <a:srgbClr val="555555"/>
                </a:solidFill>
                <a:effectLst/>
                <a:latin typeface="Lora"/>
              </a:rPr>
              <a:t>Weighing functions are then applied to the TDM. A simple example is classifying all documents that contain the word with a value of 1 and all that don’t with a value of 0.</a:t>
            </a:r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endParaRPr lang="en-A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C25CA9-9F18-416A-B0F5-366B3C23E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435" y="3922086"/>
            <a:ext cx="5243026" cy="23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4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EDCD-9FA2-4CE9-8A72-14D889E3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3.Singular Value Decomposition (SVD)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C9AB2-93A0-48F5-B538-38361AAB6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3629607"/>
            <a:ext cx="8534400" cy="22290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8702D-9B15-4ABC-B81E-C123CB353ABA}"/>
              </a:ext>
            </a:extLst>
          </p:cNvPr>
          <p:cNvSpPr txBox="1"/>
          <p:nvPr/>
        </p:nvSpPr>
        <p:spPr>
          <a:xfrm>
            <a:off x="838200" y="2475481"/>
            <a:ext cx="9787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Singular value decomposition is a method of decomposing a matrix into three other matrices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5919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296D-7D2D-45C8-A7F5-AE8BDA9E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3.Singular Value Decomposition (SVD)</a:t>
            </a:r>
            <a:endParaRPr lang="en-A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7F37E0-9AD8-4D2A-9F1B-54ED6607AE0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335" y="1825625"/>
            <a:ext cx="94892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1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FA9D-CE94-40D3-94F9-580B7137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k Rank Approximation Matrix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B71950-391E-4A12-9342-7128E0B1373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889" y="1891507"/>
            <a:ext cx="8434873" cy="3772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07B1D-A701-4DC6-B88C-1C5FDDE4D6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0889" y="5663683"/>
            <a:ext cx="8434873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0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A7BA-5894-4B2B-960D-A61055F5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188A-F400-491C-BA87-46D8BDB5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9660F89-73C7-4E92-93B9-E09ED328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0" y="1825626"/>
            <a:ext cx="979551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83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A7BA-5894-4B2B-960D-A61055F52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188A-F400-491C-BA87-46D8BDB5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DBC2B-7AEA-4B8C-87CB-C4E56755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20" y="1825624"/>
            <a:ext cx="9809826" cy="46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8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3CDD-36E5-433F-BE21-E1735FF5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AE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E3CECC-5E25-4032-9130-3418BF482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11257"/>
              </p:ext>
            </p:extLst>
          </p:nvPr>
        </p:nvGraphicFramePr>
        <p:xfrm>
          <a:off x="1048382" y="1810188"/>
          <a:ext cx="9836539" cy="369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91">
                  <a:extLst>
                    <a:ext uri="{9D8B030D-6E8A-4147-A177-3AD203B41FA5}">
                      <a16:colId xmlns:a16="http://schemas.microsoft.com/office/drawing/2014/main" val="1573986356"/>
                    </a:ext>
                  </a:extLst>
                </a:gridCol>
                <a:gridCol w="435006">
                  <a:extLst>
                    <a:ext uri="{9D8B030D-6E8A-4147-A177-3AD203B41FA5}">
                      <a16:colId xmlns:a16="http://schemas.microsoft.com/office/drawing/2014/main" val="690162147"/>
                    </a:ext>
                  </a:extLst>
                </a:gridCol>
                <a:gridCol w="2588818">
                  <a:extLst>
                    <a:ext uri="{9D8B030D-6E8A-4147-A177-3AD203B41FA5}">
                      <a16:colId xmlns:a16="http://schemas.microsoft.com/office/drawing/2014/main" val="3043118440"/>
                    </a:ext>
                  </a:extLst>
                </a:gridCol>
                <a:gridCol w="2544396">
                  <a:extLst>
                    <a:ext uri="{9D8B030D-6E8A-4147-A177-3AD203B41FA5}">
                      <a16:colId xmlns:a16="http://schemas.microsoft.com/office/drawing/2014/main" val="2510302007"/>
                    </a:ext>
                  </a:extLst>
                </a:gridCol>
                <a:gridCol w="3079528">
                  <a:extLst>
                    <a:ext uri="{9D8B030D-6E8A-4147-A177-3AD203B41FA5}">
                      <a16:colId xmlns:a16="http://schemas.microsoft.com/office/drawing/2014/main" val="4058972713"/>
                    </a:ext>
                  </a:extLst>
                </a:gridCol>
              </a:tblGrid>
              <a:tr h="101519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Matrix A</a:t>
                      </a:r>
                      <a:endParaRPr lang="en-A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=&gt;</a:t>
                      </a:r>
                      <a:endParaRPr lang="en-A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DD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952846"/>
                  </a:ext>
                </a:extLst>
              </a:tr>
              <a:tr h="1391515"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SVD(A)</a:t>
                      </a:r>
                      <a:endParaRPr lang="en-AE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=&gt;</a:t>
                      </a:r>
                      <a:endParaRPr lang="en-AE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U</a:t>
                      </a:r>
                      <a:endParaRPr lang="en-AE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          </a:t>
                      </a:r>
                      <a:r>
                        <a:rPr lang="en-US" b="1" u="sng" dirty="0"/>
                        <a:t>S</a:t>
                      </a:r>
                      <a:r>
                        <a:rPr lang="en-US" b="1" dirty="0"/>
                        <a:t> </a:t>
                      </a:r>
                      <a:endParaRPr lang="en-AE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               </a:t>
                      </a:r>
                      <a:r>
                        <a:rPr lang="en-US" b="1" u="sng" dirty="0"/>
                        <a:t>V</a:t>
                      </a:r>
                      <a:endParaRPr lang="en-AE" b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033907"/>
                  </a:ext>
                </a:extLst>
              </a:tr>
              <a:tr h="12907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Rank of (A) = 3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Rank 2 (A)</a:t>
                      </a:r>
                      <a:endParaRPr lang="en-A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  <a:p>
                      <a:pPr algn="ctr"/>
                      <a:r>
                        <a:rPr lang="en-US" b="0" dirty="0"/>
                        <a:t>=&gt;</a:t>
                      </a:r>
                      <a:endParaRPr lang="en-AE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DD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45854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BBD4074-1AC3-4EFB-9543-4F8E79BA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78" y="1874511"/>
            <a:ext cx="1830516" cy="87008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07441D-D45C-45FF-91E5-B8EB6D6D1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9334" y="3269296"/>
            <a:ext cx="2433541" cy="77922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270045-7EBA-4713-B003-1743881C1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61" y="3310045"/>
            <a:ext cx="2433541" cy="77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8192DB-4686-4BB4-BF47-13FB6530A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6588" y="3310046"/>
            <a:ext cx="2938333" cy="7792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7CC077-365A-4AC5-B905-0088D7524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8682" y="4485216"/>
            <a:ext cx="4674636" cy="870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1260F3-5B61-4423-88CF-2EE8388177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5268" y="5507628"/>
            <a:ext cx="3116618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7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9F38-808C-43EF-B939-0EB54846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A97814-E0D3-4873-869F-2EF3B8875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117F47-665D-4E2D-8495-FAE02EFE7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41868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9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65AC-66AE-4292-A25D-534BB10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Indexing (LSI)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CC22F-B163-4CE3-A84D-07DB74174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555555"/>
                </a:solidFill>
                <a:latin typeface="Lora"/>
              </a:rPr>
              <a:t>LSI stands for Latent Semantic Index(</a:t>
            </a:r>
            <a:r>
              <a:rPr lang="en-GB" dirty="0" err="1">
                <a:solidFill>
                  <a:srgbClr val="555555"/>
                </a:solidFill>
                <a:latin typeface="Lora"/>
              </a:rPr>
              <a:t>ing</a:t>
            </a:r>
            <a:r>
              <a:rPr lang="en-GB" dirty="0">
                <a:solidFill>
                  <a:srgbClr val="555555"/>
                </a:solidFill>
                <a:latin typeface="Lora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555555"/>
                </a:solidFill>
                <a:latin typeface="Lora"/>
              </a:rPr>
              <a:t>It is designed to learn a wide variety of synonyms, based on context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rgbClr val="555555"/>
                </a:solidFill>
                <a:latin typeface="Lora"/>
              </a:rPr>
              <a:t>Mathematical techniques are used to find relationships between words and concepts within a piece of content.</a:t>
            </a:r>
          </a:p>
          <a:p>
            <a:pPr marL="0" indent="0" algn="l">
              <a:buNone/>
            </a:pPr>
            <a:endParaRPr lang="en-GB" dirty="0">
              <a:solidFill>
                <a:srgbClr val="555555"/>
              </a:solidFill>
              <a:latin typeface="Lora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555555"/>
                </a:solidFill>
                <a:effectLst/>
                <a:latin typeface="Lora"/>
              </a:rPr>
              <a:t>Latent → Hidden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555555"/>
                </a:solidFill>
                <a:effectLst/>
                <a:latin typeface="Lora"/>
              </a:rPr>
              <a:t>Semantic → Relationships Between Words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555555"/>
                </a:solidFill>
                <a:effectLst/>
                <a:latin typeface="Lora"/>
              </a:rPr>
              <a:t>Indexing → Information Retrieval</a:t>
            </a:r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331262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9F38-808C-43EF-B939-0EB54846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A97814-E0D3-4873-869F-2EF3B8875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36725-DD02-46D5-B8DF-503E4336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14928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77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0B4F-1FF0-4C33-82E8-A2C4811E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Select ‘k’ value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761D-7A17-4393-91DA-DD28820E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0" i="0" dirty="0">
                <a:solidFill>
                  <a:srgbClr val="000000"/>
                </a:solidFill>
                <a:effectLst/>
              </a:rPr>
              <a:t>A high </a:t>
            </a:r>
            <a:r>
              <a:rPr lang="en-GB" sz="1800" b="0" i="1" dirty="0">
                <a:solidFill>
                  <a:srgbClr val="000000"/>
                </a:solidFill>
                <a:effectLst/>
              </a:rPr>
              <a:t>k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 value may seem advantageous because one compares all documents across more concepts, but can be detrimental due to added noise.</a:t>
            </a:r>
          </a:p>
          <a:p>
            <a:r>
              <a:rPr lang="en-GB" sz="1800" b="0" i="0" dirty="0">
                <a:solidFill>
                  <a:srgbClr val="000000"/>
                </a:solidFill>
                <a:effectLst/>
              </a:rPr>
              <a:t>A low </a:t>
            </a:r>
            <a:r>
              <a:rPr lang="en-GB" sz="1800" b="0" i="1" dirty="0">
                <a:solidFill>
                  <a:srgbClr val="000000"/>
                </a:solidFill>
                <a:effectLst/>
              </a:rPr>
              <a:t>k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 value suffers from the danger of discarding crucial, distinguishing concepts in the data.</a:t>
            </a:r>
          </a:p>
          <a:p>
            <a:r>
              <a:rPr lang="en-GB" sz="1800" b="0" i="0" dirty="0">
                <a:solidFill>
                  <a:srgbClr val="000000"/>
                </a:solidFill>
                <a:effectLst/>
              </a:rPr>
              <a:t>This problem can be ameliorated to a certain extent by optimizing the precision and recall of LSI retrieval</a:t>
            </a:r>
            <a:endParaRPr lang="en-AE" sz="1800" dirty="0"/>
          </a:p>
        </p:txBody>
      </p:sp>
    </p:spTree>
    <p:extLst>
      <p:ext uri="{BB962C8B-B14F-4D97-AF65-F5344CB8AC3E}">
        <p14:creationId xmlns:p14="http://schemas.microsoft.com/office/powerpoint/2010/main" val="2518876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6012-5CA2-4A16-86FD-AA9FD2A3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Disadvantages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BC20-AA1F-4E48-B94A-3E46A2CCA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</a:t>
            </a:r>
          </a:p>
          <a:p>
            <a:r>
              <a:rPr lang="en-GB" sz="1400" dirty="0"/>
              <a:t>Easy to implement, understand and use. </a:t>
            </a:r>
          </a:p>
          <a:p>
            <a:r>
              <a:rPr lang="en-GB" sz="1400" dirty="0"/>
              <a:t>Capable of assuring decent results , much better than plain vector space model. It works well on dataset with diverse topics.</a:t>
            </a:r>
          </a:p>
          <a:p>
            <a:r>
              <a:rPr lang="en-GB" sz="1400" dirty="0"/>
              <a:t>Handle synonymy problems to some extent (depends on dataset though)</a:t>
            </a:r>
          </a:p>
          <a:p>
            <a:r>
              <a:rPr lang="en-GB" sz="1400" dirty="0"/>
              <a:t>Apply it on new data is easier and faster compared to other methods. </a:t>
            </a:r>
            <a:endParaRPr lang="en-US" sz="14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Disadvantages</a:t>
            </a:r>
          </a:p>
          <a:p>
            <a:r>
              <a:rPr lang="en-AE" sz="1400" dirty="0"/>
              <a:t>Difficult to select the ‘k’ value</a:t>
            </a:r>
          </a:p>
          <a:p>
            <a:r>
              <a:rPr lang="en-GB" sz="1400" dirty="0"/>
              <a:t>It is computationally intensive. Calculating the SVD of a matrix M via reduction to a bidiagonal matrix has a computational complexity of O [m × n × min (m, n)].</a:t>
            </a:r>
          </a:p>
          <a:p>
            <a:r>
              <a:rPr lang="en-GB" sz="1400" dirty="0"/>
              <a:t> The ordering of words in a document is completely disregarded.</a:t>
            </a:r>
          </a:p>
          <a:p>
            <a:endParaRPr lang="en-AE" sz="1400" dirty="0"/>
          </a:p>
        </p:txBody>
      </p:sp>
    </p:spTree>
    <p:extLst>
      <p:ext uri="{BB962C8B-B14F-4D97-AF65-F5344CB8AC3E}">
        <p14:creationId xmlns:p14="http://schemas.microsoft.com/office/powerpoint/2010/main" val="864538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A12A-8F59-4432-A481-F6C62F4C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E2F0-4C27-431A-9FD7-5D10E543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Latent Semantic Indexing | What Is It and 3 Ways on How to Use It </a:t>
            </a:r>
            <a:r>
              <a:rPr lang="en-US" sz="18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YouTube</a:t>
            </a:r>
            <a:endParaRPr lang="en-A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Information Retrieval WS 17/18, Lecture 10: Latent Semantic Indexing - YouTube</a:t>
            </a:r>
            <a:endParaRPr lang="en-A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CSE6242 wk14 16 1 2 latent semantic indexing - YouTube</a:t>
            </a:r>
            <a:endParaRPr lang="en-A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https://www.ncbi.nlm.nih.gov/pmc/articles/PMC3558626/#:~:text=LSI%20possesses%20advantages%20over%20other,%2Dnecessarily%20square)%20input%20matrix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90148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AAD8-7DEC-476E-BE11-88F648C0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Question?</a:t>
            </a:r>
            <a:br>
              <a:rPr lang="en-AE" dirty="0"/>
            </a:br>
            <a:endParaRPr lang="en-A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B91E5-5C14-4414-89B2-463FDAD24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0995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6AB6-3528-4B5A-8C91-EA06360B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Semantic Indexing (LSI)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762DE-BF13-43DB-86F0-8D6350AB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Main Idea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AE" dirty="0"/>
              <a:t>ap each document into some </a:t>
            </a:r>
            <a:r>
              <a:rPr lang="en-AE" b="1" dirty="0"/>
              <a:t>‘concepts’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E" dirty="0"/>
              <a:t>Map each term into some </a:t>
            </a:r>
            <a:r>
              <a:rPr lang="en-AE" b="1" dirty="0"/>
              <a:t>‘concepts’</a:t>
            </a:r>
          </a:p>
          <a:p>
            <a:endParaRPr lang="en-AE" b="1" dirty="0"/>
          </a:p>
          <a:p>
            <a:pPr marL="0" indent="0">
              <a:buNone/>
            </a:pPr>
            <a:r>
              <a:rPr lang="en-AE" b="1" dirty="0"/>
              <a:t>‘Concepts’</a:t>
            </a:r>
            <a:r>
              <a:rPr lang="en-AE" dirty="0"/>
              <a:t>: ~ a set of terms, with weights.</a:t>
            </a:r>
          </a:p>
          <a:p>
            <a:pPr marL="0" indent="0">
              <a:buNone/>
            </a:pPr>
            <a:endParaRPr lang="en-AE" dirty="0"/>
          </a:p>
          <a:p>
            <a:pPr marL="0" indent="0">
              <a:buNone/>
            </a:pPr>
            <a:r>
              <a:rPr lang="en-AE" dirty="0"/>
              <a:t>For example, </a:t>
            </a:r>
            <a:r>
              <a:rPr lang="en-AE" dirty="0" err="1"/>
              <a:t>DBMS_concept</a:t>
            </a:r>
            <a:r>
              <a:rPr lang="en-AE" dirty="0"/>
              <a:t>:</a:t>
            </a:r>
          </a:p>
          <a:p>
            <a:pPr marL="0" indent="0">
              <a:buNone/>
            </a:pPr>
            <a:r>
              <a:rPr lang="en-AE" dirty="0"/>
              <a:t>“data” (0.8),</a:t>
            </a:r>
          </a:p>
          <a:p>
            <a:pPr marL="0" indent="0">
              <a:buNone/>
            </a:pPr>
            <a:r>
              <a:rPr lang="en-AE" dirty="0"/>
              <a:t>“system” (0.5)</a:t>
            </a:r>
          </a:p>
          <a:p>
            <a:pPr marL="0" indent="0">
              <a:buNone/>
            </a:pPr>
            <a:r>
              <a:rPr lang="en-AE" dirty="0"/>
              <a:t>“retrieval” (0.6)</a:t>
            </a:r>
          </a:p>
        </p:txBody>
      </p:sp>
    </p:spTree>
    <p:extLst>
      <p:ext uri="{BB962C8B-B14F-4D97-AF65-F5344CB8AC3E}">
        <p14:creationId xmlns:p14="http://schemas.microsoft.com/office/powerpoint/2010/main" val="364771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5413-9FB3-467B-8C12-C019A8F9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957"/>
            <a:ext cx="10515600" cy="1325563"/>
          </a:xfrm>
        </p:spPr>
        <p:txBody>
          <a:bodyPr/>
          <a:lstStyle/>
          <a:p>
            <a:r>
              <a:rPr lang="en-US" dirty="0"/>
              <a:t>Latent Semantic Indexing (LSI)</a:t>
            </a:r>
            <a:endParaRPr lang="en-A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7B166-8332-45FE-A684-330BACC0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A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ECEB554-7EC5-47D8-9C59-D42E7F93F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59506"/>
              </p:ext>
            </p:extLst>
          </p:nvPr>
        </p:nvGraphicFramePr>
        <p:xfrm>
          <a:off x="1090863" y="1825625"/>
          <a:ext cx="8812464" cy="417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232">
                  <a:extLst>
                    <a:ext uri="{9D8B030D-6E8A-4147-A177-3AD203B41FA5}">
                      <a16:colId xmlns:a16="http://schemas.microsoft.com/office/drawing/2014/main" val="2434857220"/>
                    </a:ext>
                  </a:extLst>
                </a:gridCol>
                <a:gridCol w="4406232">
                  <a:extLst>
                    <a:ext uri="{9D8B030D-6E8A-4147-A177-3AD203B41FA5}">
                      <a16:colId xmlns:a16="http://schemas.microsoft.com/office/drawing/2014/main" val="4099133402"/>
                    </a:ext>
                  </a:extLst>
                </a:gridCol>
              </a:tblGrid>
              <a:tr h="417412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Term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Concept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Matrix</a:t>
                      </a:r>
                      <a:endParaRPr lang="en-A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Document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Concept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Matrix</a:t>
                      </a:r>
                      <a:endParaRPr lang="en-A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02839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AFFDFB8-B597-4B16-92BF-FBCAA854F8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528763"/>
              </p:ext>
            </p:extLst>
          </p:nvPr>
        </p:nvGraphicFramePr>
        <p:xfrm>
          <a:off x="1090863" y="2758415"/>
          <a:ext cx="3765885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295">
                  <a:extLst>
                    <a:ext uri="{9D8B030D-6E8A-4147-A177-3AD203B41FA5}">
                      <a16:colId xmlns:a16="http://schemas.microsoft.com/office/drawing/2014/main" val="2287445423"/>
                    </a:ext>
                  </a:extLst>
                </a:gridCol>
                <a:gridCol w="1255295">
                  <a:extLst>
                    <a:ext uri="{9D8B030D-6E8A-4147-A177-3AD203B41FA5}">
                      <a16:colId xmlns:a16="http://schemas.microsoft.com/office/drawing/2014/main" val="3747072885"/>
                    </a:ext>
                  </a:extLst>
                </a:gridCol>
                <a:gridCol w="1255295">
                  <a:extLst>
                    <a:ext uri="{9D8B030D-6E8A-4147-A177-3AD203B41FA5}">
                      <a16:colId xmlns:a16="http://schemas.microsoft.com/office/drawing/2014/main" val="3483286016"/>
                    </a:ext>
                  </a:extLst>
                </a:gridCol>
              </a:tblGrid>
              <a:tr h="162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A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 concept</a:t>
                      </a:r>
                      <a:endParaRPr lang="en-A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Medical concept</a:t>
                      </a:r>
                      <a:endParaRPr lang="en-A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9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2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System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1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Retrieval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6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Lung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96794"/>
                  </a:ext>
                </a:extLst>
              </a:tr>
              <a:tr h="2034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Ear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22626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C082490-5E57-448D-B54B-AA01B1266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132799"/>
              </p:ext>
            </p:extLst>
          </p:nvPr>
        </p:nvGraphicFramePr>
        <p:xfrm>
          <a:off x="5680789" y="2758415"/>
          <a:ext cx="3765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295">
                  <a:extLst>
                    <a:ext uri="{9D8B030D-6E8A-4147-A177-3AD203B41FA5}">
                      <a16:colId xmlns:a16="http://schemas.microsoft.com/office/drawing/2014/main" val="2287445423"/>
                    </a:ext>
                  </a:extLst>
                </a:gridCol>
                <a:gridCol w="1255295">
                  <a:extLst>
                    <a:ext uri="{9D8B030D-6E8A-4147-A177-3AD203B41FA5}">
                      <a16:colId xmlns:a16="http://schemas.microsoft.com/office/drawing/2014/main" val="3747072885"/>
                    </a:ext>
                  </a:extLst>
                </a:gridCol>
                <a:gridCol w="1255295">
                  <a:extLst>
                    <a:ext uri="{9D8B030D-6E8A-4147-A177-3AD203B41FA5}">
                      <a16:colId xmlns:a16="http://schemas.microsoft.com/office/drawing/2014/main" val="3483286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 concept</a:t>
                      </a:r>
                      <a:endParaRPr lang="en-A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Medical concept</a:t>
                      </a:r>
                      <a:endParaRPr lang="en-A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9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Doc1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2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Doc2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1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Doc3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6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Doc4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9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22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41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5413-9FB3-467B-8C12-C019A8F9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957"/>
            <a:ext cx="10515600" cy="1524668"/>
          </a:xfrm>
        </p:spPr>
        <p:txBody>
          <a:bodyPr>
            <a:normAutofit/>
          </a:bodyPr>
          <a:lstStyle/>
          <a:p>
            <a:r>
              <a:rPr lang="en-US" dirty="0"/>
              <a:t>Latent Semantic Indexing (LSI)</a:t>
            </a:r>
            <a:br>
              <a:rPr lang="en-US" dirty="0"/>
            </a:br>
            <a:r>
              <a:rPr lang="en-US" sz="1800" dirty="0">
                <a:latin typeface="+mn-lt"/>
              </a:rPr>
              <a:t>Q: How to search e.g., for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“</a:t>
            </a:r>
            <a:r>
              <a:rPr lang="en-US" sz="1800" b="1" dirty="0">
                <a:solidFill>
                  <a:schemeClr val="accent1"/>
                </a:solidFill>
                <a:latin typeface="+mn-lt"/>
              </a:rPr>
              <a:t>System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”</a:t>
            </a:r>
            <a:r>
              <a:rPr lang="en-US" sz="1800" dirty="0">
                <a:latin typeface="+mn-lt"/>
              </a:rPr>
              <a:t>?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A: Find the corresponding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concept(s)</a:t>
            </a:r>
            <a:r>
              <a:rPr lang="en-US" sz="1800" b="1" dirty="0">
                <a:latin typeface="+mn-lt"/>
              </a:rPr>
              <a:t>;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1800" dirty="0">
                <a:latin typeface="+mn-lt"/>
              </a:rPr>
              <a:t>and the corresponding </a:t>
            </a:r>
            <a:r>
              <a:rPr lang="en-US" sz="1800" b="1" dirty="0">
                <a:solidFill>
                  <a:schemeClr val="accent6"/>
                </a:solidFill>
                <a:latin typeface="+mn-lt"/>
              </a:rPr>
              <a:t>documents</a:t>
            </a:r>
            <a:endParaRPr lang="en-AE" sz="18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7B166-8332-45FE-A684-330BACC0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AE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ECEB554-7EC5-47D8-9C59-D42E7F93F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04610"/>
              </p:ext>
            </p:extLst>
          </p:nvPr>
        </p:nvGraphicFramePr>
        <p:xfrm>
          <a:off x="1090863" y="1825625"/>
          <a:ext cx="8812464" cy="4174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232">
                  <a:extLst>
                    <a:ext uri="{9D8B030D-6E8A-4147-A177-3AD203B41FA5}">
                      <a16:colId xmlns:a16="http://schemas.microsoft.com/office/drawing/2014/main" val="2434857220"/>
                    </a:ext>
                  </a:extLst>
                </a:gridCol>
                <a:gridCol w="4406232">
                  <a:extLst>
                    <a:ext uri="{9D8B030D-6E8A-4147-A177-3AD203B41FA5}">
                      <a16:colId xmlns:a16="http://schemas.microsoft.com/office/drawing/2014/main" val="4099133402"/>
                    </a:ext>
                  </a:extLst>
                </a:gridCol>
              </a:tblGrid>
              <a:tr h="417412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Term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Concept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Matrix</a:t>
                      </a:r>
                      <a:endParaRPr lang="en-A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Document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Concept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Matrix</a:t>
                      </a:r>
                    </a:p>
                    <a:p>
                      <a:pPr algn="ctr"/>
                      <a:endParaRPr lang="en-A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02839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AFFDFB8-B597-4B16-92BF-FBCAA854F877}"/>
              </a:ext>
            </a:extLst>
          </p:cNvPr>
          <p:cNvGraphicFramePr>
            <a:graphicFrameLocks/>
          </p:cNvGraphicFramePr>
          <p:nvPr/>
        </p:nvGraphicFramePr>
        <p:xfrm>
          <a:off x="1090863" y="2758415"/>
          <a:ext cx="3765885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295">
                  <a:extLst>
                    <a:ext uri="{9D8B030D-6E8A-4147-A177-3AD203B41FA5}">
                      <a16:colId xmlns:a16="http://schemas.microsoft.com/office/drawing/2014/main" val="2287445423"/>
                    </a:ext>
                  </a:extLst>
                </a:gridCol>
                <a:gridCol w="1255295">
                  <a:extLst>
                    <a:ext uri="{9D8B030D-6E8A-4147-A177-3AD203B41FA5}">
                      <a16:colId xmlns:a16="http://schemas.microsoft.com/office/drawing/2014/main" val="3747072885"/>
                    </a:ext>
                  </a:extLst>
                </a:gridCol>
                <a:gridCol w="1255295">
                  <a:extLst>
                    <a:ext uri="{9D8B030D-6E8A-4147-A177-3AD203B41FA5}">
                      <a16:colId xmlns:a16="http://schemas.microsoft.com/office/drawing/2014/main" val="3483286016"/>
                    </a:ext>
                  </a:extLst>
                </a:gridCol>
              </a:tblGrid>
              <a:tr h="1628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A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 concept</a:t>
                      </a:r>
                      <a:endParaRPr lang="en-A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Medical concept</a:t>
                      </a:r>
                      <a:endParaRPr lang="en-A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9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2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System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1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Retrieval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6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Lung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96794"/>
                  </a:ext>
                </a:extLst>
              </a:tr>
              <a:tr h="2034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Ear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22626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C082490-5E57-448D-B54B-AA01B1266770}"/>
              </a:ext>
            </a:extLst>
          </p:cNvPr>
          <p:cNvGraphicFramePr>
            <a:graphicFrameLocks/>
          </p:cNvGraphicFramePr>
          <p:nvPr/>
        </p:nvGraphicFramePr>
        <p:xfrm>
          <a:off x="5680789" y="2758415"/>
          <a:ext cx="376588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295">
                  <a:extLst>
                    <a:ext uri="{9D8B030D-6E8A-4147-A177-3AD203B41FA5}">
                      <a16:colId xmlns:a16="http://schemas.microsoft.com/office/drawing/2014/main" val="2287445423"/>
                    </a:ext>
                  </a:extLst>
                </a:gridCol>
                <a:gridCol w="1255295">
                  <a:extLst>
                    <a:ext uri="{9D8B030D-6E8A-4147-A177-3AD203B41FA5}">
                      <a16:colId xmlns:a16="http://schemas.microsoft.com/office/drawing/2014/main" val="3747072885"/>
                    </a:ext>
                  </a:extLst>
                </a:gridCol>
                <a:gridCol w="1255295">
                  <a:extLst>
                    <a:ext uri="{9D8B030D-6E8A-4147-A177-3AD203B41FA5}">
                      <a16:colId xmlns:a16="http://schemas.microsoft.com/office/drawing/2014/main" val="3483286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Database concept</a:t>
                      </a:r>
                      <a:endParaRPr lang="en-A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Medical concept</a:t>
                      </a:r>
                      <a:endParaRPr lang="en-A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69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Doc1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2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Doc2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1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Doc3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69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Doc4</a:t>
                      </a:r>
                      <a:endParaRPr lang="en-A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9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226262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433C8D47-5EA0-4731-B3CC-D93CC97F74EB}"/>
              </a:ext>
            </a:extLst>
          </p:cNvPr>
          <p:cNvSpPr/>
          <p:nvPr/>
        </p:nvSpPr>
        <p:spPr>
          <a:xfrm>
            <a:off x="727787" y="3800970"/>
            <a:ext cx="363075" cy="307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2D38033A-76FB-45FC-A362-0545FB470942}"/>
              </a:ext>
            </a:extLst>
          </p:cNvPr>
          <p:cNvSpPr/>
          <p:nvPr/>
        </p:nvSpPr>
        <p:spPr>
          <a:xfrm>
            <a:off x="3172408" y="3685592"/>
            <a:ext cx="307910" cy="3545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7C11F488-EA50-4AA9-BAFE-445A3A9A6EB7}"/>
              </a:ext>
            </a:extLst>
          </p:cNvPr>
          <p:cNvSpPr/>
          <p:nvPr/>
        </p:nvSpPr>
        <p:spPr>
          <a:xfrm>
            <a:off x="7697755" y="3429000"/>
            <a:ext cx="307910" cy="2565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AE8DCD0D-7D70-4873-B213-1E50AAF3AA8F}"/>
              </a:ext>
            </a:extLst>
          </p:cNvPr>
          <p:cNvSpPr/>
          <p:nvPr/>
        </p:nvSpPr>
        <p:spPr>
          <a:xfrm>
            <a:off x="7696200" y="3826629"/>
            <a:ext cx="307910" cy="2565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2" name="Arrow: Curved Down 31">
            <a:extLst>
              <a:ext uri="{FF2B5EF4-FFF2-40B4-BE49-F238E27FC236}">
                <a16:creationId xmlns:a16="http://schemas.microsoft.com/office/drawing/2014/main" id="{6B7953FD-62ED-43C9-B05F-D7A88525C34F}"/>
              </a:ext>
            </a:extLst>
          </p:cNvPr>
          <p:cNvSpPr/>
          <p:nvPr/>
        </p:nvSpPr>
        <p:spPr>
          <a:xfrm>
            <a:off x="2733869" y="1648408"/>
            <a:ext cx="5187821" cy="111000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30B62F-45C1-499F-ACE4-DAF886A38091}"/>
              </a:ext>
            </a:extLst>
          </p:cNvPr>
          <p:cNvSpPr txBox="1"/>
          <p:nvPr/>
        </p:nvSpPr>
        <p:spPr>
          <a:xfrm>
            <a:off x="909323" y="5342242"/>
            <a:ext cx="10191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may retrieve documents that DON’T have the term “system”, but </a:t>
            </a:r>
            <a:r>
              <a:rPr lang="en-AE" dirty="0"/>
              <a:t>they contain almost everything else (“data”, “retrieval”)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2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6883-468E-4C30-9EC7-867EA627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	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6217-F0A1-438D-8261-FDA7B5D3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GB" dirty="0">
              <a:solidFill>
                <a:srgbClr val="555555"/>
              </a:solidFill>
              <a:latin typeface="Lora"/>
            </a:endParaRPr>
          </a:p>
          <a:p>
            <a:pPr algn="l"/>
            <a:r>
              <a:rPr lang="en-GB" b="0" i="0" dirty="0">
                <a:solidFill>
                  <a:srgbClr val="555555"/>
                </a:solidFill>
                <a:effectLst/>
                <a:latin typeface="Lora"/>
              </a:rPr>
              <a:t>It is mainly used by search engines to</a:t>
            </a:r>
            <a:r>
              <a:rPr lang="en-GB" b="0" i="0" dirty="0">
                <a:solidFill>
                  <a:srgbClr val="000000"/>
                </a:solidFill>
                <a:effectLst/>
                <a:latin typeface="Muli"/>
              </a:rPr>
              <a:t> study and compare relationships between different terms and concepts.</a:t>
            </a:r>
          </a:p>
          <a:p>
            <a:pPr marL="0" indent="0" algn="l">
              <a:buNone/>
            </a:pPr>
            <a:endParaRPr lang="en-GB" b="0" i="0" dirty="0">
              <a:solidFill>
                <a:srgbClr val="000000"/>
              </a:solidFill>
              <a:effectLst/>
              <a:latin typeface="Muli"/>
            </a:endParaRPr>
          </a:p>
          <a:p>
            <a:r>
              <a:rPr lang="en-GB" dirty="0">
                <a:solidFill>
                  <a:srgbClr val="000000"/>
                </a:solidFill>
                <a:latin typeface="Muli"/>
              </a:rPr>
              <a:t>These</a:t>
            </a:r>
            <a:r>
              <a:rPr lang="en-GB" b="0" i="0" dirty="0">
                <a:solidFill>
                  <a:srgbClr val="000000"/>
                </a:solidFill>
                <a:effectLst/>
                <a:latin typeface="Muli"/>
              </a:rPr>
              <a:t> keywords are also used</a:t>
            </a:r>
            <a:r>
              <a:rPr lang="en-GB" dirty="0">
                <a:solidFill>
                  <a:srgbClr val="000000"/>
                </a:solidFill>
                <a:latin typeface="Muli"/>
              </a:rPr>
              <a:t> by different websites to improve SEO traffic and </a:t>
            </a:r>
            <a:r>
              <a:rPr lang="en-GB" b="0" i="0" dirty="0">
                <a:solidFill>
                  <a:srgbClr val="000000"/>
                </a:solidFill>
                <a:effectLst/>
                <a:latin typeface="Muli"/>
              </a:rPr>
              <a:t>create more visibility and higher rankings in search results. </a:t>
            </a:r>
            <a:endParaRPr lang="en-GB" b="0" i="0" dirty="0">
              <a:solidFill>
                <a:srgbClr val="555555"/>
              </a:solidFill>
              <a:effectLst/>
              <a:latin typeface="Lora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03868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2EB8-5426-44EB-AF55-E2F0EE2F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It’s Work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F9E7C-F98B-4CC1-AC92-9F9A54EC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 Vocabulary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Tokenization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Remove </a:t>
            </a:r>
            <a:r>
              <a:rPr lang="en-US" dirty="0" err="1"/>
              <a:t>Stopwords</a:t>
            </a:r>
            <a:endParaRPr lang="en-US" dirty="0"/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Stemming/Lemmatization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List down distinct 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Term Document Matrix 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SVD on Term-Document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k Rank Approximation Matrix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20751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E480-48D5-45C1-824E-0E72DF58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1.Build Vocabulary</a:t>
            </a:r>
            <a:br>
              <a:rPr lang="en-GB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GB" sz="2800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a) Tokenization</a:t>
            </a:r>
            <a:endParaRPr lang="en-AE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D283-1FB4-4208-A236-B1B115289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dirty="0">
                <a:solidFill>
                  <a:srgbClr val="333333"/>
                </a:solidFill>
                <a:effectLst/>
              </a:rPr>
              <a:t>Tokenization is essentially splitting a phrase, sentence, paragraph, or an entire text document into smaller units, such as individual words or terms. Each of these smaller units are called tokens.</a:t>
            </a:r>
          </a:p>
          <a:p>
            <a:endParaRPr lang="en-GB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r>
              <a:rPr lang="en-GB" b="0" dirty="0">
                <a:solidFill>
                  <a:srgbClr val="595858"/>
                </a:solidFill>
                <a:effectLst/>
              </a:rPr>
              <a:t>Let’s take an example. Consider the below string:</a:t>
            </a:r>
          </a:p>
          <a:p>
            <a:pPr marL="0" indent="0" algn="ctr">
              <a:buNone/>
            </a:pPr>
            <a:r>
              <a:rPr lang="en-GB" b="0" dirty="0">
                <a:solidFill>
                  <a:srgbClr val="595858"/>
                </a:solidFill>
                <a:effectLst/>
              </a:rPr>
              <a:t>“This is a cat.”</a:t>
            </a:r>
          </a:p>
          <a:p>
            <a:pPr marL="0" indent="0" algn="l">
              <a:buNone/>
            </a:pPr>
            <a:r>
              <a:rPr lang="en-GB" b="0" dirty="0">
                <a:solidFill>
                  <a:srgbClr val="595858"/>
                </a:solidFill>
                <a:effectLst/>
              </a:rPr>
              <a:t>What do you think will happen after we perform tokenization on this string? We get [‘This’, ‘is’, ‘a’, cat’].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5689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01B4-D5B5-4A36-9922-B2B1070B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1.Build Vocabulary </a:t>
            </a:r>
            <a:br>
              <a:rPr lang="en-US" dirty="0"/>
            </a:br>
            <a:r>
              <a:rPr lang="en-US" dirty="0"/>
              <a:t>  </a:t>
            </a:r>
            <a:r>
              <a:rPr lang="en-US" sz="2800" dirty="0">
                <a:latin typeface="+mn-lt"/>
              </a:rPr>
              <a:t>b) Eliminate </a:t>
            </a:r>
            <a:r>
              <a:rPr lang="en-GB" sz="2800" i="0" dirty="0" err="1">
                <a:solidFill>
                  <a:srgbClr val="202124"/>
                </a:solidFill>
                <a:effectLst/>
                <a:latin typeface="+mn-lt"/>
              </a:rPr>
              <a:t>Stopwords</a:t>
            </a:r>
            <a:endParaRPr lang="en-AE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1918-7EC4-4D39-AD76-B091F9C2C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0" dirty="0" err="1">
                <a:solidFill>
                  <a:srgbClr val="202124"/>
                </a:solidFill>
                <a:effectLst/>
              </a:rPr>
              <a:t>Stopwords</a:t>
            </a:r>
            <a:r>
              <a:rPr lang="en-GB" i="0" dirty="0">
                <a:solidFill>
                  <a:srgbClr val="202124"/>
                </a:solidFill>
                <a:effectLst/>
              </a:rPr>
              <a:t> are the most common words in any natural language. For the purpose of </a:t>
            </a:r>
            <a:r>
              <a:rPr lang="en-GB" i="0" dirty="0" err="1">
                <a:solidFill>
                  <a:srgbClr val="202124"/>
                </a:solidFill>
                <a:effectLst/>
              </a:rPr>
              <a:t>analyzing</a:t>
            </a:r>
            <a:r>
              <a:rPr lang="en-GB" i="0" dirty="0">
                <a:solidFill>
                  <a:srgbClr val="202124"/>
                </a:solidFill>
                <a:effectLst/>
              </a:rPr>
              <a:t> text data and building NLP models, these </a:t>
            </a:r>
            <a:r>
              <a:rPr lang="en-GB" i="0" dirty="0" err="1">
                <a:solidFill>
                  <a:srgbClr val="202124"/>
                </a:solidFill>
                <a:effectLst/>
              </a:rPr>
              <a:t>stopwords</a:t>
            </a:r>
            <a:r>
              <a:rPr lang="en-GB" i="0" dirty="0">
                <a:solidFill>
                  <a:srgbClr val="202124"/>
                </a:solidFill>
                <a:effectLst/>
              </a:rPr>
              <a:t> might not add much value to the meaning of the document. Generally, the most common words used in a text are “the”, “is”, “in”, “for”, “where”, “when”, “to”, “at” etc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70411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12067</TotalTime>
  <Words>1059</Words>
  <Application>Microsoft Office PowerPoint</Application>
  <PresentationFormat>Widescreen</PresentationFormat>
  <Paragraphs>166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charter</vt:lpstr>
      <vt:lpstr>Lora</vt:lpstr>
      <vt:lpstr>Muli</vt:lpstr>
      <vt:lpstr>Symbol</vt:lpstr>
      <vt:lpstr>Wingdings</vt:lpstr>
      <vt:lpstr>Office Theme</vt:lpstr>
      <vt:lpstr>Latent Semantic Indexing </vt:lpstr>
      <vt:lpstr>Latent Semantic Indexing (LSI)</vt:lpstr>
      <vt:lpstr>Latent Semantic Indexing (LSI)</vt:lpstr>
      <vt:lpstr>Latent Semantic Indexing (LSI)</vt:lpstr>
      <vt:lpstr>Latent Semantic Indexing (LSI) Q: How to search e.g., for “System”? A: Find the corresponding concept(s); and the corresponding documents</vt:lpstr>
      <vt:lpstr>Applications </vt:lpstr>
      <vt:lpstr>How It’s Work</vt:lpstr>
      <vt:lpstr>1.Build Vocabulary   a) Tokenization</vt:lpstr>
      <vt:lpstr>1.Build Vocabulary    b) Eliminate Stopwords</vt:lpstr>
      <vt:lpstr>1.Build Vocabulary    c) Stemming</vt:lpstr>
      <vt:lpstr>1.Build Vocabulary    c) Lemmatization</vt:lpstr>
      <vt:lpstr>2.Term Document Matrix</vt:lpstr>
      <vt:lpstr>3.Singular Value Decomposition (SVD)</vt:lpstr>
      <vt:lpstr>3.Singular Value Decomposition (SVD)</vt:lpstr>
      <vt:lpstr>4. k Rank Approximation Matrix</vt:lpstr>
      <vt:lpstr>Example</vt:lpstr>
      <vt:lpstr>Example</vt:lpstr>
      <vt:lpstr>Example</vt:lpstr>
      <vt:lpstr>Example</vt:lpstr>
      <vt:lpstr>Example</vt:lpstr>
      <vt:lpstr>How to Select ‘k’ value</vt:lpstr>
      <vt:lpstr>Advantages &amp; Disadvantages</vt:lpstr>
      <vt:lpstr>References</vt:lpstr>
      <vt:lpstr>Question?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Semantic Indexing </dc:title>
  <dc:creator>GTFS Zubair Idrees</dc:creator>
  <cp:lastModifiedBy>GTFS Zubair Idrees</cp:lastModifiedBy>
  <cp:revision>53</cp:revision>
  <dcterms:created xsi:type="dcterms:W3CDTF">2021-05-04T07:40:19Z</dcterms:created>
  <dcterms:modified xsi:type="dcterms:W3CDTF">2021-05-28T04:58:34Z</dcterms:modified>
</cp:coreProperties>
</file>