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81" r:id="rId4"/>
    <p:sldId id="259" r:id="rId5"/>
    <p:sldId id="268" r:id="rId6"/>
    <p:sldId id="282" r:id="rId7"/>
    <p:sldId id="260" r:id="rId8"/>
    <p:sldId id="285" r:id="rId9"/>
    <p:sldId id="286" r:id="rId10"/>
    <p:sldId id="287" r:id="rId11"/>
    <p:sldId id="288" r:id="rId12"/>
    <p:sldId id="289" r:id="rId13"/>
    <p:sldId id="290" r:id="rId14"/>
    <p:sldId id="292" r:id="rId15"/>
    <p:sldId id="293" r:id="rId16"/>
    <p:sldId id="263" r:id="rId17"/>
    <p:sldId id="294" r:id="rId18"/>
    <p:sldId id="264" r:id="rId19"/>
    <p:sldId id="29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105" d="100"/>
          <a:sy n="105" d="100"/>
        </p:scale>
        <p:origin x="678" y="114"/>
      </p:cViewPr>
      <p:guideLst>
        <p:guide orient="horz" pos="2160"/>
        <p:guide pos="3840"/>
      </p:guideLst>
    </p:cSldViewPr>
  </p:slideViewPr>
  <p:notesTextViewPr>
    <p:cViewPr>
      <p:scale>
        <a:sx n="1" d="1"/>
        <a:sy n="1" d="1"/>
      </p:scale>
      <p:origin x="0" y="0"/>
    </p:cViewPr>
  </p:notesTextViewPr>
  <p:sorterViewPr>
    <p:cViewPr>
      <p:scale>
        <a:sx n="100" d="100"/>
        <a:sy n="100" d="100"/>
      </p:scale>
      <p:origin x="0" y="-18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041C1-0DC4-4D8F-B62D-1B997B6A26BD}"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89EF-31E2-44E7-907B-DF2A9B566912}" type="slidenum">
              <a:rPr lang="en-US" smtClean="0"/>
              <a:t>‹#›</a:t>
            </a:fld>
            <a:endParaRPr lang="en-US"/>
          </a:p>
        </p:txBody>
      </p:sp>
    </p:spTree>
    <p:extLst>
      <p:ext uri="{BB962C8B-B14F-4D97-AF65-F5344CB8AC3E}">
        <p14:creationId xmlns:p14="http://schemas.microsoft.com/office/powerpoint/2010/main" val="1875735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CD289EF-31E2-44E7-907B-DF2A9B566912}" type="slidenum">
              <a:rPr lang="en-US" smtClean="0"/>
              <a:t>11</a:t>
            </a:fld>
            <a:endParaRPr lang="en-US"/>
          </a:p>
        </p:txBody>
      </p:sp>
    </p:spTree>
    <p:extLst>
      <p:ext uri="{BB962C8B-B14F-4D97-AF65-F5344CB8AC3E}">
        <p14:creationId xmlns:p14="http://schemas.microsoft.com/office/powerpoint/2010/main" val="157135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CD289EF-31E2-44E7-907B-DF2A9B566912}" type="slidenum">
              <a:rPr lang="en-US" smtClean="0"/>
              <a:t>12</a:t>
            </a:fld>
            <a:endParaRPr lang="en-US"/>
          </a:p>
        </p:txBody>
      </p:sp>
    </p:spTree>
    <p:extLst>
      <p:ext uri="{BB962C8B-B14F-4D97-AF65-F5344CB8AC3E}">
        <p14:creationId xmlns:p14="http://schemas.microsoft.com/office/powerpoint/2010/main" val="270225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CD289EF-31E2-44E7-907B-DF2A9B566912}" type="slidenum">
              <a:rPr lang="en-US" smtClean="0"/>
              <a:t>13</a:t>
            </a:fld>
            <a:endParaRPr lang="en-US"/>
          </a:p>
        </p:txBody>
      </p:sp>
    </p:spTree>
    <p:extLst>
      <p:ext uri="{BB962C8B-B14F-4D97-AF65-F5344CB8AC3E}">
        <p14:creationId xmlns:p14="http://schemas.microsoft.com/office/powerpoint/2010/main" val="252318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CD289EF-31E2-44E7-907B-DF2A9B566912}" type="slidenum">
              <a:rPr lang="en-US" smtClean="0"/>
              <a:t>14</a:t>
            </a:fld>
            <a:endParaRPr lang="en-US"/>
          </a:p>
        </p:txBody>
      </p:sp>
    </p:spTree>
    <p:extLst>
      <p:ext uri="{BB962C8B-B14F-4D97-AF65-F5344CB8AC3E}">
        <p14:creationId xmlns:p14="http://schemas.microsoft.com/office/powerpoint/2010/main" val="343496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CD289EF-31E2-44E7-907B-DF2A9B566912}" type="slidenum">
              <a:rPr lang="en-US" smtClean="0"/>
              <a:t>15</a:t>
            </a:fld>
            <a:endParaRPr lang="en-US"/>
          </a:p>
        </p:txBody>
      </p:sp>
    </p:spTree>
    <p:extLst>
      <p:ext uri="{BB962C8B-B14F-4D97-AF65-F5344CB8AC3E}">
        <p14:creationId xmlns:p14="http://schemas.microsoft.com/office/powerpoint/2010/main" val="418045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5371-631B-4639-B81A-44C9DFFB0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9BFA3D-2604-4AEF-9882-E71A3A8EA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A62EF-7873-463E-B36D-D84CF8D018CA}"/>
              </a:ext>
            </a:extLst>
          </p:cNvPr>
          <p:cNvSpPr>
            <a:spLocks noGrp="1"/>
          </p:cNvSpPr>
          <p:nvPr>
            <p:ph type="dt" sz="half" idx="10"/>
          </p:nvPr>
        </p:nvSpPr>
        <p:spPr/>
        <p:txBody>
          <a:bodyPr/>
          <a:lstStyle/>
          <a:p>
            <a:fld id="{66569892-3531-45DB-ACBA-388BDA0BAF65}" type="datetime1">
              <a:rPr lang="en-US" smtClean="0"/>
              <a:t>2/4/2021</a:t>
            </a:fld>
            <a:endParaRPr lang="en-US"/>
          </a:p>
        </p:txBody>
      </p:sp>
      <p:sp>
        <p:nvSpPr>
          <p:cNvPr id="5" name="Footer Placeholder 4">
            <a:extLst>
              <a:ext uri="{FF2B5EF4-FFF2-40B4-BE49-F238E27FC236}">
                <a16:creationId xmlns:a16="http://schemas.microsoft.com/office/drawing/2014/main" id="{4EA30DAD-0448-4BB6-990A-AAB7502D5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52A61-846F-41FF-8331-BE99943E78F7}"/>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31777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3046-5FEC-4A69-B22E-7AF4986A2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6BA1A7-E430-4AAB-A893-59ED03E49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3BE3D-4CD7-4EE3-A438-B0F0B52EAD56}"/>
              </a:ext>
            </a:extLst>
          </p:cNvPr>
          <p:cNvSpPr>
            <a:spLocks noGrp="1"/>
          </p:cNvSpPr>
          <p:nvPr>
            <p:ph type="dt" sz="half" idx="10"/>
          </p:nvPr>
        </p:nvSpPr>
        <p:spPr/>
        <p:txBody>
          <a:bodyPr/>
          <a:lstStyle/>
          <a:p>
            <a:fld id="{398642E4-0FD7-4B7D-90A3-357452E99395}" type="datetime1">
              <a:rPr lang="en-US" smtClean="0"/>
              <a:t>2/4/2021</a:t>
            </a:fld>
            <a:endParaRPr lang="en-US"/>
          </a:p>
        </p:txBody>
      </p:sp>
      <p:sp>
        <p:nvSpPr>
          <p:cNvPr id="5" name="Footer Placeholder 4">
            <a:extLst>
              <a:ext uri="{FF2B5EF4-FFF2-40B4-BE49-F238E27FC236}">
                <a16:creationId xmlns:a16="http://schemas.microsoft.com/office/drawing/2014/main" id="{376BB48E-9B31-4033-B03C-EC172AAC4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89247-282F-4AF0-9643-2BD840B190E6}"/>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416558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D877E-401A-42C2-B057-256A59EBC1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F9804-9AD2-455D-BC0D-3A2B45606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34732-7AF4-4232-82B2-B7355AFAE714}"/>
              </a:ext>
            </a:extLst>
          </p:cNvPr>
          <p:cNvSpPr>
            <a:spLocks noGrp="1"/>
          </p:cNvSpPr>
          <p:nvPr>
            <p:ph type="dt" sz="half" idx="10"/>
          </p:nvPr>
        </p:nvSpPr>
        <p:spPr/>
        <p:txBody>
          <a:bodyPr/>
          <a:lstStyle/>
          <a:p>
            <a:fld id="{57CBF941-5EA0-4267-96A4-ACFACF2FF1C2}" type="datetime1">
              <a:rPr lang="en-US" smtClean="0"/>
              <a:t>2/4/2021</a:t>
            </a:fld>
            <a:endParaRPr lang="en-US"/>
          </a:p>
        </p:txBody>
      </p:sp>
      <p:sp>
        <p:nvSpPr>
          <p:cNvPr id="5" name="Footer Placeholder 4">
            <a:extLst>
              <a:ext uri="{FF2B5EF4-FFF2-40B4-BE49-F238E27FC236}">
                <a16:creationId xmlns:a16="http://schemas.microsoft.com/office/drawing/2014/main" id="{48C4D6C6-8A6D-48AA-8024-2339010FC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0AE03-8CCC-47C2-B100-CA77C6FE20A5}"/>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57311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F85-459F-422C-87D5-2A4AE23F3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63617-4963-48F5-A799-F659F5317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A2FF8-2107-4550-8262-392D1BE308BB}"/>
              </a:ext>
            </a:extLst>
          </p:cNvPr>
          <p:cNvSpPr>
            <a:spLocks noGrp="1"/>
          </p:cNvSpPr>
          <p:nvPr>
            <p:ph type="dt" sz="half" idx="10"/>
          </p:nvPr>
        </p:nvSpPr>
        <p:spPr/>
        <p:txBody>
          <a:bodyPr/>
          <a:lstStyle/>
          <a:p>
            <a:fld id="{6ACFBEF9-014A-4F82-AC4D-35398AA33410}" type="datetime1">
              <a:rPr lang="en-US" smtClean="0"/>
              <a:t>2/4/2021</a:t>
            </a:fld>
            <a:endParaRPr lang="en-US"/>
          </a:p>
        </p:txBody>
      </p:sp>
      <p:sp>
        <p:nvSpPr>
          <p:cNvPr id="5" name="Footer Placeholder 4">
            <a:extLst>
              <a:ext uri="{FF2B5EF4-FFF2-40B4-BE49-F238E27FC236}">
                <a16:creationId xmlns:a16="http://schemas.microsoft.com/office/drawing/2014/main" id="{7D63EDEF-C1ED-443D-9465-492F0D3C3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824B-1021-4306-AB99-45B4DEC577B9}"/>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8249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6106-2278-473F-A292-5F2AD69A4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8DEF0-C50B-423C-8E87-5949256A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50E8B-4391-4640-B925-D62487CF1CCE}"/>
              </a:ext>
            </a:extLst>
          </p:cNvPr>
          <p:cNvSpPr>
            <a:spLocks noGrp="1"/>
          </p:cNvSpPr>
          <p:nvPr>
            <p:ph type="dt" sz="half" idx="10"/>
          </p:nvPr>
        </p:nvSpPr>
        <p:spPr/>
        <p:txBody>
          <a:bodyPr/>
          <a:lstStyle/>
          <a:p>
            <a:fld id="{4B779AE9-FA11-44E0-A974-C55A4ED2EFC6}" type="datetime1">
              <a:rPr lang="en-US" smtClean="0"/>
              <a:t>2/4/2021</a:t>
            </a:fld>
            <a:endParaRPr lang="en-US"/>
          </a:p>
        </p:txBody>
      </p:sp>
      <p:sp>
        <p:nvSpPr>
          <p:cNvPr id="5" name="Footer Placeholder 4">
            <a:extLst>
              <a:ext uri="{FF2B5EF4-FFF2-40B4-BE49-F238E27FC236}">
                <a16:creationId xmlns:a16="http://schemas.microsoft.com/office/drawing/2014/main" id="{F7C7C7DC-432A-4D0B-AE64-47987FA7A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2241C-34A8-4D2A-B057-21ECF3BB313A}"/>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90058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9E18-F2BA-47D6-A276-83EA9EDA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3FC53-2249-4D84-912B-4D820E22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29A74F-D04B-4B6D-9071-64F37D7E2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ED4B8-4188-46F5-BD7B-F2B32C2C8651}"/>
              </a:ext>
            </a:extLst>
          </p:cNvPr>
          <p:cNvSpPr>
            <a:spLocks noGrp="1"/>
          </p:cNvSpPr>
          <p:nvPr>
            <p:ph type="dt" sz="half" idx="10"/>
          </p:nvPr>
        </p:nvSpPr>
        <p:spPr/>
        <p:txBody>
          <a:bodyPr/>
          <a:lstStyle/>
          <a:p>
            <a:fld id="{E83021AE-9BFB-4CAF-8175-BFE9AC721747}" type="datetime1">
              <a:rPr lang="en-US" smtClean="0"/>
              <a:t>2/4/2021</a:t>
            </a:fld>
            <a:endParaRPr lang="en-US"/>
          </a:p>
        </p:txBody>
      </p:sp>
      <p:sp>
        <p:nvSpPr>
          <p:cNvPr id="6" name="Footer Placeholder 5">
            <a:extLst>
              <a:ext uri="{FF2B5EF4-FFF2-40B4-BE49-F238E27FC236}">
                <a16:creationId xmlns:a16="http://schemas.microsoft.com/office/drawing/2014/main" id="{91922DA0-A1B0-42FA-A9CB-E15A36E7F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A4BF1-0DE6-4A72-9686-67249C3A7F6C}"/>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406669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072D-A08B-45FA-99A7-77B6290DE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10187-522B-4922-AF2E-94819812C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AB920-D95B-44EA-A0AD-4C07BBC11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E769F3-B129-44BB-B90D-F9E19316B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51FCF-38FF-4033-B859-7F111C372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07989-4F80-4849-B0F0-7048C7E21901}"/>
              </a:ext>
            </a:extLst>
          </p:cNvPr>
          <p:cNvSpPr>
            <a:spLocks noGrp="1"/>
          </p:cNvSpPr>
          <p:nvPr>
            <p:ph type="dt" sz="half" idx="10"/>
          </p:nvPr>
        </p:nvSpPr>
        <p:spPr/>
        <p:txBody>
          <a:bodyPr/>
          <a:lstStyle/>
          <a:p>
            <a:fld id="{AFF83B43-92C4-45C6-B740-C9EA9AF315B0}" type="datetime1">
              <a:rPr lang="en-US" smtClean="0"/>
              <a:t>2/4/2021</a:t>
            </a:fld>
            <a:endParaRPr lang="en-US"/>
          </a:p>
        </p:txBody>
      </p:sp>
      <p:sp>
        <p:nvSpPr>
          <p:cNvPr id="8" name="Footer Placeholder 7">
            <a:extLst>
              <a:ext uri="{FF2B5EF4-FFF2-40B4-BE49-F238E27FC236}">
                <a16:creationId xmlns:a16="http://schemas.microsoft.com/office/drawing/2014/main" id="{6326B7AC-6192-488E-89A6-D23C3ABD9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2DE5B-5239-4D87-B011-1DCEB20177F4}"/>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151743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B903-CB2B-4868-99B1-C8AC427D35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D25FA6-6C91-4905-AF37-3BAA7DFA86E2}"/>
              </a:ext>
            </a:extLst>
          </p:cNvPr>
          <p:cNvSpPr>
            <a:spLocks noGrp="1"/>
          </p:cNvSpPr>
          <p:nvPr>
            <p:ph type="dt" sz="half" idx="10"/>
          </p:nvPr>
        </p:nvSpPr>
        <p:spPr/>
        <p:txBody>
          <a:bodyPr/>
          <a:lstStyle/>
          <a:p>
            <a:fld id="{80A91E52-E2DC-44E7-9F31-BE945200AECC}" type="datetime1">
              <a:rPr lang="en-US" smtClean="0"/>
              <a:t>2/4/2021</a:t>
            </a:fld>
            <a:endParaRPr lang="en-US"/>
          </a:p>
        </p:txBody>
      </p:sp>
      <p:sp>
        <p:nvSpPr>
          <p:cNvPr id="4" name="Footer Placeholder 3">
            <a:extLst>
              <a:ext uri="{FF2B5EF4-FFF2-40B4-BE49-F238E27FC236}">
                <a16:creationId xmlns:a16="http://schemas.microsoft.com/office/drawing/2014/main" id="{17A5A4D8-746A-4121-8749-218C0AE7B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65CD5-B9C3-4AF4-8878-CC50FA8125AC}"/>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2156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4837E-97BE-433E-A18B-686053BE25AB}"/>
              </a:ext>
            </a:extLst>
          </p:cNvPr>
          <p:cNvSpPr>
            <a:spLocks noGrp="1"/>
          </p:cNvSpPr>
          <p:nvPr>
            <p:ph type="dt" sz="half" idx="10"/>
          </p:nvPr>
        </p:nvSpPr>
        <p:spPr/>
        <p:txBody>
          <a:bodyPr/>
          <a:lstStyle/>
          <a:p>
            <a:fld id="{51D843D8-52F4-4786-BF17-7110AD6192FB}" type="datetime1">
              <a:rPr lang="en-US" smtClean="0"/>
              <a:t>2/4/2021</a:t>
            </a:fld>
            <a:endParaRPr lang="en-US"/>
          </a:p>
        </p:txBody>
      </p:sp>
      <p:sp>
        <p:nvSpPr>
          <p:cNvPr id="3" name="Footer Placeholder 2">
            <a:extLst>
              <a:ext uri="{FF2B5EF4-FFF2-40B4-BE49-F238E27FC236}">
                <a16:creationId xmlns:a16="http://schemas.microsoft.com/office/drawing/2014/main" id="{7466D3E5-465F-4176-9F0E-5035BFA02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A45F4-224E-46BD-8B79-6011D3BEC8E3}"/>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57294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4061-F4D0-4D29-88CE-602866369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E8A22E-04BA-40ED-9C00-4F1D67DCE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73994-0A09-4708-BAB6-CE3DB068D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FC54E-247B-4523-B68D-2E3F053E1BE5}"/>
              </a:ext>
            </a:extLst>
          </p:cNvPr>
          <p:cNvSpPr>
            <a:spLocks noGrp="1"/>
          </p:cNvSpPr>
          <p:nvPr>
            <p:ph type="dt" sz="half" idx="10"/>
          </p:nvPr>
        </p:nvSpPr>
        <p:spPr/>
        <p:txBody>
          <a:bodyPr/>
          <a:lstStyle/>
          <a:p>
            <a:fld id="{A487C398-160A-4EA5-A085-E08E1F635A73}" type="datetime1">
              <a:rPr lang="en-US" smtClean="0"/>
              <a:t>2/4/2021</a:t>
            </a:fld>
            <a:endParaRPr lang="en-US"/>
          </a:p>
        </p:txBody>
      </p:sp>
      <p:sp>
        <p:nvSpPr>
          <p:cNvPr id="6" name="Footer Placeholder 5">
            <a:extLst>
              <a:ext uri="{FF2B5EF4-FFF2-40B4-BE49-F238E27FC236}">
                <a16:creationId xmlns:a16="http://schemas.microsoft.com/office/drawing/2014/main" id="{3A18E073-AAB1-4E27-9833-25A839ADB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79414-4403-4913-A748-1729F3D152BE}"/>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618298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6451-A83C-4CCD-A365-A6EA0EE35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E25ACB-318F-4003-8BB8-22D00E4FC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A3BB71-5895-43DA-96FE-2D51B8F86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68567-FFA4-4F83-A735-8898E95C5064}"/>
              </a:ext>
            </a:extLst>
          </p:cNvPr>
          <p:cNvSpPr>
            <a:spLocks noGrp="1"/>
          </p:cNvSpPr>
          <p:nvPr>
            <p:ph type="dt" sz="half" idx="10"/>
          </p:nvPr>
        </p:nvSpPr>
        <p:spPr/>
        <p:txBody>
          <a:bodyPr/>
          <a:lstStyle/>
          <a:p>
            <a:fld id="{869D3A55-22E9-4337-8010-52DC5D730C38}" type="datetime1">
              <a:rPr lang="en-US" smtClean="0"/>
              <a:t>2/4/2021</a:t>
            </a:fld>
            <a:endParaRPr lang="en-US"/>
          </a:p>
        </p:txBody>
      </p:sp>
      <p:sp>
        <p:nvSpPr>
          <p:cNvPr id="6" name="Footer Placeholder 5">
            <a:extLst>
              <a:ext uri="{FF2B5EF4-FFF2-40B4-BE49-F238E27FC236}">
                <a16:creationId xmlns:a16="http://schemas.microsoft.com/office/drawing/2014/main" id="{5E4E100B-4FA0-4F56-976B-ECBD9860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CC79F-0240-40C6-9B08-439FCACB4DB4}"/>
              </a:ext>
            </a:extLst>
          </p:cNvPr>
          <p:cNvSpPr>
            <a:spLocks noGrp="1"/>
          </p:cNvSpPr>
          <p:nvPr>
            <p:ph type="sldNum" sz="quarter" idx="12"/>
          </p:nvPr>
        </p:nvSpPr>
        <p:spPr/>
        <p:txBody>
          <a:bodyPr/>
          <a:lstStyle/>
          <a:p>
            <a:fld id="{D23A05CC-FDF6-4E70-94EE-66C636B1218B}" type="slidenum">
              <a:rPr lang="en-US" smtClean="0"/>
              <a:t>‹#›</a:t>
            </a:fld>
            <a:endParaRPr lang="en-US"/>
          </a:p>
        </p:txBody>
      </p:sp>
    </p:spTree>
    <p:extLst>
      <p:ext uri="{BB962C8B-B14F-4D97-AF65-F5344CB8AC3E}">
        <p14:creationId xmlns:p14="http://schemas.microsoft.com/office/powerpoint/2010/main" val="30408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86FA2-32BF-4A03-A3C8-E87DA1E49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BF8EE-4F38-484A-8E9F-03DB51186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DC3E3-5763-4D1F-BF66-595AEDC8E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39B19-6B0E-4208-98C0-D9AA52FF28EC}" type="datetime1">
              <a:rPr lang="en-US" smtClean="0"/>
              <a:t>2/4/2021</a:t>
            </a:fld>
            <a:endParaRPr lang="en-US"/>
          </a:p>
        </p:txBody>
      </p:sp>
      <p:sp>
        <p:nvSpPr>
          <p:cNvPr id="5" name="Footer Placeholder 4">
            <a:extLst>
              <a:ext uri="{FF2B5EF4-FFF2-40B4-BE49-F238E27FC236}">
                <a16:creationId xmlns:a16="http://schemas.microsoft.com/office/drawing/2014/main" id="{75DE37F5-A749-4D66-81A0-045B30732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167BB-ADE4-4C2C-B60B-162423F03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A05CC-FDF6-4E70-94EE-66C636B1218B}" type="slidenum">
              <a:rPr lang="en-US" smtClean="0"/>
              <a:t>‹#›</a:t>
            </a:fld>
            <a:endParaRPr lang="en-US"/>
          </a:p>
        </p:txBody>
      </p:sp>
    </p:spTree>
    <p:extLst>
      <p:ext uri="{BB962C8B-B14F-4D97-AF65-F5344CB8AC3E}">
        <p14:creationId xmlns:p14="http://schemas.microsoft.com/office/powerpoint/2010/main" val="732548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86/s40648-014-0001-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arxiv.org/abs/1811.07745" TargetMode="External"/><Relationship Id="rId2" Type="http://schemas.openxmlformats.org/officeDocument/2006/relationships/hyperlink" Target="http://arxiv.org/abs/1804.03629" TargetMode="External"/><Relationship Id="rId1" Type="http://schemas.openxmlformats.org/officeDocument/2006/relationships/slideLayout" Target="../slideLayouts/slideLayout2.xml"/><Relationship Id="rId5" Type="http://schemas.openxmlformats.org/officeDocument/2006/relationships/hyperlink" Target="http://dx.doi.org/10.2352/ISSN.2470-1173.2017.19.AVM-023" TargetMode="External"/><Relationship Id="rId4" Type="http://schemas.openxmlformats.org/officeDocument/2006/relationships/hyperlink" Target="http://arxiv.org/abs/1705.011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1024631" y="19928"/>
            <a:ext cx="10515600" cy="1325563"/>
          </a:xfrm>
        </p:spPr>
        <p:txBody>
          <a:bodyPr>
            <a:normAutofit/>
          </a:bodyPr>
          <a:lstStyle/>
          <a:p>
            <a:pPr algn="ctr"/>
            <a:r>
              <a:rPr lang="en-US" sz="5000" b="1" dirty="0"/>
              <a:t>RM – Final Project Presentation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944967" y="1847806"/>
            <a:ext cx="10515600" cy="2425797"/>
          </a:xfrm>
        </p:spPr>
        <p:txBody>
          <a:bodyPr>
            <a:noAutofit/>
          </a:bodyPr>
          <a:lstStyle/>
          <a:p>
            <a:pPr marL="0" indent="0" algn="ctr">
              <a:buNone/>
            </a:pPr>
            <a:r>
              <a:rPr lang="en-US" sz="5400" b="1" dirty="0"/>
              <a:t>Motion Prediction Techniques in Autonomous Vehicles:  A Review</a:t>
            </a:r>
          </a:p>
        </p:txBody>
      </p:sp>
      <p:sp>
        <p:nvSpPr>
          <p:cNvPr id="6" name="TextBox 5">
            <a:extLst>
              <a:ext uri="{FF2B5EF4-FFF2-40B4-BE49-F238E27FC236}">
                <a16:creationId xmlns:a16="http://schemas.microsoft.com/office/drawing/2014/main" id="{8BAB7073-F094-486C-81FC-7B6C6094FEB7}"/>
              </a:ext>
            </a:extLst>
          </p:cNvPr>
          <p:cNvSpPr txBox="1"/>
          <p:nvPr/>
        </p:nvSpPr>
        <p:spPr>
          <a:xfrm>
            <a:off x="601981" y="4966148"/>
            <a:ext cx="3799642" cy="1015663"/>
          </a:xfrm>
          <a:prstGeom prst="rect">
            <a:avLst/>
          </a:prstGeom>
          <a:noFill/>
        </p:spPr>
        <p:txBody>
          <a:bodyPr wrap="square" rtlCol="0">
            <a:spAutoFit/>
          </a:bodyPr>
          <a:lstStyle/>
          <a:p>
            <a:r>
              <a:rPr lang="en-US" sz="2000" b="1" dirty="0"/>
              <a:t>Submitted by: </a:t>
            </a:r>
          </a:p>
          <a:p>
            <a:r>
              <a:rPr lang="en-US" sz="2000" dirty="0"/>
              <a:t>Zubair Idrees : 	197301</a:t>
            </a:r>
          </a:p>
          <a:p>
            <a:r>
              <a:rPr lang="en-US" sz="2000" dirty="0"/>
              <a:t>Adeel Ahmad: 	197302</a:t>
            </a:r>
          </a:p>
        </p:txBody>
      </p:sp>
      <p:sp>
        <p:nvSpPr>
          <p:cNvPr id="7" name="TextBox 6">
            <a:extLst>
              <a:ext uri="{FF2B5EF4-FFF2-40B4-BE49-F238E27FC236}">
                <a16:creationId xmlns:a16="http://schemas.microsoft.com/office/drawing/2014/main" id="{832C3A14-DD42-4D59-AB78-92654981F016}"/>
              </a:ext>
            </a:extLst>
          </p:cNvPr>
          <p:cNvSpPr txBox="1"/>
          <p:nvPr/>
        </p:nvSpPr>
        <p:spPr>
          <a:xfrm>
            <a:off x="6456996" y="4966148"/>
            <a:ext cx="4820573" cy="400110"/>
          </a:xfrm>
          <a:prstGeom prst="rect">
            <a:avLst/>
          </a:prstGeom>
          <a:noFill/>
        </p:spPr>
        <p:txBody>
          <a:bodyPr wrap="square" rtlCol="0">
            <a:spAutoFit/>
          </a:bodyPr>
          <a:lstStyle/>
          <a:p>
            <a:r>
              <a:rPr lang="en-US" sz="2000" b="1" dirty="0"/>
              <a:t>Submitted to Respected Dr. Ahsan Rehman</a:t>
            </a:r>
          </a:p>
        </p:txBody>
      </p:sp>
      <p:sp>
        <p:nvSpPr>
          <p:cNvPr id="8" name="Date Placeholder 7">
            <a:extLst>
              <a:ext uri="{FF2B5EF4-FFF2-40B4-BE49-F238E27FC236}">
                <a16:creationId xmlns:a16="http://schemas.microsoft.com/office/drawing/2014/main" id="{BE58AE6C-B6B4-421D-85DA-03913C47681B}"/>
              </a:ext>
            </a:extLst>
          </p:cNvPr>
          <p:cNvSpPr>
            <a:spLocks noGrp="1"/>
          </p:cNvSpPr>
          <p:nvPr>
            <p:ph type="dt" sz="half" idx="10"/>
          </p:nvPr>
        </p:nvSpPr>
        <p:spPr/>
        <p:txBody>
          <a:bodyPr/>
          <a:lstStyle/>
          <a:p>
            <a:fld id="{E240E9A8-90D6-458F-A84C-7AB1D861095A}" type="datetime1">
              <a:rPr lang="en-US" smtClean="0"/>
              <a:t>2/4/2021</a:t>
            </a:fld>
            <a:endParaRPr lang="en-US"/>
          </a:p>
        </p:txBody>
      </p:sp>
      <p:sp>
        <p:nvSpPr>
          <p:cNvPr id="9" name="Slide Number Placeholder 8">
            <a:extLst>
              <a:ext uri="{FF2B5EF4-FFF2-40B4-BE49-F238E27FC236}">
                <a16:creationId xmlns:a16="http://schemas.microsoft.com/office/drawing/2014/main" id="{2F3C3DAF-7234-4338-9827-3A795E630CCE}"/>
              </a:ext>
            </a:extLst>
          </p:cNvPr>
          <p:cNvSpPr>
            <a:spLocks noGrp="1"/>
          </p:cNvSpPr>
          <p:nvPr>
            <p:ph type="sldNum" sz="quarter" idx="12"/>
          </p:nvPr>
        </p:nvSpPr>
        <p:spPr/>
        <p:txBody>
          <a:bodyPr/>
          <a:lstStyle/>
          <a:p>
            <a:fld id="{D23A05CC-FDF6-4E70-94EE-66C636B1218B}" type="slidenum">
              <a:rPr lang="en-US" smtClean="0"/>
              <a:t>1</a:t>
            </a:fld>
            <a:endParaRPr lang="en-US"/>
          </a:p>
        </p:txBody>
      </p:sp>
    </p:spTree>
    <p:extLst>
      <p:ext uri="{BB962C8B-B14F-4D97-AF65-F5344CB8AC3E}">
        <p14:creationId xmlns:p14="http://schemas.microsoft.com/office/powerpoint/2010/main" val="254665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10</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190858" y="897966"/>
            <a:ext cx="5485324" cy="7725192"/>
          </a:xfrm>
          <a:prstGeom prst="rect">
            <a:avLst/>
          </a:prstGeom>
          <a:noFill/>
        </p:spPr>
        <p:txBody>
          <a:bodyPr wrap="square">
            <a:spAutoFit/>
          </a:bodyPr>
          <a:lstStyle/>
          <a:p>
            <a:pPr marL="285750" indent="-285750">
              <a:buFont typeface="Arial" panose="020B0604020202020204" pitchFamily="34" charset="0"/>
              <a:buChar char="•"/>
            </a:pPr>
            <a:r>
              <a:rPr lang="en-US" dirty="0" err="1">
                <a:effectLst/>
                <a:ea typeface="Times New Roman" panose="02020603050405020304" pitchFamily="18" charset="0"/>
              </a:rPr>
              <a:t>Mozaffari</a:t>
            </a:r>
            <a:r>
              <a:rPr lang="en-US" dirty="0">
                <a:effectLst/>
                <a:ea typeface="Times New Roman" panose="02020603050405020304" pitchFamily="18" charset="0"/>
              </a:rPr>
              <a:t> et al. [2] suggested state-of-the-art methods and categorized them as (a) input representation; (b) output type; and (c) prediction method. Further deep learning methods for AV’s behavior prediction methods are categories into three classes (</a:t>
            </a:r>
            <a:r>
              <a:rPr lang="en-US" dirty="0" err="1">
                <a:effectLst/>
                <a:ea typeface="Times New Roman" panose="02020603050405020304" pitchFamily="18" charset="0"/>
              </a:rPr>
              <a:t>i</a:t>
            </a:r>
            <a:r>
              <a:rPr lang="en-US" dirty="0">
                <a:effectLst/>
                <a:ea typeface="Times New Roman" panose="02020603050405020304" pitchFamily="18" charset="0"/>
              </a:rPr>
              <a:t>) recurrent neural network, (ii) convolutional neural network, and (iii) other methods (e.g., graph neural networks or combined methods). Long short-term memory (LSTM) model [3] and Gated Recurrent Unit (GRU) [4] are behavior prediction’s main architecture. </a:t>
            </a:r>
          </a:p>
          <a:p>
            <a:r>
              <a:rPr lang="en-US" b="1" dirty="0"/>
              <a:t>Terminologies</a:t>
            </a:r>
          </a:p>
          <a:p>
            <a:pPr marL="285750" indent="-285750">
              <a:buFont typeface="Arial" panose="020B0604020202020204" pitchFamily="34" charset="0"/>
              <a:buChar char="•"/>
            </a:pPr>
            <a:r>
              <a:rPr lang="en-US" sz="1400" b="1" dirty="0">
                <a:solidFill>
                  <a:srgbClr val="292929"/>
                </a:solidFill>
                <a:cs typeface="Times New Roman" panose="02020603050405020304" pitchFamily="18" charset="0"/>
              </a:rPr>
              <a:t>Target Vehicles (TVs)</a:t>
            </a:r>
            <a:r>
              <a:rPr lang="en-US" sz="1400" dirty="0">
                <a:solidFill>
                  <a:srgbClr val="292929"/>
                </a:solidFill>
                <a:cs typeface="Times New Roman" panose="02020603050405020304" pitchFamily="18" charset="0"/>
              </a:rPr>
              <a:t> are the vehicles whose behavior we are interested in predicting. </a:t>
            </a:r>
          </a:p>
          <a:p>
            <a:pPr marL="285750" indent="-285750">
              <a:buFont typeface="Arial" panose="020B0604020202020204" pitchFamily="34" charset="0"/>
              <a:buChar char="•"/>
            </a:pPr>
            <a:r>
              <a:rPr lang="en-US" sz="1400" b="1" dirty="0">
                <a:solidFill>
                  <a:srgbClr val="292929"/>
                </a:solidFill>
                <a:cs typeface="Times New Roman" panose="02020603050405020304" pitchFamily="18" charset="0"/>
              </a:rPr>
              <a:t>Ego Vehicle (EV)</a:t>
            </a:r>
            <a:r>
              <a:rPr lang="en-US" sz="1400" dirty="0">
                <a:solidFill>
                  <a:srgbClr val="292929"/>
                </a:solidFill>
                <a:cs typeface="Times New Roman" panose="02020603050405020304" pitchFamily="18" charset="0"/>
              </a:rPr>
              <a:t> is the autonomous vehicle which observes the surrounding environment to predict the behavior of TVs.  </a:t>
            </a:r>
          </a:p>
          <a:p>
            <a:pPr marL="285750" indent="-285750">
              <a:buFont typeface="Arial" panose="020B0604020202020204" pitchFamily="34" charset="0"/>
              <a:buChar char="•"/>
            </a:pPr>
            <a:r>
              <a:rPr lang="en-US" sz="1400" b="1" dirty="0">
                <a:solidFill>
                  <a:srgbClr val="292929"/>
                </a:solidFill>
                <a:cs typeface="Times New Roman" panose="02020603050405020304" pitchFamily="18" charset="0"/>
              </a:rPr>
              <a:t>Surrounding Vehicles (SVs)</a:t>
            </a:r>
            <a:r>
              <a:rPr lang="en-US" sz="1400" dirty="0">
                <a:solidFill>
                  <a:srgbClr val="292929"/>
                </a:solidFill>
                <a:cs typeface="Times New Roman" panose="02020603050405020304" pitchFamily="18" charset="0"/>
              </a:rPr>
              <a:t> are the vehicles whose behavior is explored by the prediction model as it can potentially impact TV’s future behavior. Different studies may adopt different criteria for selecting SVs based on their modelling assumptions.  </a:t>
            </a:r>
          </a:p>
          <a:p>
            <a:pPr marL="285750" indent="-285750">
              <a:buFont typeface="Arial" panose="020B0604020202020204" pitchFamily="34" charset="0"/>
              <a:buChar char="•"/>
            </a:pPr>
            <a:r>
              <a:rPr lang="en-US" sz="1400" b="1" dirty="0">
                <a:solidFill>
                  <a:srgbClr val="292929"/>
                </a:solidFill>
                <a:cs typeface="Times New Roman" panose="02020603050405020304" pitchFamily="18" charset="0"/>
              </a:rPr>
              <a:t>Non Effective Vehicles (NVs)</a:t>
            </a:r>
            <a:r>
              <a:rPr lang="en-US" sz="1400" dirty="0">
                <a:solidFill>
                  <a:srgbClr val="292929"/>
                </a:solidFill>
                <a:cs typeface="Times New Roman" panose="02020603050405020304" pitchFamily="18" charset="0"/>
              </a:rPr>
              <a:t> are the remaining vehicles in driving environment that are assumed to have no impact on the TV’s behavior. </a:t>
            </a: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AE" dirty="0"/>
          </a:p>
        </p:txBody>
      </p:sp>
      <p:pic>
        <p:nvPicPr>
          <p:cNvPr id="8" name="Picture 7">
            <a:extLst>
              <a:ext uri="{FF2B5EF4-FFF2-40B4-BE49-F238E27FC236}">
                <a16:creationId xmlns:a16="http://schemas.microsoft.com/office/drawing/2014/main" id="{58A66333-362B-45CB-A1E5-CE3845A91A24}"/>
              </a:ext>
            </a:extLst>
          </p:cNvPr>
          <p:cNvPicPr>
            <a:picLocks noChangeAspect="1"/>
          </p:cNvPicPr>
          <p:nvPr/>
        </p:nvPicPr>
        <p:blipFill>
          <a:blip r:embed="rId2"/>
          <a:stretch>
            <a:fillRect/>
          </a:stretch>
        </p:blipFill>
        <p:spPr>
          <a:xfrm>
            <a:off x="5762445" y="897966"/>
            <a:ext cx="5742319" cy="5904074"/>
          </a:xfrm>
          <a:prstGeom prst="rect">
            <a:avLst/>
          </a:prstGeom>
        </p:spPr>
      </p:pic>
    </p:spTree>
    <p:extLst>
      <p:ext uri="{BB962C8B-B14F-4D97-AF65-F5344CB8AC3E}">
        <p14:creationId xmlns:p14="http://schemas.microsoft.com/office/powerpoint/2010/main" val="82981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11</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8125301"/>
          </a:xfrm>
          <a:prstGeom prst="rect">
            <a:avLst/>
          </a:prstGeom>
          <a:noFill/>
        </p:spPr>
        <p:txBody>
          <a:bodyPr wrap="square">
            <a:spAutoFit/>
          </a:bodyPr>
          <a:lstStyle/>
          <a:p>
            <a:pPr marL="285750" indent="-285750">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Altch'e</a:t>
            </a:r>
            <a:r>
              <a:rPr lang="en-US" sz="2000" dirty="0">
                <a:effectLst/>
                <a:latin typeface="Times New Roman" panose="02020603050405020304" pitchFamily="18" charset="0"/>
                <a:ea typeface="Times New Roman" panose="02020603050405020304" pitchFamily="18" charset="0"/>
              </a:rPr>
              <a:t> et al. [5] trained and tested the Long short-term memory (LSTM) model to anticipate the future trajectories (longitudinal and lateral) for vehicles driving on the highways by utilizing the Next Generation Simulation (NGSIM) dataset.</a:t>
            </a: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Xin et al. [6] predicted the interaction of EV with SVs by predicting the long-horizon trajectory for surrounding vehicles (SVs) using dual long short-term memory (LSTM). </a:t>
            </a: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Deo and Trivedi [7] provided an interaction-aware prediction model by presenting multi-layer long short-term (LSTM) model. A multi-modal distribution is provided by the model using I-80 and NGSIM US-101 dataset. </a:t>
            </a: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Zhao et al. [8] used combination of CNN and LSTM networks by concatenating scene status with agent’s movement vector encoded by CNN and LSTM and fed to network like U-net. Further it’s I/O is fed to LSTM encoder for predicting agent’s future trajectories.</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Lee et al. [9] proposed six CNNs for the prediction of lane change intention and control. Simplified BEV was used to reduce the computational cost. But serial data cannot be modeled by these types of CNNs.</a:t>
            </a:r>
            <a:endParaRPr lang="en-AE"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Hu et al. [10] used fully connected neural network for the prediction of various scenarios possible by introducing the Semantic-based Intention and Motion Prediction (SIMP) model.</a:t>
            </a: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Casas et al. [11] suggested </a:t>
            </a:r>
            <a:r>
              <a:rPr lang="en-US" sz="2000" dirty="0" err="1">
                <a:effectLst/>
                <a:latin typeface="Times New Roman" panose="02020603050405020304" pitchFamily="18" charset="0"/>
                <a:ea typeface="Times New Roman" panose="02020603050405020304" pitchFamily="18" charset="0"/>
              </a:rPr>
              <a:t>IntentNet</a:t>
            </a:r>
            <a:r>
              <a:rPr lang="en-US" sz="2000" dirty="0">
                <a:effectLst/>
                <a:latin typeface="Times New Roman" panose="02020603050405020304" pitchFamily="18" charset="0"/>
                <a:ea typeface="Times New Roman" panose="02020603050405020304" pitchFamily="18" charset="0"/>
              </a:rPr>
              <a:t> as a trainable end to end model by combining semantic high-resolution maps and LiDAR’s 3D point clouds.</a:t>
            </a:r>
            <a:endParaRPr lang="en-US" sz="2000"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AE" dirty="0"/>
          </a:p>
        </p:txBody>
      </p:sp>
    </p:spTree>
    <p:extLst>
      <p:ext uri="{BB962C8B-B14F-4D97-AF65-F5344CB8AC3E}">
        <p14:creationId xmlns:p14="http://schemas.microsoft.com/office/powerpoint/2010/main" val="215893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12</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8063746"/>
          </a:xfrm>
          <a:prstGeom prst="rect">
            <a:avLst/>
          </a:prstGeom>
          <a:noFill/>
        </p:spPr>
        <p:txBody>
          <a:bodyPr wrap="square">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Kiran et al. [12] reviewed the different reinforcement learning approaches for autonomous vehicle. In Reinforcement learning methods, an agent learns by experiencing different scenarios and interacting with real environment. Agents performance is improved by maximizing the received accumulative reward during its lifetime. It improves knowledge gradually for long term by exporting previous knowledge and exploring new knowledge. The main challenge faced in reinforcement learning is to balance tradeoff among exploitation and exploration. By using this approach, AVs predict future trajectories by experiencing various scenarios and its reaction w.r.t its environment is improved a lot. </a:t>
            </a:r>
          </a:p>
          <a:p>
            <a:pPr marL="285750" indent="-285750">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Leurent</a:t>
            </a:r>
            <a:r>
              <a:rPr lang="en-US" sz="2000" dirty="0">
                <a:effectLst/>
                <a:latin typeface="Times New Roman" panose="02020603050405020304" pitchFamily="18" charset="0"/>
                <a:ea typeface="Times New Roman" panose="02020603050405020304" pitchFamily="18" charset="0"/>
              </a:rPr>
              <a:t> [13] presented a comprehensive review on various state and action representations that being used in autonomous cars. In AVs, most common state space features used are heading, position, ego-vehicle’s velocity and obstacles in the sensor view of ego-vehicle.</a:t>
            </a:r>
            <a:endParaRPr lang="en-AE"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Keselman</a:t>
            </a:r>
            <a:r>
              <a:rPr lang="en-US" sz="2000" dirty="0">
                <a:effectLst/>
                <a:latin typeface="Times New Roman" panose="02020603050405020304" pitchFamily="18" charset="0"/>
                <a:ea typeface="Times New Roman" panose="02020603050405020304" pitchFamily="18" charset="0"/>
              </a:rPr>
              <a:t> et al. [14] suggested a model-based reinforcement learning method that for dynamic planning of the trajectories and for providing vehicle’s smooth controlling behavior.</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Yung and Ngai [15] provided a solution for vehicles collision and overtaking problem by using a multiple-goal reinforcement learning (MGRL). Q-learning (QL) or double-action QL was used for determining the action-based decisions and to figure out whether surrounding vehicles and AV could reach to same point.</a:t>
            </a:r>
            <a:endParaRPr lang="en-AE"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AE" dirty="0"/>
          </a:p>
        </p:txBody>
      </p:sp>
    </p:spTree>
    <p:extLst>
      <p:ext uri="{BB962C8B-B14F-4D97-AF65-F5344CB8AC3E}">
        <p14:creationId xmlns:p14="http://schemas.microsoft.com/office/powerpoint/2010/main" val="414694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13</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4708981"/>
          </a:xfrm>
          <a:prstGeom prst="rect">
            <a:avLst/>
          </a:prstGeom>
          <a:noFill/>
        </p:spPr>
        <p:txBody>
          <a:bodyPr wrap="square">
            <a:spAutoFit/>
          </a:bodyPr>
          <a:lstStyle/>
          <a:p>
            <a:pPr marL="285750" indent="-285750">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Isele</a:t>
            </a:r>
            <a:r>
              <a:rPr lang="en-US" sz="2000" dirty="0">
                <a:effectLst/>
                <a:latin typeface="Times New Roman" panose="02020603050405020304" pitchFamily="18" charset="0"/>
                <a:ea typeface="Times New Roman" panose="02020603050405020304" pitchFamily="18" charset="0"/>
              </a:rPr>
              <a:t> et al. [16] proposed an effective technique to solve the problems related to intersections for AVs specially in jammed intersections and highway merging related problems. </a:t>
            </a:r>
          </a:p>
          <a:p>
            <a:pPr marL="285750" indent="-28575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Wang et al. [17] suggested a Deep Reinforcement Learning to provide the solutions for problems related to lane changing in AVs by using Q-learning. </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err="1">
                <a:effectLst/>
                <a:latin typeface="Times New Roman" panose="02020603050405020304" pitchFamily="18" charset="0"/>
                <a:ea typeface="Times New Roman" panose="02020603050405020304" pitchFamily="18" charset="0"/>
              </a:rPr>
              <a:t>Sallab</a:t>
            </a:r>
            <a:r>
              <a:rPr lang="en-US" sz="2000" dirty="0">
                <a:effectLst/>
                <a:latin typeface="Times New Roman" panose="02020603050405020304" pitchFamily="18" charset="0"/>
                <a:ea typeface="Times New Roman" panose="02020603050405020304" pitchFamily="18" charset="0"/>
              </a:rPr>
              <a:t> et al. [18] proposed a Deep Reinforcement Learning (DRL) framework by the combining RNN/LSTM, Q-network and CNN/DNN using spatial and temporal aggregation. </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AE" dirty="0"/>
          </a:p>
        </p:txBody>
      </p:sp>
    </p:spTree>
    <p:extLst>
      <p:ext uri="{BB962C8B-B14F-4D97-AF65-F5344CB8AC3E}">
        <p14:creationId xmlns:p14="http://schemas.microsoft.com/office/powerpoint/2010/main" val="179956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710041"/>
          </a:xfrm>
        </p:spPr>
        <p:txBody>
          <a:bodyPr vert="horz" lIns="91440" tIns="45720" rIns="91440" bIns="45720" rtlCol="0" anchor="ctr">
            <a:normAutofit fontScale="90000"/>
          </a:bodyPr>
          <a:lstStyle/>
          <a:p>
            <a:pPr algn="ctr"/>
            <a:r>
              <a:rPr lang="en-US" sz="5000" b="1" dirty="0">
                <a:latin typeface="+mn-lt"/>
              </a:rPr>
              <a:t>Comparison of Existing Models</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14</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2862322"/>
          </a:xfrm>
          <a:prstGeom prst="rect">
            <a:avLst/>
          </a:prstGeom>
          <a:noFill/>
        </p:spPr>
        <p:txBody>
          <a:bodyPr wrap="square">
            <a:spAutoFit/>
          </a:bodyPr>
          <a:lstStyle/>
          <a:p>
            <a:pPr marL="285750" indent="-285750">
              <a:buFont typeface="Arial" panose="020B0604020202020204" pitchFamily="34" charset="0"/>
              <a:buChar char="•"/>
            </a:pPr>
            <a:endParaRPr lang="en-US" sz="1800" dirty="0">
              <a:effectLst/>
              <a:ea typeface="Times New Roman" panose="02020603050405020304" pitchFamily="18" charset="0"/>
            </a:endParaRPr>
          </a:p>
          <a:p>
            <a:pPr marL="285750" indent="-285750">
              <a:buFont typeface="Arial" panose="020B0604020202020204" pitchFamily="34" charset="0"/>
              <a:buChar char="•"/>
            </a:pPr>
            <a:endParaRPr lang="en-US" b="0" i="0" dirty="0">
              <a:solidFill>
                <a:srgbClr val="292929"/>
              </a:solidFill>
              <a:effectLst/>
            </a:endParaRPr>
          </a:p>
          <a:p>
            <a:endParaRPr lang="en-US" dirty="0">
              <a:solidFill>
                <a:srgbClr val="292929"/>
              </a:solidFill>
            </a:endParaRPr>
          </a:p>
          <a:p>
            <a:endParaRPr lang="en-US" b="0" i="0" dirty="0">
              <a:solidFill>
                <a:srgbClr val="292929"/>
              </a:solidFill>
              <a:effectLst/>
            </a:endParaRPr>
          </a:p>
          <a:p>
            <a:endParaRPr lang="en-US" dirty="0">
              <a:solidFill>
                <a:srgbClr val="292929"/>
              </a:solidFill>
            </a:endParaRPr>
          </a:p>
          <a:p>
            <a:endParaRPr lang="en-US" b="0" i="0" dirty="0">
              <a:solidFill>
                <a:srgbClr val="292929"/>
              </a:solidFill>
              <a:effectLst/>
            </a:endParaRPr>
          </a:p>
          <a:p>
            <a:endParaRPr lang="en-US" b="0" i="0" dirty="0">
              <a:solidFill>
                <a:srgbClr val="292929"/>
              </a:solidFill>
              <a:effectLst/>
            </a:endParaRPr>
          </a:p>
          <a:p>
            <a:endParaRPr lang="en-US" b="0" i="0" dirty="0">
              <a:solidFill>
                <a:srgbClr val="292929"/>
              </a:solidFill>
              <a:effectLst/>
            </a:endParaRPr>
          </a:p>
          <a:p>
            <a:endParaRPr lang="en-US" b="0" i="0" dirty="0">
              <a:solidFill>
                <a:srgbClr val="292929"/>
              </a:solidFill>
              <a:effectLst/>
            </a:endParaRPr>
          </a:p>
          <a:p>
            <a:pPr marL="0" indent="0">
              <a:buNone/>
            </a:pPr>
            <a:endParaRPr lang="en-AE" dirty="0"/>
          </a:p>
        </p:txBody>
      </p:sp>
      <p:graphicFrame>
        <p:nvGraphicFramePr>
          <p:cNvPr id="8" name="Table 7">
            <a:extLst>
              <a:ext uri="{FF2B5EF4-FFF2-40B4-BE49-F238E27FC236}">
                <a16:creationId xmlns:a16="http://schemas.microsoft.com/office/drawing/2014/main" id="{68FAA9A9-EB10-4EE5-9949-79D9D59AC260}"/>
              </a:ext>
            </a:extLst>
          </p:cNvPr>
          <p:cNvGraphicFramePr>
            <a:graphicFrameLocks noGrp="1"/>
          </p:cNvGraphicFramePr>
          <p:nvPr>
            <p:extLst>
              <p:ext uri="{D42A27DB-BD31-4B8C-83A1-F6EECF244321}">
                <p14:modId xmlns:p14="http://schemas.microsoft.com/office/powerpoint/2010/main" val="2070536033"/>
              </p:ext>
            </p:extLst>
          </p:nvPr>
        </p:nvGraphicFramePr>
        <p:xfrm>
          <a:off x="173736" y="740664"/>
          <a:ext cx="11823192" cy="6011461"/>
        </p:xfrm>
        <a:graphic>
          <a:graphicData uri="http://schemas.openxmlformats.org/drawingml/2006/table">
            <a:tbl>
              <a:tblPr firstRow="1" firstCol="1" bandRow="1">
                <a:tableStyleId>{5C22544A-7EE6-4342-B048-85BDC9FD1C3A}</a:tableStyleId>
              </a:tblPr>
              <a:tblGrid>
                <a:gridCol w="1765085">
                  <a:extLst>
                    <a:ext uri="{9D8B030D-6E8A-4147-A177-3AD203B41FA5}">
                      <a16:colId xmlns:a16="http://schemas.microsoft.com/office/drawing/2014/main" val="1444199074"/>
                    </a:ext>
                  </a:extLst>
                </a:gridCol>
                <a:gridCol w="4549096">
                  <a:extLst>
                    <a:ext uri="{9D8B030D-6E8A-4147-A177-3AD203B41FA5}">
                      <a16:colId xmlns:a16="http://schemas.microsoft.com/office/drawing/2014/main" val="3576982573"/>
                    </a:ext>
                  </a:extLst>
                </a:gridCol>
                <a:gridCol w="5509011">
                  <a:extLst>
                    <a:ext uri="{9D8B030D-6E8A-4147-A177-3AD203B41FA5}">
                      <a16:colId xmlns:a16="http://schemas.microsoft.com/office/drawing/2014/main" val="2614071578"/>
                    </a:ext>
                  </a:extLst>
                </a:gridCol>
              </a:tblGrid>
              <a:tr h="186787">
                <a:tc>
                  <a:txBody>
                    <a:bodyPr/>
                    <a:lstStyle/>
                    <a:p>
                      <a:pPr>
                        <a:lnSpc>
                          <a:spcPct val="107000"/>
                        </a:lnSpc>
                        <a:spcAft>
                          <a:spcPts val="800"/>
                        </a:spcAft>
                      </a:pPr>
                      <a:r>
                        <a:rPr lang="en-AE" sz="1200">
                          <a:effectLst/>
                        </a:rPr>
                        <a:t>Class</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a:effectLst/>
                        </a:rPr>
                        <a:t>Advantages</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a:effectLst/>
                        </a:rPr>
                        <a:t>Disadvantages</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extLst>
                  <a:ext uri="{0D108BD9-81ED-4DB2-BD59-A6C34878D82A}">
                    <a16:rowId xmlns:a16="http://schemas.microsoft.com/office/drawing/2014/main" val="2620940419"/>
                  </a:ext>
                </a:extLst>
              </a:tr>
              <a:tr h="755683">
                <a:tc>
                  <a:txBody>
                    <a:bodyPr/>
                    <a:lstStyle/>
                    <a:p>
                      <a:pPr>
                        <a:lnSpc>
                          <a:spcPct val="107000"/>
                        </a:lnSpc>
                        <a:spcAft>
                          <a:spcPts val="800"/>
                        </a:spcAft>
                      </a:pPr>
                      <a:r>
                        <a:rPr lang="en-AE" sz="1200" dirty="0">
                          <a:effectLst/>
                        </a:rPr>
                        <a:t>Physics based</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Easy to compute as they work on the low-level properties of motion (dynamic and kinematic properties), </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These models are limited to short-term (less than a second) motion prediction.</a:t>
                      </a:r>
                    </a:p>
                    <a:p>
                      <a:pPr>
                        <a:lnSpc>
                          <a:spcPct val="107000"/>
                        </a:lnSpc>
                        <a:spcAft>
                          <a:spcPts val="800"/>
                        </a:spcAft>
                      </a:pPr>
                      <a:r>
                        <a:rPr lang="en-AE" sz="1200" dirty="0">
                          <a:effectLst/>
                        </a:rPr>
                        <a:t>These are unable to anticipate any change in the motion of the car caused by the execution of a particular manoeuvre (e.g., slowing down, making a turn)</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extLst>
                  <a:ext uri="{0D108BD9-81ED-4DB2-BD59-A6C34878D82A}">
                    <a16:rowId xmlns:a16="http://schemas.microsoft.com/office/drawing/2014/main" val="1960227071"/>
                  </a:ext>
                </a:extLst>
              </a:tr>
              <a:tr h="668548">
                <a:tc>
                  <a:txBody>
                    <a:bodyPr/>
                    <a:lstStyle/>
                    <a:p>
                      <a:pPr>
                        <a:lnSpc>
                          <a:spcPct val="107000"/>
                        </a:lnSpc>
                        <a:spcAft>
                          <a:spcPts val="800"/>
                        </a:spcAft>
                      </a:pPr>
                      <a:r>
                        <a:rPr lang="en-AE" sz="1200" dirty="0">
                          <a:effectLst/>
                        </a:rPr>
                        <a:t>Manoeuvre Intention</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It has low computational cost.</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a:effectLst/>
                        </a:rPr>
                        <a:t>Only provides a high-level understanding of the vehicle behaviour.</a:t>
                      </a:r>
                    </a:p>
                    <a:p>
                      <a:pPr>
                        <a:lnSpc>
                          <a:spcPct val="107000"/>
                        </a:lnSpc>
                        <a:spcAft>
                          <a:spcPts val="800"/>
                        </a:spcAft>
                      </a:pPr>
                      <a:r>
                        <a:rPr lang="en-AE" sz="1200">
                          <a:effectLst/>
                        </a:rPr>
                        <a:t>Usually covers manoeuvres that are specifically defined for a single driving scenario.</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extLst>
                  <a:ext uri="{0D108BD9-81ED-4DB2-BD59-A6C34878D82A}">
                    <a16:rowId xmlns:a16="http://schemas.microsoft.com/office/drawing/2014/main" val="743169828"/>
                  </a:ext>
                </a:extLst>
              </a:tr>
              <a:tr h="186787">
                <a:tc gridSpan="3">
                  <a:txBody>
                    <a:bodyPr/>
                    <a:lstStyle/>
                    <a:p>
                      <a:pPr>
                        <a:lnSpc>
                          <a:spcPct val="107000"/>
                        </a:lnSpc>
                        <a:spcAft>
                          <a:spcPts val="800"/>
                        </a:spcAft>
                      </a:pPr>
                      <a:r>
                        <a:rPr lang="en-AE" sz="1200">
                          <a:effectLst/>
                        </a:rPr>
                        <a:t>Interaction aware</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hMerge="1">
                  <a:txBody>
                    <a:bodyPr/>
                    <a:lstStyle/>
                    <a:p>
                      <a:endParaRPr lang="en-AE"/>
                    </a:p>
                  </a:txBody>
                  <a:tcPr/>
                </a:tc>
                <a:tc hMerge="1">
                  <a:txBody>
                    <a:bodyPr/>
                    <a:lstStyle/>
                    <a:p>
                      <a:endParaRPr lang="en-AE"/>
                    </a:p>
                  </a:txBody>
                  <a:tcPr/>
                </a:tc>
                <a:extLst>
                  <a:ext uri="{0D108BD9-81ED-4DB2-BD59-A6C34878D82A}">
                    <a16:rowId xmlns:a16="http://schemas.microsoft.com/office/drawing/2014/main" val="1242348618"/>
                  </a:ext>
                </a:extLst>
              </a:tr>
              <a:tr h="780498">
                <a:tc>
                  <a:txBody>
                    <a:bodyPr/>
                    <a:lstStyle/>
                    <a:p>
                      <a:pPr>
                        <a:lnSpc>
                          <a:spcPct val="107000"/>
                        </a:lnSpc>
                        <a:spcAft>
                          <a:spcPts val="800"/>
                        </a:spcAft>
                      </a:pPr>
                      <a:r>
                        <a:rPr lang="en-AE" sz="1200" dirty="0">
                          <a:effectLst/>
                        </a:rPr>
                        <a:t>Track History of the TV</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a:effectLst/>
                        </a:rPr>
                        <a:t>Complies with limited observability of the EV.</a:t>
                      </a:r>
                    </a:p>
                    <a:p>
                      <a:pPr>
                        <a:lnSpc>
                          <a:spcPct val="107000"/>
                        </a:lnSpc>
                        <a:spcAft>
                          <a:spcPts val="800"/>
                        </a:spcAft>
                      </a:pPr>
                      <a:r>
                        <a:rPr lang="en-AE" sz="1200">
                          <a:effectLst/>
                        </a:rPr>
                        <a:t> </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Does not consider the impact of environment and interaction among vehicles</a:t>
                      </a:r>
                    </a:p>
                    <a:p>
                      <a:pPr>
                        <a:lnSpc>
                          <a:spcPct val="107000"/>
                        </a:lnSpc>
                        <a:spcAft>
                          <a:spcPts val="800"/>
                        </a:spcAft>
                      </a:pPr>
                      <a:r>
                        <a:rPr lang="en-AE" sz="1200" dirty="0">
                          <a:effectLst/>
                        </a:rPr>
                        <a:t>on the TV’s behaviour.</a:t>
                      </a:r>
                    </a:p>
                  </a:txBody>
                  <a:tcPr marL="40005" marR="40005" marT="0" marB="0"/>
                </a:tc>
                <a:extLst>
                  <a:ext uri="{0D108BD9-81ED-4DB2-BD59-A6C34878D82A}">
                    <a16:rowId xmlns:a16="http://schemas.microsoft.com/office/drawing/2014/main" val="890408301"/>
                  </a:ext>
                </a:extLst>
              </a:tr>
              <a:tr h="780498">
                <a:tc>
                  <a:txBody>
                    <a:bodyPr/>
                    <a:lstStyle/>
                    <a:p>
                      <a:pPr>
                        <a:lnSpc>
                          <a:spcPct val="107000"/>
                        </a:lnSpc>
                        <a:spcAft>
                          <a:spcPts val="800"/>
                        </a:spcAft>
                      </a:pPr>
                      <a:r>
                        <a:rPr lang="en-AE" sz="1200" dirty="0">
                          <a:effectLst/>
                        </a:rPr>
                        <a:t>Track History of the TV and SVs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Considers the impact of interaction among vehicles on the TV’s behaviour.</a:t>
                      </a:r>
                    </a:p>
                  </a:txBody>
                  <a:tcPr marL="40005" marR="40005" marT="0" marB="0"/>
                </a:tc>
                <a:tc>
                  <a:txBody>
                    <a:bodyPr/>
                    <a:lstStyle/>
                    <a:p>
                      <a:pPr>
                        <a:lnSpc>
                          <a:spcPct val="107000"/>
                        </a:lnSpc>
                        <a:spcAft>
                          <a:spcPts val="800"/>
                        </a:spcAft>
                      </a:pPr>
                      <a:r>
                        <a:rPr lang="en-AE" sz="1200" dirty="0">
                          <a:effectLst/>
                        </a:rPr>
                        <a:t>Does not consider the impact of environment on the TV’s behaviour.</a:t>
                      </a:r>
                    </a:p>
                    <a:p>
                      <a:pPr>
                        <a:lnSpc>
                          <a:spcPct val="107000"/>
                        </a:lnSpc>
                        <a:spcAft>
                          <a:spcPts val="800"/>
                        </a:spcAft>
                      </a:pPr>
                      <a:r>
                        <a:rPr lang="en-AE" sz="1200" dirty="0">
                          <a:effectLst/>
                        </a:rPr>
                        <a:t>The States of SVs are not always observable to the EV.</a:t>
                      </a:r>
                    </a:p>
                  </a:txBody>
                  <a:tcPr marL="40005" marR="40005" marT="0" marB="0"/>
                </a:tc>
                <a:extLst>
                  <a:ext uri="{0D108BD9-81ED-4DB2-BD59-A6C34878D82A}">
                    <a16:rowId xmlns:a16="http://schemas.microsoft.com/office/drawing/2014/main" val="3893536785"/>
                  </a:ext>
                </a:extLst>
              </a:tr>
              <a:tr h="1445462">
                <a:tc>
                  <a:txBody>
                    <a:bodyPr/>
                    <a:lstStyle/>
                    <a:p>
                      <a:pPr>
                        <a:lnSpc>
                          <a:spcPct val="107000"/>
                        </a:lnSpc>
                        <a:spcAft>
                          <a:spcPts val="800"/>
                        </a:spcAft>
                      </a:pPr>
                      <a:r>
                        <a:rPr lang="en-AE" sz="1200" dirty="0">
                          <a:effectLst/>
                        </a:rPr>
                        <a:t>Simplified Bird’s Eye View</a:t>
                      </a:r>
                    </a:p>
                  </a:txBody>
                  <a:tcPr marL="40005" marR="40005" marT="0" marB="0"/>
                </a:tc>
                <a:tc>
                  <a:txBody>
                    <a:bodyPr/>
                    <a:lstStyle/>
                    <a:p>
                      <a:pPr>
                        <a:lnSpc>
                          <a:spcPct val="107000"/>
                        </a:lnSpc>
                        <a:spcAft>
                          <a:spcPts val="800"/>
                        </a:spcAft>
                      </a:pPr>
                      <a:r>
                        <a:rPr lang="en-AE" sz="1200" dirty="0">
                          <a:effectLst/>
                        </a:rPr>
                        <a:t>Considers the impact of environment and interaction among vehicles on the TV’s behaviour.</a:t>
                      </a:r>
                    </a:p>
                    <a:p>
                      <a:pPr>
                        <a:lnSpc>
                          <a:spcPct val="107000"/>
                        </a:lnSpc>
                        <a:spcAft>
                          <a:spcPts val="800"/>
                        </a:spcAft>
                      </a:pPr>
                      <a:r>
                        <a:rPr lang="en-AE" sz="1200" dirty="0">
                          <a:effectLst/>
                        </a:rPr>
                        <a:t>Facilitates fusing the data gathered from different sensors on the EV.</a:t>
                      </a:r>
                    </a:p>
                    <a:p>
                      <a:pPr>
                        <a:lnSpc>
                          <a:spcPct val="107000"/>
                        </a:lnSpc>
                        <a:spcAft>
                          <a:spcPts val="800"/>
                        </a:spcAft>
                      </a:pPr>
                      <a:r>
                        <a:rPr lang="en-AE" sz="1200" dirty="0">
                          <a:effectLst/>
                        </a:rPr>
                        <a:t>Flexible in terms of complexity of representation.</a:t>
                      </a:r>
                    </a:p>
                    <a:p>
                      <a:pPr>
                        <a:lnSpc>
                          <a:spcPct val="107000"/>
                        </a:lnSpc>
                        <a:spcAft>
                          <a:spcPts val="800"/>
                        </a:spcAft>
                      </a:pPr>
                      <a:r>
                        <a:rPr lang="en-AE" sz="1200" dirty="0">
                          <a:effectLst/>
                        </a:rPr>
                        <a:t>It can comply with limited observability of the EV.</a:t>
                      </a:r>
                    </a:p>
                  </a:txBody>
                  <a:tcPr marL="40005" marR="40005" marT="0" marB="0"/>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Potentially useful information in scene texture is lost</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extLst>
                  <a:ext uri="{0D108BD9-81ED-4DB2-BD59-A6C34878D82A}">
                    <a16:rowId xmlns:a16="http://schemas.microsoft.com/office/drawing/2014/main" val="352378139"/>
                  </a:ext>
                </a:extLst>
              </a:tr>
              <a:tr h="1206630">
                <a:tc>
                  <a:txBody>
                    <a:bodyPr/>
                    <a:lstStyle/>
                    <a:p>
                      <a:pPr>
                        <a:lnSpc>
                          <a:spcPct val="107000"/>
                        </a:lnSpc>
                        <a:spcAft>
                          <a:spcPts val="800"/>
                        </a:spcAft>
                      </a:pPr>
                      <a:r>
                        <a:rPr lang="en-AE" sz="1200" dirty="0">
                          <a:effectLst/>
                        </a:rPr>
                        <a:t>Raw Sensor Data</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tc>
                  <a:txBody>
                    <a:bodyPr/>
                    <a:lstStyle/>
                    <a:p>
                      <a:pPr>
                        <a:lnSpc>
                          <a:spcPct val="107000"/>
                        </a:lnSpc>
                        <a:spcAft>
                          <a:spcPts val="800"/>
                        </a:spcAft>
                      </a:pPr>
                      <a:r>
                        <a:rPr lang="en-AE" sz="1200" dirty="0">
                          <a:effectLst/>
                        </a:rPr>
                        <a:t>Complies with limited observability of the EV. </a:t>
                      </a:r>
                    </a:p>
                    <a:p>
                      <a:pPr>
                        <a:lnSpc>
                          <a:spcPct val="107000"/>
                        </a:lnSpc>
                        <a:spcAft>
                          <a:spcPts val="800"/>
                        </a:spcAft>
                      </a:pPr>
                      <a:r>
                        <a:rPr lang="en-AE" sz="1200" dirty="0">
                          <a:effectLst/>
                        </a:rPr>
                        <a:t>No information loss.</a:t>
                      </a:r>
                    </a:p>
                  </a:txBody>
                  <a:tcPr marL="40005" marR="40005" marT="0" marB="0"/>
                </a:tc>
                <a:tc>
                  <a:txBody>
                    <a:bodyPr/>
                    <a:lstStyle/>
                    <a:p>
                      <a:pPr>
                        <a:lnSpc>
                          <a:spcPct val="107000"/>
                        </a:lnSpc>
                        <a:spcAft>
                          <a:spcPts val="800"/>
                        </a:spcAft>
                      </a:pPr>
                      <a:r>
                        <a:rPr lang="en-AE" sz="1200" dirty="0">
                          <a:effectLst/>
                        </a:rPr>
                        <a:t>High computational cost</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0005" marR="40005" marT="0" marB="0"/>
                </a:tc>
                <a:extLst>
                  <a:ext uri="{0D108BD9-81ED-4DB2-BD59-A6C34878D82A}">
                    <a16:rowId xmlns:a16="http://schemas.microsoft.com/office/drawing/2014/main" val="650470587"/>
                  </a:ext>
                </a:extLst>
              </a:tr>
            </a:tbl>
          </a:graphicData>
        </a:graphic>
      </p:graphicFrame>
    </p:spTree>
    <p:extLst>
      <p:ext uri="{BB962C8B-B14F-4D97-AF65-F5344CB8AC3E}">
        <p14:creationId xmlns:p14="http://schemas.microsoft.com/office/powerpoint/2010/main" val="122186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961527"/>
          </a:xfrm>
        </p:spPr>
        <p:txBody>
          <a:bodyPr vert="horz" lIns="91440" tIns="45720" rIns="91440" bIns="45720" rtlCol="0" anchor="ctr">
            <a:normAutofit/>
          </a:bodyPr>
          <a:lstStyle/>
          <a:p>
            <a:pPr algn="ctr"/>
            <a:r>
              <a:rPr lang="en-US" sz="5000" b="1" dirty="0">
                <a:latin typeface="+mn-lt"/>
              </a:rPr>
              <a:t>Comparison of Existing Models</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15</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2862322"/>
          </a:xfrm>
          <a:prstGeom prst="rect">
            <a:avLst/>
          </a:prstGeom>
          <a:noFill/>
        </p:spPr>
        <p:txBody>
          <a:bodyPr wrap="square">
            <a:spAutoFit/>
          </a:bodyPr>
          <a:lstStyle/>
          <a:p>
            <a:pPr marL="285750" indent="-285750">
              <a:buFont typeface="Arial" panose="020B0604020202020204" pitchFamily="34" charset="0"/>
              <a:buChar char="•"/>
            </a:pPr>
            <a:endParaRPr lang="en-US" sz="1800" dirty="0">
              <a:effectLst/>
              <a:ea typeface="Times New Roman" panose="02020603050405020304" pitchFamily="18" charset="0"/>
            </a:endParaRPr>
          </a:p>
          <a:p>
            <a:pPr marL="285750" indent="-285750">
              <a:buFont typeface="Arial" panose="020B0604020202020204" pitchFamily="34" charset="0"/>
              <a:buChar char="•"/>
            </a:pPr>
            <a:endParaRPr lang="en-US" b="0" i="0" dirty="0">
              <a:solidFill>
                <a:srgbClr val="292929"/>
              </a:solidFill>
              <a:effectLst/>
            </a:endParaRPr>
          </a:p>
          <a:p>
            <a:endParaRPr lang="en-US" dirty="0">
              <a:solidFill>
                <a:srgbClr val="292929"/>
              </a:solidFill>
            </a:endParaRPr>
          </a:p>
          <a:p>
            <a:endParaRPr lang="en-US" b="0" i="0" dirty="0">
              <a:solidFill>
                <a:srgbClr val="292929"/>
              </a:solidFill>
              <a:effectLst/>
            </a:endParaRPr>
          </a:p>
          <a:p>
            <a:endParaRPr lang="en-US" dirty="0">
              <a:solidFill>
                <a:srgbClr val="292929"/>
              </a:solidFill>
            </a:endParaRPr>
          </a:p>
          <a:p>
            <a:endParaRPr lang="en-US" b="0" i="0" dirty="0">
              <a:solidFill>
                <a:srgbClr val="292929"/>
              </a:solidFill>
              <a:effectLst/>
            </a:endParaRPr>
          </a:p>
          <a:p>
            <a:endParaRPr lang="en-US" b="0" i="0" dirty="0">
              <a:solidFill>
                <a:srgbClr val="292929"/>
              </a:solidFill>
              <a:effectLst/>
            </a:endParaRPr>
          </a:p>
          <a:p>
            <a:endParaRPr lang="en-US" b="0" i="0" dirty="0">
              <a:solidFill>
                <a:srgbClr val="292929"/>
              </a:solidFill>
              <a:effectLst/>
            </a:endParaRPr>
          </a:p>
          <a:p>
            <a:endParaRPr lang="en-US" b="0" i="0" dirty="0">
              <a:solidFill>
                <a:srgbClr val="292929"/>
              </a:solidFill>
              <a:effectLst/>
            </a:endParaRPr>
          </a:p>
          <a:p>
            <a:pPr marL="0" indent="0">
              <a:buNone/>
            </a:pPr>
            <a:endParaRPr lang="en-AE" dirty="0"/>
          </a:p>
        </p:txBody>
      </p:sp>
      <p:graphicFrame>
        <p:nvGraphicFramePr>
          <p:cNvPr id="2" name="Table 1">
            <a:extLst>
              <a:ext uri="{FF2B5EF4-FFF2-40B4-BE49-F238E27FC236}">
                <a16:creationId xmlns:a16="http://schemas.microsoft.com/office/drawing/2014/main" id="{3D2F18F9-D8F0-4CF6-BA90-0E7A3E2AB124}"/>
              </a:ext>
            </a:extLst>
          </p:cNvPr>
          <p:cNvGraphicFramePr>
            <a:graphicFrameLocks noGrp="1"/>
          </p:cNvGraphicFramePr>
          <p:nvPr>
            <p:extLst>
              <p:ext uri="{D42A27DB-BD31-4B8C-83A1-F6EECF244321}">
                <p14:modId xmlns:p14="http://schemas.microsoft.com/office/powerpoint/2010/main" val="3639314898"/>
              </p:ext>
            </p:extLst>
          </p:nvPr>
        </p:nvGraphicFramePr>
        <p:xfrm>
          <a:off x="256031" y="789976"/>
          <a:ext cx="11593069" cy="5235921"/>
        </p:xfrm>
        <a:graphic>
          <a:graphicData uri="http://schemas.openxmlformats.org/drawingml/2006/table">
            <a:tbl>
              <a:tblPr firstRow="1" firstCol="1" bandRow="1">
                <a:tableStyleId>{5C22544A-7EE6-4342-B048-85BDC9FD1C3A}</a:tableStyleId>
              </a:tblPr>
              <a:tblGrid>
                <a:gridCol w="1581912">
                  <a:extLst>
                    <a:ext uri="{9D8B030D-6E8A-4147-A177-3AD203B41FA5}">
                      <a16:colId xmlns:a16="http://schemas.microsoft.com/office/drawing/2014/main" val="2850694935"/>
                    </a:ext>
                  </a:extLst>
                </a:gridCol>
                <a:gridCol w="4261104">
                  <a:extLst>
                    <a:ext uri="{9D8B030D-6E8A-4147-A177-3AD203B41FA5}">
                      <a16:colId xmlns:a16="http://schemas.microsoft.com/office/drawing/2014/main" val="3808699985"/>
                    </a:ext>
                  </a:extLst>
                </a:gridCol>
                <a:gridCol w="5750053">
                  <a:extLst>
                    <a:ext uri="{9D8B030D-6E8A-4147-A177-3AD203B41FA5}">
                      <a16:colId xmlns:a16="http://schemas.microsoft.com/office/drawing/2014/main" val="3106785799"/>
                    </a:ext>
                  </a:extLst>
                </a:gridCol>
              </a:tblGrid>
              <a:tr h="550562">
                <a:tc>
                  <a:txBody>
                    <a:bodyPr/>
                    <a:lstStyle/>
                    <a:p>
                      <a:pPr>
                        <a:lnSpc>
                          <a:spcPct val="107000"/>
                        </a:lnSpc>
                        <a:spcAft>
                          <a:spcPts val="800"/>
                        </a:spcAft>
                      </a:pPr>
                      <a:r>
                        <a:rPr lang="en-AE" sz="1200" dirty="0">
                          <a:effectLst/>
                        </a:rPr>
                        <a:t>Class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Advantages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Disadvantages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838529"/>
                  </a:ext>
                </a:extLst>
              </a:tr>
              <a:tr h="550562">
                <a:tc gridSpan="3">
                  <a:txBody>
                    <a:bodyPr/>
                    <a:lstStyle/>
                    <a:p>
                      <a:pPr>
                        <a:lnSpc>
                          <a:spcPct val="107000"/>
                        </a:lnSpc>
                        <a:spcAft>
                          <a:spcPts val="800"/>
                        </a:spcAft>
                      </a:pPr>
                      <a:r>
                        <a:rPr lang="en-AE" sz="1200">
                          <a:effectLst/>
                        </a:rPr>
                        <a:t>Neural Network</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AE"/>
                    </a:p>
                  </a:txBody>
                  <a:tcPr/>
                </a:tc>
                <a:tc hMerge="1">
                  <a:txBody>
                    <a:bodyPr/>
                    <a:lstStyle/>
                    <a:p>
                      <a:endParaRPr lang="en-AE"/>
                    </a:p>
                  </a:txBody>
                  <a:tcPr/>
                </a:tc>
                <a:extLst>
                  <a:ext uri="{0D108BD9-81ED-4DB2-BD59-A6C34878D82A}">
                    <a16:rowId xmlns:a16="http://schemas.microsoft.com/office/drawing/2014/main" val="2340353735"/>
                  </a:ext>
                </a:extLst>
              </a:tr>
              <a:tr h="1004966">
                <a:tc>
                  <a:txBody>
                    <a:bodyPr/>
                    <a:lstStyle/>
                    <a:p>
                      <a:pPr>
                        <a:lnSpc>
                          <a:spcPct val="107000"/>
                        </a:lnSpc>
                        <a:spcAft>
                          <a:spcPts val="800"/>
                        </a:spcAft>
                      </a:pPr>
                      <a:r>
                        <a:rPr lang="en-AE" sz="1200" dirty="0">
                          <a:effectLst/>
                        </a:rPr>
                        <a:t>Recurrent Neural Networks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Good at processing temporal dependencies.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Requires additional mechanism to model interaction and contextual features.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0813629"/>
                  </a:ext>
                </a:extLst>
              </a:tr>
              <a:tr h="988030">
                <a:tc>
                  <a:txBody>
                    <a:bodyPr/>
                    <a:lstStyle/>
                    <a:p>
                      <a:pPr>
                        <a:lnSpc>
                          <a:spcPct val="107000"/>
                        </a:lnSpc>
                        <a:spcAft>
                          <a:spcPts val="800"/>
                        </a:spcAft>
                      </a:pPr>
                      <a:r>
                        <a:rPr lang="en-AE" sz="1200" dirty="0">
                          <a:effectLst/>
                        </a:rPr>
                        <a:t>Convolutional Neural Networks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a:effectLst/>
                        </a:rPr>
                        <a:t>Good at processing spatial dependencies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a:effectLst/>
                        </a:rPr>
                        <a:t>2D CNNs lack a mechanism to model data series.</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709399"/>
                  </a:ext>
                </a:extLst>
              </a:tr>
              <a:tr h="1015100">
                <a:tc>
                  <a:txBody>
                    <a:bodyPr/>
                    <a:lstStyle/>
                    <a:p>
                      <a:pPr>
                        <a:lnSpc>
                          <a:spcPct val="107000"/>
                        </a:lnSpc>
                        <a:spcAft>
                          <a:spcPts val="800"/>
                        </a:spcAft>
                      </a:pPr>
                      <a:r>
                        <a:rPr lang="en-AE" sz="1200" dirty="0">
                          <a:effectLst/>
                        </a:rPr>
                        <a:t>Combination of RNNs and CNNs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a:effectLst/>
                        </a:rPr>
                        <a:t>Can take advantage of capabilities of both RNNs and CNNs</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a:effectLst/>
                        </a:rPr>
                        <a:t> </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133159"/>
                  </a:ext>
                </a:extLst>
              </a:tr>
              <a:tr h="1126701">
                <a:tc>
                  <a:txBody>
                    <a:bodyPr/>
                    <a:lstStyle/>
                    <a:p>
                      <a:pPr>
                        <a:lnSpc>
                          <a:spcPct val="107000"/>
                        </a:lnSpc>
                        <a:spcAft>
                          <a:spcPts val="800"/>
                        </a:spcAft>
                      </a:pPr>
                      <a:r>
                        <a:rPr lang="en-AE" sz="1200">
                          <a:effectLst/>
                        </a:rPr>
                        <a:t>Graph Neural Networks</a:t>
                      </a:r>
                      <a:endParaRPr lang="en-A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Comply with graph structure of traffic.</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E" sz="1200" dirty="0">
                          <a:effectLst/>
                        </a:rPr>
                        <a:t>Static scene context is usually neglected.</a:t>
                      </a:r>
                      <a:endParaRPr lang="en-A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619608"/>
                  </a:ext>
                </a:extLst>
              </a:tr>
            </a:tbl>
          </a:graphicData>
        </a:graphic>
      </p:graphicFrame>
    </p:spTree>
    <p:extLst>
      <p:ext uri="{BB962C8B-B14F-4D97-AF65-F5344CB8AC3E}">
        <p14:creationId xmlns:p14="http://schemas.microsoft.com/office/powerpoint/2010/main" val="94158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67179" y="18255"/>
            <a:ext cx="10515600" cy="1325563"/>
          </a:xfrm>
        </p:spPr>
        <p:txBody>
          <a:bodyPr vert="horz" lIns="91440" tIns="45720" rIns="91440" bIns="45720" rtlCol="0" anchor="ctr">
            <a:normAutofit/>
          </a:bodyPr>
          <a:lstStyle/>
          <a:p>
            <a:pPr algn="ctr"/>
            <a:r>
              <a:rPr lang="en-US" sz="5000" b="1" dirty="0"/>
              <a:t>Conclusion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178624"/>
            <a:ext cx="10515600" cy="4986337"/>
          </a:xfrm>
        </p:spPr>
        <p:txBody>
          <a:bodyPr>
            <a:normAutofit/>
          </a:bodyPr>
          <a:lstStyle/>
          <a:p>
            <a:pPr marL="457200" lvl="1" indent="0">
              <a:buNone/>
            </a:pPr>
            <a:r>
              <a:rPr lang="en-US" dirty="0">
                <a:effectLst/>
                <a:ea typeface="Times New Roman" panose="02020603050405020304" pitchFamily="18" charset="0"/>
              </a:rPr>
              <a:t>We discussed different techniques for motion/trajectory prediction like physics-based models, maneuver-based models, interaction aware models and different deep learning-based models (Single RNN, Multiple RNNs, CNN, Combination of RNNs and CNNs, Graph Neural Networks). </a:t>
            </a:r>
            <a:r>
              <a:rPr lang="en-US" dirty="0">
                <a:effectLst/>
                <a:ea typeface="Times New Roman" panose="02020603050405020304" pitchFamily="18" charset="0"/>
                <a:cs typeface="KrknqyWarnockPro-Regular"/>
              </a:rPr>
              <a:t>Deep learning-based behavior/maneuver prediction methods give better performances as compared to other techniques, more specifically they give better results in complex driving situations. In particular most of the available solutions consider interaction between vehicles, but other factors like traffic laws and environmental conditions are not inputted to prediction model. Additionally, real world limitations like sensor damages and limitations related to computational resources are not fully considered.</a:t>
            </a:r>
            <a:endParaRPr lang="en-AE" dirty="0">
              <a:effectLst/>
              <a:ea typeface="Times New Roman" panose="02020603050405020304" pitchFamily="18" charset="0"/>
            </a:endParaRPr>
          </a:p>
          <a:p>
            <a:pPr lvl="1"/>
            <a:endParaRPr lang="en-US" dirty="0"/>
          </a:p>
        </p:txBody>
      </p:sp>
      <p:sp>
        <p:nvSpPr>
          <p:cNvPr id="2" name="Date Placeholder 1">
            <a:extLst>
              <a:ext uri="{FF2B5EF4-FFF2-40B4-BE49-F238E27FC236}">
                <a16:creationId xmlns:a16="http://schemas.microsoft.com/office/drawing/2014/main" id="{C600857C-051D-443D-8577-019E95FBBF3C}"/>
              </a:ext>
            </a:extLst>
          </p:cNvPr>
          <p:cNvSpPr>
            <a:spLocks noGrp="1"/>
          </p:cNvSpPr>
          <p:nvPr>
            <p:ph type="dt" sz="half" idx="10"/>
          </p:nvPr>
        </p:nvSpPr>
        <p:spPr/>
        <p:txBody>
          <a:bodyPr/>
          <a:lstStyle/>
          <a:p>
            <a:fld id="{C17D124F-187D-44CB-B6B5-A5F2AEF72697}" type="datetime1">
              <a:rPr lang="en-US" smtClean="0"/>
              <a:t>2/4/2021</a:t>
            </a:fld>
            <a:endParaRPr lang="en-US"/>
          </a:p>
        </p:txBody>
      </p:sp>
      <p:sp>
        <p:nvSpPr>
          <p:cNvPr id="3" name="Slide Number Placeholder 2">
            <a:extLst>
              <a:ext uri="{FF2B5EF4-FFF2-40B4-BE49-F238E27FC236}">
                <a16:creationId xmlns:a16="http://schemas.microsoft.com/office/drawing/2014/main" id="{763C57AE-BBFA-4AD7-B1AE-45E15FCBA421}"/>
              </a:ext>
            </a:extLst>
          </p:cNvPr>
          <p:cNvSpPr>
            <a:spLocks noGrp="1"/>
          </p:cNvSpPr>
          <p:nvPr>
            <p:ph type="sldNum" sz="quarter" idx="12"/>
          </p:nvPr>
        </p:nvSpPr>
        <p:spPr/>
        <p:txBody>
          <a:bodyPr/>
          <a:lstStyle/>
          <a:p>
            <a:fld id="{D23A05CC-FDF6-4E70-94EE-66C636B1218B}" type="slidenum">
              <a:rPr lang="en-US" smtClean="0"/>
              <a:t>16</a:t>
            </a:fld>
            <a:endParaRPr lang="en-US"/>
          </a:p>
        </p:txBody>
      </p:sp>
    </p:spTree>
    <p:extLst>
      <p:ext uri="{BB962C8B-B14F-4D97-AF65-F5344CB8AC3E}">
        <p14:creationId xmlns:p14="http://schemas.microsoft.com/office/powerpoint/2010/main" val="214946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67179" y="18255"/>
            <a:ext cx="10515600" cy="1325563"/>
          </a:xfrm>
        </p:spPr>
        <p:txBody>
          <a:bodyPr vert="horz" lIns="91440" tIns="45720" rIns="91440" bIns="45720" rtlCol="0" anchor="ctr">
            <a:normAutofit/>
          </a:bodyPr>
          <a:lstStyle/>
          <a:p>
            <a:pPr algn="ctr"/>
            <a:r>
              <a:rPr lang="en-US" sz="5000" b="1" dirty="0"/>
              <a:t>Future Work</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343818"/>
            <a:ext cx="10515600" cy="4986337"/>
          </a:xfrm>
        </p:spPr>
        <p:txBody>
          <a:bodyPr>
            <a:normAutofit fontScale="92500"/>
          </a:bodyPr>
          <a:lstStyle/>
          <a:p>
            <a:pPr marL="457200" lvl="1" indent="0">
              <a:buNone/>
            </a:pPr>
            <a:r>
              <a:rPr lang="en-US" sz="2800" dirty="0">
                <a:effectLst/>
                <a:ea typeface="Times New Roman" panose="02020603050405020304" pitchFamily="18" charset="0"/>
                <a:cs typeface="KrknqyWarnockPro-Regular"/>
              </a:rPr>
              <a:t>Several algorithms with different approaches were introduced in area of self-driving/autonomous cars. Different models from basic physics-based to advanced level i.e., deep reinforcement learning based models are presented. </a:t>
            </a:r>
          </a:p>
          <a:p>
            <a:pPr lvl="1"/>
            <a:r>
              <a:rPr lang="en-US" sz="2800" dirty="0">
                <a:effectLst/>
                <a:ea typeface="Times New Roman" panose="02020603050405020304" pitchFamily="18" charset="0"/>
                <a:cs typeface="KrknqyWarnockPro-Regular"/>
              </a:rPr>
              <a:t>Currently benchmarks are not available for the evaluation of the performance of deep learning and reinforcement learning approaches. There is a need for defining benchmarks for behavior/mauver prediction to evaluate different algorithms’ performance. </a:t>
            </a:r>
          </a:p>
          <a:p>
            <a:pPr lvl="1"/>
            <a:r>
              <a:rPr lang="en-US" sz="2800" dirty="0">
                <a:effectLst/>
                <a:ea typeface="Times New Roman" panose="02020603050405020304" pitchFamily="18" charset="0"/>
                <a:cs typeface="KrknqyWarnockPro-Regular"/>
              </a:rPr>
              <a:t>Sensor impairment can cause problems in real world AV operations, there should be some mechanism which takes care of such impairments. It can be through some reports sent to owner/authorities of the AVs about the sensor from which AVs are not getting any data for some time.</a:t>
            </a:r>
            <a:endParaRPr lang="en-US" sz="3600" dirty="0"/>
          </a:p>
        </p:txBody>
      </p:sp>
      <p:sp>
        <p:nvSpPr>
          <p:cNvPr id="2" name="Date Placeholder 1">
            <a:extLst>
              <a:ext uri="{FF2B5EF4-FFF2-40B4-BE49-F238E27FC236}">
                <a16:creationId xmlns:a16="http://schemas.microsoft.com/office/drawing/2014/main" id="{C600857C-051D-443D-8577-019E95FBBF3C}"/>
              </a:ext>
            </a:extLst>
          </p:cNvPr>
          <p:cNvSpPr>
            <a:spLocks noGrp="1"/>
          </p:cNvSpPr>
          <p:nvPr>
            <p:ph type="dt" sz="half" idx="10"/>
          </p:nvPr>
        </p:nvSpPr>
        <p:spPr/>
        <p:txBody>
          <a:bodyPr/>
          <a:lstStyle/>
          <a:p>
            <a:fld id="{C17D124F-187D-44CB-B6B5-A5F2AEF72697}" type="datetime1">
              <a:rPr lang="en-US" smtClean="0"/>
              <a:t>2/4/2021</a:t>
            </a:fld>
            <a:endParaRPr lang="en-US"/>
          </a:p>
        </p:txBody>
      </p:sp>
      <p:sp>
        <p:nvSpPr>
          <p:cNvPr id="3" name="Slide Number Placeholder 2">
            <a:extLst>
              <a:ext uri="{FF2B5EF4-FFF2-40B4-BE49-F238E27FC236}">
                <a16:creationId xmlns:a16="http://schemas.microsoft.com/office/drawing/2014/main" id="{763C57AE-BBFA-4AD7-B1AE-45E15FCBA421}"/>
              </a:ext>
            </a:extLst>
          </p:cNvPr>
          <p:cNvSpPr>
            <a:spLocks noGrp="1"/>
          </p:cNvSpPr>
          <p:nvPr>
            <p:ph type="sldNum" sz="quarter" idx="12"/>
          </p:nvPr>
        </p:nvSpPr>
        <p:spPr/>
        <p:txBody>
          <a:bodyPr/>
          <a:lstStyle/>
          <a:p>
            <a:fld id="{D23A05CC-FDF6-4E70-94EE-66C636B1218B}" type="slidenum">
              <a:rPr lang="en-US" smtClean="0"/>
              <a:t>17</a:t>
            </a:fld>
            <a:endParaRPr lang="en-US"/>
          </a:p>
        </p:txBody>
      </p:sp>
    </p:spTree>
    <p:extLst>
      <p:ext uri="{BB962C8B-B14F-4D97-AF65-F5344CB8AC3E}">
        <p14:creationId xmlns:p14="http://schemas.microsoft.com/office/powerpoint/2010/main" val="154977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US" sz="5000" b="1" dirty="0"/>
              <a:t>References</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029807"/>
            <a:ext cx="10515600" cy="5450889"/>
          </a:xfrm>
        </p:spPr>
        <p:txBody>
          <a:bodyPr>
            <a:normAutofit fontScale="85000" lnSpcReduction="10000"/>
          </a:bodyPr>
          <a:lstStyle/>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Lef`evre</a:t>
            </a:r>
            <a:r>
              <a:rPr lang="en-US" sz="1800" dirty="0">
                <a:effectLst/>
                <a:latin typeface="Times New Roman" panose="02020603050405020304" pitchFamily="18" charset="0"/>
                <a:ea typeface="Times New Roman" panose="02020603050405020304" pitchFamily="18" charset="0"/>
              </a:rPr>
              <a:t>, D. Vasquez, and C. </a:t>
            </a:r>
            <a:r>
              <a:rPr lang="en-US" sz="1800" dirty="0" err="1">
                <a:effectLst/>
                <a:latin typeface="Times New Roman" panose="02020603050405020304" pitchFamily="18" charset="0"/>
                <a:ea typeface="Times New Roman" panose="02020603050405020304" pitchFamily="18" charset="0"/>
              </a:rPr>
              <a:t>Laugier</a:t>
            </a:r>
            <a:r>
              <a:rPr lang="en-US" sz="1800" dirty="0">
                <a:effectLst/>
                <a:latin typeface="Times New Roman" panose="02020603050405020304" pitchFamily="18" charset="0"/>
                <a:ea typeface="Times New Roman" panose="02020603050405020304" pitchFamily="18" charset="0"/>
              </a:rPr>
              <a:t>, “A survey on motion prediction and risk assessment for intelligent vehicles,” ROBOMECH Journal, vol. 1, no. 1, p. 1, Jul 2014.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https://doi:org/10:1186/s40648-014-0001-z</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Mozaffari</a:t>
            </a:r>
            <a:r>
              <a:rPr lang="en-US" sz="1800" dirty="0">
                <a:effectLst/>
                <a:latin typeface="Times New Roman" panose="02020603050405020304" pitchFamily="18" charset="0"/>
                <a:ea typeface="Times New Roman" panose="02020603050405020304" pitchFamily="18" charset="0"/>
              </a:rPr>
              <a:t>, O. Y. Al-Jarrah, M. </a:t>
            </a:r>
            <a:r>
              <a:rPr lang="en-US" sz="1800" dirty="0" err="1">
                <a:effectLst/>
                <a:latin typeface="Times New Roman" panose="02020603050405020304" pitchFamily="18" charset="0"/>
                <a:ea typeface="Times New Roman" panose="02020603050405020304" pitchFamily="18" charset="0"/>
              </a:rPr>
              <a:t>Dianati</a:t>
            </a:r>
            <a:r>
              <a:rPr lang="en-US" sz="1800" dirty="0">
                <a:effectLst/>
                <a:latin typeface="Times New Roman" panose="02020603050405020304" pitchFamily="18" charset="0"/>
                <a:ea typeface="Times New Roman" panose="02020603050405020304" pitchFamily="18" charset="0"/>
              </a:rPr>
              <a:t>, P. Jennings, and A. </a:t>
            </a:r>
            <a:r>
              <a:rPr lang="en-US" sz="1800" dirty="0" err="1">
                <a:effectLst/>
                <a:latin typeface="Times New Roman" panose="02020603050405020304" pitchFamily="18" charset="0"/>
                <a:ea typeface="Times New Roman" panose="02020603050405020304" pitchFamily="18" charset="0"/>
              </a:rPr>
              <a:t>Mouzakitis</a:t>
            </a:r>
            <a:r>
              <a:rPr lang="en-US" sz="1800" dirty="0">
                <a:effectLst/>
                <a:latin typeface="Times New Roman" panose="02020603050405020304" pitchFamily="18" charset="0"/>
                <a:ea typeface="Times New Roman" panose="02020603050405020304" pitchFamily="18" charset="0"/>
              </a:rPr>
              <a:t>, “Deep learning-based vehicle behavior prediction for autonomous driving applications: A review,” IEEE Transactions on Intelligent Transportation Systems, 2020.</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Hochreiter</a:t>
            </a:r>
            <a:r>
              <a:rPr lang="en-US" sz="1800" dirty="0">
                <a:effectLst/>
                <a:latin typeface="Times New Roman" panose="02020603050405020304" pitchFamily="18" charset="0"/>
                <a:ea typeface="Times New Roman" panose="02020603050405020304" pitchFamily="18" charset="0"/>
              </a:rPr>
              <a:t> and J. </a:t>
            </a:r>
            <a:r>
              <a:rPr lang="en-US" sz="1800" dirty="0" err="1">
                <a:effectLst/>
                <a:latin typeface="Times New Roman" panose="02020603050405020304" pitchFamily="18" charset="0"/>
                <a:ea typeface="Times New Roman" panose="02020603050405020304" pitchFamily="18" charset="0"/>
              </a:rPr>
              <a:t>Schmidhuber</a:t>
            </a:r>
            <a:r>
              <a:rPr lang="en-US" sz="1800" dirty="0">
                <a:effectLst/>
                <a:latin typeface="Times New Roman" panose="02020603050405020304" pitchFamily="18" charset="0"/>
                <a:ea typeface="Times New Roman" panose="02020603050405020304" pitchFamily="18" charset="0"/>
              </a:rPr>
              <a:t>, “Long short-term memory,” Neural computation, vol. 9, no. 8, pp. 1735–1780, 1997.</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K. Cho, B. Van </a:t>
            </a:r>
            <a:r>
              <a:rPr lang="en-US" sz="1800" dirty="0" err="1">
                <a:effectLst/>
                <a:latin typeface="Times New Roman" panose="02020603050405020304" pitchFamily="18" charset="0"/>
                <a:ea typeface="Times New Roman" panose="02020603050405020304" pitchFamily="18" charset="0"/>
              </a:rPr>
              <a:t>Merri¨enboer</a:t>
            </a:r>
            <a:r>
              <a:rPr lang="en-US" sz="1800" dirty="0">
                <a:effectLst/>
                <a:latin typeface="Times New Roman" panose="02020603050405020304" pitchFamily="18" charset="0"/>
                <a:ea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rPr>
              <a:t>Gulcehre</a:t>
            </a:r>
            <a:r>
              <a:rPr lang="en-US" sz="1800" dirty="0">
                <a:effectLst/>
                <a:latin typeface="Times New Roman" panose="02020603050405020304" pitchFamily="18" charset="0"/>
                <a:ea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rPr>
              <a:t>Bahdanau</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Bougares</a:t>
            </a:r>
            <a:r>
              <a:rPr lang="en-US" sz="1800" dirty="0">
                <a:effectLst/>
                <a:latin typeface="Times New Roman" panose="02020603050405020304" pitchFamily="18" charset="0"/>
                <a:ea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rPr>
              <a:t>Schwenk</a:t>
            </a:r>
            <a:r>
              <a:rPr lang="en-US" sz="1800" dirty="0">
                <a:effectLst/>
                <a:latin typeface="Times New Roman" panose="02020603050405020304" pitchFamily="18" charset="0"/>
                <a:ea typeface="Times New Roman" panose="02020603050405020304" pitchFamily="18" charset="0"/>
              </a:rPr>
              <a:t>, and Y. </a:t>
            </a:r>
            <a:r>
              <a:rPr lang="en-US" sz="1800" dirty="0" err="1">
                <a:effectLst/>
                <a:latin typeface="Times New Roman" panose="02020603050405020304" pitchFamily="18" charset="0"/>
                <a:ea typeface="Times New Roman" panose="02020603050405020304" pitchFamily="18" charset="0"/>
              </a:rPr>
              <a:t>Bengio</a:t>
            </a:r>
            <a:r>
              <a:rPr lang="en-US" sz="1800" dirty="0">
                <a:effectLst/>
                <a:latin typeface="Times New Roman" panose="02020603050405020304" pitchFamily="18" charset="0"/>
                <a:ea typeface="Times New Roman" panose="02020603050405020304" pitchFamily="18" charset="0"/>
              </a:rPr>
              <a:t>, “Learning phrase representations using </a:t>
            </a:r>
            <a:r>
              <a:rPr lang="en-US" sz="1800" dirty="0" err="1">
                <a:effectLst/>
                <a:latin typeface="Times New Roman" panose="02020603050405020304" pitchFamily="18" charset="0"/>
                <a:ea typeface="Times New Roman" panose="02020603050405020304" pitchFamily="18" charset="0"/>
              </a:rPr>
              <a:t>rnn</a:t>
            </a:r>
            <a:r>
              <a:rPr lang="en-US" sz="1800" dirty="0">
                <a:effectLst/>
                <a:latin typeface="Times New Roman" panose="02020603050405020304" pitchFamily="18" charset="0"/>
                <a:ea typeface="Times New Roman" panose="02020603050405020304" pitchFamily="18" charset="0"/>
              </a:rPr>
              <a:t> encoder-decoder for statistical machine translation,”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 arXiv:1406.1078, 2014.</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F. </a:t>
            </a:r>
            <a:r>
              <a:rPr lang="en-US" sz="1800" dirty="0" err="1">
                <a:effectLst/>
                <a:latin typeface="Times New Roman" panose="02020603050405020304" pitchFamily="18" charset="0"/>
                <a:ea typeface="Times New Roman" panose="02020603050405020304" pitchFamily="18" charset="0"/>
              </a:rPr>
              <a:t>Altch´e</a:t>
            </a:r>
            <a:r>
              <a:rPr lang="en-US" sz="1800" dirty="0">
                <a:effectLst/>
                <a:latin typeface="Times New Roman" panose="02020603050405020304" pitchFamily="18" charset="0"/>
                <a:ea typeface="Times New Roman" panose="02020603050405020304" pitchFamily="18" charset="0"/>
              </a:rPr>
              <a:t> and A. de La </a:t>
            </a:r>
            <a:r>
              <a:rPr lang="en-US" sz="1800" dirty="0" err="1">
                <a:effectLst/>
                <a:latin typeface="Times New Roman" panose="02020603050405020304" pitchFamily="18" charset="0"/>
                <a:ea typeface="Times New Roman" panose="02020603050405020304" pitchFamily="18" charset="0"/>
              </a:rPr>
              <a:t>Fortelle</a:t>
            </a:r>
            <a:r>
              <a:rPr lang="en-US" sz="1800" dirty="0">
                <a:effectLst/>
                <a:latin typeface="Times New Roman" panose="02020603050405020304" pitchFamily="18" charset="0"/>
                <a:ea typeface="Times New Roman" panose="02020603050405020304" pitchFamily="18" charset="0"/>
              </a:rPr>
              <a:t>, “An </a:t>
            </a:r>
            <a:r>
              <a:rPr lang="en-US" sz="1800" dirty="0" err="1">
                <a:effectLst/>
                <a:latin typeface="Times New Roman" panose="02020603050405020304" pitchFamily="18" charset="0"/>
                <a:ea typeface="Times New Roman" panose="02020603050405020304" pitchFamily="18" charset="0"/>
              </a:rPr>
              <a:t>lstm</a:t>
            </a:r>
            <a:r>
              <a:rPr lang="en-US" sz="1800" dirty="0">
                <a:effectLst/>
                <a:latin typeface="Times New Roman" panose="02020603050405020304" pitchFamily="18" charset="0"/>
                <a:ea typeface="Times New Roman" panose="02020603050405020304" pitchFamily="18" charset="0"/>
              </a:rPr>
              <a:t> network for highway trajectory prediction,” in 2017 IEEE 20th International Conference on Intelligent Transportation Systems (ITSC). IEEE, 2017, pp. 353–359.</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L. Xin, P. Wang, C.-Y. Chan, J. Chen, S. E. Li, and B. Cheng, “Intention-aware long horizon trajectory prediction of surrounding vehicles using dual </a:t>
            </a:r>
            <a:r>
              <a:rPr lang="en-US" sz="1800" dirty="0" err="1">
                <a:effectLst/>
                <a:latin typeface="Times New Roman" panose="02020603050405020304" pitchFamily="18" charset="0"/>
                <a:ea typeface="Times New Roman" panose="02020603050405020304" pitchFamily="18" charset="0"/>
              </a:rPr>
              <a:t>lstm</a:t>
            </a:r>
            <a:r>
              <a:rPr lang="en-US" sz="1800" dirty="0">
                <a:effectLst/>
                <a:latin typeface="Times New Roman" panose="02020603050405020304" pitchFamily="18" charset="0"/>
                <a:ea typeface="Times New Roman" panose="02020603050405020304" pitchFamily="18" charset="0"/>
              </a:rPr>
              <a:t> networks, ” in 2018 21st International Conference on Intelligent Transportation Systems (ITSC). IEEE, 2018, pp. 1441–1446.</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N. Deo and M. M. Trivedi, “Multi-modal trajectory prediction of surrounding vehicles with maneuver based </a:t>
            </a:r>
            <a:r>
              <a:rPr lang="en-US" sz="1800" dirty="0" err="1">
                <a:effectLst/>
                <a:latin typeface="Times New Roman" panose="02020603050405020304" pitchFamily="18" charset="0"/>
                <a:ea typeface="Times New Roman" panose="02020603050405020304" pitchFamily="18" charset="0"/>
              </a:rPr>
              <a:t>lstms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CoRR</a:t>
            </a:r>
            <a:r>
              <a:rPr lang="en-US" sz="1800" dirty="0">
                <a:effectLst/>
                <a:latin typeface="Times New Roman" panose="02020603050405020304" pitchFamily="18" charset="0"/>
                <a:ea typeface="Times New Roman" panose="02020603050405020304" pitchFamily="18" charset="0"/>
              </a:rPr>
              <a:t>, vol. abs/1805.05499, 2018. [Online]. Available: http://arxiv.org/abs/1805.05499</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T. Zhao, Y. Xu, M. </a:t>
            </a:r>
            <a:r>
              <a:rPr lang="en-US" sz="1800" dirty="0" err="1">
                <a:effectLst/>
                <a:latin typeface="Times New Roman" panose="02020603050405020304" pitchFamily="18" charset="0"/>
                <a:ea typeface="Times New Roman" panose="02020603050405020304" pitchFamily="18" charset="0"/>
              </a:rPr>
              <a:t>Monfort</a:t>
            </a:r>
            <a:r>
              <a:rPr lang="en-US" sz="1800" dirty="0">
                <a:effectLst/>
                <a:latin typeface="Times New Roman" panose="02020603050405020304" pitchFamily="18" charset="0"/>
                <a:ea typeface="Times New Roman" panose="02020603050405020304" pitchFamily="18" charset="0"/>
              </a:rPr>
              <a:t>, W. Choi, C. Baker, Y. Zhao, Y. Wang, and Y. N. Wu, “Multi-agent tensor fusion for contextual trajectory prediction,” in Proceedings of the IEEE Conference on Computer Vision and Pattern Recognition, 2019, pp. 12 126–12 134.</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742950" algn="l"/>
              </a:tabLst>
            </a:pPr>
            <a:r>
              <a:rPr lang="en-US" sz="1800" dirty="0">
                <a:effectLst/>
                <a:latin typeface="Times New Roman" panose="02020603050405020304" pitchFamily="18" charset="0"/>
                <a:ea typeface="Times New Roman" panose="02020603050405020304" pitchFamily="18" charset="0"/>
              </a:rPr>
              <a:t>D. Lee, Y. P. Kwon, S. </a:t>
            </a:r>
            <a:r>
              <a:rPr lang="en-US" sz="1800" dirty="0" err="1">
                <a:effectLst/>
                <a:latin typeface="Times New Roman" panose="02020603050405020304" pitchFamily="18" charset="0"/>
                <a:ea typeface="Times New Roman" panose="02020603050405020304" pitchFamily="18" charset="0"/>
              </a:rPr>
              <a:t>McMains</a:t>
            </a:r>
            <a:r>
              <a:rPr lang="en-US" sz="1800" dirty="0">
                <a:effectLst/>
                <a:latin typeface="Times New Roman" panose="02020603050405020304" pitchFamily="18" charset="0"/>
                <a:ea typeface="Times New Roman" panose="02020603050405020304" pitchFamily="18" charset="0"/>
              </a:rPr>
              <a:t>, and J. K. Hedrick, “Convolution neural network-based lane change intention prediction of surrounding vehicles for acc,” in 2017 IEEE 20th International Conference on Intelligent Transportation Systems (ITSC). IEEE, 2017, pp. 1–6.</a:t>
            </a:r>
            <a:endParaRPr lang="en-AE" sz="1800" dirty="0">
              <a:effectLst/>
              <a:latin typeface="Times New Roman" panose="02020603050405020304" pitchFamily="18" charset="0"/>
              <a:ea typeface="Times New Roman" panose="02020603050405020304" pitchFamily="18" charset="0"/>
            </a:endParaRPr>
          </a:p>
          <a:p>
            <a:pPr marL="514350" indent="-514350">
              <a:buFont typeface="+mj-lt"/>
              <a:buAutoNum type="arabicPeriod"/>
            </a:pPr>
            <a:endParaRPr lang="en-US" dirty="0"/>
          </a:p>
        </p:txBody>
      </p:sp>
      <p:sp>
        <p:nvSpPr>
          <p:cNvPr id="2" name="Date Placeholder 1">
            <a:extLst>
              <a:ext uri="{FF2B5EF4-FFF2-40B4-BE49-F238E27FC236}">
                <a16:creationId xmlns:a16="http://schemas.microsoft.com/office/drawing/2014/main" id="{D4A34301-1347-4528-BCD9-C21DAE70F4DD}"/>
              </a:ext>
            </a:extLst>
          </p:cNvPr>
          <p:cNvSpPr>
            <a:spLocks noGrp="1"/>
          </p:cNvSpPr>
          <p:nvPr>
            <p:ph type="dt" sz="half" idx="10"/>
          </p:nvPr>
        </p:nvSpPr>
        <p:spPr/>
        <p:txBody>
          <a:bodyPr/>
          <a:lstStyle/>
          <a:p>
            <a:fld id="{8F7921A8-AE53-40CC-A5E7-A74F6771D0FD}" type="datetime1">
              <a:rPr lang="en-US" smtClean="0"/>
              <a:t>2/4/2021</a:t>
            </a:fld>
            <a:endParaRPr lang="en-US"/>
          </a:p>
        </p:txBody>
      </p:sp>
      <p:sp>
        <p:nvSpPr>
          <p:cNvPr id="3" name="Slide Number Placeholder 2">
            <a:extLst>
              <a:ext uri="{FF2B5EF4-FFF2-40B4-BE49-F238E27FC236}">
                <a16:creationId xmlns:a16="http://schemas.microsoft.com/office/drawing/2014/main" id="{6E39EB34-9E03-4CC3-B480-930385867B9A}"/>
              </a:ext>
            </a:extLst>
          </p:cNvPr>
          <p:cNvSpPr>
            <a:spLocks noGrp="1"/>
          </p:cNvSpPr>
          <p:nvPr>
            <p:ph type="sldNum" sz="quarter" idx="12"/>
          </p:nvPr>
        </p:nvSpPr>
        <p:spPr/>
        <p:txBody>
          <a:bodyPr/>
          <a:lstStyle/>
          <a:p>
            <a:fld id="{D23A05CC-FDF6-4E70-94EE-66C636B1218B}" type="slidenum">
              <a:rPr lang="en-US" smtClean="0"/>
              <a:t>18</a:t>
            </a:fld>
            <a:endParaRPr lang="en-US"/>
          </a:p>
        </p:txBody>
      </p:sp>
    </p:spTree>
    <p:extLst>
      <p:ext uri="{BB962C8B-B14F-4D97-AF65-F5344CB8AC3E}">
        <p14:creationId xmlns:p14="http://schemas.microsoft.com/office/powerpoint/2010/main" val="3544644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US" sz="5000" b="1" dirty="0"/>
              <a:t>References</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029807"/>
            <a:ext cx="10515600" cy="5450889"/>
          </a:xfrm>
        </p:spPr>
        <p:txBody>
          <a:bodyPr>
            <a:normAutofit fontScale="92500" lnSpcReduction="10000"/>
          </a:bodyPr>
          <a:lstStyle/>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Y. Hu, W. Zhan, and M. </a:t>
            </a:r>
            <a:r>
              <a:rPr lang="en-US" sz="1800" dirty="0" err="1">
                <a:effectLst/>
                <a:latin typeface="Times New Roman" panose="02020603050405020304" pitchFamily="18" charset="0"/>
                <a:ea typeface="Times New Roman" panose="02020603050405020304" pitchFamily="18" charset="0"/>
              </a:rPr>
              <a:t>Tomizuka</a:t>
            </a:r>
            <a:r>
              <a:rPr lang="en-US" sz="1800" dirty="0">
                <a:effectLst/>
                <a:latin typeface="Times New Roman" panose="02020603050405020304" pitchFamily="18" charset="0"/>
                <a:ea typeface="Times New Roman" panose="02020603050405020304" pitchFamily="18" charset="0"/>
              </a:rPr>
              <a:t>, “Probabilistic prediction of vehicle semantic intention and motion,” </a:t>
            </a:r>
            <a:r>
              <a:rPr lang="en-US" sz="1800" dirty="0" err="1">
                <a:effectLst/>
                <a:latin typeface="Times New Roman" panose="02020603050405020304" pitchFamily="18" charset="0"/>
                <a:ea typeface="Times New Roman" panose="02020603050405020304" pitchFamily="18" charset="0"/>
              </a:rPr>
              <a:t>CoRR</a:t>
            </a:r>
            <a:r>
              <a:rPr lang="en-US" sz="1800" dirty="0">
                <a:effectLst/>
                <a:latin typeface="Times New Roman" panose="02020603050405020304" pitchFamily="18" charset="0"/>
                <a:ea typeface="Times New Roman" panose="02020603050405020304" pitchFamily="18" charset="0"/>
              </a:rPr>
              <a:t>, vol. abs/1804.03629, 2018.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http://arxiv.org/abs/1804.03629</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S. Casas, W. Luo, and R. Urtasun, “</a:t>
            </a:r>
            <a:r>
              <a:rPr lang="en-US" sz="1800" dirty="0" err="1">
                <a:effectLst/>
                <a:latin typeface="Times New Roman" panose="02020603050405020304" pitchFamily="18" charset="0"/>
                <a:ea typeface="Times New Roman" panose="02020603050405020304" pitchFamily="18" charset="0"/>
              </a:rPr>
              <a:t>Intentnet</a:t>
            </a:r>
            <a:r>
              <a:rPr lang="en-US" sz="1800" dirty="0">
                <a:effectLst/>
                <a:latin typeface="Times New Roman" panose="02020603050405020304" pitchFamily="18" charset="0"/>
                <a:ea typeface="Times New Roman" panose="02020603050405020304" pitchFamily="18" charset="0"/>
              </a:rPr>
              <a:t>: Learning to predict intention from raw sensor data,” in Conference on Robot Learning, 2018, pp. 947–956.</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B. R. Kiran, I. </a:t>
            </a:r>
            <a:r>
              <a:rPr lang="en-US" sz="1800" dirty="0" err="1">
                <a:effectLst/>
                <a:latin typeface="Times New Roman" panose="02020603050405020304" pitchFamily="18" charset="0"/>
                <a:ea typeface="Times New Roman" panose="02020603050405020304" pitchFamily="18" charset="0"/>
              </a:rPr>
              <a:t>Sobh</a:t>
            </a:r>
            <a:r>
              <a:rPr lang="en-US" sz="1800" dirty="0">
                <a:effectLst/>
                <a:latin typeface="Times New Roman" panose="02020603050405020304" pitchFamily="18" charset="0"/>
                <a:ea typeface="Times New Roman" panose="02020603050405020304" pitchFamily="18" charset="0"/>
              </a:rPr>
              <a:t>, V. </a:t>
            </a:r>
            <a:r>
              <a:rPr lang="en-US" sz="1800" dirty="0" err="1">
                <a:effectLst/>
                <a:latin typeface="Times New Roman" panose="02020603050405020304" pitchFamily="18" charset="0"/>
                <a:ea typeface="Times New Roman" panose="02020603050405020304" pitchFamily="18" charset="0"/>
              </a:rPr>
              <a:t>Talpaert</a:t>
            </a:r>
            <a:r>
              <a:rPr lang="en-US" sz="1800" dirty="0">
                <a:effectLst/>
                <a:latin typeface="Times New Roman" panose="02020603050405020304" pitchFamily="18" charset="0"/>
                <a:ea typeface="Times New Roman" panose="02020603050405020304" pitchFamily="18" charset="0"/>
              </a:rPr>
              <a:t>, P. Mannion, A. A. A. </a:t>
            </a:r>
            <a:r>
              <a:rPr lang="en-US" sz="1800" dirty="0" err="1">
                <a:effectLst/>
                <a:latin typeface="Times New Roman" panose="02020603050405020304" pitchFamily="18" charset="0"/>
                <a:ea typeface="Times New Roman" panose="02020603050405020304" pitchFamily="18" charset="0"/>
              </a:rPr>
              <a:t>Sallab</a:t>
            </a: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Yogamani</a:t>
            </a:r>
            <a:r>
              <a:rPr lang="en-US" sz="1800" dirty="0">
                <a:effectLst/>
                <a:latin typeface="Times New Roman" panose="02020603050405020304" pitchFamily="18" charset="0"/>
                <a:ea typeface="Times New Roman" panose="02020603050405020304" pitchFamily="18" charset="0"/>
              </a:rPr>
              <a:t>, and P. </a:t>
            </a:r>
            <a:r>
              <a:rPr lang="en-US" sz="1800" dirty="0" err="1">
                <a:effectLst/>
                <a:latin typeface="Times New Roman" panose="02020603050405020304" pitchFamily="18" charset="0"/>
                <a:ea typeface="Times New Roman" panose="02020603050405020304" pitchFamily="18" charset="0"/>
              </a:rPr>
              <a:t>P´erez</a:t>
            </a:r>
            <a:r>
              <a:rPr lang="en-US" sz="1800" dirty="0">
                <a:effectLst/>
                <a:latin typeface="Times New Roman" panose="02020603050405020304" pitchFamily="18" charset="0"/>
                <a:ea typeface="Times New Roman" panose="02020603050405020304" pitchFamily="18" charset="0"/>
              </a:rPr>
              <a:t>, “Deep reinforcement learning for autonomous driving: A survey,”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 arXiv:2002.00444, 2020.</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E. </a:t>
            </a:r>
            <a:r>
              <a:rPr lang="en-US" sz="1800" dirty="0" err="1">
                <a:effectLst/>
                <a:latin typeface="Times New Roman" panose="02020603050405020304" pitchFamily="18" charset="0"/>
                <a:ea typeface="Times New Roman" panose="02020603050405020304" pitchFamily="18" charset="0"/>
              </a:rPr>
              <a:t>Leurent</a:t>
            </a:r>
            <a:r>
              <a:rPr lang="en-US" sz="1800" dirty="0">
                <a:effectLst/>
                <a:latin typeface="Times New Roman" panose="02020603050405020304" pitchFamily="18" charset="0"/>
                <a:ea typeface="Times New Roman" panose="02020603050405020304" pitchFamily="18" charset="0"/>
              </a:rPr>
              <a:t>, “A survey of state-action representations for autonomous driving,” 2018.</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Keselman</a:t>
            </a:r>
            <a:r>
              <a:rPr lang="en-US" sz="1800" dirty="0">
                <a:effectLst/>
                <a:latin typeface="Times New Roman" panose="02020603050405020304" pitchFamily="18" charset="0"/>
                <a:ea typeface="Times New Roman" panose="02020603050405020304" pitchFamily="18" charset="0"/>
              </a:rPr>
              <a:t>, S. Ten, A. Ghazali, and M. </a:t>
            </a:r>
            <a:r>
              <a:rPr lang="en-US" sz="1800" dirty="0" err="1">
                <a:effectLst/>
                <a:latin typeface="Times New Roman" panose="02020603050405020304" pitchFamily="18" charset="0"/>
                <a:ea typeface="Times New Roman" panose="02020603050405020304" pitchFamily="18" charset="0"/>
              </a:rPr>
              <a:t>Jubeh</a:t>
            </a:r>
            <a:r>
              <a:rPr lang="en-US" sz="1800" dirty="0">
                <a:effectLst/>
                <a:latin typeface="Times New Roman" panose="02020603050405020304" pitchFamily="18" charset="0"/>
                <a:ea typeface="Times New Roman" panose="02020603050405020304" pitchFamily="18" charset="0"/>
              </a:rPr>
              <a:t>, “Reinforcement learning with a* and a deep heuristic,” </a:t>
            </a:r>
            <a:r>
              <a:rPr lang="en-US" sz="1800" dirty="0" err="1">
                <a:effectLst/>
                <a:latin typeface="Times New Roman" panose="02020603050405020304" pitchFamily="18" charset="0"/>
                <a:ea typeface="Times New Roman" panose="02020603050405020304" pitchFamily="18" charset="0"/>
              </a:rPr>
              <a:t>CoRR</a:t>
            </a:r>
            <a:r>
              <a:rPr lang="en-US" sz="1800" dirty="0">
                <a:effectLst/>
                <a:latin typeface="Times New Roman" panose="02020603050405020304" pitchFamily="18" charset="0"/>
                <a:ea typeface="Times New Roman" panose="02020603050405020304" pitchFamily="18" charset="0"/>
              </a:rPr>
              <a:t>, vol. abs/1811.07745, 2018.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http://arxiv.org/abs/1811.07745</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D. C. K. Ngai and N. H. C. Yung, “A multiple-goal reinforcement learning method for complex vehicle overtaking maneuvers,” IEEE Transactions on Intelligent Transportation Systems, vol. 12, no. 2, pp. 509–522, 2011.</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D. </a:t>
            </a:r>
            <a:r>
              <a:rPr lang="en-US" sz="1800" dirty="0" err="1">
                <a:effectLst/>
                <a:latin typeface="Times New Roman" panose="02020603050405020304" pitchFamily="18" charset="0"/>
                <a:ea typeface="Times New Roman" panose="02020603050405020304" pitchFamily="18" charset="0"/>
              </a:rPr>
              <a:t>Isele</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Cosgun</a:t>
            </a:r>
            <a:r>
              <a:rPr lang="en-US" sz="1800" dirty="0">
                <a:effectLst/>
                <a:latin typeface="Times New Roman" panose="02020603050405020304" pitchFamily="18" charset="0"/>
                <a:ea typeface="Times New Roman" panose="02020603050405020304" pitchFamily="18" charset="0"/>
              </a:rPr>
              <a:t>, K. Subramanian, and K. Fujimura, “Navigating intersections with autonomous vehicles using deep reinforcement learning,” </a:t>
            </a:r>
            <a:r>
              <a:rPr lang="en-US" sz="1800" dirty="0" err="1">
                <a:effectLst/>
                <a:latin typeface="Times New Roman" panose="02020603050405020304" pitchFamily="18" charset="0"/>
                <a:ea typeface="Times New Roman" panose="02020603050405020304" pitchFamily="18" charset="0"/>
              </a:rPr>
              <a:t>CoRR</a:t>
            </a:r>
            <a:r>
              <a:rPr lang="en-US" sz="1800" dirty="0">
                <a:effectLst/>
                <a:latin typeface="Times New Roman" panose="02020603050405020304" pitchFamily="18" charset="0"/>
                <a:ea typeface="Times New Roman" panose="02020603050405020304" pitchFamily="18" charset="0"/>
              </a:rPr>
              <a:t>, vol. abs/1705.01196, 2017.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http://arxiv.org/abs/1705.01196</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P. Wang, C. Chan, and A. de La </a:t>
            </a:r>
            <a:r>
              <a:rPr lang="en-US" sz="1800" dirty="0" err="1">
                <a:effectLst/>
                <a:latin typeface="Times New Roman" panose="02020603050405020304" pitchFamily="18" charset="0"/>
                <a:ea typeface="Times New Roman" panose="02020603050405020304" pitchFamily="18" charset="0"/>
              </a:rPr>
              <a:t>Fortelle</a:t>
            </a:r>
            <a:r>
              <a:rPr lang="en-US" sz="1800" dirty="0">
                <a:effectLst/>
                <a:latin typeface="Times New Roman" panose="02020603050405020304" pitchFamily="18" charset="0"/>
                <a:ea typeface="Times New Roman" panose="02020603050405020304" pitchFamily="18" charset="0"/>
              </a:rPr>
              <a:t>, “A reinforcement learning based approach for automated lane change maneuvers,” </a:t>
            </a:r>
            <a:r>
              <a:rPr lang="en-US" sz="1800" dirty="0" err="1">
                <a:effectLst/>
                <a:latin typeface="Times New Roman" panose="02020603050405020304" pitchFamily="18" charset="0"/>
                <a:ea typeface="Times New Roman" panose="02020603050405020304" pitchFamily="18" charset="0"/>
              </a:rPr>
              <a:t>CoRR</a:t>
            </a:r>
            <a:r>
              <a:rPr lang="en-US" sz="1800" dirty="0">
                <a:effectLst/>
                <a:latin typeface="Times New Roman" panose="02020603050405020304" pitchFamily="18" charset="0"/>
                <a:ea typeface="Times New Roman" panose="02020603050405020304" pitchFamily="18" charset="0"/>
              </a:rPr>
              <a:t>, vol. abs/1804.07871, 2018. [Online]. Available: http://arxiv.org/abs/1804.07871</a:t>
            </a:r>
            <a:endParaRPr lang="en-AE"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10"/>
              <a:tabLst>
                <a:tab pos="742950" algn="l"/>
              </a:tabLst>
            </a:pPr>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Sallab</a:t>
            </a:r>
            <a:r>
              <a:rPr lang="en-US" sz="1800" dirty="0">
                <a:effectLst/>
                <a:latin typeface="Times New Roman" panose="02020603050405020304" pitchFamily="18" charset="0"/>
                <a:ea typeface="Times New Roman" panose="02020603050405020304" pitchFamily="18" charset="0"/>
              </a:rPr>
              <a:t>, M. Abdou, E. Perot, and S. </a:t>
            </a:r>
            <a:r>
              <a:rPr lang="en-US" sz="1800" dirty="0" err="1">
                <a:effectLst/>
                <a:latin typeface="Times New Roman" panose="02020603050405020304" pitchFamily="18" charset="0"/>
                <a:ea typeface="Times New Roman" panose="02020603050405020304" pitchFamily="18" charset="0"/>
              </a:rPr>
              <a:t>Yogamani</a:t>
            </a:r>
            <a:r>
              <a:rPr lang="en-US" sz="1800" dirty="0">
                <a:effectLst/>
                <a:latin typeface="Times New Roman" panose="02020603050405020304" pitchFamily="18" charset="0"/>
                <a:ea typeface="Times New Roman" panose="02020603050405020304" pitchFamily="18" charset="0"/>
              </a:rPr>
              <a:t>, “Deep reinforcement learning framework for autonomous driving,” Electronic Imaging, vol. 2017, no. 19, p. 70?76, Jan 2017. [Online]. Available: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http://dx.doi.org/10.2352/ISSN.2470-1173.2017.19.AVM-023</a:t>
            </a:r>
            <a:endParaRPr lang="en-AE"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2" name="Date Placeholder 1">
            <a:extLst>
              <a:ext uri="{FF2B5EF4-FFF2-40B4-BE49-F238E27FC236}">
                <a16:creationId xmlns:a16="http://schemas.microsoft.com/office/drawing/2014/main" id="{D4A34301-1347-4528-BCD9-C21DAE70F4DD}"/>
              </a:ext>
            </a:extLst>
          </p:cNvPr>
          <p:cNvSpPr>
            <a:spLocks noGrp="1"/>
          </p:cNvSpPr>
          <p:nvPr>
            <p:ph type="dt" sz="half" idx="10"/>
          </p:nvPr>
        </p:nvSpPr>
        <p:spPr/>
        <p:txBody>
          <a:bodyPr/>
          <a:lstStyle/>
          <a:p>
            <a:fld id="{8F7921A8-AE53-40CC-A5E7-A74F6771D0FD}" type="datetime1">
              <a:rPr lang="en-US" smtClean="0"/>
              <a:t>2/4/2021</a:t>
            </a:fld>
            <a:endParaRPr lang="en-US"/>
          </a:p>
        </p:txBody>
      </p:sp>
      <p:sp>
        <p:nvSpPr>
          <p:cNvPr id="3" name="Slide Number Placeholder 2">
            <a:extLst>
              <a:ext uri="{FF2B5EF4-FFF2-40B4-BE49-F238E27FC236}">
                <a16:creationId xmlns:a16="http://schemas.microsoft.com/office/drawing/2014/main" id="{6E39EB34-9E03-4CC3-B480-930385867B9A}"/>
              </a:ext>
            </a:extLst>
          </p:cNvPr>
          <p:cNvSpPr>
            <a:spLocks noGrp="1"/>
          </p:cNvSpPr>
          <p:nvPr>
            <p:ph type="sldNum" sz="quarter" idx="12"/>
          </p:nvPr>
        </p:nvSpPr>
        <p:spPr/>
        <p:txBody>
          <a:bodyPr/>
          <a:lstStyle/>
          <a:p>
            <a:fld id="{D23A05CC-FDF6-4E70-94EE-66C636B1218B}" type="slidenum">
              <a:rPr lang="en-US" smtClean="0"/>
              <a:t>19</a:t>
            </a:fld>
            <a:endParaRPr lang="en-US"/>
          </a:p>
        </p:txBody>
      </p:sp>
    </p:spTree>
    <p:extLst>
      <p:ext uri="{BB962C8B-B14F-4D97-AF65-F5344CB8AC3E}">
        <p14:creationId xmlns:p14="http://schemas.microsoft.com/office/powerpoint/2010/main" val="192232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22790" y="18256"/>
            <a:ext cx="10515600" cy="967166"/>
          </a:xfrm>
        </p:spPr>
        <p:txBody>
          <a:bodyPr vert="horz" lIns="91440" tIns="45720" rIns="91440" bIns="45720" rtlCol="0" anchor="ctr">
            <a:normAutofit/>
          </a:bodyPr>
          <a:lstStyle/>
          <a:p>
            <a:pPr algn="ctr"/>
            <a:r>
              <a:rPr lang="en-US" sz="5000" b="1" dirty="0"/>
              <a:t>Agenda</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343818"/>
            <a:ext cx="10515600" cy="4351338"/>
          </a:xfrm>
        </p:spPr>
        <p:txBody>
          <a:bodyPr/>
          <a:lstStyle/>
          <a:p>
            <a:r>
              <a:rPr lang="en-US" dirty="0"/>
              <a:t>Abstract</a:t>
            </a:r>
          </a:p>
          <a:p>
            <a:r>
              <a:rPr lang="en-US" dirty="0"/>
              <a:t>Introduction</a:t>
            </a:r>
          </a:p>
          <a:p>
            <a:r>
              <a:rPr lang="en-US" dirty="0"/>
              <a:t>Problem Statement</a:t>
            </a:r>
          </a:p>
          <a:p>
            <a:r>
              <a:rPr lang="en-US" dirty="0"/>
              <a:t>Literature Review</a:t>
            </a:r>
          </a:p>
          <a:p>
            <a:r>
              <a:rPr lang="en-US" dirty="0"/>
              <a:t>Comparison of Existing Models</a:t>
            </a:r>
          </a:p>
          <a:p>
            <a:r>
              <a:rPr lang="en-US" dirty="0"/>
              <a:t>Conclusion</a:t>
            </a:r>
          </a:p>
          <a:p>
            <a:r>
              <a:rPr lang="en-US" dirty="0"/>
              <a:t>Future Work</a:t>
            </a:r>
          </a:p>
          <a:p>
            <a:r>
              <a:rPr lang="en-US" dirty="0"/>
              <a:t>References</a:t>
            </a:r>
          </a:p>
          <a:p>
            <a:endParaRPr lang="en-US" dirty="0"/>
          </a:p>
        </p:txBody>
      </p:sp>
      <p:sp>
        <p:nvSpPr>
          <p:cNvPr id="2" name="Date Placeholder 1">
            <a:extLst>
              <a:ext uri="{FF2B5EF4-FFF2-40B4-BE49-F238E27FC236}">
                <a16:creationId xmlns:a16="http://schemas.microsoft.com/office/drawing/2014/main" id="{ECDD4B7D-C48B-40E9-BD6D-FB04F1C59206}"/>
              </a:ext>
            </a:extLst>
          </p:cNvPr>
          <p:cNvSpPr>
            <a:spLocks noGrp="1"/>
          </p:cNvSpPr>
          <p:nvPr>
            <p:ph type="dt" sz="half" idx="10"/>
          </p:nvPr>
        </p:nvSpPr>
        <p:spPr/>
        <p:txBody>
          <a:bodyPr/>
          <a:lstStyle/>
          <a:p>
            <a:fld id="{C04C1420-3C37-4E72-B04B-61DAD39483CF}" type="datetime1">
              <a:rPr lang="en-US" smtClean="0"/>
              <a:t>2/4/2021</a:t>
            </a:fld>
            <a:endParaRPr lang="en-US"/>
          </a:p>
        </p:txBody>
      </p:sp>
      <p:sp>
        <p:nvSpPr>
          <p:cNvPr id="3" name="Slide Number Placeholder 2">
            <a:extLst>
              <a:ext uri="{FF2B5EF4-FFF2-40B4-BE49-F238E27FC236}">
                <a16:creationId xmlns:a16="http://schemas.microsoft.com/office/drawing/2014/main" id="{C9A5C944-3C79-4FEF-907F-62B34DED3893}"/>
              </a:ext>
            </a:extLst>
          </p:cNvPr>
          <p:cNvSpPr>
            <a:spLocks noGrp="1"/>
          </p:cNvSpPr>
          <p:nvPr>
            <p:ph type="sldNum" sz="quarter" idx="12"/>
          </p:nvPr>
        </p:nvSpPr>
        <p:spPr/>
        <p:txBody>
          <a:bodyPr/>
          <a:lstStyle/>
          <a:p>
            <a:fld id="{D23A05CC-FDF6-4E70-94EE-66C636B1218B}" type="slidenum">
              <a:rPr lang="en-US" smtClean="0"/>
              <a:t>2</a:t>
            </a:fld>
            <a:endParaRPr lang="en-US"/>
          </a:p>
        </p:txBody>
      </p:sp>
    </p:spTree>
    <p:extLst>
      <p:ext uri="{BB962C8B-B14F-4D97-AF65-F5344CB8AC3E}">
        <p14:creationId xmlns:p14="http://schemas.microsoft.com/office/powerpoint/2010/main" val="831675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900344" y="18255"/>
            <a:ext cx="10515600" cy="1325563"/>
          </a:xfrm>
        </p:spPr>
        <p:txBody>
          <a:bodyPr vert="horz" lIns="91440" tIns="45720" rIns="91440" bIns="45720" rtlCol="0" anchor="ctr">
            <a:normAutofit/>
          </a:bodyPr>
          <a:lstStyle/>
          <a:p>
            <a:pPr algn="ctr"/>
            <a:r>
              <a:rPr lang="en-US" sz="5000" b="1" dirty="0"/>
              <a:t>Thank you</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p:txBody>
          <a:bodyPr/>
          <a:lstStyle/>
          <a:p>
            <a:pPr marL="0" lvl="0" indent="0" algn="ctr">
              <a:buNone/>
            </a:pPr>
            <a:endParaRPr lang="en-US" sz="7200" dirty="0">
              <a:solidFill>
                <a:prstClr val="black"/>
              </a:solidFill>
            </a:endParaRPr>
          </a:p>
          <a:p>
            <a:pPr marL="0" lvl="0" indent="0" algn="ctr">
              <a:buNone/>
            </a:pPr>
            <a:r>
              <a:rPr lang="en-US" sz="7200" dirty="0">
                <a:solidFill>
                  <a:prstClr val="black"/>
                </a:solidFill>
              </a:rPr>
              <a:t>Questions?</a:t>
            </a:r>
          </a:p>
          <a:p>
            <a:pPr marL="0" indent="0">
              <a:buNone/>
            </a:pPr>
            <a:endParaRPr lang="en-US" dirty="0"/>
          </a:p>
        </p:txBody>
      </p:sp>
      <p:sp>
        <p:nvSpPr>
          <p:cNvPr id="2" name="Date Placeholder 1">
            <a:extLst>
              <a:ext uri="{FF2B5EF4-FFF2-40B4-BE49-F238E27FC236}">
                <a16:creationId xmlns:a16="http://schemas.microsoft.com/office/drawing/2014/main" id="{239D03FF-7B5D-46F8-9D9B-93C26EBEB45A}"/>
              </a:ext>
            </a:extLst>
          </p:cNvPr>
          <p:cNvSpPr>
            <a:spLocks noGrp="1"/>
          </p:cNvSpPr>
          <p:nvPr>
            <p:ph type="dt" sz="half" idx="10"/>
          </p:nvPr>
        </p:nvSpPr>
        <p:spPr/>
        <p:txBody>
          <a:bodyPr/>
          <a:lstStyle/>
          <a:p>
            <a:fld id="{B2D8005D-BF56-4E04-A0FF-AA2B97967CB3}" type="datetime1">
              <a:rPr lang="en-US" smtClean="0"/>
              <a:t>2/4/2021</a:t>
            </a:fld>
            <a:endParaRPr lang="en-US"/>
          </a:p>
        </p:txBody>
      </p:sp>
      <p:sp>
        <p:nvSpPr>
          <p:cNvPr id="3" name="Slide Number Placeholder 2">
            <a:extLst>
              <a:ext uri="{FF2B5EF4-FFF2-40B4-BE49-F238E27FC236}">
                <a16:creationId xmlns:a16="http://schemas.microsoft.com/office/drawing/2014/main" id="{0BA983C3-9FBC-4490-B005-43074D4068BE}"/>
              </a:ext>
            </a:extLst>
          </p:cNvPr>
          <p:cNvSpPr>
            <a:spLocks noGrp="1"/>
          </p:cNvSpPr>
          <p:nvPr>
            <p:ph type="sldNum" sz="quarter" idx="12"/>
          </p:nvPr>
        </p:nvSpPr>
        <p:spPr/>
        <p:txBody>
          <a:bodyPr/>
          <a:lstStyle/>
          <a:p>
            <a:fld id="{D23A05CC-FDF6-4E70-94EE-66C636B1218B}" type="slidenum">
              <a:rPr lang="en-US" smtClean="0"/>
              <a:t>20</a:t>
            </a:fld>
            <a:endParaRPr lang="en-US"/>
          </a:p>
        </p:txBody>
      </p:sp>
    </p:spTree>
    <p:extLst>
      <p:ext uri="{BB962C8B-B14F-4D97-AF65-F5344CB8AC3E}">
        <p14:creationId xmlns:p14="http://schemas.microsoft.com/office/powerpoint/2010/main" val="254189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722790" y="18256"/>
            <a:ext cx="10515600" cy="967166"/>
          </a:xfrm>
        </p:spPr>
        <p:txBody>
          <a:bodyPr vert="horz" lIns="91440" tIns="45720" rIns="91440" bIns="45720" rtlCol="0" anchor="ctr">
            <a:normAutofit/>
          </a:bodyPr>
          <a:lstStyle/>
          <a:p>
            <a:pPr algn="ctr"/>
            <a:r>
              <a:rPr lang="en-US" sz="5400" dirty="0"/>
              <a:t>Abstract</a:t>
            </a:r>
            <a:endParaRPr lang="en-US" sz="5000" b="1" dirty="0"/>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343818"/>
            <a:ext cx="10515600" cy="4351338"/>
          </a:xfrm>
        </p:spPr>
        <p:txBody>
          <a:bodyPr>
            <a:normAutofit lnSpcReduction="10000"/>
          </a:bodyPr>
          <a:lstStyle/>
          <a:p>
            <a:pPr marL="0" indent="0">
              <a:buNone/>
            </a:pPr>
            <a:r>
              <a:rPr lang="en-US" dirty="0">
                <a:effectLst/>
                <a:ea typeface="Times New Roman" panose="02020603050405020304" pitchFamily="18" charset="0"/>
              </a:rPr>
              <a:t>Autonomous vehicles (AVs) are expected to dramatically redefine the future of transportation. However, there are still significant engineering challenges to be solved before one can fully realize the benefits of self-driving cars. Predicting the Motion of other traffic objects is the most challenging task in autonomous vehicles and self-drive cars, one such challenge is building models that reliably predict the movement of traffic agents around the Autonomous Vehicles, such as cars, cyclists, and pedestrians etc. In this paper, techniques and algorithms used for the motion prediction of other vehicles around autonomous/self-driving vehicles are discussed, later on their review and comparison will be presented along with current challenges and gaps. At the end, the conclusion of this review and direction for future research is presented.</a:t>
            </a:r>
            <a:endParaRPr lang="en-AE" sz="4000" dirty="0"/>
          </a:p>
          <a:p>
            <a:pPr marL="0" indent="0">
              <a:buNone/>
            </a:pPr>
            <a:endParaRPr lang="en-US" dirty="0"/>
          </a:p>
        </p:txBody>
      </p:sp>
      <p:sp>
        <p:nvSpPr>
          <p:cNvPr id="2" name="Date Placeholder 1">
            <a:extLst>
              <a:ext uri="{FF2B5EF4-FFF2-40B4-BE49-F238E27FC236}">
                <a16:creationId xmlns:a16="http://schemas.microsoft.com/office/drawing/2014/main" id="{ECDD4B7D-C48B-40E9-BD6D-FB04F1C59206}"/>
              </a:ext>
            </a:extLst>
          </p:cNvPr>
          <p:cNvSpPr>
            <a:spLocks noGrp="1"/>
          </p:cNvSpPr>
          <p:nvPr>
            <p:ph type="dt" sz="half" idx="10"/>
          </p:nvPr>
        </p:nvSpPr>
        <p:spPr/>
        <p:txBody>
          <a:bodyPr/>
          <a:lstStyle/>
          <a:p>
            <a:fld id="{C04C1420-3C37-4E72-B04B-61DAD39483CF}" type="datetime1">
              <a:rPr lang="en-US" smtClean="0"/>
              <a:t>2/4/2021</a:t>
            </a:fld>
            <a:endParaRPr lang="en-US"/>
          </a:p>
        </p:txBody>
      </p:sp>
      <p:sp>
        <p:nvSpPr>
          <p:cNvPr id="3" name="Slide Number Placeholder 2">
            <a:extLst>
              <a:ext uri="{FF2B5EF4-FFF2-40B4-BE49-F238E27FC236}">
                <a16:creationId xmlns:a16="http://schemas.microsoft.com/office/drawing/2014/main" id="{C9A5C944-3C79-4FEF-907F-62B34DED3893}"/>
              </a:ext>
            </a:extLst>
          </p:cNvPr>
          <p:cNvSpPr>
            <a:spLocks noGrp="1"/>
          </p:cNvSpPr>
          <p:nvPr>
            <p:ph type="sldNum" sz="quarter" idx="12"/>
          </p:nvPr>
        </p:nvSpPr>
        <p:spPr/>
        <p:txBody>
          <a:bodyPr/>
          <a:lstStyle/>
          <a:p>
            <a:fld id="{D23A05CC-FDF6-4E70-94EE-66C636B1218B}" type="slidenum">
              <a:rPr lang="en-US" smtClean="0"/>
              <a:t>3</a:t>
            </a:fld>
            <a:endParaRPr lang="en-US"/>
          </a:p>
        </p:txBody>
      </p:sp>
    </p:spTree>
    <p:extLst>
      <p:ext uri="{BB962C8B-B14F-4D97-AF65-F5344CB8AC3E}">
        <p14:creationId xmlns:p14="http://schemas.microsoft.com/office/powerpoint/2010/main" val="254920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365125"/>
            <a:ext cx="10515600" cy="835025"/>
          </a:xfrm>
        </p:spPr>
        <p:txBody>
          <a:bodyPr vert="horz" lIns="91440" tIns="45720" rIns="91440" bIns="45720" rtlCol="0" anchor="ctr">
            <a:normAutofit/>
          </a:bodyPr>
          <a:lstStyle/>
          <a:p>
            <a:pPr algn="ctr"/>
            <a:r>
              <a:rPr lang="en-US" sz="5000" b="1" dirty="0"/>
              <a:t>Introduction</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838200" y="1190624"/>
            <a:ext cx="10515600" cy="5267325"/>
          </a:xfrm>
        </p:spPr>
        <p:txBody>
          <a:bodyPr>
            <a:noAutofit/>
          </a:bodyPr>
          <a:lstStyle/>
          <a:p>
            <a:pPr marL="0" indent="0">
              <a:buNone/>
            </a:pPr>
            <a:r>
              <a:rPr lang="en-US" dirty="0"/>
              <a:t>Autonomous Vehicles (AV) are today’s reality but still driven under human supervision. The Society of Autonomous Engineers (SAE) defines following </a:t>
            </a:r>
            <a:r>
              <a:rPr lang="en-US" b="1" dirty="0"/>
              <a:t>6 levels of Driving Automation</a:t>
            </a:r>
            <a:r>
              <a:rPr lang="en-US" dirty="0"/>
              <a:t>[2]:</a:t>
            </a:r>
          </a:p>
          <a:p>
            <a:endParaRPr lang="en-US" dirty="0"/>
          </a:p>
        </p:txBody>
      </p:sp>
      <p:pic>
        <p:nvPicPr>
          <p:cNvPr id="6" name="Picture 2" descr="SAE Levels of Driving Automation">
            <a:extLst>
              <a:ext uri="{FF2B5EF4-FFF2-40B4-BE49-F238E27FC236}">
                <a16:creationId xmlns:a16="http://schemas.microsoft.com/office/drawing/2014/main" id="{05FD987B-625A-4586-82F4-7AC14E56E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a:stretch/>
        </p:blipFill>
        <p:spPr bwMode="auto">
          <a:xfrm>
            <a:off x="1230205" y="2543175"/>
            <a:ext cx="10285520" cy="380047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0DA071EE-E598-4B9F-B066-6D573B45AC04}"/>
              </a:ext>
            </a:extLst>
          </p:cNvPr>
          <p:cNvSpPr>
            <a:spLocks noGrp="1"/>
          </p:cNvSpPr>
          <p:nvPr>
            <p:ph type="dt" sz="half" idx="10"/>
          </p:nvPr>
        </p:nvSpPr>
        <p:spPr/>
        <p:txBody>
          <a:bodyPr/>
          <a:lstStyle/>
          <a:p>
            <a:fld id="{C3480A8A-8512-4626-87A8-117EC83C4760}" type="datetime1">
              <a:rPr lang="en-US" smtClean="0"/>
              <a:t>2/4/2021</a:t>
            </a:fld>
            <a:endParaRPr lang="en-US"/>
          </a:p>
        </p:txBody>
      </p:sp>
      <p:sp>
        <p:nvSpPr>
          <p:cNvPr id="3" name="Slide Number Placeholder 2">
            <a:extLst>
              <a:ext uri="{FF2B5EF4-FFF2-40B4-BE49-F238E27FC236}">
                <a16:creationId xmlns:a16="http://schemas.microsoft.com/office/drawing/2014/main" id="{411B383B-87FD-44B1-9A78-A258A8896A0D}"/>
              </a:ext>
            </a:extLst>
          </p:cNvPr>
          <p:cNvSpPr>
            <a:spLocks noGrp="1"/>
          </p:cNvSpPr>
          <p:nvPr>
            <p:ph type="sldNum" sz="quarter" idx="12"/>
          </p:nvPr>
        </p:nvSpPr>
        <p:spPr/>
        <p:txBody>
          <a:bodyPr/>
          <a:lstStyle/>
          <a:p>
            <a:fld id="{D23A05CC-FDF6-4E70-94EE-66C636B1218B}" type="slidenum">
              <a:rPr lang="en-US" smtClean="0"/>
              <a:t>4</a:t>
            </a:fld>
            <a:endParaRPr lang="en-US"/>
          </a:p>
        </p:txBody>
      </p:sp>
    </p:spTree>
    <p:extLst>
      <p:ext uri="{BB962C8B-B14F-4D97-AF65-F5344CB8AC3E}">
        <p14:creationId xmlns:p14="http://schemas.microsoft.com/office/powerpoint/2010/main" val="423118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835025"/>
          </a:xfrm>
        </p:spPr>
        <p:txBody>
          <a:bodyPr vert="horz" lIns="91440" tIns="45720" rIns="91440" bIns="45720" rtlCol="0" anchor="ctr">
            <a:normAutofit/>
          </a:bodyPr>
          <a:lstStyle/>
          <a:p>
            <a:pPr algn="ctr"/>
            <a:r>
              <a:rPr lang="en-US" sz="5000" b="1" dirty="0"/>
              <a:t>Introduction</a:t>
            </a:r>
          </a:p>
        </p:txBody>
      </p:sp>
      <p:sp>
        <p:nvSpPr>
          <p:cNvPr id="2" name="Date Placeholder 1">
            <a:extLst>
              <a:ext uri="{FF2B5EF4-FFF2-40B4-BE49-F238E27FC236}">
                <a16:creationId xmlns:a16="http://schemas.microsoft.com/office/drawing/2014/main" id="{C28C2CE8-F662-4613-80B9-C844D749B3EA}"/>
              </a:ext>
            </a:extLst>
          </p:cNvPr>
          <p:cNvSpPr>
            <a:spLocks noGrp="1"/>
          </p:cNvSpPr>
          <p:nvPr>
            <p:ph type="dt" sz="half" idx="10"/>
          </p:nvPr>
        </p:nvSpPr>
        <p:spPr/>
        <p:txBody>
          <a:bodyPr/>
          <a:lstStyle/>
          <a:p>
            <a:fld id="{42FD6BFD-4F7D-4110-81C9-EDCEF12B040F}" type="datetime1">
              <a:rPr lang="en-US" smtClean="0"/>
              <a:t>2/4/2021</a:t>
            </a:fld>
            <a:endParaRPr lang="en-US"/>
          </a:p>
        </p:txBody>
      </p:sp>
      <p:sp>
        <p:nvSpPr>
          <p:cNvPr id="3" name="Slide Number Placeholder 2">
            <a:extLst>
              <a:ext uri="{FF2B5EF4-FFF2-40B4-BE49-F238E27FC236}">
                <a16:creationId xmlns:a16="http://schemas.microsoft.com/office/drawing/2014/main" id="{DB3EF585-D081-4F41-82D5-E5529DF06541}"/>
              </a:ext>
            </a:extLst>
          </p:cNvPr>
          <p:cNvSpPr>
            <a:spLocks noGrp="1"/>
          </p:cNvSpPr>
          <p:nvPr>
            <p:ph type="sldNum" sz="quarter" idx="12"/>
          </p:nvPr>
        </p:nvSpPr>
        <p:spPr/>
        <p:txBody>
          <a:bodyPr/>
          <a:lstStyle/>
          <a:p>
            <a:fld id="{D23A05CC-FDF6-4E70-94EE-66C636B1218B}" type="slidenum">
              <a:rPr lang="en-US" smtClean="0"/>
              <a:t>5</a:t>
            </a:fld>
            <a:endParaRPr lang="en-US"/>
          </a:p>
        </p:txBody>
      </p:sp>
      <p:sp>
        <p:nvSpPr>
          <p:cNvPr id="9" name="Content Placeholder 8">
            <a:extLst>
              <a:ext uri="{FF2B5EF4-FFF2-40B4-BE49-F238E27FC236}">
                <a16:creationId xmlns:a16="http://schemas.microsoft.com/office/drawing/2014/main" id="{23FF0BE4-0F8E-45B2-B37F-F7F61B5180EA}"/>
              </a:ext>
            </a:extLst>
          </p:cNvPr>
          <p:cNvSpPr>
            <a:spLocks noGrp="1"/>
          </p:cNvSpPr>
          <p:nvPr>
            <p:ph idx="1"/>
          </p:nvPr>
        </p:nvSpPr>
        <p:spPr>
          <a:xfrm>
            <a:off x="838200" y="928003"/>
            <a:ext cx="10515600" cy="4351338"/>
          </a:xfrm>
        </p:spPr>
        <p:txBody>
          <a:bodyPr>
            <a:normAutofit fontScale="92500" lnSpcReduction="10000"/>
          </a:bodyPr>
          <a:lstStyle/>
          <a:p>
            <a:r>
              <a:rPr lang="en-US" dirty="0"/>
              <a:t>High level components of an Autonomous Vehicle</a:t>
            </a:r>
          </a:p>
          <a:p>
            <a:r>
              <a:rPr lang="en-US" dirty="0"/>
              <a:t>Sensor architecture in a modern AV system includes multiple sets of cameras, radars, LIDARs and GPS-GNSS system for absolute localization and inertial measurement Units (IMUs) that provide 3D pose of the vehicle in </a:t>
            </a:r>
            <a:r>
              <a:rPr lang="en-US"/>
              <a:t>driving environment.</a:t>
            </a:r>
            <a:endParaRPr lang="en-US" dirty="0"/>
          </a:p>
          <a:p>
            <a:r>
              <a:rPr lang="en-US" dirty="0"/>
              <a:t>Perception module creates intermediate level representation of the environment state (i.e. bird-eye view map of all obstacles and agents), which is later utilized by decision making system that ultimately produces the driving policy.</a:t>
            </a:r>
          </a:p>
          <a:p>
            <a:r>
              <a:rPr lang="en-US" dirty="0"/>
              <a:t>A controller defines the speed, steering angle and braking actions necessary over every point in the path obtained from a pre-determined map such as Google maps.</a:t>
            </a:r>
            <a:endParaRPr lang="en-AE" dirty="0"/>
          </a:p>
        </p:txBody>
      </p:sp>
    </p:spTree>
    <p:extLst>
      <p:ext uri="{BB962C8B-B14F-4D97-AF65-F5344CB8AC3E}">
        <p14:creationId xmlns:p14="http://schemas.microsoft.com/office/powerpoint/2010/main" val="400743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0"/>
            <a:ext cx="10515600" cy="835025"/>
          </a:xfrm>
        </p:spPr>
        <p:txBody>
          <a:bodyPr vert="horz" lIns="91440" tIns="45720" rIns="91440" bIns="45720" rtlCol="0" anchor="ctr">
            <a:normAutofit/>
          </a:bodyPr>
          <a:lstStyle/>
          <a:p>
            <a:pPr algn="ctr"/>
            <a:r>
              <a:rPr lang="en-US" sz="5000" b="1" dirty="0"/>
              <a:t>Introduction</a:t>
            </a:r>
          </a:p>
        </p:txBody>
      </p:sp>
      <p:sp>
        <p:nvSpPr>
          <p:cNvPr id="2" name="Date Placeholder 1">
            <a:extLst>
              <a:ext uri="{FF2B5EF4-FFF2-40B4-BE49-F238E27FC236}">
                <a16:creationId xmlns:a16="http://schemas.microsoft.com/office/drawing/2014/main" id="{C28C2CE8-F662-4613-80B9-C844D749B3EA}"/>
              </a:ext>
            </a:extLst>
          </p:cNvPr>
          <p:cNvSpPr>
            <a:spLocks noGrp="1"/>
          </p:cNvSpPr>
          <p:nvPr>
            <p:ph type="dt" sz="half" idx="10"/>
          </p:nvPr>
        </p:nvSpPr>
        <p:spPr/>
        <p:txBody>
          <a:bodyPr/>
          <a:lstStyle/>
          <a:p>
            <a:fld id="{42FD6BFD-4F7D-4110-81C9-EDCEF12B040F}" type="datetime1">
              <a:rPr lang="en-US" smtClean="0"/>
              <a:t>2/4/2021</a:t>
            </a:fld>
            <a:endParaRPr lang="en-US"/>
          </a:p>
        </p:txBody>
      </p:sp>
      <p:sp>
        <p:nvSpPr>
          <p:cNvPr id="3" name="Slide Number Placeholder 2">
            <a:extLst>
              <a:ext uri="{FF2B5EF4-FFF2-40B4-BE49-F238E27FC236}">
                <a16:creationId xmlns:a16="http://schemas.microsoft.com/office/drawing/2014/main" id="{DB3EF585-D081-4F41-82D5-E5529DF06541}"/>
              </a:ext>
            </a:extLst>
          </p:cNvPr>
          <p:cNvSpPr>
            <a:spLocks noGrp="1"/>
          </p:cNvSpPr>
          <p:nvPr>
            <p:ph type="sldNum" sz="quarter" idx="12"/>
          </p:nvPr>
        </p:nvSpPr>
        <p:spPr/>
        <p:txBody>
          <a:bodyPr/>
          <a:lstStyle/>
          <a:p>
            <a:fld id="{D23A05CC-FDF6-4E70-94EE-66C636B1218B}" type="slidenum">
              <a:rPr lang="en-US" smtClean="0"/>
              <a:t>6</a:t>
            </a:fld>
            <a:endParaRPr lang="en-US"/>
          </a:p>
        </p:txBody>
      </p:sp>
      <p:sp>
        <p:nvSpPr>
          <p:cNvPr id="6" name="Content Placeholder 5">
            <a:extLst>
              <a:ext uri="{FF2B5EF4-FFF2-40B4-BE49-F238E27FC236}">
                <a16:creationId xmlns:a16="http://schemas.microsoft.com/office/drawing/2014/main" id="{C77049E6-31F7-447A-BE0B-57A752E49F62}"/>
              </a:ext>
            </a:extLst>
          </p:cNvPr>
          <p:cNvSpPr>
            <a:spLocks noGrp="1"/>
          </p:cNvSpPr>
          <p:nvPr>
            <p:ph idx="1"/>
          </p:nvPr>
        </p:nvSpPr>
        <p:spPr>
          <a:xfrm>
            <a:off x="838200" y="1057874"/>
            <a:ext cx="10515600" cy="4351338"/>
          </a:xfrm>
        </p:spPr>
        <p:txBody>
          <a:bodyPr/>
          <a:lstStyle/>
          <a:p>
            <a:pPr marL="0" indent="0" algn="l">
              <a:buNone/>
            </a:pPr>
            <a:r>
              <a:rPr lang="en-US" sz="2400" b="0" i="0" u="none" strike="noStrike" baseline="0" dirty="0"/>
              <a:t>Standard components in a modern autonomous driving systems pipeline listing the various tasks. The key problems addressed by these modules are Scene Understanding, Decision and Planning</a:t>
            </a:r>
          </a:p>
          <a:p>
            <a:pPr marL="0" indent="0" algn="l">
              <a:buNone/>
            </a:pPr>
            <a:endParaRPr lang="en-US" sz="2000" dirty="0">
              <a:latin typeface="NimbusRomNo9L-Regu"/>
            </a:endParaRPr>
          </a:p>
          <a:p>
            <a:pPr marL="0" indent="0" algn="l">
              <a:buNone/>
            </a:pPr>
            <a:endParaRPr lang="en-AE" dirty="0"/>
          </a:p>
        </p:txBody>
      </p:sp>
      <p:pic>
        <p:nvPicPr>
          <p:cNvPr id="8" name="Content Placeholder 6">
            <a:extLst>
              <a:ext uri="{FF2B5EF4-FFF2-40B4-BE49-F238E27FC236}">
                <a16:creationId xmlns:a16="http://schemas.microsoft.com/office/drawing/2014/main" id="{EA4888EB-1950-4B47-8735-43987C0A5757}"/>
              </a:ext>
            </a:extLst>
          </p:cNvPr>
          <p:cNvPicPr>
            <a:picLocks noChangeAspect="1"/>
          </p:cNvPicPr>
          <p:nvPr/>
        </p:nvPicPr>
        <p:blipFill>
          <a:blip r:embed="rId2"/>
          <a:stretch>
            <a:fillRect/>
          </a:stretch>
        </p:blipFill>
        <p:spPr>
          <a:xfrm>
            <a:off x="1099908" y="2534932"/>
            <a:ext cx="9992184" cy="3610251"/>
          </a:xfrm>
          <a:prstGeom prst="rect">
            <a:avLst/>
          </a:prstGeom>
        </p:spPr>
      </p:pic>
    </p:spTree>
    <p:extLst>
      <p:ext uri="{BB962C8B-B14F-4D97-AF65-F5344CB8AC3E}">
        <p14:creationId xmlns:p14="http://schemas.microsoft.com/office/powerpoint/2010/main" val="113526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7</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55608" y="1720839"/>
            <a:ext cx="10869283" cy="4678204"/>
          </a:xfrm>
          <a:prstGeom prst="rect">
            <a:avLst/>
          </a:prstGeom>
          <a:noFill/>
        </p:spPr>
        <p:txBody>
          <a:bodyPr wrap="square">
            <a:spAutoFit/>
          </a:bodyPr>
          <a:lstStyle/>
          <a:p>
            <a:pPr marL="0" indent="0">
              <a:buNone/>
            </a:pPr>
            <a:r>
              <a:rPr lang="en-US" sz="2000" b="0" i="0" dirty="0">
                <a:solidFill>
                  <a:srgbClr val="292929"/>
                </a:solidFill>
                <a:effectLst/>
              </a:rPr>
              <a:t>Prediction in autonomous vehicle is all about how our autonomous vehicle is going to predict the trajectory or path of the other vehicle and take an action to avoid collision.</a:t>
            </a:r>
          </a:p>
          <a:p>
            <a:pPr marL="0" indent="0">
              <a:buNone/>
            </a:pPr>
            <a:endParaRPr lang="en-US" sz="2000" dirty="0">
              <a:solidFill>
                <a:srgbClr val="292929"/>
              </a:solidFill>
            </a:endParaRPr>
          </a:p>
          <a:p>
            <a:pPr marL="0" indent="0">
              <a:buNone/>
            </a:pPr>
            <a:endParaRPr lang="en-US" sz="2000" dirty="0">
              <a:solidFill>
                <a:srgbClr val="292929"/>
              </a:solidFill>
            </a:endParaRPr>
          </a:p>
          <a:p>
            <a:endParaRPr lang="en-US" sz="2000" b="0" i="0" dirty="0">
              <a:solidFill>
                <a:srgbClr val="292929"/>
              </a:solidFill>
              <a:effectLst/>
            </a:endParaRPr>
          </a:p>
          <a:p>
            <a:endParaRPr lang="en-US" sz="2000" dirty="0">
              <a:solidFill>
                <a:srgbClr val="292929"/>
              </a:solidFill>
            </a:endParaRPr>
          </a:p>
          <a:p>
            <a:endParaRPr lang="en-US" sz="2000" b="0" i="0" dirty="0">
              <a:solidFill>
                <a:srgbClr val="292929"/>
              </a:solidFill>
              <a:effectLst/>
            </a:endParaRPr>
          </a:p>
          <a:p>
            <a:endParaRPr lang="en-US" sz="2000" dirty="0">
              <a:solidFill>
                <a:srgbClr val="292929"/>
              </a:solidFill>
            </a:endParaRPr>
          </a:p>
          <a:p>
            <a:endParaRPr lang="en-US" sz="2000" b="0" i="0" dirty="0">
              <a:solidFill>
                <a:srgbClr val="292929"/>
              </a:solidFill>
              <a:effectLst/>
            </a:endParaRPr>
          </a:p>
          <a:p>
            <a:endParaRPr lang="en-US" sz="2000" b="0" i="0" dirty="0">
              <a:solidFill>
                <a:srgbClr val="292929"/>
              </a:solidFill>
              <a:effectLst/>
            </a:endParaRPr>
          </a:p>
          <a:p>
            <a:endParaRPr lang="en-US" sz="2000" b="0" i="0" dirty="0">
              <a:solidFill>
                <a:srgbClr val="292929"/>
              </a:solidFill>
              <a:effectLst/>
            </a:endParaRPr>
          </a:p>
          <a:p>
            <a:endParaRPr lang="en-US" sz="2000" b="0" i="0" dirty="0">
              <a:solidFill>
                <a:srgbClr val="292929"/>
              </a:solidFill>
              <a:effectLst/>
            </a:endParaRPr>
          </a:p>
          <a:p>
            <a:r>
              <a:rPr lang="en-US" sz="2000" b="0" i="0" dirty="0">
                <a:solidFill>
                  <a:srgbClr val="292929"/>
                </a:solidFill>
                <a:effectLst/>
              </a:rPr>
              <a:t>Think of a situation , you were driving a car on a two lane road, moving forward you want to take a right turn but there is a car in the 2nd lane coming in opposite direction , Now what will you do ?</a:t>
            </a:r>
          </a:p>
          <a:p>
            <a:pPr marL="0" indent="0">
              <a:buNone/>
            </a:pPr>
            <a:endParaRPr lang="en-AE" sz="2000" dirty="0"/>
          </a:p>
        </p:txBody>
      </p:sp>
      <p:pic>
        <p:nvPicPr>
          <p:cNvPr id="10" name="Picture 2" descr="Image for post">
            <a:extLst>
              <a:ext uri="{FF2B5EF4-FFF2-40B4-BE49-F238E27FC236}">
                <a16:creationId xmlns:a16="http://schemas.microsoft.com/office/drawing/2014/main" id="{F5C50CD6-49D5-45C8-8FEA-F23507757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381" y="2509336"/>
            <a:ext cx="3134264" cy="26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7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Problem Statement</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8</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55608" y="1720839"/>
            <a:ext cx="10869283" cy="3754874"/>
          </a:xfrm>
          <a:prstGeom prst="rect">
            <a:avLst/>
          </a:prstGeom>
          <a:noFill/>
        </p:spPr>
        <p:txBody>
          <a:bodyPr wrap="square">
            <a:spAutoFit/>
          </a:bodyPr>
          <a:lstStyle/>
          <a:p>
            <a:pPr marL="0" indent="0">
              <a:buNone/>
            </a:pPr>
            <a:endParaRPr lang="en-US" dirty="0">
              <a:solidFill>
                <a:srgbClr val="292929"/>
              </a:solidFill>
              <a:latin typeface="charter"/>
            </a:endParaRPr>
          </a:p>
          <a:p>
            <a:pPr marL="0" indent="0">
              <a:buNone/>
            </a:pPr>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r>
              <a:rPr lang="en-US" sz="2000" b="0" i="0" dirty="0">
                <a:solidFill>
                  <a:srgbClr val="292929"/>
                </a:solidFill>
                <a:effectLst/>
                <a:latin typeface="charter"/>
              </a:rPr>
              <a:t>Suppose that our Autonomous vehicle (Green car) has to come on highway. for that it has to predict the behavior of the blue car .</a:t>
            </a:r>
            <a:endParaRPr lang="en-AE" sz="2000" dirty="0"/>
          </a:p>
          <a:p>
            <a:pPr marL="0" indent="0">
              <a:buNone/>
            </a:pPr>
            <a:endParaRPr lang="en-AE" dirty="0"/>
          </a:p>
        </p:txBody>
      </p:sp>
      <p:pic>
        <p:nvPicPr>
          <p:cNvPr id="8" name="Picture 2" descr="Image for post">
            <a:extLst>
              <a:ext uri="{FF2B5EF4-FFF2-40B4-BE49-F238E27FC236}">
                <a16:creationId xmlns:a16="http://schemas.microsoft.com/office/drawing/2014/main" id="{6355734F-1ACC-4BF5-BD37-4C9EE20C0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517" y="1588765"/>
            <a:ext cx="7161715" cy="259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3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70C35-8AFA-4A0B-8FEE-544B8E73A4AB}"/>
              </a:ext>
            </a:extLst>
          </p:cNvPr>
          <p:cNvSpPr>
            <a:spLocks noGrp="1"/>
          </p:cNvSpPr>
          <p:nvPr>
            <p:ph type="title"/>
          </p:nvPr>
        </p:nvSpPr>
        <p:spPr>
          <a:xfrm>
            <a:off x="838200" y="-2402"/>
            <a:ext cx="10515600" cy="1325563"/>
          </a:xfrm>
        </p:spPr>
        <p:txBody>
          <a:bodyPr vert="horz" lIns="91440" tIns="45720" rIns="91440" bIns="45720" rtlCol="0" anchor="ctr">
            <a:normAutofit/>
          </a:bodyPr>
          <a:lstStyle/>
          <a:p>
            <a:pPr algn="ctr"/>
            <a:r>
              <a:rPr lang="en-US" sz="5000" b="1" dirty="0"/>
              <a:t>Literature Review</a:t>
            </a:r>
          </a:p>
        </p:txBody>
      </p:sp>
      <p:sp>
        <p:nvSpPr>
          <p:cNvPr id="5" name="Content Placeholder 4">
            <a:extLst>
              <a:ext uri="{FF2B5EF4-FFF2-40B4-BE49-F238E27FC236}">
                <a16:creationId xmlns:a16="http://schemas.microsoft.com/office/drawing/2014/main" id="{FD0D7884-4830-4F2C-BFB8-283AB39D67EB}"/>
              </a:ext>
            </a:extLst>
          </p:cNvPr>
          <p:cNvSpPr>
            <a:spLocks noGrp="1"/>
          </p:cNvSpPr>
          <p:nvPr>
            <p:ph idx="1"/>
          </p:nvPr>
        </p:nvSpPr>
        <p:spPr>
          <a:xfrm>
            <a:off x="740546" y="959126"/>
            <a:ext cx="11108554" cy="4310108"/>
          </a:xfrm>
        </p:spPr>
        <p:txBody>
          <a:bodyPr>
            <a:normAutofit/>
          </a:bodyPr>
          <a:lstStyle/>
          <a:p>
            <a:pPr marL="0" indent="0">
              <a:buNone/>
            </a:pPr>
            <a:endParaRPr lang="en-US" dirty="0"/>
          </a:p>
          <a:p>
            <a:pPr marL="0" indent="0">
              <a:buNone/>
            </a:pPr>
            <a:endParaRPr lang="en-US" dirty="0"/>
          </a:p>
        </p:txBody>
      </p:sp>
      <p:sp>
        <p:nvSpPr>
          <p:cNvPr id="3" name="Date Placeholder 2">
            <a:extLst>
              <a:ext uri="{FF2B5EF4-FFF2-40B4-BE49-F238E27FC236}">
                <a16:creationId xmlns:a16="http://schemas.microsoft.com/office/drawing/2014/main" id="{D6EC8230-866E-4616-A732-1AC8EF40FD99}"/>
              </a:ext>
            </a:extLst>
          </p:cNvPr>
          <p:cNvSpPr>
            <a:spLocks noGrp="1"/>
          </p:cNvSpPr>
          <p:nvPr>
            <p:ph type="dt" sz="half" idx="10"/>
          </p:nvPr>
        </p:nvSpPr>
        <p:spPr/>
        <p:txBody>
          <a:bodyPr/>
          <a:lstStyle/>
          <a:p>
            <a:fld id="{0BDF9FF7-554B-428C-A459-A6744E97B07F}" type="datetime1">
              <a:rPr lang="en-US" smtClean="0"/>
              <a:t>2/4/2021</a:t>
            </a:fld>
            <a:endParaRPr lang="en-US"/>
          </a:p>
        </p:txBody>
      </p:sp>
      <p:sp>
        <p:nvSpPr>
          <p:cNvPr id="6" name="Slide Number Placeholder 5">
            <a:extLst>
              <a:ext uri="{FF2B5EF4-FFF2-40B4-BE49-F238E27FC236}">
                <a16:creationId xmlns:a16="http://schemas.microsoft.com/office/drawing/2014/main" id="{DC643CDA-86DD-44DA-A802-EF007AACF976}"/>
              </a:ext>
            </a:extLst>
          </p:cNvPr>
          <p:cNvSpPr>
            <a:spLocks noGrp="1"/>
          </p:cNvSpPr>
          <p:nvPr>
            <p:ph type="sldNum" sz="quarter" idx="12"/>
          </p:nvPr>
        </p:nvSpPr>
        <p:spPr/>
        <p:txBody>
          <a:bodyPr/>
          <a:lstStyle/>
          <a:p>
            <a:fld id="{D23A05CC-FDF6-4E70-94EE-66C636B1218B}" type="slidenum">
              <a:rPr lang="en-US" smtClean="0"/>
              <a:t>9</a:t>
            </a:fld>
            <a:endParaRPr lang="en-US"/>
          </a:p>
        </p:txBody>
      </p:sp>
      <p:sp>
        <p:nvSpPr>
          <p:cNvPr id="9" name="TextBox 8">
            <a:extLst>
              <a:ext uri="{FF2B5EF4-FFF2-40B4-BE49-F238E27FC236}">
                <a16:creationId xmlns:a16="http://schemas.microsoft.com/office/drawing/2014/main" id="{718FE296-5944-4624-A37A-7B9C7D24C540}"/>
              </a:ext>
            </a:extLst>
          </p:cNvPr>
          <p:cNvSpPr txBox="1"/>
          <p:nvPr/>
        </p:nvSpPr>
        <p:spPr>
          <a:xfrm>
            <a:off x="646982" y="1078302"/>
            <a:ext cx="10877910" cy="341632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Lefevre et al. [1] classifies vehicle’s behavior prediction models into physics-based, maneuver-based, and interaction aware models. </a:t>
            </a:r>
            <a:endParaRPr lang="en-US" dirty="0">
              <a:solidFill>
                <a:srgbClr val="292929"/>
              </a:solidFill>
              <a:latin typeface="charter"/>
            </a:endParaRPr>
          </a:p>
          <a:p>
            <a:pPr marL="0" indent="0">
              <a:buNone/>
            </a:pPr>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US" b="0" i="0" dirty="0">
              <a:solidFill>
                <a:srgbClr val="292929"/>
              </a:solidFill>
              <a:effectLst/>
              <a:latin typeface="charter"/>
            </a:endParaRPr>
          </a:p>
          <a:p>
            <a:pPr marL="0" indent="0">
              <a:buNone/>
            </a:pPr>
            <a:endParaRPr lang="en-AE" dirty="0"/>
          </a:p>
        </p:txBody>
      </p:sp>
      <p:pic>
        <p:nvPicPr>
          <p:cNvPr id="7" name="Picture 6">
            <a:extLst>
              <a:ext uri="{FF2B5EF4-FFF2-40B4-BE49-F238E27FC236}">
                <a16:creationId xmlns:a16="http://schemas.microsoft.com/office/drawing/2014/main" id="{4DAF6ECD-D5E9-4FE6-BDC2-1343317A1970}"/>
              </a:ext>
            </a:extLst>
          </p:cNvPr>
          <p:cNvPicPr>
            <a:picLocks noChangeAspect="1"/>
          </p:cNvPicPr>
          <p:nvPr/>
        </p:nvPicPr>
        <p:blipFill>
          <a:blip r:embed="rId2"/>
          <a:stretch>
            <a:fillRect/>
          </a:stretch>
        </p:blipFill>
        <p:spPr>
          <a:xfrm>
            <a:off x="2895723" y="1840532"/>
            <a:ext cx="7792406" cy="4611053"/>
          </a:xfrm>
          <a:prstGeom prst="rect">
            <a:avLst/>
          </a:prstGeom>
        </p:spPr>
      </p:pic>
    </p:spTree>
    <p:extLst>
      <p:ext uri="{BB962C8B-B14F-4D97-AF65-F5344CB8AC3E}">
        <p14:creationId xmlns:p14="http://schemas.microsoft.com/office/powerpoint/2010/main" val="3606376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2885</TotalTime>
  <Words>2825</Words>
  <Application>Microsoft Office PowerPoint</Application>
  <PresentationFormat>Widescreen</PresentationFormat>
  <Paragraphs>253</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charter</vt:lpstr>
      <vt:lpstr>NimbusRomNo9L-Regu</vt:lpstr>
      <vt:lpstr>Times New Roman</vt:lpstr>
      <vt:lpstr>Office Theme</vt:lpstr>
      <vt:lpstr>RM – Final Project Presentation</vt:lpstr>
      <vt:lpstr>Agenda</vt:lpstr>
      <vt:lpstr>Abstract</vt:lpstr>
      <vt:lpstr>Introduction</vt:lpstr>
      <vt:lpstr>Introduction</vt:lpstr>
      <vt:lpstr>Introduction</vt:lpstr>
      <vt:lpstr>Problem Statement</vt:lpstr>
      <vt:lpstr>Problem Statement</vt:lpstr>
      <vt:lpstr>Literature Review</vt:lpstr>
      <vt:lpstr>Literature Review</vt:lpstr>
      <vt:lpstr>Literature Review</vt:lpstr>
      <vt:lpstr>Literature Review</vt:lpstr>
      <vt:lpstr>Literature Review</vt:lpstr>
      <vt:lpstr>Comparison of Existing Models</vt:lpstr>
      <vt:lpstr>Comparison of Existing Models</vt:lpstr>
      <vt:lpstr>Conclusion</vt:lpstr>
      <vt:lpstr>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TOC – Final Project Presentation</dc:title>
  <dc:creator>Rana Aurangzaib</dc:creator>
  <cp:lastModifiedBy>Adeel Ahmad</cp:lastModifiedBy>
  <cp:revision>164</cp:revision>
  <dcterms:created xsi:type="dcterms:W3CDTF">2020-01-12T10:27:19Z</dcterms:created>
  <dcterms:modified xsi:type="dcterms:W3CDTF">2021-02-05T04:50:40Z</dcterms:modified>
</cp:coreProperties>
</file>