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8" r:id="rId5"/>
    <p:sldId id="272" r:id="rId6"/>
    <p:sldId id="260" r:id="rId7"/>
    <p:sldId id="273" r:id="rId8"/>
    <p:sldId id="274" r:id="rId9"/>
    <p:sldId id="267" r:id="rId10"/>
    <p:sldId id="276" r:id="rId11"/>
    <p:sldId id="261" r:id="rId12"/>
    <p:sldId id="269" r:id="rId13"/>
    <p:sldId id="270" r:id="rId14"/>
    <p:sldId id="271" r:id="rId15"/>
    <p:sldId id="262" r:id="rId16"/>
    <p:sldId id="277" r:id="rId17"/>
    <p:sldId id="278"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204"/>
      </p:cViewPr>
      <p:guideLst/>
    </p:cSldViewPr>
  </p:slideViewPr>
  <p:notesTextViewPr>
    <p:cViewPr>
      <p:scale>
        <a:sx n="1" d="1"/>
        <a:sy n="1" d="1"/>
      </p:scale>
      <p:origin x="0" y="0"/>
    </p:cViewPr>
  </p:notesTextViewPr>
  <p:sorterViewPr>
    <p:cViewPr>
      <p:scale>
        <a:sx n="100" d="100"/>
        <a:sy n="100" d="100"/>
      </p:scale>
      <p:origin x="0" y="-18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041C1-0DC4-4D8F-B62D-1B997B6A26BD}" type="datetimeFigureOut">
              <a:rPr lang="en-US" smtClean="0"/>
              <a:t>15-Jan-20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89EF-31E2-44E7-907B-DF2A9B566912}" type="slidenum">
              <a:rPr lang="en-US" smtClean="0"/>
              <a:t>‹#›</a:t>
            </a:fld>
            <a:endParaRPr lang="en-US"/>
          </a:p>
        </p:txBody>
      </p:sp>
    </p:spTree>
    <p:extLst>
      <p:ext uri="{BB962C8B-B14F-4D97-AF65-F5344CB8AC3E}">
        <p14:creationId xmlns:p14="http://schemas.microsoft.com/office/powerpoint/2010/main" val="1875735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5371-631B-4639-B81A-44C9DFFB0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9BFA3D-2604-4AEF-9882-E71A3A8EA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A62EF-7873-463E-B36D-D84CF8D018CA}"/>
              </a:ext>
            </a:extLst>
          </p:cNvPr>
          <p:cNvSpPr>
            <a:spLocks noGrp="1"/>
          </p:cNvSpPr>
          <p:nvPr>
            <p:ph type="dt" sz="half" idx="10"/>
          </p:nvPr>
        </p:nvSpPr>
        <p:spPr/>
        <p:txBody>
          <a:bodyPr/>
          <a:lstStyle/>
          <a:p>
            <a:fld id="{66569892-3531-45DB-ACBA-388BDA0BAF65}" type="datetime1">
              <a:rPr lang="en-US" smtClean="0"/>
              <a:t>15-Jan-20</a:t>
            </a:fld>
            <a:endParaRPr lang="en-US"/>
          </a:p>
        </p:txBody>
      </p:sp>
      <p:sp>
        <p:nvSpPr>
          <p:cNvPr id="5" name="Footer Placeholder 4">
            <a:extLst>
              <a:ext uri="{FF2B5EF4-FFF2-40B4-BE49-F238E27FC236}">
                <a16:creationId xmlns:a16="http://schemas.microsoft.com/office/drawing/2014/main" id="{4EA30DAD-0448-4BB6-990A-AAB7502D5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52A61-846F-41FF-8331-BE99943E78F7}"/>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231777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3046-5FEC-4A69-B22E-7AF4986A2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6BA1A7-E430-4AAB-A893-59ED03E49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3BE3D-4CD7-4EE3-A438-B0F0B52EAD56}"/>
              </a:ext>
            </a:extLst>
          </p:cNvPr>
          <p:cNvSpPr>
            <a:spLocks noGrp="1"/>
          </p:cNvSpPr>
          <p:nvPr>
            <p:ph type="dt" sz="half" idx="10"/>
          </p:nvPr>
        </p:nvSpPr>
        <p:spPr/>
        <p:txBody>
          <a:bodyPr/>
          <a:lstStyle/>
          <a:p>
            <a:fld id="{398642E4-0FD7-4B7D-90A3-357452E99395}" type="datetime1">
              <a:rPr lang="en-US" smtClean="0"/>
              <a:t>15-Jan-20</a:t>
            </a:fld>
            <a:endParaRPr lang="en-US"/>
          </a:p>
        </p:txBody>
      </p:sp>
      <p:sp>
        <p:nvSpPr>
          <p:cNvPr id="5" name="Footer Placeholder 4">
            <a:extLst>
              <a:ext uri="{FF2B5EF4-FFF2-40B4-BE49-F238E27FC236}">
                <a16:creationId xmlns:a16="http://schemas.microsoft.com/office/drawing/2014/main" id="{376BB48E-9B31-4033-B03C-EC172AAC4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89247-282F-4AF0-9643-2BD840B190E6}"/>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416558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D877E-401A-42C2-B057-256A59EBC1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F9804-9AD2-455D-BC0D-3A2B45606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34732-7AF4-4232-82B2-B7355AFAE714}"/>
              </a:ext>
            </a:extLst>
          </p:cNvPr>
          <p:cNvSpPr>
            <a:spLocks noGrp="1"/>
          </p:cNvSpPr>
          <p:nvPr>
            <p:ph type="dt" sz="half" idx="10"/>
          </p:nvPr>
        </p:nvSpPr>
        <p:spPr/>
        <p:txBody>
          <a:bodyPr/>
          <a:lstStyle/>
          <a:p>
            <a:fld id="{57CBF941-5EA0-4267-96A4-ACFACF2FF1C2}" type="datetime1">
              <a:rPr lang="en-US" smtClean="0"/>
              <a:t>15-Jan-20</a:t>
            </a:fld>
            <a:endParaRPr lang="en-US"/>
          </a:p>
        </p:txBody>
      </p:sp>
      <p:sp>
        <p:nvSpPr>
          <p:cNvPr id="5" name="Footer Placeholder 4">
            <a:extLst>
              <a:ext uri="{FF2B5EF4-FFF2-40B4-BE49-F238E27FC236}">
                <a16:creationId xmlns:a16="http://schemas.microsoft.com/office/drawing/2014/main" id="{48C4D6C6-8A6D-48AA-8024-2339010FC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0AE03-8CCC-47C2-B100-CA77C6FE20A5}"/>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257311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5F85-459F-422C-87D5-2A4AE23F3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963617-4963-48F5-A799-F659F5317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A2FF8-2107-4550-8262-392D1BE308BB}"/>
              </a:ext>
            </a:extLst>
          </p:cNvPr>
          <p:cNvSpPr>
            <a:spLocks noGrp="1"/>
          </p:cNvSpPr>
          <p:nvPr>
            <p:ph type="dt" sz="half" idx="10"/>
          </p:nvPr>
        </p:nvSpPr>
        <p:spPr/>
        <p:txBody>
          <a:bodyPr/>
          <a:lstStyle/>
          <a:p>
            <a:fld id="{6ACFBEF9-014A-4F82-AC4D-35398AA33410}" type="datetime1">
              <a:rPr lang="en-US" smtClean="0"/>
              <a:t>15-Jan-20</a:t>
            </a:fld>
            <a:endParaRPr lang="en-US"/>
          </a:p>
        </p:txBody>
      </p:sp>
      <p:sp>
        <p:nvSpPr>
          <p:cNvPr id="5" name="Footer Placeholder 4">
            <a:extLst>
              <a:ext uri="{FF2B5EF4-FFF2-40B4-BE49-F238E27FC236}">
                <a16:creationId xmlns:a16="http://schemas.microsoft.com/office/drawing/2014/main" id="{7D63EDEF-C1ED-443D-9465-492F0D3C3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824B-1021-4306-AB99-45B4DEC577B9}"/>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382493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6106-2278-473F-A292-5F2AD69A4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8DEF0-C50B-423C-8E87-5949256A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050E8B-4391-4640-B925-D62487CF1CCE}"/>
              </a:ext>
            </a:extLst>
          </p:cNvPr>
          <p:cNvSpPr>
            <a:spLocks noGrp="1"/>
          </p:cNvSpPr>
          <p:nvPr>
            <p:ph type="dt" sz="half" idx="10"/>
          </p:nvPr>
        </p:nvSpPr>
        <p:spPr/>
        <p:txBody>
          <a:bodyPr/>
          <a:lstStyle/>
          <a:p>
            <a:fld id="{4B779AE9-FA11-44E0-A974-C55A4ED2EFC6}" type="datetime1">
              <a:rPr lang="en-US" smtClean="0"/>
              <a:t>15-Jan-20</a:t>
            </a:fld>
            <a:endParaRPr lang="en-US"/>
          </a:p>
        </p:txBody>
      </p:sp>
      <p:sp>
        <p:nvSpPr>
          <p:cNvPr id="5" name="Footer Placeholder 4">
            <a:extLst>
              <a:ext uri="{FF2B5EF4-FFF2-40B4-BE49-F238E27FC236}">
                <a16:creationId xmlns:a16="http://schemas.microsoft.com/office/drawing/2014/main" id="{F7C7C7DC-432A-4D0B-AE64-47987FA7A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2241C-34A8-4D2A-B057-21ECF3BB313A}"/>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290058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9E18-F2BA-47D6-A276-83EA9EDA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3FC53-2249-4D84-912B-4D820E22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29A74F-D04B-4B6D-9071-64F37D7E2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0ED4B8-4188-46F5-BD7B-F2B32C2C8651}"/>
              </a:ext>
            </a:extLst>
          </p:cNvPr>
          <p:cNvSpPr>
            <a:spLocks noGrp="1"/>
          </p:cNvSpPr>
          <p:nvPr>
            <p:ph type="dt" sz="half" idx="10"/>
          </p:nvPr>
        </p:nvSpPr>
        <p:spPr/>
        <p:txBody>
          <a:bodyPr/>
          <a:lstStyle/>
          <a:p>
            <a:fld id="{E83021AE-9BFB-4CAF-8175-BFE9AC721747}" type="datetime1">
              <a:rPr lang="en-US" smtClean="0"/>
              <a:t>15-Jan-20</a:t>
            </a:fld>
            <a:endParaRPr lang="en-US"/>
          </a:p>
        </p:txBody>
      </p:sp>
      <p:sp>
        <p:nvSpPr>
          <p:cNvPr id="6" name="Footer Placeholder 5">
            <a:extLst>
              <a:ext uri="{FF2B5EF4-FFF2-40B4-BE49-F238E27FC236}">
                <a16:creationId xmlns:a16="http://schemas.microsoft.com/office/drawing/2014/main" id="{91922DA0-A1B0-42FA-A9CB-E15A36E7F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A4BF1-0DE6-4A72-9686-67249C3A7F6C}"/>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4066694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072D-A08B-45FA-99A7-77B6290DE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10187-522B-4922-AF2E-94819812C2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1AB920-D95B-44EA-A0AD-4C07BBC11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E769F3-B129-44BB-B90D-F9E19316B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51FCF-38FF-4033-B859-7F111C372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07989-4F80-4849-B0F0-7048C7E21901}"/>
              </a:ext>
            </a:extLst>
          </p:cNvPr>
          <p:cNvSpPr>
            <a:spLocks noGrp="1"/>
          </p:cNvSpPr>
          <p:nvPr>
            <p:ph type="dt" sz="half" idx="10"/>
          </p:nvPr>
        </p:nvSpPr>
        <p:spPr/>
        <p:txBody>
          <a:bodyPr/>
          <a:lstStyle/>
          <a:p>
            <a:fld id="{AFF83B43-92C4-45C6-B740-C9EA9AF315B0}" type="datetime1">
              <a:rPr lang="en-US" smtClean="0"/>
              <a:t>15-Jan-20</a:t>
            </a:fld>
            <a:endParaRPr lang="en-US"/>
          </a:p>
        </p:txBody>
      </p:sp>
      <p:sp>
        <p:nvSpPr>
          <p:cNvPr id="8" name="Footer Placeholder 7">
            <a:extLst>
              <a:ext uri="{FF2B5EF4-FFF2-40B4-BE49-F238E27FC236}">
                <a16:creationId xmlns:a16="http://schemas.microsoft.com/office/drawing/2014/main" id="{6326B7AC-6192-488E-89A6-D23C3ABD9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C2DE5B-5239-4D87-B011-1DCEB20177F4}"/>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151743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B903-CB2B-4868-99B1-C8AC427D35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D25FA6-6C91-4905-AF37-3BAA7DFA86E2}"/>
              </a:ext>
            </a:extLst>
          </p:cNvPr>
          <p:cNvSpPr>
            <a:spLocks noGrp="1"/>
          </p:cNvSpPr>
          <p:nvPr>
            <p:ph type="dt" sz="half" idx="10"/>
          </p:nvPr>
        </p:nvSpPr>
        <p:spPr/>
        <p:txBody>
          <a:bodyPr/>
          <a:lstStyle/>
          <a:p>
            <a:fld id="{80A91E52-E2DC-44E7-9F31-BE945200AECC}" type="datetime1">
              <a:rPr lang="en-US" smtClean="0"/>
              <a:t>15-Jan-20</a:t>
            </a:fld>
            <a:endParaRPr lang="en-US"/>
          </a:p>
        </p:txBody>
      </p:sp>
      <p:sp>
        <p:nvSpPr>
          <p:cNvPr id="4" name="Footer Placeholder 3">
            <a:extLst>
              <a:ext uri="{FF2B5EF4-FFF2-40B4-BE49-F238E27FC236}">
                <a16:creationId xmlns:a16="http://schemas.microsoft.com/office/drawing/2014/main" id="{17A5A4D8-746A-4121-8749-218C0AE7B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C65CD5-B9C3-4AF4-8878-CC50FA8125AC}"/>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2156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4837E-97BE-433E-A18B-686053BE25AB}"/>
              </a:ext>
            </a:extLst>
          </p:cNvPr>
          <p:cNvSpPr>
            <a:spLocks noGrp="1"/>
          </p:cNvSpPr>
          <p:nvPr>
            <p:ph type="dt" sz="half" idx="10"/>
          </p:nvPr>
        </p:nvSpPr>
        <p:spPr/>
        <p:txBody>
          <a:bodyPr/>
          <a:lstStyle/>
          <a:p>
            <a:fld id="{51D843D8-52F4-4786-BF17-7110AD6192FB}" type="datetime1">
              <a:rPr lang="en-US" smtClean="0"/>
              <a:t>15-Jan-20</a:t>
            </a:fld>
            <a:endParaRPr lang="en-US"/>
          </a:p>
        </p:txBody>
      </p:sp>
      <p:sp>
        <p:nvSpPr>
          <p:cNvPr id="3" name="Footer Placeholder 2">
            <a:extLst>
              <a:ext uri="{FF2B5EF4-FFF2-40B4-BE49-F238E27FC236}">
                <a16:creationId xmlns:a16="http://schemas.microsoft.com/office/drawing/2014/main" id="{7466D3E5-465F-4176-9F0E-5035BFA02E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A45F4-224E-46BD-8B79-6011D3BEC8E3}"/>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357294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4061-F4D0-4D29-88CE-60286636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E8A22E-04BA-40ED-9C00-4F1D67DCE9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F73994-0A09-4708-BAB6-CE3DB068D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FC54E-247B-4523-B68D-2E3F053E1BE5}"/>
              </a:ext>
            </a:extLst>
          </p:cNvPr>
          <p:cNvSpPr>
            <a:spLocks noGrp="1"/>
          </p:cNvSpPr>
          <p:nvPr>
            <p:ph type="dt" sz="half" idx="10"/>
          </p:nvPr>
        </p:nvSpPr>
        <p:spPr/>
        <p:txBody>
          <a:bodyPr/>
          <a:lstStyle/>
          <a:p>
            <a:fld id="{A487C398-160A-4EA5-A085-E08E1F635A73}" type="datetime1">
              <a:rPr lang="en-US" smtClean="0"/>
              <a:t>15-Jan-20</a:t>
            </a:fld>
            <a:endParaRPr lang="en-US"/>
          </a:p>
        </p:txBody>
      </p:sp>
      <p:sp>
        <p:nvSpPr>
          <p:cNvPr id="6" name="Footer Placeholder 5">
            <a:extLst>
              <a:ext uri="{FF2B5EF4-FFF2-40B4-BE49-F238E27FC236}">
                <a16:creationId xmlns:a16="http://schemas.microsoft.com/office/drawing/2014/main" id="{3A18E073-AAB1-4E27-9833-25A839ADB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79414-4403-4913-A748-1729F3D152BE}"/>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61829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6451-A83C-4CCD-A365-A6EA0EE35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25ACB-318F-4003-8BB8-22D00E4FC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A3BB71-5895-43DA-96FE-2D51B8F86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68567-FFA4-4F83-A735-8898E95C5064}"/>
              </a:ext>
            </a:extLst>
          </p:cNvPr>
          <p:cNvSpPr>
            <a:spLocks noGrp="1"/>
          </p:cNvSpPr>
          <p:nvPr>
            <p:ph type="dt" sz="half" idx="10"/>
          </p:nvPr>
        </p:nvSpPr>
        <p:spPr/>
        <p:txBody>
          <a:bodyPr/>
          <a:lstStyle/>
          <a:p>
            <a:fld id="{869D3A55-22E9-4337-8010-52DC5D730C38}" type="datetime1">
              <a:rPr lang="en-US" smtClean="0"/>
              <a:t>15-Jan-20</a:t>
            </a:fld>
            <a:endParaRPr lang="en-US"/>
          </a:p>
        </p:txBody>
      </p:sp>
      <p:sp>
        <p:nvSpPr>
          <p:cNvPr id="6" name="Footer Placeholder 5">
            <a:extLst>
              <a:ext uri="{FF2B5EF4-FFF2-40B4-BE49-F238E27FC236}">
                <a16:creationId xmlns:a16="http://schemas.microsoft.com/office/drawing/2014/main" id="{5E4E100B-4FA0-4F56-976B-ECBD9860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CC79F-0240-40C6-9B08-439FCACB4DB4}"/>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304082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686FA2-32BF-4A03-A3C8-E87DA1E49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1BF8EE-4F38-484A-8E9F-03DB51186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DC3E3-5763-4D1F-BF66-595AEDC8E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39B19-6B0E-4208-98C0-D9AA52FF28EC}" type="datetime1">
              <a:rPr lang="en-US" smtClean="0"/>
              <a:t>15-Jan-20</a:t>
            </a:fld>
            <a:endParaRPr lang="en-US"/>
          </a:p>
        </p:txBody>
      </p:sp>
      <p:sp>
        <p:nvSpPr>
          <p:cNvPr id="5" name="Footer Placeholder 4">
            <a:extLst>
              <a:ext uri="{FF2B5EF4-FFF2-40B4-BE49-F238E27FC236}">
                <a16:creationId xmlns:a16="http://schemas.microsoft.com/office/drawing/2014/main" id="{75DE37F5-A749-4D66-81A0-045B30732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D167BB-ADE4-4C2C-B60B-162423F03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A05CC-FDF6-4E70-94EE-66C636B1218B}" type="slidenum">
              <a:rPr lang="en-US" smtClean="0"/>
              <a:t>‹#›</a:t>
            </a:fld>
            <a:endParaRPr lang="en-US"/>
          </a:p>
        </p:txBody>
      </p:sp>
    </p:spTree>
    <p:extLst>
      <p:ext uri="{BB962C8B-B14F-4D97-AF65-F5344CB8AC3E}">
        <p14:creationId xmlns:p14="http://schemas.microsoft.com/office/powerpoint/2010/main" val="732548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9ZQmW-qPsT0"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medium.com/self-driving-cars/improving-self-driving-car-safety-and-reliability-with-v2x-protocols-1408082bae54" TargetMode="External"/><Relationship Id="rId3" Type="http://schemas.openxmlformats.org/officeDocument/2006/relationships/hyperlink" Target="https://www.synopsys.com/automotive/autonomous-driving-levels.html" TargetMode="External"/><Relationship Id="rId7" Type="http://schemas.openxmlformats.org/officeDocument/2006/relationships/hyperlink" Target="https://arxiv.org/abs/1805.11773" TargetMode="External"/><Relationship Id="rId2" Type="http://schemas.openxmlformats.org/officeDocument/2006/relationships/hyperlink" Target="https://www.autopilotreview.com/cars-with-autopilot-self-driving/" TargetMode="External"/><Relationship Id="rId1" Type="http://schemas.openxmlformats.org/officeDocument/2006/relationships/slideLayout" Target="../slideLayouts/slideLayout2.xml"/><Relationship Id="rId6" Type="http://schemas.openxmlformats.org/officeDocument/2006/relationships/hyperlink" Target="https://www.researchgate.net/profile/Stephan_Winter" TargetMode="External"/><Relationship Id="rId5" Type="http://schemas.openxmlformats.org/officeDocument/2006/relationships/hyperlink" Target="https://www.researchgate.net/profile/Maria_Vasardani" TargetMode="External"/><Relationship Id="rId10" Type="http://schemas.openxmlformats.org/officeDocument/2006/relationships/hyperlink" Target="https://www.dezeen.com/2018/09/04/jaguar-land-rovers-prototype-driverless-car-makes-eye-contact-pedestrians-transport/" TargetMode="External"/><Relationship Id="rId4" Type="http://schemas.openxmlformats.org/officeDocument/2006/relationships/hyperlink" Target="https://www.researchgate.net/profile/Surabhi_Gupta19" TargetMode="External"/><Relationship Id="rId9" Type="http://schemas.openxmlformats.org/officeDocument/2006/relationships/hyperlink" Target="https://www.researchgate.net/publication/309391751_A_Hand_Gesture_based_Driver-Vehicle_Interface_to_Control_Lateral_and_Longitudinal_Motions_of_an_Autonomous_Vehic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1024631" y="19928"/>
            <a:ext cx="10515600" cy="1325563"/>
          </a:xfrm>
        </p:spPr>
        <p:txBody>
          <a:bodyPr>
            <a:normAutofit/>
          </a:bodyPr>
          <a:lstStyle/>
          <a:p>
            <a:pPr algn="ctr"/>
            <a:r>
              <a:rPr lang="en-US" sz="5000" b="1" dirty="0"/>
              <a:t>TOC – Final Project Presentation</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919800" y="1319598"/>
            <a:ext cx="10515600" cy="3421078"/>
          </a:xfrm>
        </p:spPr>
        <p:txBody>
          <a:bodyPr>
            <a:noAutofit/>
          </a:bodyPr>
          <a:lstStyle/>
          <a:p>
            <a:pPr marL="0" indent="0" algn="ctr">
              <a:buNone/>
            </a:pPr>
            <a:r>
              <a:rPr lang="en-US" sz="4400" b="1" dirty="0"/>
              <a:t>Automaton of </a:t>
            </a:r>
          </a:p>
          <a:p>
            <a:pPr marL="0" indent="0" algn="ctr">
              <a:buNone/>
            </a:pPr>
            <a:r>
              <a:rPr lang="en-US" sz="4400" b="1" dirty="0"/>
              <a:t>Human Gesture Interaction with </a:t>
            </a:r>
          </a:p>
          <a:p>
            <a:pPr marL="0" indent="0" algn="ctr">
              <a:buNone/>
            </a:pPr>
            <a:r>
              <a:rPr lang="en-US" sz="4400" b="1" dirty="0"/>
              <a:t>Self-Driving Card (SDC) or Autonomous Vehicles (AV)</a:t>
            </a:r>
          </a:p>
          <a:p>
            <a:pPr marL="0" indent="0" algn="ctr">
              <a:buNone/>
            </a:pPr>
            <a:endParaRPr lang="en-US" sz="4400" dirty="0"/>
          </a:p>
        </p:txBody>
      </p:sp>
      <p:sp>
        <p:nvSpPr>
          <p:cNvPr id="6" name="TextBox 5">
            <a:extLst>
              <a:ext uri="{FF2B5EF4-FFF2-40B4-BE49-F238E27FC236}">
                <a16:creationId xmlns:a16="http://schemas.microsoft.com/office/drawing/2014/main" id="{8BAB7073-F094-486C-81FC-7B6C6094FEB7}"/>
              </a:ext>
            </a:extLst>
          </p:cNvPr>
          <p:cNvSpPr txBox="1"/>
          <p:nvPr/>
        </p:nvSpPr>
        <p:spPr>
          <a:xfrm>
            <a:off x="601981" y="4966148"/>
            <a:ext cx="3799642" cy="1600438"/>
          </a:xfrm>
          <a:prstGeom prst="rect">
            <a:avLst/>
          </a:prstGeom>
          <a:noFill/>
        </p:spPr>
        <p:txBody>
          <a:bodyPr wrap="square" rtlCol="0">
            <a:spAutoFit/>
          </a:bodyPr>
          <a:lstStyle/>
          <a:p>
            <a:r>
              <a:rPr lang="en-US" sz="2000" b="1" dirty="0"/>
              <a:t>Submitted by: </a:t>
            </a:r>
          </a:p>
          <a:p>
            <a:r>
              <a:rPr lang="en-US" sz="2000" dirty="0"/>
              <a:t>Zubair Idrees : 	197301</a:t>
            </a:r>
          </a:p>
          <a:p>
            <a:r>
              <a:rPr lang="en-US" sz="2000" dirty="0"/>
              <a:t>Adeel Ahmed: 	197302</a:t>
            </a:r>
          </a:p>
          <a:p>
            <a:r>
              <a:rPr lang="en-US" sz="2000" dirty="0"/>
              <a:t>Rana Aurangzaib: 197304</a:t>
            </a:r>
          </a:p>
          <a:p>
            <a:endParaRPr lang="en-US" dirty="0"/>
          </a:p>
        </p:txBody>
      </p:sp>
      <p:sp>
        <p:nvSpPr>
          <p:cNvPr id="7" name="TextBox 6">
            <a:extLst>
              <a:ext uri="{FF2B5EF4-FFF2-40B4-BE49-F238E27FC236}">
                <a16:creationId xmlns:a16="http://schemas.microsoft.com/office/drawing/2014/main" id="{832C3A14-DD42-4D59-AB78-92654981F016}"/>
              </a:ext>
            </a:extLst>
          </p:cNvPr>
          <p:cNvSpPr txBox="1"/>
          <p:nvPr/>
        </p:nvSpPr>
        <p:spPr>
          <a:xfrm>
            <a:off x="6356412" y="4944524"/>
            <a:ext cx="4820573" cy="400110"/>
          </a:xfrm>
          <a:prstGeom prst="rect">
            <a:avLst/>
          </a:prstGeom>
          <a:noFill/>
        </p:spPr>
        <p:txBody>
          <a:bodyPr wrap="square" rtlCol="0">
            <a:spAutoFit/>
          </a:bodyPr>
          <a:lstStyle/>
          <a:p>
            <a:r>
              <a:rPr lang="en-US" sz="2000" b="1" dirty="0"/>
              <a:t>Submitted To Respected Dr. Ahsan Rehman</a:t>
            </a:r>
          </a:p>
        </p:txBody>
      </p:sp>
      <p:sp>
        <p:nvSpPr>
          <p:cNvPr id="8" name="Date Placeholder 7">
            <a:extLst>
              <a:ext uri="{FF2B5EF4-FFF2-40B4-BE49-F238E27FC236}">
                <a16:creationId xmlns:a16="http://schemas.microsoft.com/office/drawing/2014/main" id="{BE58AE6C-B6B4-421D-85DA-03913C47681B}"/>
              </a:ext>
            </a:extLst>
          </p:cNvPr>
          <p:cNvSpPr>
            <a:spLocks noGrp="1"/>
          </p:cNvSpPr>
          <p:nvPr>
            <p:ph type="dt" sz="half" idx="10"/>
          </p:nvPr>
        </p:nvSpPr>
        <p:spPr/>
        <p:txBody>
          <a:bodyPr/>
          <a:lstStyle/>
          <a:p>
            <a:fld id="{E240E9A8-90D6-458F-A84C-7AB1D861095A}" type="datetime1">
              <a:rPr lang="en-US" smtClean="0"/>
              <a:t>15-Jan-20</a:t>
            </a:fld>
            <a:endParaRPr lang="en-US"/>
          </a:p>
        </p:txBody>
      </p:sp>
      <p:sp>
        <p:nvSpPr>
          <p:cNvPr id="9" name="Slide Number Placeholder 8">
            <a:extLst>
              <a:ext uri="{FF2B5EF4-FFF2-40B4-BE49-F238E27FC236}">
                <a16:creationId xmlns:a16="http://schemas.microsoft.com/office/drawing/2014/main" id="{2F3C3DAF-7234-4338-9827-3A795E630CCE}"/>
              </a:ext>
            </a:extLst>
          </p:cNvPr>
          <p:cNvSpPr>
            <a:spLocks noGrp="1"/>
          </p:cNvSpPr>
          <p:nvPr>
            <p:ph type="sldNum" sz="quarter" idx="12"/>
          </p:nvPr>
        </p:nvSpPr>
        <p:spPr/>
        <p:txBody>
          <a:bodyPr/>
          <a:lstStyle/>
          <a:p>
            <a:fld id="{D23A05CC-FDF6-4E70-94EE-66C636B1218B}" type="slidenum">
              <a:rPr lang="en-US" smtClean="0"/>
              <a:t>1</a:t>
            </a:fld>
            <a:endParaRPr lang="en-US"/>
          </a:p>
        </p:txBody>
      </p:sp>
    </p:spTree>
    <p:extLst>
      <p:ext uri="{BB962C8B-B14F-4D97-AF65-F5344CB8AC3E}">
        <p14:creationId xmlns:p14="http://schemas.microsoft.com/office/powerpoint/2010/main" val="254665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776056" y="-17257"/>
            <a:ext cx="10515600" cy="1325563"/>
          </a:xfrm>
        </p:spPr>
        <p:txBody>
          <a:bodyPr vert="horz" lIns="91440" tIns="45720" rIns="91440" bIns="45720" rtlCol="0" anchor="ctr">
            <a:normAutofit/>
          </a:bodyPr>
          <a:lstStyle/>
          <a:p>
            <a:pPr algn="ctr"/>
            <a:r>
              <a:rPr lang="en-US" sz="5000" b="1" dirty="0"/>
              <a:t>Literature Review</a:t>
            </a:r>
          </a:p>
        </p:txBody>
      </p:sp>
      <p:sp>
        <p:nvSpPr>
          <p:cNvPr id="7" name="Date Placeholder 6">
            <a:extLst>
              <a:ext uri="{FF2B5EF4-FFF2-40B4-BE49-F238E27FC236}">
                <a16:creationId xmlns:a16="http://schemas.microsoft.com/office/drawing/2014/main" id="{F396AB24-9C71-4EDD-B48F-5D6E4CB4DDFE}"/>
              </a:ext>
            </a:extLst>
          </p:cNvPr>
          <p:cNvSpPr>
            <a:spLocks noGrp="1"/>
          </p:cNvSpPr>
          <p:nvPr>
            <p:ph type="dt" sz="half" idx="10"/>
          </p:nvPr>
        </p:nvSpPr>
        <p:spPr/>
        <p:txBody>
          <a:bodyPr/>
          <a:lstStyle/>
          <a:p>
            <a:fld id="{FB46F1B5-87B0-4B00-BE6F-6810930538DF}" type="datetime1">
              <a:rPr lang="en-US" smtClean="0"/>
              <a:t>15-Jan-20</a:t>
            </a:fld>
            <a:endParaRPr lang="en-US"/>
          </a:p>
        </p:txBody>
      </p:sp>
      <p:sp>
        <p:nvSpPr>
          <p:cNvPr id="9" name="Slide Number Placeholder 8">
            <a:extLst>
              <a:ext uri="{FF2B5EF4-FFF2-40B4-BE49-F238E27FC236}">
                <a16:creationId xmlns:a16="http://schemas.microsoft.com/office/drawing/2014/main" id="{EE036FDF-50D7-4C96-9205-E6F0FCAC42CB}"/>
              </a:ext>
            </a:extLst>
          </p:cNvPr>
          <p:cNvSpPr>
            <a:spLocks noGrp="1"/>
          </p:cNvSpPr>
          <p:nvPr>
            <p:ph type="sldNum" sz="quarter" idx="12"/>
          </p:nvPr>
        </p:nvSpPr>
        <p:spPr/>
        <p:txBody>
          <a:bodyPr/>
          <a:lstStyle/>
          <a:p>
            <a:fld id="{D23A05CC-FDF6-4E70-94EE-66C636B1218B}" type="slidenum">
              <a:rPr lang="en-US" smtClean="0"/>
              <a:t>10</a:t>
            </a:fld>
            <a:endParaRPr lang="en-US"/>
          </a:p>
        </p:txBody>
      </p:sp>
      <p:sp>
        <p:nvSpPr>
          <p:cNvPr id="8" name="TextBox 7">
            <a:extLst>
              <a:ext uri="{FF2B5EF4-FFF2-40B4-BE49-F238E27FC236}">
                <a16:creationId xmlns:a16="http://schemas.microsoft.com/office/drawing/2014/main" id="{BA1E88AA-57F1-407F-81ED-60C532167104}"/>
              </a:ext>
            </a:extLst>
          </p:cNvPr>
          <p:cNvSpPr txBox="1"/>
          <p:nvPr/>
        </p:nvSpPr>
        <p:spPr>
          <a:xfrm>
            <a:off x="625134" y="1242869"/>
            <a:ext cx="4674834" cy="4985980"/>
          </a:xfrm>
          <a:prstGeom prst="rect">
            <a:avLst/>
          </a:prstGeom>
          <a:noFill/>
        </p:spPr>
        <p:txBody>
          <a:bodyPr wrap="square" rtlCol="0">
            <a:spAutoFit/>
          </a:bodyPr>
          <a:lstStyle/>
          <a:p>
            <a:r>
              <a:rPr lang="en-US" sz="2400" dirty="0"/>
              <a:t>Jaguar and Land Rover[8] has created self-driving cars with eyes that are used to communicate with pedestrians when it's safe to cross in front of them.</a:t>
            </a:r>
          </a:p>
          <a:p>
            <a:endParaRPr lang="en-US" sz="2400" dirty="0"/>
          </a:p>
          <a:p>
            <a:r>
              <a:rPr lang="en-US" sz="2400" dirty="0"/>
              <a:t>Much like human drivers, the cars make eye contact with nearby pedestrians to acknowledge that they've seen them and are stopping to let them cross the road safely.</a:t>
            </a:r>
          </a:p>
          <a:p>
            <a:endParaRPr lang="en-US" dirty="0"/>
          </a:p>
          <a:p>
            <a:r>
              <a:rPr lang="en-US" dirty="0">
                <a:hlinkClick r:id="rId3"/>
              </a:rPr>
              <a:t>https://youtu.be/9ZQmW-qPsT0</a:t>
            </a:r>
            <a:endParaRPr lang="en-US" dirty="0"/>
          </a:p>
          <a:p>
            <a:endParaRPr lang="en-US" dirty="0"/>
          </a:p>
        </p:txBody>
      </p:sp>
      <p:sp>
        <p:nvSpPr>
          <p:cNvPr id="2" name="AutoShape 2">
            <a:extLst>
              <a:ext uri="{FF2B5EF4-FFF2-40B4-BE49-F238E27FC236}">
                <a16:creationId xmlns:a16="http://schemas.microsoft.com/office/drawing/2014/main" id="{9ABF5935-AD7E-4D3A-946C-CBD24C906CA3}"/>
              </a:ext>
            </a:extLst>
          </p:cNvPr>
          <p:cNvSpPr>
            <a:spLocks noChangeAspect="1" noChangeArrowheads="1"/>
          </p:cNvSpPr>
          <p:nvPr/>
        </p:nvSpPr>
        <p:spPr bwMode="auto">
          <a:xfrm>
            <a:off x="5943600" y="3276600"/>
            <a:ext cx="3946124" cy="39461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6585829-A38C-45D9-BB39-41BB07CC0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427" y="1162975"/>
            <a:ext cx="6771574" cy="5695025"/>
          </a:xfrm>
          <a:prstGeom prst="rect">
            <a:avLst/>
          </a:prstGeom>
        </p:spPr>
      </p:pic>
    </p:spTree>
    <p:extLst>
      <p:ext uri="{BB962C8B-B14F-4D97-AF65-F5344CB8AC3E}">
        <p14:creationId xmlns:p14="http://schemas.microsoft.com/office/powerpoint/2010/main" val="3946325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18255"/>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p:txBody>
          <a:bodyPr/>
          <a:lstStyle/>
          <a:p>
            <a:pPr algn="just"/>
            <a:r>
              <a:rPr lang="en-US" dirty="0"/>
              <a:t>Study conducted by Surabhi Gupta et. al. [3] on hand gestures similarities and differences in countries (UK, USA, Australia, Germany, India and China)  concludes that:</a:t>
            </a:r>
          </a:p>
          <a:p>
            <a:pPr algn="just"/>
            <a:endParaRPr lang="en-US" dirty="0"/>
          </a:p>
          <a:p>
            <a:pPr lvl="1" algn="just"/>
            <a:r>
              <a:rPr lang="en-US" dirty="0"/>
              <a:t> At worksites, the hand gesture commands are found to be common across the countries.</a:t>
            </a:r>
          </a:p>
          <a:p>
            <a:pPr lvl="1" algn="just"/>
            <a:endParaRPr lang="en-US" dirty="0"/>
          </a:p>
          <a:p>
            <a:pPr lvl="1" algn="just"/>
            <a:r>
              <a:rPr lang="en-US" dirty="0"/>
              <a:t>However at road intersections hand gestures vary more broadly with overlap in gestures followed in some countries, but stark contrasts with other countries.</a:t>
            </a:r>
          </a:p>
          <a:p>
            <a:endParaRPr lang="en-US" dirty="0"/>
          </a:p>
        </p:txBody>
      </p:sp>
      <p:sp>
        <p:nvSpPr>
          <p:cNvPr id="2" name="Date Placeholder 1">
            <a:extLst>
              <a:ext uri="{FF2B5EF4-FFF2-40B4-BE49-F238E27FC236}">
                <a16:creationId xmlns:a16="http://schemas.microsoft.com/office/drawing/2014/main" id="{CA54DFAF-EFC5-4EAE-9D07-2902BAD10E0A}"/>
              </a:ext>
            </a:extLst>
          </p:cNvPr>
          <p:cNvSpPr>
            <a:spLocks noGrp="1"/>
          </p:cNvSpPr>
          <p:nvPr>
            <p:ph type="dt" sz="half" idx="10"/>
          </p:nvPr>
        </p:nvSpPr>
        <p:spPr/>
        <p:txBody>
          <a:bodyPr/>
          <a:lstStyle/>
          <a:p>
            <a:fld id="{2DC70229-B23F-4331-B043-7EE12778BA12}" type="datetime1">
              <a:rPr lang="en-US" smtClean="0"/>
              <a:t>15-Jan-20</a:t>
            </a:fld>
            <a:endParaRPr lang="en-US"/>
          </a:p>
        </p:txBody>
      </p:sp>
      <p:sp>
        <p:nvSpPr>
          <p:cNvPr id="3" name="Slide Number Placeholder 2">
            <a:extLst>
              <a:ext uri="{FF2B5EF4-FFF2-40B4-BE49-F238E27FC236}">
                <a16:creationId xmlns:a16="http://schemas.microsoft.com/office/drawing/2014/main" id="{3BA32486-F420-4066-A2AD-21E3B35081AB}"/>
              </a:ext>
            </a:extLst>
          </p:cNvPr>
          <p:cNvSpPr>
            <a:spLocks noGrp="1"/>
          </p:cNvSpPr>
          <p:nvPr>
            <p:ph type="sldNum" sz="quarter" idx="12"/>
          </p:nvPr>
        </p:nvSpPr>
        <p:spPr/>
        <p:txBody>
          <a:bodyPr/>
          <a:lstStyle/>
          <a:p>
            <a:fld id="{D23A05CC-FDF6-4E70-94EE-66C636B1218B}" type="slidenum">
              <a:rPr lang="en-US" smtClean="0"/>
              <a:t>11</a:t>
            </a:fld>
            <a:endParaRPr lang="en-US"/>
          </a:p>
        </p:txBody>
      </p:sp>
    </p:spTree>
    <p:extLst>
      <p:ext uri="{BB962C8B-B14F-4D97-AF65-F5344CB8AC3E}">
        <p14:creationId xmlns:p14="http://schemas.microsoft.com/office/powerpoint/2010/main" val="31614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10021"/>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544715"/>
            <a:ext cx="10515600" cy="4632248"/>
          </a:xfrm>
        </p:spPr>
        <p:txBody>
          <a:bodyPr>
            <a:normAutofit/>
          </a:bodyPr>
          <a:lstStyle/>
          <a:p>
            <a:r>
              <a:rPr lang="en-US" dirty="0"/>
              <a:t>A recently conducted research on Pedestrian-Vehicle interaction by Daniela A. </a:t>
            </a:r>
            <a:r>
              <a:rPr lang="en-US" dirty="0" err="1"/>
              <a:t>Ridel</a:t>
            </a:r>
            <a:r>
              <a:rPr lang="en-US" dirty="0"/>
              <a:t> et al [4]. developed a machine learning model using Long Short-Term Memory (LSTM) technique to predict the movement of pedestrian based on head direction, ego-vehicle and past trajectories of pedestrian. </a:t>
            </a:r>
          </a:p>
          <a:p>
            <a:endParaRPr lang="en-US" dirty="0"/>
          </a:p>
          <a:p>
            <a:r>
              <a:rPr lang="en-US" dirty="0"/>
              <a:t>U. E. </a:t>
            </a:r>
            <a:r>
              <a:rPr lang="en-US" dirty="0" err="1"/>
              <a:t>Manawadu</a:t>
            </a:r>
            <a:r>
              <a:rPr lang="en-US" dirty="0"/>
              <a:t> et. al. [7] proposed an image recognition based model in a simulated environment for controlling AV steering Lateral and Longitudinal motions with hand gestures of it’s driver.</a:t>
            </a:r>
          </a:p>
        </p:txBody>
      </p:sp>
      <p:sp>
        <p:nvSpPr>
          <p:cNvPr id="2" name="Date Placeholder 1">
            <a:extLst>
              <a:ext uri="{FF2B5EF4-FFF2-40B4-BE49-F238E27FC236}">
                <a16:creationId xmlns:a16="http://schemas.microsoft.com/office/drawing/2014/main" id="{79AF0AA0-F5AB-4DD9-90BC-BBF013E075C5}"/>
              </a:ext>
            </a:extLst>
          </p:cNvPr>
          <p:cNvSpPr>
            <a:spLocks noGrp="1"/>
          </p:cNvSpPr>
          <p:nvPr>
            <p:ph type="dt" sz="half" idx="10"/>
          </p:nvPr>
        </p:nvSpPr>
        <p:spPr/>
        <p:txBody>
          <a:bodyPr/>
          <a:lstStyle/>
          <a:p>
            <a:fld id="{9C0CA20D-79FB-4789-BC97-A78AA8CBAF61}" type="datetime1">
              <a:rPr lang="en-US" smtClean="0"/>
              <a:t>15-Jan-20</a:t>
            </a:fld>
            <a:endParaRPr lang="en-US"/>
          </a:p>
        </p:txBody>
      </p:sp>
      <p:sp>
        <p:nvSpPr>
          <p:cNvPr id="3" name="Slide Number Placeholder 2">
            <a:extLst>
              <a:ext uri="{FF2B5EF4-FFF2-40B4-BE49-F238E27FC236}">
                <a16:creationId xmlns:a16="http://schemas.microsoft.com/office/drawing/2014/main" id="{56AD8AD9-B3EC-421F-AA18-C4F9BB435FA0}"/>
              </a:ext>
            </a:extLst>
          </p:cNvPr>
          <p:cNvSpPr>
            <a:spLocks noGrp="1"/>
          </p:cNvSpPr>
          <p:nvPr>
            <p:ph type="sldNum" sz="quarter" idx="12"/>
          </p:nvPr>
        </p:nvSpPr>
        <p:spPr/>
        <p:txBody>
          <a:bodyPr/>
          <a:lstStyle/>
          <a:p>
            <a:fld id="{D23A05CC-FDF6-4E70-94EE-66C636B1218B}" type="slidenum">
              <a:rPr lang="en-US" smtClean="0"/>
              <a:t>12</a:t>
            </a:fld>
            <a:endParaRPr lang="en-US"/>
          </a:p>
        </p:txBody>
      </p:sp>
    </p:spTree>
    <p:extLst>
      <p:ext uri="{BB962C8B-B14F-4D97-AF65-F5344CB8AC3E}">
        <p14:creationId xmlns:p14="http://schemas.microsoft.com/office/powerpoint/2010/main" val="218557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825625"/>
            <a:ext cx="10515600" cy="4667250"/>
          </a:xfrm>
        </p:spPr>
        <p:txBody>
          <a:bodyPr>
            <a:normAutofit fontScale="92500" lnSpcReduction="10000"/>
          </a:bodyPr>
          <a:lstStyle/>
          <a:p>
            <a:r>
              <a:rPr lang="en-US" dirty="0"/>
              <a:t>Recent work presented by </a:t>
            </a:r>
            <a:r>
              <a:rPr lang="en-US" dirty="0" err="1"/>
              <a:t>Rasouli</a:t>
            </a:r>
            <a:r>
              <a:rPr lang="en-US" dirty="0"/>
              <a:t> and </a:t>
            </a:r>
            <a:r>
              <a:rPr lang="en-US" dirty="0" err="1"/>
              <a:t>Tsotsos</a:t>
            </a:r>
            <a:r>
              <a:rPr lang="en-US" dirty="0"/>
              <a:t> [5] summarized  pedestrian behavior studies, discussing interactions between pedestrians and autonomous vehicles, and also presented factors that pedestrians take into consideration when crossing streets.</a:t>
            </a:r>
          </a:p>
          <a:p>
            <a:endParaRPr lang="en-US" dirty="0"/>
          </a:p>
          <a:p>
            <a:r>
              <a:rPr lang="en-US" dirty="0"/>
              <a:t>The study discusses interactions between pedestrians and autonomous vehicles, and also presented factors that pedestrians take into consideration when crossing streets.</a:t>
            </a:r>
          </a:p>
          <a:p>
            <a:endParaRPr lang="en-US" dirty="0"/>
          </a:p>
          <a:p>
            <a:r>
              <a:rPr lang="en-US" dirty="0"/>
              <a:t>Authors further concludes that majority of behavioral studies involving autonomous vehicles are limited to small sample size, typically of 100 people of same demographics like University students.</a:t>
            </a:r>
          </a:p>
        </p:txBody>
      </p:sp>
      <p:sp>
        <p:nvSpPr>
          <p:cNvPr id="2" name="Date Placeholder 1">
            <a:extLst>
              <a:ext uri="{FF2B5EF4-FFF2-40B4-BE49-F238E27FC236}">
                <a16:creationId xmlns:a16="http://schemas.microsoft.com/office/drawing/2014/main" id="{1CB3BE6B-B2C4-40FD-9167-5F92775E4DEB}"/>
              </a:ext>
            </a:extLst>
          </p:cNvPr>
          <p:cNvSpPr>
            <a:spLocks noGrp="1"/>
          </p:cNvSpPr>
          <p:nvPr>
            <p:ph type="dt" sz="half" idx="10"/>
          </p:nvPr>
        </p:nvSpPr>
        <p:spPr/>
        <p:txBody>
          <a:bodyPr/>
          <a:lstStyle/>
          <a:p>
            <a:fld id="{1F5A43D7-7905-4026-AC5F-C28C25A2A6D3}" type="datetime1">
              <a:rPr lang="en-US" smtClean="0"/>
              <a:t>15-Jan-20</a:t>
            </a:fld>
            <a:endParaRPr lang="en-US"/>
          </a:p>
        </p:txBody>
      </p:sp>
      <p:sp>
        <p:nvSpPr>
          <p:cNvPr id="3" name="Slide Number Placeholder 2">
            <a:extLst>
              <a:ext uri="{FF2B5EF4-FFF2-40B4-BE49-F238E27FC236}">
                <a16:creationId xmlns:a16="http://schemas.microsoft.com/office/drawing/2014/main" id="{13695C7D-2494-4C13-96DB-1BB783C99EAA}"/>
              </a:ext>
            </a:extLst>
          </p:cNvPr>
          <p:cNvSpPr>
            <a:spLocks noGrp="1"/>
          </p:cNvSpPr>
          <p:nvPr>
            <p:ph type="sldNum" sz="quarter" idx="12"/>
          </p:nvPr>
        </p:nvSpPr>
        <p:spPr/>
        <p:txBody>
          <a:bodyPr/>
          <a:lstStyle/>
          <a:p>
            <a:fld id="{D23A05CC-FDF6-4E70-94EE-66C636B1218B}" type="slidenum">
              <a:rPr lang="en-US" smtClean="0"/>
              <a:t>13</a:t>
            </a:fld>
            <a:endParaRPr lang="en-US"/>
          </a:p>
        </p:txBody>
      </p:sp>
    </p:spTree>
    <p:extLst>
      <p:ext uri="{BB962C8B-B14F-4D97-AF65-F5344CB8AC3E}">
        <p14:creationId xmlns:p14="http://schemas.microsoft.com/office/powerpoint/2010/main" val="144168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p:txBody>
          <a:bodyPr>
            <a:normAutofit lnSpcReduction="10000"/>
          </a:bodyPr>
          <a:lstStyle/>
          <a:p>
            <a:r>
              <a:rPr lang="en-US" dirty="0"/>
              <a:t>On communication with road users, [5] found that this is a rarely researched area. Majority of research failed to conclude about the effective mode of communication between informative vs advisory, that is display instructions on LCDs or light up lights to communicate vehicle intention to pedestrian. </a:t>
            </a:r>
          </a:p>
          <a:p>
            <a:endParaRPr lang="en-US" dirty="0"/>
          </a:p>
          <a:p>
            <a:r>
              <a:rPr lang="en-US" dirty="0"/>
              <a:t>They also studied the pedestrian intention prediction algorithms and concluded that they are very limited due to lack of contextual information or because usage of data from a simulated environment. Hence they are not able to yet predict the intention with acceptable accuracy.</a:t>
            </a:r>
          </a:p>
        </p:txBody>
      </p:sp>
      <p:sp>
        <p:nvSpPr>
          <p:cNvPr id="2" name="Date Placeholder 1">
            <a:extLst>
              <a:ext uri="{FF2B5EF4-FFF2-40B4-BE49-F238E27FC236}">
                <a16:creationId xmlns:a16="http://schemas.microsoft.com/office/drawing/2014/main" id="{EAB7BBE1-CF64-4637-9B2B-CFE47157B9AF}"/>
              </a:ext>
            </a:extLst>
          </p:cNvPr>
          <p:cNvSpPr>
            <a:spLocks noGrp="1"/>
          </p:cNvSpPr>
          <p:nvPr>
            <p:ph type="dt" sz="half" idx="10"/>
          </p:nvPr>
        </p:nvSpPr>
        <p:spPr/>
        <p:txBody>
          <a:bodyPr/>
          <a:lstStyle/>
          <a:p>
            <a:fld id="{94866F61-A38C-48FE-B477-516227D840D2}" type="datetime1">
              <a:rPr lang="en-US" smtClean="0"/>
              <a:t>15-Jan-20</a:t>
            </a:fld>
            <a:endParaRPr lang="en-US"/>
          </a:p>
        </p:txBody>
      </p:sp>
      <p:sp>
        <p:nvSpPr>
          <p:cNvPr id="3" name="Slide Number Placeholder 2">
            <a:extLst>
              <a:ext uri="{FF2B5EF4-FFF2-40B4-BE49-F238E27FC236}">
                <a16:creationId xmlns:a16="http://schemas.microsoft.com/office/drawing/2014/main" id="{AF254B6C-450E-4034-B48D-089D4948B183}"/>
              </a:ext>
            </a:extLst>
          </p:cNvPr>
          <p:cNvSpPr>
            <a:spLocks noGrp="1"/>
          </p:cNvSpPr>
          <p:nvPr>
            <p:ph type="sldNum" sz="quarter" idx="12"/>
          </p:nvPr>
        </p:nvSpPr>
        <p:spPr/>
        <p:txBody>
          <a:bodyPr/>
          <a:lstStyle/>
          <a:p>
            <a:fld id="{D23A05CC-FDF6-4E70-94EE-66C636B1218B}" type="slidenum">
              <a:rPr lang="en-US" smtClean="0"/>
              <a:t>14</a:t>
            </a:fld>
            <a:endParaRPr lang="en-US"/>
          </a:p>
        </p:txBody>
      </p:sp>
    </p:spTree>
    <p:extLst>
      <p:ext uri="{BB962C8B-B14F-4D97-AF65-F5344CB8AC3E}">
        <p14:creationId xmlns:p14="http://schemas.microsoft.com/office/powerpoint/2010/main" val="11943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5000" b="1" dirty="0"/>
              <a:t>Proposed Model</a:t>
            </a:r>
            <a:br>
              <a:rPr lang="en-US" sz="5000" b="1" dirty="0"/>
            </a:br>
            <a:r>
              <a:rPr lang="en-US" sz="3200" b="1" dirty="0"/>
              <a:t>Context Diagram</a:t>
            </a:r>
            <a:endParaRPr lang="en-US" sz="5000" b="1" dirty="0"/>
          </a:p>
        </p:txBody>
      </p:sp>
      <p:sp>
        <p:nvSpPr>
          <p:cNvPr id="2" name="Date Placeholder 1">
            <a:extLst>
              <a:ext uri="{FF2B5EF4-FFF2-40B4-BE49-F238E27FC236}">
                <a16:creationId xmlns:a16="http://schemas.microsoft.com/office/drawing/2014/main" id="{A699231B-2ADE-4EEE-AAFE-7746AFB9B4B0}"/>
              </a:ext>
            </a:extLst>
          </p:cNvPr>
          <p:cNvSpPr>
            <a:spLocks noGrp="1"/>
          </p:cNvSpPr>
          <p:nvPr>
            <p:ph type="dt" sz="half" idx="10"/>
          </p:nvPr>
        </p:nvSpPr>
        <p:spPr/>
        <p:txBody>
          <a:bodyPr/>
          <a:lstStyle/>
          <a:p>
            <a:fld id="{339AA6E3-E966-481A-B863-64B3B47F4889}" type="datetime1">
              <a:rPr lang="en-US" smtClean="0"/>
              <a:t>15-Jan-20</a:t>
            </a:fld>
            <a:endParaRPr lang="en-US"/>
          </a:p>
        </p:txBody>
      </p:sp>
      <p:sp>
        <p:nvSpPr>
          <p:cNvPr id="3" name="Slide Number Placeholder 2">
            <a:extLst>
              <a:ext uri="{FF2B5EF4-FFF2-40B4-BE49-F238E27FC236}">
                <a16:creationId xmlns:a16="http://schemas.microsoft.com/office/drawing/2014/main" id="{8EEFF1EE-1067-4E5E-AD5F-EBD05C4F220A}"/>
              </a:ext>
            </a:extLst>
          </p:cNvPr>
          <p:cNvSpPr>
            <a:spLocks noGrp="1"/>
          </p:cNvSpPr>
          <p:nvPr>
            <p:ph type="sldNum" sz="quarter" idx="12"/>
          </p:nvPr>
        </p:nvSpPr>
        <p:spPr/>
        <p:txBody>
          <a:bodyPr/>
          <a:lstStyle/>
          <a:p>
            <a:fld id="{D23A05CC-FDF6-4E70-94EE-66C636B1218B}" type="slidenum">
              <a:rPr lang="en-US" smtClean="0"/>
              <a:t>15</a:t>
            </a:fld>
            <a:endParaRPr lang="en-US"/>
          </a:p>
        </p:txBody>
      </p:sp>
      <p:pic>
        <p:nvPicPr>
          <p:cNvPr id="15" name="Content Placeholder 14">
            <a:extLst>
              <a:ext uri="{FF2B5EF4-FFF2-40B4-BE49-F238E27FC236}">
                <a16:creationId xmlns:a16="http://schemas.microsoft.com/office/drawing/2014/main" id="{CF2DCE6A-7892-40AA-AD81-64F23F0D9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081" y="1486176"/>
            <a:ext cx="8330268" cy="5036060"/>
          </a:xfrm>
        </p:spPr>
      </p:pic>
    </p:spTree>
    <p:extLst>
      <p:ext uri="{BB962C8B-B14F-4D97-AF65-F5344CB8AC3E}">
        <p14:creationId xmlns:p14="http://schemas.microsoft.com/office/powerpoint/2010/main" val="61625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5000" b="1" dirty="0"/>
              <a:t>Proposed Model</a:t>
            </a:r>
            <a:br>
              <a:rPr lang="en-US" sz="5000" b="1" dirty="0"/>
            </a:br>
            <a:r>
              <a:rPr lang="en-US" sz="3200" b="1" dirty="0"/>
              <a:t>Vehicle 2 Pedestrian E-NFA </a:t>
            </a:r>
            <a:endParaRPr lang="en-US" sz="5000" b="1" dirty="0"/>
          </a:p>
        </p:txBody>
      </p:sp>
      <p:sp>
        <p:nvSpPr>
          <p:cNvPr id="2" name="Date Placeholder 1">
            <a:extLst>
              <a:ext uri="{FF2B5EF4-FFF2-40B4-BE49-F238E27FC236}">
                <a16:creationId xmlns:a16="http://schemas.microsoft.com/office/drawing/2014/main" id="{A699231B-2ADE-4EEE-AAFE-7746AFB9B4B0}"/>
              </a:ext>
            </a:extLst>
          </p:cNvPr>
          <p:cNvSpPr>
            <a:spLocks noGrp="1"/>
          </p:cNvSpPr>
          <p:nvPr>
            <p:ph type="dt" sz="half" idx="10"/>
          </p:nvPr>
        </p:nvSpPr>
        <p:spPr/>
        <p:txBody>
          <a:bodyPr/>
          <a:lstStyle/>
          <a:p>
            <a:fld id="{339AA6E3-E966-481A-B863-64B3B47F4889}" type="datetime1">
              <a:rPr lang="en-US" smtClean="0"/>
              <a:t>15-Jan-20</a:t>
            </a:fld>
            <a:endParaRPr lang="en-US"/>
          </a:p>
        </p:txBody>
      </p:sp>
      <p:sp>
        <p:nvSpPr>
          <p:cNvPr id="3" name="Slide Number Placeholder 2">
            <a:extLst>
              <a:ext uri="{FF2B5EF4-FFF2-40B4-BE49-F238E27FC236}">
                <a16:creationId xmlns:a16="http://schemas.microsoft.com/office/drawing/2014/main" id="{8EEFF1EE-1067-4E5E-AD5F-EBD05C4F220A}"/>
              </a:ext>
            </a:extLst>
          </p:cNvPr>
          <p:cNvSpPr>
            <a:spLocks noGrp="1"/>
          </p:cNvSpPr>
          <p:nvPr>
            <p:ph type="sldNum" sz="quarter" idx="12"/>
          </p:nvPr>
        </p:nvSpPr>
        <p:spPr/>
        <p:txBody>
          <a:bodyPr/>
          <a:lstStyle/>
          <a:p>
            <a:fld id="{D23A05CC-FDF6-4E70-94EE-66C636B1218B}" type="slidenum">
              <a:rPr lang="en-US" smtClean="0"/>
              <a:t>16</a:t>
            </a:fld>
            <a:endParaRPr lang="en-US"/>
          </a:p>
        </p:txBody>
      </p:sp>
      <p:sp>
        <p:nvSpPr>
          <p:cNvPr id="9" name="TextBox 8">
            <a:extLst>
              <a:ext uri="{FF2B5EF4-FFF2-40B4-BE49-F238E27FC236}">
                <a16:creationId xmlns:a16="http://schemas.microsoft.com/office/drawing/2014/main" id="{25F30A91-E69A-49CC-B392-A2290A1B9116}"/>
              </a:ext>
            </a:extLst>
          </p:cNvPr>
          <p:cNvSpPr txBox="1"/>
          <p:nvPr/>
        </p:nvSpPr>
        <p:spPr>
          <a:xfrm>
            <a:off x="838200" y="1327705"/>
            <a:ext cx="10515600" cy="923330"/>
          </a:xfrm>
          <a:prstGeom prst="rect">
            <a:avLst/>
          </a:prstGeom>
          <a:noFill/>
        </p:spPr>
        <p:txBody>
          <a:bodyPr wrap="square" rtlCol="0">
            <a:spAutoFit/>
          </a:bodyPr>
          <a:lstStyle/>
          <a:p>
            <a:r>
              <a:rPr lang="en-GB" b="1" dirty="0"/>
              <a:t>C : Road Clear, L : Looking, O : Obstacle, R : Raise Hand, W : Waive Hand, S : Standing</a:t>
            </a:r>
          </a:p>
          <a:p>
            <a:r>
              <a:rPr lang="el-GR" b="1" dirty="0"/>
              <a:t>Σ</a:t>
            </a:r>
            <a:r>
              <a:rPr lang="en-US" b="1" dirty="0"/>
              <a:t> = {C, L, O, R, W, S}</a:t>
            </a:r>
          </a:p>
          <a:p>
            <a:r>
              <a:rPr lang="en-US" b="1" dirty="0"/>
              <a:t>F = {Moving, </a:t>
            </a:r>
            <a:r>
              <a:rPr lang="en-US" b="1" dirty="0" err="1"/>
              <a:t>ApplyBrake</a:t>
            </a:r>
            <a:r>
              <a:rPr lang="en-US" b="1" dirty="0"/>
              <a:t>}</a:t>
            </a:r>
            <a:endParaRPr lang="en-GB" dirty="0"/>
          </a:p>
        </p:txBody>
      </p:sp>
      <p:pic>
        <p:nvPicPr>
          <p:cNvPr id="13" name="Content Placeholder 12">
            <a:extLst>
              <a:ext uri="{FF2B5EF4-FFF2-40B4-BE49-F238E27FC236}">
                <a16:creationId xmlns:a16="http://schemas.microsoft.com/office/drawing/2014/main" id="{663FDCFD-50CD-40B0-9DA4-2F355A355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27090"/>
            <a:ext cx="10515600" cy="3103927"/>
          </a:xfrm>
        </p:spPr>
      </p:pic>
    </p:spTree>
    <p:extLst>
      <p:ext uri="{BB962C8B-B14F-4D97-AF65-F5344CB8AC3E}">
        <p14:creationId xmlns:p14="http://schemas.microsoft.com/office/powerpoint/2010/main" val="312025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5000" b="1" dirty="0"/>
              <a:t>Proposed Model</a:t>
            </a:r>
            <a:br>
              <a:rPr lang="en-US" sz="5000" b="1" dirty="0"/>
            </a:br>
            <a:r>
              <a:rPr lang="en-US" sz="3200" b="1" dirty="0"/>
              <a:t>Vehicle 2 Pedestrian E-NFA </a:t>
            </a:r>
            <a:endParaRPr lang="en-US" sz="5000" b="1" dirty="0"/>
          </a:p>
        </p:txBody>
      </p:sp>
      <p:sp>
        <p:nvSpPr>
          <p:cNvPr id="2" name="Date Placeholder 1">
            <a:extLst>
              <a:ext uri="{FF2B5EF4-FFF2-40B4-BE49-F238E27FC236}">
                <a16:creationId xmlns:a16="http://schemas.microsoft.com/office/drawing/2014/main" id="{A699231B-2ADE-4EEE-AAFE-7746AFB9B4B0}"/>
              </a:ext>
            </a:extLst>
          </p:cNvPr>
          <p:cNvSpPr>
            <a:spLocks noGrp="1"/>
          </p:cNvSpPr>
          <p:nvPr>
            <p:ph type="dt" sz="half" idx="10"/>
          </p:nvPr>
        </p:nvSpPr>
        <p:spPr/>
        <p:txBody>
          <a:bodyPr/>
          <a:lstStyle/>
          <a:p>
            <a:fld id="{339AA6E3-E966-481A-B863-64B3B47F4889}" type="datetime1">
              <a:rPr lang="en-US" smtClean="0"/>
              <a:t>15-Jan-20</a:t>
            </a:fld>
            <a:endParaRPr lang="en-US"/>
          </a:p>
        </p:txBody>
      </p:sp>
      <p:sp>
        <p:nvSpPr>
          <p:cNvPr id="3" name="Slide Number Placeholder 2">
            <a:extLst>
              <a:ext uri="{FF2B5EF4-FFF2-40B4-BE49-F238E27FC236}">
                <a16:creationId xmlns:a16="http://schemas.microsoft.com/office/drawing/2014/main" id="{8EEFF1EE-1067-4E5E-AD5F-EBD05C4F220A}"/>
              </a:ext>
            </a:extLst>
          </p:cNvPr>
          <p:cNvSpPr>
            <a:spLocks noGrp="1"/>
          </p:cNvSpPr>
          <p:nvPr>
            <p:ph type="sldNum" sz="quarter" idx="12"/>
          </p:nvPr>
        </p:nvSpPr>
        <p:spPr/>
        <p:txBody>
          <a:bodyPr/>
          <a:lstStyle/>
          <a:p>
            <a:fld id="{D23A05CC-FDF6-4E70-94EE-66C636B1218B}" type="slidenum">
              <a:rPr lang="en-US" smtClean="0"/>
              <a:t>17</a:t>
            </a:fld>
            <a:endParaRPr lang="en-US"/>
          </a:p>
        </p:txBody>
      </p:sp>
      <p:pic>
        <p:nvPicPr>
          <p:cNvPr id="8" name="Content Placeholder 7">
            <a:extLst>
              <a:ext uri="{FF2B5EF4-FFF2-40B4-BE49-F238E27FC236}">
                <a16:creationId xmlns:a16="http://schemas.microsoft.com/office/drawing/2014/main" id="{6B575EBA-1035-4EB2-8746-0BFDC2492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43868"/>
            <a:ext cx="10515600" cy="3120706"/>
          </a:xfrm>
        </p:spPr>
      </p:pic>
      <p:sp>
        <p:nvSpPr>
          <p:cNvPr id="9" name="TextBox 8">
            <a:extLst>
              <a:ext uri="{FF2B5EF4-FFF2-40B4-BE49-F238E27FC236}">
                <a16:creationId xmlns:a16="http://schemas.microsoft.com/office/drawing/2014/main" id="{25F30A91-E69A-49CC-B392-A2290A1B9116}"/>
              </a:ext>
            </a:extLst>
          </p:cNvPr>
          <p:cNvSpPr txBox="1"/>
          <p:nvPr/>
        </p:nvSpPr>
        <p:spPr>
          <a:xfrm>
            <a:off x="838200" y="1336785"/>
            <a:ext cx="10515600" cy="1477328"/>
          </a:xfrm>
          <a:prstGeom prst="rect">
            <a:avLst/>
          </a:prstGeom>
          <a:noFill/>
        </p:spPr>
        <p:txBody>
          <a:bodyPr wrap="square" rtlCol="0">
            <a:spAutoFit/>
          </a:bodyPr>
          <a:lstStyle/>
          <a:p>
            <a:r>
              <a:rPr lang="en-GB" b="1" dirty="0"/>
              <a:t>C : Road Clear, L : Looking, O : Obstacle, R : Raise Hand, W : Waive Hand, S : Standing</a:t>
            </a:r>
          </a:p>
          <a:p>
            <a:r>
              <a:rPr lang="el-GR" b="1" dirty="0"/>
              <a:t>Σ</a:t>
            </a:r>
            <a:r>
              <a:rPr lang="en-US" b="1" dirty="0"/>
              <a:t> = {C, L, O, R, W, S}</a:t>
            </a:r>
          </a:p>
          <a:p>
            <a:r>
              <a:rPr lang="en-US" b="1" dirty="0"/>
              <a:t>F = {Moving, </a:t>
            </a:r>
            <a:r>
              <a:rPr lang="en-US" b="1" dirty="0" err="1"/>
              <a:t>ApplyBrake</a:t>
            </a:r>
            <a:r>
              <a:rPr lang="en-US" b="1" dirty="0"/>
              <a:t>}</a:t>
            </a:r>
            <a:br>
              <a:rPr lang="en-US" b="1" dirty="0"/>
            </a:br>
            <a:br>
              <a:rPr lang="en-US" b="1" dirty="0"/>
            </a:br>
            <a:r>
              <a:rPr lang="en-US" b="1" dirty="0"/>
              <a:t>Example Accepting String: C L R</a:t>
            </a:r>
            <a:endParaRPr lang="en-GB" dirty="0"/>
          </a:p>
        </p:txBody>
      </p:sp>
    </p:spTree>
    <p:extLst>
      <p:ext uri="{BB962C8B-B14F-4D97-AF65-F5344CB8AC3E}">
        <p14:creationId xmlns:p14="http://schemas.microsoft.com/office/powerpoint/2010/main" val="108820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767179" y="18255"/>
            <a:ext cx="10515600" cy="1325563"/>
          </a:xfrm>
        </p:spPr>
        <p:txBody>
          <a:bodyPr vert="horz" lIns="91440" tIns="45720" rIns="91440" bIns="45720" rtlCol="0" anchor="ctr">
            <a:normAutofit/>
          </a:bodyPr>
          <a:lstStyle/>
          <a:p>
            <a:pPr algn="ctr"/>
            <a:r>
              <a:rPr lang="en-US" sz="5000" b="1" dirty="0"/>
              <a:t>Future Work</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690688"/>
            <a:ext cx="10515600" cy="4986337"/>
          </a:xfrm>
        </p:spPr>
        <p:txBody>
          <a:bodyPr>
            <a:normAutofit/>
          </a:bodyPr>
          <a:lstStyle/>
          <a:p>
            <a:r>
              <a:rPr lang="en-US" dirty="0"/>
              <a:t>We suggest enhancing this automaton by including more inputs, especially of: </a:t>
            </a:r>
          </a:p>
          <a:p>
            <a:pPr lvl="1"/>
            <a:endParaRPr lang="en-US" dirty="0"/>
          </a:p>
          <a:p>
            <a:pPr lvl="1"/>
            <a:r>
              <a:rPr lang="en-US" dirty="0"/>
              <a:t>Eye movement of pedestrian.</a:t>
            </a:r>
          </a:p>
          <a:p>
            <a:pPr lvl="1"/>
            <a:endParaRPr lang="en-US" dirty="0"/>
          </a:p>
          <a:p>
            <a:pPr lvl="1"/>
            <a:r>
              <a:rPr lang="en-US" dirty="0"/>
              <a:t>Multiple gesture inputs from a group of pedestrians.</a:t>
            </a:r>
          </a:p>
          <a:p>
            <a:pPr lvl="1"/>
            <a:endParaRPr lang="en-US" dirty="0"/>
          </a:p>
          <a:p>
            <a:pPr lvl="1"/>
            <a:r>
              <a:rPr lang="en-US" dirty="0"/>
              <a:t>Cultural differentiators, for example “Go” gesture in UK is indicated by “Right Arm up and Waving” while in Australia it is “Extend one Arm and Wave another Arm” in the direction of traffic. </a:t>
            </a:r>
          </a:p>
          <a:p>
            <a:pPr lvl="1"/>
            <a:endParaRPr lang="en-US" dirty="0"/>
          </a:p>
          <a:p>
            <a:pPr lvl="1"/>
            <a:r>
              <a:rPr lang="en-US" dirty="0"/>
              <a:t>Traffic controllers hand gesture movements.</a:t>
            </a:r>
          </a:p>
          <a:p>
            <a:pPr lvl="1"/>
            <a:endParaRPr lang="en-US" dirty="0"/>
          </a:p>
        </p:txBody>
      </p:sp>
      <p:sp>
        <p:nvSpPr>
          <p:cNvPr id="2" name="Date Placeholder 1">
            <a:extLst>
              <a:ext uri="{FF2B5EF4-FFF2-40B4-BE49-F238E27FC236}">
                <a16:creationId xmlns:a16="http://schemas.microsoft.com/office/drawing/2014/main" id="{C600857C-051D-443D-8577-019E95FBBF3C}"/>
              </a:ext>
            </a:extLst>
          </p:cNvPr>
          <p:cNvSpPr>
            <a:spLocks noGrp="1"/>
          </p:cNvSpPr>
          <p:nvPr>
            <p:ph type="dt" sz="half" idx="10"/>
          </p:nvPr>
        </p:nvSpPr>
        <p:spPr/>
        <p:txBody>
          <a:bodyPr/>
          <a:lstStyle/>
          <a:p>
            <a:fld id="{C17D124F-187D-44CB-B6B5-A5F2AEF72697}" type="datetime1">
              <a:rPr lang="en-US" smtClean="0"/>
              <a:t>15-Jan-20</a:t>
            </a:fld>
            <a:endParaRPr lang="en-US"/>
          </a:p>
        </p:txBody>
      </p:sp>
      <p:sp>
        <p:nvSpPr>
          <p:cNvPr id="3" name="Slide Number Placeholder 2">
            <a:extLst>
              <a:ext uri="{FF2B5EF4-FFF2-40B4-BE49-F238E27FC236}">
                <a16:creationId xmlns:a16="http://schemas.microsoft.com/office/drawing/2014/main" id="{763C57AE-BBFA-4AD7-B1AE-45E15FCBA421}"/>
              </a:ext>
            </a:extLst>
          </p:cNvPr>
          <p:cNvSpPr>
            <a:spLocks noGrp="1"/>
          </p:cNvSpPr>
          <p:nvPr>
            <p:ph type="sldNum" sz="quarter" idx="12"/>
          </p:nvPr>
        </p:nvSpPr>
        <p:spPr/>
        <p:txBody>
          <a:bodyPr/>
          <a:lstStyle/>
          <a:p>
            <a:fld id="{D23A05CC-FDF6-4E70-94EE-66C636B1218B}" type="slidenum">
              <a:rPr lang="en-US" smtClean="0"/>
              <a:t>18</a:t>
            </a:fld>
            <a:endParaRPr lang="en-US"/>
          </a:p>
        </p:txBody>
      </p:sp>
    </p:spTree>
    <p:extLst>
      <p:ext uri="{BB962C8B-B14F-4D97-AF65-F5344CB8AC3E}">
        <p14:creationId xmlns:p14="http://schemas.microsoft.com/office/powerpoint/2010/main" val="214946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18255"/>
            <a:ext cx="10515600" cy="1325563"/>
          </a:xfrm>
        </p:spPr>
        <p:txBody>
          <a:bodyPr vert="horz" lIns="91440" tIns="45720" rIns="91440" bIns="45720" rtlCol="0" anchor="ctr">
            <a:normAutofit/>
          </a:bodyPr>
          <a:lstStyle/>
          <a:p>
            <a:pPr algn="ctr"/>
            <a:r>
              <a:rPr lang="en-US" sz="5000" b="1" dirty="0"/>
              <a:t>References</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029807"/>
            <a:ext cx="10515600" cy="5450889"/>
          </a:xfrm>
        </p:spPr>
        <p:txBody>
          <a:bodyPr>
            <a:normAutofit fontScale="77500" lnSpcReduction="20000"/>
          </a:bodyPr>
          <a:lstStyle/>
          <a:p>
            <a:pPr marL="514350" indent="-514350">
              <a:buFont typeface="+mj-lt"/>
              <a:buAutoNum type="arabicPeriod"/>
            </a:pPr>
            <a:r>
              <a:rPr lang="en-US" dirty="0">
                <a:hlinkClick r:id="rId2"/>
              </a:rPr>
              <a:t>https://www.autopilotreview.com/cars-with-autopilot-self-driving/</a:t>
            </a:r>
            <a:endParaRPr lang="en-US" dirty="0"/>
          </a:p>
          <a:p>
            <a:pPr marL="514350" indent="-514350">
              <a:buFont typeface="+mj-lt"/>
              <a:buAutoNum type="arabicPeriod"/>
            </a:pPr>
            <a:r>
              <a:rPr lang="en-US" dirty="0">
                <a:hlinkClick r:id="rId3"/>
              </a:rPr>
              <a:t>https://www.synopsys.com/automotive/autonomous-driving-levels.html</a:t>
            </a:r>
            <a:endParaRPr lang="en-US" dirty="0"/>
          </a:p>
          <a:p>
            <a:pPr marL="514350" indent="-514350">
              <a:buFont typeface="+mj-lt"/>
              <a:buAutoNum type="arabicPeriod"/>
            </a:pPr>
            <a:r>
              <a:rPr lang="en-US" dirty="0">
                <a:hlinkClick r:id="rId4"/>
              </a:rPr>
              <a:t>Surabhi Gupta</a:t>
            </a:r>
            <a:r>
              <a:rPr lang="en-US" dirty="0"/>
              <a:t>, </a:t>
            </a:r>
            <a:r>
              <a:rPr lang="en-US" dirty="0">
                <a:hlinkClick r:id="rId5"/>
              </a:rPr>
              <a:t>Maria </a:t>
            </a:r>
            <a:r>
              <a:rPr lang="en-US" dirty="0" err="1">
                <a:hlinkClick r:id="rId5"/>
              </a:rPr>
              <a:t>Vasardani</a:t>
            </a:r>
            <a:r>
              <a:rPr lang="en-US" dirty="0"/>
              <a:t>, </a:t>
            </a:r>
            <a:r>
              <a:rPr lang="en-US" u="sng" dirty="0">
                <a:hlinkClick r:id="rId6"/>
              </a:rPr>
              <a:t>Stephan Winter</a:t>
            </a:r>
            <a:r>
              <a:rPr lang="en-US" u="sng" dirty="0"/>
              <a:t> </a:t>
            </a:r>
            <a:r>
              <a:rPr lang="en-US" dirty="0"/>
              <a:t>Conventionalized gestures for the interaction of people in traffic with autonomous vehicles, 2016</a:t>
            </a:r>
          </a:p>
          <a:p>
            <a:pPr marL="514350" indent="-514350">
              <a:buFont typeface="+mj-lt"/>
              <a:buAutoNum type="arabicPeriod"/>
            </a:pPr>
            <a:r>
              <a:rPr lang="en-US" dirty="0"/>
              <a:t>Daniela A. Ridel1;2, </a:t>
            </a:r>
            <a:r>
              <a:rPr lang="en-US" dirty="0" err="1"/>
              <a:t>Nachiket</a:t>
            </a:r>
            <a:r>
              <a:rPr lang="en-US" dirty="0"/>
              <a:t> Deo2, Denis Wolf1, and Mohan Trivedi2 Understanding Pedestrian-Vehicle Interactions with Vehicle Mounted Vision: An LSTM Model and Empirical Analysis, 2019</a:t>
            </a:r>
          </a:p>
          <a:p>
            <a:pPr marL="514350" indent="-514350">
              <a:buFont typeface="+mj-lt"/>
              <a:buAutoNum type="arabicPeriod"/>
            </a:pPr>
            <a:r>
              <a:rPr lang="en-US" dirty="0"/>
              <a:t>Autonomous vehicles that interact with pedestrians: A survey of theory and practice </a:t>
            </a:r>
            <a:r>
              <a:rPr lang="en-US" dirty="0">
                <a:hlinkClick r:id="rId7"/>
              </a:rPr>
              <a:t>https://arxiv.org/abs/1805.11773</a:t>
            </a:r>
            <a:r>
              <a:rPr lang="en-US" dirty="0"/>
              <a:t>, 2019</a:t>
            </a:r>
          </a:p>
          <a:p>
            <a:pPr marL="514350" indent="-514350">
              <a:buFont typeface="+mj-lt"/>
              <a:buAutoNum type="arabicPeriod"/>
            </a:pPr>
            <a:r>
              <a:rPr lang="en-US" dirty="0">
                <a:hlinkClick r:id="rId8"/>
              </a:rPr>
              <a:t>https://medium.com/self-driving-cars/improving-self-driving-car-safety-and-reliability-with-v2x-protocols-1408082bae54</a:t>
            </a:r>
            <a:r>
              <a:rPr lang="en-US" dirty="0"/>
              <a:t>, 2018</a:t>
            </a:r>
          </a:p>
          <a:p>
            <a:pPr marL="514350" indent="-514350">
              <a:buFont typeface="+mj-lt"/>
              <a:buAutoNum type="arabicPeriod"/>
            </a:pPr>
            <a:r>
              <a:rPr lang="en-US" dirty="0"/>
              <a:t>A Hand Gesture based Driver-Vehicle Interface to Control Lateral and Longitudinal Motions of an Autonomous Vehicle, </a:t>
            </a:r>
            <a:r>
              <a:rPr lang="en-US" dirty="0">
                <a:hlinkClick r:id="rId9"/>
              </a:rPr>
              <a:t>https://www.researchgate.net/publication/309391751_A_Hand_Gesture_based_Driver-Vehicle_Interface_to_Control_Lateral_and_Longitudinal_Motions_of_an_Autonomous_Vehicle</a:t>
            </a:r>
            <a:r>
              <a:rPr lang="en-US" dirty="0"/>
              <a:t>, 2016</a:t>
            </a:r>
          </a:p>
          <a:p>
            <a:pPr marL="514350" indent="-514350">
              <a:buFont typeface="+mj-lt"/>
              <a:buAutoNum type="arabicPeriod"/>
            </a:pPr>
            <a:r>
              <a:rPr lang="en-US" dirty="0">
                <a:hlinkClick r:id="rId10"/>
              </a:rPr>
              <a:t>https://www.dezeen.com/2018/09/04/jaguar-land-rovers-prototype-driverless-car-makes-eye-contact-pedestrians-transport/</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2" name="Date Placeholder 1">
            <a:extLst>
              <a:ext uri="{FF2B5EF4-FFF2-40B4-BE49-F238E27FC236}">
                <a16:creationId xmlns:a16="http://schemas.microsoft.com/office/drawing/2014/main" id="{D4A34301-1347-4528-BCD9-C21DAE70F4DD}"/>
              </a:ext>
            </a:extLst>
          </p:cNvPr>
          <p:cNvSpPr>
            <a:spLocks noGrp="1"/>
          </p:cNvSpPr>
          <p:nvPr>
            <p:ph type="dt" sz="half" idx="10"/>
          </p:nvPr>
        </p:nvSpPr>
        <p:spPr/>
        <p:txBody>
          <a:bodyPr/>
          <a:lstStyle/>
          <a:p>
            <a:fld id="{8F7921A8-AE53-40CC-A5E7-A74F6771D0FD}" type="datetime1">
              <a:rPr lang="en-US" smtClean="0"/>
              <a:t>15-Jan-20</a:t>
            </a:fld>
            <a:endParaRPr lang="en-US"/>
          </a:p>
        </p:txBody>
      </p:sp>
      <p:sp>
        <p:nvSpPr>
          <p:cNvPr id="3" name="Slide Number Placeholder 2">
            <a:extLst>
              <a:ext uri="{FF2B5EF4-FFF2-40B4-BE49-F238E27FC236}">
                <a16:creationId xmlns:a16="http://schemas.microsoft.com/office/drawing/2014/main" id="{6E39EB34-9E03-4CC3-B480-930385867B9A}"/>
              </a:ext>
            </a:extLst>
          </p:cNvPr>
          <p:cNvSpPr>
            <a:spLocks noGrp="1"/>
          </p:cNvSpPr>
          <p:nvPr>
            <p:ph type="sldNum" sz="quarter" idx="12"/>
          </p:nvPr>
        </p:nvSpPr>
        <p:spPr/>
        <p:txBody>
          <a:bodyPr/>
          <a:lstStyle/>
          <a:p>
            <a:fld id="{D23A05CC-FDF6-4E70-94EE-66C636B1218B}" type="slidenum">
              <a:rPr lang="en-US" smtClean="0"/>
              <a:t>19</a:t>
            </a:fld>
            <a:endParaRPr lang="en-US"/>
          </a:p>
        </p:txBody>
      </p:sp>
    </p:spTree>
    <p:extLst>
      <p:ext uri="{BB962C8B-B14F-4D97-AF65-F5344CB8AC3E}">
        <p14:creationId xmlns:p14="http://schemas.microsoft.com/office/powerpoint/2010/main" val="354464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722790" y="18256"/>
            <a:ext cx="10515600" cy="967166"/>
          </a:xfrm>
        </p:spPr>
        <p:txBody>
          <a:bodyPr vert="horz" lIns="91440" tIns="45720" rIns="91440" bIns="45720" rtlCol="0" anchor="ctr">
            <a:normAutofit/>
          </a:bodyPr>
          <a:lstStyle/>
          <a:p>
            <a:pPr algn="ctr"/>
            <a:r>
              <a:rPr lang="en-US" sz="5000" b="1" dirty="0"/>
              <a:t>Agenda</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343818"/>
            <a:ext cx="10515600" cy="4351338"/>
          </a:xfrm>
        </p:spPr>
        <p:txBody>
          <a:bodyPr/>
          <a:lstStyle/>
          <a:p>
            <a:r>
              <a:rPr lang="en-US" dirty="0"/>
              <a:t>Introduction</a:t>
            </a:r>
          </a:p>
          <a:p>
            <a:r>
              <a:rPr lang="en-US" dirty="0"/>
              <a:t>Problem Statement</a:t>
            </a:r>
          </a:p>
          <a:p>
            <a:r>
              <a:rPr lang="en-US" dirty="0"/>
              <a:t>Literature Review</a:t>
            </a:r>
          </a:p>
          <a:p>
            <a:r>
              <a:rPr lang="en-US" dirty="0"/>
              <a:t>Proposed Model</a:t>
            </a:r>
          </a:p>
          <a:p>
            <a:r>
              <a:rPr lang="en-US" dirty="0"/>
              <a:t>Future Work</a:t>
            </a:r>
          </a:p>
          <a:p>
            <a:r>
              <a:rPr lang="en-US" dirty="0"/>
              <a:t>References</a:t>
            </a:r>
          </a:p>
          <a:p>
            <a:endParaRPr lang="en-US" dirty="0"/>
          </a:p>
        </p:txBody>
      </p:sp>
      <p:sp>
        <p:nvSpPr>
          <p:cNvPr id="2" name="Date Placeholder 1">
            <a:extLst>
              <a:ext uri="{FF2B5EF4-FFF2-40B4-BE49-F238E27FC236}">
                <a16:creationId xmlns:a16="http://schemas.microsoft.com/office/drawing/2014/main" id="{ECDD4B7D-C48B-40E9-BD6D-FB04F1C59206}"/>
              </a:ext>
            </a:extLst>
          </p:cNvPr>
          <p:cNvSpPr>
            <a:spLocks noGrp="1"/>
          </p:cNvSpPr>
          <p:nvPr>
            <p:ph type="dt" sz="half" idx="10"/>
          </p:nvPr>
        </p:nvSpPr>
        <p:spPr/>
        <p:txBody>
          <a:bodyPr/>
          <a:lstStyle/>
          <a:p>
            <a:fld id="{C04C1420-3C37-4E72-B04B-61DAD39483CF}" type="datetime1">
              <a:rPr lang="en-US" smtClean="0"/>
              <a:t>15-Jan-20</a:t>
            </a:fld>
            <a:endParaRPr lang="en-US"/>
          </a:p>
        </p:txBody>
      </p:sp>
      <p:sp>
        <p:nvSpPr>
          <p:cNvPr id="3" name="Slide Number Placeholder 2">
            <a:extLst>
              <a:ext uri="{FF2B5EF4-FFF2-40B4-BE49-F238E27FC236}">
                <a16:creationId xmlns:a16="http://schemas.microsoft.com/office/drawing/2014/main" id="{C9A5C944-3C79-4FEF-907F-62B34DED3893}"/>
              </a:ext>
            </a:extLst>
          </p:cNvPr>
          <p:cNvSpPr>
            <a:spLocks noGrp="1"/>
          </p:cNvSpPr>
          <p:nvPr>
            <p:ph type="sldNum" sz="quarter" idx="12"/>
          </p:nvPr>
        </p:nvSpPr>
        <p:spPr/>
        <p:txBody>
          <a:bodyPr/>
          <a:lstStyle/>
          <a:p>
            <a:fld id="{D23A05CC-FDF6-4E70-94EE-66C636B1218B}" type="slidenum">
              <a:rPr lang="en-US" smtClean="0"/>
              <a:t>2</a:t>
            </a:fld>
            <a:endParaRPr lang="en-US"/>
          </a:p>
        </p:txBody>
      </p:sp>
    </p:spTree>
    <p:extLst>
      <p:ext uri="{BB962C8B-B14F-4D97-AF65-F5344CB8AC3E}">
        <p14:creationId xmlns:p14="http://schemas.microsoft.com/office/powerpoint/2010/main" val="831675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900344" y="18255"/>
            <a:ext cx="10515600" cy="1325563"/>
          </a:xfrm>
        </p:spPr>
        <p:txBody>
          <a:bodyPr vert="horz" lIns="91440" tIns="45720" rIns="91440" bIns="45720" rtlCol="0" anchor="ctr">
            <a:normAutofit/>
          </a:bodyPr>
          <a:lstStyle/>
          <a:p>
            <a:pPr algn="ctr"/>
            <a:r>
              <a:rPr lang="en-US" sz="5000" b="1" dirty="0"/>
              <a:t>Thank you</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p:txBody>
          <a:bodyPr/>
          <a:lstStyle/>
          <a:p>
            <a:pPr marL="0" lvl="0" indent="0" algn="ctr">
              <a:buNone/>
            </a:pPr>
            <a:endParaRPr lang="en-US" sz="7200" dirty="0">
              <a:solidFill>
                <a:prstClr val="black"/>
              </a:solidFill>
            </a:endParaRPr>
          </a:p>
          <a:p>
            <a:pPr marL="0" lvl="0" indent="0" algn="ctr">
              <a:buNone/>
            </a:pPr>
            <a:r>
              <a:rPr lang="en-US" sz="7200" dirty="0">
                <a:solidFill>
                  <a:prstClr val="black"/>
                </a:solidFill>
              </a:rPr>
              <a:t>Questions?</a:t>
            </a:r>
          </a:p>
          <a:p>
            <a:pPr marL="0" indent="0">
              <a:buNone/>
            </a:pPr>
            <a:endParaRPr lang="en-US" dirty="0"/>
          </a:p>
        </p:txBody>
      </p:sp>
      <p:sp>
        <p:nvSpPr>
          <p:cNvPr id="2" name="Date Placeholder 1">
            <a:extLst>
              <a:ext uri="{FF2B5EF4-FFF2-40B4-BE49-F238E27FC236}">
                <a16:creationId xmlns:a16="http://schemas.microsoft.com/office/drawing/2014/main" id="{239D03FF-7B5D-46F8-9D9B-93C26EBEB45A}"/>
              </a:ext>
            </a:extLst>
          </p:cNvPr>
          <p:cNvSpPr>
            <a:spLocks noGrp="1"/>
          </p:cNvSpPr>
          <p:nvPr>
            <p:ph type="dt" sz="half" idx="10"/>
          </p:nvPr>
        </p:nvSpPr>
        <p:spPr/>
        <p:txBody>
          <a:bodyPr/>
          <a:lstStyle/>
          <a:p>
            <a:fld id="{B2D8005D-BF56-4E04-A0FF-AA2B97967CB3}" type="datetime1">
              <a:rPr lang="en-US" smtClean="0"/>
              <a:t>15-Jan-20</a:t>
            </a:fld>
            <a:endParaRPr lang="en-US"/>
          </a:p>
        </p:txBody>
      </p:sp>
      <p:sp>
        <p:nvSpPr>
          <p:cNvPr id="3" name="Slide Number Placeholder 2">
            <a:extLst>
              <a:ext uri="{FF2B5EF4-FFF2-40B4-BE49-F238E27FC236}">
                <a16:creationId xmlns:a16="http://schemas.microsoft.com/office/drawing/2014/main" id="{0BA983C3-9FBC-4490-B005-43074D4068BE}"/>
              </a:ext>
            </a:extLst>
          </p:cNvPr>
          <p:cNvSpPr>
            <a:spLocks noGrp="1"/>
          </p:cNvSpPr>
          <p:nvPr>
            <p:ph type="sldNum" sz="quarter" idx="12"/>
          </p:nvPr>
        </p:nvSpPr>
        <p:spPr/>
        <p:txBody>
          <a:bodyPr/>
          <a:lstStyle/>
          <a:p>
            <a:fld id="{D23A05CC-FDF6-4E70-94EE-66C636B1218B}" type="slidenum">
              <a:rPr lang="en-US" smtClean="0"/>
              <a:t>20</a:t>
            </a:fld>
            <a:endParaRPr lang="en-US"/>
          </a:p>
        </p:txBody>
      </p:sp>
    </p:spTree>
    <p:extLst>
      <p:ext uri="{BB962C8B-B14F-4D97-AF65-F5344CB8AC3E}">
        <p14:creationId xmlns:p14="http://schemas.microsoft.com/office/powerpoint/2010/main" val="254189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365125"/>
            <a:ext cx="10515600" cy="835025"/>
          </a:xfrm>
        </p:spPr>
        <p:txBody>
          <a:bodyPr vert="horz" lIns="91440" tIns="45720" rIns="91440" bIns="45720" rtlCol="0" anchor="ctr">
            <a:normAutofit/>
          </a:bodyPr>
          <a:lstStyle/>
          <a:p>
            <a:pPr algn="ctr"/>
            <a:r>
              <a:rPr lang="en-US" sz="5000" b="1" dirty="0"/>
              <a:t>Introduction</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190624"/>
            <a:ext cx="10515600" cy="5267325"/>
          </a:xfrm>
        </p:spPr>
        <p:txBody>
          <a:bodyPr>
            <a:noAutofit/>
          </a:bodyPr>
          <a:lstStyle/>
          <a:p>
            <a:pPr marL="0" indent="0">
              <a:buNone/>
            </a:pPr>
            <a:r>
              <a:rPr lang="en-US" dirty="0"/>
              <a:t>Autonomous Vehicles (AV) are today’s reality but still driven under human supervision. The Society of Autonomous Engineers (SAE) defines following </a:t>
            </a:r>
            <a:r>
              <a:rPr lang="en-US" b="1" dirty="0"/>
              <a:t>6 levels of Driving Automation</a:t>
            </a:r>
            <a:r>
              <a:rPr lang="en-US" dirty="0"/>
              <a:t>[2]:</a:t>
            </a:r>
          </a:p>
          <a:p>
            <a:endParaRPr lang="en-US" dirty="0"/>
          </a:p>
        </p:txBody>
      </p:sp>
      <p:pic>
        <p:nvPicPr>
          <p:cNvPr id="6" name="Picture 2" descr="SAE Levels of Driving Automation">
            <a:extLst>
              <a:ext uri="{FF2B5EF4-FFF2-40B4-BE49-F238E27FC236}">
                <a16:creationId xmlns:a16="http://schemas.microsoft.com/office/drawing/2014/main" id="{05FD987B-625A-4586-82F4-7AC14E56E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4"/>
          <a:stretch/>
        </p:blipFill>
        <p:spPr bwMode="auto">
          <a:xfrm>
            <a:off x="1230205" y="2543175"/>
            <a:ext cx="10285520" cy="380047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0DA071EE-E598-4B9F-B066-6D573B45AC04}"/>
              </a:ext>
            </a:extLst>
          </p:cNvPr>
          <p:cNvSpPr>
            <a:spLocks noGrp="1"/>
          </p:cNvSpPr>
          <p:nvPr>
            <p:ph type="dt" sz="half" idx="10"/>
          </p:nvPr>
        </p:nvSpPr>
        <p:spPr/>
        <p:txBody>
          <a:bodyPr/>
          <a:lstStyle/>
          <a:p>
            <a:fld id="{C3480A8A-8512-4626-87A8-117EC83C4760}" type="datetime1">
              <a:rPr lang="en-US" smtClean="0"/>
              <a:t>15-Jan-20</a:t>
            </a:fld>
            <a:endParaRPr lang="en-US"/>
          </a:p>
        </p:txBody>
      </p:sp>
      <p:sp>
        <p:nvSpPr>
          <p:cNvPr id="3" name="Slide Number Placeholder 2">
            <a:extLst>
              <a:ext uri="{FF2B5EF4-FFF2-40B4-BE49-F238E27FC236}">
                <a16:creationId xmlns:a16="http://schemas.microsoft.com/office/drawing/2014/main" id="{411B383B-87FD-44B1-9A78-A258A8896A0D}"/>
              </a:ext>
            </a:extLst>
          </p:cNvPr>
          <p:cNvSpPr>
            <a:spLocks noGrp="1"/>
          </p:cNvSpPr>
          <p:nvPr>
            <p:ph type="sldNum" sz="quarter" idx="12"/>
          </p:nvPr>
        </p:nvSpPr>
        <p:spPr/>
        <p:txBody>
          <a:bodyPr/>
          <a:lstStyle/>
          <a:p>
            <a:fld id="{D23A05CC-FDF6-4E70-94EE-66C636B1218B}" type="slidenum">
              <a:rPr lang="en-US" smtClean="0"/>
              <a:t>3</a:t>
            </a:fld>
            <a:endParaRPr lang="en-US"/>
          </a:p>
        </p:txBody>
      </p:sp>
    </p:spTree>
    <p:extLst>
      <p:ext uri="{BB962C8B-B14F-4D97-AF65-F5344CB8AC3E}">
        <p14:creationId xmlns:p14="http://schemas.microsoft.com/office/powerpoint/2010/main" val="423118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835025"/>
          </a:xfrm>
        </p:spPr>
        <p:txBody>
          <a:bodyPr vert="horz" lIns="91440" tIns="45720" rIns="91440" bIns="45720" rtlCol="0" anchor="ctr">
            <a:normAutofit/>
          </a:bodyPr>
          <a:lstStyle/>
          <a:p>
            <a:pPr algn="ctr"/>
            <a:r>
              <a:rPr lang="en-US" sz="5000" b="1" dirty="0"/>
              <a:t>Introduction</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962025"/>
            <a:ext cx="10515600" cy="5267325"/>
          </a:xfrm>
        </p:spPr>
        <p:txBody>
          <a:bodyPr>
            <a:noAutofit/>
          </a:bodyPr>
          <a:lstStyle/>
          <a:p>
            <a:r>
              <a:rPr lang="en-US" dirty="0"/>
              <a:t>Despite all the advancements in technology, todays’ best AVs still hasn’t achieved </a:t>
            </a:r>
            <a:r>
              <a:rPr lang="en-US" b="1" dirty="0"/>
              <a:t>Level-5 autonomy[1] that is “Full Automation”</a:t>
            </a:r>
            <a:r>
              <a:rPr lang="en-US" dirty="0"/>
              <a:t>. </a:t>
            </a:r>
          </a:p>
          <a:p>
            <a:endParaRPr lang="en-US" dirty="0"/>
          </a:p>
          <a:p>
            <a:r>
              <a:rPr lang="en-US" dirty="0"/>
              <a:t>Most of the AVs drives with </a:t>
            </a:r>
            <a:r>
              <a:rPr lang="en-US" b="1" dirty="0"/>
              <a:t>“Hands off but Eyes and Minds on” </a:t>
            </a:r>
            <a:r>
              <a:rPr lang="en-US" dirty="0"/>
              <a:t>model.  </a:t>
            </a:r>
          </a:p>
          <a:p>
            <a:endParaRPr lang="en-US" dirty="0"/>
          </a:p>
          <a:p>
            <a:r>
              <a:rPr lang="en-US" dirty="0"/>
              <a:t>Biggest challenge in achieving Level-5 autonomy (Full Automation) is </a:t>
            </a:r>
            <a:r>
              <a:rPr lang="en-US" b="1" dirty="0"/>
              <a:t>“Pedestrian to Vehicle (P2V)” or “Vehicle to Pedestrian (V2P)”[6] </a:t>
            </a:r>
            <a:r>
              <a:rPr lang="en-US" dirty="0"/>
              <a:t>communication.</a:t>
            </a:r>
          </a:p>
          <a:p>
            <a:endParaRPr lang="en-US" dirty="0"/>
          </a:p>
          <a:p>
            <a:r>
              <a:rPr lang="en-US" dirty="0"/>
              <a:t>The project objective is to develop an </a:t>
            </a:r>
            <a:r>
              <a:rPr lang="en-US" b="1" dirty="0"/>
              <a:t>“Automaton for Human Gesture interaction with AVs”</a:t>
            </a:r>
            <a:r>
              <a:rPr lang="en-US" dirty="0"/>
              <a:t>.</a:t>
            </a:r>
          </a:p>
          <a:p>
            <a:endParaRPr lang="en-US" dirty="0"/>
          </a:p>
        </p:txBody>
      </p:sp>
      <p:sp>
        <p:nvSpPr>
          <p:cNvPr id="2" name="Date Placeholder 1">
            <a:extLst>
              <a:ext uri="{FF2B5EF4-FFF2-40B4-BE49-F238E27FC236}">
                <a16:creationId xmlns:a16="http://schemas.microsoft.com/office/drawing/2014/main" id="{C28C2CE8-F662-4613-80B9-C844D749B3EA}"/>
              </a:ext>
            </a:extLst>
          </p:cNvPr>
          <p:cNvSpPr>
            <a:spLocks noGrp="1"/>
          </p:cNvSpPr>
          <p:nvPr>
            <p:ph type="dt" sz="half" idx="10"/>
          </p:nvPr>
        </p:nvSpPr>
        <p:spPr/>
        <p:txBody>
          <a:bodyPr/>
          <a:lstStyle/>
          <a:p>
            <a:fld id="{42FD6BFD-4F7D-4110-81C9-EDCEF12B040F}" type="datetime1">
              <a:rPr lang="en-US" smtClean="0"/>
              <a:t>15-Jan-20</a:t>
            </a:fld>
            <a:endParaRPr lang="en-US"/>
          </a:p>
        </p:txBody>
      </p:sp>
      <p:sp>
        <p:nvSpPr>
          <p:cNvPr id="3" name="Slide Number Placeholder 2">
            <a:extLst>
              <a:ext uri="{FF2B5EF4-FFF2-40B4-BE49-F238E27FC236}">
                <a16:creationId xmlns:a16="http://schemas.microsoft.com/office/drawing/2014/main" id="{DB3EF585-D081-4F41-82D5-E5529DF06541}"/>
              </a:ext>
            </a:extLst>
          </p:cNvPr>
          <p:cNvSpPr>
            <a:spLocks noGrp="1"/>
          </p:cNvSpPr>
          <p:nvPr>
            <p:ph type="sldNum" sz="quarter" idx="12"/>
          </p:nvPr>
        </p:nvSpPr>
        <p:spPr/>
        <p:txBody>
          <a:bodyPr/>
          <a:lstStyle/>
          <a:p>
            <a:fld id="{D23A05CC-FDF6-4E70-94EE-66C636B1218B}" type="slidenum">
              <a:rPr lang="en-US" smtClean="0"/>
              <a:t>4</a:t>
            </a:fld>
            <a:endParaRPr lang="en-US"/>
          </a:p>
        </p:txBody>
      </p:sp>
    </p:spTree>
    <p:extLst>
      <p:ext uri="{BB962C8B-B14F-4D97-AF65-F5344CB8AC3E}">
        <p14:creationId xmlns:p14="http://schemas.microsoft.com/office/powerpoint/2010/main" val="400743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835025"/>
          </a:xfrm>
        </p:spPr>
        <p:txBody>
          <a:bodyPr vert="horz" lIns="91440" tIns="45720" rIns="91440" bIns="45720" rtlCol="0" anchor="ctr">
            <a:normAutofit/>
          </a:bodyPr>
          <a:lstStyle/>
          <a:p>
            <a:pPr algn="ctr"/>
            <a:r>
              <a:rPr lang="en-US" sz="5000" b="1" dirty="0"/>
              <a:t>Introduction</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149010"/>
            <a:ext cx="10515600" cy="5267325"/>
          </a:xfrm>
        </p:spPr>
        <p:txBody>
          <a:bodyPr>
            <a:noAutofit/>
          </a:bodyPr>
          <a:lstStyle/>
          <a:p>
            <a:r>
              <a:rPr lang="en-US" dirty="0"/>
              <a:t>In next slides, we shall:</a:t>
            </a:r>
          </a:p>
          <a:p>
            <a:endParaRPr lang="en-US" dirty="0"/>
          </a:p>
          <a:p>
            <a:pPr lvl="1"/>
            <a:r>
              <a:rPr lang="en-US" sz="2800" dirty="0"/>
              <a:t>Elaborate on problem statement by describing contextual information on AV domain.</a:t>
            </a:r>
          </a:p>
          <a:p>
            <a:pPr lvl="1"/>
            <a:endParaRPr lang="en-US" sz="2800" dirty="0"/>
          </a:p>
          <a:p>
            <a:pPr lvl="1"/>
            <a:r>
              <a:rPr lang="en-US" sz="2800" dirty="0"/>
              <a:t> Describe observations and conclusions from existing related work.</a:t>
            </a:r>
          </a:p>
          <a:p>
            <a:pPr lvl="1"/>
            <a:endParaRPr lang="en-US" sz="2800" dirty="0"/>
          </a:p>
          <a:p>
            <a:pPr lvl="1"/>
            <a:r>
              <a:rPr lang="en-US" sz="2800" dirty="0"/>
              <a:t>Explain the Automaton of proposed solution</a:t>
            </a:r>
          </a:p>
          <a:p>
            <a:pPr lvl="1"/>
            <a:endParaRPr lang="en-US" sz="2800" dirty="0"/>
          </a:p>
          <a:p>
            <a:pPr lvl="1"/>
            <a:r>
              <a:rPr lang="en-US" sz="2800" dirty="0"/>
              <a:t>Suggest enhancements for future work</a:t>
            </a:r>
          </a:p>
          <a:p>
            <a:endParaRPr lang="en-US" dirty="0"/>
          </a:p>
          <a:p>
            <a:endParaRPr lang="en-US" dirty="0"/>
          </a:p>
          <a:p>
            <a:endParaRPr lang="en-US" dirty="0"/>
          </a:p>
        </p:txBody>
      </p:sp>
      <p:sp>
        <p:nvSpPr>
          <p:cNvPr id="2" name="Date Placeholder 1">
            <a:extLst>
              <a:ext uri="{FF2B5EF4-FFF2-40B4-BE49-F238E27FC236}">
                <a16:creationId xmlns:a16="http://schemas.microsoft.com/office/drawing/2014/main" id="{A26A82F5-683D-4809-A07C-042D71DC88AD}"/>
              </a:ext>
            </a:extLst>
          </p:cNvPr>
          <p:cNvSpPr>
            <a:spLocks noGrp="1"/>
          </p:cNvSpPr>
          <p:nvPr>
            <p:ph type="dt" sz="half" idx="10"/>
          </p:nvPr>
        </p:nvSpPr>
        <p:spPr/>
        <p:txBody>
          <a:bodyPr/>
          <a:lstStyle/>
          <a:p>
            <a:fld id="{7929AFE3-B105-4494-952E-7F202BD6496D}" type="datetime1">
              <a:rPr lang="en-US" smtClean="0"/>
              <a:t>15-Jan-20</a:t>
            </a:fld>
            <a:endParaRPr lang="en-US"/>
          </a:p>
        </p:txBody>
      </p:sp>
      <p:sp>
        <p:nvSpPr>
          <p:cNvPr id="3" name="Slide Number Placeholder 2">
            <a:extLst>
              <a:ext uri="{FF2B5EF4-FFF2-40B4-BE49-F238E27FC236}">
                <a16:creationId xmlns:a16="http://schemas.microsoft.com/office/drawing/2014/main" id="{A03BCD1F-8AE6-4009-81CD-4660326A91E7}"/>
              </a:ext>
            </a:extLst>
          </p:cNvPr>
          <p:cNvSpPr>
            <a:spLocks noGrp="1"/>
          </p:cNvSpPr>
          <p:nvPr>
            <p:ph type="sldNum" sz="quarter" idx="12"/>
          </p:nvPr>
        </p:nvSpPr>
        <p:spPr/>
        <p:txBody>
          <a:bodyPr/>
          <a:lstStyle/>
          <a:p>
            <a:fld id="{D23A05CC-FDF6-4E70-94EE-66C636B1218B}" type="slidenum">
              <a:rPr lang="en-US" smtClean="0"/>
              <a:t>5</a:t>
            </a:fld>
            <a:endParaRPr lang="en-US"/>
          </a:p>
        </p:txBody>
      </p:sp>
    </p:spTree>
    <p:extLst>
      <p:ext uri="{BB962C8B-B14F-4D97-AF65-F5344CB8AC3E}">
        <p14:creationId xmlns:p14="http://schemas.microsoft.com/office/powerpoint/2010/main" val="220109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1325563"/>
          </a:xfrm>
        </p:spPr>
        <p:txBody>
          <a:bodyPr vert="horz" lIns="91440" tIns="45720" rIns="91440" bIns="45720" rtlCol="0" anchor="ctr">
            <a:normAutofit/>
          </a:bodyPr>
          <a:lstStyle/>
          <a:p>
            <a:pPr algn="ctr"/>
            <a:r>
              <a:rPr lang="en-US" sz="5000" b="1" dirty="0"/>
              <a:t>Problem Statement</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r>
              <a:rPr lang="en-US" dirty="0"/>
              <a:t>AV uses several industry standard protocols to communicate with different physical and virtual environmental objects. These are namely[6]:</a:t>
            </a:r>
          </a:p>
          <a:p>
            <a:pPr marL="0" indent="0">
              <a:buNone/>
            </a:pPr>
            <a:endParaRPr lang="en-US" dirty="0"/>
          </a:p>
          <a:p>
            <a:pPr marL="0" indent="0">
              <a:buNone/>
            </a:pPr>
            <a:endParaRPr lang="en-US" dirty="0"/>
          </a:p>
        </p:txBody>
      </p:sp>
      <p:pic>
        <p:nvPicPr>
          <p:cNvPr id="1026" name="Picture 2">
            <a:extLst>
              <a:ext uri="{FF2B5EF4-FFF2-40B4-BE49-F238E27FC236}">
                <a16:creationId xmlns:a16="http://schemas.microsoft.com/office/drawing/2014/main" id="{641B5AAD-70AC-488B-B22E-80196AA6821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4997"/>
          <a:stretch/>
        </p:blipFill>
        <p:spPr bwMode="auto">
          <a:xfrm>
            <a:off x="6350771" y="2017989"/>
            <a:ext cx="6070374" cy="43101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3DBA84-3AEA-4DA3-B0C4-E3DCBC195667}"/>
              </a:ext>
            </a:extLst>
          </p:cNvPr>
          <p:cNvSpPr txBox="1"/>
          <p:nvPr/>
        </p:nvSpPr>
        <p:spPr>
          <a:xfrm>
            <a:off x="740545" y="1997135"/>
            <a:ext cx="5512571" cy="4816703"/>
          </a:xfrm>
          <a:prstGeom prst="rect">
            <a:avLst/>
          </a:prstGeom>
          <a:noFill/>
        </p:spPr>
        <p:txBody>
          <a:bodyPr wrap="square" rtlCol="0">
            <a:spAutoFit/>
          </a:bodyPr>
          <a:lstStyle/>
          <a:p>
            <a:pPr>
              <a:spcBef>
                <a:spcPts val="600"/>
              </a:spcBef>
              <a:spcAft>
                <a:spcPts val="600"/>
              </a:spcAft>
            </a:pPr>
            <a:r>
              <a:rPr lang="en-US" b="1" dirty="0"/>
              <a:t>V2V Vehicle-to-Vehicle </a:t>
            </a:r>
            <a:r>
              <a:rPr lang="en-US" dirty="0"/>
              <a:t>— Allows V2X enabled self-driving cars to communicate with one another.</a:t>
            </a:r>
          </a:p>
          <a:p>
            <a:pPr>
              <a:spcBef>
                <a:spcPts val="600"/>
              </a:spcBef>
              <a:spcAft>
                <a:spcPts val="600"/>
              </a:spcAft>
            </a:pPr>
            <a:r>
              <a:rPr lang="en-US" b="1" dirty="0"/>
              <a:t>V2I Vehicle-to-Infrastructure </a:t>
            </a:r>
            <a:r>
              <a:rPr lang="en-US" dirty="0"/>
              <a:t>— Allows self-driving cars to get information from buildings, bridges, roads, traffic lights etc.</a:t>
            </a:r>
          </a:p>
          <a:p>
            <a:pPr>
              <a:spcBef>
                <a:spcPts val="600"/>
              </a:spcBef>
              <a:spcAft>
                <a:spcPts val="600"/>
              </a:spcAft>
            </a:pPr>
            <a:r>
              <a:rPr lang="en-US" b="1" dirty="0"/>
              <a:t>V2P Vehicle-to-Pedestrian </a:t>
            </a:r>
            <a:r>
              <a:rPr lang="en-US" dirty="0"/>
              <a:t>— Makes use of pedestrian detection systems that can work with a car’s ADAS.</a:t>
            </a:r>
          </a:p>
          <a:p>
            <a:pPr>
              <a:spcBef>
                <a:spcPts val="600"/>
              </a:spcBef>
              <a:spcAft>
                <a:spcPts val="600"/>
              </a:spcAft>
            </a:pPr>
            <a:r>
              <a:rPr lang="en-US" b="1" dirty="0"/>
              <a:t>V2H Vehicle-to-Home</a:t>
            </a:r>
            <a:r>
              <a:rPr lang="en-US" dirty="0"/>
              <a:t> — Smart homes can send and receive information directly from the car.</a:t>
            </a:r>
          </a:p>
          <a:p>
            <a:pPr>
              <a:spcBef>
                <a:spcPts val="600"/>
              </a:spcBef>
              <a:spcAft>
                <a:spcPts val="600"/>
              </a:spcAft>
            </a:pPr>
            <a:r>
              <a:rPr lang="en-US" b="1" dirty="0"/>
              <a:t>V2N Vehicle-to-Network</a:t>
            </a:r>
            <a:r>
              <a:rPr lang="en-US" dirty="0"/>
              <a:t> — This is a mobile connection from the car to a carrier’s cellular network.</a:t>
            </a:r>
          </a:p>
          <a:p>
            <a:pPr>
              <a:spcBef>
                <a:spcPts val="600"/>
              </a:spcBef>
              <a:spcAft>
                <a:spcPts val="600"/>
              </a:spcAft>
            </a:pPr>
            <a:r>
              <a:rPr lang="en-US" b="1" dirty="0"/>
              <a:t>V2C Vehicle-to-Cloud</a:t>
            </a:r>
            <a:r>
              <a:rPr lang="en-US" dirty="0"/>
              <a:t> — Provides direct access to cloud networks using secure TCP/IP connections</a:t>
            </a:r>
          </a:p>
          <a:p>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15-Jan-20</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6</a:t>
            </a:fld>
            <a:endParaRPr lang="en-US"/>
          </a:p>
        </p:txBody>
      </p:sp>
    </p:spTree>
    <p:extLst>
      <p:ext uri="{BB962C8B-B14F-4D97-AF65-F5344CB8AC3E}">
        <p14:creationId xmlns:p14="http://schemas.microsoft.com/office/powerpoint/2010/main" val="96817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776056" y="-17257"/>
            <a:ext cx="10515600" cy="1325563"/>
          </a:xfrm>
        </p:spPr>
        <p:txBody>
          <a:bodyPr vert="horz" lIns="91440" tIns="45720" rIns="91440" bIns="45720" rtlCol="0" anchor="ctr">
            <a:normAutofit/>
          </a:bodyPr>
          <a:lstStyle/>
          <a:p>
            <a:pPr algn="ctr"/>
            <a:r>
              <a:rPr lang="en-US" sz="5000" b="1" dirty="0"/>
              <a:t>Problem Statement</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642891" y="1124289"/>
            <a:ext cx="10515600" cy="4351338"/>
          </a:xfrm>
        </p:spPr>
        <p:txBody>
          <a:bodyPr>
            <a:normAutofit/>
          </a:bodyPr>
          <a:lstStyle/>
          <a:p>
            <a:r>
              <a:rPr lang="en-US" dirty="0"/>
              <a:t>Lot of research has been conducted on AV, it’s driver and passengers safety. </a:t>
            </a:r>
          </a:p>
          <a:p>
            <a:endParaRPr lang="en-US" dirty="0"/>
          </a:p>
          <a:p>
            <a:endParaRPr lang="en-US" dirty="0"/>
          </a:p>
        </p:txBody>
      </p:sp>
      <p:pic>
        <p:nvPicPr>
          <p:cNvPr id="2050" name="Picture 2">
            <a:extLst>
              <a:ext uri="{FF2B5EF4-FFF2-40B4-BE49-F238E27FC236}">
                <a16:creationId xmlns:a16="http://schemas.microsoft.com/office/drawing/2014/main" id="{6F1643DA-770F-43F4-84D4-ED1E84481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551" y="1541287"/>
            <a:ext cx="6190694" cy="53167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1E88AA-57F1-407F-81ED-60C532167104}"/>
              </a:ext>
            </a:extLst>
          </p:cNvPr>
          <p:cNvSpPr txBox="1"/>
          <p:nvPr/>
        </p:nvSpPr>
        <p:spPr>
          <a:xfrm>
            <a:off x="918098" y="2112878"/>
            <a:ext cx="4674834" cy="4493538"/>
          </a:xfrm>
          <a:prstGeom prst="rect">
            <a:avLst/>
          </a:prstGeom>
          <a:noFill/>
        </p:spPr>
        <p:txBody>
          <a:bodyPr wrap="square" rtlCol="0">
            <a:spAutoFit/>
          </a:bodyPr>
          <a:lstStyle/>
          <a:p>
            <a:r>
              <a:rPr lang="en-US" sz="2400" dirty="0"/>
              <a:t>Advanced technologies are being employed for building external world object model and maps for autonomous driving of the vehicle.</a:t>
            </a:r>
          </a:p>
          <a:p>
            <a:endParaRPr lang="en-US" dirty="0"/>
          </a:p>
          <a:p>
            <a:pPr marL="285750" indent="-285750">
              <a:buFont typeface="Wingdings" panose="05000000000000000000" pitchFamily="2" charset="2"/>
              <a:buChar char="ü"/>
            </a:pPr>
            <a:r>
              <a:rPr lang="en-US" sz="2200" b="1" dirty="0"/>
              <a:t>Global Positioning System (GPS)</a:t>
            </a:r>
          </a:p>
          <a:p>
            <a:pPr marL="285750" indent="-285750">
              <a:buFont typeface="Wingdings" panose="05000000000000000000" pitchFamily="2" charset="2"/>
              <a:buChar char="ü"/>
            </a:pPr>
            <a:r>
              <a:rPr lang="en-US" sz="2200" b="1" dirty="0"/>
              <a:t>Light Detection and Ranging (LiDAR)</a:t>
            </a:r>
          </a:p>
          <a:p>
            <a:pPr marL="285750" indent="-285750">
              <a:buFont typeface="Wingdings" panose="05000000000000000000" pitchFamily="2" charset="2"/>
              <a:buChar char="ü"/>
            </a:pPr>
            <a:r>
              <a:rPr lang="en-US" sz="2200" b="1" dirty="0"/>
              <a:t>Radar Sensors</a:t>
            </a:r>
          </a:p>
          <a:p>
            <a:pPr marL="285750" indent="-285750">
              <a:buFont typeface="Wingdings" panose="05000000000000000000" pitchFamily="2" charset="2"/>
              <a:buChar char="ü"/>
            </a:pPr>
            <a:r>
              <a:rPr lang="en-US" sz="2200" b="1" dirty="0"/>
              <a:t>Ultrasonic Sensors </a:t>
            </a:r>
          </a:p>
          <a:p>
            <a:pPr marL="285750" indent="-285750">
              <a:buFont typeface="Wingdings" panose="05000000000000000000" pitchFamily="2" charset="2"/>
              <a:buChar char="ü"/>
            </a:pPr>
            <a:r>
              <a:rPr lang="en-US" sz="2200" b="1" dirty="0"/>
              <a:t>Cameras</a:t>
            </a:r>
          </a:p>
          <a:p>
            <a:pPr marL="285750" indent="-285750">
              <a:buFont typeface="Wingdings" panose="05000000000000000000" pitchFamily="2" charset="2"/>
              <a:buChar char="ü"/>
            </a:pPr>
            <a:r>
              <a:rPr lang="en-US" sz="2200" b="1" dirty="0"/>
              <a:t>Computer Vision</a:t>
            </a:r>
          </a:p>
          <a:p>
            <a:pPr marL="285750" indent="-285750">
              <a:buFont typeface="Wingdings" panose="05000000000000000000" pitchFamily="2" charset="2"/>
              <a:buChar char="ü"/>
            </a:pPr>
            <a:r>
              <a:rPr lang="en-US" sz="2200" b="1" dirty="0"/>
              <a:t>Neural Networks</a:t>
            </a:r>
          </a:p>
          <a:p>
            <a:endParaRPr lang="en-US" dirty="0"/>
          </a:p>
        </p:txBody>
      </p:sp>
      <p:sp>
        <p:nvSpPr>
          <p:cNvPr id="7" name="Date Placeholder 6">
            <a:extLst>
              <a:ext uri="{FF2B5EF4-FFF2-40B4-BE49-F238E27FC236}">
                <a16:creationId xmlns:a16="http://schemas.microsoft.com/office/drawing/2014/main" id="{F396AB24-9C71-4EDD-B48F-5D6E4CB4DDFE}"/>
              </a:ext>
            </a:extLst>
          </p:cNvPr>
          <p:cNvSpPr>
            <a:spLocks noGrp="1"/>
          </p:cNvSpPr>
          <p:nvPr>
            <p:ph type="dt" sz="half" idx="10"/>
          </p:nvPr>
        </p:nvSpPr>
        <p:spPr/>
        <p:txBody>
          <a:bodyPr/>
          <a:lstStyle/>
          <a:p>
            <a:fld id="{FB46F1B5-87B0-4B00-BE6F-6810930538DF}" type="datetime1">
              <a:rPr lang="en-US" smtClean="0"/>
              <a:t>15-Jan-20</a:t>
            </a:fld>
            <a:endParaRPr lang="en-US"/>
          </a:p>
        </p:txBody>
      </p:sp>
      <p:sp>
        <p:nvSpPr>
          <p:cNvPr id="9" name="Slide Number Placeholder 8">
            <a:extLst>
              <a:ext uri="{FF2B5EF4-FFF2-40B4-BE49-F238E27FC236}">
                <a16:creationId xmlns:a16="http://schemas.microsoft.com/office/drawing/2014/main" id="{EE036FDF-50D7-4C96-9205-E6F0FCAC42CB}"/>
              </a:ext>
            </a:extLst>
          </p:cNvPr>
          <p:cNvSpPr>
            <a:spLocks noGrp="1"/>
          </p:cNvSpPr>
          <p:nvPr>
            <p:ph type="sldNum" sz="quarter" idx="12"/>
          </p:nvPr>
        </p:nvSpPr>
        <p:spPr/>
        <p:txBody>
          <a:bodyPr/>
          <a:lstStyle/>
          <a:p>
            <a:fld id="{D23A05CC-FDF6-4E70-94EE-66C636B1218B}" type="slidenum">
              <a:rPr lang="en-US" smtClean="0"/>
              <a:t>7</a:t>
            </a:fld>
            <a:endParaRPr lang="en-US"/>
          </a:p>
        </p:txBody>
      </p:sp>
    </p:spTree>
    <p:extLst>
      <p:ext uri="{BB962C8B-B14F-4D97-AF65-F5344CB8AC3E}">
        <p14:creationId xmlns:p14="http://schemas.microsoft.com/office/powerpoint/2010/main" val="256635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5000" b="1" dirty="0"/>
              <a:t>Problem Statement</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825624"/>
            <a:ext cx="10515600" cy="4832627"/>
          </a:xfrm>
        </p:spPr>
        <p:txBody>
          <a:bodyPr>
            <a:normAutofit/>
          </a:bodyPr>
          <a:lstStyle/>
          <a:p>
            <a:r>
              <a:rPr lang="en-US" dirty="0"/>
              <a:t>Yet there is no industry level technology that can understand the pedestrian gestures and translate them to AV driving system </a:t>
            </a:r>
            <a:r>
              <a:rPr lang="en-US" b="1" dirty="0"/>
              <a:t>(P2V or V2P)</a:t>
            </a:r>
            <a:r>
              <a:rPr lang="en-US" dirty="0"/>
              <a:t> accurately, Mainly due to:</a:t>
            </a:r>
          </a:p>
          <a:p>
            <a:endParaRPr lang="en-US" dirty="0"/>
          </a:p>
          <a:p>
            <a:pPr lvl="1"/>
            <a:r>
              <a:rPr lang="en-US" dirty="0"/>
              <a:t>Humans use several simple and complex gestures to interact with vehicle’s driver. Gestures complexity further increases due to cultural diversity among different societies. Same gesture can have different meanings in different culture. </a:t>
            </a:r>
          </a:p>
          <a:p>
            <a:pPr lvl="1"/>
            <a:endParaRPr lang="en-US" dirty="0"/>
          </a:p>
          <a:p>
            <a:pPr lvl="1"/>
            <a:r>
              <a:rPr lang="en-US" dirty="0"/>
              <a:t>Research by </a:t>
            </a:r>
            <a:r>
              <a:rPr lang="en-US" dirty="0" err="1"/>
              <a:t>Rasouli</a:t>
            </a:r>
            <a:r>
              <a:rPr lang="en-US" dirty="0"/>
              <a:t> and </a:t>
            </a:r>
            <a:r>
              <a:rPr lang="en-US" dirty="0" err="1"/>
              <a:t>Tsotsos</a:t>
            </a:r>
            <a:r>
              <a:rPr lang="en-US" dirty="0"/>
              <a:t> [5] on </a:t>
            </a:r>
            <a:r>
              <a:rPr lang="en-US" b="1" dirty="0"/>
              <a:t>pedestrian behavior studies, identified 38 factors</a:t>
            </a:r>
            <a:r>
              <a:rPr lang="en-US" dirty="0"/>
              <a:t> that plays significant role in the way pedestrians make decisions on the road.</a:t>
            </a:r>
          </a:p>
          <a:p>
            <a:pPr lvl="1"/>
            <a:endParaRPr lang="en-US" dirty="0"/>
          </a:p>
          <a:p>
            <a:pPr lvl="1"/>
            <a:endParaRPr lang="en-US" dirty="0"/>
          </a:p>
          <a:p>
            <a:endParaRPr lang="en-US" dirty="0"/>
          </a:p>
          <a:p>
            <a:endParaRPr lang="en-US" dirty="0"/>
          </a:p>
        </p:txBody>
      </p:sp>
      <p:sp>
        <p:nvSpPr>
          <p:cNvPr id="2" name="Date Placeholder 1">
            <a:extLst>
              <a:ext uri="{FF2B5EF4-FFF2-40B4-BE49-F238E27FC236}">
                <a16:creationId xmlns:a16="http://schemas.microsoft.com/office/drawing/2014/main" id="{6EDCFA1B-A3E5-4F6F-B7D8-81DEC9EC2622}"/>
              </a:ext>
            </a:extLst>
          </p:cNvPr>
          <p:cNvSpPr>
            <a:spLocks noGrp="1"/>
          </p:cNvSpPr>
          <p:nvPr>
            <p:ph type="dt" sz="half" idx="10"/>
          </p:nvPr>
        </p:nvSpPr>
        <p:spPr/>
        <p:txBody>
          <a:bodyPr/>
          <a:lstStyle/>
          <a:p>
            <a:fld id="{7AFEAFCA-84EE-48E0-94D7-2C1D169C4C16}" type="datetime1">
              <a:rPr lang="en-US" smtClean="0"/>
              <a:t>15-Jan-20</a:t>
            </a:fld>
            <a:endParaRPr lang="en-US"/>
          </a:p>
        </p:txBody>
      </p:sp>
      <p:sp>
        <p:nvSpPr>
          <p:cNvPr id="3" name="Slide Number Placeholder 2">
            <a:extLst>
              <a:ext uri="{FF2B5EF4-FFF2-40B4-BE49-F238E27FC236}">
                <a16:creationId xmlns:a16="http://schemas.microsoft.com/office/drawing/2014/main" id="{A6D35676-D951-4933-A8F1-74F10A4F6B3A}"/>
              </a:ext>
            </a:extLst>
          </p:cNvPr>
          <p:cNvSpPr>
            <a:spLocks noGrp="1"/>
          </p:cNvSpPr>
          <p:nvPr>
            <p:ph type="sldNum" sz="quarter" idx="12"/>
          </p:nvPr>
        </p:nvSpPr>
        <p:spPr/>
        <p:txBody>
          <a:bodyPr/>
          <a:lstStyle/>
          <a:p>
            <a:fld id="{D23A05CC-FDF6-4E70-94EE-66C636B1218B}" type="slidenum">
              <a:rPr lang="en-US" smtClean="0"/>
              <a:t>8</a:t>
            </a:fld>
            <a:endParaRPr lang="en-US"/>
          </a:p>
        </p:txBody>
      </p:sp>
    </p:spTree>
    <p:extLst>
      <p:ext uri="{BB962C8B-B14F-4D97-AF65-F5344CB8AC3E}">
        <p14:creationId xmlns:p14="http://schemas.microsoft.com/office/powerpoint/2010/main" val="132933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499"/>
            <a:ext cx="10515600" cy="1325563"/>
          </a:xfrm>
        </p:spPr>
        <p:txBody>
          <a:bodyPr vert="horz" lIns="91440" tIns="45720" rIns="91440" bIns="45720" rtlCol="0" anchor="ctr">
            <a:normAutofit/>
          </a:bodyPr>
          <a:lstStyle/>
          <a:p>
            <a:pPr algn="ctr"/>
            <a:r>
              <a:rPr lang="en-US" sz="5000" b="1" dirty="0"/>
              <a:t>Problem Statement</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690688"/>
            <a:ext cx="10515600" cy="4486275"/>
          </a:xfrm>
        </p:spPr>
        <p:txBody>
          <a:bodyPr>
            <a:normAutofit/>
          </a:bodyPr>
          <a:lstStyle/>
          <a:p>
            <a:r>
              <a:rPr lang="en-US" dirty="0"/>
              <a:t>For example, while crossing a road where there is no designated crossing for pedestrians:</a:t>
            </a:r>
          </a:p>
          <a:p>
            <a:endParaRPr lang="en-US" dirty="0"/>
          </a:p>
          <a:p>
            <a:pPr lvl="1"/>
            <a:r>
              <a:rPr lang="en-US" dirty="0"/>
              <a:t>Adults use their eyes and hand gestures to communicate with vehicle driver. </a:t>
            </a:r>
          </a:p>
          <a:p>
            <a:pPr lvl="1"/>
            <a:r>
              <a:rPr lang="en-US" dirty="0"/>
              <a:t>Old people may just use their support stick</a:t>
            </a:r>
          </a:p>
          <a:p>
            <a:pPr lvl="1"/>
            <a:r>
              <a:rPr lang="en-US" dirty="0"/>
              <a:t>Children would just cross the road without any gesture communication.</a:t>
            </a:r>
          </a:p>
          <a:p>
            <a:endParaRPr lang="en-US" dirty="0"/>
          </a:p>
          <a:p>
            <a:r>
              <a:rPr lang="en-US" dirty="0"/>
              <a:t>We are proposing an Automata based solution for transitioning among different states of autonomous vehicle based on different hand gestures of pedestrian.</a:t>
            </a:r>
          </a:p>
          <a:p>
            <a:endParaRPr lang="en-US" dirty="0"/>
          </a:p>
          <a:p>
            <a:endParaRPr lang="en-US" dirty="0"/>
          </a:p>
          <a:p>
            <a:endParaRPr lang="en-US" dirty="0"/>
          </a:p>
          <a:p>
            <a:endParaRPr lang="en-US" dirty="0"/>
          </a:p>
        </p:txBody>
      </p:sp>
      <p:sp>
        <p:nvSpPr>
          <p:cNvPr id="2" name="Date Placeholder 1">
            <a:extLst>
              <a:ext uri="{FF2B5EF4-FFF2-40B4-BE49-F238E27FC236}">
                <a16:creationId xmlns:a16="http://schemas.microsoft.com/office/drawing/2014/main" id="{C8A55C12-2D27-4A35-973E-2C081EC49E31}"/>
              </a:ext>
            </a:extLst>
          </p:cNvPr>
          <p:cNvSpPr>
            <a:spLocks noGrp="1"/>
          </p:cNvSpPr>
          <p:nvPr>
            <p:ph type="dt" sz="half" idx="10"/>
          </p:nvPr>
        </p:nvSpPr>
        <p:spPr/>
        <p:txBody>
          <a:bodyPr/>
          <a:lstStyle/>
          <a:p>
            <a:fld id="{015C481E-8D94-4B39-A5BE-A7078FADD329}" type="datetime1">
              <a:rPr lang="en-US" smtClean="0"/>
              <a:t>15-Jan-20</a:t>
            </a:fld>
            <a:endParaRPr lang="en-US"/>
          </a:p>
        </p:txBody>
      </p:sp>
      <p:sp>
        <p:nvSpPr>
          <p:cNvPr id="3" name="Slide Number Placeholder 2">
            <a:extLst>
              <a:ext uri="{FF2B5EF4-FFF2-40B4-BE49-F238E27FC236}">
                <a16:creationId xmlns:a16="http://schemas.microsoft.com/office/drawing/2014/main" id="{84A26ADA-7A02-4B4D-89D8-3998B2FDC96E}"/>
              </a:ext>
            </a:extLst>
          </p:cNvPr>
          <p:cNvSpPr>
            <a:spLocks noGrp="1"/>
          </p:cNvSpPr>
          <p:nvPr>
            <p:ph type="sldNum" sz="quarter" idx="12"/>
          </p:nvPr>
        </p:nvSpPr>
        <p:spPr/>
        <p:txBody>
          <a:bodyPr/>
          <a:lstStyle/>
          <a:p>
            <a:fld id="{D23A05CC-FDF6-4E70-94EE-66C636B1218B}" type="slidenum">
              <a:rPr lang="en-US" smtClean="0"/>
              <a:t>9</a:t>
            </a:fld>
            <a:endParaRPr lang="en-US"/>
          </a:p>
        </p:txBody>
      </p:sp>
    </p:spTree>
    <p:extLst>
      <p:ext uri="{BB962C8B-B14F-4D97-AF65-F5344CB8AC3E}">
        <p14:creationId xmlns:p14="http://schemas.microsoft.com/office/powerpoint/2010/main" val="29847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1999</TotalTime>
  <Words>1427</Words>
  <Application>Microsoft Office PowerPoint</Application>
  <PresentationFormat>Widescreen</PresentationFormat>
  <Paragraphs>171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TOC – Final Project Presentation</vt:lpstr>
      <vt:lpstr>Agenda</vt:lpstr>
      <vt:lpstr>Introduction</vt:lpstr>
      <vt:lpstr>Introduction</vt:lpstr>
      <vt:lpstr>Introduction</vt:lpstr>
      <vt:lpstr>Problem Statement</vt:lpstr>
      <vt:lpstr>Problem Statement</vt:lpstr>
      <vt:lpstr>Problem Statement</vt:lpstr>
      <vt:lpstr>Problem Statement</vt:lpstr>
      <vt:lpstr>Literature Review</vt:lpstr>
      <vt:lpstr>Literature Review</vt:lpstr>
      <vt:lpstr>Literature Review</vt:lpstr>
      <vt:lpstr>Literature Review</vt:lpstr>
      <vt:lpstr>Literature Review</vt:lpstr>
      <vt:lpstr>Proposed Model Context Diagram</vt:lpstr>
      <vt:lpstr>Proposed Model Vehicle 2 Pedestrian E-NFA </vt:lpstr>
      <vt:lpstr>Proposed Model Vehicle 2 Pedestrian E-NFA </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TOC – Final Project Presentation</dc:title>
  <dc:creator>Rana Aurangzaib</dc:creator>
  <cp:lastModifiedBy>Adeel Ahmad</cp:lastModifiedBy>
  <cp:revision>98</cp:revision>
  <dcterms:created xsi:type="dcterms:W3CDTF">2020-01-12T10:27:19Z</dcterms:created>
  <dcterms:modified xsi:type="dcterms:W3CDTF">2020-01-15T19:45:20Z</dcterms:modified>
</cp:coreProperties>
</file>