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81" r:id="rId4"/>
    <p:sldId id="261" r:id="rId5"/>
    <p:sldId id="279" r:id="rId6"/>
    <p:sldId id="262" r:id="rId7"/>
    <p:sldId id="282" r:id="rId8"/>
    <p:sldId id="263" r:id="rId9"/>
    <p:sldId id="276" r:id="rId10"/>
    <p:sldId id="268" r:id="rId11"/>
    <p:sldId id="269" r:id="rId12"/>
    <p:sldId id="270" r:id="rId13"/>
    <p:sldId id="271" r:id="rId14"/>
    <p:sldId id="278" r:id="rId15"/>
    <p:sldId id="272" r:id="rId16"/>
    <p:sldId id="273" r:id="rId17"/>
    <p:sldId id="274" r:id="rId18"/>
    <p:sldId id="275" r:id="rId19"/>
    <p:sldId id="277" r:id="rId20"/>
    <p:sldId id="283" r:id="rId21"/>
    <p:sldId id="291" r:id="rId22"/>
    <p:sldId id="285" r:id="rId23"/>
    <p:sldId id="287" r:id="rId24"/>
    <p:sldId id="288" r:id="rId25"/>
    <p:sldId id="289" r:id="rId26"/>
    <p:sldId id="290" r:id="rId27"/>
    <p:sldId id="286" r:id="rId28"/>
    <p:sldId id="267" r:id="rId29"/>
    <p:sldId id="280" r:id="rId30"/>
    <p:sldId id="28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p:scale>
          <a:sx n="70" d="100"/>
          <a:sy n="70" d="100"/>
        </p:scale>
        <p:origin x="-11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78171BD-CD76-4864-ABD8-62D2B2FB28CC}" type="datetimeFigureOut">
              <a:rPr lang="en-US" smtClean="0"/>
              <a:pPr/>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2BBA8-D4CD-4D51-A143-606E0FC80A0C}" type="slidenum">
              <a:rPr lang="en-US" smtClean="0"/>
              <a:pPr/>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8171BD-CD76-4864-ABD8-62D2B2FB28CC}" type="datetimeFigureOut">
              <a:rPr lang="en-US" smtClean="0"/>
              <a:pPr/>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2BBA8-D4CD-4D51-A143-606E0FC80A0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8171BD-CD76-4864-ABD8-62D2B2FB28CC}" type="datetimeFigureOut">
              <a:rPr lang="en-US" smtClean="0"/>
              <a:pPr/>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2BBA8-D4CD-4D51-A143-606E0FC80A0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8171BD-CD76-4864-ABD8-62D2B2FB28CC}" type="datetimeFigureOut">
              <a:rPr lang="en-US" smtClean="0"/>
              <a:pPr/>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2BBA8-D4CD-4D51-A143-606E0FC80A0C}"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8171BD-CD76-4864-ABD8-62D2B2FB28CC}" type="datetimeFigureOut">
              <a:rPr lang="en-US" smtClean="0"/>
              <a:pPr/>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B2BBA8-D4CD-4D51-A143-606E0FC80A0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78171BD-CD76-4864-ABD8-62D2B2FB28CC}" type="datetimeFigureOut">
              <a:rPr lang="en-US" smtClean="0"/>
              <a:pPr/>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2BBA8-D4CD-4D51-A143-606E0FC80A0C}"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78171BD-CD76-4864-ABD8-62D2B2FB28CC}" type="datetimeFigureOut">
              <a:rPr lang="en-US" smtClean="0"/>
              <a:pPr/>
              <a:t>11/4/2015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B2BBA8-D4CD-4D51-A143-606E0FC80A0C}"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78171BD-CD76-4864-ABD8-62D2B2FB28CC}" type="datetimeFigureOut">
              <a:rPr lang="en-US" smtClean="0"/>
              <a:pPr/>
              <a:t>11/4/2015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B2BBA8-D4CD-4D51-A143-606E0FC80A0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8171BD-CD76-4864-ABD8-62D2B2FB28CC}" type="datetimeFigureOut">
              <a:rPr lang="en-US" smtClean="0"/>
              <a:pPr/>
              <a:t>11/4/2015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B2BBA8-D4CD-4D51-A143-606E0FC80A0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8171BD-CD76-4864-ABD8-62D2B2FB28CC}" type="datetimeFigureOut">
              <a:rPr lang="en-US" smtClean="0"/>
              <a:pPr/>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2BBA8-D4CD-4D51-A143-606E0FC80A0C}"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8171BD-CD76-4864-ABD8-62D2B2FB28CC}" type="datetimeFigureOut">
              <a:rPr lang="en-US" smtClean="0"/>
              <a:pPr/>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B2BBA8-D4CD-4D51-A143-606E0FC80A0C}" type="slidenum">
              <a:rPr lang="en-US" smtClean="0"/>
              <a:pPr/>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B78171BD-CD76-4864-ABD8-62D2B2FB28CC}" type="datetimeFigureOut">
              <a:rPr lang="en-US" smtClean="0"/>
              <a:pPr/>
              <a:t>11/4/2015</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47B2BBA8-D4CD-4D51-A143-606E0FC80A0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54390" y="1905000"/>
            <a:ext cx="5637010" cy="882119"/>
          </a:xfrm>
        </p:spPr>
        <p:txBody>
          <a:bodyPr/>
          <a:lstStyle/>
          <a:p>
            <a:pPr algn="ctr"/>
            <a:r>
              <a:rPr lang="en-US" dirty="0" smtClean="0">
                <a:latin typeface="Times New Roman" pitchFamily="18" charset="0"/>
                <a:cs typeface="Times New Roman" pitchFamily="18" charset="0"/>
              </a:rPr>
              <a:t>TO</a:t>
            </a:r>
          </a:p>
          <a:p>
            <a:pPr algn="ctr"/>
            <a:r>
              <a:rPr lang="en-US" dirty="0" smtClean="0">
                <a:latin typeface="Times New Roman" pitchFamily="18" charset="0"/>
                <a:cs typeface="Times New Roman" pitchFamily="18" charset="0"/>
              </a:rPr>
              <a:t> THE PRESENTATION</a:t>
            </a:r>
            <a:endParaRPr lang="en-US" dirty="0">
              <a:latin typeface="Times New Roman" pitchFamily="18" charset="0"/>
              <a:cs typeface="Times New Roman" pitchFamily="18" charset="0"/>
            </a:endParaRPr>
          </a:p>
        </p:txBody>
      </p:sp>
      <p:sp>
        <p:nvSpPr>
          <p:cNvPr id="2" name="Title 1"/>
          <p:cNvSpPr>
            <a:spLocks noGrp="1"/>
          </p:cNvSpPr>
          <p:nvPr>
            <p:ph type="ctrTitle"/>
          </p:nvPr>
        </p:nvSpPr>
        <p:spPr>
          <a:xfrm>
            <a:off x="838200" y="838201"/>
            <a:ext cx="7175351" cy="1066800"/>
          </a:xfrm>
        </p:spPr>
        <p:txBody>
          <a:bodyPr/>
          <a:lstStyle/>
          <a:p>
            <a:pPr marL="182880" indent="0" algn="ctr">
              <a:buNone/>
            </a:pPr>
            <a:r>
              <a:rPr lang="en-US" sz="4800" dirty="0" smtClean="0">
                <a:solidFill>
                  <a:srgbClr val="002060"/>
                </a:solidFill>
                <a:latin typeface="Times New Roman" pitchFamily="18" charset="0"/>
                <a:cs typeface="Times New Roman" pitchFamily="18" charset="0"/>
              </a:rPr>
              <a:t>WELCOME</a:t>
            </a:r>
            <a:endParaRPr lang="en-US" sz="4800" dirty="0">
              <a:solidFill>
                <a:srgbClr val="002060"/>
              </a:solidFill>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3657600" y="3120390"/>
            <a:ext cx="1785620" cy="1680210"/>
          </a:xfrm>
          <a:prstGeom prst="rect">
            <a:avLst/>
          </a:prstGeom>
          <a:noFill/>
          <a:ln w="9525">
            <a:noFill/>
            <a:miter lim="800000"/>
            <a:headEnd/>
            <a:tailEnd/>
          </a:ln>
          <a:effectLst/>
        </p:spPr>
      </p:pic>
      <p:sp>
        <p:nvSpPr>
          <p:cNvPr id="5" name="Subtitle 2"/>
          <p:cNvSpPr txBox="1">
            <a:spLocks/>
          </p:cNvSpPr>
          <p:nvPr/>
        </p:nvSpPr>
        <p:spPr>
          <a:xfrm>
            <a:off x="1482299" y="5105400"/>
            <a:ext cx="6137701" cy="960476"/>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algn="ctr"/>
            <a:r>
              <a:rPr lang="en-US" b="1" dirty="0"/>
              <a:t>JESSORE UNIVERSITY OF SCIENCE AND TECHNOLOGY </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257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5"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000"/>
                                        <p:tgtEl>
                                          <p:spTgt spid="4"/>
                                        </p:tgtEl>
                                      </p:cBhvr>
                                    </p:animEffect>
                                    <p:anim calcmode="lin" valueType="num">
                                      <p:cBhvr>
                                        <p:cTn id="23" dur="2000" fill="hold"/>
                                        <p:tgtEl>
                                          <p:spTgt spid="4"/>
                                        </p:tgtEl>
                                        <p:attrNameLst>
                                          <p:attrName>ppt_w</p:attrName>
                                        </p:attrNameLst>
                                      </p:cBhvr>
                                      <p:tavLst>
                                        <p:tav tm="0" fmla="#ppt_w*sin(2.5*pi*$)">
                                          <p:val>
                                            <p:fltVal val="0"/>
                                          </p:val>
                                        </p:tav>
                                        <p:tav tm="100000">
                                          <p:val>
                                            <p:fltVal val="1"/>
                                          </p:val>
                                        </p:tav>
                                      </p:tavLst>
                                    </p:anim>
                                    <p:anim calcmode="lin" valueType="num">
                                      <p:cBhvr>
                                        <p:cTn id="24"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arn(inVertical)">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ubtitle 1"/>
              <p:cNvSpPr>
                <a:spLocks noGrp="1"/>
              </p:cNvSpPr>
              <p:nvPr>
                <p:ph type="subTitle" idx="1"/>
              </p:nvPr>
            </p:nvSpPr>
            <p:spPr>
              <a:xfrm>
                <a:off x="1219200" y="1447800"/>
                <a:ext cx="5637010" cy="2573740"/>
              </a:xfrm>
            </p:spPr>
            <p:txBody>
              <a:bodyPr>
                <a:normAutofit/>
              </a:bodyPr>
              <a:lstStyle/>
              <a:p>
                <a14:m>
                  <m:oMath xmlns:m="http://schemas.openxmlformats.org/officeDocument/2006/math">
                    <m:sSub>
                      <m:sSubPr>
                        <m:ctrlPr>
                          <a:rPr lang="en-US" sz="2800" b="1" i="1" smtClean="0">
                            <a:latin typeface="Cambria Math"/>
                          </a:rPr>
                        </m:ctrlPr>
                      </m:sSubPr>
                      <m:e>
                        <m:r>
                          <a:rPr lang="en-US" sz="2800" b="1" i="1">
                            <a:latin typeface="Cambria Math"/>
                          </a:rPr>
                          <m:t>𝑷</m:t>
                        </m:r>
                      </m:e>
                      <m:sub>
                        <m:r>
                          <a:rPr lang="en-US" sz="2800" b="1" i="1">
                            <a:latin typeface="Cambria Math"/>
                          </a:rPr>
                          <m:t>𝒑</m:t>
                        </m:r>
                      </m:sub>
                    </m:sSub>
                  </m:oMath>
                </a14:m>
                <a:r>
                  <a:rPr lang="en-US" sz="2800" b="1" dirty="0"/>
                  <a:t> = </a:t>
                </a:r>
                <a14:m>
                  <m:oMath xmlns:m="http://schemas.openxmlformats.org/officeDocument/2006/math">
                    <m:f>
                      <m:fPr>
                        <m:ctrlPr>
                          <a:rPr lang="en-US" sz="2800" b="1" i="1">
                            <a:latin typeface="Cambria Math"/>
                          </a:rPr>
                        </m:ctrlPr>
                      </m:fPr>
                      <m:num>
                        <m:sSub>
                          <m:sSubPr>
                            <m:ctrlPr>
                              <a:rPr lang="en-US" sz="2800" b="1" i="1">
                                <a:latin typeface="Cambria Math"/>
                              </a:rPr>
                            </m:ctrlPr>
                          </m:sSubPr>
                          <m:e>
                            <m:r>
                              <a:rPr lang="en-US" sz="2800" b="1" i="1">
                                <a:latin typeface="Cambria Math"/>
                              </a:rPr>
                              <m:t>𝑭</m:t>
                            </m:r>
                          </m:e>
                          <m:sub>
                            <m:r>
                              <a:rPr lang="en-US" sz="2800" b="1" i="1">
                                <a:latin typeface="Cambria Math"/>
                              </a:rPr>
                              <m:t>𝑼</m:t>
                            </m:r>
                            <m:r>
                              <a:rPr lang="en-US" sz="2800" b="1" i="1">
                                <a:latin typeface="Cambria Math"/>
                              </a:rPr>
                              <m:t> ×</m:t>
                            </m:r>
                            <m:r>
                              <a:rPr lang="en-US" sz="2800" b="1" i="1">
                                <a:latin typeface="Cambria Math"/>
                              </a:rPr>
                              <m:t>𝑽</m:t>
                            </m:r>
                          </m:sub>
                        </m:sSub>
                      </m:num>
                      <m:den>
                        <m:r>
                          <a:rPr lang="en-US" sz="2800" b="1" i="1">
                            <a:latin typeface="Cambria Math"/>
                          </a:rPr>
                          <m:t>𝟏𝟎𝟎𝟎</m:t>
                        </m:r>
                      </m:den>
                    </m:f>
                  </m:oMath>
                </a14:m>
                <a:r>
                  <a:rPr lang="en-US" sz="2800" dirty="0"/>
                  <a:t>……………………… (3)</a:t>
                </a:r>
              </a:p>
              <a:p>
                <a:r>
                  <a:rPr lang="en-US" sz="2800" dirty="0"/>
                  <a:t>Where:</a:t>
                </a:r>
              </a:p>
              <a:p>
                <a14:m>
                  <m:oMath xmlns:m="http://schemas.openxmlformats.org/officeDocument/2006/math">
                    <m:sSub>
                      <m:sSubPr>
                        <m:ctrlPr>
                          <a:rPr lang="en-US" sz="2800" b="1" i="1">
                            <a:latin typeface="Cambria Math"/>
                          </a:rPr>
                        </m:ctrlPr>
                      </m:sSubPr>
                      <m:e>
                        <m:r>
                          <a:rPr lang="en-US" sz="2800" b="1" i="1">
                            <a:latin typeface="Cambria Math"/>
                          </a:rPr>
                          <m:t>𝑭</m:t>
                        </m:r>
                      </m:e>
                      <m:sub>
                        <m:r>
                          <a:rPr lang="en-US" sz="2800" b="1" i="1">
                            <a:latin typeface="Cambria Math"/>
                          </a:rPr>
                          <m:t>𝑼</m:t>
                        </m:r>
                      </m:sub>
                    </m:sSub>
                  </m:oMath>
                </a14:m>
                <a:r>
                  <a:rPr lang="en-US" sz="2800" dirty="0" smtClean="0"/>
                  <a:t>: </a:t>
                </a:r>
                <a:r>
                  <a:rPr lang="en-US" sz="2800" dirty="0"/>
                  <a:t>Effective belt pull (N);</a:t>
                </a:r>
              </a:p>
              <a:p>
                <a:r>
                  <a:rPr lang="en-US" sz="2800" dirty="0"/>
                  <a:t>V: Belt speed 1.00</a:t>
                </a:r>
                <a14:m>
                  <m:oMath xmlns:m="http://schemas.openxmlformats.org/officeDocument/2006/math">
                    <m:r>
                      <a:rPr lang="en-US" sz="2800" i="1">
                        <a:latin typeface="Cambria Math"/>
                      </a:rPr>
                      <m:t> (</m:t>
                    </m:r>
                    <m:f>
                      <m:fPr>
                        <m:type m:val="lin"/>
                        <m:ctrlPr>
                          <a:rPr lang="en-US" sz="2800" i="1">
                            <a:latin typeface="Cambria Math"/>
                          </a:rPr>
                        </m:ctrlPr>
                      </m:fPr>
                      <m:num>
                        <m:r>
                          <a:rPr lang="en-US" sz="2800" i="1">
                            <a:latin typeface="Cambria Math"/>
                          </a:rPr>
                          <m:t>𝑚</m:t>
                        </m:r>
                      </m:num>
                      <m:den>
                        <m:r>
                          <a:rPr lang="en-US" sz="2800" i="1">
                            <a:latin typeface="Cambria Math"/>
                          </a:rPr>
                          <m:t>𝑠</m:t>
                        </m:r>
                      </m:den>
                    </m:f>
                  </m:oMath>
                </a14:m>
                <a:r>
                  <a:rPr lang="en-US" sz="2800" dirty="0"/>
                  <a:t>)</a:t>
                </a:r>
              </a:p>
            </p:txBody>
          </p:sp>
        </mc:Choice>
        <mc:Fallback xmlns="">
          <p:sp>
            <p:nvSpPr>
              <p:cNvPr id="2" name="Subtitle 1"/>
              <p:cNvSpPr>
                <a:spLocks noGrp="1" noRot="1" noChangeAspect="1" noMove="1" noResize="1" noEditPoints="1" noAdjustHandles="1" noChangeArrowheads="1" noChangeShapeType="1" noTextEdit="1"/>
              </p:cNvSpPr>
              <p:nvPr>
                <p:ph type="subTitle" idx="1"/>
              </p:nvPr>
            </p:nvSpPr>
            <p:spPr>
              <a:xfrm>
                <a:off x="1219200" y="1447800"/>
                <a:ext cx="5637010" cy="2573740"/>
              </a:xfrm>
              <a:blipFill rotWithShape="1">
                <a:blip r:embed="rId2"/>
                <a:stretch>
                  <a:fillRect l="-2162"/>
                </a:stretch>
              </a:blipFill>
            </p:spPr>
            <p:txBody>
              <a:bodyPr/>
              <a:lstStyle/>
              <a:p>
                <a:r>
                  <a:rPr lang="en-US">
                    <a:noFill/>
                  </a:rPr>
                  <a:t> </a:t>
                </a:r>
              </a:p>
            </p:txBody>
          </p:sp>
        </mc:Fallback>
      </mc:AlternateContent>
      <p:sp>
        <p:nvSpPr>
          <p:cNvPr id="3" name="Title 2"/>
          <p:cNvSpPr>
            <a:spLocks noGrp="1"/>
          </p:cNvSpPr>
          <p:nvPr>
            <p:ph type="ctrTitle"/>
          </p:nvPr>
        </p:nvSpPr>
        <p:spPr>
          <a:xfrm>
            <a:off x="914400" y="609600"/>
            <a:ext cx="7175351" cy="1066800"/>
          </a:xfrm>
        </p:spPr>
        <p:txBody>
          <a:bodyPr/>
          <a:lstStyle/>
          <a:p>
            <a:pPr marL="182880" indent="0">
              <a:buNone/>
            </a:pPr>
            <a:r>
              <a:rPr lang="en-US" sz="4000" dirty="0">
                <a:effectLst/>
                <a:latin typeface="Times New Roman" pitchFamily="18" charset="0"/>
                <a:cs typeface="Times New Roman" pitchFamily="18" charset="0"/>
              </a:rPr>
              <a:t>Belt Power and Tensions</a:t>
            </a:r>
            <a:endParaRPr lang="en-US" sz="4000" dirty="0">
              <a:latin typeface="Times New Roman" pitchFamily="18" charset="0"/>
              <a:cs typeface="Times New Roman" pitchFamily="18" charset="0"/>
            </a:endParaRPr>
          </a:p>
        </p:txBody>
      </p:sp>
      <p:pic>
        <p:nvPicPr>
          <p:cNvPr id="1027" name="Picture 3" descr="C:\Users\workgroup\Desktop\tens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021540"/>
            <a:ext cx="6400800" cy="2211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17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7"/>
                                        </p:tgtEl>
                                        <p:attrNameLst>
                                          <p:attrName>style.visibility</p:attrName>
                                        </p:attrNameLst>
                                      </p:cBhvr>
                                      <p:to>
                                        <p:strVal val="visible"/>
                                      </p:to>
                                    </p:set>
                                    <p:anim calcmode="lin" valueType="num">
                                      <p:cBhvr additive="base">
                                        <p:cTn id="25" dur="500" fill="hold"/>
                                        <p:tgtEl>
                                          <p:spTgt spid="1027"/>
                                        </p:tgtEl>
                                        <p:attrNameLst>
                                          <p:attrName>ppt_x</p:attrName>
                                        </p:attrNameLst>
                                      </p:cBhvr>
                                      <p:tavLst>
                                        <p:tav tm="0">
                                          <p:val>
                                            <p:strVal val="#ppt_x"/>
                                          </p:val>
                                        </p:tav>
                                        <p:tav tm="100000">
                                          <p:val>
                                            <p:strVal val="#ppt_x"/>
                                          </p:val>
                                        </p:tav>
                                      </p:tavLst>
                                    </p:anim>
                                    <p:anim calcmode="lin" valueType="num">
                                      <p:cBhvr additive="base">
                                        <p:cTn id="26"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ubtitle 1"/>
              <p:cNvSpPr>
                <a:spLocks noGrp="1"/>
              </p:cNvSpPr>
              <p:nvPr>
                <p:ph type="subTitle" idx="1"/>
              </p:nvPr>
            </p:nvSpPr>
            <p:spPr>
              <a:xfrm>
                <a:off x="1143000" y="1447800"/>
                <a:ext cx="7086600" cy="4648200"/>
              </a:xfrm>
            </p:spPr>
            <p:txBody>
              <a:bodyPr>
                <a:normAutofit fontScale="92500"/>
              </a:bodyPr>
              <a:lstStyle/>
              <a:p>
                <a:r>
                  <a:rPr lang="en-US" b="1" dirty="0" smtClean="0">
                    <a:latin typeface="Times New Roman" pitchFamily="18" charset="0"/>
                    <a:cs typeface="Times New Roman" pitchFamily="18" charset="0"/>
                  </a:rPr>
                  <a:t>F</a:t>
                </a:r>
                <a:r>
                  <a:rPr lang="en-US" b="1" baseline="-25000" dirty="0" smtClean="0">
                    <a:latin typeface="Times New Roman" pitchFamily="18" charset="0"/>
                    <a:cs typeface="Times New Roman" pitchFamily="18" charset="0"/>
                  </a:rPr>
                  <a:t>U</a:t>
                </a:r>
                <a:r>
                  <a:rPr lang="en-US" b="1" dirty="0">
                    <a:latin typeface="Times New Roman" pitchFamily="18" charset="0"/>
                    <a:cs typeface="Times New Roman" pitchFamily="18" charset="0"/>
                  </a:rPr>
                  <a:t>=</a:t>
                </a:r>
                <a14:m>
                  <m:oMath xmlns:m="http://schemas.openxmlformats.org/officeDocument/2006/math">
                    <m:sSub>
                      <m:sSubPr>
                        <m:ctrlPr>
                          <a:rPr lang="en-US" b="1" i="1">
                            <a:latin typeface="Cambria Math"/>
                          </a:rPr>
                        </m:ctrlPr>
                      </m:sSubPr>
                      <m:e>
                        <m:r>
                          <a:rPr lang="en-US" b="1" i="1">
                            <a:latin typeface="Cambria Math"/>
                          </a:rPr>
                          <m:t> </m:t>
                        </m:r>
                        <m:r>
                          <a:rPr lang="en-US" b="1" i="1">
                            <a:latin typeface="Cambria Math"/>
                          </a:rPr>
                          <m:t>𝝁</m:t>
                        </m:r>
                      </m:e>
                      <m:sub>
                        <m:r>
                          <a:rPr lang="en-US" b="1" i="1">
                            <a:latin typeface="Cambria Math"/>
                          </a:rPr>
                          <m:t>𝑹</m:t>
                        </m:r>
                      </m:sub>
                    </m:sSub>
                    <m:r>
                      <a:rPr lang="en-US" b="1" i="1">
                        <a:latin typeface="Cambria Math"/>
                      </a:rPr>
                      <m:t>×</m:t>
                    </m:r>
                    <m:r>
                      <a:rPr lang="en-US" b="1" i="1">
                        <a:latin typeface="Cambria Math"/>
                      </a:rPr>
                      <m:t>𝒈</m:t>
                    </m:r>
                    <m:r>
                      <a:rPr lang="en-US" b="1" i="1">
                        <a:latin typeface="Cambria Math"/>
                      </a:rPr>
                      <m:t> </m:t>
                    </m:r>
                    <m:d>
                      <m:dPr>
                        <m:ctrlPr>
                          <a:rPr lang="en-US" b="1" i="1">
                            <a:latin typeface="Cambria Math"/>
                          </a:rPr>
                        </m:ctrlPr>
                      </m:dPr>
                      <m:e>
                        <m:r>
                          <a:rPr lang="en-US" b="1" i="1">
                            <a:latin typeface="Cambria Math"/>
                          </a:rPr>
                          <m:t>𝒎</m:t>
                        </m:r>
                        <m:r>
                          <a:rPr lang="en-US" b="1" i="1">
                            <a:latin typeface="Cambria Math"/>
                          </a:rPr>
                          <m:t>+</m:t>
                        </m:r>
                        <m:sSub>
                          <m:sSubPr>
                            <m:ctrlPr>
                              <a:rPr lang="en-US" b="1" i="1">
                                <a:latin typeface="Cambria Math"/>
                              </a:rPr>
                            </m:ctrlPr>
                          </m:sSubPr>
                          <m:e>
                            <m:r>
                              <a:rPr lang="en-US" b="1" i="1">
                                <a:latin typeface="Cambria Math"/>
                              </a:rPr>
                              <m:t>𝒎</m:t>
                            </m:r>
                          </m:e>
                          <m:sub>
                            <m:r>
                              <a:rPr lang="en-US" b="1" i="1">
                                <a:latin typeface="Cambria Math"/>
                              </a:rPr>
                              <m:t>𝑩</m:t>
                            </m:r>
                          </m:sub>
                        </m:sSub>
                        <m:r>
                          <a:rPr lang="en-US" b="1" i="1">
                            <a:latin typeface="Cambria Math"/>
                          </a:rPr>
                          <m:t>+</m:t>
                        </m:r>
                        <m:sSub>
                          <m:sSubPr>
                            <m:ctrlPr>
                              <a:rPr lang="en-US" b="1" i="1">
                                <a:latin typeface="Cambria Math"/>
                              </a:rPr>
                            </m:ctrlPr>
                          </m:sSubPr>
                          <m:e>
                            <m:r>
                              <a:rPr lang="en-US" b="1" i="1">
                                <a:latin typeface="Cambria Math"/>
                              </a:rPr>
                              <m:t>𝒎</m:t>
                            </m:r>
                          </m:e>
                          <m:sub>
                            <m:r>
                              <a:rPr lang="en-US" b="1" i="1">
                                <a:latin typeface="Cambria Math"/>
                              </a:rPr>
                              <m:t>𝑹</m:t>
                            </m:r>
                          </m:sub>
                        </m:sSub>
                      </m:e>
                    </m:d>
                  </m:oMath>
                </a14:m>
                <a:r>
                  <a:rPr lang="en-US" dirty="0">
                    <a:latin typeface="Times New Roman" pitchFamily="18" charset="0"/>
                    <a:cs typeface="Times New Roman" pitchFamily="18" charset="0"/>
                  </a:rPr>
                  <a:t>……………………… (4</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Where</a:t>
                </a:r>
                <a:r>
                  <a:rPr lang="en-US" dirty="0">
                    <a:latin typeface="Times New Roman" pitchFamily="18" charset="0"/>
                    <a:cs typeface="Times New Roman" pitchFamily="18" charset="0"/>
                  </a:rPr>
                  <a:t>:</a:t>
                </a:r>
              </a:p>
              <a:p>
                <a14:m>
                  <m:oMath xmlns:m="http://schemas.openxmlformats.org/officeDocument/2006/math">
                    <m:sSub>
                      <m:sSubPr>
                        <m:ctrlPr>
                          <a:rPr lang="en-US" i="1">
                            <a:latin typeface="Cambria Math"/>
                          </a:rPr>
                        </m:ctrlPr>
                      </m:sSubPr>
                      <m:e>
                        <m:r>
                          <a:rPr lang="en-US" i="1">
                            <a:latin typeface="Cambria Math"/>
                          </a:rPr>
                          <m:t>𝜇</m:t>
                        </m:r>
                      </m:e>
                      <m:sub>
                        <m:r>
                          <a:rPr lang="en-US" i="1">
                            <a:latin typeface="Cambria Math"/>
                          </a:rPr>
                          <m:t>𝑅</m:t>
                        </m:r>
                      </m:sub>
                    </m:sSub>
                  </m:oMath>
                </a14:m>
                <a:r>
                  <a:rPr lang="en-US" dirty="0">
                    <a:latin typeface="Times New Roman" pitchFamily="18" charset="0"/>
                    <a:cs typeface="Times New Roman" pitchFamily="18" charset="0"/>
                  </a:rPr>
                  <a:t>= Friction coefficient when running over </a:t>
                </a:r>
                <a:r>
                  <a:rPr lang="en-US" dirty="0" smtClean="0">
                    <a:latin typeface="Times New Roman" pitchFamily="18" charset="0"/>
                    <a:cs typeface="Times New Roman" pitchFamily="18" charset="0"/>
                  </a:rPr>
                  <a:t>roller(0.033</a:t>
                </a:r>
                <a:r>
                  <a:rPr lang="en-US" dirty="0">
                    <a:latin typeface="Times New Roman" pitchFamily="18" charset="0"/>
                    <a:cs typeface="Times New Roman" pitchFamily="18" charset="0"/>
                  </a:rPr>
                  <a:t>)</a:t>
                </a:r>
              </a:p>
              <a:p>
                <a14:m>
                  <m:oMath xmlns:m="http://schemas.openxmlformats.org/officeDocument/2006/math">
                    <m:r>
                      <a:rPr lang="en-US" i="1">
                        <a:latin typeface="Cambria Math"/>
                      </a:rPr>
                      <m:t> </m:t>
                    </m:r>
                    <m:r>
                      <a:rPr lang="en-US" i="1">
                        <a:latin typeface="Cambria Math"/>
                      </a:rPr>
                      <m:t>𝑔</m:t>
                    </m:r>
                    <m:r>
                      <a:rPr lang="en-US" i="1">
                        <a:latin typeface="Cambria Math"/>
                      </a:rPr>
                      <m:t> </m:t>
                    </m:r>
                  </m:oMath>
                </a14:m>
                <a:r>
                  <a:rPr lang="en-US" dirty="0">
                    <a:latin typeface="Times New Roman" pitchFamily="18" charset="0"/>
                    <a:cs typeface="Times New Roman" pitchFamily="18" charset="0"/>
                  </a:rPr>
                  <a:t>= Acceleration due to gravity (9.81</a:t>
                </a:r>
                <a14:m>
                  <m:oMath xmlns:m="http://schemas.openxmlformats.org/officeDocument/2006/math">
                    <m:f>
                      <m:fPr>
                        <m:type m:val="lin"/>
                        <m:ctrlPr>
                          <a:rPr lang="en-US" i="1">
                            <a:latin typeface="Cambria Math"/>
                          </a:rPr>
                        </m:ctrlPr>
                      </m:fPr>
                      <m:num>
                        <m:r>
                          <a:rPr lang="en-US" i="1">
                            <a:latin typeface="Cambria Math"/>
                          </a:rPr>
                          <m:t>𝑚</m:t>
                        </m:r>
                      </m:num>
                      <m:den>
                        <m:sSup>
                          <m:sSupPr>
                            <m:ctrlPr>
                              <a:rPr lang="en-US" i="1">
                                <a:latin typeface="Cambria Math"/>
                              </a:rPr>
                            </m:ctrlPr>
                          </m:sSupPr>
                          <m:e>
                            <m:r>
                              <a:rPr lang="en-US" i="1">
                                <a:latin typeface="Cambria Math"/>
                              </a:rPr>
                              <m:t>𝑠</m:t>
                            </m:r>
                          </m:e>
                          <m:sup>
                            <m:r>
                              <a:rPr lang="en-US" i="1">
                                <a:latin typeface="Cambria Math"/>
                              </a:rPr>
                              <m:t>2</m:t>
                            </m:r>
                          </m:sup>
                        </m:sSup>
                      </m:den>
                    </m:f>
                  </m:oMath>
                </a14:m>
                <a:r>
                  <a:rPr lang="en-US" dirty="0">
                    <a:latin typeface="Times New Roman" pitchFamily="18" charset="0"/>
                    <a:cs typeface="Times New Roman" pitchFamily="18" charset="0"/>
                  </a:rPr>
                  <a:t>)</a:t>
                </a:r>
              </a:p>
              <a:p>
                <a14:m>
                  <m:oMath xmlns:m="http://schemas.openxmlformats.org/officeDocument/2006/math">
                    <m:r>
                      <a:rPr lang="en-US" i="1">
                        <a:latin typeface="Cambria Math"/>
                      </a:rPr>
                      <m:t>𝑚</m:t>
                    </m:r>
                  </m:oMath>
                </a14:m>
                <a:r>
                  <a:rPr lang="en-US" dirty="0">
                    <a:latin typeface="Times New Roman" pitchFamily="18" charset="0"/>
                    <a:cs typeface="Times New Roman" pitchFamily="18" charset="0"/>
                  </a:rPr>
                  <a:t>= Mass of the goods conveyed over the entire </a:t>
                </a:r>
                <a:r>
                  <a:rPr lang="en-US" dirty="0" smtClean="0">
                    <a:latin typeface="Times New Roman" pitchFamily="18" charset="0"/>
                    <a:cs typeface="Times New Roman" pitchFamily="18" charset="0"/>
                  </a:rPr>
                  <a:t>length conveyed </a:t>
                </a:r>
                <a:r>
                  <a:rPr lang="en-US" dirty="0">
                    <a:latin typeface="Times New Roman" pitchFamily="18" charset="0"/>
                    <a:cs typeface="Times New Roman" pitchFamily="18" charset="0"/>
                  </a:rPr>
                  <a:t>(total load) (16 kg)</a:t>
                </a:r>
              </a:p>
              <a:p>
                <a14:m>
                  <m:oMath xmlns:m="http://schemas.openxmlformats.org/officeDocument/2006/math">
                    <m:sSub>
                      <m:sSubPr>
                        <m:ctrlPr>
                          <a:rPr lang="en-US" i="1">
                            <a:latin typeface="Cambria Math"/>
                          </a:rPr>
                        </m:ctrlPr>
                      </m:sSubPr>
                      <m:e>
                        <m:r>
                          <a:rPr lang="en-US" i="1">
                            <a:latin typeface="Cambria Math"/>
                          </a:rPr>
                          <m:t>𝑚</m:t>
                        </m:r>
                      </m:e>
                      <m:sub>
                        <m:r>
                          <a:rPr lang="en-US" i="1">
                            <a:latin typeface="Cambria Math"/>
                          </a:rPr>
                          <m:t>𝐵</m:t>
                        </m:r>
                      </m:sub>
                    </m:sSub>
                  </m:oMath>
                </a14:m>
                <a:r>
                  <a:rPr lang="en-US" dirty="0">
                    <a:latin typeface="Times New Roman" pitchFamily="18" charset="0"/>
                    <a:cs typeface="Times New Roman" pitchFamily="18" charset="0"/>
                  </a:rPr>
                  <a:t>= Mass of the belt (12 kg)</a:t>
                </a:r>
              </a:p>
              <a:p>
                <a14:m>
                  <m:oMath xmlns:m="http://schemas.openxmlformats.org/officeDocument/2006/math">
                    <m:sSub>
                      <m:sSubPr>
                        <m:ctrlPr>
                          <a:rPr lang="en-US" i="1">
                            <a:latin typeface="Cambria Math"/>
                          </a:rPr>
                        </m:ctrlPr>
                      </m:sSubPr>
                      <m:e>
                        <m:r>
                          <a:rPr lang="en-US" i="1">
                            <a:latin typeface="Cambria Math"/>
                          </a:rPr>
                          <m:t>𝑚</m:t>
                        </m:r>
                      </m:e>
                      <m:sub>
                        <m:r>
                          <a:rPr lang="en-US" i="1">
                            <a:latin typeface="Cambria Math"/>
                          </a:rPr>
                          <m:t>𝑅</m:t>
                        </m:r>
                      </m:sub>
                    </m:sSub>
                  </m:oMath>
                </a14:m>
                <a:r>
                  <a:rPr lang="en-US" dirty="0">
                    <a:latin typeface="Times New Roman" pitchFamily="18" charset="0"/>
                    <a:cs typeface="Times New Roman" pitchFamily="18" charset="0"/>
                  </a:rPr>
                  <a:t>= Mass of all rotating </a:t>
                </a:r>
                <a:r>
                  <a:rPr lang="en-US" dirty="0" smtClean="0">
                    <a:latin typeface="Times New Roman" pitchFamily="18" charset="0"/>
                    <a:cs typeface="Times New Roman" pitchFamily="18" charset="0"/>
                  </a:rPr>
                  <a:t>drums, except </a:t>
                </a:r>
                <a:r>
                  <a:rPr lang="en-US" dirty="0">
                    <a:latin typeface="Times New Roman" pitchFamily="18" charset="0"/>
                    <a:cs typeface="Times New Roman" pitchFamily="18" charset="0"/>
                  </a:rPr>
                  <a:t>for drive pulley (39 kg)</a:t>
                </a:r>
              </a:p>
              <a:p>
                <a14:m>
                  <m:oMath xmlns:m="http://schemas.openxmlformats.org/officeDocument/2006/math">
                    <m:sSub>
                      <m:sSubPr>
                        <m:ctrlPr>
                          <a:rPr lang="en-US" i="1">
                            <a:latin typeface="Cambria Math"/>
                          </a:rPr>
                        </m:ctrlPr>
                      </m:sSubPr>
                      <m:e>
                        <m:r>
                          <a:rPr lang="en-US" i="1">
                            <a:latin typeface="Cambria Math"/>
                          </a:rPr>
                          <m:t>𝐹</m:t>
                        </m:r>
                      </m:e>
                      <m:sub>
                        <m:r>
                          <a:rPr lang="en-US" i="1">
                            <a:latin typeface="Cambria Math"/>
                          </a:rPr>
                          <m:t>𝑈</m:t>
                        </m:r>
                      </m:sub>
                    </m:sSub>
                  </m:oMath>
                </a14:m>
                <a:r>
                  <a:rPr lang="en-US" dirty="0">
                    <a:latin typeface="Times New Roman" pitchFamily="18" charset="0"/>
                    <a:cs typeface="Times New Roman" pitchFamily="18" charset="0"/>
                  </a:rPr>
                  <a:t> = 21.7 </a:t>
                </a:r>
                <a:r>
                  <a:rPr lang="en-US" dirty="0" smtClean="0">
                    <a:latin typeface="Times New Roman" pitchFamily="18" charset="0"/>
                    <a:cs typeface="Times New Roman" pitchFamily="18" charset="0"/>
                  </a:rPr>
                  <a:t>N</a:t>
                </a:r>
              </a:p>
              <a:p>
                <a:r>
                  <a:rPr lang="en-US" dirty="0" smtClean="0">
                    <a:latin typeface="Times New Roman" pitchFamily="18" charset="0"/>
                    <a:cs typeface="Times New Roman" pitchFamily="18" charset="0"/>
                  </a:rPr>
                  <a:t>So the power at drive pulley is:</a:t>
                </a:r>
              </a:p>
              <a:p>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𝑝</m:t>
                        </m:r>
                      </m:sub>
                    </m:sSub>
                  </m:oMath>
                </a14:m>
                <a:r>
                  <a:rPr lang="en-US" dirty="0">
                    <a:latin typeface="Times New Roman" pitchFamily="18" charset="0"/>
                    <a:cs typeface="Times New Roman" pitchFamily="18" charset="0"/>
                  </a:rPr>
                  <a:t> = </a:t>
                </a:r>
                <a:r>
                  <a:rPr lang="en-US" dirty="0" smtClean="0">
                    <a:latin typeface="Times New Roman" pitchFamily="18" charset="0"/>
                    <a:cs typeface="Times New Roman" pitchFamily="18" charset="0"/>
                  </a:rPr>
                  <a:t>0.0217 KW</a:t>
                </a:r>
                <a:endParaRPr lang="en-US" dirty="0">
                  <a:latin typeface="Times New Roman" pitchFamily="18" charset="0"/>
                  <a:cs typeface="Times New Roman" pitchFamily="18" charset="0"/>
                </a:endParaRPr>
              </a:p>
              <a:p>
                <a:endParaRPr lang="en-US" dirty="0"/>
              </a:p>
            </p:txBody>
          </p:sp>
        </mc:Choice>
        <mc:Fallback xmlns="">
          <p:sp>
            <p:nvSpPr>
              <p:cNvPr id="2" name="Subtitle 1"/>
              <p:cNvSpPr>
                <a:spLocks noGrp="1" noRot="1" noChangeAspect="1" noMove="1" noResize="1" noEditPoints="1" noAdjustHandles="1" noChangeArrowheads="1" noChangeShapeType="1" noTextEdit="1"/>
              </p:cNvSpPr>
              <p:nvPr>
                <p:ph type="subTitle" idx="1"/>
              </p:nvPr>
            </p:nvSpPr>
            <p:spPr>
              <a:xfrm>
                <a:off x="1143000" y="1447800"/>
                <a:ext cx="7086600" cy="4648200"/>
              </a:xfrm>
              <a:blipFill rotWithShape="1">
                <a:blip r:embed="rId2"/>
                <a:stretch>
                  <a:fillRect l="-947" t="-656"/>
                </a:stretch>
              </a:blipFill>
            </p:spPr>
            <p:txBody>
              <a:bodyPr/>
              <a:lstStyle/>
              <a:p>
                <a:r>
                  <a:rPr lang="en-US">
                    <a:noFill/>
                  </a:rPr>
                  <a:t> </a:t>
                </a:r>
              </a:p>
            </p:txBody>
          </p:sp>
        </mc:Fallback>
      </mc:AlternateContent>
      <p:sp>
        <p:nvSpPr>
          <p:cNvPr id="3" name="Title 2"/>
          <p:cNvSpPr>
            <a:spLocks noGrp="1"/>
          </p:cNvSpPr>
          <p:nvPr>
            <p:ph type="ctrTitle"/>
          </p:nvPr>
        </p:nvSpPr>
        <p:spPr>
          <a:xfrm>
            <a:off x="914400" y="533400"/>
            <a:ext cx="6934200" cy="762000"/>
          </a:xfrm>
        </p:spPr>
        <p:txBody>
          <a:bodyPr/>
          <a:lstStyle/>
          <a:p>
            <a:pPr marL="182880" indent="0">
              <a:buNone/>
            </a:pPr>
            <a:r>
              <a:rPr lang="en-US" sz="3600" dirty="0">
                <a:effectLst/>
                <a:latin typeface="Times New Roman" pitchFamily="18" charset="0"/>
                <a:cs typeface="Times New Roman" pitchFamily="18" charset="0"/>
              </a:rPr>
              <a:t>Belt Power and </a:t>
            </a:r>
            <a:r>
              <a:rPr lang="en-US" sz="3600" dirty="0" smtClean="0">
                <a:effectLst/>
                <a:latin typeface="Times New Roman" pitchFamily="18" charset="0"/>
                <a:cs typeface="Times New Roman" pitchFamily="18" charset="0"/>
              </a:rPr>
              <a:t>Tensions(cont..)</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43761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ubtitle 1"/>
              <p:cNvSpPr>
                <a:spLocks noGrp="1"/>
              </p:cNvSpPr>
              <p:nvPr>
                <p:ph type="subTitle" idx="1"/>
              </p:nvPr>
            </p:nvSpPr>
            <p:spPr>
              <a:xfrm>
                <a:off x="1219200" y="1752600"/>
                <a:ext cx="5637010" cy="3657600"/>
              </a:xfrm>
            </p:spPr>
            <p:txBody>
              <a:bodyPr>
                <a:normAutofit fontScale="92500" lnSpcReduction="20000"/>
              </a:bodyPr>
              <a:lstStyle/>
              <a:p>
                <a:r>
                  <a:rPr lang="en-US" sz="2400" b="1" dirty="0" smtClean="0">
                    <a:latin typeface="Times New Roman" pitchFamily="18" charset="0"/>
                    <a:cs typeface="Times New Roman" pitchFamily="18" charset="0"/>
                  </a:rPr>
                  <a:t>Maximum belt pull is:</a:t>
                </a:r>
              </a:p>
              <a:p>
                <a14:m>
                  <m:oMath xmlns:m="http://schemas.openxmlformats.org/officeDocument/2006/math">
                    <m:sSub>
                      <m:sSubPr>
                        <m:ctrlPr>
                          <a:rPr lang="en-US" sz="2400" b="1" i="1">
                            <a:latin typeface="Cambria Math"/>
                          </a:rPr>
                        </m:ctrlPr>
                      </m:sSubPr>
                      <m:e>
                        <m:r>
                          <a:rPr lang="en-US" sz="2400" b="1" i="1">
                            <a:latin typeface="Cambria Math"/>
                          </a:rPr>
                          <m:t>𝑭</m:t>
                        </m:r>
                      </m:e>
                      <m:sub>
                        <m:r>
                          <a:rPr lang="en-US" sz="2400" b="1" i="1">
                            <a:latin typeface="Cambria Math"/>
                          </a:rPr>
                          <m:t>𝟏</m:t>
                        </m:r>
                      </m:sub>
                    </m:sSub>
                  </m:oMath>
                </a14:m>
                <a:r>
                  <a:rPr lang="en-US" sz="2400" b="1" dirty="0">
                    <a:latin typeface="Times New Roman" pitchFamily="18" charset="0"/>
                    <a:cs typeface="Times New Roman" pitchFamily="18" charset="0"/>
                  </a:rPr>
                  <a:t> =</a:t>
                </a:r>
                <a14:m>
                  <m:oMath xmlns:m="http://schemas.openxmlformats.org/officeDocument/2006/math">
                    <m:sSub>
                      <m:sSubPr>
                        <m:ctrlPr>
                          <a:rPr lang="en-US" sz="2400" b="1" i="1" smtClean="0">
                            <a:latin typeface="Cambria Math"/>
                          </a:rPr>
                        </m:ctrlPr>
                      </m:sSubPr>
                      <m:e>
                        <m:r>
                          <a:rPr lang="en-US" sz="2400" b="1" i="1">
                            <a:latin typeface="Cambria Math"/>
                          </a:rPr>
                          <m:t>𝑭</m:t>
                        </m:r>
                      </m:e>
                      <m:sub>
                        <m:r>
                          <a:rPr lang="en-US" sz="2400" b="1" i="1">
                            <a:latin typeface="Cambria Math"/>
                          </a:rPr>
                          <m:t>𝑼</m:t>
                        </m:r>
                      </m:sub>
                    </m:sSub>
                    <m:r>
                      <a:rPr lang="en-US" sz="2400" b="1" i="1">
                        <a:latin typeface="Cambria Math"/>
                      </a:rPr>
                      <m:t>× </m:t>
                    </m:r>
                    <m:sSub>
                      <m:sSubPr>
                        <m:ctrlPr>
                          <a:rPr lang="en-US" sz="2400" b="1" i="1">
                            <a:latin typeface="Cambria Math"/>
                          </a:rPr>
                        </m:ctrlPr>
                      </m:sSubPr>
                      <m:e>
                        <m:r>
                          <a:rPr lang="en-US" sz="2400" b="1" i="1">
                            <a:latin typeface="Cambria Math"/>
                          </a:rPr>
                          <m:t>𝑪</m:t>
                        </m:r>
                      </m:e>
                      <m:sub>
                        <m:r>
                          <a:rPr lang="en-US" sz="2400" b="1" i="1">
                            <a:latin typeface="Cambria Math"/>
                          </a:rPr>
                          <m:t>𝟏</m:t>
                        </m:r>
                      </m:sub>
                    </m:sSub>
                  </m:oMath>
                </a14:m>
                <a:r>
                  <a:rPr lang="en-US" sz="2400" dirty="0">
                    <a:latin typeface="Times New Roman" pitchFamily="18" charset="0"/>
                    <a:cs typeface="Times New Roman" pitchFamily="18" charset="0"/>
                  </a:rPr>
                  <a:t> ……………………… (5)</a:t>
                </a:r>
              </a:p>
              <a:p>
                <a:r>
                  <a:rPr lang="en-US" sz="2400" dirty="0">
                    <a:latin typeface="Times New Roman" pitchFamily="18" charset="0"/>
                    <a:cs typeface="Times New Roman" pitchFamily="18" charset="0"/>
                  </a:rPr>
                  <a:t>Where:</a:t>
                </a:r>
              </a:p>
              <a:p>
                <a14:m>
                  <m:oMath xmlns:m="http://schemas.openxmlformats.org/officeDocument/2006/math">
                    <m:sSub>
                      <m:sSubPr>
                        <m:ctrlPr>
                          <a:rPr lang="en-US" sz="2400" i="1">
                            <a:latin typeface="Cambria Math"/>
                          </a:rPr>
                        </m:ctrlPr>
                      </m:sSubPr>
                      <m:e>
                        <m:r>
                          <a:rPr lang="en-US" sz="2400" i="1">
                            <a:latin typeface="Cambria Math"/>
                          </a:rPr>
                          <m:t>𝐹</m:t>
                        </m:r>
                      </m:e>
                      <m:sub>
                        <m:r>
                          <a:rPr lang="en-US" sz="2400" i="1">
                            <a:latin typeface="Cambria Math"/>
                          </a:rPr>
                          <m:t>𝑈</m:t>
                        </m:r>
                      </m:sub>
                    </m:sSub>
                  </m:oMath>
                </a14:m>
                <a:r>
                  <a:rPr lang="en-US" sz="2400" dirty="0">
                    <a:latin typeface="Times New Roman" pitchFamily="18" charset="0"/>
                    <a:cs typeface="Times New Roman" pitchFamily="18" charset="0"/>
                  </a:rPr>
                  <a:t> = Effective Pull (21.7 N)</a:t>
                </a:r>
              </a:p>
              <a:p>
                <a14:m>
                  <m:oMath xmlns:m="http://schemas.openxmlformats.org/officeDocument/2006/math">
                    <m:sSub>
                      <m:sSubPr>
                        <m:ctrlPr>
                          <a:rPr lang="en-US" sz="2400" i="1">
                            <a:latin typeface="Cambria Math"/>
                          </a:rPr>
                        </m:ctrlPr>
                      </m:sSubPr>
                      <m:e>
                        <m:r>
                          <a:rPr lang="en-US" sz="2400" i="1">
                            <a:latin typeface="Cambria Math"/>
                          </a:rPr>
                          <m:t>𝐶</m:t>
                        </m:r>
                      </m:e>
                      <m:sub>
                        <m:r>
                          <a:rPr lang="en-US" sz="2400" i="1">
                            <a:latin typeface="Cambria Math"/>
                          </a:rPr>
                          <m:t>1</m:t>
                        </m:r>
                      </m:sub>
                    </m:sSub>
                  </m:oMath>
                </a14:m>
                <a:r>
                  <a:rPr lang="en-US" sz="2400" dirty="0">
                    <a:latin typeface="Times New Roman" pitchFamily="18" charset="0"/>
                    <a:cs typeface="Times New Roman" pitchFamily="18" charset="0"/>
                  </a:rPr>
                  <a:t> = Factor to the drive pulley (1.2)</a:t>
                </a:r>
              </a:p>
              <a:p>
                <a:r>
                  <a:rPr lang="en-US" sz="2400" dirty="0">
                    <a:latin typeface="Times New Roman" pitchFamily="18" charset="0"/>
                    <a:cs typeface="Times New Roman" pitchFamily="18" charset="0"/>
                  </a:rPr>
                  <a:t>So the maximum belt pull   </a:t>
                </a:r>
                <a14:m>
                  <m:oMath xmlns:m="http://schemas.openxmlformats.org/officeDocument/2006/math">
                    <m:sSub>
                      <m:sSubPr>
                        <m:ctrlPr>
                          <a:rPr lang="en-US" sz="2400" i="1">
                            <a:latin typeface="Cambria Math"/>
                          </a:rPr>
                        </m:ctrlPr>
                      </m:sSubPr>
                      <m:e>
                        <m:r>
                          <a:rPr lang="en-US" sz="2400" i="1">
                            <a:latin typeface="Cambria Math"/>
                          </a:rPr>
                          <m:t>𝐹</m:t>
                        </m:r>
                      </m:e>
                      <m:sub>
                        <m:r>
                          <a:rPr lang="en-US" sz="2400" i="1">
                            <a:latin typeface="Cambria Math"/>
                          </a:rPr>
                          <m:t>1</m:t>
                        </m:r>
                      </m:sub>
                    </m:sSub>
                  </m:oMath>
                </a14:m>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is 26.04 </a:t>
                </a:r>
                <a:r>
                  <a:rPr lang="en-US" sz="2400" dirty="0" smtClean="0">
                    <a:latin typeface="Times New Roman" pitchFamily="18" charset="0"/>
                    <a:cs typeface="Times New Roman" pitchFamily="18" charset="0"/>
                  </a:rPr>
                  <a:t>N</a:t>
                </a:r>
              </a:p>
              <a:p>
                <a:r>
                  <a:rPr lang="en-US" sz="2400" b="1" dirty="0" smtClean="0">
                    <a:latin typeface="Times New Roman" pitchFamily="18" charset="0"/>
                    <a:cs typeface="Times New Roman" pitchFamily="18" charset="0"/>
                  </a:rPr>
                  <a:t>Minimum </a:t>
                </a:r>
                <a:r>
                  <a:rPr lang="en-US" sz="2400" b="1" dirty="0">
                    <a:latin typeface="Times New Roman" pitchFamily="18" charset="0"/>
                    <a:cs typeface="Times New Roman" pitchFamily="18" charset="0"/>
                  </a:rPr>
                  <a:t>belt pull is</a:t>
                </a:r>
                <a:r>
                  <a:rPr lang="en-US" sz="2400" b="1" dirty="0" smtClean="0">
                    <a:latin typeface="Times New Roman" pitchFamily="18" charset="0"/>
                    <a:cs typeface="Times New Roman" pitchFamily="18" charset="0"/>
                  </a:rPr>
                  <a:t>:</a:t>
                </a:r>
              </a:p>
              <a:p>
                <a14:m>
                  <m:oMath xmlns:m="http://schemas.openxmlformats.org/officeDocument/2006/math">
                    <m:sSub>
                      <m:sSubPr>
                        <m:ctrlPr>
                          <a:rPr lang="en-US" sz="2400" b="1" i="1">
                            <a:latin typeface="Cambria Math"/>
                          </a:rPr>
                        </m:ctrlPr>
                      </m:sSubPr>
                      <m:e>
                        <m:r>
                          <a:rPr lang="en-US" sz="2400" b="1" i="1">
                            <a:latin typeface="Cambria Math"/>
                          </a:rPr>
                          <m:t>𝑭</m:t>
                        </m:r>
                      </m:e>
                      <m:sub>
                        <m:r>
                          <a:rPr lang="en-US" sz="2400" b="1" i="1">
                            <a:latin typeface="Cambria Math"/>
                          </a:rPr>
                          <m:t>𝟐</m:t>
                        </m:r>
                      </m:sub>
                    </m:sSub>
                  </m:oMath>
                </a14:m>
                <a:r>
                  <a:rPr lang="en-US" sz="2400" b="1" dirty="0">
                    <a:latin typeface="Times New Roman" pitchFamily="18" charset="0"/>
                    <a:cs typeface="Times New Roman" pitchFamily="18" charset="0"/>
                  </a:rPr>
                  <a:t>=</a:t>
                </a:r>
                <a14:m>
                  <m:oMath xmlns:m="http://schemas.openxmlformats.org/officeDocument/2006/math">
                    <m:sSub>
                      <m:sSubPr>
                        <m:ctrlPr>
                          <a:rPr lang="en-US" sz="2400" b="1" i="1">
                            <a:latin typeface="Cambria Math"/>
                          </a:rPr>
                        </m:ctrlPr>
                      </m:sSubPr>
                      <m:e>
                        <m:r>
                          <a:rPr lang="en-US" sz="2400" b="1" i="1">
                            <a:latin typeface="Cambria Math"/>
                          </a:rPr>
                          <m:t>𝑭</m:t>
                        </m:r>
                      </m:e>
                      <m:sub>
                        <m:r>
                          <a:rPr lang="en-US" sz="2400" b="1" i="1">
                            <a:latin typeface="Cambria Math"/>
                          </a:rPr>
                          <m:t>𝟏</m:t>
                        </m:r>
                      </m:sub>
                    </m:sSub>
                    <m:r>
                      <a:rPr lang="en-US" sz="2400" b="1" i="1">
                        <a:latin typeface="Cambria Math"/>
                      </a:rPr>
                      <m:t>−</m:t>
                    </m:r>
                    <m:sSub>
                      <m:sSubPr>
                        <m:ctrlPr>
                          <a:rPr lang="en-US" sz="2400" b="1" i="1">
                            <a:latin typeface="Cambria Math"/>
                          </a:rPr>
                        </m:ctrlPr>
                      </m:sSubPr>
                      <m:e>
                        <m:r>
                          <a:rPr lang="en-US" sz="2400" b="1" i="1">
                            <a:latin typeface="Cambria Math"/>
                          </a:rPr>
                          <m:t>𝑭</m:t>
                        </m:r>
                      </m:e>
                      <m:sub>
                        <m:r>
                          <a:rPr lang="en-US" sz="2400" b="1" i="1">
                            <a:latin typeface="Cambria Math"/>
                          </a:rPr>
                          <m:t>𝑼</m:t>
                        </m:r>
                      </m:sub>
                    </m:sSub>
                  </m:oMath>
                </a14:m>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(6)</a:t>
                </a:r>
              </a:p>
              <a:p>
                <a:r>
                  <a:rPr lang="en-US" sz="2400" dirty="0">
                    <a:latin typeface="Times New Roman" pitchFamily="18" charset="0"/>
                    <a:cs typeface="Times New Roman" pitchFamily="18" charset="0"/>
                  </a:rPr>
                  <a:t>So the maximum belt pull   </a:t>
                </a:r>
                <a14:m>
                  <m:oMath xmlns:m="http://schemas.openxmlformats.org/officeDocument/2006/math">
                    <m:sSub>
                      <m:sSubPr>
                        <m:ctrlPr>
                          <a:rPr lang="en-US" sz="2400" i="1">
                            <a:latin typeface="Cambria Math"/>
                          </a:rPr>
                        </m:ctrlPr>
                      </m:sSubPr>
                      <m:e>
                        <m:r>
                          <a:rPr lang="en-US" sz="2400" i="1">
                            <a:latin typeface="Cambria Math"/>
                          </a:rPr>
                          <m:t>𝐹</m:t>
                        </m:r>
                      </m:e>
                      <m:sub>
                        <m:r>
                          <a:rPr lang="en-US" sz="2400" b="0" i="1" smtClean="0">
                            <a:latin typeface="Cambria Math"/>
                          </a:rPr>
                          <m:t>2</m:t>
                        </m:r>
                      </m:sub>
                    </m:sSub>
                  </m:oMath>
                </a14:m>
                <a:r>
                  <a:rPr lang="en-US" sz="2400" dirty="0">
                    <a:latin typeface="Times New Roman" pitchFamily="18" charset="0"/>
                    <a:cs typeface="Times New Roman" pitchFamily="18" charset="0"/>
                  </a:rPr>
                  <a:t> is </a:t>
                </a:r>
                <a:r>
                  <a:rPr lang="en-US" sz="2400" dirty="0" smtClean="0">
                    <a:latin typeface="Times New Roman" pitchFamily="18" charset="0"/>
                    <a:cs typeface="Times New Roman" pitchFamily="18" charset="0"/>
                  </a:rPr>
                  <a:t>4.34 N</a:t>
                </a:r>
              </a:p>
              <a:p>
                <a:endParaRPr lang="en-US" dirty="0" smtClean="0"/>
              </a:p>
              <a:p>
                <a:endParaRPr lang="en-US" dirty="0"/>
              </a:p>
              <a:p>
                <a:endParaRPr lang="en-US" dirty="0"/>
              </a:p>
              <a:p>
                <a:endParaRPr lang="en-US" dirty="0"/>
              </a:p>
            </p:txBody>
          </p:sp>
        </mc:Choice>
        <mc:Fallback xmlns="">
          <p:sp>
            <p:nvSpPr>
              <p:cNvPr id="2" name="Subtitle 1"/>
              <p:cNvSpPr>
                <a:spLocks noGrp="1" noRot="1" noChangeAspect="1" noMove="1" noResize="1" noEditPoints="1" noAdjustHandles="1" noChangeArrowheads="1" noChangeShapeType="1" noTextEdit="1"/>
              </p:cNvSpPr>
              <p:nvPr>
                <p:ph type="subTitle" idx="1"/>
              </p:nvPr>
            </p:nvSpPr>
            <p:spPr>
              <a:xfrm>
                <a:off x="1219200" y="1752600"/>
                <a:ext cx="5637010" cy="3657600"/>
              </a:xfrm>
              <a:blipFill rotWithShape="1">
                <a:blip r:embed="rId2"/>
                <a:stretch>
                  <a:fillRect l="-1297" t="-2833"/>
                </a:stretch>
              </a:blipFill>
            </p:spPr>
            <p:txBody>
              <a:bodyPr/>
              <a:lstStyle/>
              <a:p>
                <a:r>
                  <a:rPr lang="en-US">
                    <a:noFill/>
                  </a:rPr>
                  <a:t> </a:t>
                </a:r>
              </a:p>
            </p:txBody>
          </p:sp>
        </mc:Fallback>
      </mc:AlternateContent>
      <p:sp>
        <p:nvSpPr>
          <p:cNvPr id="3" name="Title 2"/>
          <p:cNvSpPr>
            <a:spLocks noGrp="1"/>
          </p:cNvSpPr>
          <p:nvPr>
            <p:ph type="ctrTitle"/>
          </p:nvPr>
        </p:nvSpPr>
        <p:spPr>
          <a:xfrm>
            <a:off x="838200" y="609600"/>
            <a:ext cx="6705600" cy="762000"/>
          </a:xfrm>
        </p:spPr>
        <p:txBody>
          <a:bodyPr/>
          <a:lstStyle/>
          <a:p>
            <a:pPr marL="182880" indent="0" algn="ctr">
              <a:buNone/>
            </a:pPr>
            <a:r>
              <a:rPr lang="en-US" sz="3600" dirty="0">
                <a:effectLst/>
                <a:latin typeface="Times New Roman" pitchFamily="18" charset="0"/>
                <a:cs typeface="Times New Roman" pitchFamily="18" charset="0"/>
              </a:rPr>
              <a:t>Belt Power and </a:t>
            </a:r>
            <a:r>
              <a:rPr lang="en-US" sz="3600" dirty="0" smtClean="0">
                <a:effectLst/>
                <a:latin typeface="Times New Roman" pitchFamily="18" charset="0"/>
                <a:cs typeface="Times New Roman" pitchFamily="18" charset="0"/>
              </a:rPr>
              <a:t>Tensions(cont..)</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205165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ubtitle 1"/>
              <p:cNvSpPr>
                <a:spLocks noGrp="1"/>
              </p:cNvSpPr>
              <p:nvPr>
                <p:ph type="subTitle" idx="1"/>
              </p:nvPr>
            </p:nvSpPr>
            <p:spPr>
              <a:xfrm>
                <a:off x="1220990" y="1905000"/>
                <a:ext cx="5637010" cy="3724864"/>
              </a:xfrm>
            </p:spPr>
            <p:txBody>
              <a:bodyPr>
                <a:normAutofit/>
              </a:bodyPr>
              <a:lstStyle/>
              <a:p>
                <a14:m>
                  <m:oMath xmlns:m="http://schemas.openxmlformats.org/officeDocument/2006/math">
                    <m:sSub>
                      <m:sSubPr>
                        <m:ctrlPr>
                          <a:rPr lang="en-US" b="1" i="1" smtClean="0">
                            <a:latin typeface="Cambria Math"/>
                          </a:rPr>
                        </m:ctrlPr>
                      </m:sSubPr>
                      <m:e>
                        <m:r>
                          <a:rPr lang="en-US" b="1" i="1">
                            <a:latin typeface="Cambria Math"/>
                          </a:rPr>
                          <m:t>𝑭</m:t>
                        </m:r>
                      </m:e>
                      <m:sub>
                        <m:r>
                          <a:rPr lang="en-US" b="1" i="1">
                            <a:latin typeface="Cambria Math"/>
                          </a:rPr>
                          <m:t>𝑻</m:t>
                        </m:r>
                      </m:sub>
                    </m:sSub>
                  </m:oMath>
                </a14:m>
                <a:r>
                  <a:rPr lang="en-US" b="1" dirty="0">
                    <a:latin typeface="Times New Roman" pitchFamily="18" charset="0"/>
                    <a:cs typeface="Times New Roman" pitchFamily="18" charset="0"/>
                  </a:rPr>
                  <a:t> = 2 </a:t>
                </a:r>
                <a14:m>
                  <m:oMath xmlns:m="http://schemas.openxmlformats.org/officeDocument/2006/math">
                    <m:r>
                      <a:rPr lang="en-US" b="1" i="1">
                        <a:latin typeface="Cambria Math"/>
                      </a:rPr>
                      <m:t>×</m:t>
                    </m:r>
                    <m:r>
                      <a:rPr lang="en-US" b="1" i="1">
                        <a:latin typeface="Cambria Math"/>
                      </a:rPr>
                      <m:t>𝑭</m:t>
                    </m:r>
                  </m:oMath>
                </a14:m>
                <a:r>
                  <a:rPr lang="en-US" b="1" dirty="0">
                    <a:latin typeface="Times New Roman" pitchFamily="18" charset="0"/>
                    <a:cs typeface="Times New Roman" pitchFamily="18" charset="0"/>
                  </a:rPr>
                  <a:t>……………………… (6)  and</a:t>
                </a:r>
              </a:p>
              <a:p>
                <a:r>
                  <a:rPr lang="en-US" b="1" dirty="0">
                    <a:latin typeface="Times New Roman" pitchFamily="18" charset="0"/>
                    <a:cs typeface="Times New Roman" pitchFamily="18" charset="0"/>
                  </a:rPr>
                  <a:t>F</a:t>
                </a:r>
                <a14:m>
                  <m:oMath xmlns:m="http://schemas.openxmlformats.org/officeDocument/2006/math">
                    <m:r>
                      <a:rPr lang="en-US" b="1" i="1">
                        <a:latin typeface="Cambria Math"/>
                      </a:rPr>
                      <m:t>=</m:t>
                    </m:r>
                    <m:f>
                      <m:fPr>
                        <m:ctrlPr>
                          <a:rPr lang="en-US" b="1" i="1">
                            <a:latin typeface="Cambria Math"/>
                          </a:rPr>
                        </m:ctrlPr>
                      </m:fPr>
                      <m:num>
                        <m:sSub>
                          <m:sSubPr>
                            <m:ctrlPr>
                              <a:rPr lang="en-US" b="1" i="1">
                                <a:latin typeface="Cambria Math"/>
                              </a:rPr>
                            </m:ctrlPr>
                          </m:sSubPr>
                          <m:e>
                            <m:r>
                              <a:rPr lang="en-US" b="1" i="1">
                                <a:latin typeface="Cambria Math"/>
                              </a:rPr>
                              <m:t>𝑭</m:t>
                            </m:r>
                          </m:e>
                          <m:sub>
                            <m:r>
                              <a:rPr lang="en-US" b="1" i="1">
                                <a:latin typeface="Cambria Math"/>
                              </a:rPr>
                              <m:t>𝑼</m:t>
                            </m:r>
                            <m:r>
                              <a:rPr lang="en-US" b="1" i="1">
                                <a:latin typeface="Cambria Math"/>
                              </a:rPr>
                              <m:t> </m:t>
                            </m:r>
                          </m:sub>
                        </m:sSub>
                      </m:num>
                      <m:den>
                        <m:r>
                          <a:rPr lang="en-US" b="1" i="1" smtClean="0">
                            <a:latin typeface="Cambria Math"/>
                          </a:rPr>
                          <m:t>𝟒</m:t>
                        </m:r>
                      </m:den>
                    </m:f>
                  </m:oMath>
                </a14:m>
                <a:r>
                  <a:rPr lang="en-US" b="1" dirty="0" smtClean="0">
                    <a:latin typeface="Times New Roman" pitchFamily="18" charset="0"/>
                    <a:cs typeface="Times New Roman" pitchFamily="18" charset="0"/>
                  </a:rPr>
                  <a:t> + </a:t>
                </a:r>
                <a14:m>
                  <m:oMath xmlns:m="http://schemas.openxmlformats.org/officeDocument/2006/math">
                    <m:sSub>
                      <m:sSubPr>
                        <m:ctrlPr>
                          <a:rPr lang="en-US" b="1" i="1" smtClean="0">
                            <a:latin typeface="Cambria Math"/>
                          </a:rPr>
                        </m:ctrlPr>
                      </m:sSubPr>
                      <m:e>
                        <m:r>
                          <a:rPr lang="en-US" b="1" i="1">
                            <a:latin typeface="Cambria Math"/>
                          </a:rPr>
                          <m:t>𝑭</m:t>
                        </m:r>
                      </m:e>
                      <m:sub>
                        <m:r>
                          <a:rPr lang="en-US" b="1" i="1" smtClean="0">
                            <a:latin typeface="Cambria Math"/>
                          </a:rPr>
                          <m:t>𝟐</m:t>
                        </m:r>
                      </m:sub>
                    </m:sSub>
                    <m:r>
                      <a:rPr lang="en-US" b="1" i="1">
                        <a:latin typeface="Cambria Math"/>
                      </a:rPr>
                      <m:t> </m:t>
                    </m:r>
                  </m:oMath>
                </a14:m>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7)</a:t>
                </a:r>
              </a:p>
              <a:p>
                <a:r>
                  <a:rPr lang="en-US" dirty="0">
                    <a:latin typeface="Times New Roman" pitchFamily="18" charset="0"/>
                    <a:cs typeface="Times New Roman" pitchFamily="18" charset="0"/>
                  </a:rPr>
                  <a:t>Where</a:t>
                </a:r>
                <a:r>
                  <a:rPr lang="en-US" dirty="0" smtClean="0">
                    <a:latin typeface="Times New Roman" pitchFamily="18" charset="0"/>
                    <a:cs typeface="Times New Roman" pitchFamily="18" charset="0"/>
                  </a:rPr>
                  <a:t>:</a:t>
                </a:r>
              </a:p>
              <a:p>
                <a14:m>
                  <m:oMath xmlns:m="http://schemas.openxmlformats.org/officeDocument/2006/math">
                    <m:sSub>
                      <m:sSubPr>
                        <m:ctrlPr>
                          <a:rPr lang="en-US" b="1" i="1">
                            <a:latin typeface="Cambria Math"/>
                          </a:rPr>
                        </m:ctrlPr>
                      </m:sSubPr>
                      <m:e>
                        <m:r>
                          <a:rPr lang="en-US" b="1" i="1">
                            <a:latin typeface="Cambria Math"/>
                          </a:rPr>
                          <m:t>𝑭</m:t>
                        </m:r>
                      </m:e>
                      <m:sub>
                        <m:r>
                          <a:rPr lang="en-US" b="1" i="1">
                            <a:latin typeface="Cambria Math"/>
                          </a:rPr>
                          <m:t>𝑻</m:t>
                        </m:r>
                      </m:sub>
                    </m:sSub>
                    <m:r>
                      <a:rPr lang="en-US" b="0" i="0" smtClean="0">
                        <a:latin typeface="Cambria Math"/>
                      </a:rPr>
                      <m:t>=</m:t>
                    </m:r>
                  </m:oMath>
                </a14:m>
                <a:r>
                  <a:rPr lang="en-US" dirty="0" smtClean="0">
                    <a:latin typeface="Times New Roman" pitchFamily="18" charset="0"/>
                    <a:cs typeface="Times New Roman" pitchFamily="18" charset="0"/>
                  </a:rPr>
                  <a:t> tensile force of pulley</a:t>
                </a:r>
              </a:p>
              <a:p>
                <a:r>
                  <a:rPr lang="en-US" dirty="0" smtClean="0">
                    <a:latin typeface="Times New Roman" pitchFamily="18" charset="0"/>
                    <a:cs typeface="Times New Roman" pitchFamily="18" charset="0"/>
                  </a:rPr>
                  <a:t>F = tensile force of belt (each side)</a:t>
                </a:r>
              </a:p>
              <a:p>
                <a14:m>
                  <m:oMath xmlns:m="http://schemas.openxmlformats.org/officeDocument/2006/math">
                    <m:sSub>
                      <m:sSubPr>
                        <m:ctrlPr>
                          <a:rPr lang="en-US" b="1" i="1">
                            <a:latin typeface="Cambria Math"/>
                          </a:rPr>
                        </m:ctrlPr>
                      </m:sSubPr>
                      <m:e>
                        <m:r>
                          <a:rPr lang="en-US" b="1" i="1">
                            <a:latin typeface="Cambria Math"/>
                          </a:rPr>
                          <m:t>𝑭</m:t>
                        </m:r>
                      </m:e>
                      <m:sub>
                        <m:r>
                          <a:rPr lang="en-US" b="1" i="1">
                            <a:latin typeface="Cambria Math"/>
                          </a:rPr>
                          <m:t>𝑼</m:t>
                        </m:r>
                        <m:r>
                          <a:rPr lang="en-US" b="1" i="1">
                            <a:latin typeface="Cambria Math"/>
                          </a:rPr>
                          <m:t> </m:t>
                        </m:r>
                      </m:sub>
                    </m:sSub>
                  </m:oMath>
                </a14:m>
                <a:r>
                  <a:rPr lang="en-US" dirty="0" smtClean="0">
                    <a:latin typeface="Times New Roman" pitchFamily="18" charset="0"/>
                    <a:cs typeface="Times New Roman" pitchFamily="18" charset="0"/>
                  </a:rPr>
                  <a:t> = effective pull (21.7 N)</a:t>
                </a:r>
              </a:p>
              <a:p>
                <a14:m>
                  <m:oMath xmlns:m="http://schemas.openxmlformats.org/officeDocument/2006/math">
                    <m:sSub>
                      <m:sSubPr>
                        <m:ctrlPr>
                          <a:rPr lang="en-US" i="1">
                            <a:latin typeface="Cambria Math"/>
                          </a:rPr>
                        </m:ctrlPr>
                      </m:sSubPr>
                      <m:e>
                        <m:r>
                          <a:rPr lang="en-US" i="1">
                            <a:latin typeface="Cambria Math"/>
                          </a:rPr>
                          <m:t>𝐹</m:t>
                        </m:r>
                      </m:e>
                      <m:sub>
                        <m:r>
                          <a:rPr lang="en-US" i="1">
                            <a:latin typeface="Cambria Math"/>
                          </a:rPr>
                          <m:t>2</m:t>
                        </m:r>
                      </m:sub>
                    </m:sSub>
                  </m:oMath>
                </a14:m>
                <a:r>
                  <a:rPr lang="en-US" dirty="0">
                    <a:latin typeface="Times New Roman" pitchFamily="18" charset="0"/>
                    <a:cs typeface="Times New Roman" pitchFamily="18" charset="0"/>
                  </a:rPr>
                  <a:t> = Minimum belt pull</a:t>
                </a:r>
              </a:p>
              <a:p>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ensile </a:t>
                </a:r>
                <a:r>
                  <a:rPr lang="en-US" dirty="0">
                    <a:latin typeface="Times New Roman" pitchFamily="18" charset="0"/>
                    <a:cs typeface="Times New Roman" pitchFamily="18" charset="0"/>
                  </a:rPr>
                  <a:t>force</a:t>
                </a:r>
                <a14:m>
                  <m:oMath xmlns:m="http://schemas.openxmlformats.org/officeDocument/2006/math">
                    <m:r>
                      <a:rPr lang="en-US" b="0" i="0" smtClean="0">
                        <a:latin typeface="Cambria Math"/>
                      </a:rPr>
                      <m:t> </m:t>
                    </m:r>
                    <m:sSub>
                      <m:sSubPr>
                        <m:ctrlPr>
                          <a:rPr lang="en-US" i="1">
                            <a:latin typeface="Cambria Math"/>
                          </a:rPr>
                        </m:ctrlPr>
                      </m:sSubPr>
                      <m:e>
                        <m:r>
                          <a:rPr lang="en-US" i="1">
                            <a:latin typeface="Cambria Math"/>
                          </a:rPr>
                          <m:t>𝐹</m:t>
                        </m:r>
                      </m:e>
                      <m:sub>
                        <m:r>
                          <a:rPr lang="en-US" i="1">
                            <a:latin typeface="Cambria Math"/>
                          </a:rPr>
                          <m:t>𝑇</m:t>
                        </m:r>
                      </m:sub>
                    </m:sSub>
                  </m:oMath>
                </a14:m>
                <a:r>
                  <a:rPr lang="en-US" dirty="0">
                    <a:latin typeface="Times New Roman" pitchFamily="18" charset="0"/>
                    <a:cs typeface="Times New Roman" pitchFamily="18" charset="0"/>
                  </a:rPr>
                  <a:t>= 19.53 N</a:t>
                </a:r>
              </a:p>
              <a:p>
                <a:endParaRPr lang="en-US" dirty="0"/>
              </a:p>
            </p:txBody>
          </p:sp>
        </mc:Choice>
        <mc:Fallback xmlns="">
          <p:sp>
            <p:nvSpPr>
              <p:cNvPr id="2" name="Subtitle 1"/>
              <p:cNvSpPr>
                <a:spLocks noGrp="1" noRot="1" noChangeAspect="1" noMove="1" noResize="1" noEditPoints="1" noAdjustHandles="1" noChangeArrowheads="1" noChangeShapeType="1" noTextEdit="1"/>
              </p:cNvSpPr>
              <p:nvPr>
                <p:ph type="subTitle" idx="1"/>
              </p:nvPr>
            </p:nvSpPr>
            <p:spPr>
              <a:xfrm>
                <a:off x="1220990" y="1905000"/>
                <a:ext cx="5637010" cy="3724864"/>
              </a:xfrm>
              <a:blipFill rotWithShape="1">
                <a:blip r:embed="rId2"/>
                <a:stretch>
                  <a:fillRect l="-1297" t="-982" b="-2128"/>
                </a:stretch>
              </a:blipFill>
            </p:spPr>
            <p:txBody>
              <a:bodyPr/>
              <a:lstStyle/>
              <a:p>
                <a:r>
                  <a:rPr lang="en-US">
                    <a:noFill/>
                  </a:rPr>
                  <a:t> </a:t>
                </a:r>
              </a:p>
            </p:txBody>
          </p:sp>
        </mc:Fallback>
      </mc:AlternateContent>
      <p:sp>
        <p:nvSpPr>
          <p:cNvPr id="3" name="Title 2"/>
          <p:cNvSpPr>
            <a:spLocks noGrp="1"/>
          </p:cNvSpPr>
          <p:nvPr>
            <p:ph type="ctrTitle"/>
          </p:nvPr>
        </p:nvSpPr>
        <p:spPr>
          <a:xfrm>
            <a:off x="838200" y="609601"/>
            <a:ext cx="7696200" cy="990600"/>
          </a:xfrm>
        </p:spPr>
        <p:txBody>
          <a:bodyPr/>
          <a:lstStyle/>
          <a:p>
            <a:pPr marL="182880" indent="0">
              <a:buNone/>
            </a:pPr>
            <a:r>
              <a:rPr lang="en-US" sz="3600" dirty="0">
                <a:effectLst/>
                <a:latin typeface="Times New Roman" pitchFamily="18" charset="0"/>
                <a:cs typeface="Times New Roman" pitchFamily="18" charset="0"/>
              </a:rPr>
              <a:t>Tensile force of belt conveyor </a:t>
            </a:r>
            <a:r>
              <a:rPr lang="en-US" sz="3600" dirty="0" smtClean="0">
                <a:effectLst/>
                <a:latin typeface="Times New Roman" pitchFamily="18" charset="0"/>
                <a:cs typeface="Times New Roman" pitchFamily="18" charset="0"/>
              </a:rPr>
              <a:t>at rest</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98171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ubtitle 1"/>
              <p:cNvSpPr>
                <a:spLocks noGrp="1"/>
              </p:cNvSpPr>
              <p:nvPr>
                <p:ph type="subTitle" idx="1"/>
              </p:nvPr>
            </p:nvSpPr>
            <p:spPr>
              <a:xfrm>
                <a:off x="1219200" y="1990136"/>
                <a:ext cx="6781800" cy="3267664"/>
              </a:xfrm>
            </p:spPr>
            <p:txBody>
              <a:bodyPr/>
              <a:lstStyle/>
              <a:p>
                <a14:m>
                  <m:oMath xmlns:m="http://schemas.openxmlformats.org/officeDocument/2006/math">
                    <m:sSub>
                      <m:sSubPr>
                        <m:ctrlPr>
                          <a:rPr lang="en-US" b="1" i="1">
                            <a:latin typeface="Cambria Math"/>
                          </a:rPr>
                        </m:ctrlPr>
                      </m:sSubPr>
                      <m:e>
                        <m:r>
                          <a:rPr lang="en-US" b="1" i="1">
                            <a:latin typeface="Cambria Math"/>
                          </a:rPr>
                          <m:t>𝑭</m:t>
                        </m:r>
                      </m:e>
                      <m:sub>
                        <m:r>
                          <a:rPr lang="en-US" b="1" i="1">
                            <a:latin typeface="Cambria Math"/>
                          </a:rPr>
                          <m:t>𝒉𝒅</m:t>
                        </m:r>
                      </m:sub>
                    </m:sSub>
                  </m:oMath>
                </a14:m>
                <a:r>
                  <a:rPr lang="en-US" b="1" dirty="0"/>
                  <a:t> = </a:t>
                </a:r>
                <a14:m>
                  <m:oMath xmlns:m="http://schemas.openxmlformats.org/officeDocument/2006/math">
                    <m:sSub>
                      <m:sSubPr>
                        <m:ctrlPr>
                          <a:rPr lang="en-US" b="1" i="1">
                            <a:latin typeface="Cambria Math"/>
                          </a:rPr>
                        </m:ctrlPr>
                      </m:sSubPr>
                      <m:e>
                        <m:r>
                          <a:rPr lang="en-US" b="1" i="1">
                            <a:latin typeface="Cambria Math"/>
                          </a:rPr>
                          <m:t>𝑭</m:t>
                        </m:r>
                      </m:e>
                      <m:sub>
                        <m:r>
                          <a:rPr lang="en-US" b="1" i="1">
                            <a:latin typeface="Cambria Math"/>
                          </a:rPr>
                          <m:t>𝟏</m:t>
                        </m:r>
                      </m:sub>
                    </m:sSub>
                    <m:r>
                      <a:rPr lang="en-US" b="1" i="1">
                        <a:latin typeface="Cambria Math"/>
                      </a:rPr>
                      <m:t>+</m:t>
                    </m:r>
                    <m:sSub>
                      <m:sSubPr>
                        <m:ctrlPr>
                          <a:rPr lang="en-US" b="1" i="1">
                            <a:latin typeface="Cambria Math"/>
                          </a:rPr>
                        </m:ctrlPr>
                      </m:sSubPr>
                      <m:e>
                        <m:r>
                          <a:rPr lang="en-US" b="1" i="1">
                            <a:latin typeface="Cambria Math"/>
                          </a:rPr>
                          <m:t>𝑭</m:t>
                        </m:r>
                      </m:e>
                      <m:sub>
                        <m:r>
                          <a:rPr lang="en-US" b="1" i="1">
                            <a:latin typeface="Cambria Math"/>
                          </a:rPr>
                          <m:t>𝟐</m:t>
                        </m:r>
                      </m:sub>
                    </m:sSub>
                  </m:oMath>
                </a14:m>
                <a:r>
                  <a:rPr lang="en-US" dirty="0"/>
                  <a:t>…………………… (8)and</a:t>
                </a:r>
              </a:p>
              <a:p>
                <a14:m>
                  <m:oMath xmlns:m="http://schemas.openxmlformats.org/officeDocument/2006/math">
                    <m:sSub>
                      <m:sSubPr>
                        <m:ctrlPr>
                          <a:rPr lang="en-US" b="1" i="1">
                            <a:latin typeface="Cambria Math"/>
                          </a:rPr>
                        </m:ctrlPr>
                      </m:sSubPr>
                      <m:e>
                        <m:r>
                          <a:rPr lang="en-US" b="1" i="1">
                            <a:latin typeface="Cambria Math"/>
                          </a:rPr>
                          <m:t>𝑭</m:t>
                        </m:r>
                      </m:e>
                      <m:sub>
                        <m:r>
                          <a:rPr lang="en-US" b="1" i="1">
                            <a:latin typeface="Cambria Math"/>
                          </a:rPr>
                          <m:t>𝟐</m:t>
                        </m:r>
                      </m:sub>
                    </m:sSub>
                  </m:oMath>
                </a14:m>
                <a:r>
                  <a:rPr lang="en-US" b="1" dirty="0"/>
                  <a:t>=</a:t>
                </a:r>
                <a14:m>
                  <m:oMath xmlns:m="http://schemas.openxmlformats.org/officeDocument/2006/math">
                    <m:sSub>
                      <m:sSubPr>
                        <m:ctrlPr>
                          <a:rPr lang="en-US" b="1" i="1">
                            <a:latin typeface="Cambria Math"/>
                          </a:rPr>
                        </m:ctrlPr>
                      </m:sSubPr>
                      <m:e>
                        <m:r>
                          <a:rPr lang="en-US" b="1" i="1">
                            <a:latin typeface="Cambria Math"/>
                          </a:rPr>
                          <m:t>𝑭</m:t>
                        </m:r>
                      </m:e>
                      <m:sub>
                        <m:r>
                          <a:rPr lang="en-US" b="1" i="1">
                            <a:latin typeface="Cambria Math"/>
                          </a:rPr>
                          <m:t>𝟏</m:t>
                        </m:r>
                      </m:sub>
                    </m:sSub>
                    <m:r>
                      <a:rPr lang="en-US" b="1" i="1">
                        <a:latin typeface="Cambria Math"/>
                      </a:rPr>
                      <m:t>−</m:t>
                    </m:r>
                    <m:sSub>
                      <m:sSubPr>
                        <m:ctrlPr>
                          <a:rPr lang="en-US" b="1" i="1">
                            <a:latin typeface="Cambria Math"/>
                          </a:rPr>
                        </m:ctrlPr>
                      </m:sSubPr>
                      <m:e>
                        <m:r>
                          <a:rPr lang="en-US" b="1" i="1">
                            <a:latin typeface="Cambria Math"/>
                          </a:rPr>
                          <m:t>𝑭</m:t>
                        </m:r>
                      </m:e>
                      <m:sub>
                        <m:r>
                          <a:rPr lang="en-US" b="1" i="1">
                            <a:latin typeface="Cambria Math"/>
                          </a:rPr>
                          <m:t>𝑼</m:t>
                        </m:r>
                      </m:sub>
                    </m:sSub>
                  </m:oMath>
                </a14:m>
                <a:r>
                  <a:rPr lang="en-US" dirty="0"/>
                  <a:t>………………………</a:t>
                </a:r>
                <a:r>
                  <a:rPr lang="en-US" dirty="0" smtClean="0"/>
                  <a:t>.</a:t>
                </a:r>
                <a:r>
                  <a:rPr lang="en-US" dirty="0"/>
                  <a:t> (9)</a:t>
                </a:r>
              </a:p>
              <a:p>
                <a:r>
                  <a:rPr lang="en-US" dirty="0"/>
                  <a:t>Where:</a:t>
                </a:r>
              </a:p>
              <a:p>
                <a14:m>
                  <m:oMath xmlns:m="http://schemas.openxmlformats.org/officeDocument/2006/math">
                    <m:sSub>
                      <m:sSubPr>
                        <m:ctrlPr>
                          <a:rPr lang="en-US" i="1">
                            <a:latin typeface="Cambria Math"/>
                          </a:rPr>
                        </m:ctrlPr>
                      </m:sSubPr>
                      <m:e>
                        <m:r>
                          <a:rPr lang="en-US" i="1">
                            <a:latin typeface="Cambria Math"/>
                          </a:rPr>
                          <m:t>𝐹</m:t>
                        </m:r>
                      </m:e>
                      <m:sub>
                        <m:r>
                          <a:rPr lang="en-US" i="1">
                            <a:latin typeface="Cambria Math"/>
                          </a:rPr>
                          <m:t>1</m:t>
                        </m:r>
                      </m:sub>
                    </m:sSub>
                  </m:oMath>
                </a14:m>
                <a:r>
                  <a:rPr lang="en-US" dirty="0"/>
                  <a:t> = Maximum belt pull (26.04 N)</a:t>
                </a:r>
              </a:p>
              <a:p>
                <a14:m>
                  <m:oMath xmlns:m="http://schemas.openxmlformats.org/officeDocument/2006/math">
                    <m:sSub>
                      <m:sSubPr>
                        <m:ctrlPr>
                          <a:rPr lang="en-US" i="1">
                            <a:latin typeface="Cambria Math"/>
                          </a:rPr>
                        </m:ctrlPr>
                      </m:sSubPr>
                      <m:e>
                        <m:r>
                          <a:rPr lang="en-US" i="1">
                            <a:latin typeface="Cambria Math"/>
                          </a:rPr>
                          <m:t>𝐹</m:t>
                        </m:r>
                      </m:e>
                      <m:sub>
                        <m:r>
                          <a:rPr lang="en-US" i="1">
                            <a:latin typeface="Cambria Math"/>
                          </a:rPr>
                          <m:t>2</m:t>
                        </m:r>
                      </m:sub>
                    </m:sSub>
                  </m:oMath>
                </a14:m>
                <a:r>
                  <a:rPr lang="en-US" dirty="0"/>
                  <a:t> = Minimum belt pull (4.34 N) and</a:t>
                </a:r>
              </a:p>
              <a:p>
                <a:r>
                  <a:rPr lang="en-US" dirty="0"/>
                  <a:t>So the tensile force at head drive is   </a:t>
                </a:r>
                <a14:m>
                  <m:oMath xmlns:m="http://schemas.openxmlformats.org/officeDocument/2006/math">
                    <m:sSub>
                      <m:sSubPr>
                        <m:ctrlPr>
                          <a:rPr lang="en-US" i="1">
                            <a:latin typeface="Cambria Math"/>
                          </a:rPr>
                        </m:ctrlPr>
                      </m:sSubPr>
                      <m:e>
                        <m:r>
                          <a:rPr lang="en-US" i="1">
                            <a:latin typeface="Cambria Math"/>
                          </a:rPr>
                          <m:t>𝐹</m:t>
                        </m:r>
                      </m:e>
                      <m:sub>
                        <m:r>
                          <a:rPr lang="en-US" i="1">
                            <a:latin typeface="Cambria Math"/>
                          </a:rPr>
                          <m:t>h𝑑</m:t>
                        </m:r>
                      </m:sub>
                    </m:sSub>
                  </m:oMath>
                </a14:m>
                <a:r>
                  <a:rPr lang="en-US" dirty="0"/>
                  <a:t>=30.38 </a:t>
                </a:r>
                <a:r>
                  <a:rPr lang="en-US" dirty="0" smtClean="0"/>
                  <a:t>N</a:t>
                </a:r>
                <a:endParaRPr lang="en-US" dirty="0"/>
              </a:p>
            </p:txBody>
          </p:sp>
        </mc:Choice>
        <mc:Fallback xmlns="">
          <p:sp>
            <p:nvSpPr>
              <p:cNvPr id="2" name="Subtitle 1"/>
              <p:cNvSpPr>
                <a:spLocks noGrp="1" noRot="1" noChangeAspect="1" noMove="1" noResize="1" noEditPoints="1" noAdjustHandles="1" noChangeArrowheads="1" noChangeShapeType="1" noTextEdit="1"/>
              </p:cNvSpPr>
              <p:nvPr>
                <p:ph type="subTitle" idx="1"/>
              </p:nvPr>
            </p:nvSpPr>
            <p:spPr>
              <a:xfrm>
                <a:off x="1219200" y="1990136"/>
                <a:ext cx="6781800" cy="3267664"/>
              </a:xfrm>
              <a:blipFill rotWithShape="1">
                <a:blip r:embed="rId2"/>
                <a:stretch>
                  <a:fillRect l="-1078" t="-1304"/>
                </a:stretch>
              </a:blipFill>
            </p:spPr>
            <p:txBody>
              <a:bodyPr/>
              <a:lstStyle/>
              <a:p>
                <a:r>
                  <a:rPr lang="en-US">
                    <a:noFill/>
                  </a:rPr>
                  <a:t> </a:t>
                </a:r>
              </a:p>
            </p:txBody>
          </p:sp>
        </mc:Fallback>
      </mc:AlternateContent>
      <p:sp>
        <p:nvSpPr>
          <p:cNvPr id="3" name="Title 2"/>
          <p:cNvSpPr>
            <a:spLocks noGrp="1"/>
          </p:cNvSpPr>
          <p:nvPr>
            <p:ph type="ctrTitle"/>
          </p:nvPr>
        </p:nvSpPr>
        <p:spPr>
          <a:xfrm>
            <a:off x="838200" y="609600"/>
            <a:ext cx="8153400" cy="990600"/>
          </a:xfrm>
        </p:spPr>
        <p:txBody>
          <a:bodyPr/>
          <a:lstStyle/>
          <a:p>
            <a:pPr marL="182880" indent="0">
              <a:buNone/>
            </a:pPr>
            <a:r>
              <a:rPr lang="en-US" sz="3400" dirty="0">
                <a:effectLst/>
                <a:latin typeface="Times New Roman" pitchFamily="18" charset="0"/>
                <a:cs typeface="Times New Roman" pitchFamily="18" charset="0"/>
              </a:rPr>
              <a:t>Tensile force at head drive at steady </a:t>
            </a:r>
            <a:r>
              <a:rPr lang="en-US" sz="3400" dirty="0" smtClean="0">
                <a:effectLst/>
                <a:latin typeface="Times New Roman" pitchFamily="18" charset="0"/>
                <a:cs typeface="Times New Roman" pitchFamily="18" charset="0"/>
              </a:rPr>
              <a:t>state</a:t>
            </a:r>
            <a:endParaRPr lang="en-US" sz="3400" dirty="0">
              <a:latin typeface="Times New Roman" pitchFamily="18" charset="0"/>
              <a:cs typeface="Times New Roman" pitchFamily="18" charset="0"/>
            </a:endParaRPr>
          </a:p>
        </p:txBody>
      </p:sp>
    </p:spTree>
    <p:extLst>
      <p:ext uri="{BB962C8B-B14F-4D97-AF65-F5344CB8AC3E}">
        <p14:creationId xmlns:p14="http://schemas.microsoft.com/office/powerpoint/2010/main" val="198333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ubtitle 1"/>
              <p:cNvSpPr>
                <a:spLocks noGrp="1"/>
              </p:cNvSpPr>
              <p:nvPr>
                <p:ph type="subTitle" idx="1"/>
              </p:nvPr>
            </p:nvSpPr>
            <p:spPr>
              <a:xfrm>
                <a:off x="1143000" y="1676400"/>
                <a:ext cx="5637010" cy="3343864"/>
              </a:xfrm>
            </p:spPr>
            <p:txBody>
              <a:bodyPr/>
              <a:lstStyle/>
              <a:p>
                <a14:m>
                  <m:oMath xmlns:m="http://schemas.openxmlformats.org/officeDocument/2006/math">
                    <m:sSub>
                      <m:sSubPr>
                        <m:ctrlPr>
                          <a:rPr lang="en-US" b="1" i="1">
                            <a:latin typeface="Cambria Math"/>
                          </a:rPr>
                        </m:ctrlPr>
                      </m:sSubPr>
                      <m:e>
                        <m:r>
                          <a:rPr lang="en-US" b="1" i="1">
                            <a:latin typeface="Cambria Math"/>
                          </a:rPr>
                          <m:t>𝑭</m:t>
                        </m:r>
                      </m:e>
                      <m:sub>
                        <m:r>
                          <a:rPr lang="en-US" b="1" i="1">
                            <a:latin typeface="Cambria Math"/>
                          </a:rPr>
                          <m:t>𝒔𝒔</m:t>
                        </m:r>
                      </m:sub>
                    </m:sSub>
                  </m:oMath>
                </a14:m>
                <a:r>
                  <a:rPr lang="en-US" b="1" dirty="0"/>
                  <a:t>= </a:t>
                </a:r>
                <a14:m>
                  <m:oMath xmlns:m="http://schemas.openxmlformats.org/officeDocument/2006/math">
                    <m:sSub>
                      <m:sSubPr>
                        <m:ctrlPr>
                          <a:rPr lang="en-US" b="1" i="1">
                            <a:latin typeface="Cambria Math"/>
                          </a:rPr>
                        </m:ctrlPr>
                      </m:sSubPr>
                      <m:e>
                        <m:r>
                          <a:rPr lang="en-US" b="1" i="1">
                            <a:latin typeface="Cambria Math"/>
                          </a:rPr>
                          <m:t>𝑭</m:t>
                        </m:r>
                      </m:e>
                      <m:sub>
                        <m:r>
                          <a:rPr lang="en-US" b="1" i="1">
                            <a:latin typeface="Cambria Math"/>
                          </a:rPr>
                          <m:t>𝒉𝒅</m:t>
                        </m:r>
                      </m:sub>
                    </m:sSub>
                    <m:r>
                      <a:rPr lang="en-US" b="1" i="1">
                        <a:latin typeface="Cambria Math"/>
                      </a:rPr>
                      <m:t>×</m:t>
                    </m:r>
                    <m:sSub>
                      <m:sSubPr>
                        <m:ctrlPr>
                          <a:rPr lang="en-US" b="1" i="1">
                            <a:latin typeface="Cambria Math"/>
                          </a:rPr>
                        </m:ctrlPr>
                      </m:sSubPr>
                      <m:e>
                        <m:r>
                          <a:rPr lang="en-US" b="1" i="1">
                            <a:latin typeface="Cambria Math"/>
                          </a:rPr>
                          <m:t>𝑲</m:t>
                        </m:r>
                      </m:e>
                      <m:sub>
                        <m:r>
                          <a:rPr lang="en-US" b="1" i="1">
                            <a:latin typeface="Cambria Math"/>
                          </a:rPr>
                          <m:t>𝒔</m:t>
                        </m:r>
                      </m:sub>
                    </m:sSub>
                  </m:oMath>
                </a14:m>
                <a:r>
                  <a:rPr lang="en-US" dirty="0"/>
                  <a:t>……………………… (10)</a:t>
                </a:r>
              </a:p>
              <a:p>
                <a:r>
                  <a:rPr lang="en-US" dirty="0"/>
                  <a:t>Where:</a:t>
                </a:r>
              </a:p>
              <a:p>
                <a14:m>
                  <m:oMath xmlns:m="http://schemas.openxmlformats.org/officeDocument/2006/math">
                    <m:sSub>
                      <m:sSubPr>
                        <m:ctrlPr>
                          <a:rPr lang="en-US" i="1">
                            <a:latin typeface="Cambria Math"/>
                          </a:rPr>
                        </m:ctrlPr>
                      </m:sSubPr>
                      <m:e>
                        <m:r>
                          <a:rPr lang="en-US" i="1">
                            <a:latin typeface="Cambria Math"/>
                          </a:rPr>
                          <m:t>𝐹</m:t>
                        </m:r>
                      </m:e>
                      <m:sub>
                        <m:r>
                          <a:rPr lang="en-US" i="1">
                            <a:latin typeface="Cambria Math"/>
                          </a:rPr>
                          <m:t>h𝑑</m:t>
                        </m:r>
                      </m:sub>
                    </m:sSub>
                  </m:oMath>
                </a14:m>
                <a:r>
                  <a:rPr lang="en-US" dirty="0"/>
                  <a:t> =Tensile force at head drive (30.38 N)</a:t>
                </a:r>
              </a:p>
              <a:p>
                <a14:m>
                  <m:oMath xmlns:m="http://schemas.openxmlformats.org/officeDocument/2006/math">
                    <m:sSub>
                      <m:sSubPr>
                        <m:ctrlPr>
                          <a:rPr lang="en-US" i="1">
                            <a:latin typeface="Cambria Math"/>
                          </a:rPr>
                        </m:ctrlPr>
                      </m:sSubPr>
                      <m:e>
                        <m:r>
                          <a:rPr lang="en-US" i="1">
                            <a:latin typeface="Cambria Math"/>
                          </a:rPr>
                          <m:t>𝐾</m:t>
                        </m:r>
                      </m:e>
                      <m:sub>
                        <m:r>
                          <a:rPr lang="en-US" i="1">
                            <a:latin typeface="Cambria Math"/>
                          </a:rPr>
                          <m:t>𝑠</m:t>
                        </m:r>
                      </m:sub>
                    </m:sSub>
                  </m:oMath>
                </a14:m>
                <a:r>
                  <a:rPr lang="en-US" dirty="0"/>
                  <a:t> = Start up factor (1.08)</a:t>
                </a:r>
              </a:p>
              <a:p>
                <a:r>
                  <a:rPr lang="en-US" dirty="0"/>
                  <a:t>So the tension remaining to start </a:t>
                </a:r>
                <a:r>
                  <a:rPr lang="en-US" dirty="0" smtClean="0"/>
                  <a:t>the conveyor </a:t>
                </a:r>
                <a:r>
                  <a:rPr lang="en-US" dirty="0"/>
                  <a:t>is 32.8 N.</a:t>
                </a:r>
              </a:p>
            </p:txBody>
          </p:sp>
        </mc:Choice>
        <mc:Fallback xmlns="">
          <p:sp>
            <p:nvSpPr>
              <p:cNvPr id="2" name="Subtitle 1"/>
              <p:cNvSpPr>
                <a:spLocks noGrp="1" noRot="1" noChangeAspect="1" noMove="1" noResize="1" noEditPoints="1" noAdjustHandles="1" noChangeArrowheads="1" noChangeShapeType="1" noTextEdit="1"/>
              </p:cNvSpPr>
              <p:nvPr>
                <p:ph type="subTitle" idx="1"/>
              </p:nvPr>
            </p:nvSpPr>
            <p:spPr>
              <a:xfrm>
                <a:off x="1143000" y="1676400"/>
                <a:ext cx="5637010" cy="3343864"/>
              </a:xfrm>
              <a:blipFill rotWithShape="1">
                <a:blip r:embed="rId2"/>
                <a:stretch>
                  <a:fillRect l="-1407" t="-1275"/>
                </a:stretch>
              </a:blipFill>
            </p:spPr>
            <p:txBody>
              <a:bodyPr/>
              <a:lstStyle/>
              <a:p>
                <a:r>
                  <a:rPr lang="en-US">
                    <a:noFill/>
                  </a:rPr>
                  <a:t> </a:t>
                </a:r>
              </a:p>
            </p:txBody>
          </p:sp>
        </mc:Fallback>
      </mc:AlternateContent>
      <p:sp>
        <p:nvSpPr>
          <p:cNvPr id="3" name="Title 2"/>
          <p:cNvSpPr>
            <a:spLocks noGrp="1"/>
          </p:cNvSpPr>
          <p:nvPr>
            <p:ph type="ctrTitle"/>
          </p:nvPr>
        </p:nvSpPr>
        <p:spPr>
          <a:xfrm>
            <a:off x="838200" y="533400"/>
            <a:ext cx="8077200" cy="838200"/>
          </a:xfrm>
        </p:spPr>
        <p:txBody>
          <a:bodyPr/>
          <a:lstStyle/>
          <a:p>
            <a:pPr marL="182880" indent="0">
              <a:buNone/>
            </a:pPr>
            <a:r>
              <a:rPr lang="en-US" sz="3600" dirty="0" smtClean="0">
                <a:effectLst/>
                <a:latin typeface="Times New Roman" pitchFamily="18" charset="0"/>
                <a:cs typeface="Times New Roman" pitchFamily="18" charset="0"/>
              </a:rPr>
              <a:t>Tension of drive pulley </a:t>
            </a:r>
            <a:r>
              <a:rPr lang="en-US" sz="3600" dirty="0">
                <a:effectLst/>
                <a:latin typeface="Times New Roman" pitchFamily="18" charset="0"/>
                <a:cs typeface="Times New Roman" pitchFamily="18" charset="0"/>
              </a:rPr>
              <a:t>at </a:t>
            </a:r>
            <a:r>
              <a:rPr lang="en-US" sz="3600" dirty="0" smtClean="0">
                <a:effectLst/>
                <a:latin typeface="Times New Roman" pitchFamily="18" charset="0"/>
                <a:cs typeface="Times New Roman" pitchFamily="18" charset="0"/>
              </a:rPr>
              <a:t>starting state</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128515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ubtitle 1"/>
              <p:cNvSpPr>
                <a:spLocks noGrp="1"/>
              </p:cNvSpPr>
              <p:nvPr>
                <p:ph type="subTitle" idx="1"/>
              </p:nvPr>
            </p:nvSpPr>
            <p:spPr>
              <a:xfrm>
                <a:off x="1295399" y="1752600"/>
                <a:ext cx="4495799" cy="4800600"/>
              </a:xfrm>
            </p:spPr>
            <p:txBody>
              <a:bodyPr>
                <a:normAutofit/>
              </a:bodyPr>
              <a:lstStyle/>
              <a:p>
                <a14:m>
                  <m:oMath xmlns:m="http://schemas.openxmlformats.org/officeDocument/2006/math">
                    <m:r>
                      <a:rPr lang="en-US" b="1" i="1">
                        <a:latin typeface="Cambria Math"/>
                      </a:rPr>
                      <m:t>𝒏</m:t>
                    </m:r>
                    <m:r>
                      <a:rPr lang="en-US" b="1" i="1">
                        <a:latin typeface="Cambria Math"/>
                      </a:rPr>
                      <m:t>=</m:t>
                    </m:r>
                    <m:f>
                      <m:fPr>
                        <m:ctrlPr>
                          <a:rPr lang="en-US" b="1" i="1">
                            <a:latin typeface="Cambria Math"/>
                          </a:rPr>
                        </m:ctrlPr>
                      </m:fPr>
                      <m:num>
                        <m:r>
                          <a:rPr lang="en-US" b="1" i="1">
                            <a:latin typeface="Cambria Math"/>
                          </a:rPr>
                          <m:t>𝟏𝟎𝟎𝟎</m:t>
                        </m:r>
                        <m:r>
                          <a:rPr lang="en-US" b="1" i="1">
                            <a:latin typeface="Cambria Math"/>
                          </a:rPr>
                          <m:t> ×</m:t>
                        </m:r>
                        <m:r>
                          <a:rPr lang="en-US" b="1" i="1">
                            <a:latin typeface="Cambria Math"/>
                          </a:rPr>
                          <m:t>𝟔𝟎</m:t>
                        </m:r>
                        <m:r>
                          <a:rPr lang="en-US" b="1" i="1">
                            <a:latin typeface="Cambria Math"/>
                          </a:rPr>
                          <m:t>×</m:t>
                        </m:r>
                        <m:r>
                          <a:rPr lang="en-US" b="1" i="1">
                            <a:latin typeface="Cambria Math"/>
                          </a:rPr>
                          <m:t>𝑽</m:t>
                        </m:r>
                      </m:num>
                      <m:den>
                        <m:r>
                          <a:rPr lang="en-US" b="1" i="1">
                            <a:latin typeface="Cambria Math"/>
                          </a:rPr>
                          <m:t>𝑫</m:t>
                        </m:r>
                        <m:r>
                          <a:rPr lang="en-US" b="1" i="1">
                            <a:latin typeface="Cambria Math"/>
                          </a:rPr>
                          <m:t>×</m:t>
                        </m:r>
                        <m:r>
                          <a:rPr lang="en-US" b="1" i="1">
                            <a:latin typeface="Cambria Math"/>
                          </a:rPr>
                          <m:t>𝝅</m:t>
                        </m:r>
                      </m:den>
                    </m:f>
                  </m:oMath>
                </a14:m>
                <a:r>
                  <a:rPr lang="en-US" dirty="0"/>
                  <a:t> </a:t>
                </a:r>
                <a:r>
                  <a:rPr lang="en-US" dirty="0" smtClean="0"/>
                  <a:t>…………………… </a:t>
                </a:r>
                <a:r>
                  <a:rPr lang="en-US" dirty="0"/>
                  <a:t>(11) </a:t>
                </a:r>
              </a:p>
              <a:p>
                <a:r>
                  <a:rPr lang="en-US" dirty="0"/>
                  <a:t>Where:</a:t>
                </a:r>
              </a:p>
              <a:p>
                <a:r>
                  <a:rPr lang="en-US" dirty="0"/>
                  <a:t>n= </a:t>
                </a:r>
                <a:r>
                  <a:rPr lang="en-US" dirty="0" smtClean="0"/>
                  <a:t>no. </a:t>
                </a:r>
                <a:r>
                  <a:rPr lang="en-US" dirty="0"/>
                  <a:t>of revolution per minute; </a:t>
                </a:r>
              </a:p>
              <a:p>
                <a:r>
                  <a:rPr lang="en-US" dirty="0"/>
                  <a:t>D= roller diameter (mm); and</a:t>
                </a:r>
              </a:p>
              <a:p>
                <a:r>
                  <a:rPr lang="en-US" dirty="0"/>
                  <a:t>V= belt speed (</a:t>
                </a:r>
                <a14:m>
                  <m:oMath xmlns:m="http://schemas.openxmlformats.org/officeDocument/2006/math">
                    <m:f>
                      <m:fPr>
                        <m:type m:val="lin"/>
                        <m:ctrlPr>
                          <a:rPr lang="en-US" i="1">
                            <a:latin typeface="Cambria Math"/>
                          </a:rPr>
                        </m:ctrlPr>
                      </m:fPr>
                      <m:num>
                        <m:r>
                          <a:rPr lang="en-US" i="1">
                            <a:latin typeface="Cambria Math"/>
                          </a:rPr>
                          <m:t>𝑚</m:t>
                        </m:r>
                      </m:num>
                      <m:den>
                        <m:r>
                          <a:rPr lang="en-US" i="1">
                            <a:latin typeface="Cambria Math"/>
                          </a:rPr>
                          <m:t>𝑠</m:t>
                        </m:r>
                      </m:den>
                    </m:f>
                  </m:oMath>
                </a14:m>
                <a:r>
                  <a:rPr lang="en-US" dirty="0"/>
                  <a:t>)</a:t>
                </a:r>
              </a:p>
              <a:p>
                <a:r>
                  <a:rPr lang="en-US" dirty="0"/>
                  <a:t>The belt width is designed as 400 mm, the belt speed is 1.00 m/s, the roller diameter is therefore designed </a:t>
                </a:r>
                <a:r>
                  <a:rPr lang="en-US" dirty="0" smtClean="0"/>
                  <a:t>as 38 mm.</a:t>
                </a:r>
              </a:p>
              <a:p>
                <a:r>
                  <a:rPr lang="en-US" dirty="0"/>
                  <a:t>T</a:t>
                </a:r>
                <a:r>
                  <a:rPr lang="en-US" dirty="0" smtClean="0"/>
                  <a:t>he no. </a:t>
                </a:r>
                <a:r>
                  <a:rPr lang="en-US" dirty="0"/>
                  <a:t>of revolution per minute n= 502 rpm.</a:t>
                </a:r>
              </a:p>
              <a:p>
                <a:endParaRPr lang="en-US" dirty="0"/>
              </a:p>
            </p:txBody>
          </p:sp>
        </mc:Choice>
        <mc:Fallback xmlns="">
          <p:sp>
            <p:nvSpPr>
              <p:cNvPr id="2" name="Subtitle 1"/>
              <p:cNvSpPr>
                <a:spLocks noGrp="1" noRot="1" noChangeAspect="1" noMove="1" noResize="1" noEditPoints="1" noAdjustHandles="1" noChangeArrowheads="1" noChangeShapeType="1" noTextEdit="1"/>
              </p:cNvSpPr>
              <p:nvPr>
                <p:ph type="subTitle" idx="1"/>
              </p:nvPr>
            </p:nvSpPr>
            <p:spPr>
              <a:xfrm>
                <a:off x="1295399" y="1752600"/>
                <a:ext cx="4495799" cy="4800600"/>
              </a:xfrm>
              <a:blipFill rotWithShape="1">
                <a:blip r:embed="rId2"/>
                <a:stretch>
                  <a:fillRect l="-1626" r="-542"/>
                </a:stretch>
              </a:blipFill>
            </p:spPr>
            <p:txBody>
              <a:bodyPr/>
              <a:lstStyle/>
              <a:p>
                <a:r>
                  <a:rPr lang="en-US">
                    <a:noFill/>
                  </a:rPr>
                  <a:t> </a:t>
                </a:r>
              </a:p>
            </p:txBody>
          </p:sp>
        </mc:Fallback>
      </mc:AlternateContent>
      <p:sp>
        <p:nvSpPr>
          <p:cNvPr id="3" name="Title 2"/>
          <p:cNvSpPr>
            <a:spLocks noGrp="1"/>
          </p:cNvSpPr>
          <p:nvPr>
            <p:ph type="ctrTitle"/>
          </p:nvPr>
        </p:nvSpPr>
        <p:spPr>
          <a:xfrm>
            <a:off x="990600" y="533400"/>
            <a:ext cx="7175351" cy="1143000"/>
          </a:xfrm>
        </p:spPr>
        <p:txBody>
          <a:bodyPr/>
          <a:lstStyle/>
          <a:p>
            <a:pPr marL="182880" indent="0">
              <a:buNone/>
            </a:pPr>
            <a:r>
              <a:rPr lang="en-US" sz="4000" dirty="0">
                <a:effectLst/>
              </a:rPr>
              <a:t>Roller diameter</a:t>
            </a:r>
            <a:endParaRPr lang="en-US" sz="4000" dirty="0"/>
          </a:p>
        </p:txBody>
      </p:sp>
      <p:pic>
        <p:nvPicPr>
          <p:cNvPr id="2050" name="Picture 2" descr="C:\Users\workgroup\Desktop\roll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371599"/>
            <a:ext cx="3308601" cy="2438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39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ubtitle 1"/>
              <p:cNvSpPr>
                <a:spLocks noGrp="1"/>
              </p:cNvSpPr>
              <p:nvPr>
                <p:ph type="subTitle" idx="1"/>
              </p:nvPr>
            </p:nvSpPr>
            <p:spPr>
              <a:xfrm>
                <a:off x="1219200" y="1600200"/>
                <a:ext cx="3962400" cy="4572000"/>
              </a:xfrm>
            </p:spPr>
            <p:txBody>
              <a:bodyPr>
                <a:normAutofit/>
              </a:bodyPr>
              <a:lstStyle/>
              <a:p>
                <a:pPr algn="just"/>
                <a:r>
                  <a:rPr lang="en-US" dirty="0" smtClean="0"/>
                  <a:t>The selection </a:t>
                </a:r>
                <a:r>
                  <a:rPr lang="en-US" dirty="0"/>
                  <a:t>of pulley takes into account </a:t>
                </a:r>
                <a:endParaRPr lang="en-US" dirty="0" smtClean="0"/>
              </a:p>
              <a:p>
                <a:pPr algn="just"/>
                <a:r>
                  <a:rPr lang="en-US" dirty="0" smtClean="0"/>
                  <a:t>the </a:t>
                </a:r>
                <a:r>
                  <a:rPr lang="en-US" dirty="0"/>
                  <a:t>wrap angle (240</a:t>
                </a:r>
                <a14:m>
                  <m:oMath xmlns:m="http://schemas.openxmlformats.org/officeDocument/2006/math">
                    <m:r>
                      <a:rPr lang="en-US" i="1">
                        <a:latin typeface="Cambria Math"/>
                      </a:rPr>
                      <m:t>°</m:t>
                    </m:r>
                  </m:oMath>
                </a14:m>
                <a:r>
                  <a:rPr lang="en-US" dirty="0"/>
                  <a:t>), </a:t>
                </a:r>
                <a:endParaRPr lang="en-US" dirty="0" smtClean="0"/>
              </a:p>
              <a:p>
                <a:pPr algn="just"/>
                <a:r>
                  <a:rPr lang="en-US" dirty="0" smtClean="0"/>
                  <a:t>belt </a:t>
                </a:r>
                <a:r>
                  <a:rPr lang="en-US" dirty="0"/>
                  <a:t>speed (</a:t>
                </a:r>
                <a:r>
                  <a:rPr lang="en-US" dirty="0" smtClean="0"/>
                  <a:t>1m/sec),</a:t>
                </a:r>
              </a:p>
              <a:p>
                <a:pPr algn="just"/>
                <a:r>
                  <a:rPr lang="en-US" dirty="0" smtClean="0"/>
                  <a:t>belt tension T,</a:t>
                </a:r>
              </a:p>
              <a:p>
                <a:pPr algn="just"/>
                <a:r>
                  <a:rPr lang="en-US" dirty="0" smtClean="0"/>
                  <a:t>belt width (400mm) and</a:t>
                </a:r>
              </a:p>
              <a:p>
                <a:pPr algn="just"/>
                <a:r>
                  <a:rPr lang="en-US" dirty="0" smtClean="0"/>
                  <a:t>The pulley diameter is obtained from standard value from the catalogue.</a:t>
                </a:r>
              </a:p>
              <a:p>
                <a:pPr algn="just"/>
                <a:r>
                  <a:rPr lang="en-US" dirty="0" smtClean="0"/>
                  <a:t>Diameter </a:t>
                </a:r>
                <a:r>
                  <a:rPr lang="en-US" dirty="0"/>
                  <a:t>of pulley = (</a:t>
                </a:r>
                <a:r>
                  <a:rPr lang="en-US" dirty="0" smtClean="0"/>
                  <a:t>150mm</a:t>
                </a:r>
                <a:r>
                  <a:rPr lang="en-US" dirty="0"/>
                  <a:t>)</a:t>
                </a:r>
              </a:p>
              <a:p>
                <a:endParaRPr lang="en-US" dirty="0"/>
              </a:p>
            </p:txBody>
          </p:sp>
        </mc:Choice>
        <mc:Fallback xmlns="">
          <p:sp>
            <p:nvSpPr>
              <p:cNvPr id="2" name="Subtitle 1"/>
              <p:cNvSpPr>
                <a:spLocks noGrp="1" noRot="1" noChangeAspect="1" noMove="1" noResize="1" noEditPoints="1" noAdjustHandles="1" noChangeArrowheads="1" noChangeShapeType="1" noTextEdit="1"/>
              </p:cNvSpPr>
              <p:nvPr>
                <p:ph type="subTitle" idx="1"/>
              </p:nvPr>
            </p:nvSpPr>
            <p:spPr>
              <a:xfrm>
                <a:off x="1219200" y="1600200"/>
                <a:ext cx="3962400" cy="4572000"/>
              </a:xfrm>
              <a:blipFill rotWithShape="1">
                <a:blip r:embed="rId2"/>
                <a:stretch>
                  <a:fillRect l="-1846" t="-933" r="-2000"/>
                </a:stretch>
              </a:blipFill>
            </p:spPr>
            <p:txBody>
              <a:bodyPr/>
              <a:lstStyle/>
              <a:p>
                <a:r>
                  <a:rPr lang="en-US">
                    <a:noFill/>
                  </a:rPr>
                  <a:t> </a:t>
                </a:r>
              </a:p>
            </p:txBody>
          </p:sp>
        </mc:Fallback>
      </mc:AlternateContent>
      <p:sp>
        <p:nvSpPr>
          <p:cNvPr id="3" name="Title 2"/>
          <p:cNvSpPr>
            <a:spLocks noGrp="1"/>
          </p:cNvSpPr>
          <p:nvPr>
            <p:ph type="ctrTitle"/>
          </p:nvPr>
        </p:nvSpPr>
        <p:spPr>
          <a:xfrm>
            <a:off x="990600" y="609600"/>
            <a:ext cx="6781800" cy="914399"/>
          </a:xfrm>
        </p:spPr>
        <p:txBody>
          <a:bodyPr/>
          <a:lstStyle/>
          <a:p>
            <a:pPr marL="182880" indent="0">
              <a:buNone/>
            </a:pPr>
            <a:r>
              <a:rPr lang="en-US" sz="4000" dirty="0">
                <a:effectLst/>
                <a:latin typeface="Times New Roman" pitchFamily="18" charset="0"/>
                <a:cs typeface="Times New Roman" pitchFamily="18" charset="0"/>
              </a:rPr>
              <a:t>Pulley Diameter</a:t>
            </a:r>
            <a:endParaRPr lang="en-US" sz="4000" dirty="0">
              <a:latin typeface="Times New Roman" pitchFamily="18" charset="0"/>
              <a:cs typeface="Times New Roman" pitchFamily="18" charset="0"/>
            </a:endParaRPr>
          </a:p>
        </p:txBody>
      </p:sp>
      <p:pic>
        <p:nvPicPr>
          <p:cNvPr id="3074" name="Picture 2" descr="C:\Users\workgroup\Desktop\pulle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746913"/>
            <a:ext cx="3470202" cy="3222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9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ubtitle 1"/>
              <p:cNvSpPr>
                <a:spLocks noGrp="1"/>
              </p:cNvSpPr>
              <p:nvPr>
                <p:ph type="subTitle" idx="1"/>
              </p:nvPr>
            </p:nvSpPr>
            <p:spPr>
              <a:xfrm>
                <a:off x="1295400" y="2133600"/>
                <a:ext cx="6094210" cy="3429000"/>
              </a:xfrm>
            </p:spPr>
            <p:txBody>
              <a:bodyPr/>
              <a:lstStyle/>
              <a:p>
                <a:pPr/>
                <a14:m>
                  <m:oMathPara xmlns:m="http://schemas.openxmlformats.org/officeDocument/2006/math">
                    <m:oMathParaPr>
                      <m:jc m:val="left"/>
                    </m:oMathParaPr>
                    <m:oMath xmlns:m="http://schemas.openxmlformats.org/officeDocument/2006/math">
                      <m:sSub>
                        <m:sSubPr>
                          <m:ctrlPr>
                            <a:rPr lang="en-US" b="1" i="1">
                              <a:latin typeface="Cambria Math"/>
                            </a:rPr>
                          </m:ctrlPr>
                        </m:sSubPr>
                        <m:e>
                          <m:r>
                            <a:rPr lang="en-US" b="1" i="1">
                              <a:latin typeface="Cambria Math"/>
                            </a:rPr>
                            <m:t>𝑷</m:t>
                          </m:r>
                        </m:e>
                        <m:sub>
                          <m:r>
                            <a:rPr lang="en-US" b="1" i="1">
                              <a:latin typeface="Cambria Math"/>
                            </a:rPr>
                            <m:t>𝒑</m:t>
                          </m:r>
                        </m:sub>
                      </m:sSub>
                      <m:r>
                        <a:rPr lang="en-US" i="1">
                          <a:latin typeface="Cambria Math"/>
                        </a:rPr>
                        <m:t>=</m:t>
                      </m:r>
                      <m:f>
                        <m:fPr>
                          <m:ctrlPr>
                            <a:rPr lang="en-US" i="1">
                              <a:latin typeface="Cambria Math"/>
                            </a:rPr>
                          </m:ctrlPr>
                        </m:fPr>
                        <m:num>
                          <m:sSub>
                            <m:sSubPr>
                              <m:ctrlPr>
                                <a:rPr lang="en-US" i="1">
                                  <a:latin typeface="Cambria Math"/>
                                </a:rPr>
                              </m:ctrlPr>
                            </m:sSubPr>
                            <m:e>
                              <m:r>
                                <a:rPr lang="en-US" i="1">
                                  <a:latin typeface="Cambria Math"/>
                                </a:rPr>
                                <m:t>𝐹</m:t>
                              </m:r>
                            </m:e>
                            <m:sub>
                              <m:r>
                                <a:rPr lang="en-US" i="1">
                                  <a:latin typeface="Cambria Math"/>
                                </a:rPr>
                                <m:t>𝑈</m:t>
                              </m:r>
                              <m:r>
                                <a:rPr lang="en-US" i="1">
                                  <a:latin typeface="Cambria Math"/>
                                </a:rPr>
                                <m:t>×</m:t>
                              </m:r>
                              <m:r>
                                <a:rPr lang="en-US" i="1">
                                  <a:latin typeface="Cambria Math"/>
                                </a:rPr>
                                <m:t>𝑉</m:t>
                              </m:r>
                            </m:sub>
                          </m:sSub>
                        </m:num>
                        <m:den>
                          <m:r>
                            <a:rPr lang="en-US" i="1">
                              <a:latin typeface="Cambria Math"/>
                            </a:rPr>
                            <m:t>1000</m:t>
                          </m:r>
                        </m:den>
                      </m:f>
                    </m:oMath>
                  </m:oMathPara>
                </a14:m>
                <a:endParaRPr dirty="0"/>
              </a:p>
              <a:p>
                <a:r>
                  <a:rPr lang="en-US" dirty="0" smtClean="0"/>
                  <a:t>Where</a:t>
                </a:r>
                <a:r>
                  <a:rPr lang="en-US" dirty="0"/>
                  <a:t>:</a:t>
                </a:r>
              </a:p>
              <a:p>
                <a14:m>
                  <m:oMath xmlns:m="http://schemas.openxmlformats.org/officeDocument/2006/math">
                    <m:sSub>
                      <m:sSubPr>
                        <m:ctrlPr>
                          <a:rPr lang="en-US" i="1">
                            <a:latin typeface="Cambria Math"/>
                          </a:rPr>
                        </m:ctrlPr>
                      </m:sSubPr>
                      <m:e>
                        <m:r>
                          <a:rPr lang="en-US" i="1">
                            <a:latin typeface="Cambria Math"/>
                          </a:rPr>
                          <m:t>𝐹</m:t>
                        </m:r>
                      </m:e>
                      <m:sub>
                        <m:r>
                          <a:rPr lang="en-US" i="1">
                            <a:latin typeface="Cambria Math"/>
                          </a:rPr>
                          <m:t>𝑈</m:t>
                        </m:r>
                      </m:sub>
                    </m:sSub>
                  </m:oMath>
                </a14:m>
                <a:r>
                  <a:rPr lang="en-US" dirty="0"/>
                  <a:t>: Effective pull at the drive pulley (21.7 N);</a:t>
                </a:r>
              </a:p>
              <a:p>
                <a:r>
                  <a:rPr lang="en-US" dirty="0"/>
                  <a:t>V: Belt speed (1.00</a:t>
                </a:r>
                <a14:m>
                  <m:oMath xmlns:m="http://schemas.openxmlformats.org/officeDocument/2006/math">
                    <m:f>
                      <m:fPr>
                        <m:type m:val="lin"/>
                        <m:ctrlPr>
                          <a:rPr lang="en-US" i="1">
                            <a:latin typeface="Cambria Math"/>
                          </a:rPr>
                        </m:ctrlPr>
                      </m:fPr>
                      <m:num>
                        <m:r>
                          <a:rPr lang="en-US" i="1">
                            <a:latin typeface="Cambria Math"/>
                          </a:rPr>
                          <m:t>𝑚</m:t>
                        </m:r>
                      </m:num>
                      <m:den>
                        <m:r>
                          <a:rPr lang="en-US" i="1">
                            <a:latin typeface="Cambria Math"/>
                          </a:rPr>
                          <m:t>𝑠</m:t>
                        </m:r>
                      </m:den>
                    </m:f>
                  </m:oMath>
                </a14:m>
                <a:r>
                  <a:rPr lang="en-US" dirty="0"/>
                  <a:t>); and</a:t>
                </a:r>
              </a:p>
              <a:p>
                <a:r>
                  <a:rPr lang="en-US" dirty="0"/>
                  <a:t>From equation (3)</a:t>
                </a:r>
              </a:p>
              <a:p>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𝑝</m:t>
                        </m:r>
                      </m:sub>
                    </m:sSub>
                  </m:oMath>
                </a14:m>
                <a:r>
                  <a:rPr lang="en-US" dirty="0"/>
                  <a:t>=0.0217 </a:t>
                </a:r>
                <a:r>
                  <a:rPr lang="en-US" dirty="0" smtClean="0"/>
                  <a:t>KW</a:t>
                </a:r>
                <a:endParaRPr lang="en-US" dirty="0"/>
              </a:p>
            </p:txBody>
          </p:sp>
        </mc:Choice>
        <mc:Fallback xmlns="">
          <p:sp>
            <p:nvSpPr>
              <p:cNvPr id="2" name="Subtitle 1"/>
              <p:cNvSpPr>
                <a:spLocks noGrp="1" noRot="1" noChangeAspect="1" noMove="1" noResize="1" noEditPoints="1" noAdjustHandles="1" noChangeArrowheads="1" noChangeShapeType="1" noTextEdit="1"/>
              </p:cNvSpPr>
              <p:nvPr>
                <p:ph type="subTitle" idx="1"/>
              </p:nvPr>
            </p:nvSpPr>
            <p:spPr>
              <a:xfrm>
                <a:off x="1295400" y="2133600"/>
                <a:ext cx="6094210" cy="3429000"/>
              </a:xfrm>
              <a:blipFill rotWithShape="1">
                <a:blip r:embed="rId2"/>
                <a:stretch>
                  <a:fillRect l="-1301"/>
                </a:stretch>
              </a:blipFill>
            </p:spPr>
            <p:txBody>
              <a:bodyPr/>
              <a:lstStyle/>
              <a:p>
                <a:r>
                  <a:rPr lang="en-US">
                    <a:noFill/>
                  </a:rPr>
                  <a:t> </a:t>
                </a:r>
              </a:p>
            </p:txBody>
          </p:sp>
        </mc:Fallback>
      </mc:AlternateContent>
      <p:sp>
        <p:nvSpPr>
          <p:cNvPr id="3" name="Title 2"/>
          <p:cNvSpPr>
            <a:spLocks noGrp="1"/>
          </p:cNvSpPr>
          <p:nvPr>
            <p:ph type="ctrTitle"/>
          </p:nvPr>
        </p:nvSpPr>
        <p:spPr>
          <a:xfrm>
            <a:off x="914400" y="762001"/>
            <a:ext cx="7175351" cy="1066800"/>
          </a:xfrm>
        </p:spPr>
        <p:txBody>
          <a:bodyPr/>
          <a:lstStyle/>
          <a:p>
            <a:pPr marL="182880" indent="0">
              <a:buNone/>
            </a:pPr>
            <a:r>
              <a:rPr lang="en-US" sz="4000" dirty="0">
                <a:effectLst/>
                <a:latin typeface="Times New Roman" pitchFamily="18" charset="0"/>
                <a:cs typeface="Times New Roman" pitchFamily="18" charset="0"/>
              </a:rPr>
              <a:t>The </a:t>
            </a:r>
            <a:r>
              <a:rPr lang="en-US" sz="4000" dirty="0" smtClean="0">
                <a:effectLst/>
                <a:latin typeface="Times New Roman" pitchFamily="18" charset="0"/>
                <a:cs typeface="Times New Roman" pitchFamily="18" charset="0"/>
              </a:rPr>
              <a:t>power at </a:t>
            </a:r>
            <a:r>
              <a:rPr lang="en-US" sz="4000" dirty="0">
                <a:effectLst/>
                <a:latin typeface="Times New Roman" pitchFamily="18" charset="0"/>
                <a:cs typeface="Times New Roman" pitchFamily="18" charset="0"/>
              </a:rPr>
              <a:t>drive </a:t>
            </a:r>
            <a:r>
              <a:rPr lang="en-US" sz="4000" dirty="0" smtClean="0">
                <a:effectLst/>
                <a:latin typeface="Times New Roman" pitchFamily="18" charset="0"/>
                <a:cs typeface="Times New Roman" pitchFamily="18" charset="0"/>
              </a:rPr>
              <a:t>pulley</a:t>
            </a:r>
            <a:endParaRPr lang="en-US" sz="4000" dirty="0">
              <a:effectLst/>
              <a:latin typeface="Times New Roman" pitchFamily="18" charset="0"/>
              <a:cs typeface="Times New Roman" pitchFamily="18" charset="0"/>
            </a:endParaRPr>
          </a:p>
        </p:txBody>
      </p:sp>
    </p:spTree>
    <p:extLst>
      <p:ext uri="{BB962C8B-B14F-4D97-AF65-F5344CB8AC3E}">
        <p14:creationId xmlns:p14="http://schemas.microsoft.com/office/powerpoint/2010/main" val="242878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ubtitle 1"/>
              <p:cNvSpPr>
                <a:spLocks noGrp="1"/>
              </p:cNvSpPr>
              <p:nvPr>
                <p:ph type="subTitle" idx="1"/>
              </p:nvPr>
            </p:nvSpPr>
            <p:spPr>
              <a:xfrm>
                <a:off x="1143000" y="1981200"/>
                <a:ext cx="5637010" cy="3724864"/>
              </a:xfrm>
            </p:spPr>
            <p:txBody>
              <a:bodyPr/>
              <a:lstStyle/>
              <a:p>
                <a14:m>
                  <m:oMath xmlns:m="http://schemas.openxmlformats.org/officeDocument/2006/math">
                    <m:sSub>
                      <m:sSubPr>
                        <m:ctrlPr>
                          <a:rPr lang="en-US" b="1" i="1">
                            <a:latin typeface="Cambria Math"/>
                          </a:rPr>
                        </m:ctrlPr>
                      </m:sSubPr>
                      <m:e>
                        <m:r>
                          <a:rPr lang="en-US" b="1" i="1">
                            <a:latin typeface="Cambria Math"/>
                          </a:rPr>
                          <m:t>𝑷</m:t>
                        </m:r>
                      </m:e>
                      <m:sub>
                        <m:r>
                          <a:rPr lang="en-US" b="1" i="1">
                            <a:latin typeface="Cambria Math"/>
                          </a:rPr>
                          <m:t>𝒎𝒊𝒏</m:t>
                        </m:r>
                      </m:sub>
                    </m:sSub>
                  </m:oMath>
                </a14:m>
                <a:r>
                  <a:rPr lang="en-US" b="1" dirty="0">
                    <a:latin typeface="Times New Roman" pitchFamily="18" charset="0"/>
                    <a:cs typeface="Times New Roman" pitchFamily="18" charset="0"/>
                  </a:rPr>
                  <a:t>=</a:t>
                </a:r>
                <a14:m>
                  <m:oMath xmlns:m="http://schemas.openxmlformats.org/officeDocument/2006/math">
                    <m:f>
                      <m:fPr>
                        <m:ctrlPr>
                          <a:rPr lang="en-US" b="1" i="1">
                            <a:latin typeface="Cambria Math"/>
                          </a:rPr>
                        </m:ctrlPr>
                      </m:fPr>
                      <m:num>
                        <m:sSub>
                          <m:sSubPr>
                            <m:ctrlPr>
                              <a:rPr lang="en-US" b="1" i="1">
                                <a:latin typeface="Cambria Math"/>
                              </a:rPr>
                            </m:ctrlPr>
                          </m:sSubPr>
                          <m:e>
                            <m:r>
                              <a:rPr lang="en-US" b="1" i="1">
                                <a:latin typeface="Cambria Math"/>
                              </a:rPr>
                              <m:t>𝑷</m:t>
                            </m:r>
                          </m:e>
                          <m:sub>
                            <m:r>
                              <a:rPr lang="en-US" b="1" i="1">
                                <a:latin typeface="Cambria Math"/>
                              </a:rPr>
                              <m:t>𝒑</m:t>
                            </m:r>
                          </m:sub>
                        </m:sSub>
                      </m:num>
                      <m:den>
                        <m:r>
                          <a:rPr lang="en-US" b="1" i="1">
                            <a:latin typeface="Cambria Math"/>
                          </a:rPr>
                          <m:t>ƞ</m:t>
                        </m:r>
                      </m:den>
                    </m:f>
                  </m:oMath>
                </a14:m>
                <a:r>
                  <a:rPr lang="en-US" dirty="0">
                    <a:latin typeface="Times New Roman" pitchFamily="18" charset="0"/>
                    <a:cs typeface="Times New Roman" pitchFamily="18" charset="0"/>
                  </a:rPr>
                  <a:t>……………………… (12)</a:t>
                </a:r>
              </a:p>
              <a:p>
                <a:r>
                  <a:rPr lang="en-US" dirty="0">
                    <a:latin typeface="Times New Roman" pitchFamily="18" charset="0"/>
                    <a:cs typeface="Times New Roman" pitchFamily="18" charset="0"/>
                  </a:rPr>
                  <a:t> Where:</a:t>
                </a:r>
              </a:p>
              <a:p>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𝑚𝑖𝑛</m:t>
                        </m:r>
                      </m:sub>
                    </m:sSub>
                  </m:oMath>
                </a14:m>
                <a:r>
                  <a:rPr lang="en-US" dirty="0">
                    <a:latin typeface="Times New Roman" pitchFamily="18" charset="0"/>
                    <a:cs typeface="Times New Roman" pitchFamily="18" charset="0"/>
                  </a:rPr>
                  <a:t>=Minimum motor power (W);</a:t>
                </a:r>
              </a:p>
              <a:p>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𝑝</m:t>
                        </m:r>
                      </m:sub>
                    </m:sSub>
                  </m:oMath>
                </a14:m>
                <a:r>
                  <a:rPr lang="en-US" dirty="0">
                    <a:latin typeface="Times New Roman" pitchFamily="18" charset="0"/>
                    <a:cs typeface="Times New Roman" pitchFamily="18" charset="0"/>
                  </a:rPr>
                  <a:t>=Power at drive pulley (0.0217W); and</a:t>
                </a:r>
              </a:p>
              <a:p>
                <a:r>
                  <a:rPr lang="en-US" dirty="0">
                    <a:latin typeface="Times New Roman" pitchFamily="18" charset="0"/>
                    <a:cs typeface="Times New Roman" pitchFamily="18" charset="0"/>
                  </a:rPr>
                  <a:t>η:Efficiency of the motor (0.7)</a:t>
                </a:r>
              </a:p>
              <a:p>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𝑚𝑖𝑛</m:t>
                        </m:r>
                      </m:sub>
                    </m:sSub>
                  </m:oMath>
                </a14:m>
                <a:r>
                  <a:rPr lang="en-US" dirty="0">
                    <a:latin typeface="Times New Roman" pitchFamily="18" charset="0"/>
                    <a:cs typeface="Times New Roman" pitchFamily="18" charset="0"/>
                  </a:rPr>
                  <a:t>=0.031 K</a:t>
                </a:r>
                <a:r>
                  <a:rPr lang="en-US" dirty="0" smtClean="0">
                    <a:latin typeface="Times New Roman" pitchFamily="18" charset="0"/>
                    <a:cs typeface="Times New Roman" pitchFamily="18" charset="0"/>
                  </a:rPr>
                  <a:t>W</a:t>
                </a:r>
                <a:r>
                  <a:rPr lang="en-US" dirty="0">
                    <a:latin typeface="Times New Roman" pitchFamily="18" charset="0"/>
                    <a:cs typeface="Times New Roman" pitchFamily="18" charset="0"/>
                  </a:rPr>
                  <a:t>. The next standard motor greater than </a:t>
                </a:r>
                <a14:m>
                  <m:oMath xmlns:m="http://schemas.openxmlformats.org/officeDocument/2006/math">
                    <m:sSub>
                      <m:sSubPr>
                        <m:ctrlPr>
                          <a:rPr lang="en-US" i="1">
                            <a:latin typeface="Cambria Math"/>
                          </a:rPr>
                        </m:ctrlPr>
                      </m:sSubPr>
                      <m:e>
                        <m:r>
                          <a:rPr lang="en-US" i="1">
                            <a:latin typeface="Cambria Math"/>
                          </a:rPr>
                          <m:t>𝑃</m:t>
                        </m:r>
                      </m:e>
                      <m:sub>
                        <m:r>
                          <a:rPr lang="en-US" i="1">
                            <a:latin typeface="Cambria Math"/>
                          </a:rPr>
                          <m:t>𝑚𝑖𝑛</m:t>
                        </m:r>
                      </m:sub>
                    </m:sSub>
                  </m:oMath>
                </a14:m>
                <a:r>
                  <a:rPr lang="en-US" dirty="0">
                    <a:latin typeface="Times New Roman" pitchFamily="18" charset="0"/>
                    <a:cs typeface="Times New Roman" pitchFamily="18" charset="0"/>
                  </a:rPr>
                  <a:t>will be </a:t>
                </a:r>
                <a:r>
                  <a:rPr lang="en-US" dirty="0" smtClean="0">
                    <a:latin typeface="Times New Roman" pitchFamily="18" charset="0"/>
                    <a:cs typeface="Times New Roman" pitchFamily="18" charset="0"/>
                  </a:rPr>
                  <a:t>sufficient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 standard motor of .5 HP is chosen.</a:t>
                </a:r>
              </a:p>
              <a:p>
                <a:endParaRPr lang="en-US" dirty="0"/>
              </a:p>
            </p:txBody>
          </p:sp>
        </mc:Choice>
        <mc:Fallback xmlns="">
          <p:sp>
            <p:nvSpPr>
              <p:cNvPr id="2" name="Subtitle 1"/>
              <p:cNvSpPr>
                <a:spLocks noGrp="1" noRot="1" noChangeAspect="1" noMove="1" noResize="1" noEditPoints="1" noAdjustHandles="1" noChangeArrowheads="1" noChangeShapeType="1" noTextEdit="1"/>
              </p:cNvSpPr>
              <p:nvPr>
                <p:ph type="subTitle" idx="1"/>
              </p:nvPr>
            </p:nvSpPr>
            <p:spPr>
              <a:xfrm>
                <a:off x="1143000" y="1981200"/>
                <a:ext cx="5637010" cy="3724864"/>
              </a:xfrm>
              <a:blipFill rotWithShape="1">
                <a:blip r:embed="rId2"/>
                <a:stretch>
                  <a:fillRect l="-1407" b="-1146"/>
                </a:stretch>
              </a:blipFill>
            </p:spPr>
            <p:txBody>
              <a:bodyPr/>
              <a:lstStyle/>
              <a:p>
                <a:r>
                  <a:rPr lang="en-US">
                    <a:noFill/>
                  </a:rPr>
                  <a:t> </a:t>
                </a:r>
              </a:p>
            </p:txBody>
          </p:sp>
        </mc:Fallback>
      </mc:AlternateContent>
      <p:sp>
        <p:nvSpPr>
          <p:cNvPr id="3" name="Title 2"/>
          <p:cNvSpPr>
            <a:spLocks noGrp="1"/>
          </p:cNvSpPr>
          <p:nvPr>
            <p:ph type="ctrTitle"/>
          </p:nvPr>
        </p:nvSpPr>
        <p:spPr>
          <a:xfrm>
            <a:off x="914400" y="762001"/>
            <a:ext cx="7175351" cy="1219200"/>
          </a:xfrm>
        </p:spPr>
        <p:txBody>
          <a:bodyPr/>
          <a:lstStyle/>
          <a:p>
            <a:pPr marL="182880" indent="0">
              <a:buNone/>
            </a:pPr>
            <a:r>
              <a:rPr lang="en-US" sz="4000" dirty="0">
                <a:effectLst/>
                <a:latin typeface="Times New Roman" pitchFamily="18" charset="0"/>
                <a:cs typeface="Times New Roman" pitchFamily="18" charset="0"/>
              </a:rPr>
              <a:t>Motor Power</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92072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47800" y="2438400"/>
            <a:ext cx="6324600" cy="3183298"/>
          </a:xfrm>
        </p:spPr>
        <p:txBody>
          <a:bodyPr>
            <a:noAutofit/>
          </a:bodyPr>
          <a:lstStyle/>
          <a:p>
            <a:pPr>
              <a:spcBef>
                <a:spcPts val="0"/>
              </a:spcBef>
              <a:spcAft>
                <a:spcPts val="1000"/>
              </a:spcAft>
            </a:pPr>
            <a:r>
              <a:rPr lang="en-US" b="1" dirty="0">
                <a:solidFill>
                  <a:srgbClr val="002060"/>
                </a:solidFill>
                <a:latin typeface="Times New Roman" pitchFamily="18" charset="0"/>
                <a:cs typeface="Times New Roman" pitchFamily="18" charset="0"/>
              </a:rPr>
              <a:t>Md. </a:t>
            </a:r>
            <a:r>
              <a:rPr lang="en-US" b="1" dirty="0" err="1">
                <a:solidFill>
                  <a:srgbClr val="002060"/>
                </a:solidFill>
                <a:latin typeface="Times New Roman" pitchFamily="18" charset="0"/>
                <a:cs typeface="Times New Roman" pitchFamily="18" charset="0"/>
              </a:rPr>
              <a:t>Delwar</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Hossain</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Chowdhury</a:t>
            </a:r>
            <a:r>
              <a:rPr lang="en-US" b="1" dirty="0">
                <a:solidFill>
                  <a:srgbClr val="002060"/>
                </a:solidFill>
                <a:latin typeface="Times New Roman" pitchFamily="18" charset="0"/>
                <a:cs typeface="Times New Roman" pitchFamily="18" charset="0"/>
              </a:rPr>
              <a:t>     </a:t>
            </a:r>
            <a:endParaRPr lang="en-US" b="1" dirty="0" smtClean="0">
              <a:solidFill>
                <a:srgbClr val="002060"/>
              </a:solidFill>
              <a:latin typeface="Times New Roman" pitchFamily="18" charset="0"/>
              <a:cs typeface="Times New Roman" pitchFamily="18" charset="0"/>
            </a:endParaRPr>
          </a:p>
          <a:p>
            <a:pPr>
              <a:spcBef>
                <a:spcPts val="0"/>
              </a:spcBef>
              <a:spcAft>
                <a:spcPts val="1000"/>
              </a:spcAft>
            </a:pPr>
            <a:r>
              <a:rPr lang="en-US" b="1" dirty="0" smtClean="0">
                <a:solidFill>
                  <a:srgbClr val="002060"/>
                </a:solidFill>
                <a:latin typeface="Times New Roman" pitchFamily="18" charset="0"/>
                <a:cs typeface="Times New Roman" pitchFamily="18" charset="0"/>
              </a:rPr>
              <a:t>ID:100724</a:t>
            </a:r>
            <a:endParaRPr lang="en-US" b="1" dirty="0">
              <a:solidFill>
                <a:srgbClr val="002060"/>
              </a:solidFill>
              <a:latin typeface="Times New Roman" pitchFamily="18" charset="0"/>
              <a:cs typeface="Times New Roman" pitchFamily="18" charset="0"/>
            </a:endParaRPr>
          </a:p>
          <a:p>
            <a:pPr>
              <a:spcBef>
                <a:spcPts val="0"/>
              </a:spcBef>
              <a:spcAft>
                <a:spcPts val="1000"/>
              </a:spcAft>
            </a:pPr>
            <a:r>
              <a:rPr lang="en-US" b="1" dirty="0">
                <a:solidFill>
                  <a:srgbClr val="002060"/>
                </a:solidFill>
                <a:latin typeface="Times New Roman" pitchFamily="18" charset="0"/>
                <a:cs typeface="Times New Roman" pitchFamily="18" charset="0"/>
              </a:rPr>
              <a:t>Sk. Md. </a:t>
            </a:r>
            <a:r>
              <a:rPr lang="en-US" b="1" dirty="0" err="1">
                <a:solidFill>
                  <a:srgbClr val="002060"/>
                </a:solidFill>
                <a:latin typeface="Times New Roman" pitchFamily="18" charset="0"/>
                <a:cs typeface="Times New Roman" pitchFamily="18" charset="0"/>
              </a:rPr>
              <a:t>Zubayer</a:t>
            </a:r>
            <a:r>
              <a:rPr lang="en-US" b="1" dirty="0">
                <a:solidFill>
                  <a:srgbClr val="002060"/>
                </a:solidFill>
                <a:latin typeface="Times New Roman" pitchFamily="18" charset="0"/>
                <a:cs typeface="Times New Roman" pitchFamily="18" charset="0"/>
              </a:rPr>
              <a:t>-Al-Mahmud          </a:t>
            </a:r>
            <a:endParaRPr lang="en-US" b="1" dirty="0" smtClean="0">
              <a:solidFill>
                <a:srgbClr val="002060"/>
              </a:solidFill>
              <a:latin typeface="Times New Roman" pitchFamily="18" charset="0"/>
              <a:cs typeface="Times New Roman" pitchFamily="18" charset="0"/>
            </a:endParaRPr>
          </a:p>
          <a:p>
            <a:pPr>
              <a:spcBef>
                <a:spcPts val="0"/>
              </a:spcBef>
              <a:spcAft>
                <a:spcPts val="1000"/>
              </a:spcAft>
            </a:pPr>
            <a:r>
              <a:rPr lang="en-US" b="1" dirty="0" smtClean="0">
                <a:solidFill>
                  <a:srgbClr val="002060"/>
                </a:solidFill>
                <a:latin typeface="Times New Roman" pitchFamily="18" charset="0"/>
                <a:cs typeface="Times New Roman" pitchFamily="18" charset="0"/>
              </a:rPr>
              <a:t>ID:100729</a:t>
            </a:r>
          </a:p>
          <a:p>
            <a:pPr algn="ctr">
              <a:spcBef>
                <a:spcPts val="0"/>
              </a:spcBef>
              <a:spcAft>
                <a:spcPts val="1000"/>
              </a:spcAft>
            </a:pPr>
            <a:r>
              <a:rPr lang="en-US" sz="2400" b="1" dirty="0" smtClean="0">
                <a:solidFill>
                  <a:srgbClr val="002060"/>
                </a:solidFill>
                <a:latin typeface="Times New Roman" pitchFamily="18" charset="0"/>
                <a:ea typeface="Calibri"/>
                <a:cs typeface="Times New Roman" pitchFamily="18" charset="0"/>
              </a:rPr>
              <a:t>Under the supervision of </a:t>
            </a:r>
          </a:p>
          <a:p>
            <a:pPr algn="ctr">
              <a:spcBef>
                <a:spcPts val="0"/>
              </a:spcBef>
              <a:spcAft>
                <a:spcPts val="1000"/>
              </a:spcAft>
            </a:pPr>
            <a:r>
              <a:rPr lang="en-US" sz="2400" b="1" dirty="0" err="1" smtClean="0">
                <a:latin typeface="Times New Roman" pitchFamily="18" charset="0"/>
                <a:cs typeface="Times New Roman" pitchFamily="18" charset="0"/>
              </a:rPr>
              <a:t>Samrat</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Kumar </a:t>
            </a:r>
            <a:r>
              <a:rPr lang="en-US" sz="2400" b="1" dirty="0" err="1" smtClean="0">
                <a:latin typeface="Times New Roman" pitchFamily="18" charset="0"/>
                <a:cs typeface="Times New Roman" pitchFamily="18" charset="0"/>
              </a:rPr>
              <a:t>Dey</a:t>
            </a:r>
            <a:r>
              <a:rPr lang="en-US" sz="2400" b="1" dirty="0" smtClean="0">
                <a:latin typeface="Times New Roman" pitchFamily="18" charset="0"/>
                <a:cs typeface="Times New Roman" pitchFamily="18" charset="0"/>
              </a:rPr>
              <a:t>. </a:t>
            </a:r>
          </a:p>
          <a:p>
            <a:pPr algn="ctr">
              <a:spcBef>
                <a:spcPts val="0"/>
              </a:spcBef>
              <a:spcAft>
                <a:spcPts val="1000"/>
              </a:spcAft>
            </a:pPr>
            <a:r>
              <a:rPr lang="en-US" sz="2400" b="1" dirty="0" smtClean="0">
                <a:latin typeface="Times New Roman" pitchFamily="18" charset="0"/>
                <a:cs typeface="Times New Roman" pitchFamily="18" charset="0"/>
              </a:rPr>
              <a:t>Assistant Professor, Dept. of IPE</a:t>
            </a:r>
          </a:p>
        </p:txBody>
      </p:sp>
      <p:sp>
        <p:nvSpPr>
          <p:cNvPr id="3" name="Title 2"/>
          <p:cNvSpPr>
            <a:spLocks noGrp="1"/>
          </p:cNvSpPr>
          <p:nvPr>
            <p:ph type="ctrTitle"/>
          </p:nvPr>
        </p:nvSpPr>
        <p:spPr>
          <a:xfrm>
            <a:off x="914400" y="762001"/>
            <a:ext cx="7175351" cy="1219200"/>
          </a:xfrm>
        </p:spPr>
        <p:txBody>
          <a:bodyPr/>
          <a:lstStyle/>
          <a:p>
            <a:pPr marL="182880" indent="0" algn="ctr">
              <a:buNone/>
            </a:pPr>
            <a:r>
              <a:rPr lang="en-US" sz="3200" dirty="0" smtClean="0">
                <a:effectLst/>
                <a:latin typeface="Times New Roman" pitchFamily="18" charset="0"/>
                <a:cs typeface="Times New Roman" pitchFamily="18" charset="0"/>
              </a:rPr>
              <a:t>A Study and Design of an Improved Belt Conveyor</a:t>
            </a:r>
            <a:r>
              <a:rPr lang="en-US" dirty="0" smtClean="0">
                <a:effectLst/>
              </a:rPr>
              <a:t/>
            </a:r>
            <a:br>
              <a:rPr lang="en-US" dirty="0" smtClean="0">
                <a:effectLst/>
              </a:rPr>
            </a:br>
            <a:endParaRPr lang="en-US" dirty="0"/>
          </a:p>
        </p:txBody>
      </p:sp>
    </p:spTree>
    <p:extLst>
      <p:ext uri="{BB962C8B-B14F-4D97-AF65-F5344CB8AC3E}">
        <p14:creationId xmlns:p14="http://schemas.microsoft.com/office/powerpoint/2010/main" val="3752982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 calcmode="lin" valueType="num">
                                      <p:cBhvr additive="base">
                                        <p:cTn id="3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066800" y="1524000"/>
            <a:ext cx="7086600" cy="4410665"/>
          </a:xfrm>
        </p:spPr>
        <p:txBody>
          <a:bodyPr/>
          <a:lstStyle/>
          <a:p>
            <a:endParaRPr lang="en-US" dirty="0"/>
          </a:p>
        </p:txBody>
      </p:sp>
      <p:sp>
        <p:nvSpPr>
          <p:cNvPr id="3" name="Title 2"/>
          <p:cNvSpPr>
            <a:spLocks noGrp="1"/>
          </p:cNvSpPr>
          <p:nvPr>
            <p:ph type="ctrTitle"/>
          </p:nvPr>
        </p:nvSpPr>
        <p:spPr>
          <a:xfrm>
            <a:off x="901849" y="762000"/>
            <a:ext cx="7175351" cy="1143000"/>
          </a:xfrm>
        </p:spPr>
        <p:txBody>
          <a:bodyPr/>
          <a:lstStyle/>
          <a:p>
            <a:pPr marL="182880" indent="0">
              <a:buNone/>
            </a:pPr>
            <a:r>
              <a:rPr lang="en-US" sz="4000" dirty="0" smtClean="0">
                <a:latin typeface="Times New Roman" pitchFamily="18" charset="0"/>
                <a:cs typeface="Times New Roman" pitchFamily="18" charset="0"/>
              </a:rPr>
              <a:t>Results</a:t>
            </a:r>
            <a:endParaRPr lang="en-US" sz="40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02186663"/>
              </p:ext>
            </p:extLst>
          </p:nvPr>
        </p:nvGraphicFramePr>
        <p:xfrm>
          <a:off x="990600" y="1600200"/>
          <a:ext cx="7604078" cy="4526280"/>
        </p:xfrm>
        <a:graphic>
          <a:graphicData uri="http://schemas.openxmlformats.org/drawingml/2006/table">
            <a:tbl>
              <a:tblPr firstRow="1" firstCol="1" bandRow="1">
                <a:tableStyleId>{5C22544A-7EE6-4342-B048-85BDC9FD1C3A}</a:tableStyleId>
              </a:tblPr>
              <a:tblGrid>
                <a:gridCol w="862620"/>
                <a:gridCol w="4699980"/>
                <a:gridCol w="2041478"/>
              </a:tblGrid>
              <a:tr h="373825">
                <a:tc>
                  <a:txBody>
                    <a:bodyPr/>
                    <a:lstStyle/>
                    <a:p>
                      <a:pPr marL="0" marR="0" indent="0" algn="ctr">
                        <a:lnSpc>
                          <a:spcPct val="150000"/>
                        </a:lnSpc>
                        <a:spcBef>
                          <a:spcPts val="600"/>
                        </a:spcBef>
                        <a:spcAft>
                          <a:spcPts val="600"/>
                        </a:spcAft>
                        <a:buFont typeface="+mj-lt"/>
                        <a:buNone/>
                      </a:pPr>
                      <a:r>
                        <a:rPr lang="en-US" sz="1800" dirty="0">
                          <a:effectLst/>
                          <a:latin typeface="Times New Roman" pitchFamily="18" charset="0"/>
                          <a:cs typeface="Times New Roman" pitchFamily="18" charset="0"/>
                        </a:rPr>
                        <a:t>No</a:t>
                      </a:r>
                      <a:endParaRPr lang="en-US" sz="1800" dirty="0">
                        <a:effectLst/>
                        <a:latin typeface="Times New Roman" pitchFamily="18" charset="0"/>
                        <a:ea typeface="Times New Roman"/>
                        <a:cs typeface="Times New Roman" pitchFamily="18" charset="0"/>
                      </a:endParaRPr>
                    </a:p>
                  </a:txBody>
                  <a:tcPr marL="36296" marR="36296" marT="0" marB="0"/>
                </a:tc>
                <a:tc>
                  <a:txBody>
                    <a:bodyPr/>
                    <a:lstStyle/>
                    <a:p>
                      <a:pPr marL="0" marR="0" algn="just">
                        <a:lnSpc>
                          <a:spcPct val="150000"/>
                        </a:lnSpc>
                        <a:spcBef>
                          <a:spcPts val="600"/>
                        </a:spcBef>
                        <a:spcAft>
                          <a:spcPts val="600"/>
                        </a:spcAft>
                      </a:pPr>
                      <a:r>
                        <a:rPr lang="en-US" sz="1800" dirty="0" smtClean="0">
                          <a:effectLst/>
                          <a:latin typeface="Times New Roman" pitchFamily="18" charset="0"/>
                          <a:cs typeface="Times New Roman" pitchFamily="18" charset="0"/>
                        </a:rPr>
                        <a:t>Parameters</a:t>
                      </a:r>
                      <a:endParaRPr lang="en-US" sz="1800" dirty="0">
                        <a:effectLst/>
                        <a:latin typeface="Times New Roman" pitchFamily="18" charset="0"/>
                        <a:ea typeface="Times New Roman"/>
                        <a:cs typeface="Times New Roman" pitchFamily="18" charset="0"/>
                      </a:endParaRPr>
                    </a:p>
                  </a:txBody>
                  <a:tcPr marL="36296" marR="36296" marT="0" marB="0"/>
                </a:tc>
                <a:tc>
                  <a:txBody>
                    <a:bodyPr/>
                    <a:lstStyle/>
                    <a:p>
                      <a:pPr marL="0" marR="0" algn="ctr">
                        <a:lnSpc>
                          <a:spcPct val="150000"/>
                        </a:lnSpc>
                        <a:spcBef>
                          <a:spcPts val="600"/>
                        </a:spcBef>
                        <a:spcAft>
                          <a:spcPts val="600"/>
                        </a:spcAft>
                      </a:pPr>
                      <a:r>
                        <a:rPr lang="en-US" sz="1800" smtClean="0">
                          <a:effectLst/>
                          <a:latin typeface="Times New Roman" pitchFamily="18" charset="0"/>
                          <a:cs typeface="Times New Roman" pitchFamily="18" charset="0"/>
                        </a:rPr>
                        <a:t>Values</a:t>
                      </a:r>
                      <a:endParaRPr lang="en-US" sz="1800" dirty="0">
                        <a:effectLst/>
                        <a:latin typeface="Times New Roman" pitchFamily="18" charset="0"/>
                        <a:ea typeface="Times New Roman"/>
                        <a:cs typeface="Times New Roman" pitchFamily="18" charset="0"/>
                      </a:endParaRPr>
                    </a:p>
                  </a:txBody>
                  <a:tcPr marL="36296" marR="36296" marT="0" marB="0"/>
                </a:tc>
              </a:tr>
              <a:tr h="373825">
                <a:tc>
                  <a:txBody>
                    <a:bodyPr/>
                    <a:lstStyle/>
                    <a:p>
                      <a:pPr marL="0" marR="0" lvl="0" indent="0" algn="just">
                        <a:lnSpc>
                          <a:spcPct val="150000"/>
                        </a:lnSpc>
                        <a:spcBef>
                          <a:spcPts val="600"/>
                        </a:spcBef>
                        <a:spcAft>
                          <a:spcPts val="600"/>
                        </a:spcAft>
                        <a:buFont typeface="+mj-lt"/>
                        <a:buNone/>
                      </a:pPr>
                      <a:r>
                        <a:rPr lang="en-US" sz="1800" dirty="0" smtClean="0">
                          <a:effectLst/>
                          <a:latin typeface="Times New Roman" pitchFamily="18" charset="0"/>
                          <a:cs typeface="Times New Roman" pitchFamily="18" charset="0"/>
                        </a:rPr>
                        <a:t>1.</a:t>
                      </a:r>
                      <a:endParaRPr lang="en-US" sz="1800" dirty="0">
                        <a:effectLst/>
                        <a:latin typeface="Times New Roman" pitchFamily="18" charset="0"/>
                        <a:ea typeface="Calibri"/>
                        <a:cs typeface="Times New Roman" pitchFamily="18" charset="0"/>
                      </a:endParaRPr>
                    </a:p>
                  </a:txBody>
                  <a:tcPr marL="36296" marR="36296" marT="0" marB="0"/>
                </a:tc>
                <a:tc>
                  <a:txBody>
                    <a:bodyPr/>
                    <a:lstStyle/>
                    <a:p>
                      <a:pPr marL="0" marR="0" algn="just">
                        <a:lnSpc>
                          <a:spcPct val="150000"/>
                        </a:lnSpc>
                        <a:spcBef>
                          <a:spcPts val="600"/>
                        </a:spcBef>
                        <a:spcAft>
                          <a:spcPts val="600"/>
                        </a:spcAft>
                      </a:pPr>
                      <a:r>
                        <a:rPr lang="en-US" sz="1800">
                          <a:effectLst/>
                          <a:latin typeface="Times New Roman" pitchFamily="18" charset="0"/>
                          <a:cs typeface="Times New Roman" pitchFamily="18" charset="0"/>
                        </a:rPr>
                        <a:t>Conveyor capacity (tons/hr)</a:t>
                      </a:r>
                      <a:endParaRPr lang="en-US" sz="1800">
                        <a:effectLst/>
                        <a:latin typeface="Times New Roman" pitchFamily="18" charset="0"/>
                        <a:ea typeface="Times New Roman"/>
                        <a:cs typeface="Times New Roman" pitchFamily="18" charset="0"/>
                      </a:endParaRPr>
                    </a:p>
                  </a:txBody>
                  <a:tcPr marL="36296" marR="36296" marT="0" marB="0"/>
                </a:tc>
                <a:tc>
                  <a:txBody>
                    <a:bodyPr/>
                    <a:lstStyle/>
                    <a:p>
                      <a:pPr marL="0" marR="0" algn="ctr">
                        <a:lnSpc>
                          <a:spcPct val="150000"/>
                        </a:lnSpc>
                        <a:spcBef>
                          <a:spcPts val="600"/>
                        </a:spcBef>
                        <a:spcAft>
                          <a:spcPts val="600"/>
                        </a:spcAft>
                      </a:pPr>
                      <a:r>
                        <a:rPr lang="en-US" sz="1800" dirty="0">
                          <a:effectLst/>
                          <a:latin typeface="Times New Roman" pitchFamily="18" charset="0"/>
                          <a:cs typeface="Times New Roman" pitchFamily="18" charset="0"/>
                        </a:rPr>
                        <a:t>0.9216</a:t>
                      </a:r>
                      <a:endParaRPr lang="en-US" sz="1800" dirty="0">
                        <a:effectLst/>
                        <a:latin typeface="Times New Roman" pitchFamily="18" charset="0"/>
                        <a:ea typeface="Times New Roman"/>
                        <a:cs typeface="Times New Roman" pitchFamily="18" charset="0"/>
                      </a:endParaRPr>
                    </a:p>
                  </a:txBody>
                  <a:tcPr marL="36296" marR="36296" marT="0" marB="0"/>
                </a:tc>
              </a:tr>
              <a:tr h="373825">
                <a:tc>
                  <a:txBody>
                    <a:bodyPr/>
                    <a:lstStyle/>
                    <a:p>
                      <a:pPr marL="0" marR="0" lvl="0" indent="0" algn="just">
                        <a:lnSpc>
                          <a:spcPct val="150000"/>
                        </a:lnSpc>
                        <a:spcBef>
                          <a:spcPts val="600"/>
                        </a:spcBef>
                        <a:spcAft>
                          <a:spcPts val="600"/>
                        </a:spcAft>
                        <a:buFont typeface="+mj-lt"/>
                        <a:buNone/>
                      </a:pPr>
                      <a:r>
                        <a:rPr lang="en-US" sz="1800" dirty="0" smtClean="0">
                          <a:effectLst/>
                          <a:latin typeface="Times New Roman" pitchFamily="18" charset="0"/>
                          <a:cs typeface="Times New Roman" pitchFamily="18" charset="0"/>
                        </a:rPr>
                        <a:t>2.</a:t>
                      </a:r>
                      <a:endParaRPr lang="en-US" sz="1800" dirty="0">
                        <a:effectLst/>
                        <a:latin typeface="Times New Roman" pitchFamily="18" charset="0"/>
                        <a:ea typeface="Calibri"/>
                        <a:cs typeface="Times New Roman" pitchFamily="18" charset="0"/>
                      </a:endParaRPr>
                    </a:p>
                  </a:txBody>
                  <a:tcPr marL="36296" marR="36296" marT="0" marB="0"/>
                </a:tc>
                <a:tc>
                  <a:txBody>
                    <a:bodyPr/>
                    <a:lstStyle/>
                    <a:p>
                      <a:pPr marL="0" marR="0" algn="just">
                        <a:lnSpc>
                          <a:spcPct val="150000"/>
                        </a:lnSpc>
                        <a:spcBef>
                          <a:spcPts val="600"/>
                        </a:spcBef>
                        <a:spcAft>
                          <a:spcPts val="600"/>
                        </a:spcAft>
                      </a:pPr>
                      <a:r>
                        <a:rPr lang="en-US" sz="1800">
                          <a:effectLst/>
                          <a:latin typeface="Times New Roman" pitchFamily="18" charset="0"/>
                          <a:cs typeface="Times New Roman" pitchFamily="18" charset="0"/>
                        </a:rPr>
                        <a:t>Load due to materials conveyed (kg/m)</a:t>
                      </a:r>
                      <a:endParaRPr lang="en-US" sz="1800">
                        <a:effectLst/>
                        <a:latin typeface="Times New Roman" pitchFamily="18" charset="0"/>
                        <a:ea typeface="Times New Roman"/>
                        <a:cs typeface="Times New Roman" pitchFamily="18" charset="0"/>
                      </a:endParaRPr>
                    </a:p>
                  </a:txBody>
                  <a:tcPr marL="36296" marR="36296" marT="0" marB="0"/>
                </a:tc>
                <a:tc>
                  <a:txBody>
                    <a:bodyPr/>
                    <a:lstStyle/>
                    <a:p>
                      <a:pPr marL="0" marR="0" algn="ctr">
                        <a:lnSpc>
                          <a:spcPct val="150000"/>
                        </a:lnSpc>
                        <a:spcBef>
                          <a:spcPts val="600"/>
                        </a:spcBef>
                        <a:spcAft>
                          <a:spcPts val="600"/>
                        </a:spcAft>
                      </a:pPr>
                      <a:r>
                        <a:rPr lang="en-US" sz="1800" dirty="0">
                          <a:effectLst/>
                          <a:latin typeface="Times New Roman" pitchFamily="18" charset="0"/>
                          <a:cs typeface="Times New Roman" pitchFamily="18" charset="0"/>
                        </a:rPr>
                        <a:t>0.256</a:t>
                      </a:r>
                      <a:endParaRPr lang="en-US" sz="1800" dirty="0">
                        <a:effectLst/>
                        <a:latin typeface="Times New Roman" pitchFamily="18" charset="0"/>
                        <a:ea typeface="Times New Roman"/>
                        <a:cs typeface="Times New Roman" pitchFamily="18" charset="0"/>
                      </a:endParaRPr>
                    </a:p>
                  </a:txBody>
                  <a:tcPr marL="36296" marR="36296" marT="0" marB="0"/>
                </a:tc>
              </a:tr>
              <a:tr h="373825">
                <a:tc>
                  <a:txBody>
                    <a:bodyPr/>
                    <a:lstStyle/>
                    <a:p>
                      <a:pPr marL="0" marR="0" lvl="0" indent="0" algn="just">
                        <a:lnSpc>
                          <a:spcPct val="150000"/>
                        </a:lnSpc>
                        <a:spcBef>
                          <a:spcPts val="600"/>
                        </a:spcBef>
                        <a:spcAft>
                          <a:spcPts val="600"/>
                        </a:spcAft>
                        <a:buFont typeface="+mj-lt"/>
                        <a:buNone/>
                      </a:pPr>
                      <a:r>
                        <a:rPr lang="en-US" sz="1800" dirty="0" smtClean="0">
                          <a:effectLst/>
                          <a:latin typeface="Times New Roman" pitchFamily="18" charset="0"/>
                          <a:cs typeface="Times New Roman" pitchFamily="18" charset="0"/>
                        </a:rPr>
                        <a:t>3.</a:t>
                      </a:r>
                      <a:endParaRPr lang="en-US" sz="1800" dirty="0">
                        <a:effectLst/>
                        <a:latin typeface="Times New Roman" pitchFamily="18" charset="0"/>
                        <a:ea typeface="Calibri"/>
                        <a:cs typeface="Times New Roman" pitchFamily="18" charset="0"/>
                      </a:endParaRPr>
                    </a:p>
                  </a:txBody>
                  <a:tcPr marL="36296" marR="36296" marT="0" marB="0"/>
                </a:tc>
                <a:tc>
                  <a:txBody>
                    <a:bodyPr/>
                    <a:lstStyle/>
                    <a:p>
                      <a:pPr marL="0" marR="0" algn="just">
                        <a:lnSpc>
                          <a:spcPct val="150000"/>
                        </a:lnSpc>
                        <a:spcBef>
                          <a:spcPts val="600"/>
                        </a:spcBef>
                        <a:spcAft>
                          <a:spcPts val="600"/>
                        </a:spcAft>
                      </a:pPr>
                      <a:r>
                        <a:rPr lang="en-US" sz="1800" dirty="0" smtClean="0">
                          <a:effectLst/>
                          <a:latin typeface="Times New Roman" pitchFamily="18" charset="0"/>
                          <a:cs typeface="Times New Roman" pitchFamily="18" charset="0"/>
                        </a:rPr>
                        <a:t>Tensile force of pulley </a:t>
                      </a:r>
                      <a:r>
                        <a:rPr lang="en-US" sz="1800" dirty="0">
                          <a:effectLst/>
                          <a:latin typeface="Times New Roman" pitchFamily="18" charset="0"/>
                          <a:cs typeface="Times New Roman" pitchFamily="18" charset="0"/>
                        </a:rPr>
                        <a:t>at </a:t>
                      </a:r>
                      <a:r>
                        <a:rPr lang="en-US" sz="1800" dirty="0" smtClean="0">
                          <a:effectLst/>
                          <a:latin typeface="Times New Roman" pitchFamily="18" charset="0"/>
                          <a:cs typeface="Times New Roman" pitchFamily="18" charset="0"/>
                        </a:rPr>
                        <a:t>rest </a:t>
                      </a:r>
                      <a:r>
                        <a:rPr lang="en-US" sz="1800" dirty="0">
                          <a:effectLst/>
                          <a:latin typeface="Times New Roman" pitchFamily="18" charset="0"/>
                          <a:cs typeface="Times New Roman" pitchFamily="18" charset="0"/>
                        </a:rPr>
                        <a:t>(N)</a:t>
                      </a:r>
                      <a:endParaRPr lang="en-US" sz="1800" dirty="0">
                        <a:effectLst/>
                        <a:latin typeface="Times New Roman" pitchFamily="18" charset="0"/>
                        <a:ea typeface="Times New Roman"/>
                        <a:cs typeface="Times New Roman" pitchFamily="18" charset="0"/>
                      </a:endParaRPr>
                    </a:p>
                  </a:txBody>
                  <a:tcPr marL="36296" marR="36296" marT="0" marB="0"/>
                </a:tc>
                <a:tc>
                  <a:txBody>
                    <a:bodyPr/>
                    <a:lstStyle/>
                    <a:p>
                      <a:pPr marL="0" marR="0" algn="ctr">
                        <a:lnSpc>
                          <a:spcPct val="150000"/>
                        </a:lnSpc>
                        <a:spcBef>
                          <a:spcPts val="600"/>
                        </a:spcBef>
                        <a:spcAft>
                          <a:spcPts val="600"/>
                        </a:spcAft>
                      </a:pPr>
                      <a:r>
                        <a:rPr lang="en-US" sz="1800" dirty="0">
                          <a:effectLst/>
                          <a:latin typeface="Times New Roman" pitchFamily="18" charset="0"/>
                          <a:cs typeface="Times New Roman" pitchFamily="18" charset="0"/>
                        </a:rPr>
                        <a:t>19.53</a:t>
                      </a:r>
                      <a:endParaRPr lang="en-US" sz="1800" dirty="0">
                        <a:effectLst/>
                        <a:latin typeface="Times New Roman" pitchFamily="18" charset="0"/>
                        <a:ea typeface="Times New Roman"/>
                        <a:cs typeface="Times New Roman" pitchFamily="18" charset="0"/>
                      </a:endParaRPr>
                    </a:p>
                  </a:txBody>
                  <a:tcPr marL="36296" marR="36296" marT="0" marB="0"/>
                </a:tc>
              </a:tr>
              <a:tr h="373825">
                <a:tc>
                  <a:txBody>
                    <a:bodyPr/>
                    <a:lstStyle/>
                    <a:p>
                      <a:pPr marL="0" marR="0" lvl="0" indent="0" algn="just">
                        <a:lnSpc>
                          <a:spcPct val="150000"/>
                        </a:lnSpc>
                        <a:spcBef>
                          <a:spcPts val="600"/>
                        </a:spcBef>
                        <a:spcAft>
                          <a:spcPts val="600"/>
                        </a:spcAft>
                        <a:buFont typeface="+mj-lt"/>
                        <a:buNone/>
                      </a:pPr>
                      <a:r>
                        <a:rPr lang="en-US" sz="1800" dirty="0" smtClean="0">
                          <a:effectLst/>
                          <a:latin typeface="Times New Roman" pitchFamily="18" charset="0"/>
                          <a:ea typeface="Calibri"/>
                          <a:cs typeface="Times New Roman" pitchFamily="18" charset="0"/>
                        </a:rPr>
                        <a:t>4.</a:t>
                      </a:r>
                      <a:endParaRPr lang="en-US" sz="1800" dirty="0">
                        <a:effectLst/>
                        <a:latin typeface="Times New Roman" pitchFamily="18" charset="0"/>
                        <a:ea typeface="Calibri"/>
                        <a:cs typeface="Times New Roman" pitchFamily="18" charset="0"/>
                      </a:endParaRPr>
                    </a:p>
                  </a:txBody>
                  <a:tcPr marL="36296" marR="36296" marT="0" marB="0"/>
                </a:tc>
                <a:tc>
                  <a:txBody>
                    <a:bodyPr/>
                    <a:lstStyle/>
                    <a:p>
                      <a:pPr marL="0" marR="0" indent="0" algn="just" defTabSz="914400" rtl="0" eaLnBrk="1" fontAlgn="auto" latinLnBrk="0" hangingPunct="1">
                        <a:lnSpc>
                          <a:spcPct val="150000"/>
                        </a:lnSpc>
                        <a:spcBef>
                          <a:spcPts val="600"/>
                        </a:spcBef>
                        <a:spcAft>
                          <a:spcPts val="600"/>
                        </a:spcAft>
                        <a:buClrTx/>
                        <a:buSzTx/>
                        <a:buFontTx/>
                        <a:buNone/>
                        <a:tabLst/>
                        <a:defRPr/>
                      </a:pPr>
                      <a:r>
                        <a:rPr lang="en-US" sz="1800" dirty="0" smtClean="0">
                          <a:effectLst/>
                          <a:latin typeface="Times New Roman" pitchFamily="18" charset="0"/>
                          <a:cs typeface="Times New Roman" pitchFamily="18" charset="0"/>
                        </a:rPr>
                        <a:t>Tensile force of drive pulley at steady state (N)</a:t>
                      </a:r>
                      <a:endParaRPr lang="en-US" sz="1800" dirty="0" smtClean="0">
                        <a:effectLst/>
                        <a:latin typeface="Times New Roman" pitchFamily="18" charset="0"/>
                        <a:ea typeface="Times New Roman"/>
                        <a:cs typeface="Times New Roman" pitchFamily="18" charset="0"/>
                      </a:endParaRPr>
                    </a:p>
                  </a:txBody>
                  <a:tcPr marL="36296" marR="36296" marT="0" marB="0"/>
                </a:tc>
                <a:tc>
                  <a:txBody>
                    <a:bodyPr/>
                    <a:lstStyle/>
                    <a:p>
                      <a:pPr marL="0" marR="0" algn="ctr">
                        <a:lnSpc>
                          <a:spcPct val="150000"/>
                        </a:lnSpc>
                        <a:spcBef>
                          <a:spcPts val="600"/>
                        </a:spcBef>
                        <a:spcAft>
                          <a:spcPts val="600"/>
                        </a:spcAft>
                      </a:pPr>
                      <a:r>
                        <a:rPr lang="en-US" sz="1800" dirty="0" smtClean="0">
                          <a:effectLst/>
                          <a:latin typeface="Times New Roman" pitchFamily="18" charset="0"/>
                          <a:ea typeface="Times New Roman"/>
                          <a:cs typeface="Times New Roman" pitchFamily="18" charset="0"/>
                        </a:rPr>
                        <a:t>30.38</a:t>
                      </a:r>
                      <a:endParaRPr lang="en-US" sz="1800" dirty="0">
                        <a:effectLst/>
                        <a:latin typeface="Times New Roman" pitchFamily="18" charset="0"/>
                        <a:ea typeface="Times New Roman"/>
                        <a:cs typeface="Times New Roman" pitchFamily="18" charset="0"/>
                      </a:endParaRPr>
                    </a:p>
                  </a:txBody>
                  <a:tcPr marL="36296" marR="36296" marT="0" marB="0"/>
                </a:tc>
              </a:tr>
              <a:tr h="373825">
                <a:tc>
                  <a:txBody>
                    <a:bodyPr/>
                    <a:lstStyle/>
                    <a:p>
                      <a:pPr marL="0" marR="0" lvl="0" indent="0" algn="just">
                        <a:lnSpc>
                          <a:spcPct val="150000"/>
                        </a:lnSpc>
                        <a:spcBef>
                          <a:spcPts val="600"/>
                        </a:spcBef>
                        <a:spcAft>
                          <a:spcPts val="600"/>
                        </a:spcAft>
                        <a:buFont typeface="+mj-lt"/>
                        <a:buNone/>
                      </a:pPr>
                      <a:r>
                        <a:rPr lang="en-US" sz="1800" dirty="0" smtClean="0">
                          <a:effectLst/>
                          <a:latin typeface="Times New Roman" pitchFamily="18" charset="0"/>
                          <a:cs typeface="Times New Roman" pitchFamily="18" charset="0"/>
                        </a:rPr>
                        <a:t>5.</a:t>
                      </a: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36296" marR="36296" marT="0" marB="0"/>
                </a:tc>
                <a:tc>
                  <a:txBody>
                    <a:bodyPr/>
                    <a:lstStyle/>
                    <a:p>
                      <a:pPr marL="0" marR="0" algn="just">
                        <a:lnSpc>
                          <a:spcPct val="150000"/>
                        </a:lnSpc>
                        <a:spcBef>
                          <a:spcPts val="600"/>
                        </a:spcBef>
                        <a:spcAft>
                          <a:spcPts val="600"/>
                        </a:spcAft>
                      </a:pPr>
                      <a:r>
                        <a:rPr lang="en-US" sz="1800" dirty="0" smtClean="0">
                          <a:effectLst/>
                          <a:latin typeface="Times New Roman" pitchFamily="18" charset="0"/>
                          <a:cs typeface="Times New Roman" pitchFamily="18" charset="0"/>
                        </a:rPr>
                        <a:t>Tension of drive pulley </a:t>
                      </a:r>
                      <a:r>
                        <a:rPr lang="en-US" sz="1800" dirty="0">
                          <a:effectLst/>
                          <a:latin typeface="Times New Roman" pitchFamily="18" charset="0"/>
                          <a:cs typeface="Times New Roman" pitchFamily="18" charset="0"/>
                        </a:rPr>
                        <a:t>while starting (N)</a:t>
                      </a:r>
                      <a:endParaRPr lang="en-US" sz="1800" dirty="0">
                        <a:effectLst/>
                        <a:latin typeface="Times New Roman" pitchFamily="18" charset="0"/>
                        <a:ea typeface="Times New Roman"/>
                        <a:cs typeface="Times New Roman" pitchFamily="18" charset="0"/>
                      </a:endParaRPr>
                    </a:p>
                  </a:txBody>
                  <a:tcPr marL="36296" marR="36296" marT="0" marB="0"/>
                </a:tc>
                <a:tc>
                  <a:txBody>
                    <a:bodyPr/>
                    <a:lstStyle/>
                    <a:p>
                      <a:pPr marL="0" marR="0" algn="ctr">
                        <a:lnSpc>
                          <a:spcPct val="150000"/>
                        </a:lnSpc>
                        <a:spcBef>
                          <a:spcPts val="600"/>
                        </a:spcBef>
                        <a:spcAft>
                          <a:spcPts val="600"/>
                        </a:spcAft>
                      </a:pPr>
                      <a:r>
                        <a:rPr lang="en-US" sz="1800" dirty="0">
                          <a:effectLst/>
                          <a:latin typeface="Times New Roman" pitchFamily="18" charset="0"/>
                          <a:cs typeface="Times New Roman" pitchFamily="18" charset="0"/>
                        </a:rPr>
                        <a:t>32.8</a:t>
                      </a:r>
                      <a:endParaRPr lang="en-US" sz="1800" dirty="0">
                        <a:effectLst/>
                        <a:latin typeface="Times New Roman" pitchFamily="18" charset="0"/>
                        <a:ea typeface="Times New Roman"/>
                        <a:cs typeface="Times New Roman" pitchFamily="18" charset="0"/>
                      </a:endParaRPr>
                    </a:p>
                  </a:txBody>
                  <a:tcPr marL="36296" marR="36296" marT="0" marB="0"/>
                </a:tc>
              </a:tr>
              <a:tr h="373825">
                <a:tc>
                  <a:txBody>
                    <a:bodyPr/>
                    <a:lstStyle/>
                    <a:p>
                      <a:pPr marL="0" marR="0" lvl="0" indent="0" algn="just">
                        <a:lnSpc>
                          <a:spcPct val="150000"/>
                        </a:lnSpc>
                        <a:spcBef>
                          <a:spcPts val="600"/>
                        </a:spcBef>
                        <a:spcAft>
                          <a:spcPts val="600"/>
                        </a:spcAft>
                        <a:buFont typeface="+mj-lt"/>
                        <a:buNone/>
                      </a:pPr>
                      <a:r>
                        <a:rPr lang="en-US" sz="1800" dirty="0" smtClean="0">
                          <a:effectLst/>
                          <a:latin typeface="Times New Roman" pitchFamily="18" charset="0"/>
                          <a:cs typeface="Times New Roman" pitchFamily="18" charset="0"/>
                        </a:rPr>
                        <a:t>6.</a:t>
                      </a:r>
                      <a:endParaRPr lang="en-US" sz="1800" dirty="0">
                        <a:effectLst/>
                        <a:latin typeface="Times New Roman" pitchFamily="18" charset="0"/>
                        <a:ea typeface="Calibri"/>
                        <a:cs typeface="Times New Roman" pitchFamily="18" charset="0"/>
                      </a:endParaRPr>
                    </a:p>
                  </a:txBody>
                  <a:tcPr marL="36296" marR="36296" marT="0" marB="0"/>
                </a:tc>
                <a:tc>
                  <a:txBody>
                    <a:bodyPr/>
                    <a:lstStyle/>
                    <a:p>
                      <a:pPr marL="0" marR="0" algn="just">
                        <a:lnSpc>
                          <a:spcPct val="150000"/>
                        </a:lnSpc>
                        <a:spcBef>
                          <a:spcPts val="600"/>
                        </a:spcBef>
                        <a:spcAft>
                          <a:spcPts val="600"/>
                        </a:spcAft>
                      </a:pPr>
                      <a:r>
                        <a:rPr lang="en-US" sz="1800" dirty="0">
                          <a:effectLst/>
                          <a:latin typeface="Times New Roman" pitchFamily="18" charset="0"/>
                          <a:cs typeface="Times New Roman" pitchFamily="18" charset="0"/>
                        </a:rPr>
                        <a:t>Power at drive pulley </a:t>
                      </a:r>
                      <a:r>
                        <a:rPr lang="en-US" sz="1800" dirty="0" smtClean="0">
                          <a:effectLst/>
                          <a:latin typeface="Times New Roman" pitchFamily="18" charset="0"/>
                          <a:cs typeface="Times New Roman" pitchFamily="18" charset="0"/>
                        </a:rPr>
                        <a:t>(KW</a:t>
                      </a:r>
                      <a:r>
                        <a:rPr lang="en-US" sz="1800" dirty="0">
                          <a:effectLst/>
                          <a:latin typeface="Times New Roman" pitchFamily="18" charset="0"/>
                          <a:cs typeface="Times New Roman" pitchFamily="18" charset="0"/>
                        </a:rPr>
                        <a:t>)</a:t>
                      </a:r>
                      <a:endParaRPr lang="en-US" sz="1800" dirty="0">
                        <a:effectLst/>
                        <a:latin typeface="Times New Roman" pitchFamily="18" charset="0"/>
                        <a:ea typeface="Times New Roman"/>
                        <a:cs typeface="Times New Roman" pitchFamily="18" charset="0"/>
                      </a:endParaRPr>
                    </a:p>
                  </a:txBody>
                  <a:tcPr marL="36296" marR="36296" marT="0" marB="0"/>
                </a:tc>
                <a:tc>
                  <a:txBody>
                    <a:bodyPr/>
                    <a:lstStyle/>
                    <a:p>
                      <a:pPr marL="0" marR="0" algn="ctr">
                        <a:lnSpc>
                          <a:spcPct val="150000"/>
                        </a:lnSpc>
                        <a:spcBef>
                          <a:spcPts val="600"/>
                        </a:spcBef>
                        <a:spcAft>
                          <a:spcPts val="600"/>
                        </a:spcAft>
                      </a:pPr>
                      <a:r>
                        <a:rPr lang="en-US" sz="1800">
                          <a:effectLst/>
                          <a:latin typeface="Times New Roman" pitchFamily="18" charset="0"/>
                          <a:cs typeface="Times New Roman" pitchFamily="18" charset="0"/>
                        </a:rPr>
                        <a:t>0.0217</a:t>
                      </a:r>
                      <a:endParaRPr lang="en-US" sz="1800">
                        <a:effectLst/>
                        <a:latin typeface="Times New Roman" pitchFamily="18" charset="0"/>
                        <a:ea typeface="Times New Roman"/>
                        <a:cs typeface="Times New Roman" pitchFamily="18" charset="0"/>
                      </a:endParaRPr>
                    </a:p>
                  </a:txBody>
                  <a:tcPr marL="36296" marR="36296" marT="0" marB="0"/>
                </a:tc>
              </a:tr>
              <a:tr h="373825">
                <a:tc>
                  <a:txBody>
                    <a:bodyPr/>
                    <a:lstStyle/>
                    <a:p>
                      <a:pPr marL="0" marR="0" lvl="0" indent="0" algn="just">
                        <a:lnSpc>
                          <a:spcPct val="150000"/>
                        </a:lnSpc>
                        <a:spcBef>
                          <a:spcPts val="600"/>
                        </a:spcBef>
                        <a:spcAft>
                          <a:spcPts val="600"/>
                        </a:spcAft>
                        <a:buFont typeface="+mj-lt"/>
                        <a:buNone/>
                      </a:pPr>
                      <a:r>
                        <a:rPr lang="en-US" sz="1800" dirty="0" smtClean="0">
                          <a:effectLst/>
                          <a:latin typeface="Times New Roman" pitchFamily="18" charset="0"/>
                          <a:cs typeface="Times New Roman" pitchFamily="18" charset="0"/>
                        </a:rPr>
                        <a:t>7.</a:t>
                      </a:r>
                      <a:endParaRPr lang="en-US" sz="1800" dirty="0">
                        <a:effectLst/>
                        <a:latin typeface="Times New Roman" pitchFamily="18" charset="0"/>
                        <a:ea typeface="Calibri"/>
                        <a:cs typeface="Times New Roman" pitchFamily="18" charset="0"/>
                      </a:endParaRPr>
                    </a:p>
                  </a:txBody>
                  <a:tcPr marL="36296" marR="36296" marT="0" marB="0"/>
                </a:tc>
                <a:tc>
                  <a:txBody>
                    <a:bodyPr/>
                    <a:lstStyle/>
                    <a:p>
                      <a:pPr marL="0" marR="0" algn="just">
                        <a:lnSpc>
                          <a:spcPct val="150000"/>
                        </a:lnSpc>
                        <a:spcBef>
                          <a:spcPts val="600"/>
                        </a:spcBef>
                        <a:spcAft>
                          <a:spcPts val="600"/>
                        </a:spcAft>
                      </a:pPr>
                      <a:r>
                        <a:rPr lang="en-US" sz="1800" dirty="0">
                          <a:effectLst/>
                          <a:latin typeface="Times New Roman" pitchFamily="18" charset="0"/>
                          <a:cs typeface="Times New Roman" pitchFamily="18" charset="0"/>
                        </a:rPr>
                        <a:t>Motor power </a:t>
                      </a:r>
                      <a:r>
                        <a:rPr lang="en-US" sz="1800" dirty="0" smtClean="0">
                          <a:effectLst/>
                          <a:latin typeface="Times New Roman" pitchFamily="18" charset="0"/>
                          <a:cs typeface="Times New Roman" pitchFamily="18" charset="0"/>
                        </a:rPr>
                        <a:t>(KW</a:t>
                      </a:r>
                      <a:r>
                        <a:rPr lang="en-US" sz="1800" dirty="0">
                          <a:effectLst/>
                          <a:latin typeface="Times New Roman" pitchFamily="18" charset="0"/>
                          <a:cs typeface="Times New Roman" pitchFamily="18" charset="0"/>
                        </a:rPr>
                        <a:t>)</a:t>
                      </a:r>
                      <a:endParaRPr lang="en-US" sz="1800" dirty="0">
                        <a:effectLst/>
                        <a:latin typeface="Times New Roman" pitchFamily="18" charset="0"/>
                        <a:ea typeface="Times New Roman"/>
                        <a:cs typeface="Times New Roman" pitchFamily="18" charset="0"/>
                      </a:endParaRPr>
                    </a:p>
                  </a:txBody>
                  <a:tcPr marL="36296" marR="36296" marT="0" marB="0"/>
                </a:tc>
                <a:tc>
                  <a:txBody>
                    <a:bodyPr/>
                    <a:lstStyle/>
                    <a:p>
                      <a:pPr marL="0" marR="0" algn="ctr">
                        <a:lnSpc>
                          <a:spcPct val="150000"/>
                        </a:lnSpc>
                        <a:spcBef>
                          <a:spcPts val="600"/>
                        </a:spcBef>
                        <a:spcAft>
                          <a:spcPts val="600"/>
                        </a:spcAft>
                      </a:pPr>
                      <a:r>
                        <a:rPr lang="en-US" sz="1800" dirty="0">
                          <a:effectLst/>
                          <a:latin typeface="Times New Roman" pitchFamily="18" charset="0"/>
                          <a:cs typeface="Times New Roman" pitchFamily="18" charset="0"/>
                        </a:rPr>
                        <a:t>0.031</a:t>
                      </a:r>
                      <a:endParaRPr lang="en-US" sz="1800" dirty="0">
                        <a:effectLst/>
                        <a:latin typeface="Times New Roman" pitchFamily="18" charset="0"/>
                        <a:ea typeface="Times New Roman"/>
                        <a:cs typeface="Times New Roman" pitchFamily="18" charset="0"/>
                      </a:endParaRPr>
                    </a:p>
                  </a:txBody>
                  <a:tcPr marL="36296" marR="36296" marT="0" marB="0"/>
                </a:tc>
              </a:tr>
              <a:tr h="373825">
                <a:tc>
                  <a:txBody>
                    <a:bodyPr/>
                    <a:lstStyle/>
                    <a:p>
                      <a:pPr marL="0" marR="0" lvl="0" indent="0" algn="just">
                        <a:lnSpc>
                          <a:spcPct val="150000"/>
                        </a:lnSpc>
                        <a:spcBef>
                          <a:spcPts val="600"/>
                        </a:spcBef>
                        <a:spcAft>
                          <a:spcPts val="600"/>
                        </a:spcAft>
                        <a:buFont typeface="+mj-lt"/>
                        <a:buNone/>
                      </a:pPr>
                      <a:r>
                        <a:rPr lang="en-US" sz="1800" dirty="0" smtClean="0">
                          <a:effectLst/>
                          <a:latin typeface="Times New Roman" pitchFamily="18" charset="0"/>
                          <a:cs typeface="Times New Roman" pitchFamily="18" charset="0"/>
                        </a:rPr>
                        <a:t>8.</a:t>
                      </a: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36296" marR="36296" marT="0" marB="0"/>
                </a:tc>
                <a:tc>
                  <a:txBody>
                    <a:bodyPr/>
                    <a:lstStyle/>
                    <a:p>
                      <a:pPr marL="0" marR="0" algn="just">
                        <a:lnSpc>
                          <a:spcPct val="150000"/>
                        </a:lnSpc>
                        <a:spcBef>
                          <a:spcPts val="600"/>
                        </a:spcBef>
                        <a:spcAft>
                          <a:spcPts val="600"/>
                        </a:spcAft>
                      </a:pPr>
                      <a:r>
                        <a:rPr lang="en-US" sz="1800">
                          <a:effectLst/>
                          <a:latin typeface="Times New Roman" pitchFamily="18" charset="0"/>
                          <a:cs typeface="Times New Roman" pitchFamily="18" charset="0"/>
                        </a:rPr>
                        <a:t>Roller diameter (mm)</a:t>
                      </a:r>
                      <a:endParaRPr lang="en-US" sz="1800">
                        <a:effectLst/>
                        <a:latin typeface="Times New Roman" pitchFamily="18" charset="0"/>
                        <a:ea typeface="Times New Roman"/>
                        <a:cs typeface="Times New Roman" pitchFamily="18" charset="0"/>
                      </a:endParaRPr>
                    </a:p>
                  </a:txBody>
                  <a:tcPr marL="36296" marR="36296" marT="0" marB="0"/>
                </a:tc>
                <a:tc>
                  <a:txBody>
                    <a:bodyPr/>
                    <a:lstStyle/>
                    <a:p>
                      <a:pPr marL="0" marR="0" algn="ctr">
                        <a:lnSpc>
                          <a:spcPct val="150000"/>
                        </a:lnSpc>
                        <a:spcBef>
                          <a:spcPts val="600"/>
                        </a:spcBef>
                        <a:spcAft>
                          <a:spcPts val="600"/>
                        </a:spcAft>
                      </a:pPr>
                      <a:r>
                        <a:rPr lang="en-US" sz="1800">
                          <a:effectLst/>
                          <a:latin typeface="Times New Roman" pitchFamily="18" charset="0"/>
                          <a:cs typeface="Times New Roman" pitchFamily="18" charset="0"/>
                        </a:rPr>
                        <a:t>38</a:t>
                      </a:r>
                      <a:endParaRPr lang="en-US" sz="1800">
                        <a:effectLst/>
                        <a:latin typeface="Times New Roman" pitchFamily="18" charset="0"/>
                        <a:ea typeface="Times New Roman"/>
                        <a:cs typeface="Times New Roman" pitchFamily="18" charset="0"/>
                      </a:endParaRPr>
                    </a:p>
                  </a:txBody>
                  <a:tcPr marL="36296" marR="36296" marT="0" marB="0"/>
                </a:tc>
              </a:tr>
              <a:tr h="373825">
                <a:tc>
                  <a:txBody>
                    <a:bodyPr/>
                    <a:lstStyle/>
                    <a:p>
                      <a:pPr marL="0" marR="0" lvl="0" indent="0" algn="just">
                        <a:lnSpc>
                          <a:spcPct val="150000"/>
                        </a:lnSpc>
                        <a:spcBef>
                          <a:spcPts val="600"/>
                        </a:spcBef>
                        <a:spcAft>
                          <a:spcPts val="600"/>
                        </a:spcAft>
                        <a:buFont typeface="+mj-lt"/>
                        <a:buNone/>
                      </a:pPr>
                      <a:r>
                        <a:rPr lang="en-US" sz="1800" dirty="0" smtClean="0">
                          <a:effectLst/>
                          <a:latin typeface="Times New Roman" pitchFamily="18" charset="0"/>
                          <a:cs typeface="Times New Roman" pitchFamily="18" charset="0"/>
                        </a:rPr>
                        <a:t>9.</a:t>
                      </a: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36296" marR="36296" marT="0" marB="0"/>
                </a:tc>
                <a:tc>
                  <a:txBody>
                    <a:bodyPr/>
                    <a:lstStyle/>
                    <a:p>
                      <a:pPr marL="0" marR="0" algn="just">
                        <a:lnSpc>
                          <a:spcPct val="150000"/>
                        </a:lnSpc>
                        <a:spcBef>
                          <a:spcPts val="600"/>
                        </a:spcBef>
                        <a:spcAft>
                          <a:spcPts val="600"/>
                        </a:spcAft>
                      </a:pPr>
                      <a:r>
                        <a:rPr lang="en-US" sz="1800">
                          <a:effectLst/>
                          <a:latin typeface="Times New Roman" pitchFamily="18" charset="0"/>
                          <a:cs typeface="Times New Roman" pitchFamily="18" charset="0"/>
                        </a:rPr>
                        <a:t>Pulley diameter (mm)</a:t>
                      </a:r>
                      <a:endParaRPr lang="en-US" sz="1800">
                        <a:effectLst/>
                        <a:latin typeface="Times New Roman" pitchFamily="18" charset="0"/>
                        <a:ea typeface="Times New Roman"/>
                        <a:cs typeface="Times New Roman" pitchFamily="18" charset="0"/>
                      </a:endParaRPr>
                    </a:p>
                  </a:txBody>
                  <a:tcPr marL="36296" marR="36296" marT="0" marB="0"/>
                </a:tc>
                <a:tc>
                  <a:txBody>
                    <a:bodyPr/>
                    <a:lstStyle/>
                    <a:p>
                      <a:pPr marL="0" marR="0" algn="ctr">
                        <a:lnSpc>
                          <a:spcPct val="150000"/>
                        </a:lnSpc>
                        <a:spcBef>
                          <a:spcPts val="600"/>
                        </a:spcBef>
                        <a:spcAft>
                          <a:spcPts val="600"/>
                        </a:spcAft>
                      </a:pPr>
                      <a:r>
                        <a:rPr lang="en-US" sz="1800">
                          <a:effectLst/>
                          <a:latin typeface="Times New Roman" pitchFamily="18" charset="0"/>
                          <a:cs typeface="Times New Roman" pitchFamily="18" charset="0"/>
                        </a:rPr>
                        <a:t>150</a:t>
                      </a:r>
                      <a:endParaRPr lang="en-US" sz="1800">
                        <a:effectLst/>
                        <a:latin typeface="Times New Roman" pitchFamily="18" charset="0"/>
                        <a:ea typeface="Times New Roman"/>
                        <a:cs typeface="Times New Roman" pitchFamily="18" charset="0"/>
                      </a:endParaRPr>
                    </a:p>
                  </a:txBody>
                  <a:tcPr marL="36296" marR="36296" marT="0" marB="0"/>
                </a:tc>
              </a:tr>
              <a:tr h="373825">
                <a:tc>
                  <a:txBody>
                    <a:bodyPr/>
                    <a:lstStyle/>
                    <a:p>
                      <a:pPr marL="0" marR="0" lvl="0" indent="0" algn="just">
                        <a:lnSpc>
                          <a:spcPct val="150000"/>
                        </a:lnSpc>
                        <a:spcBef>
                          <a:spcPts val="600"/>
                        </a:spcBef>
                        <a:spcAft>
                          <a:spcPts val="600"/>
                        </a:spcAft>
                        <a:buFont typeface="+mj-lt"/>
                        <a:buNone/>
                      </a:pPr>
                      <a:r>
                        <a:rPr lang="en-US" sz="1800" dirty="0" smtClean="0">
                          <a:effectLst/>
                          <a:latin typeface="Times New Roman" pitchFamily="18" charset="0"/>
                          <a:cs typeface="Times New Roman" pitchFamily="18" charset="0"/>
                        </a:rPr>
                        <a:t>10.</a:t>
                      </a:r>
                      <a:r>
                        <a:rPr lang="en-US" sz="1800" dirty="0">
                          <a:effectLst/>
                          <a:latin typeface="Times New Roman" pitchFamily="18" charset="0"/>
                          <a:cs typeface="Times New Roman" pitchFamily="18" charset="0"/>
                        </a:rPr>
                        <a:t> </a:t>
                      </a:r>
                      <a:endParaRPr lang="en-US" sz="1800" dirty="0">
                        <a:effectLst/>
                        <a:latin typeface="Times New Roman" pitchFamily="18" charset="0"/>
                        <a:ea typeface="Calibri"/>
                        <a:cs typeface="Times New Roman" pitchFamily="18" charset="0"/>
                      </a:endParaRPr>
                    </a:p>
                  </a:txBody>
                  <a:tcPr marL="36296" marR="36296" marT="0" marB="0"/>
                </a:tc>
                <a:tc>
                  <a:txBody>
                    <a:bodyPr/>
                    <a:lstStyle/>
                    <a:p>
                      <a:pPr marL="0" marR="0" algn="just">
                        <a:lnSpc>
                          <a:spcPct val="150000"/>
                        </a:lnSpc>
                        <a:spcBef>
                          <a:spcPts val="600"/>
                        </a:spcBef>
                        <a:spcAft>
                          <a:spcPts val="600"/>
                        </a:spcAft>
                      </a:pPr>
                      <a:r>
                        <a:rPr lang="en-US" sz="1800" dirty="0">
                          <a:effectLst/>
                          <a:latin typeface="Times New Roman" pitchFamily="18" charset="0"/>
                          <a:cs typeface="Times New Roman" pitchFamily="18" charset="0"/>
                        </a:rPr>
                        <a:t>Number of RPM </a:t>
                      </a:r>
                      <a:r>
                        <a:rPr lang="en-US" sz="1800" dirty="0" smtClean="0">
                          <a:effectLst/>
                          <a:latin typeface="Times New Roman" pitchFamily="18" charset="0"/>
                          <a:cs typeface="Times New Roman" pitchFamily="18" charset="0"/>
                        </a:rPr>
                        <a:t>(</a:t>
                      </a:r>
                      <a:r>
                        <a:rPr lang="en-US" sz="1800" dirty="0">
                          <a:effectLst/>
                          <a:latin typeface="Times New Roman" pitchFamily="18" charset="0"/>
                          <a:cs typeface="Times New Roman" pitchFamily="18" charset="0"/>
                        </a:rPr>
                        <a:t>rev/min)</a:t>
                      </a:r>
                      <a:endParaRPr lang="en-US" sz="1800" dirty="0">
                        <a:effectLst/>
                        <a:latin typeface="Times New Roman" pitchFamily="18" charset="0"/>
                        <a:ea typeface="Times New Roman"/>
                        <a:cs typeface="Times New Roman" pitchFamily="18" charset="0"/>
                      </a:endParaRPr>
                    </a:p>
                  </a:txBody>
                  <a:tcPr marL="36296" marR="36296" marT="0" marB="0"/>
                </a:tc>
                <a:tc>
                  <a:txBody>
                    <a:bodyPr/>
                    <a:lstStyle/>
                    <a:p>
                      <a:pPr marL="0" marR="0" algn="ctr">
                        <a:lnSpc>
                          <a:spcPct val="150000"/>
                        </a:lnSpc>
                        <a:spcBef>
                          <a:spcPts val="600"/>
                        </a:spcBef>
                        <a:spcAft>
                          <a:spcPts val="600"/>
                        </a:spcAft>
                      </a:pPr>
                      <a:r>
                        <a:rPr lang="en-US" sz="1800" dirty="0">
                          <a:effectLst/>
                          <a:latin typeface="Times New Roman" pitchFamily="18" charset="0"/>
                          <a:cs typeface="Times New Roman" pitchFamily="18" charset="0"/>
                        </a:rPr>
                        <a:t>502</a:t>
                      </a:r>
                      <a:endParaRPr lang="en-US" sz="1800" dirty="0">
                        <a:effectLst/>
                        <a:latin typeface="Times New Roman" pitchFamily="18" charset="0"/>
                        <a:ea typeface="Times New Roman"/>
                        <a:cs typeface="Times New Roman" pitchFamily="18" charset="0"/>
                      </a:endParaRPr>
                    </a:p>
                  </a:txBody>
                  <a:tcPr marL="36296" marR="36296" marT="0" marB="0"/>
                </a:tc>
              </a:tr>
            </a:tbl>
          </a:graphicData>
        </a:graphic>
      </p:graphicFrame>
    </p:spTree>
    <p:extLst>
      <p:ext uri="{BB962C8B-B14F-4D97-AF65-F5344CB8AC3E}">
        <p14:creationId xmlns:p14="http://schemas.microsoft.com/office/powerpoint/2010/main" val="339263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17581" y="2590800"/>
            <a:ext cx="7175351" cy="1793167"/>
          </a:xfrm>
        </p:spPr>
        <p:txBody>
          <a:bodyPr/>
          <a:lstStyle/>
          <a:p>
            <a:pPr marL="182880" indent="0" algn="ctr">
              <a:buNone/>
            </a:pPr>
            <a:r>
              <a:rPr lang="en-US" dirty="0" smtClean="0">
                <a:latin typeface="Times New Roman" pitchFamily="18" charset="0"/>
                <a:cs typeface="Times New Roman" pitchFamily="18" charset="0"/>
              </a:rPr>
              <a:t>Design of Parts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056691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4400" y="762000"/>
            <a:ext cx="7175351" cy="990600"/>
          </a:xfrm>
        </p:spPr>
        <p:txBody>
          <a:bodyPr/>
          <a:lstStyle/>
          <a:p>
            <a:pPr marL="182880" indent="0">
              <a:buNone/>
            </a:pPr>
            <a:r>
              <a:rPr lang="en-US" sz="4000" dirty="0" smtClean="0">
                <a:latin typeface="Times New Roman" pitchFamily="18" charset="0"/>
                <a:cs typeface="Times New Roman" pitchFamily="18" charset="0"/>
              </a:rPr>
              <a:t>Support table </a:t>
            </a:r>
            <a:endParaRPr lang="en-US" sz="4000" dirty="0">
              <a:latin typeface="Times New Roman" pitchFamily="18" charset="0"/>
              <a:cs typeface="Times New Roman" pitchFamily="18" charset="0"/>
            </a:endParaRPr>
          </a:p>
        </p:txBody>
      </p:sp>
      <p:pic>
        <p:nvPicPr>
          <p:cNvPr id="1033" name="Picture 9" descr="C:\Users\workgroup\Desktop\support tab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047875"/>
            <a:ext cx="5305425" cy="4190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72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3"/>
                                        </p:tgtEl>
                                        <p:attrNameLst>
                                          <p:attrName>style.visibility</p:attrName>
                                        </p:attrNameLst>
                                      </p:cBhvr>
                                      <p:to>
                                        <p:strVal val="visible"/>
                                      </p:to>
                                    </p:set>
                                    <p:anim calcmode="lin" valueType="num">
                                      <p:cBhvr additive="base">
                                        <p:cTn id="7" dur="500" fill="hold"/>
                                        <p:tgtEl>
                                          <p:spTgt spid="1033"/>
                                        </p:tgtEl>
                                        <p:attrNameLst>
                                          <p:attrName>ppt_x</p:attrName>
                                        </p:attrNameLst>
                                      </p:cBhvr>
                                      <p:tavLst>
                                        <p:tav tm="0">
                                          <p:val>
                                            <p:strVal val="#ppt_x"/>
                                          </p:val>
                                        </p:tav>
                                        <p:tav tm="100000">
                                          <p:val>
                                            <p:strVal val="#ppt_x"/>
                                          </p:val>
                                        </p:tav>
                                      </p:tavLst>
                                    </p:anim>
                                    <p:anim calcmode="lin" valueType="num">
                                      <p:cBhvr additive="base">
                                        <p:cTn id="8" dur="500" fill="hold"/>
                                        <p:tgtEl>
                                          <p:spTgt spid="10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4400" y="762000"/>
            <a:ext cx="7175351" cy="990600"/>
          </a:xfrm>
        </p:spPr>
        <p:txBody>
          <a:bodyPr/>
          <a:lstStyle/>
          <a:p>
            <a:pPr marL="182880" indent="0">
              <a:buNone/>
            </a:pPr>
            <a:r>
              <a:rPr lang="en-US" sz="4000" dirty="0" smtClean="0">
                <a:latin typeface="Times New Roman" pitchFamily="18" charset="0"/>
                <a:cs typeface="Times New Roman" pitchFamily="18" charset="0"/>
              </a:rPr>
              <a:t>Pulley and Roller</a:t>
            </a:r>
            <a:endParaRPr lang="en-US" sz="4000" dirty="0">
              <a:latin typeface="Times New Roman" pitchFamily="18" charset="0"/>
              <a:cs typeface="Times New Roman" pitchFamily="18" charset="0"/>
            </a:endParaRPr>
          </a:p>
        </p:txBody>
      </p:sp>
      <p:pic>
        <p:nvPicPr>
          <p:cNvPr id="2050" name="Picture 2" descr="C:\Users\workgroup\Desktop\pulle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346" y="2061949"/>
            <a:ext cx="3886200" cy="329467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workgroup\Desktop\roll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5546" y="2057400"/>
            <a:ext cx="4557454" cy="3299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981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500" fill="hold"/>
                                        <p:tgtEl>
                                          <p:spTgt spid="2051"/>
                                        </p:tgtEl>
                                        <p:attrNameLst>
                                          <p:attrName>ppt_x</p:attrName>
                                        </p:attrNameLst>
                                      </p:cBhvr>
                                      <p:tavLst>
                                        <p:tav tm="0">
                                          <p:val>
                                            <p:strVal val="#ppt_x"/>
                                          </p:val>
                                        </p:tav>
                                        <p:tav tm="100000">
                                          <p:val>
                                            <p:strVal val="#ppt_x"/>
                                          </p:val>
                                        </p:tav>
                                      </p:tavLst>
                                    </p:anim>
                                    <p:anim calcmode="lin" valueType="num">
                                      <p:cBhvr additive="base">
                                        <p:cTn id="8"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4400" y="762000"/>
            <a:ext cx="7175351" cy="990600"/>
          </a:xfrm>
        </p:spPr>
        <p:txBody>
          <a:bodyPr/>
          <a:lstStyle/>
          <a:p>
            <a:pPr marL="182880" indent="0">
              <a:buNone/>
            </a:pPr>
            <a:r>
              <a:rPr lang="en-US" sz="4000" dirty="0" smtClean="0">
                <a:latin typeface="Times New Roman" pitchFamily="18" charset="0"/>
                <a:cs typeface="Times New Roman" pitchFamily="18" charset="0"/>
              </a:rPr>
              <a:t>Take-up device</a:t>
            </a:r>
            <a:endParaRPr lang="en-US" sz="4000" dirty="0">
              <a:latin typeface="Times New Roman" pitchFamily="18" charset="0"/>
              <a:cs typeface="Times New Roman" pitchFamily="18" charset="0"/>
            </a:endParaRPr>
          </a:p>
        </p:txBody>
      </p:sp>
      <p:pic>
        <p:nvPicPr>
          <p:cNvPr id="3074" name="Picture 2" descr="C:\Users\workgroup\Desktop\take u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981200"/>
            <a:ext cx="3037059"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97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4400" y="762000"/>
            <a:ext cx="7175351" cy="990600"/>
          </a:xfrm>
        </p:spPr>
        <p:txBody>
          <a:bodyPr/>
          <a:lstStyle/>
          <a:p>
            <a:pPr marL="182880" indent="0">
              <a:buNone/>
            </a:pPr>
            <a:r>
              <a:rPr lang="en-US" sz="4000" dirty="0" smtClean="0">
                <a:latin typeface="Times New Roman" pitchFamily="18" charset="0"/>
                <a:cs typeface="Times New Roman" pitchFamily="18" charset="0"/>
              </a:rPr>
              <a:t>Belt </a:t>
            </a:r>
            <a:endParaRPr lang="en-US" sz="4000" dirty="0">
              <a:latin typeface="Times New Roman" pitchFamily="18" charset="0"/>
              <a:cs typeface="Times New Roman" pitchFamily="18" charset="0"/>
            </a:endParaRPr>
          </a:p>
        </p:txBody>
      </p:sp>
      <p:pic>
        <p:nvPicPr>
          <p:cNvPr id="4098" name="Picture 2" descr="C:\Users\workgroup\Desktop\bel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97173"/>
            <a:ext cx="6705600" cy="372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27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4400" y="762000"/>
            <a:ext cx="7175351" cy="990600"/>
          </a:xfrm>
        </p:spPr>
        <p:txBody>
          <a:bodyPr/>
          <a:lstStyle/>
          <a:p>
            <a:pPr marL="182880" indent="0">
              <a:buNone/>
            </a:pPr>
            <a:r>
              <a:rPr lang="en-US" sz="4000" dirty="0" smtClean="0"/>
              <a:t>Assembly of belt conveyor</a:t>
            </a:r>
            <a:endParaRPr lang="en-US" sz="4000" dirty="0"/>
          </a:p>
        </p:txBody>
      </p:sp>
      <p:pic>
        <p:nvPicPr>
          <p:cNvPr id="5122" name="Picture 2" descr="C:\Users\workgroup\Desktop\pulley roller with suppo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5664200" cy="4565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87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4400" y="762000"/>
            <a:ext cx="7175351" cy="990600"/>
          </a:xfrm>
        </p:spPr>
        <p:txBody>
          <a:bodyPr/>
          <a:lstStyle/>
          <a:p>
            <a:pPr marL="182880" indent="0">
              <a:buNone/>
            </a:pPr>
            <a:r>
              <a:rPr lang="en-US" sz="4000" dirty="0" smtClean="0"/>
              <a:t>Design of belt conveyor</a:t>
            </a:r>
            <a:endParaRPr lang="en-US" sz="4000" dirty="0"/>
          </a:p>
        </p:txBody>
      </p:sp>
      <p:pic>
        <p:nvPicPr>
          <p:cNvPr id="1026" name="Picture 2" descr="C:\Users\workgroup\Desktop\belt convey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1" y="1978630"/>
            <a:ext cx="6248400" cy="427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73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20990" y="1981200"/>
            <a:ext cx="5637010" cy="3810000"/>
          </a:xfrm>
        </p:spPr>
        <p:txBody>
          <a:bodyPr/>
          <a:lstStyle/>
          <a:p>
            <a:pPr marL="342900" indent="-342900">
              <a:buFont typeface="Wingdings" pitchFamily="2" charset="2"/>
              <a:buChar char="Ø"/>
            </a:pPr>
            <a:r>
              <a:rPr lang="en-US" b="1" dirty="0">
                <a:latin typeface="Times New Roman" pitchFamily="18" charset="0"/>
                <a:cs typeface="Times New Roman" pitchFamily="18" charset="0"/>
              </a:rPr>
              <a:t>Adjustment During </a:t>
            </a:r>
            <a:r>
              <a:rPr lang="en-US" b="1" dirty="0" smtClean="0">
                <a:latin typeface="Times New Roman" pitchFamily="18" charset="0"/>
                <a:cs typeface="Times New Roman" pitchFamily="18" charset="0"/>
              </a:rPr>
              <a:t>Operation</a:t>
            </a:r>
          </a:p>
          <a:p>
            <a:pPr marL="342900" indent="-342900">
              <a:buFont typeface="Wingdings" pitchFamily="2" charset="2"/>
              <a:buChar char="Ø"/>
            </a:pPr>
            <a:r>
              <a:rPr lang="en-US" b="1" dirty="0" smtClean="0">
                <a:latin typeface="Times New Roman" pitchFamily="18" charset="0"/>
                <a:cs typeface="Times New Roman" pitchFamily="18" charset="0"/>
              </a:rPr>
              <a:t>Lubrication</a:t>
            </a:r>
          </a:p>
          <a:p>
            <a:pPr marL="342900" indent="-342900">
              <a:buFont typeface="Wingdings" pitchFamily="2" charset="2"/>
              <a:buChar char="Ø"/>
            </a:pPr>
            <a:r>
              <a:rPr lang="en-US" b="1" dirty="0">
                <a:latin typeface="Times New Roman" pitchFamily="18" charset="0"/>
                <a:cs typeface="Times New Roman" pitchFamily="18" charset="0"/>
              </a:rPr>
              <a:t>Guards And Safety </a:t>
            </a:r>
            <a:r>
              <a:rPr lang="en-US" b="1" dirty="0" smtClean="0">
                <a:latin typeface="Times New Roman" pitchFamily="18" charset="0"/>
                <a:cs typeface="Times New Roman" pitchFamily="18" charset="0"/>
              </a:rPr>
              <a:t>Devices</a:t>
            </a:r>
          </a:p>
          <a:p>
            <a:pPr marL="342900" indent="-342900">
              <a:buFont typeface="Wingdings" pitchFamily="2" charset="2"/>
              <a:buChar char="Ø"/>
            </a:pPr>
            <a:r>
              <a:rPr lang="en-US" b="1" dirty="0" smtClean="0">
                <a:latin typeface="Times New Roman" pitchFamily="18" charset="0"/>
                <a:cs typeface="Times New Roman" pitchFamily="18" charset="0"/>
              </a:rPr>
              <a:t>Inspections</a:t>
            </a:r>
          </a:p>
          <a:p>
            <a:pPr marL="342900" indent="-342900">
              <a:buFont typeface="Wingdings" pitchFamily="2" charset="2"/>
              <a:buChar char="Ø"/>
            </a:pPr>
            <a:r>
              <a:rPr lang="en-US" b="1" dirty="0" smtClean="0">
                <a:latin typeface="Times New Roman" pitchFamily="18" charset="0"/>
                <a:cs typeface="Times New Roman" pitchFamily="18" charset="0"/>
              </a:rPr>
              <a:t>Cleaning</a:t>
            </a:r>
          </a:p>
          <a:p>
            <a:pPr marL="342900" indent="-342900">
              <a:buFont typeface="Wingdings" pitchFamily="2" charset="2"/>
              <a:buChar char="Ø"/>
            </a:pPr>
            <a:r>
              <a:rPr lang="en-US" b="1" dirty="0">
                <a:latin typeface="Times New Roman" pitchFamily="18" charset="0"/>
                <a:cs typeface="Times New Roman" pitchFamily="18" charset="0"/>
              </a:rPr>
              <a:t>Safety Warning</a:t>
            </a:r>
            <a:endParaRPr lang="en-US" dirty="0">
              <a:latin typeface="Times New Roman" pitchFamily="18" charset="0"/>
              <a:cs typeface="Times New Roman" pitchFamily="18" charset="0"/>
            </a:endParaRPr>
          </a:p>
        </p:txBody>
      </p:sp>
      <p:sp>
        <p:nvSpPr>
          <p:cNvPr id="3" name="Title 2"/>
          <p:cNvSpPr>
            <a:spLocks noGrp="1"/>
          </p:cNvSpPr>
          <p:nvPr>
            <p:ph type="ctrTitle"/>
          </p:nvPr>
        </p:nvSpPr>
        <p:spPr>
          <a:xfrm>
            <a:off x="978049" y="609600"/>
            <a:ext cx="7175351" cy="990600"/>
          </a:xfrm>
        </p:spPr>
        <p:txBody>
          <a:bodyPr/>
          <a:lstStyle/>
          <a:p>
            <a:pPr marL="182880" indent="0">
              <a:buNone/>
            </a:pPr>
            <a:r>
              <a:rPr lang="en-US" sz="4000" dirty="0">
                <a:effectLst/>
                <a:latin typeface="Times New Roman" pitchFamily="18" charset="0"/>
                <a:cs typeface="Times New Roman" pitchFamily="18" charset="0"/>
              </a:rPr>
              <a:t>Maintenance and </a:t>
            </a:r>
            <a:r>
              <a:rPr lang="en-US" sz="4000" dirty="0" smtClean="0">
                <a:effectLst/>
                <a:latin typeface="Times New Roman" pitchFamily="18" charset="0"/>
                <a:cs typeface="Times New Roman" pitchFamily="18" charset="0"/>
              </a:rPr>
              <a:t>Safety</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385063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19200" y="1905000"/>
            <a:ext cx="7010400" cy="3810000"/>
          </a:xfrm>
        </p:spPr>
        <p:txBody>
          <a:bodyPr>
            <a:noAutofit/>
          </a:bodyPr>
          <a:lstStyle/>
          <a:p>
            <a:pPr algn="just">
              <a:lnSpc>
                <a:spcPct val="170000"/>
              </a:lnSpc>
            </a:pPr>
            <a:r>
              <a:rPr lang="en-US" sz="2400" dirty="0" smtClean="0">
                <a:latin typeface="Times New Roman" pitchFamily="18" charset="0"/>
                <a:cs typeface="Times New Roman" pitchFamily="18" charset="0"/>
              </a:rPr>
              <a:t>The results of the calculation of the belt conveyor are needed to be further justified and requires testing for final execution. Basically</a:t>
            </a:r>
            <a:r>
              <a:rPr lang="en-US" sz="2400" dirty="0">
                <a:latin typeface="Times New Roman" pitchFamily="18" charset="0"/>
                <a:cs typeface="Times New Roman" pitchFamily="18" charset="0"/>
              </a:rPr>
              <a:t>, it was a project under the development of laboratory apparatus on our workshop. But due to monetary constraints we could not build the conveyor that we have designed</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3" name="Title 2"/>
          <p:cNvSpPr>
            <a:spLocks noGrp="1"/>
          </p:cNvSpPr>
          <p:nvPr>
            <p:ph type="ctrTitle"/>
          </p:nvPr>
        </p:nvSpPr>
        <p:spPr>
          <a:xfrm>
            <a:off x="1066800" y="609600"/>
            <a:ext cx="7175351" cy="1219200"/>
          </a:xfrm>
        </p:spPr>
        <p:txBody>
          <a:bodyPr/>
          <a:lstStyle/>
          <a:p>
            <a:pPr marL="182880" indent="0">
              <a:buNone/>
            </a:pPr>
            <a:r>
              <a:rPr lang="en-US" sz="3600" dirty="0" smtClean="0">
                <a:latin typeface="Times New Roman" pitchFamily="18" charset="0"/>
                <a:cs typeface="Times New Roman" pitchFamily="18" charset="0"/>
              </a:rPr>
              <a:t>Discussion and Recommendation</a:t>
            </a:r>
            <a:endParaRPr lang="en-US" sz="4400" dirty="0">
              <a:latin typeface="Times New Roman" pitchFamily="18" charset="0"/>
              <a:cs typeface="Times New Roman" pitchFamily="18" charset="0"/>
            </a:endParaRPr>
          </a:p>
        </p:txBody>
      </p:sp>
    </p:spTree>
    <p:extLst>
      <p:ext uri="{BB962C8B-B14F-4D97-AF65-F5344CB8AC3E}">
        <p14:creationId xmlns:p14="http://schemas.microsoft.com/office/powerpoint/2010/main" val="260064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19200" y="1905000"/>
            <a:ext cx="6324600" cy="3657600"/>
          </a:xfrm>
        </p:spPr>
        <p:txBody>
          <a:bodyPr/>
          <a:lstStyle/>
          <a:p>
            <a:pPr marL="342900" indent="-342900">
              <a:lnSpc>
                <a:spcPct val="150000"/>
              </a:lnSpc>
              <a:buFont typeface="Wingdings" pitchFamily="2" charset="2"/>
              <a:buChar char="Ø"/>
            </a:pPr>
            <a:r>
              <a:rPr lang="en-US" sz="2400" b="1" dirty="0">
                <a:latin typeface="Times New Roman" pitchFamily="18" charset="0"/>
                <a:cs typeface="Times New Roman" pitchFamily="18" charset="0"/>
              </a:rPr>
              <a:t>To increase efficiency of belt </a:t>
            </a:r>
            <a:r>
              <a:rPr lang="en-US" sz="2400" b="1" dirty="0" smtClean="0">
                <a:latin typeface="Times New Roman" pitchFamily="18" charset="0"/>
                <a:cs typeface="Times New Roman" pitchFamily="18" charset="0"/>
              </a:rPr>
              <a:t>conveyor</a:t>
            </a:r>
          </a:p>
          <a:p>
            <a:pPr marL="342900" indent="-342900">
              <a:lnSpc>
                <a:spcPct val="150000"/>
              </a:lnSpc>
              <a:buFont typeface="Wingdings" pitchFamily="2" charset="2"/>
              <a:buChar char="Ø"/>
            </a:pPr>
            <a:r>
              <a:rPr lang="en-US" sz="2400" b="1" dirty="0" smtClean="0">
                <a:latin typeface="Times New Roman" pitchFamily="18" charset="0"/>
                <a:cs typeface="Times New Roman" pitchFamily="18" charset="0"/>
              </a:rPr>
              <a:t>To study reduce slippage of the material</a:t>
            </a:r>
          </a:p>
          <a:p>
            <a:pPr marL="342900" indent="-342900">
              <a:lnSpc>
                <a:spcPct val="150000"/>
              </a:lnSpc>
              <a:buFont typeface="Wingdings" pitchFamily="2" charset="2"/>
              <a:buChar char="Ø"/>
            </a:pPr>
            <a:r>
              <a:rPr lang="en-US" sz="2400" b="1" dirty="0" smtClean="0">
                <a:latin typeface="Times New Roman" pitchFamily="18" charset="0"/>
                <a:cs typeface="Times New Roman" pitchFamily="18" charset="0"/>
              </a:rPr>
              <a:t>To study reduce power consumption</a:t>
            </a:r>
          </a:p>
          <a:p>
            <a:pPr marL="342900" indent="-342900">
              <a:lnSpc>
                <a:spcPct val="150000"/>
              </a:lnSpc>
              <a:buFont typeface="Wingdings" pitchFamily="2" charset="2"/>
              <a:buChar char="Ø"/>
            </a:pPr>
            <a:r>
              <a:rPr lang="en-US" sz="2400" b="1" dirty="0" smtClean="0">
                <a:latin typeface="Times New Roman" pitchFamily="18" charset="0"/>
                <a:cs typeface="Times New Roman" pitchFamily="18" charset="0"/>
              </a:rPr>
              <a:t>To Study </a:t>
            </a:r>
            <a:r>
              <a:rPr lang="en-US" sz="2400" b="1" dirty="0">
                <a:latin typeface="Times New Roman" pitchFamily="18" charset="0"/>
                <a:cs typeface="Times New Roman" pitchFamily="18" charset="0"/>
              </a:rPr>
              <a:t>of Failure Analysis</a:t>
            </a:r>
            <a:endParaRPr lang="en-US" sz="2400" b="1" dirty="0" smtClean="0">
              <a:latin typeface="Times New Roman" pitchFamily="18" charset="0"/>
              <a:cs typeface="Times New Roman" pitchFamily="18" charset="0"/>
            </a:endParaRPr>
          </a:p>
          <a:p>
            <a:endParaRPr lang="en-US" dirty="0"/>
          </a:p>
        </p:txBody>
      </p:sp>
      <p:sp>
        <p:nvSpPr>
          <p:cNvPr id="3" name="Title 2"/>
          <p:cNvSpPr>
            <a:spLocks noGrp="1"/>
          </p:cNvSpPr>
          <p:nvPr>
            <p:ph type="ctrTitle"/>
          </p:nvPr>
        </p:nvSpPr>
        <p:spPr>
          <a:xfrm>
            <a:off x="990600" y="533400"/>
            <a:ext cx="6718151" cy="1219200"/>
          </a:xfrm>
        </p:spPr>
        <p:txBody>
          <a:bodyPr/>
          <a:lstStyle/>
          <a:p>
            <a:pPr marL="182880" indent="0">
              <a:buNone/>
            </a:pPr>
            <a:r>
              <a:rPr lang="en-US" sz="4000" dirty="0" smtClean="0">
                <a:latin typeface="Times New Roman" pitchFamily="18" charset="0"/>
                <a:cs typeface="Times New Roman" pitchFamily="18" charset="0"/>
              </a:rPr>
              <a:t>Objectives</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317979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38200" y="2667000"/>
            <a:ext cx="7175351" cy="1793167"/>
          </a:xfrm>
        </p:spPr>
        <p:txBody>
          <a:bodyPr/>
          <a:lstStyle/>
          <a:p>
            <a:pPr marL="182880" indent="0" algn="ctr">
              <a:buNone/>
            </a:pPr>
            <a:r>
              <a:rPr lang="en-US" dirty="0" smtClean="0">
                <a:latin typeface="Times New Roman" pitchFamily="18" charset="0"/>
                <a:cs typeface="Times New Roman" pitchFamily="18" charset="0"/>
              </a:rPr>
              <a:t>THANK YOU</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7834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066800" y="1752600"/>
            <a:ext cx="7467600" cy="4724400"/>
          </a:xfrm>
        </p:spPr>
        <p:txBody>
          <a:bodyPr>
            <a:noAutofit/>
          </a:bodyPr>
          <a:lstStyle/>
          <a:p>
            <a:pPr algn="just"/>
            <a:r>
              <a:rPr lang="en-US" sz="1800" b="1" dirty="0" smtClean="0">
                <a:latin typeface="Times New Roman" pitchFamily="18" charset="0"/>
                <a:cs typeface="Times New Roman" pitchFamily="18" charset="0"/>
              </a:rPr>
              <a:t>Some of the recent development of belt conveyor had been carried out as:</a:t>
            </a:r>
          </a:p>
          <a:p>
            <a:pPr algn="just"/>
            <a:r>
              <a:rPr lang="en-US" sz="1800" b="1" dirty="0" smtClean="0">
                <a:latin typeface="Times New Roman" pitchFamily="18" charset="0"/>
                <a:cs typeface="Times New Roman" pitchFamily="18" charset="0"/>
              </a:rPr>
              <a:t>1. Analysis </a:t>
            </a:r>
            <a:r>
              <a:rPr lang="en-US" sz="1800" b="1" dirty="0">
                <a:latin typeface="Times New Roman" pitchFamily="18" charset="0"/>
                <a:cs typeface="Times New Roman" pitchFamily="18" charset="0"/>
              </a:rPr>
              <a:t>&amp; Prospects of Modification in Belt Conveyors - A Review </a:t>
            </a:r>
            <a:r>
              <a:rPr lang="en-US" sz="1800" b="1" dirty="0" smtClean="0">
                <a:latin typeface="Times New Roman" pitchFamily="18" charset="0"/>
                <a:cs typeface="Times New Roman" pitchFamily="18" charset="0"/>
              </a:rPr>
              <a:t>by </a:t>
            </a:r>
            <a:r>
              <a:rPr lang="en-US" sz="1800" b="1" dirty="0" err="1">
                <a:latin typeface="Times New Roman" pitchFamily="18" charset="0"/>
                <a:cs typeface="Times New Roman" pitchFamily="18" charset="0"/>
              </a:rPr>
              <a:t>Devendra</a:t>
            </a:r>
            <a:r>
              <a:rPr lang="en-US" sz="1800" b="1" dirty="0">
                <a:latin typeface="Times New Roman" pitchFamily="18" charset="0"/>
                <a:cs typeface="Times New Roman" pitchFamily="18" charset="0"/>
              </a:rPr>
              <a:t> Kumar, R.K. </a:t>
            </a:r>
            <a:r>
              <a:rPr lang="en-US" sz="1800" b="1" dirty="0" err="1">
                <a:latin typeface="Times New Roman" pitchFamily="18" charset="0"/>
                <a:cs typeface="Times New Roman" pitchFamily="18" charset="0"/>
              </a:rPr>
              <a:t>Mandloi</a:t>
            </a: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a:t>
            </a:r>
            <a:r>
              <a:rPr lang="en-US" sz="1800" b="1" dirty="0">
                <a:latin typeface="Times New Roman" pitchFamily="18" charset="0"/>
                <a:cs typeface="Times New Roman" pitchFamily="18" charset="0"/>
              </a:rPr>
              <a:t>January -February </a:t>
            </a:r>
            <a:r>
              <a:rPr lang="en-US" sz="1800" b="1" dirty="0" smtClean="0">
                <a:latin typeface="Times New Roman" pitchFamily="18" charset="0"/>
                <a:cs typeface="Times New Roman" pitchFamily="18" charset="0"/>
              </a:rPr>
              <a:t>2013)</a:t>
            </a:r>
          </a:p>
          <a:p>
            <a:pPr algn="just"/>
            <a:r>
              <a:rPr lang="en-US" sz="1600" dirty="0" smtClean="0">
                <a:latin typeface="Times New Roman" pitchFamily="18" charset="0"/>
                <a:cs typeface="Times New Roman" pitchFamily="18" charset="0"/>
              </a:rPr>
              <a:t>(The paper presents the review of belt conveyor design modification and latest technologies or methodologies used in different applications to reduce failures, maintenance cost and equipment related fatal accidents occurs during operation.)</a:t>
            </a:r>
          </a:p>
          <a:p>
            <a:pPr algn="just"/>
            <a:endParaRPr lang="en-US" sz="1800" b="1" dirty="0" smtClean="0">
              <a:latin typeface="Times New Roman" pitchFamily="18" charset="0"/>
              <a:cs typeface="Times New Roman" pitchFamily="18" charset="0"/>
            </a:endParaRPr>
          </a:p>
          <a:p>
            <a:pPr algn="just">
              <a:spcBef>
                <a:spcPts val="600"/>
              </a:spcBef>
              <a:spcAft>
                <a:spcPts val="600"/>
              </a:spcAft>
            </a:pPr>
            <a:r>
              <a:rPr lang="en-US" sz="1800" b="1" dirty="0" smtClean="0">
                <a:latin typeface="Times New Roman" pitchFamily="18" charset="0"/>
                <a:cs typeface="Times New Roman" pitchFamily="18" charset="0"/>
              </a:rPr>
              <a:t>2. Design Optimization For Modification Of Trough Belt Conveyor To Reduce Material Spillage Used In Clinker Transport In Cement Plant by Shalom </a:t>
            </a:r>
            <a:r>
              <a:rPr lang="en-US" sz="1800" b="1" dirty="0" err="1" smtClean="0">
                <a:latin typeface="Times New Roman" pitchFamily="18" charset="0"/>
                <a:cs typeface="Times New Roman" pitchFamily="18" charset="0"/>
              </a:rPr>
              <a:t>Akhai</a:t>
            </a: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Harpreet</a:t>
            </a: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Singh</a:t>
            </a: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a:t>
            </a:r>
            <a:r>
              <a:rPr lang="en-US" sz="1800" b="1" dirty="0">
                <a:latin typeface="Times New Roman" pitchFamily="18" charset="0"/>
                <a:cs typeface="Times New Roman" pitchFamily="18" charset="0"/>
              </a:rPr>
              <a:t>November 2013</a:t>
            </a:r>
            <a:r>
              <a:rPr lang="en-US" sz="1800" b="1" dirty="0" smtClean="0">
                <a:latin typeface="Times New Roman" pitchFamily="18" charset="0"/>
                <a:cs typeface="Times New Roman" pitchFamily="18" charset="0"/>
              </a:rPr>
              <a:t>)</a:t>
            </a:r>
          </a:p>
          <a:p>
            <a:pPr algn="just"/>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work </a:t>
            </a:r>
            <a:r>
              <a:rPr lang="en-US" sz="1600" dirty="0" smtClean="0">
                <a:latin typeface="Times New Roman" pitchFamily="18" charset="0"/>
                <a:cs typeface="Times New Roman" pitchFamily="18" charset="0"/>
              </a:rPr>
              <a:t>presented </a:t>
            </a:r>
            <a:r>
              <a:rPr lang="en-US" sz="1600" dirty="0">
                <a:latin typeface="Times New Roman" pitchFamily="18" charset="0"/>
                <a:cs typeface="Times New Roman" pitchFamily="18" charset="0"/>
              </a:rPr>
              <a:t>in this paper focuses on the reduction of material spillage from a belt conveyor leading </a:t>
            </a:r>
            <a:r>
              <a:rPr lang="en-US" sz="1600" dirty="0" smtClean="0">
                <a:latin typeface="Times New Roman" pitchFamily="18" charset="0"/>
                <a:cs typeface="Times New Roman" pitchFamily="18" charset="0"/>
              </a:rPr>
              <a:t>to excessive dust emission, frequent </a:t>
            </a:r>
            <a:r>
              <a:rPr lang="en-US" sz="1600" dirty="0">
                <a:latin typeface="Times New Roman" pitchFamily="18" charset="0"/>
                <a:cs typeface="Times New Roman" pitchFamily="18" charset="0"/>
              </a:rPr>
              <a:t>maintenance and repair of </a:t>
            </a:r>
            <a:r>
              <a:rPr lang="en-US" sz="1600" dirty="0" smtClean="0">
                <a:latin typeface="Times New Roman" pitchFamily="18" charset="0"/>
                <a:cs typeface="Times New Roman" pitchFamily="18" charset="0"/>
              </a:rPr>
              <a:t>conveyor, Loss </a:t>
            </a:r>
            <a:r>
              <a:rPr lang="en-US" sz="1600" dirty="0">
                <a:latin typeface="Times New Roman" pitchFamily="18" charset="0"/>
                <a:cs typeface="Times New Roman" pitchFamily="18" charset="0"/>
              </a:rPr>
              <a:t>of power and reduction in material transport </a:t>
            </a:r>
            <a:r>
              <a:rPr lang="en-US" sz="1600" dirty="0" smtClean="0">
                <a:latin typeface="Times New Roman" pitchFamily="18" charset="0"/>
                <a:cs typeface="Times New Roman" pitchFamily="18" charset="0"/>
              </a:rPr>
              <a:t>efficiency)</a:t>
            </a:r>
            <a:endParaRPr lang="en-US" sz="1600" dirty="0">
              <a:latin typeface="Times New Roman" pitchFamily="18" charset="0"/>
              <a:cs typeface="Times New Roman" pitchFamily="18" charset="0"/>
            </a:endParaRPr>
          </a:p>
        </p:txBody>
      </p:sp>
      <p:sp>
        <p:nvSpPr>
          <p:cNvPr id="3" name="Title 2"/>
          <p:cNvSpPr>
            <a:spLocks noGrp="1"/>
          </p:cNvSpPr>
          <p:nvPr>
            <p:ph type="ctrTitle"/>
          </p:nvPr>
        </p:nvSpPr>
        <p:spPr>
          <a:xfrm>
            <a:off x="914400" y="533400"/>
            <a:ext cx="7099151" cy="1066800"/>
          </a:xfrm>
        </p:spPr>
        <p:txBody>
          <a:bodyPr/>
          <a:lstStyle/>
          <a:p>
            <a:pPr marL="182880" indent="0">
              <a:buNone/>
            </a:pPr>
            <a:r>
              <a:rPr lang="en-US" sz="4000" dirty="0" smtClean="0">
                <a:latin typeface="Times New Roman" pitchFamily="18" charset="0"/>
                <a:cs typeface="Times New Roman" pitchFamily="18" charset="0"/>
              </a:rPr>
              <a:t>Literature Review</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299090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1000"/>
                                        <p:tgtEl>
                                          <p:spTgt spid="2">
                                            <p:txEl>
                                              <p:pRg st="4" end="4"/>
                                            </p:txEl>
                                          </p:spTgt>
                                        </p:tgtEl>
                                      </p:cBhvr>
                                    </p:animEffect>
                                    <p:anim calcmode="lin" valueType="num">
                                      <p:cBhvr>
                                        <p:cTn id="2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fade">
                                      <p:cBhvr>
                                        <p:cTn id="29" dur="1000"/>
                                        <p:tgtEl>
                                          <p:spTgt spid="2">
                                            <p:txEl>
                                              <p:pRg st="5" end="5"/>
                                            </p:txEl>
                                          </p:spTgt>
                                        </p:tgtEl>
                                      </p:cBhvr>
                                    </p:animEffect>
                                    <p:anim calcmode="lin" valueType="num">
                                      <p:cBhvr>
                                        <p:cTn id="3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066800" y="1752600"/>
            <a:ext cx="7467600" cy="4724400"/>
          </a:xfrm>
        </p:spPr>
        <p:txBody>
          <a:bodyPr>
            <a:normAutofit/>
          </a:bodyPr>
          <a:lstStyle/>
          <a:p>
            <a:pPr algn="just"/>
            <a:r>
              <a:rPr lang="en-US" sz="1800" b="1" dirty="0">
                <a:latin typeface="Times New Roman" pitchFamily="18" charset="0"/>
                <a:cs typeface="Times New Roman" pitchFamily="18" charset="0"/>
              </a:rPr>
              <a:t>3</a:t>
            </a: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Development of a Conveyor </a:t>
            </a:r>
            <a:r>
              <a:rPr lang="en-US" sz="1800" b="1" dirty="0" smtClean="0">
                <a:latin typeface="Times New Roman" pitchFamily="18" charset="0"/>
                <a:cs typeface="Times New Roman" pitchFamily="18" charset="0"/>
              </a:rPr>
              <a:t>Belt Idler </a:t>
            </a:r>
            <a:r>
              <a:rPr lang="en-US" sz="1800" b="1" dirty="0">
                <a:latin typeface="Times New Roman" pitchFamily="18" charset="0"/>
                <a:cs typeface="Times New Roman" pitchFamily="18" charset="0"/>
              </a:rPr>
              <a:t>Roller for Light Weight </a:t>
            </a:r>
            <a:r>
              <a:rPr lang="en-US" sz="1800" b="1" dirty="0" smtClean="0">
                <a:latin typeface="Times New Roman" pitchFamily="18" charset="0"/>
                <a:cs typeface="Times New Roman" pitchFamily="18" charset="0"/>
              </a:rPr>
              <a:t>and Low Noise by </a:t>
            </a:r>
            <a:r>
              <a:rPr lang="en-US" sz="1800" b="1" dirty="0">
                <a:latin typeface="Times New Roman" pitchFamily="18" charset="0"/>
                <a:cs typeface="Times New Roman" pitchFamily="18" charset="0"/>
              </a:rPr>
              <a:t>Marcus </a:t>
            </a:r>
            <a:r>
              <a:rPr lang="en-US" sz="1800" b="1" dirty="0" smtClean="0">
                <a:latin typeface="Times New Roman" pitchFamily="18" charset="0"/>
                <a:cs typeface="Times New Roman" pitchFamily="18" charset="0"/>
              </a:rPr>
              <a:t>Haines (</a:t>
            </a:r>
            <a:r>
              <a:rPr lang="en-US" sz="1800" b="1" dirty="0">
                <a:latin typeface="Times New Roman" pitchFamily="18" charset="0"/>
                <a:cs typeface="Times New Roman" pitchFamily="18" charset="0"/>
              </a:rPr>
              <a:t>June, 2007</a:t>
            </a:r>
            <a:r>
              <a:rPr lang="en-US" sz="1800" b="1" dirty="0" smtClean="0">
                <a:latin typeface="Times New Roman" pitchFamily="18" charset="0"/>
                <a:cs typeface="Times New Roman" pitchFamily="18" charset="0"/>
              </a:rPr>
              <a:t>)</a:t>
            </a:r>
          </a:p>
          <a:p>
            <a:pPr algn="just"/>
            <a:r>
              <a:rPr lang="en-US" sz="1600" dirty="0" smtClean="0">
                <a:latin typeface="Times New Roman" pitchFamily="18" charset="0"/>
                <a:cs typeface="Times New Roman" pitchFamily="18" charset="0"/>
              </a:rPr>
              <a:t>(Existing </a:t>
            </a:r>
            <a:r>
              <a:rPr lang="en-US" sz="1600" dirty="0">
                <a:latin typeface="Times New Roman" pitchFamily="18" charset="0"/>
                <a:cs typeface="Times New Roman" pitchFamily="18" charset="0"/>
              </a:rPr>
              <a:t>literature </a:t>
            </a:r>
            <a:r>
              <a:rPr lang="en-US" sz="1600" dirty="0" smtClean="0">
                <a:latin typeface="Times New Roman" pitchFamily="18" charset="0"/>
                <a:cs typeface="Times New Roman" pitchFamily="18" charset="0"/>
              </a:rPr>
              <a:t>was used </a:t>
            </a:r>
            <a:r>
              <a:rPr lang="en-US" sz="1600" dirty="0">
                <a:latin typeface="Times New Roman" pitchFamily="18" charset="0"/>
                <a:cs typeface="Times New Roman" pitchFamily="18" charset="0"/>
              </a:rPr>
              <a:t>to determine the major sources of noise and vibration. </a:t>
            </a:r>
            <a:r>
              <a:rPr lang="en-US" sz="1600" dirty="0" smtClean="0">
                <a:latin typeface="Times New Roman" pitchFamily="18" charset="0"/>
                <a:cs typeface="Times New Roman" pitchFamily="18" charset="0"/>
              </a:rPr>
              <a:t>Careful material selection </a:t>
            </a:r>
            <a:r>
              <a:rPr lang="en-US" sz="1600" dirty="0">
                <a:latin typeface="Times New Roman" pitchFamily="18" charset="0"/>
                <a:cs typeface="Times New Roman" pitchFamily="18" charset="0"/>
              </a:rPr>
              <a:t>was conducted to determine the most suitable </a:t>
            </a:r>
            <a:r>
              <a:rPr lang="en-US" sz="1600" dirty="0" smtClean="0">
                <a:latin typeface="Times New Roman" pitchFamily="18" charset="0"/>
                <a:cs typeface="Times New Roman" pitchFamily="18" charset="0"/>
              </a:rPr>
              <a:t> material </a:t>
            </a:r>
            <a:r>
              <a:rPr lang="en-US" sz="1600" dirty="0">
                <a:latin typeface="Times New Roman" pitchFamily="18" charset="0"/>
                <a:cs typeface="Times New Roman" pitchFamily="18" charset="0"/>
              </a:rPr>
              <a:t>to use in </a:t>
            </a:r>
            <a:r>
              <a:rPr lang="en-US" sz="1600" dirty="0" smtClean="0">
                <a:latin typeface="Times New Roman" pitchFamily="18" charset="0"/>
                <a:cs typeface="Times New Roman" pitchFamily="18" charset="0"/>
              </a:rPr>
              <a:t>an idler </a:t>
            </a:r>
            <a:r>
              <a:rPr lang="en-US" sz="1600" dirty="0">
                <a:latin typeface="Times New Roman" pitchFamily="18" charset="0"/>
                <a:cs typeface="Times New Roman" pitchFamily="18" charset="0"/>
              </a:rPr>
              <a:t>roller, with the aims of </a:t>
            </a:r>
            <a:r>
              <a:rPr lang="en-US" sz="1600" dirty="0" smtClean="0">
                <a:latin typeface="Times New Roman" pitchFamily="18" charset="0"/>
                <a:cs typeface="Times New Roman" pitchFamily="18" charset="0"/>
              </a:rPr>
              <a:t>minimizing </a:t>
            </a:r>
            <a:r>
              <a:rPr lang="en-US" sz="1600" dirty="0">
                <a:latin typeface="Times New Roman" pitchFamily="18" charset="0"/>
                <a:cs typeface="Times New Roman" pitchFamily="18" charset="0"/>
              </a:rPr>
              <a:t>weight and the noise emitted</a:t>
            </a:r>
            <a:r>
              <a:rPr lang="en-US" sz="1600" dirty="0" smtClean="0">
                <a:latin typeface="Times New Roman" pitchFamily="18" charset="0"/>
                <a:cs typeface="Times New Roman" pitchFamily="18" charset="0"/>
              </a:rPr>
              <a:t>.)</a:t>
            </a:r>
          </a:p>
          <a:p>
            <a:pPr algn="just"/>
            <a:endParaRPr lang="en-US" sz="1600" dirty="0" smtClean="0">
              <a:latin typeface="Times New Roman" pitchFamily="18" charset="0"/>
              <a:cs typeface="Times New Roman" pitchFamily="18" charset="0"/>
            </a:endParaRPr>
          </a:p>
          <a:p>
            <a:pPr algn="just"/>
            <a:r>
              <a:rPr lang="en-US" sz="1800" b="1" dirty="0" smtClean="0">
                <a:latin typeface="Times New Roman" pitchFamily="18" charset="0"/>
                <a:cs typeface="Times New Roman" pitchFamily="18" charset="0"/>
              </a:rPr>
              <a:t>4. </a:t>
            </a:r>
            <a:r>
              <a:rPr lang="en-US" sz="1800" b="1" dirty="0">
                <a:latin typeface="Times New Roman" pitchFamily="18" charset="0"/>
                <a:cs typeface="Times New Roman" pitchFamily="18" charset="0"/>
              </a:rPr>
              <a:t>Selection of Belt Conveyors Drive Units Number by Technical </a:t>
            </a:r>
            <a:r>
              <a:rPr lang="en-US" sz="1800" b="1" dirty="0" smtClean="0">
                <a:latin typeface="Times New Roman" pitchFamily="18" charset="0"/>
                <a:cs typeface="Times New Roman" pitchFamily="18" charset="0"/>
              </a:rPr>
              <a:t>– Economical Analysis by </a:t>
            </a:r>
            <a:r>
              <a:rPr lang="en-US" sz="1800" b="1" dirty="0" err="1">
                <a:latin typeface="Times New Roman" pitchFamily="18" charset="0"/>
                <a:cs typeface="Times New Roman" pitchFamily="18" charset="0"/>
              </a:rPr>
              <a:t>Zoran</a:t>
            </a:r>
            <a:r>
              <a:rPr lang="en-US" sz="1800" b="1" dirty="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Despodov</a:t>
            </a:r>
            <a:r>
              <a:rPr lang="en-US" sz="1800" b="1" dirty="0" smtClean="0">
                <a:latin typeface="Times New Roman" pitchFamily="18" charset="0"/>
                <a:cs typeface="Times New Roman" pitchFamily="18" charset="0"/>
              </a:rPr>
              <a:t>, </a:t>
            </a:r>
            <a:r>
              <a:rPr lang="en-US" sz="1800" b="1" dirty="0" err="1">
                <a:latin typeface="Times New Roman" pitchFamily="18" charset="0"/>
                <a:cs typeface="Times New Roman" pitchFamily="18" charset="0"/>
              </a:rPr>
              <a:t>Stojance</a:t>
            </a:r>
            <a:r>
              <a:rPr lang="en-US" sz="1800" b="1" dirty="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Mijalkovski</a:t>
            </a:r>
            <a:r>
              <a:rPr lang="en-US" sz="1800" b="1" dirty="0" smtClean="0">
                <a:latin typeface="Times New Roman" pitchFamily="18" charset="0"/>
                <a:cs typeface="Times New Roman" pitchFamily="18" charset="0"/>
              </a:rPr>
              <a:t>, </a:t>
            </a:r>
            <a:r>
              <a:rPr lang="en-US" sz="1800" b="1" dirty="0" err="1">
                <a:latin typeface="Times New Roman" pitchFamily="18" charset="0"/>
                <a:cs typeface="Times New Roman" pitchFamily="18" charset="0"/>
              </a:rPr>
              <a:t>Vanco</a:t>
            </a:r>
            <a:r>
              <a:rPr lang="en-US" sz="1800" b="1" dirty="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Adziski</a:t>
            </a: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and </a:t>
            </a:r>
            <a:r>
              <a:rPr lang="en-US" sz="1800" b="1" dirty="0" err="1">
                <a:latin typeface="Times New Roman" pitchFamily="18" charset="0"/>
                <a:cs typeface="Times New Roman" pitchFamily="18" charset="0"/>
              </a:rPr>
              <a:t>Zoran</a:t>
            </a:r>
            <a:r>
              <a:rPr lang="en-US" sz="1800" b="1" dirty="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Panov</a:t>
            </a:r>
            <a:r>
              <a:rPr lang="en-US" sz="1800" b="1" dirty="0" smtClean="0">
                <a:latin typeface="Times New Roman" pitchFamily="18" charset="0"/>
                <a:cs typeface="Times New Roman" pitchFamily="18" charset="0"/>
              </a:rPr>
              <a:t>(June-</a:t>
            </a:r>
            <a:r>
              <a:rPr lang="en-US" sz="1800" b="1" dirty="0">
                <a:latin typeface="Times New Roman" pitchFamily="18" charset="0"/>
                <a:cs typeface="Times New Roman" pitchFamily="18" charset="0"/>
              </a:rPr>
              <a:t>S</a:t>
            </a:r>
            <a:r>
              <a:rPr lang="en-US" sz="1800" b="1" dirty="0" smtClean="0">
                <a:latin typeface="Times New Roman" pitchFamily="18" charset="0"/>
                <a:cs typeface="Times New Roman" pitchFamily="18" charset="0"/>
              </a:rPr>
              <a:t>eptember, 2014)</a:t>
            </a:r>
          </a:p>
          <a:p>
            <a:pPr algn="just"/>
            <a:r>
              <a:rPr lang="en-US" sz="1600" dirty="0" smtClean="0">
                <a:latin typeface="Times New Roman" pitchFamily="18" charset="0"/>
                <a:cs typeface="Times New Roman" pitchFamily="18" charset="0"/>
              </a:rPr>
              <a:t>(This paper presents </a:t>
            </a:r>
            <a:r>
              <a:rPr lang="en-US" sz="1600" dirty="0">
                <a:latin typeface="Times New Roman" pitchFamily="18" charset="0"/>
                <a:cs typeface="Times New Roman" pitchFamily="18" charset="0"/>
              </a:rPr>
              <a:t>a methodology for selection of belt conveyor drive </a:t>
            </a:r>
            <a:r>
              <a:rPr lang="en-US" sz="1600" dirty="0" smtClean="0">
                <a:latin typeface="Times New Roman" pitchFamily="18" charset="0"/>
                <a:cs typeface="Times New Roman" pitchFamily="18" charset="0"/>
              </a:rPr>
              <a:t>units number </a:t>
            </a:r>
            <a:r>
              <a:rPr lang="en-US" sz="1600" dirty="0">
                <a:latin typeface="Times New Roman" pitchFamily="18" charset="0"/>
                <a:cs typeface="Times New Roman" pitchFamily="18" charset="0"/>
              </a:rPr>
              <a:t>by technical - economical </a:t>
            </a:r>
            <a:r>
              <a:rPr lang="en-US" sz="1600" dirty="0" smtClean="0">
                <a:latin typeface="Times New Roman" pitchFamily="18" charset="0"/>
                <a:cs typeface="Times New Roman" pitchFamily="18" charset="0"/>
              </a:rPr>
              <a:t>analysis </a:t>
            </a:r>
            <a:r>
              <a:rPr lang="en-US" sz="1600" dirty="0">
                <a:latin typeface="Times New Roman" pitchFamily="18" charset="0"/>
                <a:cs typeface="Times New Roman" pitchFamily="18" charset="0"/>
              </a:rPr>
              <a:t>are including: Tension forces, Power of belt conveyor, Costs for belt, Costs for power </a:t>
            </a:r>
            <a:r>
              <a:rPr lang="en-US" sz="1600" dirty="0" smtClean="0">
                <a:latin typeface="Times New Roman" pitchFamily="18" charset="0"/>
                <a:cs typeface="Times New Roman" pitchFamily="18" charset="0"/>
              </a:rPr>
              <a:t>and reducers</a:t>
            </a:r>
            <a:r>
              <a:rPr lang="en-US" sz="1600" dirty="0">
                <a:latin typeface="Times New Roman" pitchFamily="18" charset="0"/>
                <a:cs typeface="Times New Roman" pitchFamily="18" charset="0"/>
              </a:rPr>
              <a:t>, Total cost for belt conveyor system</a:t>
            </a:r>
            <a:r>
              <a:rPr lang="en-US" sz="1600" dirty="0" smtClean="0">
                <a:latin typeface="Times New Roman" pitchFamily="18" charset="0"/>
                <a:cs typeface="Times New Roman" pitchFamily="18" charset="0"/>
              </a:rPr>
              <a:t>.)</a:t>
            </a:r>
            <a:endParaRPr lang="en-US" sz="1600" b="1" dirty="0">
              <a:latin typeface="Times New Roman" pitchFamily="18" charset="0"/>
              <a:cs typeface="Times New Roman" pitchFamily="18" charset="0"/>
            </a:endParaRPr>
          </a:p>
        </p:txBody>
      </p:sp>
      <p:sp>
        <p:nvSpPr>
          <p:cNvPr id="3" name="Title 2"/>
          <p:cNvSpPr>
            <a:spLocks noGrp="1"/>
          </p:cNvSpPr>
          <p:nvPr>
            <p:ph type="ctrTitle"/>
          </p:nvPr>
        </p:nvSpPr>
        <p:spPr>
          <a:xfrm>
            <a:off x="838200" y="533400"/>
            <a:ext cx="7099151" cy="1066800"/>
          </a:xfrm>
        </p:spPr>
        <p:txBody>
          <a:bodyPr/>
          <a:lstStyle/>
          <a:p>
            <a:pPr marL="182880" indent="0">
              <a:buNone/>
            </a:pPr>
            <a:r>
              <a:rPr lang="en-US" sz="4000" dirty="0" smtClean="0">
                <a:latin typeface="Times New Roman" pitchFamily="18" charset="0"/>
                <a:cs typeface="Times New Roman" pitchFamily="18" charset="0"/>
              </a:rPr>
              <a:t>Literature Review</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10919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1000"/>
                                        <p:tgtEl>
                                          <p:spTgt spid="2">
                                            <p:txEl>
                                              <p:pRg st="3" end="3"/>
                                            </p:txEl>
                                          </p:spTgt>
                                        </p:tgtEl>
                                      </p:cBhvr>
                                    </p:animEffect>
                                    <p:anim calcmode="lin" valueType="num">
                                      <p:cBhvr>
                                        <p:cTn id="20"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1000"/>
                                        <p:tgtEl>
                                          <p:spTgt spid="2">
                                            <p:txEl>
                                              <p:pRg st="4" end="4"/>
                                            </p:txEl>
                                          </p:spTgt>
                                        </p:tgtEl>
                                      </p:cBhvr>
                                    </p:animEffect>
                                    <p:anim calcmode="lin" valueType="num">
                                      <p:cBhvr>
                                        <p:cTn id="2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19200" y="1828800"/>
            <a:ext cx="6629400" cy="4267200"/>
          </a:xfrm>
        </p:spPr>
        <p:txBody>
          <a:bodyPr>
            <a:noAutofit/>
          </a:bodyPr>
          <a:lstStyle/>
          <a:p>
            <a:r>
              <a:rPr lang="en-US" sz="2800" dirty="0" smtClean="0">
                <a:latin typeface="Times New Roman" pitchFamily="18" charset="0"/>
                <a:cs typeface="Times New Roman" pitchFamily="18" charset="0"/>
              </a:rPr>
              <a:t>To design </a:t>
            </a:r>
            <a:r>
              <a:rPr lang="en-US" sz="2800" dirty="0">
                <a:latin typeface="Times New Roman" pitchFamily="18" charset="0"/>
                <a:cs typeface="Times New Roman" pitchFamily="18" charset="0"/>
              </a:rPr>
              <a:t>a belt </a:t>
            </a:r>
            <a:r>
              <a:rPr lang="en-US" sz="2800" dirty="0" smtClean="0">
                <a:latin typeface="Times New Roman" pitchFamily="18" charset="0"/>
                <a:cs typeface="Times New Roman" pitchFamily="18" charset="0"/>
              </a:rPr>
              <a:t>conveyor needs </a:t>
            </a:r>
            <a:r>
              <a:rPr lang="en-US" sz="2800" dirty="0">
                <a:latin typeface="Times New Roman" pitchFamily="18" charset="0"/>
                <a:cs typeface="Times New Roman" pitchFamily="18" charset="0"/>
              </a:rPr>
              <a:t>to consider</a:t>
            </a:r>
            <a:r>
              <a:rPr lang="en-US" sz="2800" dirty="0" smtClean="0">
                <a:latin typeface="Times New Roman" pitchFamily="18" charset="0"/>
                <a:cs typeface="Times New Roman" pitchFamily="18" charset="0"/>
              </a:rPr>
              <a:t> following </a:t>
            </a:r>
            <a:r>
              <a:rPr lang="en-US" sz="2800" dirty="0">
                <a:latin typeface="Times New Roman" pitchFamily="18" charset="0"/>
                <a:cs typeface="Times New Roman" pitchFamily="18" charset="0"/>
              </a:rPr>
              <a:t>parameters are </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marL="457200" lvl="0" indent="-457200">
              <a:buFont typeface="Wingdings" pitchFamily="2" charset="2"/>
              <a:buChar char="Ø"/>
            </a:pPr>
            <a:r>
              <a:rPr lang="en-US" sz="2800" dirty="0">
                <a:latin typeface="Times New Roman" pitchFamily="18" charset="0"/>
                <a:cs typeface="Times New Roman" pitchFamily="18" charset="0"/>
              </a:rPr>
              <a:t>Belt capacity and Dimension</a:t>
            </a:r>
          </a:p>
          <a:p>
            <a:pPr marL="457200" lvl="0" indent="-457200">
              <a:buFont typeface="Wingdings" pitchFamily="2" charset="2"/>
              <a:buChar char="Ø"/>
            </a:pPr>
            <a:r>
              <a:rPr lang="en-US" sz="2800" dirty="0">
                <a:latin typeface="Times New Roman" pitchFamily="18" charset="0"/>
                <a:cs typeface="Times New Roman" pitchFamily="18" charset="0"/>
              </a:rPr>
              <a:t>Belt speed </a:t>
            </a:r>
          </a:p>
          <a:p>
            <a:pPr marL="457200" lvl="0" indent="-457200">
              <a:buFont typeface="Wingdings" pitchFamily="2" charset="2"/>
              <a:buChar char="Ø"/>
            </a:pPr>
            <a:r>
              <a:rPr lang="en-US" sz="2800" dirty="0">
                <a:latin typeface="Times New Roman" pitchFamily="18" charset="0"/>
                <a:cs typeface="Times New Roman" pitchFamily="18" charset="0"/>
              </a:rPr>
              <a:t>Belt power and tension</a:t>
            </a:r>
          </a:p>
          <a:p>
            <a:pPr marL="457200" lvl="0" indent="-457200">
              <a:buFont typeface="Wingdings" pitchFamily="2" charset="2"/>
              <a:buChar char="Ø"/>
            </a:pPr>
            <a:r>
              <a:rPr lang="en-US" sz="2800" dirty="0">
                <a:latin typeface="Times New Roman" pitchFamily="18" charset="0"/>
                <a:cs typeface="Times New Roman" pitchFamily="18" charset="0"/>
              </a:rPr>
              <a:t>Roller diameter </a:t>
            </a:r>
          </a:p>
          <a:p>
            <a:pPr marL="457200" lvl="0" indent="-457200">
              <a:buFont typeface="Wingdings" pitchFamily="2" charset="2"/>
              <a:buChar char="Ø"/>
            </a:pPr>
            <a:r>
              <a:rPr lang="en-US" sz="2800" dirty="0">
                <a:latin typeface="Times New Roman" pitchFamily="18" charset="0"/>
                <a:cs typeface="Times New Roman" pitchFamily="18" charset="0"/>
              </a:rPr>
              <a:t>Pulley </a:t>
            </a:r>
            <a:r>
              <a:rPr lang="en-US" sz="2800" dirty="0" smtClean="0">
                <a:latin typeface="Times New Roman" pitchFamily="18" charset="0"/>
                <a:cs typeface="Times New Roman" pitchFamily="18" charset="0"/>
              </a:rPr>
              <a:t>diameter </a:t>
            </a:r>
            <a:endParaRPr lang="en-US" sz="2800" dirty="0">
              <a:latin typeface="Times New Roman" pitchFamily="18" charset="0"/>
              <a:cs typeface="Times New Roman" pitchFamily="18" charset="0"/>
            </a:endParaRPr>
          </a:p>
          <a:p>
            <a:pPr marL="457200" lvl="0" indent="-457200">
              <a:buFont typeface="Wingdings" pitchFamily="2" charset="2"/>
              <a:buChar char="Ø"/>
            </a:pPr>
            <a:r>
              <a:rPr lang="en-US" sz="2800" dirty="0" smtClean="0">
                <a:latin typeface="Times New Roman" pitchFamily="18" charset="0"/>
                <a:cs typeface="Times New Roman" pitchFamily="18" charset="0"/>
              </a:rPr>
              <a:t>Power of </a:t>
            </a:r>
            <a:r>
              <a:rPr lang="en-US" sz="2800" dirty="0">
                <a:latin typeface="Times New Roman" pitchFamily="18" charset="0"/>
                <a:cs typeface="Times New Roman" pitchFamily="18" charset="0"/>
              </a:rPr>
              <a:t>m</a:t>
            </a:r>
            <a:r>
              <a:rPr lang="en-US" sz="2800" dirty="0" smtClean="0">
                <a:latin typeface="Times New Roman" pitchFamily="18" charset="0"/>
                <a:cs typeface="Times New Roman" pitchFamily="18" charset="0"/>
              </a:rPr>
              <a:t>otor </a:t>
            </a: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3" name="Title 2"/>
          <p:cNvSpPr>
            <a:spLocks noGrp="1"/>
          </p:cNvSpPr>
          <p:nvPr>
            <p:ph type="ctrTitle"/>
          </p:nvPr>
        </p:nvSpPr>
        <p:spPr>
          <a:xfrm>
            <a:off x="914400" y="533401"/>
            <a:ext cx="7022951" cy="1143000"/>
          </a:xfrm>
        </p:spPr>
        <p:txBody>
          <a:bodyPr/>
          <a:lstStyle/>
          <a:p>
            <a:pPr marL="182880" indent="0">
              <a:buNone/>
            </a:pPr>
            <a:r>
              <a:rPr lang="en-US" sz="4000" dirty="0" smtClean="0">
                <a:latin typeface="Times New Roman" pitchFamily="18" charset="0"/>
                <a:cs typeface="Times New Roman" pitchFamily="18" charset="0"/>
              </a:rPr>
              <a:t>Methodology</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420571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17581" y="2245433"/>
            <a:ext cx="7175351" cy="1793167"/>
          </a:xfrm>
        </p:spPr>
        <p:txBody>
          <a:bodyPr/>
          <a:lstStyle/>
          <a:p>
            <a:pPr marL="182880" indent="0" algn="ctr">
              <a:buNone/>
            </a:pPr>
            <a:r>
              <a:rPr lang="en-US" sz="6000" dirty="0" smtClean="0">
                <a:latin typeface="Times New Roman" pitchFamily="18" charset="0"/>
                <a:cs typeface="Times New Roman" pitchFamily="18" charset="0"/>
              </a:rPr>
              <a:t>CALCULATION</a:t>
            </a:r>
            <a:endParaRPr lang="en-US" sz="6000" dirty="0">
              <a:latin typeface="Times New Roman" pitchFamily="18" charset="0"/>
              <a:cs typeface="Times New Roman" pitchFamily="18" charset="0"/>
            </a:endParaRPr>
          </a:p>
        </p:txBody>
      </p:sp>
    </p:spTree>
    <p:extLst>
      <p:ext uri="{BB962C8B-B14F-4D97-AF65-F5344CB8AC3E}">
        <p14:creationId xmlns:p14="http://schemas.microsoft.com/office/powerpoint/2010/main" val="17460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ubtitle 1"/>
              <p:cNvSpPr>
                <a:spLocks noGrp="1"/>
              </p:cNvSpPr>
              <p:nvPr>
                <p:ph type="subTitle" idx="1"/>
              </p:nvPr>
            </p:nvSpPr>
            <p:spPr>
              <a:xfrm>
                <a:off x="1092795" y="1828800"/>
                <a:ext cx="6679605" cy="4029665"/>
              </a:xfrm>
            </p:spPr>
            <p:txBody>
              <a:bodyPr/>
              <a:lstStyle/>
              <a:p>
                <a:r>
                  <a:rPr lang="en-US" sz="2400" b="1" dirty="0" smtClean="0">
                    <a:latin typeface="Times New Roman" pitchFamily="18" charset="0"/>
                    <a:cs typeface="Times New Roman" pitchFamily="18" charset="0"/>
                  </a:rPr>
                  <a:t>Belt </a:t>
                </a:r>
                <a:r>
                  <a:rPr lang="en-US" sz="2400" b="1" dirty="0">
                    <a:latin typeface="Times New Roman" pitchFamily="18" charset="0"/>
                    <a:cs typeface="Times New Roman" pitchFamily="18" charset="0"/>
                  </a:rPr>
                  <a:t>Capacity (C)= 3.6 × A × V × </a:t>
                </a:r>
                <a:r>
                  <a:rPr lang="en-US" sz="2400" b="1" dirty="0" smtClean="0">
                    <a:latin typeface="Times New Roman" pitchFamily="18" charset="0"/>
                    <a:cs typeface="Times New Roman" pitchFamily="18" charset="0"/>
                  </a:rPr>
                  <a:t>ρ </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1)</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Where</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A= belt sectional area(0</a:t>
                </a:r>
                <a14:m>
                  <m:oMath xmlns:m="http://schemas.openxmlformats.org/officeDocument/2006/math">
                    <m:r>
                      <a:rPr lang="en-US" sz="2400" i="1">
                        <a:latin typeface="Cambria Math"/>
                      </a:rPr>
                      <m:t>.0016</m:t>
                    </m:r>
                    <m:sSup>
                      <m:sSupPr>
                        <m:ctrlPr>
                          <a:rPr lang="en-US" sz="2400" i="1">
                            <a:latin typeface="Cambria Math"/>
                          </a:rPr>
                        </m:ctrlPr>
                      </m:sSupPr>
                      <m:e>
                        <m:r>
                          <a:rPr lang="en-US" sz="2400" i="1">
                            <a:latin typeface="Cambria Math"/>
                          </a:rPr>
                          <m:t>𝑚</m:t>
                        </m:r>
                      </m:e>
                      <m:sup>
                        <m:r>
                          <a:rPr lang="en-US" sz="2400" i="1">
                            <a:latin typeface="Cambria Math"/>
                          </a:rPr>
                          <m:t>2</m:t>
                        </m:r>
                      </m:sup>
                    </m:sSup>
                  </m:oMath>
                </a14:m>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ρ= material density (</a:t>
                </a:r>
                <a14:m>
                  <m:oMath xmlns:m="http://schemas.openxmlformats.org/officeDocument/2006/math">
                    <m:f>
                      <m:fPr>
                        <m:type m:val="lin"/>
                        <m:ctrlPr>
                          <a:rPr lang="en-US" sz="2400" i="1">
                            <a:latin typeface="Cambria Math"/>
                          </a:rPr>
                        </m:ctrlPr>
                      </m:fPr>
                      <m:num>
                        <m:r>
                          <a:rPr lang="en-US" sz="2400" i="1">
                            <a:latin typeface="Cambria Math"/>
                          </a:rPr>
                          <m:t>160 </m:t>
                        </m:r>
                        <m:r>
                          <a:rPr lang="en-US" sz="2400" i="1">
                            <a:latin typeface="Cambria Math"/>
                          </a:rPr>
                          <m:t>𝑘𝑔</m:t>
                        </m:r>
                      </m:num>
                      <m:den>
                        <m:sSup>
                          <m:sSupPr>
                            <m:ctrlPr>
                              <a:rPr lang="en-US" sz="2400" i="1">
                                <a:latin typeface="Cambria Math"/>
                              </a:rPr>
                            </m:ctrlPr>
                          </m:sSupPr>
                          <m:e>
                            <m:r>
                              <a:rPr lang="en-US" sz="2400" i="1">
                                <a:latin typeface="Cambria Math"/>
                              </a:rPr>
                              <m:t>𝑚</m:t>
                            </m:r>
                          </m:e>
                          <m:sup>
                            <m:r>
                              <a:rPr lang="en-US" sz="2400" i="1">
                                <a:latin typeface="Cambria Math"/>
                              </a:rPr>
                              <m:t>3</m:t>
                            </m:r>
                          </m:sup>
                        </m:sSup>
                      </m:den>
                    </m:f>
                  </m:oMath>
                </a14:m>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And V= belt speed (</a:t>
                </a:r>
                <a14:m>
                  <m:oMath xmlns:m="http://schemas.openxmlformats.org/officeDocument/2006/math">
                    <m:r>
                      <a:rPr lang="en-US" sz="2400" i="1">
                        <a:latin typeface="Cambria Math"/>
                      </a:rPr>
                      <m:t>1.00 </m:t>
                    </m:r>
                    <m:f>
                      <m:fPr>
                        <m:type m:val="lin"/>
                        <m:ctrlPr>
                          <a:rPr lang="en-US" sz="2400" i="1">
                            <a:latin typeface="Cambria Math"/>
                          </a:rPr>
                        </m:ctrlPr>
                      </m:fPr>
                      <m:num>
                        <m:r>
                          <a:rPr lang="en-US" sz="2400" i="1">
                            <a:latin typeface="Cambria Math"/>
                          </a:rPr>
                          <m:t>𝑚</m:t>
                        </m:r>
                      </m:num>
                      <m:den>
                        <m:r>
                          <a:rPr lang="en-US" sz="2400" i="1">
                            <a:latin typeface="Cambria Math"/>
                          </a:rPr>
                          <m:t>𝑠</m:t>
                        </m:r>
                      </m:den>
                    </m:f>
                  </m:oMath>
                </a14:m>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C= 0.9216 (</a:t>
                </a:r>
                <a14:m>
                  <m:oMath xmlns:m="http://schemas.openxmlformats.org/officeDocument/2006/math">
                    <m:f>
                      <m:fPr>
                        <m:type m:val="lin"/>
                        <m:ctrlPr>
                          <a:rPr lang="en-US" sz="2400" i="1">
                            <a:latin typeface="Cambria Math"/>
                          </a:rPr>
                        </m:ctrlPr>
                      </m:fPr>
                      <m:num>
                        <m:r>
                          <a:rPr lang="en-US" sz="2400" i="1">
                            <a:latin typeface="Cambria Math"/>
                          </a:rPr>
                          <m:t>𝑡𝑜𝑛𝑠</m:t>
                        </m:r>
                      </m:num>
                      <m:den>
                        <m:r>
                          <a:rPr lang="en-US" sz="2400" i="1">
                            <a:latin typeface="Cambria Math"/>
                          </a:rPr>
                          <m:t>h𝑟</m:t>
                        </m:r>
                      </m:den>
                    </m:f>
                  </m:oMath>
                </a14:m>
                <a:r>
                  <a:rPr lang="en-US" sz="2400" dirty="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mc:Choice>
        <mc:Fallback xmlns="">
          <p:sp>
            <p:nvSpPr>
              <p:cNvPr id="2" name="Subtitle 1"/>
              <p:cNvSpPr>
                <a:spLocks noGrp="1" noRot="1" noChangeAspect="1" noMove="1" noResize="1" noEditPoints="1" noAdjustHandles="1" noChangeArrowheads="1" noChangeShapeType="1" noTextEdit="1"/>
              </p:cNvSpPr>
              <p:nvPr>
                <p:ph type="subTitle" idx="1"/>
              </p:nvPr>
            </p:nvSpPr>
            <p:spPr>
              <a:xfrm>
                <a:off x="1092795" y="1828800"/>
                <a:ext cx="6679605" cy="4029665"/>
              </a:xfrm>
              <a:blipFill rotWithShape="1">
                <a:blip r:embed="rId2"/>
                <a:stretch>
                  <a:fillRect l="-1369" t="-1210" b="-4690"/>
                </a:stretch>
              </a:blipFill>
            </p:spPr>
            <p:txBody>
              <a:bodyPr/>
              <a:lstStyle/>
              <a:p>
                <a:r>
                  <a:rPr lang="en-US">
                    <a:noFill/>
                  </a:rPr>
                  <a:t> </a:t>
                </a:r>
              </a:p>
            </p:txBody>
          </p:sp>
        </mc:Fallback>
      </mc:AlternateContent>
      <p:sp>
        <p:nvSpPr>
          <p:cNvPr id="3" name="Title 2"/>
          <p:cNvSpPr>
            <a:spLocks noGrp="1"/>
          </p:cNvSpPr>
          <p:nvPr>
            <p:ph type="ctrTitle"/>
          </p:nvPr>
        </p:nvSpPr>
        <p:spPr>
          <a:xfrm>
            <a:off x="825649" y="533400"/>
            <a:ext cx="7175351" cy="1219200"/>
          </a:xfrm>
        </p:spPr>
        <p:txBody>
          <a:bodyPr/>
          <a:lstStyle/>
          <a:p>
            <a:pPr marL="182880" indent="0">
              <a:buNone/>
            </a:pPr>
            <a:r>
              <a:rPr lang="en-US" sz="4000" dirty="0">
                <a:latin typeface="Times New Roman" pitchFamily="18" charset="0"/>
                <a:cs typeface="Times New Roman" pitchFamily="18" charset="0"/>
              </a:rPr>
              <a:t>Belt Capacity</a:t>
            </a:r>
            <a:endParaRPr lang="en-US" sz="4000" dirty="0"/>
          </a:p>
        </p:txBody>
      </p:sp>
    </p:spTree>
    <p:extLst>
      <p:ext uri="{BB962C8B-B14F-4D97-AF65-F5344CB8AC3E}">
        <p14:creationId xmlns:p14="http://schemas.microsoft.com/office/powerpoint/2010/main" val="132903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 calcmode="lin" valueType="num">
                                      <p:cBhvr additive="base">
                                        <p:cTn id="2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additive="base">
                                        <p:cTn id="2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ubtitle 1"/>
              <p:cNvSpPr>
                <a:spLocks noGrp="1"/>
              </p:cNvSpPr>
              <p:nvPr>
                <p:ph type="subTitle" idx="1"/>
              </p:nvPr>
            </p:nvSpPr>
            <p:spPr>
              <a:xfrm>
                <a:off x="1066800" y="1905000"/>
                <a:ext cx="6553200" cy="3581400"/>
              </a:xfrm>
            </p:spPr>
            <p:txBody>
              <a:bodyPr>
                <a:normAutofit/>
              </a:bodyPr>
              <a:lstStyle/>
              <a:p>
                <a14:m>
                  <m:oMath xmlns:m="http://schemas.openxmlformats.org/officeDocument/2006/math">
                    <m:sSub>
                      <m:sSubPr>
                        <m:ctrlPr>
                          <a:rPr lang="en-US" sz="2400" b="1" i="1" smtClean="0">
                            <a:latin typeface="Cambria Math"/>
                          </a:rPr>
                        </m:ctrlPr>
                      </m:sSubPr>
                      <m:e>
                        <m:r>
                          <a:rPr lang="en-US" sz="2400" b="1" i="1" smtClean="0">
                            <a:latin typeface="Cambria Math"/>
                          </a:rPr>
                          <m:t>𝑴</m:t>
                        </m:r>
                      </m:e>
                      <m:sub>
                        <m:r>
                          <a:rPr lang="en-US" sz="2400" b="1" i="1" smtClean="0">
                            <a:latin typeface="Cambria Math"/>
                          </a:rPr>
                          <m:t>𝒎</m:t>
                        </m:r>
                      </m:sub>
                    </m:sSub>
                  </m:oMath>
                </a14:m>
                <a:r>
                  <a:rPr lang="en-US" sz="2400" b="1" dirty="0" smtClean="0"/>
                  <a:t>= </a:t>
                </a:r>
                <a14:m>
                  <m:oMath xmlns:m="http://schemas.openxmlformats.org/officeDocument/2006/math">
                    <m:f>
                      <m:fPr>
                        <m:ctrlPr>
                          <a:rPr lang="en-US" sz="2400" b="1" i="1">
                            <a:latin typeface="Cambria Math"/>
                          </a:rPr>
                        </m:ctrlPr>
                      </m:fPr>
                      <m:num>
                        <m:r>
                          <a:rPr lang="en-US" sz="2400" b="1" i="1" smtClean="0">
                            <a:latin typeface="Cambria Math"/>
                          </a:rPr>
                          <m:t>𝒄</m:t>
                        </m:r>
                      </m:num>
                      <m:den>
                        <m:sSub>
                          <m:sSubPr>
                            <m:ctrlPr>
                              <a:rPr lang="en-US" sz="2400" b="1" i="1" smtClean="0">
                                <a:latin typeface="Cambria Math"/>
                              </a:rPr>
                            </m:ctrlPr>
                          </m:sSubPr>
                          <m:e>
                            <m:r>
                              <a:rPr lang="en-US" sz="2400" b="1" i="1" smtClean="0">
                                <a:latin typeface="Cambria Math"/>
                              </a:rPr>
                              <m:t>𝟑</m:t>
                            </m:r>
                            <m:r>
                              <a:rPr lang="en-US" sz="2400" b="1" i="1" smtClean="0">
                                <a:latin typeface="Cambria Math"/>
                              </a:rPr>
                              <m:t>.</m:t>
                            </m:r>
                            <m:r>
                              <a:rPr lang="en-US" sz="2400" b="1" i="1" smtClean="0">
                                <a:latin typeface="Cambria Math"/>
                              </a:rPr>
                              <m:t>𝟔</m:t>
                            </m:r>
                          </m:e>
                          <m:sub>
                            <m:r>
                              <a:rPr lang="en-US" sz="2400" b="1" i="1">
                                <a:latin typeface="Cambria Math"/>
                              </a:rPr>
                              <m:t> ×</m:t>
                            </m:r>
                            <m:r>
                              <a:rPr lang="en-US" sz="2400" b="1" i="1">
                                <a:latin typeface="Cambria Math"/>
                              </a:rPr>
                              <m:t>𝑽</m:t>
                            </m:r>
                          </m:sub>
                        </m:sSub>
                      </m:den>
                    </m:f>
                  </m:oMath>
                </a14:m>
                <a:endParaRPr lang="en-US" sz="2400" dirty="0" smtClean="0"/>
              </a:p>
              <a:p>
                <a:r>
                  <a:rPr lang="en-US" sz="2400" dirty="0"/>
                  <a:t>Where:</a:t>
                </a:r>
              </a:p>
              <a:p>
                <a:r>
                  <a:rPr lang="en-US" sz="2400" dirty="0"/>
                  <a:t>C= Conveyor </a:t>
                </a:r>
                <a:r>
                  <a:rPr lang="en-US" sz="2400" dirty="0" smtClean="0"/>
                  <a:t>capacity (</a:t>
                </a:r>
                <a14:m>
                  <m:oMath xmlns:m="http://schemas.openxmlformats.org/officeDocument/2006/math">
                    <m:r>
                      <a:rPr lang="en-US" sz="2400" i="1">
                        <a:latin typeface="Cambria Math"/>
                      </a:rPr>
                      <m:t>0</m:t>
                    </m:r>
                    <m:f>
                      <m:fPr>
                        <m:type m:val="lin"/>
                        <m:ctrlPr>
                          <a:rPr lang="en-US" sz="2400" i="1">
                            <a:latin typeface="Cambria Math"/>
                          </a:rPr>
                        </m:ctrlPr>
                      </m:fPr>
                      <m:num>
                        <m:r>
                          <a:rPr lang="en-US" sz="2400" i="1">
                            <a:latin typeface="Cambria Math"/>
                          </a:rPr>
                          <m:t>.9216 </m:t>
                        </m:r>
                        <m:r>
                          <a:rPr lang="en-US" sz="2400" i="1">
                            <a:latin typeface="Cambria Math"/>
                          </a:rPr>
                          <m:t>𝑡𝑜𝑛𝑠</m:t>
                        </m:r>
                      </m:num>
                      <m:den>
                        <m:r>
                          <a:rPr lang="en-US" sz="2400" i="1">
                            <a:latin typeface="Cambria Math"/>
                          </a:rPr>
                          <m:t>h𝑟</m:t>
                        </m:r>
                      </m:den>
                    </m:f>
                  </m:oMath>
                </a14:m>
                <a:r>
                  <a:rPr lang="en-US" sz="2400" dirty="0"/>
                  <a:t>); </a:t>
                </a:r>
                <a:endParaRPr lang="en-US" sz="2400" dirty="0" smtClean="0"/>
              </a:p>
              <a:p>
                <a:r>
                  <a:rPr lang="en-US" sz="2400" dirty="0" smtClean="0"/>
                  <a:t>and</a:t>
                </a:r>
                <a:endParaRPr lang="en-US" sz="2400" dirty="0"/>
              </a:p>
              <a:p>
                <a:r>
                  <a:rPr lang="en-US" sz="2400" dirty="0"/>
                  <a:t>V= belt speed (1</a:t>
                </a:r>
                <a14:m>
                  <m:oMath xmlns:m="http://schemas.openxmlformats.org/officeDocument/2006/math">
                    <m:r>
                      <a:rPr lang="en-US" sz="2400" i="1">
                        <a:latin typeface="Cambria Math"/>
                      </a:rPr>
                      <m:t>.00</m:t>
                    </m:r>
                    <m:f>
                      <m:fPr>
                        <m:type m:val="lin"/>
                        <m:ctrlPr>
                          <a:rPr lang="en-US" sz="2400" i="1">
                            <a:latin typeface="Cambria Math"/>
                          </a:rPr>
                        </m:ctrlPr>
                      </m:fPr>
                      <m:num>
                        <m:r>
                          <a:rPr lang="en-US" sz="2400" i="1">
                            <a:latin typeface="Cambria Math"/>
                          </a:rPr>
                          <m:t>𝑚</m:t>
                        </m:r>
                      </m:num>
                      <m:den>
                        <m:r>
                          <a:rPr lang="en-US" sz="2400" i="1">
                            <a:latin typeface="Cambria Math"/>
                          </a:rPr>
                          <m:t>𝑠</m:t>
                        </m:r>
                      </m:den>
                    </m:f>
                  </m:oMath>
                </a14:m>
                <a:r>
                  <a:rPr lang="en-US" sz="2400" dirty="0"/>
                  <a:t>).</a:t>
                </a:r>
              </a:p>
              <a:p>
                <a14:m>
                  <m:oMath xmlns:m="http://schemas.openxmlformats.org/officeDocument/2006/math">
                    <m:sSub>
                      <m:sSubPr>
                        <m:ctrlPr>
                          <a:rPr lang="en-US" sz="2400" b="1" i="1">
                            <a:latin typeface="Cambria Math"/>
                          </a:rPr>
                        </m:ctrlPr>
                      </m:sSubPr>
                      <m:e>
                        <m:r>
                          <a:rPr lang="en-US" sz="2400" b="1" i="1">
                            <a:latin typeface="Cambria Math"/>
                          </a:rPr>
                          <m:t>𝑴</m:t>
                        </m:r>
                      </m:e>
                      <m:sub>
                        <m:r>
                          <a:rPr lang="en-US" sz="2400" b="1" i="1">
                            <a:latin typeface="Cambria Math"/>
                          </a:rPr>
                          <m:t>𝒎</m:t>
                        </m:r>
                      </m:sub>
                    </m:sSub>
                  </m:oMath>
                </a14:m>
                <a:r>
                  <a:rPr lang="en-US" sz="2400" b="1" dirty="0" smtClean="0"/>
                  <a:t>= 0</a:t>
                </a:r>
                <a:r>
                  <a:rPr lang="en-US" sz="2400" dirty="0" smtClean="0"/>
                  <a:t>.256</a:t>
                </a:r>
                <a14:m>
                  <m:oMath xmlns:m="http://schemas.openxmlformats.org/officeDocument/2006/math">
                    <m:f>
                      <m:fPr>
                        <m:type m:val="lin"/>
                        <m:ctrlPr>
                          <a:rPr lang="en-US" sz="2400" i="1">
                            <a:latin typeface="Cambria Math"/>
                          </a:rPr>
                        </m:ctrlPr>
                      </m:fPr>
                      <m:num>
                        <m:r>
                          <a:rPr lang="en-US" sz="2400" i="1">
                            <a:latin typeface="Cambria Math"/>
                          </a:rPr>
                          <m:t>𝑘𝑔</m:t>
                        </m:r>
                      </m:num>
                      <m:den>
                        <m:r>
                          <a:rPr lang="en-US" sz="2400" i="1">
                            <a:latin typeface="Cambria Math"/>
                          </a:rPr>
                          <m:t>𝑚</m:t>
                        </m:r>
                      </m:den>
                    </m:f>
                  </m:oMath>
                </a14:m>
                <a:endParaRPr lang="en-US" sz="2400" dirty="0" smtClean="0"/>
              </a:p>
            </p:txBody>
          </p:sp>
        </mc:Choice>
        <mc:Fallback xmlns="">
          <p:sp>
            <p:nvSpPr>
              <p:cNvPr id="2" name="Subtitle 1"/>
              <p:cNvSpPr>
                <a:spLocks noGrp="1" noRot="1" noChangeAspect="1" noMove="1" noResize="1" noEditPoints="1" noAdjustHandles="1" noChangeArrowheads="1" noChangeShapeType="1" noTextEdit="1"/>
              </p:cNvSpPr>
              <p:nvPr>
                <p:ph type="subTitle" idx="1"/>
              </p:nvPr>
            </p:nvSpPr>
            <p:spPr>
              <a:xfrm>
                <a:off x="1066800" y="1905000"/>
                <a:ext cx="6553200" cy="3581400"/>
              </a:xfrm>
              <a:blipFill rotWithShape="1">
                <a:blip r:embed="rId2"/>
                <a:stretch>
                  <a:fillRect l="-1395" t="-341" b="-9029"/>
                </a:stretch>
              </a:blipFill>
            </p:spPr>
            <p:txBody>
              <a:bodyPr/>
              <a:lstStyle/>
              <a:p>
                <a:r>
                  <a:rPr lang="en-US">
                    <a:noFill/>
                  </a:rPr>
                  <a:t> </a:t>
                </a:r>
              </a:p>
            </p:txBody>
          </p:sp>
        </mc:Fallback>
      </mc:AlternateContent>
      <p:sp>
        <p:nvSpPr>
          <p:cNvPr id="3" name="Title 2"/>
          <p:cNvSpPr>
            <a:spLocks noGrp="1"/>
          </p:cNvSpPr>
          <p:nvPr>
            <p:ph type="ctrTitle"/>
          </p:nvPr>
        </p:nvSpPr>
        <p:spPr>
          <a:xfrm>
            <a:off x="762000" y="533401"/>
            <a:ext cx="8229600" cy="990600"/>
          </a:xfrm>
        </p:spPr>
        <p:txBody>
          <a:bodyPr/>
          <a:lstStyle/>
          <a:p>
            <a:pPr marL="182880" indent="0">
              <a:buNone/>
            </a:pPr>
            <a:r>
              <a:rPr lang="en-US" sz="4000" dirty="0" smtClean="0">
                <a:effectLst/>
                <a:latin typeface="Times New Roman" pitchFamily="18" charset="0"/>
                <a:cs typeface="Times New Roman" pitchFamily="18" charset="0"/>
              </a:rPr>
              <a:t>Mass </a:t>
            </a:r>
            <a:r>
              <a:rPr lang="en-US" sz="4000" dirty="0">
                <a:effectLst/>
                <a:latin typeface="Times New Roman" pitchFamily="18" charset="0"/>
                <a:cs typeface="Times New Roman" pitchFamily="18" charset="0"/>
              </a:rPr>
              <a:t>of material </a:t>
            </a:r>
            <a:r>
              <a:rPr lang="en-US" sz="4000" dirty="0" smtClean="0">
                <a:effectLst/>
                <a:latin typeface="Times New Roman" pitchFamily="18" charset="0"/>
                <a:cs typeface="Times New Roman" pitchFamily="18" charset="0"/>
              </a:rPr>
              <a:t>live load per </a:t>
            </a:r>
            <a:r>
              <a:rPr lang="en-US" sz="4000" dirty="0">
                <a:effectLst/>
                <a:latin typeface="Times New Roman" pitchFamily="18" charset="0"/>
                <a:cs typeface="Times New Roman" pitchFamily="18" charset="0"/>
              </a:rPr>
              <a:t>meter</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126012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1139</TotalTime>
  <Words>1518</Words>
  <Application>Microsoft Office PowerPoint</Application>
  <PresentationFormat>On-screen Show (4:3)</PresentationFormat>
  <Paragraphs>186</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Slipstream</vt:lpstr>
      <vt:lpstr>WELCOME</vt:lpstr>
      <vt:lpstr>A Study and Design of an Improved Belt Conveyor </vt:lpstr>
      <vt:lpstr>Objectives</vt:lpstr>
      <vt:lpstr>Literature Review</vt:lpstr>
      <vt:lpstr>Literature Review</vt:lpstr>
      <vt:lpstr>Methodology</vt:lpstr>
      <vt:lpstr>CALCULATION</vt:lpstr>
      <vt:lpstr>Belt Capacity</vt:lpstr>
      <vt:lpstr>Mass of material live load per meter</vt:lpstr>
      <vt:lpstr>Belt Power and Tensions</vt:lpstr>
      <vt:lpstr>Belt Power and Tensions(cont..)</vt:lpstr>
      <vt:lpstr>Belt Power and Tensions(cont..)</vt:lpstr>
      <vt:lpstr>Tensile force of belt conveyor at rest</vt:lpstr>
      <vt:lpstr>Tensile force at head drive at steady state</vt:lpstr>
      <vt:lpstr>Tension of drive pulley at starting state</vt:lpstr>
      <vt:lpstr>Roller diameter</vt:lpstr>
      <vt:lpstr>Pulley Diameter</vt:lpstr>
      <vt:lpstr>The power at drive pulley</vt:lpstr>
      <vt:lpstr>Motor Power</vt:lpstr>
      <vt:lpstr>Results</vt:lpstr>
      <vt:lpstr>Design of Parts</vt:lpstr>
      <vt:lpstr>Support table </vt:lpstr>
      <vt:lpstr>Pulley and Roller</vt:lpstr>
      <vt:lpstr>Take-up device</vt:lpstr>
      <vt:lpstr>Belt </vt:lpstr>
      <vt:lpstr>Assembly of belt conveyor</vt:lpstr>
      <vt:lpstr>Design of belt conveyor</vt:lpstr>
      <vt:lpstr>Maintenance and Safety</vt:lpstr>
      <vt:lpstr>Discussion and Recommendation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workgroup</dc:creator>
  <cp:lastModifiedBy>workgroup</cp:lastModifiedBy>
  <cp:revision>104</cp:revision>
  <dcterms:created xsi:type="dcterms:W3CDTF">2015-11-02T21:51:26Z</dcterms:created>
  <dcterms:modified xsi:type="dcterms:W3CDTF">2015-11-04T19:03:39Z</dcterms:modified>
</cp:coreProperties>
</file>