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75" d="100"/>
          <a:sy n="75" d="100"/>
        </p:scale>
        <p:origin x="749"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E624-B2F5-44D7-884E-7E8A0712C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18052D-C69F-4360-B5E0-63ED42E58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BED33F-7C5A-489A-8B98-3961FA837ECD}"/>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5" name="Footer Placeholder 4">
            <a:extLst>
              <a:ext uri="{FF2B5EF4-FFF2-40B4-BE49-F238E27FC236}">
                <a16:creationId xmlns:a16="http://schemas.microsoft.com/office/drawing/2014/main" id="{9A7C766F-CFBD-420D-9BE1-47719E394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5B9AE-9F2D-487B-A1C8-DC4A150E1657}"/>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286430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8F99-DC6A-4CBE-B269-B604FB7CAB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F80601-EB28-414E-8DB9-CBF19B81D1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0A244-16F3-451A-8A2A-9B759D757553}"/>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5" name="Footer Placeholder 4">
            <a:extLst>
              <a:ext uri="{FF2B5EF4-FFF2-40B4-BE49-F238E27FC236}">
                <a16:creationId xmlns:a16="http://schemas.microsoft.com/office/drawing/2014/main" id="{59D93C0B-9605-4794-886C-0A591ADA2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C666F-6510-42AF-8055-7013D35ACF4C}"/>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82340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73B32-A050-4A8E-A063-F8E774C523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5DE7CB-7839-4888-B76D-6C540C9AD5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576BD-9851-4695-9929-EC2C2384CDB5}"/>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5" name="Footer Placeholder 4">
            <a:extLst>
              <a:ext uri="{FF2B5EF4-FFF2-40B4-BE49-F238E27FC236}">
                <a16:creationId xmlns:a16="http://schemas.microsoft.com/office/drawing/2014/main" id="{BF97027D-0315-4341-95FA-2E134C6B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04051-5216-4AE6-840B-599E65216CF7}"/>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305315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99A-01BB-4B76-AE18-C62DEC2AA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DB658-7F38-4645-BA3E-561F042DE6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D238C-1A7C-498E-A0C8-F2162DF9CDA1}"/>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5" name="Footer Placeholder 4">
            <a:extLst>
              <a:ext uri="{FF2B5EF4-FFF2-40B4-BE49-F238E27FC236}">
                <a16:creationId xmlns:a16="http://schemas.microsoft.com/office/drawing/2014/main" id="{B5766D76-07F1-4E62-BB85-FFFDA90D5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51832-C8D2-4C10-9132-48BA9F271512}"/>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42188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E4A7-B1E2-4660-9924-407705DA6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E3D9E8-F852-4074-9067-EA2C61C2F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5038C0-1422-4620-8151-2CA05C33DDD3}"/>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5" name="Footer Placeholder 4">
            <a:extLst>
              <a:ext uri="{FF2B5EF4-FFF2-40B4-BE49-F238E27FC236}">
                <a16:creationId xmlns:a16="http://schemas.microsoft.com/office/drawing/2014/main" id="{1A6F30AE-1567-45E2-8E82-5498189AB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A357C-30D7-460C-B731-07912E81B33C}"/>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122380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0713-3C92-4801-8F6E-E715DD913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18344-58A7-4D47-AC79-03825C3E33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A080E-AE26-4F86-8911-C571324453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9BF05D-FE69-456B-86A8-E20243725E4F}"/>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6" name="Footer Placeholder 5">
            <a:extLst>
              <a:ext uri="{FF2B5EF4-FFF2-40B4-BE49-F238E27FC236}">
                <a16:creationId xmlns:a16="http://schemas.microsoft.com/office/drawing/2014/main" id="{793DC035-0A20-4462-BDE6-8B28F9488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87493-983F-4230-B2B9-12B5ED315CA8}"/>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305836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24CD-730E-43F9-95A2-51C1D3E13A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83A737-6AA5-465C-ABF7-5AA0AC575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2C85CF-424E-4584-B21A-1EB1998623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4151E3-6E1E-4D37-B10F-F07BFB424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3AC00C-FC5D-4851-8069-476E25A251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F59DAC-C3C6-474E-9E85-AAFD2C2D037F}"/>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8" name="Footer Placeholder 7">
            <a:extLst>
              <a:ext uri="{FF2B5EF4-FFF2-40B4-BE49-F238E27FC236}">
                <a16:creationId xmlns:a16="http://schemas.microsoft.com/office/drawing/2014/main" id="{D28487C5-5C0F-4D4B-A5E5-8DD1BB8262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5DAFB3-F3FE-4ED9-88DB-DBA4FFB975FB}"/>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56389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8F38-9A8D-4E02-8F81-A77D388B9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499904-75FB-4FD3-8881-657395E0CC59}"/>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4" name="Footer Placeholder 3">
            <a:extLst>
              <a:ext uri="{FF2B5EF4-FFF2-40B4-BE49-F238E27FC236}">
                <a16:creationId xmlns:a16="http://schemas.microsoft.com/office/drawing/2014/main" id="{E5EA2490-082F-4B7A-8DD8-7E1C3875D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8B5A6A-F443-4DEE-8155-E39DF722F5B2}"/>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268833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317E1-556D-46FC-BE1D-A6BCB23BC821}"/>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3" name="Footer Placeholder 2">
            <a:extLst>
              <a:ext uri="{FF2B5EF4-FFF2-40B4-BE49-F238E27FC236}">
                <a16:creationId xmlns:a16="http://schemas.microsoft.com/office/drawing/2014/main" id="{8059FDB3-60EE-4E62-9341-6665334804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C8D112-7A13-44CA-A0E4-0F53FF9F30E7}"/>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114127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7CD0-F380-48FF-829C-628F4F4BE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B5BFE6-07F6-46F0-97AC-C1FD5A6AB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B96D4B-65E1-451E-89AB-5AE485A74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AD40AA-E79C-4E89-953F-A46CEF533E47}"/>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6" name="Footer Placeholder 5">
            <a:extLst>
              <a:ext uri="{FF2B5EF4-FFF2-40B4-BE49-F238E27FC236}">
                <a16:creationId xmlns:a16="http://schemas.microsoft.com/office/drawing/2014/main" id="{EE0C2487-6825-4448-8D9E-D91D6D76B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A49FE-EA19-4C3C-B68C-E801E9CDE4EB}"/>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216320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815A-4ADC-485F-BD61-B0390E26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FC7BE-6A2D-4A4D-9B61-E91D696DC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C70FFF-6B97-4BDC-8822-3BC475C13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A8FA3B-B8EA-4F49-9D7D-B344B1FB76B8}"/>
              </a:ext>
            </a:extLst>
          </p:cNvPr>
          <p:cNvSpPr>
            <a:spLocks noGrp="1"/>
          </p:cNvSpPr>
          <p:nvPr>
            <p:ph type="dt" sz="half" idx="10"/>
          </p:nvPr>
        </p:nvSpPr>
        <p:spPr/>
        <p:txBody>
          <a:bodyPr/>
          <a:lstStyle/>
          <a:p>
            <a:fld id="{979C210C-01CD-4359-A713-ACD61A93D447}" type="datetimeFigureOut">
              <a:rPr lang="en-US" smtClean="0"/>
              <a:t>6/25/2019</a:t>
            </a:fld>
            <a:endParaRPr lang="en-US"/>
          </a:p>
        </p:txBody>
      </p:sp>
      <p:sp>
        <p:nvSpPr>
          <p:cNvPr id="6" name="Footer Placeholder 5">
            <a:extLst>
              <a:ext uri="{FF2B5EF4-FFF2-40B4-BE49-F238E27FC236}">
                <a16:creationId xmlns:a16="http://schemas.microsoft.com/office/drawing/2014/main" id="{0AA1AE4C-E19D-419E-AFA9-91D8F73F0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61AD6-211F-40EC-A079-05BDD33B96E7}"/>
              </a:ext>
            </a:extLst>
          </p:cNvPr>
          <p:cNvSpPr>
            <a:spLocks noGrp="1"/>
          </p:cNvSpPr>
          <p:nvPr>
            <p:ph type="sldNum" sz="quarter" idx="12"/>
          </p:nvPr>
        </p:nvSpPr>
        <p:spPr/>
        <p:txBody>
          <a:bodyPr/>
          <a:lstStyle/>
          <a:p>
            <a:fld id="{96FC3A74-795C-4329-BCD1-B3A6A1C5AF7A}" type="slidenum">
              <a:rPr lang="en-US" smtClean="0"/>
              <a:t>‹#›</a:t>
            </a:fld>
            <a:endParaRPr lang="en-US"/>
          </a:p>
        </p:txBody>
      </p:sp>
    </p:spTree>
    <p:extLst>
      <p:ext uri="{BB962C8B-B14F-4D97-AF65-F5344CB8AC3E}">
        <p14:creationId xmlns:p14="http://schemas.microsoft.com/office/powerpoint/2010/main" val="388827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B3874-F111-4F37-94E1-952511736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FC4B8-A942-440A-9114-037031F1D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EE000-68F7-4332-8AD7-CF561BB54B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C210C-01CD-4359-A713-ACD61A93D447}" type="datetimeFigureOut">
              <a:rPr lang="en-US" smtClean="0"/>
              <a:t>6/25/2019</a:t>
            </a:fld>
            <a:endParaRPr lang="en-US"/>
          </a:p>
        </p:txBody>
      </p:sp>
      <p:sp>
        <p:nvSpPr>
          <p:cNvPr id="5" name="Footer Placeholder 4">
            <a:extLst>
              <a:ext uri="{FF2B5EF4-FFF2-40B4-BE49-F238E27FC236}">
                <a16:creationId xmlns:a16="http://schemas.microsoft.com/office/drawing/2014/main" id="{19E9465F-554A-448F-83D7-9926975E2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1E956A-CF8D-4E2A-BA28-E6AAD282AF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C3A74-795C-4329-BCD1-B3A6A1C5AF7A}" type="slidenum">
              <a:rPr lang="en-US" smtClean="0"/>
              <a:t>‹#›</a:t>
            </a:fld>
            <a:endParaRPr lang="en-US"/>
          </a:p>
        </p:txBody>
      </p:sp>
    </p:spTree>
    <p:extLst>
      <p:ext uri="{BB962C8B-B14F-4D97-AF65-F5344CB8AC3E}">
        <p14:creationId xmlns:p14="http://schemas.microsoft.com/office/powerpoint/2010/main" val="1878211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arthquake.usgs.gov/earthquakes/ma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3A0C-97F4-47C3-A121-E8F5AC96B314}"/>
              </a:ext>
            </a:extLst>
          </p:cNvPr>
          <p:cNvSpPr>
            <a:spLocks noGrp="1"/>
          </p:cNvSpPr>
          <p:nvPr>
            <p:ph type="ctrTitle"/>
          </p:nvPr>
        </p:nvSpPr>
        <p:spPr/>
        <p:txBody>
          <a:bodyPr/>
          <a:lstStyle/>
          <a:p>
            <a:r>
              <a:rPr lang="en-GB" dirty="0"/>
              <a:t>Setting up a Tsunami Simulation in Thetis</a:t>
            </a:r>
            <a:endParaRPr lang="en-US" dirty="0"/>
          </a:p>
        </p:txBody>
      </p:sp>
    </p:spTree>
    <p:extLst>
      <p:ext uri="{BB962C8B-B14F-4D97-AF65-F5344CB8AC3E}">
        <p14:creationId xmlns:p14="http://schemas.microsoft.com/office/powerpoint/2010/main" val="83891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A18C-7583-4F8E-87D5-1B33101325C1}"/>
              </a:ext>
            </a:extLst>
          </p:cNvPr>
          <p:cNvSpPr>
            <a:spLocks noGrp="1"/>
          </p:cNvSpPr>
          <p:nvPr>
            <p:ph type="title"/>
          </p:nvPr>
        </p:nvSpPr>
        <p:spPr/>
        <p:txBody>
          <a:bodyPr/>
          <a:lstStyle/>
          <a:p>
            <a:r>
              <a:rPr lang="en-GB" dirty="0"/>
              <a:t>Configuring Thetis</a:t>
            </a:r>
            <a:endParaRPr lang="en-US" dirty="0"/>
          </a:p>
        </p:txBody>
      </p:sp>
      <p:pic>
        <p:nvPicPr>
          <p:cNvPr id="4" name="Picture 3">
            <a:extLst>
              <a:ext uri="{FF2B5EF4-FFF2-40B4-BE49-F238E27FC236}">
                <a16:creationId xmlns:a16="http://schemas.microsoft.com/office/drawing/2014/main" id="{DDDFB146-248F-45D5-89F9-DDBD924DF734}"/>
              </a:ext>
            </a:extLst>
          </p:cNvPr>
          <p:cNvPicPr>
            <a:picLocks noChangeAspect="1"/>
          </p:cNvPicPr>
          <p:nvPr/>
        </p:nvPicPr>
        <p:blipFill rotWithShape="1">
          <a:blip r:embed="rId2"/>
          <a:srcRect l="3714" t="26796" r="66000" b="50607"/>
          <a:stretch/>
        </p:blipFill>
        <p:spPr>
          <a:xfrm>
            <a:off x="7057007" y="1809195"/>
            <a:ext cx="3692519" cy="1549662"/>
          </a:xfrm>
          <a:prstGeom prst="rect">
            <a:avLst/>
          </a:prstGeom>
        </p:spPr>
      </p:pic>
      <p:pic>
        <p:nvPicPr>
          <p:cNvPr id="5" name="Picture 4">
            <a:extLst>
              <a:ext uri="{FF2B5EF4-FFF2-40B4-BE49-F238E27FC236}">
                <a16:creationId xmlns:a16="http://schemas.microsoft.com/office/drawing/2014/main" id="{A368971D-61A1-41B5-9820-109F319D7139}"/>
              </a:ext>
            </a:extLst>
          </p:cNvPr>
          <p:cNvPicPr>
            <a:picLocks noChangeAspect="1"/>
          </p:cNvPicPr>
          <p:nvPr/>
        </p:nvPicPr>
        <p:blipFill rotWithShape="1">
          <a:blip r:embed="rId2"/>
          <a:srcRect l="3641" t="58252" r="61116" b="34499"/>
          <a:stretch/>
        </p:blipFill>
        <p:spPr>
          <a:xfrm>
            <a:off x="7057007" y="3670043"/>
            <a:ext cx="4296793" cy="497150"/>
          </a:xfrm>
          <a:prstGeom prst="rect">
            <a:avLst/>
          </a:prstGeom>
        </p:spPr>
      </p:pic>
      <p:sp>
        <p:nvSpPr>
          <p:cNvPr id="6" name="Rectangle 5">
            <a:extLst>
              <a:ext uri="{FF2B5EF4-FFF2-40B4-BE49-F238E27FC236}">
                <a16:creationId xmlns:a16="http://schemas.microsoft.com/office/drawing/2014/main" id="{0296811A-F4B8-422D-B71F-7E72917E948C}"/>
              </a:ext>
            </a:extLst>
          </p:cNvPr>
          <p:cNvSpPr/>
          <p:nvPr/>
        </p:nvSpPr>
        <p:spPr>
          <a:xfrm>
            <a:off x="838200" y="1861761"/>
            <a:ext cx="5350933" cy="923330"/>
          </a:xfrm>
          <a:prstGeom prst="rect">
            <a:avLst/>
          </a:prstGeom>
        </p:spPr>
        <p:txBody>
          <a:bodyPr wrap="square">
            <a:spAutoFit/>
          </a:bodyPr>
          <a:lstStyle/>
          <a:p>
            <a:pPr algn="just"/>
            <a:r>
              <a:rPr lang="en-GB" dirty="0"/>
              <a:t>We</a:t>
            </a:r>
            <a:r>
              <a:rPr lang="en-US" dirty="0"/>
              <a:t> load the bathymetry, viscosity and the manning functions that we created and stored earlier in the pre-processing stage. </a:t>
            </a:r>
          </a:p>
        </p:txBody>
      </p:sp>
      <p:sp>
        <p:nvSpPr>
          <p:cNvPr id="7" name="Rectangle 6">
            <a:extLst>
              <a:ext uri="{FF2B5EF4-FFF2-40B4-BE49-F238E27FC236}">
                <a16:creationId xmlns:a16="http://schemas.microsoft.com/office/drawing/2014/main" id="{C7C92DD8-6228-48BE-B2E0-B2FDEE32C87F}"/>
              </a:ext>
            </a:extLst>
          </p:cNvPr>
          <p:cNvSpPr/>
          <p:nvPr/>
        </p:nvSpPr>
        <p:spPr>
          <a:xfrm>
            <a:off x="838200" y="3670043"/>
            <a:ext cx="5350933" cy="369332"/>
          </a:xfrm>
          <a:prstGeom prst="rect">
            <a:avLst/>
          </a:prstGeom>
        </p:spPr>
        <p:txBody>
          <a:bodyPr wrap="square">
            <a:spAutoFit/>
          </a:bodyPr>
          <a:lstStyle/>
          <a:p>
            <a:pPr algn="just"/>
            <a:r>
              <a:rPr lang="en-GB" dirty="0"/>
              <a:t>Next we account for the Coriolis effect in the model.</a:t>
            </a:r>
            <a:endParaRPr lang="en-US" dirty="0"/>
          </a:p>
        </p:txBody>
      </p:sp>
      <p:sp>
        <p:nvSpPr>
          <p:cNvPr id="8" name="Rectangle 7">
            <a:extLst>
              <a:ext uri="{FF2B5EF4-FFF2-40B4-BE49-F238E27FC236}">
                <a16:creationId xmlns:a16="http://schemas.microsoft.com/office/drawing/2014/main" id="{D6EBC732-5E2E-4BCC-916F-4AA713E5822B}"/>
              </a:ext>
            </a:extLst>
          </p:cNvPr>
          <p:cNvSpPr/>
          <p:nvPr/>
        </p:nvSpPr>
        <p:spPr>
          <a:xfrm>
            <a:off x="838200" y="4598633"/>
            <a:ext cx="5350933" cy="1200329"/>
          </a:xfrm>
          <a:prstGeom prst="rect">
            <a:avLst/>
          </a:prstGeom>
        </p:spPr>
        <p:txBody>
          <a:bodyPr wrap="square">
            <a:spAutoFit/>
          </a:bodyPr>
          <a:lstStyle/>
          <a:p>
            <a:pPr algn="just"/>
            <a:r>
              <a:rPr lang="en-GB" dirty="0"/>
              <a:t>We load the initial elevation that we got from the sub faults. Note that we can load the elevations in several stages according to the rupture time into the model for a more realistic effect.  </a:t>
            </a:r>
            <a:endParaRPr lang="en-US" dirty="0"/>
          </a:p>
        </p:txBody>
      </p:sp>
      <p:pic>
        <p:nvPicPr>
          <p:cNvPr id="9" name="Picture 8">
            <a:extLst>
              <a:ext uri="{FF2B5EF4-FFF2-40B4-BE49-F238E27FC236}">
                <a16:creationId xmlns:a16="http://schemas.microsoft.com/office/drawing/2014/main" id="{284E0FE7-E59A-4F00-90AE-507ADC377D75}"/>
              </a:ext>
            </a:extLst>
          </p:cNvPr>
          <p:cNvPicPr>
            <a:picLocks noChangeAspect="1"/>
          </p:cNvPicPr>
          <p:nvPr/>
        </p:nvPicPr>
        <p:blipFill rotWithShape="1">
          <a:blip r:embed="rId2"/>
          <a:srcRect l="3641" t="48972" r="61116" b="43779"/>
          <a:stretch/>
        </p:blipFill>
        <p:spPr>
          <a:xfrm>
            <a:off x="7057006" y="4598633"/>
            <a:ext cx="4296793" cy="497150"/>
          </a:xfrm>
          <a:prstGeom prst="rect">
            <a:avLst/>
          </a:prstGeom>
        </p:spPr>
      </p:pic>
    </p:spTree>
    <p:extLst>
      <p:ext uri="{BB962C8B-B14F-4D97-AF65-F5344CB8AC3E}">
        <p14:creationId xmlns:p14="http://schemas.microsoft.com/office/powerpoint/2010/main" val="161828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B5C2-F34C-4EF9-A622-B624ECE5B986}"/>
              </a:ext>
            </a:extLst>
          </p:cNvPr>
          <p:cNvSpPr>
            <a:spLocks noGrp="1"/>
          </p:cNvSpPr>
          <p:nvPr>
            <p:ph type="title"/>
          </p:nvPr>
        </p:nvSpPr>
        <p:spPr/>
        <p:txBody>
          <a:bodyPr/>
          <a:lstStyle/>
          <a:p>
            <a:r>
              <a:rPr lang="en-GB" dirty="0"/>
              <a:t>Configuring Thetis</a:t>
            </a:r>
            <a:endParaRPr lang="en-US" dirty="0"/>
          </a:p>
        </p:txBody>
      </p:sp>
      <p:sp>
        <p:nvSpPr>
          <p:cNvPr id="5" name="Rectangle 4">
            <a:extLst>
              <a:ext uri="{FF2B5EF4-FFF2-40B4-BE49-F238E27FC236}">
                <a16:creationId xmlns:a16="http://schemas.microsoft.com/office/drawing/2014/main" id="{A66D1D2D-1D10-4EE1-9716-302E9F89B9F4}"/>
              </a:ext>
            </a:extLst>
          </p:cNvPr>
          <p:cNvSpPr/>
          <p:nvPr/>
        </p:nvSpPr>
        <p:spPr>
          <a:xfrm>
            <a:off x="474457" y="2801019"/>
            <a:ext cx="5350933" cy="1200329"/>
          </a:xfrm>
          <a:prstGeom prst="rect">
            <a:avLst/>
          </a:prstGeom>
        </p:spPr>
        <p:txBody>
          <a:bodyPr wrap="square">
            <a:spAutoFit/>
          </a:bodyPr>
          <a:lstStyle/>
          <a:p>
            <a:pPr algn="just"/>
            <a:r>
              <a:rPr lang="en-GB" dirty="0"/>
              <a:t>We</a:t>
            </a:r>
            <a:r>
              <a:rPr lang="en-US" dirty="0"/>
              <a:t> can place detectors or gauges within our mesh which will record the fields. These can then be compared to physically measured data. Here we add gauges at </a:t>
            </a:r>
            <a:r>
              <a:rPr lang="en-US" dirty="0" err="1"/>
              <a:t>Hulhumale</a:t>
            </a:r>
            <a:r>
              <a:rPr lang="en-US" dirty="0"/>
              <a:t>, Gan and </a:t>
            </a:r>
            <a:r>
              <a:rPr lang="en-US" dirty="0" err="1"/>
              <a:t>Hanimadhoo</a:t>
            </a:r>
            <a:r>
              <a:rPr lang="en-US" dirty="0"/>
              <a:t>. </a:t>
            </a:r>
          </a:p>
        </p:txBody>
      </p:sp>
      <p:pic>
        <p:nvPicPr>
          <p:cNvPr id="7" name="Picture 6">
            <a:extLst>
              <a:ext uri="{FF2B5EF4-FFF2-40B4-BE49-F238E27FC236}">
                <a16:creationId xmlns:a16="http://schemas.microsoft.com/office/drawing/2014/main" id="{09B77306-C65E-4CE2-A5D5-2F54B315B535}"/>
              </a:ext>
            </a:extLst>
          </p:cNvPr>
          <p:cNvPicPr>
            <a:picLocks noChangeAspect="1"/>
          </p:cNvPicPr>
          <p:nvPr/>
        </p:nvPicPr>
        <p:blipFill rotWithShape="1">
          <a:blip r:embed="rId2"/>
          <a:srcRect l="3616" t="60476" r="30759" b="29286"/>
          <a:stretch/>
        </p:blipFill>
        <p:spPr>
          <a:xfrm>
            <a:off x="3929742" y="1877524"/>
            <a:ext cx="8001001" cy="702130"/>
          </a:xfrm>
          <a:prstGeom prst="rect">
            <a:avLst/>
          </a:prstGeom>
        </p:spPr>
      </p:pic>
      <p:pic>
        <p:nvPicPr>
          <p:cNvPr id="8" name="Picture 7">
            <a:extLst>
              <a:ext uri="{FF2B5EF4-FFF2-40B4-BE49-F238E27FC236}">
                <a16:creationId xmlns:a16="http://schemas.microsoft.com/office/drawing/2014/main" id="{1A9B182C-E2ED-4D03-9AC8-3856D61639B8}"/>
              </a:ext>
            </a:extLst>
          </p:cNvPr>
          <p:cNvPicPr>
            <a:picLocks noChangeAspect="1"/>
          </p:cNvPicPr>
          <p:nvPr/>
        </p:nvPicPr>
        <p:blipFill rotWithShape="1">
          <a:blip r:embed="rId3"/>
          <a:srcRect l="3891" t="51800" r="64509" b="35238"/>
          <a:stretch/>
        </p:blipFill>
        <p:spPr>
          <a:xfrm>
            <a:off x="8078129" y="4451313"/>
            <a:ext cx="3852614" cy="888966"/>
          </a:xfrm>
          <a:prstGeom prst="rect">
            <a:avLst/>
          </a:prstGeom>
        </p:spPr>
      </p:pic>
      <p:sp>
        <p:nvSpPr>
          <p:cNvPr id="9" name="Rectangle 8">
            <a:extLst>
              <a:ext uri="{FF2B5EF4-FFF2-40B4-BE49-F238E27FC236}">
                <a16:creationId xmlns:a16="http://schemas.microsoft.com/office/drawing/2014/main" id="{75DD645B-DED4-4598-9E6D-3179D7E30B07}"/>
              </a:ext>
            </a:extLst>
          </p:cNvPr>
          <p:cNvSpPr/>
          <p:nvPr/>
        </p:nvSpPr>
        <p:spPr>
          <a:xfrm>
            <a:off x="2059417" y="4589179"/>
            <a:ext cx="5350933" cy="1754326"/>
          </a:xfrm>
          <a:prstGeom prst="rect">
            <a:avLst/>
          </a:prstGeom>
        </p:spPr>
        <p:txBody>
          <a:bodyPr wrap="square">
            <a:spAutoFit/>
          </a:bodyPr>
          <a:lstStyle/>
          <a:p>
            <a:pPr algn="just"/>
            <a:r>
              <a:rPr lang="en-GB" dirty="0"/>
              <a:t>Next we add the boundary conditions, for open boundaries we set the elevations to zero and for the closed boundaries we set zero velocities. Here the coastlines and the boundaries that we defined in mesh generation are respectively the closed and open boundaries.</a:t>
            </a:r>
            <a:endParaRPr lang="en-US" dirty="0"/>
          </a:p>
        </p:txBody>
      </p:sp>
    </p:spTree>
    <p:extLst>
      <p:ext uri="{BB962C8B-B14F-4D97-AF65-F5344CB8AC3E}">
        <p14:creationId xmlns:p14="http://schemas.microsoft.com/office/powerpoint/2010/main" val="292607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41B1-DEE1-4F77-9754-BE0CEA94505D}"/>
              </a:ext>
            </a:extLst>
          </p:cNvPr>
          <p:cNvSpPr>
            <a:spLocks noGrp="1"/>
          </p:cNvSpPr>
          <p:nvPr>
            <p:ph type="title"/>
          </p:nvPr>
        </p:nvSpPr>
        <p:spPr/>
        <p:txBody>
          <a:bodyPr/>
          <a:lstStyle/>
          <a:p>
            <a:r>
              <a:rPr lang="en-GB" dirty="0"/>
              <a:t>Configuring Thetis</a:t>
            </a:r>
            <a:endParaRPr lang="en-US" dirty="0"/>
          </a:p>
        </p:txBody>
      </p:sp>
      <p:pic>
        <p:nvPicPr>
          <p:cNvPr id="6" name="Picture 5">
            <a:extLst>
              <a:ext uri="{FF2B5EF4-FFF2-40B4-BE49-F238E27FC236}">
                <a16:creationId xmlns:a16="http://schemas.microsoft.com/office/drawing/2014/main" id="{27A86740-6235-41A6-B2D8-FEFCD79925B0}"/>
              </a:ext>
            </a:extLst>
          </p:cNvPr>
          <p:cNvPicPr>
            <a:picLocks noChangeAspect="1"/>
          </p:cNvPicPr>
          <p:nvPr/>
        </p:nvPicPr>
        <p:blipFill rotWithShape="1">
          <a:blip r:embed="rId2"/>
          <a:srcRect l="4333" t="8445" r="56417" b="8000"/>
          <a:stretch/>
        </p:blipFill>
        <p:spPr>
          <a:xfrm>
            <a:off x="7122160" y="1206698"/>
            <a:ext cx="4414520" cy="5286177"/>
          </a:xfrm>
          <a:prstGeom prst="rect">
            <a:avLst/>
          </a:prstGeom>
        </p:spPr>
      </p:pic>
    </p:spTree>
    <p:extLst>
      <p:ext uri="{BB962C8B-B14F-4D97-AF65-F5344CB8AC3E}">
        <p14:creationId xmlns:p14="http://schemas.microsoft.com/office/powerpoint/2010/main" val="211122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639A-A445-40C3-B9F0-B41FA58AB3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72815F-69B7-4F41-B953-6AF011A6B9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443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15B8-AFDF-44A0-B0EE-4346DB91BA9F}"/>
              </a:ext>
            </a:extLst>
          </p:cNvPr>
          <p:cNvSpPr>
            <a:spLocks noGrp="1"/>
          </p:cNvSpPr>
          <p:nvPr>
            <p:ph type="title"/>
          </p:nvPr>
        </p:nvSpPr>
        <p:spPr/>
        <p:txBody>
          <a:bodyPr/>
          <a:lstStyle/>
          <a:p>
            <a:r>
              <a:rPr lang="en-GB" dirty="0"/>
              <a:t>Pre-processing</a:t>
            </a:r>
            <a:endParaRPr lang="en-US" dirty="0"/>
          </a:p>
        </p:txBody>
      </p:sp>
      <p:sp>
        <p:nvSpPr>
          <p:cNvPr id="3" name="Content Placeholder 2">
            <a:extLst>
              <a:ext uri="{FF2B5EF4-FFF2-40B4-BE49-F238E27FC236}">
                <a16:creationId xmlns:a16="http://schemas.microsoft.com/office/drawing/2014/main" id="{3B208BBA-8BF5-42E7-9C07-D3B8B8E3F6AD}"/>
              </a:ext>
            </a:extLst>
          </p:cNvPr>
          <p:cNvSpPr>
            <a:spLocks noGrp="1"/>
          </p:cNvSpPr>
          <p:nvPr>
            <p:ph idx="1"/>
          </p:nvPr>
        </p:nvSpPr>
        <p:spPr/>
        <p:txBody>
          <a:bodyPr/>
          <a:lstStyle/>
          <a:p>
            <a:r>
              <a:rPr lang="en-GB" dirty="0"/>
              <a:t>Create Mesh</a:t>
            </a:r>
          </a:p>
          <a:p>
            <a:r>
              <a:rPr lang="en-GB" dirty="0"/>
              <a:t>Create the Initial Elevation</a:t>
            </a:r>
          </a:p>
          <a:p>
            <a:r>
              <a:rPr lang="en-GB" dirty="0"/>
              <a:t>Create the Boundary Function </a:t>
            </a:r>
            <a:endParaRPr lang="en-US" dirty="0"/>
          </a:p>
        </p:txBody>
      </p:sp>
    </p:spTree>
    <p:extLst>
      <p:ext uri="{BB962C8B-B14F-4D97-AF65-F5344CB8AC3E}">
        <p14:creationId xmlns:p14="http://schemas.microsoft.com/office/powerpoint/2010/main" val="159612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5019-6849-4B49-8ADA-A2B2221C1873}"/>
              </a:ext>
            </a:extLst>
          </p:cNvPr>
          <p:cNvSpPr>
            <a:spLocks noGrp="1"/>
          </p:cNvSpPr>
          <p:nvPr>
            <p:ph type="title"/>
          </p:nvPr>
        </p:nvSpPr>
        <p:spPr/>
        <p:txBody>
          <a:bodyPr>
            <a:normAutofit fontScale="90000"/>
          </a:bodyPr>
          <a:lstStyle/>
          <a:p>
            <a:br>
              <a:rPr lang="en-GB" dirty="0"/>
            </a:br>
            <a:r>
              <a:rPr lang="en-GB" dirty="0"/>
              <a:t>Pre-processing : Create Mesh</a:t>
            </a:r>
            <a:br>
              <a:rPr lang="en-GB" dirty="0"/>
            </a:br>
            <a:endParaRPr lang="en-US" dirty="0"/>
          </a:p>
        </p:txBody>
      </p:sp>
      <p:sp>
        <p:nvSpPr>
          <p:cNvPr id="3" name="Content Placeholder 2">
            <a:extLst>
              <a:ext uri="{FF2B5EF4-FFF2-40B4-BE49-F238E27FC236}">
                <a16:creationId xmlns:a16="http://schemas.microsoft.com/office/drawing/2014/main" id="{F7F75F53-94A9-4D86-B92C-439FBB00E6BB}"/>
              </a:ext>
            </a:extLst>
          </p:cNvPr>
          <p:cNvSpPr>
            <a:spLocks noGrp="1"/>
          </p:cNvSpPr>
          <p:nvPr>
            <p:ph idx="1"/>
          </p:nvPr>
        </p:nvSpPr>
        <p:spPr/>
        <p:txBody>
          <a:bodyPr/>
          <a:lstStyle/>
          <a:p>
            <a:pPr marL="514350" indent="-514350">
              <a:buAutoNum type="arabicPeriod"/>
            </a:pPr>
            <a:r>
              <a:rPr lang="en-GB" dirty="0"/>
              <a:t>Create the Shape Files.</a:t>
            </a:r>
          </a:p>
          <a:p>
            <a:pPr marL="914400" lvl="2" indent="0">
              <a:buNone/>
            </a:pPr>
            <a:r>
              <a:rPr lang="en-GB" b="1" dirty="0"/>
              <a:t>Coastlines</a:t>
            </a:r>
          </a:p>
          <a:p>
            <a:pPr lvl="1"/>
            <a:r>
              <a:rPr lang="en-GB" dirty="0"/>
              <a:t>Coastlines can be obtained from GSSHG </a:t>
            </a:r>
            <a:r>
              <a:rPr lang="en-US" dirty="0"/>
              <a:t>(Global Self-consistent, Hierarchical, High-resolution Geography)</a:t>
            </a:r>
          </a:p>
          <a:p>
            <a:pPr marL="914400" lvl="2" indent="0">
              <a:buNone/>
            </a:pPr>
            <a:r>
              <a:rPr lang="en-US" b="1" dirty="0"/>
              <a:t> Boundaries</a:t>
            </a:r>
          </a:p>
          <a:p>
            <a:pPr lvl="1"/>
            <a:r>
              <a:rPr lang="en-GB" dirty="0"/>
              <a:t>T</a:t>
            </a:r>
            <a:r>
              <a:rPr lang="en-US" dirty="0"/>
              <a:t>he boundary should be chosen as that the bathymetry is deep enough in comparison to the horizontal scale of the domain. </a:t>
            </a:r>
          </a:p>
          <a:p>
            <a:pPr marL="0" indent="0">
              <a:buNone/>
            </a:pPr>
            <a:endParaRPr lang="en-US" dirty="0"/>
          </a:p>
        </p:txBody>
      </p:sp>
    </p:spTree>
    <p:extLst>
      <p:ext uri="{BB962C8B-B14F-4D97-AF65-F5344CB8AC3E}">
        <p14:creationId xmlns:p14="http://schemas.microsoft.com/office/powerpoint/2010/main" val="291026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CCE2-15CA-44D1-AF34-F90CC7749C30}"/>
              </a:ext>
            </a:extLst>
          </p:cNvPr>
          <p:cNvSpPr>
            <a:spLocks noGrp="1"/>
          </p:cNvSpPr>
          <p:nvPr>
            <p:ph type="title"/>
          </p:nvPr>
        </p:nvSpPr>
        <p:spPr>
          <a:xfrm>
            <a:off x="838200" y="365125"/>
            <a:ext cx="10515600" cy="1325563"/>
          </a:xfrm>
        </p:spPr>
        <p:txBody>
          <a:bodyPr/>
          <a:lstStyle/>
          <a:p>
            <a:r>
              <a:rPr lang="en-GB" dirty="0"/>
              <a:t>Pre-processing : Mesh Creation</a:t>
            </a:r>
            <a:endParaRPr lang="en-US" dirty="0"/>
          </a:p>
        </p:txBody>
      </p:sp>
      <p:pic>
        <p:nvPicPr>
          <p:cNvPr id="5" name="Picture 4">
            <a:extLst>
              <a:ext uri="{FF2B5EF4-FFF2-40B4-BE49-F238E27FC236}">
                <a16:creationId xmlns:a16="http://schemas.microsoft.com/office/drawing/2014/main" id="{C3834584-9C2D-42C3-81A5-1FE5F948CF48}"/>
              </a:ext>
            </a:extLst>
          </p:cNvPr>
          <p:cNvPicPr>
            <a:picLocks noChangeAspect="1"/>
          </p:cNvPicPr>
          <p:nvPr/>
        </p:nvPicPr>
        <p:blipFill rotWithShape="1">
          <a:blip r:embed="rId2"/>
          <a:srcRect l="3370" t="8996" r="50297" b="11702"/>
          <a:stretch/>
        </p:blipFill>
        <p:spPr>
          <a:xfrm>
            <a:off x="6849124" y="1690688"/>
            <a:ext cx="5057236" cy="4868769"/>
          </a:xfrm>
          <a:prstGeom prst="rect">
            <a:avLst/>
          </a:prstGeom>
        </p:spPr>
      </p:pic>
      <p:sp>
        <p:nvSpPr>
          <p:cNvPr id="9" name="Rectangle: Rounded Corners 8">
            <a:extLst>
              <a:ext uri="{FF2B5EF4-FFF2-40B4-BE49-F238E27FC236}">
                <a16:creationId xmlns:a16="http://schemas.microsoft.com/office/drawing/2014/main" id="{6B5CD1E0-D730-453C-A29F-4D327A97DAE9}"/>
              </a:ext>
            </a:extLst>
          </p:cNvPr>
          <p:cNvSpPr/>
          <p:nvPr/>
        </p:nvSpPr>
        <p:spPr>
          <a:xfrm>
            <a:off x="6969217" y="2299317"/>
            <a:ext cx="2157027" cy="124287"/>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9C249FB-EC00-4169-9AC0-E4BAB54032CE}"/>
              </a:ext>
            </a:extLst>
          </p:cNvPr>
          <p:cNvSpPr/>
          <p:nvPr/>
        </p:nvSpPr>
        <p:spPr>
          <a:xfrm>
            <a:off x="6969217" y="3224074"/>
            <a:ext cx="2157027" cy="124287"/>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0747DEB-46E7-4481-9257-43DAB602D0B5}"/>
              </a:ext>
            </a:extLst>
          </p:cNvPr>
          <p:cNvCxnSpPr/>
          <p:nvPr/>
        </p:nvCxnSpPr>
        <p:spPr>
          <a:xfrm flipH="1">
            <a:off x="5841507" y="2423604"/>
            <a:ext cx="1007617" cy="19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15D18E-7C39-4C9E-897B-A0702357EF25}"/>
              </a:ext>
            </a:extLst>
          </p:cNvPr>
          <p:cNvCxnSpPr>
            <a:cxnSpLocks/>
          </p:cNvCxnSpPr>
          <p:nvPr/>
        </p:nvCxnSpPr>
        <p:spPr>
          <a:xfrm flipH="1" flipV="1">
            <a:off x="5841508" y="2876365"/>
            <a:ext cx="1007616" cy="409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8F9A10-9A27-43B5-8255-B3D9F5702494}"/>
              </a:ext>
            </a:extLst>
          </p:cNvPr>
          <p:cNvSpPr txBox="1"/>
          <p:nvPr/>
        </p:nvSpPr>
        <p:spPr>
          <a:xfrm>
            <a:off x="2817799" y="2561337"/>
            <a:ext cx="2903615" cy="461665"/>
          </a:xfrm>
          <a:prstGeom prst="rect">
            <a:avLst/>
          </a:prstGeom>
          <a:noFill/>
        </p:spPr>
        <p:txBody>
          <a:bodyPr wrap="square" rtlCol="0">
            <a:spAutoFit/>
          </a:bodyPr>
          <a:lstStyle/>
          <a:p>
            <a:r>
              <a:rPr lang="en-GB" sz="1200" dirty="0"/>
              <a:t>Define the Coastlines and Boundary Shape Files.</a:t>
            </a:r>
            <a:endParaRPr lang="en-US" sz="1200" dirty="0"/>
          </a:p>
        </p:txBody>
      </p:sp>
      <p:sp>
        <p:nvSpPr>
          <p:cNvPr id="20" name="Rectangle: Rounded Corners 19">
            <a:extLst>
              <a:ext uri="{FF2B5EF4-FFF2-40B4-BE49-F238E27FC236}">
                <a16:creationId xmlns:a16="http://schemas.microsoft.com/office/drawing/2014/main" id="{384F9796-8817-406E-952F-1ED8013FCBBA}"/>
              </a:ext>
            </a:extLst>
          </p:cNvPr>
          <p:cNvSpPr/>
          <p:nvPr/>
        </p:nvSpPr>
        <p:spPr>
          <a:xfrm>
            <a:off x="6969217" y="3509640"/>
            <a:ext cx="3053672" cy="316636"/>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3BBB664-D22C-42A5-A5BD-B31CD423BC36}"/>
              </a:ext>
            </a:extLst>
          </p:cNvPr>
          <p:cNvCxnSpPr>
            <a:cxnSpLocks/>
          </p:cNvCxnSpPr>
          <p:nvPr/>
        </p:nvCxnSpPr>
        <p:spPr>
          <a:xfrm flipH="1">
            <a:off x="5852481" y="3667958"/>
            <a:ext cx="1056689" cy="4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3BE3206-6528-4484-83C2-6D5A78DC15B2}"/>
              </a:ext>
            </a:extLst>
          </p:cNvPr>
          <p:cNvSpPr txBox="1"/>
          <p:nvPr/>
        </p:nvSpPr>
        <p:spPr>
          <a:xfrm>
            <a:off x="2817799" y="3395839"/>
            <a:ext cx="3133818" cy="1569660"/>
          </a:xfrm>
          <a:prstGeom prst="rect">
            <a:avLst/>
          </a:prstGeom>
          <a:noFill/>
        </p:spPr>
        <p:txBody>
          <a:bodyPr wrap="square" rtlCol="0">
            <a:spAutoFit/>
          </a:bodyPr>
          <a:lstStyle/>
          <a:p>
            <a:pPr marL="171450" indent="-171450">
              <a:buFont typeface="Arial" panose="020B0604020202020204" pitchFamily="34" charset="0"/>
              <a:buChar char="•"/>
            </a:pPr>
            <a:r>
              <a:rPr lang="en-GB" sz="1200" dirty="0"/>
              <a:t>Define raster bounds (</a:t>
            </a:r>
            <a:r>
              <a:rPr lang="en-GB" sz="1200" dirty="0" err="1"/>
              <a:t>min.longitude,max.longitude,min.latitude,max.latitude</a:t>
            </a:r>
            <a:r>
              <a:rPr lang="en-GB" sz="1200" dirty="0"/>
              <a:t>). </a:t>
            </a:r>
          </a:p>
          <a:p>
            <a:pPr marL="171450" indent="-171450">
              <a:buFont typeface="Arial" panose="020B0604020202020204" pitchFamily="34" charset="0"/>
              <a:buChar char="•"/>
            </a:pPr>
            <a:r>
              <a:rPr lang="en-GB" sz="1200" dirty="0"/>
              <a:t>Define the resolution of the raster (increasing improves the mesh but takes more time to mesh).</a:t>
            </a:r>
          </a:p>
          <a:p>
            <a:pPr marL="171450" indent="-171450">
              <a:buFont typeface="Arial" panose="020B0604020202020204" pitchFamily="34" charset="0"/>
              <a:buChar char="•"/>
            </a:pPr>
            <a:r>
              <a:rPr lang="en-GB" sz="1200" dirty="0"/>
              <a:t>Set the gradation parameters (min to maximum)</a:t>
            </a:r>
            <a:endParaRPr lang="en-US" sz="1200" dirty="0"/>
          </a:p>
        </p:txBody>
      </p:sp>
      <p:sp>
        <p:nvSpPr>
          <p:cNvPr id="25" name="Rectangle: Rounded Corners 24">
            <a:extLst>
              <a:ext uri="{FF2B5EF4-FFF2-40B4-BE49-F238E27FC236}">
                <a16:creationId xmlns:a16="http://schemas.microsoft.com/office/drawing/2014/main" id="{63DA3738-9677-4035-9A55-486F784133E4}"/>
              </a:ext>
            </a:extLst>
          </p:cNvPr>
          <p:cNvSpPr/>
          <p:nvPr/>
        </p:nvSpPr>
        <p:spPr>
          <a:xfrm>
            <a:off x="6969217" y="4718314"/>
            <a:ext cx="1819676" cy="442403"/>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D55D1144-B380-4161-A572-9E95E7BBD357}"/>
              </a:ext>
            </a:extLst>
          </p:cNvPr>
          <p:cNvCxnSpPr>
            <a:cxnSpLocks/>
          </p:cNvCxnSpPr>
          <p:nvPr/>
        </p:nvCxnSpPr>
        <p:spPr>
          <a:xfrm flipH="1">
            <a:off x="5951617" y="4950704"/>
            <a:ext cx="1007617" cy="39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B41C352-8F03-4B4B-ADC5-16A6B16D031C}"/>
              </a:ext>
            </a:extLst>
          </p:cNvPr>
          <p:cNvSpPr txBox="1"/>
          <p:nvPr/>
        </p:nvSpPr>
        <p:spPr>
          <a:xfrm>
            <a:off x="2817799" y="5280760"/>
            <a:ext cx="2903615" cy="646331"/>
          </a:xfrm>
          <a:prstGeom prst="rect">
            <a:avLst/>
          </a:prstGeom>
          <a:noFill/>
        </p:spPr>
        <p:txBody>
          <a:bodyPr wrap="square" rtlCol="0">
            <a:spAutoFit/>
          </a:bodyPr>
          <a:lstStyle/>
          <a:p>
            <a:r>
              <a:rPr lang="en-GB" sz="1200" dirty="0" err="1"/>
              <a:t>qmesh</a:t>
            </a:r>
            <a:r>
              <a:rPr lang="en-GB" sz="1200" dirty="0"/>
              <a:t> allows us to save the mesh as a shape file which allows us to visualize the mesh in </a:t>
            </a:r>
            <a:r>
              <a:rPr lang="en-GB" sz="1200" dirty="0" err="1"/>
              <a:t>qgis</a:t>
            </a:r>
            <a:r>
              <a:rPr lang="en-GB" sz="1200" dirty="0"/>
              <a:t>. </a:t>
            </a:r>
            <a:endParaRPr lang="en-US" sz="1200" dirty="0"/>
          </a:p>
        </p:txBody>
      </p:sp>
      <p:pic>
        <p:nvPicPr>
          <p:cNvPr id="30" name="Picture 29">
            <a:extLst>
              <a:ext uri="{FF2B5EF4-FFF2-40B4-BE49-F238E27FC236}">
                <a16:creationId xmlns:a16="http://schemas.microsoft.com/office/drawing/2014/main" id="{7FE5ADEA-E763-467D-ACE6-66EF59DDEFD7}"/>
              </a:ext>
            </a:extLst>
          </p:cNvPr>
          <p:cNvPicPr>
            <a:picLocks noChangeAspect="1"/>
          </p:cNvPicPr>
          <p:nvPr/>
        </p:nvPicPr>
        <p:blipFill rotWithShape="1">
          <a:blip r:embed="rId3"/>
          <a:srcRect l="53149" t="9872" r="30763" b="14102"/>
          <a:stretch/>
        </p:blipFill>
        <p:spPr>
          <a:xfrm>
            <a:off x="658578" y="1579715"/>
            <a:ext cx="1876663" cy="4988619"/>
          </a:xfrm>
          <a:prstGeom prst="rect">
            <a:avLst/>
          </a:prstGeom>
        </p:spPr>
      </p:pic>
    </p:spTree>
    <p:extLst>
      <p:ext uri="{BB962C8B-B14F-4D97-AF65-F5344CB8AC3E}">
        <p14:creationId xmlns:p14="http://schemas.microsoft.com/office/powerpoint/2010/main" val="389918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00BD-D85D-4887-8DF3-CACD9DB33434}"/>
              </a:ext>
            </a:extLst>
          </p:cNvPr>
          <p:cNvSpPr>
            <a:spLocks noGrp="1"/>
          </p:cNvSpPr>
          <p:nvPr>
            <p:ph type="title"/>
          </p:nvPr>
        </p:nvSpPr>
        <p:spPr/>
        <p:txBody>
          <a:bodyPr/>
          <a:lstStyle/>
          <a:p>
            <a:r>
              <a:rPr lang="en-GB" dirty="0"/>
              <a:t>Pre-processing : Bathymetry and Boundary Functions</a:t>
            </a:r>
            <a:endParaRPr lang="en-US" dirty="0"/>
          </a:p>
        </p:txBody>
      </p:sp>
      <p:pic>
        <p:nvPicPr>
          <p:cNvPr id="6" name="Picture 5">
            <a:extLst>
              <a:ext uri="{FF2B5EF4-FFF2-40B4-BE49-F238E27FC236}">
                <a16:creationId xmlns:a16="http://schemas.microsoft.com/office/drawing/2014/main" id="{F65B3589-2E7F-4ED0-8DB3-C8FC9E17DF63}"/>
              </a:ext>
            </a:extLst>
          </p:cNvPr>
          <p:cNvPicPr>
            <a:picLocks noChangeAspect="1"/>
          </p:cNvPicPr>
          <p:nvPr/>
        </p:nvPicPr>
        <p:blipFill rotWithShape="1">
          <a:blip r:embed="rId2"/>
          <a:srcRect l="2694" t="66074" r="56020" b="22201"/>
          <a:stretch/>
        </p:blipFill>
        <p:spPr>
          <a:xfrm>
            <a:off x="6649375" y="2090001"/>
            <a:ext cx="5033639" cy="804120"/>
          </a:xfrm>
          <a:prstGeom prst="rect">
            <a:avLst/>
          </a:prstGeom>
        </p:spPr>
      </p:pic>
      <p:pic>
        <p:nvPicPr>
          <p:cNvPr id="7" name="Picture 6">
            <a:extLst>
              <a:ext uri="{FF2B5EF4-FFF2-40B4-BE49-F238E27FC236}">
                <a16:creationId xmlns:a16="http://schemas.microsoft.com/office/drawing/2014/main" id="{47AFD5AB-6918-4557-96A5-6DB182AEA8FC}"/>
              </a:ext>
            </a:extLst>
          </p:cNvPr>
          <p:cNvPicPr>
            <a:picLocks noChangeAspect="1"/>
          </p:cNvPicPr>
          <p:nvPr/>
        </p:nvPicPr>
        <p:blipFill rotWithShape="1">
          <a:blip r:embed="rId3"/>
          <a:srcRect l="2986" t="57800" r="69636" b="29449"/>
          <a:stretch/>
        </p:blipFill>
        <p:spPr>
          <a:xfrm>
            <a:off x="6649375" y="3520589"/>
            <a:ext cx="3320248" cy="874450"/>
          </a:xfrm>
          <a:prstGeom prst="rect">
            <a:avLst/>
          </a:prstGeom>
        </p:spPr>
      </p:pic>
      <p:pic>
        <p:nvPicPr>
          <p:cNvPr id="8" name="Picture 7">
            <a:extLst>
              <a:ext uri="{FF2B5EF4-FFF2-40B4-BE49-F238E27FC236}">
                <a16:creationId xmlns:a16="http://schemas.microsoft.com/office/drawing/2014/main" id="{6DE4DD43-46F7-4353-A8F8-DE0D2B88D9EB}"/>
              </a:ext>
            </a:extLst>
          </p:cNvPr>
          <p:cNvPicPr>
            <a:picLocks noChangeAspect="1"/>
          </p:cNvPicPr>
          <p:nvPr/>
        </p:nvPicPr>
        <p:blipFill rotWithShape="1">
          <a:blip r:embed="rId3"/>
          <a:srcRect l="3205" t="45778" r="70217" b="41472"/>
          <a:stretch/>
        </p:blipFill>
        <p:spPr>
          <a:xfrm>
            <a:off x="6649375" y="4767529"/>
            <a:ext cx="3320248" cy="874450"/>
          </a:xfrm>
          <a:prstGeom prst="rect">
            <a:avLst/>
          </a:prstGeom>
        </p:spPr>
      </p:pic>
      <p:sp>
        <p:nvSpPr>
          <p:cNvPr id="9" name="Rectangle 8">
            <a:extLst>
              <a:ext uri="{FF2B5EF4-FFF2-40B4-BE49-F238E27FC236}">
                <a16:creationId xmlns:a16="http://schemas.microsoft.com/office/drawing/2014/main" id="{AC6234A3-E88E-4D8F-B4B5-5A0582ABACE0}"/>
              </a:ext>
            </a:extLst>
          </p:cNvPr>
          <p:cNvSpPr/>
          <p:nvPr/>
        </p:nvSpPr>
        <p:spPr>
          <a:xfrm>
            <a:off x="838199" y="2030278"/>
            <a:ext cx="5350933" cy="1754326"/>
          </a:xfrm>
          <a:prstGeom prst="rect">
            <a:avLst/>
          </a:prstGeom>
        </p:spPr>
        <p:txBody>
          <a:bodyPr wrap="square">
            <a:spAutoFit/>
          </a:bodyPr>
          <a:lstStyle/>
          <a:p>
            <a:pPr algn="just"/>
            <a:r>
              <a:rPr lang="en-US" dirty="0"/>
              <a:t>There are several global bathymetry datasets available, including GEBCO which provides Global bathymetry data at a resolution of 30arc seconds. We use the bathymetry </a:t>
            </a:r>
            <a:r>
              <a:rPr lang="en-US" dirty="0" err="1"/>
              <a:t>NetCDF</a:t>
            </a:r>
            <a:r>
              <a:rPr lang="en-US" dirty="0"/>
              <a:t> file and convert to a hdf5 file which would later be loaded in the model as the bathymetry function.</a:t>
            </a:r>
          </a:p>
        </p:txBody>
      </p:sp>
      <p:sp>
        <p:nvSpPr>
          <p:cNvPr id="10" name="Rectangle 9">
            <a:extLst>
              <a:ext uri="{FF2B5EF4-FFF2-40B4-BE49-F238E27FC236}">
                <a16:creationId xmlns:a16="http://schemas.microsoft.com/office/drawing/2014/main" id="{CF19F1A7-C14B-4C95-A630-CCF6D1CBDE5D}"/>
              </a:ext>
            </a:extLst>
          </p:cNvPr>
          <p:cNvSpPr/>
          <p:nvPr/>
        </p:nvSpPr>
        <p:spPr>
          <a:xfrm>
            <a:off x="838200" y="4004425"/>
            <a:ext cx="5350933" cy="1200329"/>
          </a:xfrm>
          <a:prstGeom prst="rect">
            <a:avLst/>
          </a:prstGeom>
        </p:spPr>
        <p:txBody>
          <a:bodyPr wrap="square">
            <a:spAutoFit/>
          </a:bodyPr>
          <a:lstStyle/>
          <a:p>
            <a:pPr algn="just"/>
            <a:r>
              <a:rPr lang="en-US" dirty="0"/>
              <a:t>Next we define the manning roughness coefficient and the viscosity across the domain. Increased viscosity is applied at the open boundaries. These values can be tuned to best suit the model. </a:t>
            </a:r>
          </a:p>
        </p:txBody>
      </p:sp>
    </p:spTree>
    <p:extLst>
      <p:ext uri="{BB962C8B-B14F-4D97-AF65-F5344CB8AC3E}">
        <p14:creationId xmlns:p14="http://schemas.microsoft.com/office/powerpoint/2010/main" val="217052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CB28-6178-4185-A712-0F1CCF0C3B55}"/>
              </a:ext>
            </a:extLst>
          </p:cNvPr>
          <p:cNvSpPr>
            <a:spLocks noGrp="1"/>
          </p:cNvSpPr>
          <p:nvPr>
            <p:ph type="title"/>
          </p:nvPr>
        </p:nvSpPr>
        <p:spPr/>
        <p:txBody>
          <a:bodyPr/>
          <a:lstStyle/>
          <a:p>
            <a:r>
              <a:rPr lang="en-GB" dirty="0"/>
              <a:t>Pre-processing : Initial Elevation</a:t>
            </a:r>
            <a:endParaRPr lang="en-US" dirty="0"/>
          </a:p>
        </p:txBody>
      </p:sp>
      <p:sp>
        <p:nvSpPr>
          <p:cNvPr id="3" name="Content Placeholder 2">
            <a:extLst>
              <a:ext uri="{FF2B5EF4-FFF2-40B4-BE49-F238E27FC236}">
                <a16:creationId xmlns:a16="http://schemas.microsoft.com/office/drawing/2014/main" id="{57E46C87-1357-4200-A1C4-D74FDE404FD9}"/>
              </a:ext>
            </a:extLst>
          </p:cNvPr>
          <p:cNvSpPr>
            <a:spLocks noGrp="1"/>
          </p:cNvSpPr>
          <p:nvPr>
            <p:ph idx="1"/>
          </p:nvPr>
        </p:nvSpPr>
        <p:spPr/>
        <p:txBody>
          <a:bodyPr>
            <a:normAutofit lnSpcReduction="10000"/>
          </a:bodyPr>
          <a:lstStyle/>
          <a:p>
            <a:pPr algn="just"/>
            <a:r>
              <a:rPr lang="en-US" dirty="0"/>
              <a:t>To initiate a tsunami from an earthquake, it is necessary to generate a model of how the seafloor moves.</a:t>
            </a:r>
          </a:p>
          <a:p>
            <a:pPr algn="just"/>
            <a:r>
              <a:rPr lang="en-US" dirty="0"/>
              <a:t>This is often done by starting with a description of an earthquake fault, broken up into a collection of sub faults, with various parameters defined on each sub fault.</a:t>
            </a:r>
          </a:p>
          <a:p>
            <a:pPr algn="just"/>
            <a:r>
              <a:rPr lang="en-US" dirty="0"/>
              <a:t>For tsunami modeling all we need to know is the motion of the seafloor, which is one boundary of the seismic domain.</a:t>
            </a:r>
          </a:p>
          <a:p>
            <a:pPr algn="just"/>
            <a:r>
              <a:rPr lang="en-US" dirty="0"/>
              <a:t> It is often sufficient to use the “Okada model” which gives the final deformation of the sea floor due to specified slip on each </a:t>
            </a:r>
            <a:r>
              <a:rPr lang="en-US" dirty="0" err="1"/>
              <a:t>subfault</a:t>
            </a:r>
            <a:r>
              <a:rPr lang="en-US" dirty="0"/>
              <a:t>.</a:t>
            </a:r>
          </a:p>
          <a:p>
            <a:pPr algn="just"/>
            <a:r>
              <a:rPr lang="en-GB" dirty="0"/>
              <a:t>Fault data are available from a variety of sources including </a:t>
            </a:r>
            <a:r>
              <a:rPr lang="en-GB" dirty="0">
                <a:hlinkClick r:id="rId2"/>
              </a:rPr>
              <a:t>USGS</a:t>
            </a:r>
            <a:r>
              <a:rPr lang="en-GB" dirty="0"/>
              <a:t>. </a:t>
            </a:r>
          </a:p>
        </p:txBody>
      </p:sp>
    </p:spTree>
    <p:extLst>
      <p:ext uri="{BB962C8B-B14F-4D97-AF65-F5344CB8AC3E}">
        <p14:creationId xmlns:p14="http://schemas.microsoft.com/office/powerpoint/2010/main" val="211559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04E2-AAB4-4BA9-BF42-46CE53D07BF8}"/>
              </a:ext>
            </a:extLst>
          </p:cNvPr>
          <p:cNvSpPr>
            <a:spLocks noGrp="1"/>
          </p:cNvSpPr>
          <p:nvPr>
            <p:ph type="title"/>
          </p:nvPr>
        </p:nvSpPr>
        <p:spPr/>
        <p:txBody>
          <a:bodyPr/>
          <a:lstStyle/>
          <a:p>
            <a:r>
              <a:rPr lang="en-GB" dirty="0"/>
              <a:t>Pre-processing : Initial Elevation</a:t>
            </a:r>
            <a:endParaRPr lang="en-US" dirty="0"/>
          </a:p>
        </p:txBody>
      </p:sp>
      <p:graphicFrame>
        <p:nvGraphicFramePr>
          <p:cNvPr id="4" name="Table 3">
            <a:extLst>
              <a:ext uri="{FF2B5EF4-FFF2-40B4-BE49-F238E27FC236}">
                <a16:creationId xmlns:a16="http://schemas.microsoft.com/office/drawing/2014/main" id="{5B69F212-E1B8-486E-BE24-454FC1644C1C}"/>
              </a:ext>
            </a:extLst>
          </p:cNvPr>
          <p:cNvGraphicFramePr>
            <a:graphicFrameLocks noGrp="1"/>
          </p:cNvGraphicFramePr>
          <p:nvPr>
            <p:extLst>
              <p:ext uri="{D42A27DB-BD31-4B8C-83A1-F6EECF244321}">
                <p14:modId xmlns:p14="http://schemas.microsoft.com/office/powerpoint/2010/main" val="106291407"/>
              </p:ext>
            </p:extLst>
          </p:nvPr>
        </p:nvGraphicFramePr>
        <p:xfrm>
          <a:off x="5516732" y="1591562"/>
          <a:ext cx="6251821" cy="2730392"/>
        </p:xfrm>
        <a:graphic>
          <a:graphicData uri="http://schemas.openxmlformats.org/drawingml/2006/table">
            <a:tbl>
              <a:tblPr>
                <a:tableStyleId>{5C22544A-7EE6-4342-B048-85BDC9FD1C3A}</a:tableStyleId>
              </a:tblPr>
              <a:tblGrid>
                <a:gridCol w="585682">
                  <a:extLst>
                    <a:ext uri="{9D8B030D-6E8A-4147-A177-3AD203B41FA5}">
                      <a16:colId xmlns:a16="http://schemas.microsoft.com/office/drawing/2014/main" val="4262702416"/>
                    </a:ext>
                  </a:extLst>
                </a:gridCol>
                <a:gridCol w="585682">
                  <a:extLst>
                    <a:ext uri="{9D8B030D-6E8A-4147-A177-3AD203B41FA5}">
                      <a16:colId xmlns:a16="http://schemas.microsoft.com/office/drawing/2014/main" val="3838933204"/>
                    </a:ext>
                  </a:extLst>
                </a:gridCol>
                <a:gridCol w="675640">
                  <a:extLst>
                    <a:ext uri="{9D8B030D-6E8A-4147-A177-3AD203B41FA5}">
                      <a16:colId xmlns:a16="http://schemas.microsoft.com/office/drawing/2014/main" val="525946545"/>
                    </a:ext>
                  </a:extLst>
                </a:gridCol>
                <a:gridCol w="585682">
                  <a:extLst>
                    <a:ext uri="{9D8B030D-6E8A-4147-A177-3AD203B41FA5}">
                      <a16:colId xmlns:a16="http://schemas.microsoft.com/office/drawing/2014/main" val="3399400604"/>
                    </a:ext>
                  </a:extLst>
                </a:gridCol>
                <a:gridCol w="585682">
                  <a:extLst>
                    <a:ext uri="{9D8B030D-6E8A-4147-A177-3AD203B41FA5}">
                      <a16:colId xmlns:a16="http://schemas.microsoft.com/office/drawing/2014/main" val="2550347203"/>
                    </a:ext>
                  </a:extLst>
                </a:gridCol>
                <a:gridCol w="585682">
                  <a:extLst>
                    <a:ext uri="{9D8B030D-6E8A-4147-A177-3AD203B41FA5}">
                      <a16:colId xmlns:a16="http://schemas.microsoft.com/office/drawing/2014/main" val="2811533518"/>
                    </a:ext>
                  </a:extLst>
                </a:gridCol>
                <a:gridCol w="585682">
                  <a:extLst>
                    <a:ext uri="{9D8B030D-6E8A-4147-A177-3AD203B41FA5}">
                      <a16:colId xmlns:a16="http://schemas.microsoft.com/office/drawing/2014/main" val="3474307988"/>
                    </a:ext>
                  </a:extLst>
                </a:gridCol>
                <a:gridCol w="585682">
                  <a:extLst>
                    <a:ext uri="{9D8B030D-6E8A-4147-A177-3AD203B41FA5}">
                      <a16:colId xmlns:a16="http://schemas.microsoft.com/office/drawing/2014/main" val="2982516855"/>
                    </a:ext>
                  </a:extLst>
                </a:gridCol>
                <a:gridCol w="585682">
                  <a:extLst>
                    <a:ext uri="{9D8B030D-6E8A-4147-A177-3AD203B41FA5}">
                      <a16:colId xmlns:a16="http://schemas.microsoft.com/office/drawing/2014/main" val="2153950444"/>
                    </a:ext>
                  </a:extLst>
                </a:gridCol>
                <a:gridCol w="890725">
                  <a:extLst>
                    <a:ext uri="{9D8B030D-6E8A-4147-A177-3AD203B41FA5}">
                      <a16:colId xmlns:a16="http://schemas.microsoft.com/office/drawing/2014/main" val="804143626"/>
                    </a:ext>
                  </a:extLst>
                </a:gridCol>
              </a:tblGrid>
              <a:tr h="374948">
                <a:tc>
                  <a:txBody>
                    <a:bodyPr/>
                    <a:lstStyle/>
                    <a:p>
                      <a:pPr algn="ctr" fontAlgn="b"/>
                      <a:r>
                        <a:rPr lang="en-US" sz="1100" b="1" u="none" strike="noStrike">
                          <a:effectLst/>
                        </a:rPr>
                        <a:t>Lat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Lon</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Depth[km]</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Slip[cm]</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Rake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Strike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Dip</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L[m]</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W[m]</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Rupture time(s)</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5104929"/>
                  </a:ext>
                </a:extLst>
              </a:tr>
              <a:tr h="196287">
                <a:tc>
                  <a:txBody>
                    <a:bodyPr/>
                    <a:lstStyle/>
                    <a:p>
                      <a:pPr algn="ctr" fontAlgn="b"/>
                      <a:r>
                        <a:rPr lang="en-US" sz="1100" u="none" strike="noStrike">
                          <a:effectLst/>
                        </a:rPr>
                        <a:t>2.22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95.33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2110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0193964"/>
                  </a:ext>
                </a:extLst>
              </a:tr>
              <a:tr h="196287">
                <a:tc>
                  <a:txBody>
                    <a:bodyPr/>
                    <a:lstStyle/>
                    <a:p>
                      <a:pPr algn="ct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95.14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160000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2119031"/>
                  </a:ext>
                </a:extLst>
              </a:tr>
              <a:tr h="196287">
                <a:tc>
                  <a:txBody>
                    <a:bodyPr/>
                    <a:lstStyle/>
                    <a:p>
                      <a:pPr algn="ctr" fontAlgn="b"/>
                      <a:r>
                        <a:rPr lang="en-US" sz="1100" u="none" strike="noStrike">
                          <a:effectLst/>
                        </a:rPr>
                        <a:t>4.27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94.15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2290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1260929"/>
                  </a:ext>
                </a:extLst>
              </a:tr>
              <a:tr h="196287">
                <a:tc>
                  <a:txBody>
                    <a:bodyPr/>
                    <a:lstStyle/>
                    <a:p>
                      <a:pPr algn="ctr" fontAlgn="b"/>
                      <a:r>
                        <a:rPr lang="en-US" sz="1100" u="none" strike="noStrike">
                          <a:effectLst/>
                        </a:rPr>
                        <a:t>5.44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93.48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6940665"/>
                  </a:ext>
                </a:extLst>
              </a:tr>
              <a:tr h="196287">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94.34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960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020372"/>
                  </a:ext>
                </a:extLst>
              </a:tr>
              <a:tr h="196287">
                <a:tc>
                  <a:txBody>
                    <a:bodyPr/>
                    <a:lstStyle/>
                    <a:p>
                      <a:pPr algn="ctr" fontAlgn="b"/>
                      <a:r>
                        <a:rPr lang="en-US" sz="1100" u="none" strike="noStrike">
                          <a:effectLst/>
                        </a:rPr>
                        <a:t>6.52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3127284"/>
                  </a:ext>
                </a:extLst>
              </a:tr>
              <a:tr h="196287">
                <a:tc>
                  <a:txBody>
                    <a:bodyPr/>
                    <a:lstStyle/>
                    <a:p>
                      <a:pPr algn="ctr" fontAlgn="b"/>
                      <a:r>
                        <a:rPr lang="en-US" sz="1100" u="none" strike="noStrike">
                          <a:effectLst/>
                        </a:rPr>
                        <a:t>7.08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93.42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6764982"/>
                  </a:ext>
                </a:extLst>
              </a:tr>
              <a:tr h="196287">
                <a:tc>
                  <a:txBody>
                    <a:bodyPr/>
                    <a:lstStyle/>
                    <a:p>
                      <a:pPr algn="ct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1280207"/>
                  </a:ext>
                </a:extLst>
              </a:tr>
              <a:tr h="196287">
                <a:tc>
                  <a:txBody>
                    <a:bodyPr/>
                    <a:lstStyle/>
                    <a:p>
                      <a:pPr algn="ctr" fontAlgn="b"/>
                      <a:r>
                        <a:rPr lang="en-US" sz="1100" u="none" strike="noStrike">
                          <a:effectLst/>
                        </a:rPr>
                        <a:t>8.26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93.14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150000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8252754"/>
                  </a:ext>
                </a:extLst>
              </a:tr>
              <a:tr h="196287">
                <a:tc>
                  <a:txBody>
                    <a:bodyPr/>
                    <a:lstStyle/>
                    <a:p>
                      <a:pPr algn="ctr" fontAlgn="b"/>
                      <a:r>
                        <a:rPr lang="en-US" sz="1100" u="none" strike="noStrike">
                          <a:effectLst/>
                        </a:rPr>
                        <a:t>9.37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1450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282405"/>
                  </a:ext>
                </a:extLst>
              </a:tr>
              <a:tr h="196287">
                <a:tc>
                  <a:txBody>
                    <a:bodyPr/>
                    <a:lstStyle/>
                    <a:p>
                      <a:pPr algn="ctr" fontAlgn="b"/>
                      <a:r>
                        <a:rPr lang="en-US" sz="1100" u="none" strike="noStrike">
                          <a:effectLst/>
                        </a:rPr>
                        <a:t>10.27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1823760"/>
                  </a:ext>
                </a:extLst>
              </a:tr>
              <a:tr h="196287">
                <a:tc>
                  <a:txBody>
                    <a:bodyPr/>
                    <a:lstStyle/>
                    <a:p>
                      <a:pPr algn="ctr" fontAlgn="b"/>
                      <a:r>
                        <a:rPr lang="en-US" sz="1100" u="none" strike="noStrike">
                          <a:effectLst/>
                        </a:rPr>
                        <a:t>12.21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1125000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0204652"/>
                  </a:ext>
                </a:extLst>
              </a:tr>
            </a:tbl>
          </a:graphicData>
        </a:graphic>
      </p:graphicFrame>
      <p:pic>
        <p:nvPicPr>
          <p:cNvPr id="5" name="Picture 4">
            <a:extLst>
              <a:ext uri="{FF2B5EF4-FFF2-40B4-BE49-F238E27FC236}">
                <a16:creationId xmlns:a16="http://schemas.microsoft.com/office/drawing/2014/main" id="{37E756B6-56DA-4DCE-A87A-1D29A893A588}"/>
              </a:ext>
            </a:extLst>
          </p:cNvPr>
          <p:cNvPicPr>
            <a:picLocks noChangeAspect="1"/>
          </p:cNvPicPr>
          <p:nvPr/>
        </p:nvPicPr>
        <p:blipFill rotWithShape="1">
          <a:blip r:embed="rId2"/>
          <a:srcRect l="18568" t="20841" r="21941" b="9126"/>
          <a:stretch/>
        </p:blipFill>
        <p:spPr>
          <a:xfrm>
            <a:off x="275209" y="3559944"/>
            <a:ext cx="4652144" cy="3080551"/>
          </a:xfrm>
          <a:prstGeom prst="rect">
            <a:avLst/>
          </a:prstGeom>
        </p:spPr>
      </p:pic>
      <p:sp>
        <p:nvSpPr>
          <p:cNvPr id="6" name="Rectangle 5">
            <a:extLst>
              <a:ext uri="{FF2B5EF4-FFF2-40B4-BE49-F238E27FC236}">
                <a16:creationId xmlns:a16="http://schemas.microsoft.com/office/drawing/2014/main" id="{13156500-D501-425B-91A6-B5FA2B0E8AD5}"/>
              </a:ext>
            </a:extLst>
          </p:cNvPr>
          <p:cNvSpPr/>
          <p:nvPr/>
        </p:nvSpPr>
        <p:spPr>
          <a:xfrm>
            <a:off x="423447" y="1756429"/>
            <a:ext cx="4317229" cy="1200329"/>
          </a:xfrm>
          <a:prstGeom prst="rect">
            <a:avLst/>
          </a:prstGeom>
        </p:spPr>
        <p:txBody>
          <a:bodyPr wrap="square">
            <a:spAutoFit/>
          </a:bodyPr>
          <a:lstStyle/>
          <a:p>
            <a:pPr algn="just"/>
            <a:r>
              <a:rPr lang="en-GB" dirty="0"/>
              <a:t>The fault parameters are used to generate the initial elevation conditions for our Tsunami model. These elevations can be generated through various tools.  </a:t>
            </a:r>
            <a:endParaRPr lang="en-US" dirty="0"/>
          </a:p>
        </p:txBody>
      </p:sp>
      <p:sp>
        <p:nvSpPr>
          <p:cNvPr id="7" name="Rectangle 6">
            <a:extLst>
              <a:ext uri="{FF2B5EF4-FFF2-40B4-BE49-F238E27FC236}">
                <a16:creationId xmlns:a16="http://schemas.microsoft.com/office/drawing/2014/main" id="{C0333BF0-DD74-478C-8C8B-0A4147731D78}"/>
              </a:ext>
            </a:extLst>
          </p:cNvPr>
          <p:cNvSpPr/>
          <p:nvPr/>
        </p:nvSpPr>
        <p:spPr>
          <a:xfrm>
            <a:off x="5516732" y="5007136"/>
            <a:ext cx="4317229" cy="923330"/>
          </a:xfrm>
          <a:prstGeom prst="rect">
            <a:avLst/>
          </a:prstGeom>
        </p:spPr>
        <p:txBody>
          <a:bodyPr wrap="square">
            <a:spAutoFit/>
          </a:bodyPr>
          <a:lstStyle/>
          <a:p>
            <a:pPr algn="just"/>
            <a:r>
              <a:rPr lang="en-GB" dirty="0"/>
              <a:t>Similar to the bathymetry the elevations are then interpolated on to a firedrake mesh and stored as hdf5 files for input.</a:t>
            </a:r>
            <a:endParaRPr lang="en-US" dirty="0"/>
          </a:p>
        </p:txBody>
      </p:sp>
    </p:spTree>
    <p:extLst>
      <p:ext uri="{BB962C8B-B14F-4D97-AF65-F5344CB8AC3E}">
        <p14:creationId xmlns:p14="http://schemas.microsoft.com/office/powerpoint/2010/main" val="137934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07AE-3EC5-49B4-BC49-73789EDC6251}"/>
              </a:ext>
            </a:extLst>
          </p:cNvPr>
          <p:cNvSpPr>
            <a:spLocks noGrp="1"/>
          </p:cNvSpPr>
          <p:nvPr>
            <p:ph type="title"/>
          </p:nvPr>
        </p:nvSpPr>
        <p:spPr/>
        <p:txBody>
          <a:bodyPr/>
          <a:lstStyle/>
          <a:p>
            <a:r>
              <a:rPr lang="en-GB" dirty="0"/>
              <a:t>Configuring Thetis</a:t>
            </a:r>
            <a:endParaRPr lang="en-US" dirty="0"/>
          </a:p>
        </p:txBody>
      </p:sp>
      <p:sp>
        <p:nvSpPr>
          <p:cNvPr id="3" name="Content Placeholder 2">
            <a:extLst>
              <a:ext uri="{FF2B5EF4-FFF2-40B4-BE49-F238E27FC236}">
                <a16:creationId xmlns:a16="http://schemas.microsoft.com/office/drawing/2014/main" id="{AADB2768-3632-4119-9C3E-FE6A8C6D8B90}"/>
              </a:ext>
            </a:extLst>
          </p:cNvPr>
          <p:cNvSpPr>
            <a:spLocks noGrp="1"/>
          </p:cNvSpPr>
          <p:nvPr>
            <p:ph idx="1"/>
          </p:nvPr>
        </p:nvSpPr>
        <p:spPr/>
        <p:txBody>
          <a:bodyPr/>
          <a:lstStyle/>
          <a:p>
            <a:r>
              <a:rPr lang="en-GB" dirty="0"/>
              <a:t>Loading the Bathymetry</a:t>
            </a:r>
          </a:p>
          <a:p>
            <a:r>
              <a:rPr lang="en-GB" dirty="0"/>
              <a:t>Loading the Boundary functions</a:t>
            </a:r>
          </a:p>
          <a:p>
            <a:r>
              <a:rPr lang="en-GB" dirty="0"/>
              <a:t>Accounting for the Coriolis effect</a:t>
            </a:r>
          </a:p>
          <a:p>
            <a:r>
              <a:rPr lang="en-GB" dirty="0"/>
              <a:t>Add detectors</a:t>
            </a:r>
          </a:p>
          <a:p>
            <a:r>
              <a:rPr lang="en-GB" dirty="0"/>
              <a:t>Add the Boundary and Initial Conditions</a:t>
            </a:r>
            <a:endParaRPr lang="en-US" dirty="0"/>
          </a:p>
        </p:txBody>
      </p:sp>
    </p:spTree>
    <p:extLst>
      <p:ext uri="{BB962C8B-B14F-4D97-AF65-F5344CB8AC3E}">
        <p14:creationId xmlns:p14="http://schemas.microsoft.com/office/powerpoint/2010/main" val="222548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688</Words>
  <Application>Microsoft Office PowerPoint</Application>
  <PresentationFormat>Widescreen</PresentationFormat>
  <Paragraphs>173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Setting up a Tsunami Simulation in Thetis</vt:lpstr>
      <vt:lpstr>PowerPoint Presentation</vt:lpstr>
      <vt:lpstr>Pre-processing</vt:lpstr>
      <vt:lpstr> Pre-processing : Create Mesh </vt:lpstr>
      <vt:lpstr>Pre-processing : Mesh Creation</vt:lpstr>
      <vt:lpstr>Pre-processing : Bathymetry and Boundary Functions</vt:lpstr>
      <vt:lpstr>Pre-processing : Initial Elevation</vt:lpstr>
      <vt:lpstr>Pre-processing : Initial Elevation</vt:lpstr>
      <vt:lpstr>Configuring Thetis</vt:lpstr>
      <vt:lpstr>Configuring Thetis</vt:lpstr>
      <vt:lpstr>Configuring Thetis</vt:lpstr>
      <vt:lpstr>Configuring Thetis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a Tsunami Simulation in Thetis</dc:title>
  <dc:creator>shuaib rasheed</dc:creator>
  <cp:lastModifiedBy>shuaib rasheed</cp:lastModifiedBy>
  <cp:revision>17</cp:revision>
  <dcterms:created xsi:type="dcterms:W3CDTF">2019-06-25T21:35:40Z</dcterms:created>
  <dcterms:modified xsi:type="dcterms:W3CDTF">2019-06-26T08:18:22Z</dcterms:modified>
</cp:coreProperties>
</file>