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5"/>
  </p:notesMasterIdLst>
  <p:handoutMasterIdLst>
    <p:handoutMasterId r:id="rId66"/>
  </p:handoutMasterIdLst>
  <p:sldIdLst>
    <p:sldId id="267" r:id="rId5"/>
    <p:sldId id="285" r:id="rId6"/>
    <p:sldId id="309" r:id="rId7"/>
    <p:sldId id="354" r:id="rId8"/>
    <p:sldId id="345" r:id="rId9"/>
    <p:sldId id="295" r:id="rId10"/>
    <p:sldId id="288" r:id="rId11"/>
    <p:sldId id="297" r:id="rId12"/>
    <p:sldId id="292" r:id="rId13"/>
    <p:sldId id="296" r:id="rId14"/>
    <p:sldId id="294" r:id="rId15"/>
    <p:sldId id="293" r:id="rId16"/>
    <p:sldId id="290" r:id="rId17"/>
    <p:sldId id="305" r:id="rId18"/>
    <p:sldId id="303" r:id="rId19"/>
    <p:sldId id="306" r:id="rId20"/>
    <p:sldId id="304" r:id="rId21"/>
    <p:sldId id="346" r:id="rId22"/>
    <p:sldId id="298" r:id="rId23"/>
    <p:sldId id="313" r:id="rId24"/>
    <p:sldId id="307" r:id="rId25"/>
    <p:sldId id="355" r:id="rId26"/>
    <p:sldId id="308" r:id="rId27"/>
    <p:sldId id="311" r:id="rId28"/>
    <p:sldId id="271" r:id="rId29"/>
    <p:sldId id="343" r:id="rId30"/>
    <p:sldId id="344" r:id="rId31"/>
    <p:sldId id="338" r:id="rId32"/>
    <p:sldId id="339" r:id="rId33"/>
    <p:sldId id="340" r:id="rId34"/>
    <p:sldId id="312" r:id="rId35"/>
    <p:sldId id="314" r:id="rId36"/>
    <p:sldId id="356" r:id="rId37"/>
    <p:sldId id="347" r:id="rId38"/>
    <p:sldId id="328" r:id="rId39"/>
    <p:sldId id="318" r:id="rId40"/>
    <p:sldId id="350" r:id="rId41"/>
    <p:sldId id="341" r:id="rId42"/>
    <p:sldId id="319" r:id="rId43"/>
    <p:sldId id="322" r:id="rId44"/>
    <p:sldId id="323" r:id="rId45"/>
    <p:sldId id="324" r:id="rId46"/>
    <p:sldId id="326" r:id="rId47"/>
    <p:sldId id="357" r:id="rId48"/>
    <p:sldId id="348" r:id="rId49"/>
    <p:sldId id="315" r:id="rId50"/>
    <p:sldId id="325" r:id="rId51"/>
    <p:sldId id="349" r:id="rId52"/>
    <p:sldId id="342" r:id="rId53"/>
    <p:sldId id="334" r:id="rId54"/>
    <p:sldId id="351" r:id="rId55"/>
    <p:sldId id="335" r:id="rId56"/>
    <p:sldId id="330" r:id="rId57"/>
    <p:sldId id="331" r:id="rId58"/>
    <p:sldId id="337" r:id="rId59"/>
    <p:sldId id="336" r:id="rId60"/>
    <p:sldId id="332" r:id="rId61"/>
    <p:sldId id="352" r:id="rId62"/>
    <p:sldId id="353" r:id="rId63"/>
    <p:sldId id="358" r:id="rId6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64" autoAdjust="0"/>
    <p:restoredTop sz="89247" autoAdjust="0"/>
  </p:normalViewPr>
  <p:slideViewPr>
    <p:cSldViewPr>
      <p:cViewPr varScale="1">
        <p:scale>
          <a:sx n="105" d="100"/>
          <a:sy n="105" d="100"/>
        </p:scale>
        <p:origin x="912" y="5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E2360DBE-8E13-47D2-A642-DF3653E884D3}" type="slidenum">
              <a:rPr lang="en-US"/>
              <a:pPr>
                <a:defRPr/>
              </a:pPr>
              <a:t>‹#›</a:t>
            </a:fld>
            <a:endParaRPr lang="en-US"/>
          </a:p>
        </p:txBody>
      </p:sp>
    </p:spTree>
    <p:extLst>
      <p:ext uri="{BB962C8B-B14F-4D97-AF65-F5344CB8AC3E}">
        <p14:creationId xmlns:p14="http://schemas.microsoft.com/office/powerpoint/2010/main" val="1334598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2E75786-8BCD-482B-8AB0-13CE573FEE04}" type="slidenum">
              <a:rPr lang="en-US"/>
              <a:pPr>
                <a:defRPr/>
              </a:pPr>
              <a:t>‹#›</a:t>
            </a:fld>
            <a:endParaRPr lang="en-US"/>
          </a:p>
        </p:txBody>
      </p:sp>
    </p:spTree>
    <p:extLst>
      <p:ext uri="{BB962C8B-B14F-4D97-AF65-F5344CB8AC3E}">
        <p14:creationId xmlns:p14="http://schemas.microsoft.com/office/powerpoint/2010/main" val="4377337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3A5FC00-5B2F-4699-9E1A-ED11BCD4831E}" type="slidenum">
              <a:rPr lang="en-US" smtClean="0">
                <a:latin typeface="Arial" charset="0"/>
              </a:rPr>
              <a:pPr/>
              <a:t>1</a:t>
            </a:fld>
            <a:endParaRPr lang="en-US" dirty="0">
              <a:latin typeface="Arial"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p:spPr>
        <p:txBody>
          <a:bodyPr/>
          <a:lstStyle/>
          <a:p>
            <a:pPr eaLnBrk="1" hangingPunct="1"/>
            <a:endParaRPr lang="en-IN"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3CDA927-D821-4317-BC8E-F5289AD7A302}" type="slidenum">
              <a:rPr lang="en-US" smtClean="0">
                <a:latin typeface="Arial" charset="0"/>
              </a:rPr>
              <a:pPr/>
              <a:t>41</a:t>
            </a:fld>
            <a:endParaRPr lang="en-US">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IN">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compiler</a:t>
            </a:r>
          </a:p>
        </p:txBody>
      </p:sp>
      <p:sp>
        <p:nvSpPr>
          <p:cNvPr id="4" name="Slide Number Placeholder 3"/>
          <p:cNvSpPr>
            <a:spLocks noGrp="1"/>
          </p:cNvSpPr>
          <p:nvPr>
            <p:ph type="sldNum" sz="quarter" idx="10"/>
          </p:nvPr>
        </p:nvSpPr>
        <p:spPr/>
        <p:txBody>
          <a:bodyPr/>
          <a:lstStyle/>
          <a:p>
            <a:pPr>
              <a:defRPr/>
            </a:pPr>
            <a:fld id="{62E75786-8BCD-482B-8AB0-13CE573FEE04}" type="slidenum">
              <a:rPr lang="en-US" smtClean="0"/>
              <a:pPr>
                <a:defRPr/>
              </a:pPr>
              <a:t>46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marL="228600" indent="-228600" eaLnBrk="1" hangingPunct="1"/>
            <a:endParaRPr lang="en-IN" dirty="0">
              <a:latin typeface="Arial" charset="0"/>
            </a:endParaRPr>
          </a:p>
        </p:txBody>
      </p:sp>
      <p:sp>
        <p:nvSpPr>
          <p:cNvPr id="23556" name="Slide Number Placeholder 3"/>
          <p:cNvSpPr>
            <a:spLocks noGrp="1"/>
          </p:cNvSpPr>
          <p:nvPr>
            <p:ph type="sldNum" sz="quarter" idx="5"/>
          </p:nvPr>
        </p:nvSpPr>
        <p:spPr>
          <a:noFill/>
        </p:spPr>
        <p:txBody>
          <a:bodyPr/>
          <a:lstStyle/>
          <a:p>
            <a:fld id="{3EA126C6-FEEA-4086-A936-B763BC44839C}" type="slidenum">
              <a:rPr lang="en-US" smtClean="0">
                <a:latin typeface="Arial" charset="0"/>
              </a:rPr>
              <a:pPr/>
              <a:t>48</a:t>
            </a:fld>
            <a:endParaRPr lang="en-US" dirty="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a:latin typeface="Arial" charset="0"/>
            </a:endParaRPr>
          </a:p>
          <a:p>
            <a:pPr eaLnBrk="1" hangingPunct="1"/>
            <a:endParaRPr lang="en-IN">
              <a:latin typeface="Arial" charset="0"/>
            </a:endParaRPr>
          </a:p>
        </p:txBody>
      </p:sp>
      <p:sp>
        <p:nvSpPr>
          <p:cNvPr id="24580" name="Slide Number Placeholder 3"/>
          <p:cNvSpPr>
            <a:spLocks noGrp="1"/>
          </p:cNvSpPr>
          <p:nvPr>
            <p:ph type="sldNum" sz="quarter" idx="5"/>
          </p:nvPr>
        </p:nvSpPr>
        <p:spPr>
          <a:noFill/>
        </p:spPr>
        <p:txBody>
          <a:bodyPr/>
          <a:lstStyle/>
          <a:p>
            <a:fld id="{031617AE-191C-4E0E-8E79-73F708EBB5EF}" type="slidenum">
              <a:rPr lang="en-US" smtClean="0">
                <a:latin typeface="Arial" charset="0"/>
              </a:rPr>
              <a:pPr/>
              <a:t>49</a:t>
            </a:fld>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ED840F4-162E-4DBF-941E-8CAEEF91ABD2}" type="slidenum">
              <a:rPr lang="en-US" smtClean="0">
                <a:latin typeface="Arial" charset="0"/>
              </a:rPr>
              <a:pPr/>
              <a:t>53</a:t>
            </a:fld>
            <a:endParaRPr lang="en-US">
              <a:latin typeface="Arial" charset="0"/>
            </a:endParaRPr>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buFontTx/>
              <a:buAutoNum type="arabicPeriod"/>
            </a:pPr>
            <a:endParaRPr lang="en-IN">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3A6075F-6B33-47D8-BB06-CD7BCC3E0FB0}" type="slidenum">
              <a:rPr lang="en-US" smtClean="0">
                <a:latin typeface="Arial" charset="0"/>
              </a:rPr>
              <a:pPr/>
              <a:t>54</a:t>
            </a:fld>
            <a:endParaRPr lang="en-US">
              <a:latin typeface="Arial" charset="0"/>
            </a:endParaRPr>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IN">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IN">
              <a:latin typeface="Arial" charset="0"/>
            </a:endParaRPr>
          </a:p>
        </p:txBody>
      </p:sp>
      <p:sp>
        <p:nvSpPr>
          <p:cNvPr id="39940" name="Slide Number Placeholder 3"/>
          <p:cNvSpPr>
            <a:spLocks noGrp="1"/>
          </p:cNvSpPr>
          <p:nvPr>
            <p:ph type="sldNum" sz="quarter" idx="5"/>
          </p:nvPr>
        </p:nvSpPr>
        <p:spPr>
          <a:noFill/>
        </p:spPr>
        <p:txBody>
          <a:bodyPr/>
          <a:lstStyle/>
          <a:p>
            <a:fld id="{042F86A7-3B5A-4604-BB91-293AFCABD01D}" type="slidenum">
              <a:rPr lang="en-US" smtClean="0">
                <a:latin typeface="Arial" charset="0"/>
              </a:rPr>
              <a:pPr/>
              <a:t>57</a:t>
            </a:fld>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err="1"/>
              <a:t>Copyleft</a:t>
            </a:r>
            <a:r>
              <a:rPr lang="en-US" b="0" dirty="0"/>
              <a:t>  is used describe the practice of using copyright law to offer the right to distribute copies and modified versions of a work and requiring that the same rights be preserved in modified versions of the work</a:t>
            </a:r>
          </a:p>
        </p:txBody>
      </p:sp>
      <p:sp>
        <p:nvSpPr>
          <p:cNvPr id="4" name="Slide Number Placeholder 3"/>
          <p:cNvSpPr>
            <a:spLocks noGrp="1"/>
          </p:cNvSpPr>
          <p:nvPr>
            <p:ph type="sldNum" sz="quarter" idx="10"/>
          </p:nvPr>
        </p:nvSpPr>
        <p:spPr/>
        <p:txBody>
          <a:bodyPr/>
          <a:lstStyle/>
          <a:p>
            <a:pPr>
              <a:defRPr/>
            </a:pPr>
            <a:fld id="{62E75786-8BCD-482B-8AB0-13CE573FEE04}"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547473F-96B1-40AA-B233-E4F1119BC957}" type="slidenum">
              <a:rPr lang="en-US" smtClean="0">
                <a:latin typeface="Arial" charset="0"/>
              </a:rPr>
              <a:pPr/>
              <a:t>9</a:t>
            </a:fld>
            <a:endParaRPr lang="en-US" dirty="0">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marL="228600" indent="-228600" eaLnBrk="1" hangingPunct="1"/>
            <a:endParaRPr lang="en-US"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A5386B2-0B9B-4A03-AC5C-871E7F8EB219}" type="slidenum">
              <a:rPr lang="en-US" smtClean="0">
                <a:latin typeface="Arial" charset="0"/>
              </a:rPr>
              <a:pPr/>
              <a:t>11</a:t>
            </a:fld>
            <a:endParaRPr lang="en-US" dirty="0">
              <a:latin typeface="Arial" charset="0"/>
            </a:endParaRPr>
          </a:p>
        </p:txBody>
      </p:sp>
      <p:sp>
        <p:nvSpPr>
          <p:cNvPr id="29699" name="Rectangle 1026"/>
          <p:cNvSpPr>
            <a:spLocks noGrp="1" noRot="1" noChangeAspect="1" noChangeArrowheads="1" noTextEdit="1"/>
          </p:cNvSpPr>
          <p:nvPr>
            <p:ph type="sldImg"/>
          </p:nvPr>
        </p:nvSpPr>
        <p:spPr>
          <a:solidFill>
            <a:srgbClr val="FFFFFF"/>
          </a:solidFill>
          <a:ln/>
        </p:spPr>
      </p:sp>
      <p:sp>
        <p:nvSpPr>
          <p:cNvPr id="29700"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IN" dirty="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IN" dirty="0">
              <a:latin typeface="Arial" charset="0"/>
            </a:endParaRPr>
          </a:p>
        </p:txBody>
      </p:sp>
      <p:sp>
        <p:nvSpPr>
          <p:cNvPr id="25604" name="Slide Number Placeholder 3"/>
          <p:cNvSpPr>
            <a:spLocks noGrp="1"/>
          </p:cNvSpPr>
          <p:nvPr>
            <p:ph type="sldNum" sz="quarter" idx="5"/>
          </p:nvPr>
        </p:nvSpPr>
        <p:spPr>
          <a:noFill/>
        </p:spPr>
        <p:txBody>
          <a:bodyPr/>
          <a:lstStyle/>
          <a:p>
            <a:fld id="{C0FAB96A-F4AC-48BF-8AB3-422C5B49CAC9}" type="slidenum">
              <a:rPr lang="en-US" smtClean="0">
                <a:latin typeface="Arial" charset="0"/>
              </a:rPr>
              <a:pPr/>
              <a:t>19</a:t>
            </a:fld>
            <a:endParaRPr lang="en-US" dirty="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2E75786-8BCD-482B-8AB0-13CE573FEE04}" type="slidenum">
              <a:rPr lang="en-US" smtClean="0"/>
              <a:pPr>
                <a:defRPr/>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394386C-EC80-45E4-8C4E-9A4BD9F249AC}" type="slidenum">
              <a:rPr lang="en-US" smtClean="0">
                <a:latin typeface="Arial" charset="0"/>
              </a:rPr>
              <a:pPr/>
              <a:t>25</a:t>
            </a:fld>
            <a:endParaRPr lang="en-US" dirty="0">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buClr>
                <a:schemeClr val="tx2"/>
              </a:buClr>
            </a:pPr>
            <a:endParaRPr lang="en-US"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IN" dirty="0">
              <a:latin typeface="Arial" charset="0"/>
            </a:endParaRPr>
          </a:p>
        </p:txBody>
      </p:sp>
      <p:sp>
        <p:nvSpPr>
          <p:cNvPr id="35844" name="Slide Number Placeholder 3"/>
          <p:cNvSpPr>
            <a:spLocks noGrp="1"/>
          </p:cNvSpPr>
          <p:nvPr>
            <p:ph type="sldNum" sz="quarter" idx="5"/>
          </p:nvPr>
        </p:nvSpPr>
        <p:spPr>
          <a:noFill/>
        </p:spPr>
        <p:txBody>
          <a:bodyPr/>
          <a:lstStyle/>
          <a:p>
            <a:fld id="{92F38D24-A449-488F-A2DA-BB7430AA4E52}" type="slidenum">
              <a:rPr lang="en-US" smtClean="0">
                <a:latin typeface="Arial" charset="0"/>
              </a:rPr>
              <a:pPr/>
              <a:t>35</a:t>
            </a:fld>
            <a:endParaRPr lang="en-US"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84653A6-1AA9-4EB2-82D6-6148BAA41DD2}" type="slidenum">
              <a:rPr lang="en-US" smtClean="0">
                <a:latin typeface="Arial" charset="0"/>
              </a:rPr>
              <a:pPr/>
              <a:t>40</a:t>
            </a:fld>
            <a:endParaRPr lang="en-US">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marL="228600" indent="-228600" eaLnBrk="1" hangingPunct="1">
              <a:spcBef>
                <a:spcPct val="50000"/>
              </a:spcBef>
            </a:pPr>
            <a:endParaRPr lang="en-US" sz="2400">
              <a:latin typeface="Arial" charset="0"/>
            </a:endParaRPr>
          </a:p>
          <a:p>
            <a:pPr marL="228600" indent="-228600" eaLnBrk="1" hangingPunct="1"/>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13730F0C-6965-4F90-9CF7-7D258BE9AF6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9A6C27F1-97EA-4008-8A76-D403FC0E3DF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F04EE086-EB33-4D63-B7C0-09375A55E8A6}" type="slidenum">
              <a:rPr lang="en-US"/>
              <a:pPr>
                <a:defRPr/>
              </a:pPr>
              <a:t>‹#›</a:t>
            </a:fld>
            <a:endParaRPr lang="en-US"/>
          </a:p>
        </p:txBody>
      </p:sp>
      <p:sp>
        <p:nvSpPr>
          <p:cNvPr id="5" name="Rounded Rectangle 4"/>
          <p:cNvSpPr/>
          <p:nvPr userDrawn="1"/>
        </p:nvSpPr>
        <p:spPr>
          <a:xfrm>
            <a:off x="0" y="0"/>
            <a:ext cx="9144000" cy="1066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71A1D0C1-F8C9-4E8E-9147-9B10ECA05C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60EBFCF6-48DA-4D5F-8290-B733B379834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6D5E112F-2860-4BEA-A974-CD8BD4AF94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3D8196AA-B855-4970-A8CB-C83180FD040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082299D8-AA40-4AD6-8517-083EBB65EA1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7F8098AE-AFA6-431F-B853-ADCE8B50B87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A746585-2CF3-4E50-80A3-15455C6EA62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0763091E-B1D7-4012-AE87-42018985BB2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ith.naveen@gmail.com/naveen@kbstech.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naveenk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java.com/en/download/index.j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oracle.com/technetwork/indexes/download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download.oracle.com/javase/1.4.2/docs/tooldocs/windows/javadoc.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6"/>
          <p:cNvSpPr>
            <a:spLocks noGrp="1" noChangeArrowheads="1"/>
          </p:cNvSpPr>
          <p:nvPr>
            <p:ph type="sldNum" sz="quarter" idx="4294967295"/>
          </p:nvPr>
        </p:nvSpPr>
        <p:spPr>
          <a:xfrm>
            <a:off x="6553200" y="6245225"/>
            <a:ext cx="2133600" cy="476250"/>
          </a:xfrm>
          <a:noFill/>
        </p:spPr>
        <p:txBody>
          <a:bodyPr/>
          <a:lstStyle/>
          <a:p>
            <a:fld id="{ACAB21EF-0DAE-468A-86EE-A35C11809A63}" type="slidenum">
              <a:rPr lang="en-US" smtClean="0">
                <a:solidFill>
                  <a:schemeClr val="tx1"/>
                </a:solidFill>
                <a:latin typeface="Arial" charset="0"/>
              </a:rPr>
              <a:pPr/>
              <a:t>1</a:t>
            </a:fld>
            <a:endParaRPr lang="en-US" dirty="0">
              <a:solidFill>
                <a:schemeClr val="tx1"/>
              </a:solidFill>
              <a:latin typeface="Arial" charset="0"/>
            </a:endParaRPr>
          </a:p>
        </p:txBody>
      </p:sp>
      <p:sp>
        <p:nvSpPr>
          <p:cNvPr id="3075" name="Rectangle 2"/>
          <p:cNvSpPr>
            <a:spLocks noGrp="1" noChangeArrowheads="1"/>
          </p:cNvSpPr>
          <p:nvPr>
            <p:ph type="ctrTitle"/>
          </p:nvPr>
        </p:nvSpPr>
        <p:spPr>
          <a:xfrm>
            <a:off x="1676400" y="2286000"/>
            <a:ext cx="5257800" cy="1144588"/>
          </a:xfrm>
        </p:spPr>
        <p:txBody>
          <a:bodyPr/>
          <a:lstStyle/>
          <a:p>
            <a:pPr eaLnBrk="1" hangingPunct="1"/>
            <a:r>
              <a:rPr lang="en-US" dirty="0">
                <a:solidFill>
                  <a:schemeClr val="tx1"/>
                </a:solidFill>
              </a:rPr>
              <a:t>Java: An introduction</a:t>
            </a:r>
            <a:br>
              <a:rPr lang="en-US" sz="4000" dirty="0">
                <a:solidFill>
                  <a:schemeClr val="tx1"/>
                </a:solidFill>
              </a:rPr>
            </a:br>
            <a:endParaRPr lang="en-US" sz="4000" dirty="0">
              <a:solidFill>
                <a:schemeClr val="tx1"/>
              </a:solidFill>
            </a:endParaRPr>
          </a:p>
        </p:txBody>
      </p:sp>
      <p:sp>
        <p:nvSpPr>
          <p:cNvPr id="2" name="TextBox 1"/>
          <p:cNvSpPr txBox="1"/>
          <p:nvPr/>
        </p:nvSpPr>
        <p:spPr>
          <a:xfrm>
            <a:off x="1371600" y="3429000"/>
            <a:ext cx="6858000" cy="1200329"/>
          </a:xfrm>
          <a:prstGeom prst="rect">
            <a:avLst/>
          </a:prstGeom>
          <a:noFill/>
        </p:spPr>
        <p:txBody>
          <a:bodyPr wrap="square" rtlCol="0">
            <a:spAutoFit/>
          </a:bodyPr>
          <a:lstStyle/>
          <a:p>
            <a:pPr algn="ctr"/>
            <a:r>
              <a:rPr lang="en-US" sz="2400" dirty="0"/>
              <a:t>Naveen Kumar K S</a:t>
            </a:r>
          </a:p>
          <a:p>
            <a:pPr algn="ctr"/>
            <a:r>
              <a:rPr lang="en-US" sz="2400" dirty="0">
                <a:hlinkClick r:id="rId3"/>
              </a:rPr>
              <a:t>Adith.naveen@gmail.com</a:t>
            </a:r>
          </a:p>
          <a:p>
            <a:pPr algn="ctr"/>
            <a:r>
              <a:rPr lang="en-US" sz="2400" dirty="0">
                <a:hlinkClick r:id="rId4"/>
              </a:rPr>
              <a:t>http://naveenks.com</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and Operations</a:t>
            </a:r>
          </a:p>
        </p:txBody>
      </p:sp>
      <p:sp>
        <p:nvSpPr>
          <p:cNvPr id="3" name="Content Placeholder 2"/>
          <p:cNvSpPr>
            <a:spLocks noGrp="1"/>
          </p:cNvSpPr>
          <p:nvPr>
            <p:ph idx="1"/>
          </p:nvPr>
        </p:nvSpPr>
        <p:spPr/>
        <p:txBody>
          <a:bodyPr/>
          <a:lstStyle/>
          <a:p>
            <a:r>
              <a:rPr lang="en-US" dirty="0"/>
              <a:t>The object’s state is determined by the value of its properties or attributes. </a:t>
            </a:r>
          </a:p>
          <a:p>
            <a:r>
              <a:rPr lang="en-US" dirty="0"/>
              <a:t>Properties or attributes </a:t>
            </a:r>
            <a:r>
              <a:rPr lang="en-US" dirty="0">
                <a:sym typeface="Wingdings" pitchFamily="2" charset="2"/>
              </a:rPr>
              <a:t> member </a:t>
            </a:r>
            <a:r>
              <a:rPr lang="en-US" dirty="0">
                <a:solidFill>
                  <a:srgbClr val="C00000"/>
                </a:solidFill>
                <a:sym typeface="Wingdings" pitchFamily="2" charset="2"/>
              </a:rPr>
              <a:t>variables</a:t>
            </a:r>
            <a:r>
              <a:rPr lang="en-US" dirty="0">
                <a:sym typeface="Wingdings" pitchFamily="2" charset="2"/>
              </a:rPr>
              <a:t> or data members</a:t>
            </a:r>
            <a:endParaRPr lang="en-US" dirty="0"/>
          </a:p>
          <a:p>
            <a:r>
              <a:rPr lang="en-US" dirty="0"/>
              <a:t>The object’s behaviour is determined by the operations that it provides.</a:t>
            </a:r>
          </a:p>
          <a:p>
            <a:r>
              <a:rPr lang="en-US" dirty="0"/>
              <a:t>Operations </a:t>
            </a:r>
            <a:r>
              <a:rPr lang="en-US" dirty="0">
                <a:sym typeface="Wingdings" pitchFamily="2" charset="2"/>
              </a:rPr>
              <a:t> member functions or </a:t>
            </a:r>
            <a:r>
              <a:rPr lang="en-US" dirty="0">
                <a:solidFill>
                  <a:srgbClr val="C00000"/>
                </a:solidFill>
                <a:sym typeface="Wingdings" pitchFamily="2" charset="2"/>
              </a:rPr>
              <a:t>methods</a:t>
            </a:r>
            <a:endParaRPr lang="en-US" dirty="0">
              <a:solidFill>
                <a:srgbClr val="C00000"/>
              </a:solidFill>
            </a:endParaRPr>
          </a:p>
          <a:p>
            <a:endParaRPr lang="en-US" dirty="0"/>
          </a:p>
          <a:p>
            <a:pPr>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026"/>
          <p:cNvSpPr txBox="1">
            <a:spLocks noChangeArrowheads="1"/>
          </p:cNvSpPr>
          <p:nvPr/>
        </p:nvSpPr>
        <p:spPr bwMode="auto">
          <a:xfrm>
            <a:off x="304800" y="1828800"/>
            <a:ext cx="8534400" cy="4031873"/>
          </a:xfrm>
          <a:prstGeom prst="rect">
            <a:avLst/>
          </a:prstGeom>
          <a:noFill/>
          <a:ln w="9525">
            <a:noFill/>
            <a:miter lim="800000"/>
            <a:headEnd/>
            <a:tailEnd/>
          </a:ln>
        </p:spPr>
        <p:txBody>
          <a:bodyPr>
            <a:spAutoFit/>
          </a:bodyPr>
          <a:lstStyle/>
          <a:p>
            <a:pPr marL="457200" indent="-457200">
              <a:spcBef>
                <a:spcPct val="50000"/>
              </a:spcBef>
            </a:pPr>
            <a:r>
              <a:rPr lang="en-US" sz="2000" dirty="0">
                <a:solidFill>
                  <a:srgbClr val="5F5F5F"/>
                </a:solidFill>
                <a:latin typeface="+mn-lt"/>
              </a:rPr>
              <a:t>A bulb:</a:t>
            </a:r>
          </a:p>
          <a:p>
            <a:pPr marL="457200" indent="-457200">
              <a:spcBef>
                <a:spcPct val="50000"/>
              </a:spcBef>
              <a:buClr>
                <a:schemeClr val="accent2"/>
              </a:buClr>
              <a:buFontTx/>
              <a:buAutoNum type="arabicPeriod"/>
            </a:pPr>
            <a:r>
              <a:rPr lang="en-US" sz="2000" dirty="0">
                <a:solidFill>
                  <a:srgbClr val="5F5F5F"/>
                </a:solidFill>
                <a:latin typeface="+mn-lt"/>
              </a:rPr>
              <a:t>It’s a real-world thing. </a:t>
            </a:r>
          </a:p>
          <a:p>
            <a:pPr marL="457200" indent="-457200">
              <a:spcBef>
                <a:spcPct val="50000"/>
              </a:spcBef>
              <a:buClr>
                <a:schemeClr val="accent2"/>
              </a:buClr>
              <a:buFontTx/>
              <a:buAutoNum type="arabicPeriod"/>
            </a:pPr>
            <a:r>
              <a:rPr lang="en-US" sz="2000" dirty="0">
                <a:solidFill>
                  <a:srgbClr val="5F5F5F"/>
                </a:solidFill>
                <a:latin typeface="+mn-lt"/>
              </a:rPr>
              <a:t>Can be switched on to generate light and switched off.</a:t>
            </a:r>
          </a:p>
          <a:p>
            <a:pPr marL="457200" indent="-457200">
              <a:spcBef>
                <a:spcPct val="50000"/>
              </a:spcBef>
              <a:buClr>
                <a:schemeClr val="accent2"/>
              </a:buClr>
              <a:buFontTx/>
              <a:buAutoNum type="arabicPeriod"/>
            </a:pPr>
            <a:r>
              <a:rPr lang="en-US" sz="2000" dirty="0">
                <a:solidFill>
                  <a:srgbClr val="5F5F5F"/>
                </a:solidFill>
                <a:latin typeface="+mn-lt"/>
              </a:rPr>
              <a:t>It has real features like the glass covering, filament and holder. </a:t>
            </a:r>
          </a:p>
          <a:p>
            <a:pPr marL="457200" indent="-457200">
              <a:spcBef>
                <a:spcPct val="50000"/>
              </a:spcBef>
              <a:buClr>
                <a:schemeClr val="accent2"/>
              </a:buClr>
              <a:buFontTx/>
              <a:buAutoNum type="arabicPeriod"/>
            </a:pPr>
            <a:r>
              <a:rPr lang="en-US" sz="2000" dirty="0">
                <a:solidFill>
                  <a:srgbClr val="5F5F5F"/>
                </a:solidFill>
                <a:latin typeface="+mn-lt"/>
              </a:rPr>
              <a:t>It also has conceptual features like power. </a:t>
            </a:r>
          </a:p>
          <a:p>
            <a:pPr marL="457200" indent="-457200">
              <a:spcBef>
                <a:spcPct val="50000"/>
              </a:spcBef>
              <a:buClr>
                <a:schemeClr val="accent2"/>
              </a:buClr>
              <a:buFontTx/>
              <a:buAutoNum type="arabicPeriod"/>
            </a:pPr>
            <a:endParaRPr lang="en-US" sz="2000" dirty="0">
              <a:solidFill>
                <a:srgbClr val="5F5F5F"/>
              </a:solidFill>
              <a:latin typeface="+mn-lt"/>
            </a:endParaRPr>
          </a:p>
          <a:p>
            <a:pPr marL="457200" indent="-457200">
              <a:spcBef>
                <a:spcPct val="50000"/>
              </a:spcBef>
              <a:buClr>
                <a:schemeClr val="accent2"/>
              </a:buClr>
              <a:buFontTx/>
              <a:buAutoNum type="arabicPeriod"/>
            </a:pPr>
            <a:r>
              <a:rPr lang="en-US" sz="2000" dirty="0">
                <a:solidFill>
                  <a:srgbClr val="5F5F5F"/>
                </a:solidFill>
                <a:latin typeface="+mn-lt"/>
              </a:rPr>
              <a:t>A bulb manufacturing factory produces many bulbs based on a basic description / pattern of what a bulb is.</a:t>
            </a:r>
          </a:p>
          <a:p>
            <a:pPr marL="457200" indent="-457200">
              <a:spcBef>
                <a:spcPct val="50000"/>
              </a:spcBef>
              <a:buFontTx/>
              <a:buAutoNum type="arabicPeriod"/>
            </a:pPr>
            <a:endParaRPr lang="en-US" sz="2400" dirty="0">
              <a:solidFill>
                <a:srgbClr val="FF9900"/>
              </a:solidFill>
              <a:latin typeface="Times New Roman" pitchFamily="18" charset="0"/>
            </a:endParaRPr>
          </a:p>
        </p:txBody>
      </p:sp>
      <p:pic>
        <p:nvPicPr>
          <p:cNvPr id="10244" name="Picture 1027" descr="bd04924_"/>
          <p:cNvPicPr>
            <a:picLocks noChangeAspect="1" noChangeArrowheads="1"/>
          </p:cNvPicPr>
          <p:nvPr/>
        </p:nvPicPr>
        <p:blipFill>
          <a:blip r:embed="rId3" cstate="print"/>
          <a:srcRect/>
          <a:stretch>
            <a:fillRect/>
          </a:stretch>
        </p:blipFill>
        <p:spPr bwMode="auto">
          <a:xfrm>
            <a:off x="7848600" y="838200"/>
            <a:ext cx="849313" cy="1143000"/>
          </a:xfrm>
          <a:prstGeom prst="rect">
            <a:avLst/>
          </a:prstGeom>
          <a:noFill/>
          <a:ln w="9525">
            <a:noFill/>
            <a:miter lim="800000"/>
            <a:headEnd/>
            <a:tailEnd/>
          </a:ln>
        </p:spPr>
      </p:pic>
      <p:sp>
        <p:nvSpPr>
          <p:cNvPr id="10245" name="Line 1028"/>
          <p:cNvSpPr>
            <a:spLocks noChangeShapeType="1"/>
          </p:cNvSpPr>
          <p:nvPr/>
        </p:nvSpPr>
        <p:spPr bwMode="auto">
          <a:xfrm flipV="1">
            <a:off x="2819400" y="1828800"/>
            <a:ext cx="762000" cy="533400"/>
          </a:xfrm>
          <a:prstGeom prst="line">
            <a:avLst/>
          </a:prstGeom>
          <a:noFill/>
          <a:ln w="9525">
            <a:solidFill>
              <a:srgbClr val="C81E1E"/>
            </a:solidFill>
            <a:round/>
            <a:headEnd/>
            <a:tailEnd type="triangle" w="med" len="med"/>
          </a:ln>
        </p:spPr>
        <p:txBody>
          <a:bodyPr/>
          <a:lstStyle/>
          <a:p>
            <a:endParaRPr lang="en-US" dirty="0"/>
          </a:p>
        </p:txBody>
      </p:sp>
      <p:sp>
        <p:nvSpPr>
          <p:cNvPr id="10246" name="Text Box 1029"/>
          <p:cNvSpPr txBox="1">
            <a:spLocks noChangeArrowheads="1"/>
          </p:cNvSpPr>
          <p:nvPr/>
        </p:nvSpPr>
        <p:spPr bwMode="auto">
          <a:xfrm>
            <a:off x="3581400" y="1676400"/>
            <a:ext cx="1066800" cy="457200"/>
          </a:xfrm>
          <a:prstGeom prst="rect">
            <a:avLst/>
          </a:prstGeom>
          <a:noFill/>
          <a:ln w="9525">
            <a:noFill/>
            <a:miter lim="800000"/>
            <a:headEnd/>
            <a:tailEnd/>
          </a:ln>
        </p:spPr>
        <p:txBody>
          <a:bodyPr wrap="square">
            <a:spAutoFit/>
          </a:bodyPr>
          <a:lstStyle/>
          <a:p>
            <a:pPr>
              <a:spcBef>
                <a:spcPct val="50000"/>
              </a:spcBef>
            </a:pPr>
            <a:r>
              <a:rPr lang="en-US" sz="2400" dirty="0">
                <a:solidFill>
                  <a:schemeClr val="accent2"/>
                </a:solidFill>
                <a:latin typeface="Times New Roman" pitchFamily="18" charset="0"/>
              </a:rPr>
              <a:t>object</a:t>
            </a:r>
          </a:p>
        </p:txBody>
      </p:sp>
      <p:sp>
        <p:nvSpPr>
          <p:cNvPr id="10247" name="Text Box 1031"/>
          <p:cNvSpPr txBox="1">
            <a:spLocks noChangeArrowheads="1"/>
          </p:cNvSpPr>
          <p:nvPr/>
        </p:nvSpPr>
        <p:spPr bwMode="auto">
          <a:xfrm>
            <a:off x="5867400" y="2133600"/>
            <a:ext cx="1295400" cy="457200"/>
          </a:xfrm>
          <a:prstGeom prst="rect">
            <a:avLst/>
          </a:prstGeom>
          <a:noFill/>
          <a:ln w="9525">
            <a:noFill/>
            <a:miter lim="800000"/>
            <a:headEnd/>
            <a:tailEnd/>
          </a:ln>
        </p:spPr>
        <p:txBody>
          <a:bodyPr wrap="square">
            <a:spAutoFit/>
          </a:bodyPr>
          <a:lstStyle/>
          <a:p>
            <a:pPr>
              <a:spcBef>
                <a:spcPct val="50000"/>
              </a:spcBef>
            </a:pPr>
            <a:r>
              <a:rPr lang="en-US" sz="2400" dirty="0">
                <a:solidFill>
                  <a:schemeClr val="accent2"/>
                </a:solidFill>
                <a:latin typeface="Times New Roman" pitchFamily="18" charset="0"/>
              </a:rPr>
              <a:t>methods</a:t>
            </a:r>
          </a:p>
        </p:txBody>
      </p:sp>
      <p:sp>
        <p:nvSpPr>
          <p:cNvPr id="10248" name="Line 1032"/>
          <p:cNvSpPr>
            <a:spLocks noChangeShapeType="1"/>
          </p:cNvSpPr>
          <p:nvPr/>
        </p:nvSpPr>
        <p:spPr bwMode="auto">
          <a:xfrm flipV="1">
            <a:off x="5562600" y="2362200"/>
            <a:ext cx="304800" cy="457200"/>
          </a:xfrm>
          <a:prstGeom prst="line">
            <a:avLst/>
          </a:prstGeom>
          <a:noFill/>
          <a:ln w="9525">
            <a:solidFill>
              <a:srgbClr val="C81E1E"/>
            </a:solidFill>
            <a:round/>
            <a:headEnd/>
            <a:tailEnd type="triangle" w="med" len="med"/>
          </a:ln>
        </p:spPr>
        <p:txBody>
          <a:bodyPr/>
          <a:lstStyle/>
          <a:p>
            <a:endParaRPr lang="en-US" dirty="0"/>
          </a:p>
        </p:txBody>
      </p:sp>
      <p:sp>
        <p:nvSpPr>
          <p:cNvPr id="10249" name="Text Box 1034"/>
          <p:cNvSpPr txBox="1">
            <a:spLocks noChangeArrowheads="1"/>
          </p:cNvSpPr>
          <p:nvPr/>
        </p:nvSpPr>
        <p:spPr bwMode="auto">
          <a:xfrm>
            <a:off x="6477000" y="3733800"/>
            <a:ext cx="2667000" cy="461665"/>
          </a:xfrm>
          <a:prstGeom prst="rect">
            <a:avLst/>
          </a:prstGeom>
          <a:noFill/>
          <a:ln w="9525">
            <a:noFill/>
            <a:miter lim="800000"/>
            <a:headEnd/>
            <a:tailEnd/>
          </a:ln>
        </p:spPr>
        <p:txBody>
          <a:bodyPr wrap="square">
            <a:spAutoFit/>
          </a:bodyPr>
          <a:lstStyle/>
          <a:p>
            <a:pPr>
              <a:spcBef>
                <a:spcPct val="50000"/>
              </a:spcBef>
            </a:pPr>
            <a:r>
              <a:rPr lang="en-US" sz="2400" dirty="0">
                <a:solidFill>
                  <a:schemeClr val="accent2"/>
                </a:solidFill>
                <a:latin typeface="Times New Roman" pitchFamily="18" charset="0"/>
              </a:rPr>
              <a:t>member variables</a:t>
            </a:r>
          </a:p>
        </p:txBody>
      </p:sp>
      <p:sp>
        <p:nvSpPr>
          <p:cNvPr id="10251" name="Line 1038"/>
          <p:cNvSpPr>
            <a:spLocks noChangeShapeType="1"/>
          </p:cNvSpPr>
          <p:nvPr/>
        </p:nvSpPr>
        <p:spPr bwMode="auto">
          <a:xfrm>
            <a:off x="6400800" y="3581400"/>
            <a:ext cx="301625" cy="228600"/>
          </a:xfrm>
          <a:prstGeom prst="line">
            <a:avLst/>
          </a:prstGeom>
          <a:noFill/>
          <a:ln w="9525">
            <a:solidFill>
              <a:srgbClr val="C81E1E"/>
            </a:solidFill>
            <a:round/>
            <a:headEnd/>
            <a:tailEnd type="triangle" w="med" len="med"/>
          </a:ln>
        </p:spPr>
        <p:txBody>
          <a:bodyPr/>
          <a:lstStyle/>
          <a:p>
            <a:endParaRPr lang="en-US" dirty="0"/>
          </a:p>
        </p:txBody>
      </p:sp>
      <p:sp>
        <p:nvSpPr>
          <p:cNvPr id="10252" name="Text Box 1039"/>
          <p:cNvSpPr txBox="1">
            <a:spLocks noChangeArrowheads="1"/>
          </p:cNvSpPr>
          <p:nvPr/>
        </p:nvSpPr>
        <p:spPr bwMode="auto">
          <a:xfrm>
            <a:off x="4343400" y="5638800"/>
            <a:ext cx="1143000" cy="457200"/>
          </a:xfrm>
          <a:prstGeom prst="rect">
            <a:avLst/>
          </a:prstGeom>
          <a:noFill/>
          <a:ln w="9525">
            <a:noFill/>
            <a:miter lim="800000"/>
            <a:headEnd/>
            <a:tailEnd/>
          </a:ln>
        </p:spPr>
        <p:txBody>
          <a:bodyPr wrap="square">
            <a:spAutoFit/>
          </a:bodyPr>
          <a:lstStyle/>
          <a:p>
            <a:pPr>
              <a:spcBef>
                <a:spcPct val="50000"/>
              </a:spcBef>
            </a:pPr>
            <a:r>
              <a:rPr lang="en-US" sz="2400" dirty="0">
                <a:solidFill>
                  <a:srgbClr val="C81E1E"/>
                </a:solidFill>
                <a:latin typeface="Times New Roman" pitchFamily="18" charset="0"/>
              </a:rPr>
              <a:t>class</a:t>
            </a:r>
          </a:p>
        </p:txBody>
      </p:sp>
      <p:sp>
        <p:nvSpPr>
          <p:cNvPr id="10253" name="Line 1040"/>
          <p:cNvSpPr>
            <a:spLocks noChangeShapeType="1"/>
          </p:cNvSpPr>
          <p:nvPr/>
        </p:nvSpPr>
        <p:spPr bwMode="auto">
          <a:xfrm>
            <a:off x="3810000" y="5181600"/>
            <a:ext cx="533401" cy="533400"/>
          </a:xfrm>
          <a:prstGeom prst="line">
            <a:avLst/>
          </a:prstGeom>
          <a:noFill/>
          <a:ln w="9525">
            <a:solidFill>
              <a:srgbClr val="C81E1E"/>
            </a:solidFill>
            <a:round/>
            <a:headEnd/>
            <a:tailEnd type="triangle" w="med" len="med"/>
          </a:ln>
        </p:spPr>
        <p:txBody>
          <a:bodyPr/>
          <a:lstStyle/>
          <a:p>
            <a:endParaRPr lang="en-US" dirty="0"/>
          </a:p>
        </p:txBody>
      </p:sp>
      <p:sp>
        <p:nvSpPr>
          <p:cNvPr id="10255" name="Text Box 2"/>
          <p:cNvSpPr txBox="1">
            <a:spLocks noChangeArrowheads="1"/>
          </p:cNvSpPr>
          <p:nvPr/>
        </p:nvSpPr>
        <p:spPr bwMode="auto">
          <a:xfrm>
            <a:off x="0" y="0"/>
            <a:ext cx="3711272" cy="584775"/>
          </a:xfrm>
          <a:prstGeom prst="rect">
            <a:avLst/>
          </a:prstGeom>
          <a:noFill/>
          <a:ln w="9525">
            <a:noFill/>
            <a:miter lim="800000"/>
            <a:headEnd/>
            <a:tailEnd/>
          </a:ln>
        </p:spPr>
        <p:txBody>
          <a:bodyPr wrap="none">
            <a:spAutoFit/>
          </a:bodyPr>
          <a:lstStyle/>
          <a:p>
            <a:r>
              <a:rPr lang="en-US" sz="3200" b="1" dirty="0">
                <a:latin typeface="+mj-lt"/>
                <a:ea typeface="+mj-ea"/>
                <a:cs typeface="+mj-cs"/>
              </a:rPr>
              <a:t>Putting it together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r>
              <a:rPr lang="en-US" dirty="0"/>
              <a:t>A class is a construct created in object-oriented programming languages that enables creation of objects.</a:t>
            </a:r>
          </a:p>
          <a:p>
            <a:r>
              <a:rPr lang="en-US" dirty="0"/>
              <a:t>Also sometimes called blueprint or template or prototype from which objects are created.</a:t>
            </a:r>
          </a:p>
          <a:p>
            <a:r>
              <a:rPr lang="en-US" dirty="0"/>
              <a:t>It defines members (variables and methods).</a:t>
            </a:r>
          </a:p>
          <a:p>
            <a:r>
              <a:rPr lang="en-US" dirty="0"/>
              <a:t>A class is an </a:t>
            </a:r>
            <a:r>
              <a:rPr lang="en-US" b="1" dirty="0"/>
              <a:t>abstraction.</a:t>
            </a:r>
          </a:p>
          <a:p>
            <a:pPr>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a:xfrm>
            <a:off x="152400" y="2743200"/>
            <a:ext cx="8229600" cy="3810000"/>
          </a:xfrm>
        </p:spPr>
        <p:txBody>
          <a:bodyPr/>
          <a:lstStyle/>
          <a:p>
            <a:pPr>
              <a:spcBef>
                <a:spcPts val="100"/>
              </a:spcBef>
            </a:pPr>
            <a:r>
              <a:rPr lang="en-US" dirty="0"/>
              <a:t>Abstraction is the process of taking only a set of essential characteristics from something.</a:t>
            </a:r>
          </a:p>
          <a:p>
            <a:pPr>
              <a:spcBef>
                <a:spcPts val="100"/>
              </a:spcBef>
            </a:pPr>
            <a:r>
              <a:rPr lang="en-US" dirty="0"/>
              <a:t>Example</a:t>
            </a:r>
          </a:p>
          <a:p>
            <a:pPr lvl="1">
              <a:spcBef>
                <a:spcPts val="100"/>
              </a:spcBef>
            </a:pPr>
            <a:r>
              <a:rPr lang="en-US" sz="2000" dirty="0">
                <a:ea typeface="+mn-ea"/>
                <a:cs typeface="+mn-cs"/>
              </a:rPr>
              <a:t>For a Doctor</a:t>
            </a:r>
            <a:r>
              <a:rPr lang="en-US" sz="2000" dirty="0">
                <a:ea typeface="+mn-ea"/>
                <a:cs typeface="+mn-cs"/>
                <a:sym typeface="Wingdings" pitchFamily="2" charset="2"/>
              </a:rPr>
              <a:t> you are a Patient</a:t>
            </a:r>
          </a:p>
          <a:p>
            <a:pPr lvl="2">
              <a:spcBef>
                <a:spcPts val="100"/>
              </a:spcBef>
            </a:pPr>
            <a:r>
              <a:rPr lang="en-US" sz="2000" dirty="0">
                <a:ea typeface="+mn-ea"/>
                <a:cs typeface="+mn-cs"/>
                <a:sym typeface="Wingdings" pitchFamily="2" charset="2"/>
              </a:rPr>
              <a:t>Name, Age, Old medical records</a:t>
            </a:r>
          </a:p>
          <a:p>
            <a:pPr lvl="1">
              <a:spcBef>
                <a:spcPts val="100"/>
              </a:spcBef>
            </a:pPr>
            <a:r>
              <a:rPr lang="en-US" sz="2000" dirty="0">
                <a:ea typeface="+mn-ea"/>
                <a:cs typeface="+mn-cs"/>
              </a:rPr>
              <a:t>For a Teacher</a:t>
            </a:r>
            <a:r>
              <a:rPr lang="en-US" sz="2000" dirty="0">
                <a:ea typeface="+mn-ea"/>
                <a:cs typeface="+mn-cs"/>
                <a:sym typeface="Wingdings" pitchFamily="2" charset="2"/>
              </a:rPr>
              <a:t> you are a </a:t>
            </a:r>
            <a:r>
              <a:rPr lang="en-US" sz="2000" dirty="0">
                <a:sym typeface="Wingdings" pitchFamily="2" charset="2"/>
              </a:rPr>
              <a:t>Student </a:t>
            </a:r>
          </a:p>
          <a:p>
            <a:pPr lvl="2">
              <a:spcBef>
                <a:spcPts val="100"/>
              </a:spcBef>
            </a:pPr>
            <a:r>
              <a:rPr lang="en-US" sz="2000" dirty="0">
                <a:ea typeface="+mn-ea"/>
                <a:cs typeface="+mn-cs"/>
                <a:sym typeface="Wingdings" pitchFamily="2" charset="2"/>
              </a:rPr>
              <a:t>Name, Roll Number/RegNo, Education background</a:t>
            </a:r>
          </a:p>
          <a:p>
            <a:pPr lvl="1">
              <a:spcBef>
                <a:spcPts val="100"/>
              </a:spcBef>
            </a:pPr>
            <a:r>
              <a:rPr lang="en-US" sz="2000" dirty="0">
                <a:ea typeface="+mn-ea"/>
                <a:cs typeface="+mn-cs"/>
                <a:sym typeface="Wingdings" pitchFamily="2" charset="2"/>
              </a:rPr>
              <a:t>For HR Staff you are ______________</a:t>
            </a:r>
          </a:p>
          <a:p>
            <a:pPr lvl="2">
              <a:spcBef>
                <a:spcPts val="100"/>
              </a:spcBef>
            </a:pPr>
            <a:r>
              <a:rPr lang="en-US" sz="2000" dirty="0">
                <a:ea typeface="+mn-ea"/>
                <a:cs typeface="+mn-cs"/>
                <a:sym typeface="Wingdings" pitchFamily="2" charset="2"/>
              </a:rPr>
              <a:t>___________,_____________,___________</a:t>
            </a:r>
          </a:p>
        </p:txBody>
      </p:sp>
      <p:sp>
        <p:nvSpPr>
          <p:cNvPr id="4" name="Slide Number Placeholder 3"/>
          <p:cNvSpPr>
            <a:spLocks noGrp="1"/>
          </p:cNvSpPr>
          <p:nvPr>
            <p:ph type="sldNum" sz="quarter" idx="10"/>
          </p:nvPr>
        </p:nvSpPr>
        <p:spPr>
          <a:xfrm>
            <a:off x="3505200" y="6696075"/>
            <a:ext cx="2133600" cy="238125"/>
          </a:xfrm>
        </p:spPr>
        <p:txBody>
          <a:bodyPr/>
          <a:lstStyle/>
          <a:p>
            <a:pPr>
              <a:defRPr/>
            </a:pPr>
            <a:fld id="{F04EE086-EB33-4D63-B7C0-09375A55E8A6}" type="slidenum">
              <a:rPr lang="en-US" smtClean="0">
                <a:sym typeface="Wingdings" pitchFamily="2" charset="2"/>
              </a:rPr>
              <a:pPr>
                <a:defRPr/>
              </a:pPr>
              <a:t>13</a:t>
            </a:fld>
            <a:endParaRPr lang="en-US" dirty="0">
              <a:sym typeface="Wingdings" pitchFamily="2" charset="2"/>
            </a:endParaRPr>
          </a:p>
        </p:txBody>
      </p:sp>
      <p:pic>
        <p:nvPicPr>
          <p:cNvPr id="1026" name="Picture 2" descr="C:\Program Files\Microsoft Office\MEDIA\CAGCAT10\j0292020.wmf"/>
          <p:cNvPicPr>
            <a:picLocks noChangeAspect="1" noChangeArrowheads="1"/>
          </p:cNvPicPr>
          <p:nvPr/>
        </p:nvPicPr>
        <p:blipFill>
          <a:blip r:embed="rId2" cstate="print"/>
          <a:srcRect/>
          <a:stretch>
            <a:fillRect/>
          </a:stretch>
        </p:blipFill>
        <p:spPr bwMode="auto">
          <a:xfrm>
            <a:off x="6629400" y="3581400"/>
            <a:ext cx="1869034" cy="1773936"/>
          </a:xfrm>
          <a:prstGeom prst="rect">
            <a:avLst/>
          </a:prstGeom>
          <a:noFill/>
        </p:spPr>
      </p:pic>
      <p:sp>
        <p:nvSpPr>
          <p:cNvPr id="6" name="TextBox 5"/>
          <p:cNvSpPr txBox="1"/>
          <p:nvPr/>
        </p:nvSpPr>
        <p:spPr>
          <a:xfrm>
            <a:off x="7315200" y="5410200"/>
            <a:ext cx="762000" cy="369332"/>
          </a:xfrm>
          <a:prstGeom prst="rect">
            <a:avLst/>
          </a:prstGeom>
          <a:noFill/>
        </p:spPr>
        <p:txBody>
          <a:bodyPr wrap="square" rtlCol="0">
            <a:spAutoFit/>
          </a:bodyPr>
          <a:lstStyle/>
          <a:p>
            <a:r>
              <a:rPr lang="en-US" dirty="0"/>
              <a:t>You</a:t>
            </a:r>
          </a:p>
        </p:txBody>
      </p:sp>
      <p:sp>
        <p:nvSpPr>
          <p:cNvPr id="7" name="Rectangle 6"/>
          <p:cNvSpPr/>
          <p:nvPr/>
        </p:nvSpPr>
        <p:spPr>
          <a:xfrm>
            <a:off x="228600" y="990600"/>
            <a:ext cx="8534400" cy="1631216"/>
          </a:xfrm>
          <a:prstGeom prst="rect">
            <a:avLst/>
          </a:prstGeom>
        </p:spPr>
        <p:txBody>
          <a:bodyPr wrap="square">
            <a:spAutoFit/>
          </a:bodyPr>
          <a:lstStyle/>
          <a:p>
            <a:pPr>
              <a:buNone/>
            </a:pPr>
            <a:r>
              <a:rPr lang="en-US" sz="2000" b="1" i="1" dirty="0">
                <a:solidFill>
                  <a:srgbClr val="5F5F5F"/>
                </a:solidFill>
                <a:latin typeface="+mj-lt"/>
                <a:sym typeface="Wingdings" pitchFamily="2" charset="2"/>
              </a:rPr>
              <a:t>Abstraction </a:t>
            </a:r>
            <a:r>
              <a:rPr lang="en-US" sz="2000" b="1" i="1" dirty="0">
                <a:solidFill>
                  <a:srgbClr val="C00000"/>
                </a:solidFill>
                <a:latin typeface="+mj-lt"/>
                <a:sym typeface="Wingdings" pitchFamily="2" charset="2"/>
              </a:rPr>
              <a:t>denotes essential characteristics </a:t>
            </a:r>
            <a:r>
              <a:rPr lang="en-US" sz="2000" b="1" i="1" dirty="0">
                <a:solidFill>
                  <a:srgbClr val="5F5F5F"/>
                </a:solidFill>
                <a:latin typeface="+mj-lt"/>
                <a:sym typeface="Wingdings" pitchFamily="2" charset="2"/>
              </a:rPr>
              <a:t>of an object that distinguish it from all other kinds of objects and thus provide crisply defined conceptual boundaries</a:t>
            </a:r>
            <a:r>
              <a:rPr lang="en-US" sz="2000" b="1" i="1" dirty="0">
                <a:solidFill>
                  <a:srgbClr val="C00000"/>
                </a:solidFill>
                <a:latin typeface="+mj-lt"/>
                <a:sym typeface="Wingdings" pitchFamily="2" charset="2"/>
              </a:rPr>
              <a:t>, relative to the perspective of the viewer.</a:t>
            </a:r>
          </a:p>
          <a:p>
            <a:r>
              <a:rPr lang="en-US" sz="2000" b="1" dirty="0">
                <a:solidFill>
                  <a:srgbClr val="5F5F5F"/>
                </a:solidFill>
                <a:latin typeface="+mj-lt"/>
                <a:sym typeface="Wingdings" pitchFamily="2" charset="2"/>
              </a:rPr>
              <a:t>-Grady </a:t>
            </a:r>
            <a:r>
              <a:rPr lang="en-US" sz="2000" b="1" dirty="0" err="1">
                <a:solidFill>
                  <a:srgbClr val="5F5F5F"/>
                </a:solidFill>
                <a:latin typeface="+mj-lt"/>
                <a:sym typeface="Wingdings" pitchFamily="2" charset="2"/>
              </a:rPr>
              <a:t>Booch</a:t>
            </a:r>
            <a:r>
              <a:rPr lang="en-US" sz="2000" b="1" dirty="0">
                <a:solidFill>
                  <a:srgbClr val="5F5F5F"/>
                </a:solidFill>
                <a:latin typeface="+mj-lt"/>
                <a:sym typeface="Wingdings" pitchFamily="2" charset="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Class</a:t>
            </a:r>
          </a:p>
        </p:txBody>
      </p:sp>
      <p:sp>
        <p:nvSpPr>
          <p:cNvPr id="3" name="Content Placeholder 2"/>
          <p:cNvSpPr>
            <a:spLocks noGrp="1"/>
          </p:cNvSpPr>
          <p:nvPr>
            <p:ph idx="1"/>
          </p:nvPr>
        </p:nvSpPr>
        <p:spPr>
          <a:xfrm>
            <a:off x="457200" y="1295400"/>
            <a:ext cx="8229600" cy="4525963"/>
          </a:xfrm>
        </p:spPr>
        <p:txBody>
          <a:bodyPr/>
          <a:lstStyle/>
          <a:p>
            <a:pPr>
              <a:buNone/>
            </a:pPr>
            <a:r>
              <a:rPr lang="en-US" b="1" dirty="0">
                <a:solidFill>
                  <a:schemeClr val="tx1"/>
                </a:solidFill>
                <a:latin typeface="Courier New" pitchFamily="49" charset="0"/>
                <a:cs typeface="Courier New" pitchFamily="49" charset="0"/>
              </a:rPr>
              <a:t>public  class Student{</a:t>
            </a:r>
          </a:p>
          <a:p>
            <a:pPr>
              <a:buNone/>
            </a:pPr>
            <a:r>
              <a:rPr lang="en-US" b="1" dirty="0">
                <a:solidFill>
                  <a:schemeClr val="tx1"/>
                </a:solidFill>
                <a:latin typeface="Courier New" pitchFamily="49" charset="0"/>
                <a:cs typeface="Courier New" pitchFamily="49" charset="0"/>
              </a:rPr>
              <a:t>public </a:t>
            </a: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regno</a:t>
            </a:r>
            <a:r>
              <a:rPr lang="en-US" b="1" dirty="0">
                <a:solidFill>
                  <a:schemeClr val="tx1"/>
                </a:solidFill>
                <a:latin typeface="Courier New" pitchFamily="49" charset="0"/>
                <a:cs typeface="Courier New" pitchFamily="49" charset="0"/>
              </a:rPr>
              <a:t>;</a:t>
            </a:r>
          </a:p>
          <a:p>
            <a:pPr>
              <a:buNone/>
            </a:pPr>
            <a:r>
              <a:rPr lang="en-US" b="1" dirty="0">
                <a:solidFill>
                  <a:schemeClr val="tx1"/>
                </a:solidFill>
                <a:latin typeface="Courier New" pitchFamily="49" charset="0"/>
                <a:cs typeface="Courier New" pitchFamily="49" charset="0"/>
              </a:rPr>
              <a:t>public String name;</a:t>
            </a:r>
          </a:p>
          <a:p>
            <a:pPr>
              <a:buNone/>
            </a:pPr>
            <a:r>
              <a:rPr lang="en-US" b="1" dirty="0">
                <a:solidFill>
                  <a:schemeClr val="tx1"/>
                </a:solidFill>
                <a:latin typeface="Courier New" pitchFamily="49" charset="0"/>
                <a:cs typeface="Courier New" pitchFamily="49" charset="0"/>
              </a:rPr>
              <a:t>public void display()</a:t>
            </a:r>
          </a:p>
          <a:p>
            <a:pPr>
              <a:buNone/>
            </a:pPr>
            <a:r>
              <a:rPr lang="en-US" b="1" dirty="0">
                <a:solidFill>
                  <a:schemeClr val="tx1"/>
                </a:solidFill>
                <a:latin typeface="Courier New" pitchFamily="49" charset="0"/>
                <a:cs typeface="Courier New" pitchFamily="49" charset="0"/>
              </a:rPr>
              <a:t>{</a:t>
            </a:r>
          </a:p>
          <a:p>
            <a:pPr>
              <a:buNone/>
            </a:pPr>
            <a:r>
              <a:rPr lang="en-US" b="1" dirty="0">
                <a:solidFill>
                  <a:schemeClr val="tx1"/>
                </a:solidFill>
                <a:latin typeface="Courier New" pitchFamily="49" charset="0"/>
                <a:cs typeface="Courier New" pitchFamily="49" charset="0"/>
              </a:rPr>
              <a:t>//display statements</a:t>
            </a:r>
          </a:p>
          <a:p>
            <a:pPr>
              <a:buNone/>
            </a:pPr>
            <a:r>
              <a:rPr lang="en-US" b="1" dirty="0">
                <a:solidFill>
                  <a:schemeClr val="tx1"/>
                </a:solidFill>
                <a:latin typeface="Courier New" pitchFamily="49" charset="0"/>
                <a:cs typeface="Courier New" pitchFamily="49" charset="0"/>
              </a:rPr>
              <a:t>}</a:t>
            </a:r>
          </a:p>
          <a:p>
            <a:pPr>
              <a:buNone/>
            </a:pPr>
            <a:r>
              <a:rPr lang="en-US" b="1" dirty="0">
                <a:solidFill>
                  <a:schemeClr val="tx1"/>
                </a:solidFill>
                <a:latin typeface="Courier New" pitchFamily="49" charset="0"/>
                <a:cs typeface="Courier New" pitchFamily="49" charset="0"/>
              </a:rPr>
              <a:t>}</a:t>
            </a:r>
          </a:p>
          <a:p>
            <a:pPr>
              <a:buNone/>
            </a:pPr>
            <a:r>
              <a:rPr lang="en-US" dirty="0"/>
              <a:t>Creating Student Object</a:t>
            </a:r>
          </a:p>
          <a:p>
            <a:pPr>
              <a:buNone/>
            </a:pPr>
            <a:r>
              <a:rPr lang="en-US" b="1" dirty="0">
                <a:solidFill>
                  <a:schemeClr val="tx1"/>
                </a:solidFill>
                <a:latin typeface="Courier New" pitchFamily="49" charset="0"/>
                <a:cs typeface="Courier New" pitchFamily="49" charset="0"/>
              </a:rPr>
              <a:t>Student s= new Student();</a:t>
            </a:r>
          </a:p>
          <a:p>
            <a:pPr>
              <a:buNone/>
            </a:pPr>
            <a:r>
              <a:rPr lang="en-US" b="1" dirty="0">
                <a:solidFill>
                  <a:schemeClr val="tx1"/>
                </a:solidFill>
                <a:latin typeface="Courier New" pitchFamily="49" charset="0"/>
                <a:cs typeface="Courier New" pitchFamily="49" charset="0"/>
              </a:rPr>
              <a:t>s.display(); </a:t>
            </a:r>
            <a:r>
              <a:rPr lang="en-US" b="1" dirty="0">
                <a:solidFill>
                  <a:schemeClr val="tx1"/>
                </a:solidFill>
                <a:latin typeface="Courier New" pitchFamily="49" charset="0"/>
                <a:cs typeface="Courier New" pitchFamily="49" charset="0"/>
                <a:sym typeface="Wingdings" pitchFamily="2" charset="2"/>
              </a:rPr>
              <a:t> access members using ‘.’ </a:t>
            </a:r>
            <a:endParaRPr lang="en-US" b="1" dirty="0">
              <a:solidFill>
                <a:schemeClr val="tx1"/>
              </a:solidFill>
              <a:latin typeface="Courier New" pitchFamily="49" charset="0"/>
              <a:cs typeface="Courier New" pitchFamily="49" charset="0"/>
            </a:endParaRPr>
          </a:p>
          <a:p>
            <a:pPr>
              <a:buNone/>
            </a:pPr>
            <a:endParaRPr lang="en-US" b="1"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14</a:t>
            </a:fld>
            <a:endParaRPr lang="en-US" dirty="0"/>
          </a:p>
        </p:txBody>
      </p:sp>
      <p:sp>
        <p:nvSpPr>
          <p:cNvPr id="5" name="TextBox 4"/>
          <p:cNvSpPr txBox="1"/>
          <p:nvPr/>
        </p:nvSpPr>
        <p:spPr>
          <a:xfrm>
            <a:off x="4800600" y="5867400"/>
            <a:ext cx="4038600" cy="369332"/>
          </a:xfrm>
          <a:prstGeom prst="rect">
            <a:avLst/>
          </a:prstGeom>
          <a:noFill/>
        </p:spPr>
        <p:txBody>
          <a:bodyPr wrap="square" rtlCol="0">
            <a:spAutoFit/>
          </a:bodyPr>
          <a:lstStyle/>
          <a:p>
            <a:r>
              <a:rPr lang="en-US" i="1" dirty="0">
                <a:solidFill>
                  <a:schemeClr val="accent2">
                    <a:lumMod val="40000"/>
                    <a:lumOff val="60000"/>
                  </a:schemeClr>
                </a:solidFill>
              </a:rPr>
              <a:t>More on classes in the later sessions</a:t>
            </a:r>
          </a:p>
        </p:txBody>
      </p:sp>
      <p:sp>
        <p:nvSpPr>
          <p:cNvPr id="6" name="Text Box 33"/>
          <p:cNvSpPr txBox="1">
            <a:spLocks noChangeArrowheads="1"/>
          </p:cNvSpPr>
          <p:nvPr/>
        </p:nvSpPr>
        <p:spPr bwMode="auto">
          <a:xfrm>
            <a:off x="5867400" y="1905000"/>
            <a:ext cx="2197100" cy="396875"/>
          </a:xfrm>
          <a:prstGeom prst="rect">
            <a:avLst/>
          </a:prstGeom>
          <a:noFill/>
          <a:ln w="9525">
            <a:noFill/>
            <a:miter lim="800000"/>
            <a:headEnd/>
            <a:tailEnd/>
          </a:ln>
        </p:spPr>
        <p:txBody>
          <a:bodyPr wrap="none">
            <a:spAutoFit/>
          </a:bodyPr>
          <a:lstStyle/>
          <a:p>
            <a:r>
              <a:rPr lang="en-US" sz="2000" dirty="0">
                <a:solidFill>
                  <a:schemeClr val="accent2"/>
                </a:solidFill>
                <a:latin typeface="Times New Roman" pitchFamily="18" charset="0"/>
              </a:rPr>
              <a:t>public data member</a:t>
            </a:r>
          </a:p>
        </p:txBody>
      </p:sp>
      <p:sp>
        <p:nvSpPr>
          <p:cNvPr id="7" name="Text Box 34"/>
          <p:cNvSpPr txBox="1">
            <a:spLocks noChangeArrowheads="1"/>
          </p:cNvSpPr>
          <p:nvPr/>
        </p:nvSpPr>
        <p:spPr bwMode="auto">
          <a:xfrm>
            <a:off x="5715000" y="2743200"/>
            <a:ext cx="2619375" cy="396875"/>
          </a:xfrm>
          <a:prstGeom prst="rect">
            <a:avLst/>
          </a:prstGeom>
          <a:noFill/>
          <a:ln w="9525">
            <a:noFill/>
            <a:miter lim="800000"/>
            <a:headEnd/>
            <a:tailEnd/>
          </a:ln>
        </p:spPr>
        <p:txBody>
          <a:bodyPr wrap="none">
            <a:spAutoFit/>
          </a:bodyPr>
          <a:lstStyle/>
          <a:p>
            <a:r>
              <a:rPr lang="en-US" sz="2000" dirty="0">
                <a:solidFill>
                  <a:schemeClr val="accent2"/>
                </a:solidFill>
                <a:latin typeface="Times New Roman" pitchFamily="18" charset="0"/>
              </a:rPr>
              <a:t>public member function</a:t>
            </a:r>
          </a:p>
        </p:txBody>
      </p:sp>
      <p:sp>
        <p:nvSpPr>
          <p:cNvPr id="8" name="Right Brace 7"/>
          <p:cNvSpPr/>
          <p:nvPr/>
        </p:nvSpPr>
        <p:spPr>
          <a:xfrm>
            <a:off x="3429000" y="1828800"/>
            <a:ext cx="304800" cy="9906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p:cNvCxnSpPr>
            <a:stCxn id="8" idx="1"/>
            <a:endCxn id="6" idx="1"/>
          </p:cNvCxnSpPr>
          <p:nvPr/>
        </p:nvCxnSpPr>
        <p:spPr>
          <a:xfrm flipV="1">
            <a:off x="3733800" y="2103438"/>
            <a:ext cx="2133600" cy="22066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886200" y="2895600"/>
            <a:ext cx="1828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838200"/>
          </a:xfrm>
        </p:spPr>
        <p:txBody>
          <a:bodyPr/>
          <a:lstStyle/>
          <a:p>
            <a:r>
              <a:rPr lang="en-US" dirty="0"/>
              <a:t>Encapsulation</a:t>
            </a:r>
          </a:p>
        </p:txBody>
      </p:sp>
      <p:sp>
        <p:nvSpPr>
          <p:cNvPr id="4" name="Slide Number Placeholder 3"/>
          <p:cNvSpPr>
            <a:spLocks noGrp="1"/>
          </p:cNvSpPr>
          <p:nvPr>
            <p:ph type="sldNum" sz="quarter" idx="10"/>
          </p:nvPr>
        </p:nvSpPr>
        <p:spPr>
          <a:xfrm>
            <a:off x="3581400" y="6543675"/>
            <a:ext cx="2133600" cy="238125"/>
          </a:xfrm>
        </p:spPr>
        <p:txBody>
          <a:bodyPr/>
          <a:lstStyle/>
          <a:p>
            <a:pPr>
              <a:defRPr/>
            </a:pPr>
            <a:fld id="{F04EE086-EB33-4D63-B7C0-09375A55E8A6}" type="slidenum">
              <a:rPr lang="en-US" smtClean="0"/>
              <a:pPr>
                <a:defRPr/>
              </a:pPr>
              <a:t>15</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5571812" y="381000"/>
            <a:ext cx="2904621" cy="2819400"/>
          </a:xfrm>
          <a:prstGeom prst="rect">
            <a:avLst/>
          </a:prstGeom>
          <a:noFill/>
          <a:ln w="9525">
            <a:noFill/>
            <a:miter lim="800000"/>
            <a:headEnd/>
            <a:tailEnd/>
          </a:ln>
        </p:spPr>
      </p:pic>
      <p:sp>
        <p:nvSpPr>
          <p:cNvPr id="8" name="TextBox 7"/>
          <p:cNvSpPr txBox="1"/>
          <p:nvPr/>
        </p:nvSpPr>
        <p:spPr>
          <a:xfrm>
            <a:off x="304800" y="1143000"/>
            <a:ext cx="4572000" cy="1631216"/>
          </a:xfrm>
          <a:prstGeom prst="rect">
            <a:avLst/>
          </a:prstGeom>
          <a:noFill/>
        </p:spPr>
        <p:txBody>
          <a:bodyPr wrap="square" rtlCol="0">
            <a:spAutoFit/>
          </a:bodyPr>
          <a:lstStyle/>
          <a:p>
            <a:r>
              <a:rPr lang="en-US" sz="2000" i="1" dirty="0">
                <a:sym typeface="Wingdings" pitchFamily="2" charset="2"/>
              </a:rPr>
              <a:t>Would you like it if your CPU is given to you like this?</a:t>
            </a:r>
          </a:p>
          <a:p>
            <a:endParaRPr lang="en-US" sz="2000" i="1" dirty="0">
              <a:sym typeface="Wingdings" pitchFamily="2" charset="2"/>
            </a:endParaRPr>
          </a:p>
          <a:p>
            <a:r>
              <a:rPr lang="en-US" sz="2000" i="1" dirty="0">
                <a:sym typeface="Wingdings" pitchFamily="2" charset="2"/>
              </a:rPr>
              <a:t>What are the problems if it were given to you like this?</a:t>
            </a:r>
          </a:p>
        </p:txBody>
      </p:sp>
      <p:sp>
        <p:nvSpPr>
          <p:cNvPr id="10" name="Content Placeholder 2"/>
          <p:cNvSpPr>
            <a:spLocks noGrp="1"/>
          </p:cNvSpPr>
          <p:nvPr>
            <p:ph idx="1"/>
          </p:nvPr>
        </p:nvSpPr>
        <p:spPr>
          <a:xfrm>
            <a:off x="152400" y="5029200"/>
            <a:ext cx="8382000" cy="1752600"/>
          </a:xfrm>
        </p:spPr>
        <p:txBody>
          <a:bodyPr/>
          <a:lstStyle/>
          <a:p>
            <a:r>
              <a:rPr lang="en-US" dirty="0"/>
              <a:t>Encapsulation is binding data and operations that work on data together in a construct.</a:t>
            </a:r>
          </a:p>
          <a:p>
            <a:r>
              <a:rPr lang="en-US" dirty="0"/>
              <a:t>Encapsulation involves Data and Implementation Hiding.</a:t>
            </a:r>
          </a:p>
          <a:p>
            <a:endParaRPr lang="en-US" dirty="0"/>
          </a:p>
        </p:txBody>
      </p:sp>
      <p:sp>
        <p:nvSpPr>
          <p:cNvPr id="11" name="Rectangle 10"/>
          <p:cNvSpPr/>
          <p:nvPr/>
        </p:nvSpPr>
        <p:spPr>
          <a:xfrm>
            <a:off x="152400" y="3397984"/>
            <a:ext cx="8534400" cy="1631216"/>
          </a:xfrm>
          <a:prstGeom prst="rect">
            <a:avLst/>
          </a:prstGeom>
        </p:spPr>
        <p:txBody>
          <a:bodyPr wrap="square">
            <a:spAutoFit/>
          </a:bodyPr>
          <a:lstStyle/>
          <a:p>
            <a:pPr>
              <a:buNone/>
            </a:pPr>
            <a:r>
              <a:rPr lang="en-US" sz="2000" b="1" i="1" dirty="0">
                <a:solidFill>
                  <a:srgbClr val="5F5F5F"/>
                </a:solidFill>
                <a:latin typeface="+mj-lt"/>
                <a:sym typeface="Wingdings" pitchFamily="2" charset="2"/>
              </a:rPr>
              <a:t>Encapsulation is the process of compartmentalizing the elements of abstraction that constitute its structure and behavior; encapsulation serves to separate the contractual interface of an abstraction and its implementation.</a:t>
            </a:r>
            <a:endParaRPr lang="en-US" sz="2000" b="1" i="1" dirty="0">
              <a:solidFill>
                <a:srgbClr val="C00000"/>
              </a:solidFill>
              <a:latin typeface="+mj-lt"/>
              <a:sym typeface="Wingdings" pitchFamily="2" charset="2"/>
            </a:endParaRPr>
          </a:p>
          <a:p>
            <a:r>
              <a:rPr lang="en-US" sz="2000" b="1" dirty="0">
                <a:solidFill>
                  <a:srgbClr val="5F5F5F"/>
                </a:solidFill>
                <a:latin typeface="+mj-lt"/>
                <a:sym typeface="Wingdings" pitchFamily="2" charset="2"/>
              </a:rPr>
              <a:t>- Grady </a:t>
            </a:r>
            <a:r>
              <a:rPr lang="en-US" sz="2000" b="1" dirty="0" err="1">
                <a:solidFill>
                  <a:srgbClr val="5F5F5F"/>
                </a:solidFill>
                <a:latin typeface="+mj-lt"/>
                <a:sym typeface="Wingdings" pitchFamily="2" charset="2"/>
              </a:rPr>
              <a:t>Booch</a:t>
            </a:r>
            <a:r>
              <a:rPr lang="en-US" sz="2000" b="1" dirty="0">
                <a:solidFill>
                  <a:srgbClr val="5F5F5F"/>
                </a:solidFill>
                <a:latin typeface="+mj-lt"/>
                <a:sym typeface="Wingdings" pitchFamily="2" charset="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838200"/>
          </a:xfrm>
        </p:spPr>
        <p:txBody>
          <a:bodyPr/>
          <a:lstStyle/>
          <a:p>
            <a:r>
              <a:rPr lang="en-US" dirty="0"/>
              <a:t>Data and Implementation hiding in Java class</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16</a:t>
            </a:fld>
            <a:endParaRPr lang="en-US" dirty="0"/>
          </a:p>
        </p:txBody>
      </p:sp>
      <p:sp>
        <p:nvSpPr>
          <p:cNvPr id="5" name="Content Placeholder 2"/>
          <p:cNvSpPr>
            <a:spLocks noGrp="1"/>
          </p:cNvSpPr>
          <p:nvPr>
            <p:ph idx="1"/>
          </p:nvPr>
        </p:nvSpPr>
        <p:spPr>
          <a:xfrm>
            <a:off x="457200" y="1600200"/>
            <a:ext cx="3886200" cy="4525963"/>
          </a:xfrm>
        </p:spPr>
        <p:txBody>
          <a:bodyPr/>
          <a:lstStyle/>
          <a:p>
            <a:pPr>
              <a:buNone/>
            </a:pPr>
            <a:r>
              <a:rPr lang="en-US" b="1" dirty="0">
                <a:solidFill>
                  <a:schemeClr val="tx1"/>
                </a:solidFill>
                <a:latin typeface="Courier New" pitchFamily="49" charset="0"/>
                <a:cs typeface="Courier New" pitchFamily="49" charset="0"/>
              </a:rPr>
              <a:t>public  class Student{</a:t>
            </a:r>
          </a:p>
          <a:p>
            <a:pPr>
              <a:lnSpc>
                <a:spcPct val="100000"/>
              </a:lnSpc>
              <a:spcBef>
                <a:spcPts val="0"/>
              </a:spcBef>
              <a:buNone/>
            </a:pPr>
            <a:r>
              <a:rPr lang="en-US" b="1" dirty="0">
                <a:solidFill>
                  <a:srgbClr val="C00000"/>
                </a:solidFill>
                <a:latin typeface="Courier New" pitchFamily="49" charset="0"/>
                <a:cs typeface="Courier New" pitchFamily="49" charset="0"/>
              </a:rPr>
              <a:t>private</a:t>
            </a:r>
          </a:p>
          <a:p>
            <a:pPr>
              <a:lnSpc>
                <a:spcPct val="100000"/>
              </a:lnSpc>
              <a:spcBef>
                <a:spcPts val="0"/>
              </a:spcBef>
              <a:buNone/>
            </a:pPr>
            <a:r>
              <a:rPr lang="en-US" b="1" strike="sngStrike" dirty="0">
                <a:solidFill>
                  <a:schemeClr val="tx1"/>
                </a:solidFill>
                <a:latin typeface="Courier New" pitchFamily="49" charset="0"/>
                <a:cs typeface="Courier New" pitchFamily="49" charset="0"/>
              </a:rPr>
              <a:t>public</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regno</a:t>
            </a:r>
            <a:r>
              <a:rPr lang="en-US" b="1" dirty="0">
                <a:solidFill>
                  <a:schemeClr val="tx1"/>
                </a:solidFill>
                <a:latin typeface="Courier New" pitchFamily="49" charset="0"/>
                <a:cs typeface="Courier New" pitchFamily="49" charset="0"/>
              </a:rPr>
              <a:t>;</a:t>
            </a:r>
          </a:p>
          <a:p>
            <a:pPr>
              <a:lnSpc>
                <a:spcPct val="100000"/>
              </a:lnSpc>
              <a:spcBef>
                <a:spcPts val="0"/>
              </a:spcBef>
              <a:buNone/>
            </a:pPr>
            <a:endParaRPr lang="en-US" b="1" dirty="0">
              <a:solidFill>
                <a:schemeClr val="tx1"/>
              </a:solidFill>
              <a:latin typeface="Courier New" pitchFamily="49" charset="0"/>
              <a:cs typeface="Courier New" pitchFamily="49" charset="0"/>
            </a:endParaRPr>
          </a:p>
          <a:p>
            <a:pPr>
              <a:lnSpc>
                <a:spcPct val="100000"/>
              </a:lnSpc>
              <a:buNone/>
            </a:pPr>
            <a:r>
              <a:rPr lang="en-US" b="1" dirty="0">
                <a:solidFill>
                  <a:srgbClr val="C00000"/>
                </a:solidFill>
                <a:latin typeface="Courier New" pitchFamily="49" charset="0"/>
                <a:cs typeface="Courier New" pitchFamily="49" charset="0"/>
              </a:rPr>
              <a:t>private</a:t>
            </a:r>
            <a:endParaRPr lang="en-US" b="1" dirty="0">
              <a:solidFill>
                <a:schemeClr val="tx1"/>
              </a:solidFill>
              <a:latin typeface="Courier New" pitchFamily="49" charset="0"/>
              <a:cs typeface="Courier New" pitchFamily="49" charset="0"/>
            </a:endParaRPr>
          </a:p>
          <a:p>
            <a:pPr>
              <a:lnSpc>
                <a:spcPct val="100000"/>
              </a:lnSpc>
              <a:buNone/>
            </a:pPr>
            <a:r>
              <a:rPr lang="en-US" b="1" strike="sngStrike" dirty="0">
                <a:solidFill>
                  <a:schemeClr val="tx1"/>
                </a:solidFill>
                <a:latin typeface="Courier New" pitchFamily="49" charset="0"/>
                <a:cs typeface="Courier New" pitchFamily="49" charset="0"/>
              </a:rPr>
              <a:t>public</a:t>
            </a:r>
            <a:r>
              <a:rPr lang="en-US" b="1" dirty="0">
                <a:solidFill>
                  <a:schemeClr val="tx1"/>
                </a:solidFill>
                <a:latin typeface="Courier New" pitchFamily="49" charset="0"/>
                <a:cs typeface="Courier New" pitchFamily="49" charset="0"/>
              </a:rPr>
              <a:t> String name;</a:t>
            </a:r>
          </a:p>
          <a:p>
            <a:pPr>
              <a:buNone/>
            </a:pPr>
            <a:endParaRPr lang="en-US" b="1" dirty="0">
              <a:solidFill>
                <a:schemeClr val="tx1"/>
              </a:solidFill>
              <a:latin typeface="Courier New" pitchFamily="49" charset="0"/>
              <a:cs typeface="Courier New" pitchFamily="49" charset="0"/>
            </a:endParaRPr>
          </a:p>
          <a:p>
            <a:pPr>
              <a:buNone/>
            </a:pPr>
            <a:r>
              <a:rPr lang="en-US" b="1" dirty="0">
                <a:solidFill>
                  <a:schemeClr val="tx1"/>
                </a:solidFill>
                <a:latin typeface="Courier New" pitchFamily="49" charset="0"/>
                <a:cs typeface="Courier New" pitchFamily="49" charset="0"/>
              </a:rPr>
              <a:t>public void display(){</a:t>
            </a:r>
          </a:p>
          <a:p>
            <a:pPr>
              <a:buNone/>
            </a:pPr>
            <a:r>
              <a:rPr lang="en-US" b="1" dirty="0">
                <a:solidFill>
                  <a:schemeClr val="tx1"/>
                </a:solidFill>
                <a:latin typeface="Courier New" pitchFamily="49" charset="0"/>
                <a:cs typeface="Courier New" pitchFamily="49" charset="0"/>
              </a:rPr>
              <a:t>//display statements</a:t>
            </a:r>
          </a:p>
          <a:p>
            <a:pPr>
              <a:buNone/>
            </a:pPr>
            <a:r>
              <a:rPr lang="en-US" b="1" dirty="0">
                <a:solidFill>
                  <a:schemeClr val="tx1"/>
                </a:solidFill>
                <a:latin typeface="Courier New" pitchFamily="49" charset="0"/>
                <a:cs typeface="Courier New" pitchFamily="49" charset="0"/>
              </a:rPr>
              <a:t>}</a:t>
            </a:r>
          </a:p>
          <a:p>
            <a:pPr>
              <a:buNone/>
            </a:pPr>
            <a:r>
              <a:rPr lang="en-US" b="1" dirty="0">
                <a:solidFill>
                  <a:schemeClr val="tx1"/>
                </a:solidFill>
                <a:latin typeface="Courier New" pitchFamily="49" charset="0"/>
                <a:cs typeface="Courier New" pitchFamily="49" charset="0"/>
              </a:rPr>
              <a:t>}</a:t>
            </a:r>
          </a:p>
        </p:txBody>
      </p:sp>
      <p:sp>
        <p:nvSpPr>
          <p:cNvPr id="7" name="TextBox 6"/>
          <p:cNvSpPr txBox="1"/>
          <p:nvPr/>
        </p:nvSpPr>
        <p:spPr>
          <a:xfrm>
            <a:off x="4953000" y="5421868"/>
            <a:ext cx="4038600" cy="369332"/>
          </a:xfrm>
          <a:prstGeom prst="rect">
            <a:avLst/>
          </a:prstGeom>
          <a:noFill/>
        </p:spPr>
        <p:txBody>
          <a:bodyPr wrap="square" rtlCol="0">
            <a:spAutoFit/>
          </a:bodyPr>
          <a:lstStyle/>
          <a:p>
            <a:r>
              <a:rPr lang="en-US" i="1" dirty="0">
                <a:solidFill>
                  <a:schemeClr val="accent2">
                    <a:lumMod val="40000"/>
                    <a:lumOff val="60000"/>
                  </a:schemeClr>
                </a:solidFill>
              </a:rPr>
              <a:t>More on this in the later sessions</a:t>
            </a:r>
          </a:p>
        </p:txBody>
      </p:sp>
      <p:sp>
        <p:nvSpPr>
          <p:cNvPr id="8" name="Rectangle 7"/>
          <p:cNvSpPr/>
          <p:nvPr/>
        </p:nvSpPr>
        <p:spPr>
          <a:xfrm>
            <a:off x="381000" y="2133600"/>
            <a:ext cx="3124200" cy="1600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33400" y="4800600"/>
            <a:ext cx="33528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0" y="6019800"/>
            <a:ext cx="4572000" cy="646331"/>
          </a:xfrm>
          <a:prstGeom prst="rect">
            <a:avLst/>
          </a:prstGeom>
          <a:noFill/>
        </p:spPr>
        <p:txBody>
          <a:bodyPr wrap="square" rtlCol="0">
            <a:spAutoFit/>
          </a:bodyPr>
          <a:lstStyle/>
          <a:p>
            <a:r>
              <a:rPr lang="en-US" i="1" dirty="0"/>
              <a:t>Not visible to any other class other than Student class</a:t>
            </a:r>
          </a:p>
        </p:txBody>
      </p:sp>
      <p:cxnSp>
        <p:nvCxnSpPr>
          <p:cNvPr id="12" name="Straight Arrow Connector 11"/>
          <p:cNvCxnSpPr>
            <a:endCxn id="10" idx="0"/>
          </p:cNvCxnSpPr>
          <p:nvPr/>
        </p:nvCxnSpPr>
        <p:spPr>
          <a:xfrm>
            <a:off x="3505200" y="3657600"/>
            <a:ext cx="1066800" cy="2362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33800" y="5334000"/>
            <a:ext cx="76200" cy="762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2400" y="4038600"/>
            <a:ext cx="825867" cy="369332"/>
          </a:xfrm>
          <a:prstGeom prst="rect">
            <a:avLst/>
          </a:prstGeom>
          <a:noFill/>
        </p:spPr>
        <p:txBody>
          <a:bodyPr wrap="none" rtlCol="0">
            <a:spAutoFit/>
          </a:bodyPr>
          <a:lstStyle/>
          <a:p>
            <a:r>
              <a:rPr lang="en-US" i="1" dirty="0"/>
              <a:t>visible</a:t>
            </a:r>
          </a:p>
        </p:txBody>
      </p:sp>
      <p:cxnSp>
        <p:nvCxnSpPr>
          <p:cNvPr id="18" name="Straight Arrow Connector 17"/>
          <p:cNvCxnSpPr>
            <a:endCxn id="16" idx="3"/>
          </p:cNvCxnSpPr>
          <p:nvPr/>
        </p:nvCxnSpPr>
        <p:spPr>
          <a:xfrm flipH="1" flipV="1">
            <a:off x="978267" y="4223266"/>
            <a:ext cx="164733" cy="12013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bwMode="auto">
          <a:xfrm>
            <a:off x="4495800" y="1524000"/>
            <a:ext cx="4495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000" b="1"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public  class Test{</a:t>
            </a: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000" b="1"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public void print(){</a:t>
            </a: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lang="en-US" sz="2000" b="1" kern="0" dirty="0">
                <a:latin typeface="Courier New" pitchFamily="49" charset="0"/>
                <a:cs typeface="Courier New" pitchFamily="49" charset="0"/>
              </a:rPr>
              <a:t>Student s= new Student();</a:t>
            </a: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000" b="1" i="0" u="none" strike="sngStrike" kern="0" cap="none" spc="0" normalizeH="0" noProof="0" dirty="0">
                <a:ln>
                  <a:noFill/>
                </a:ln>
                <a:solidFill>
                  <a:schemeClr val="tx1"/>
                </a:solidFill>
                <a:effectLst/>
                <a:uLnTx/>
                <a:uFillTx/>
                <a:latin typeface="Courier New" pitchFamily="49" charset="0"/>
                <a:ea typeface="+mn-ea"/>
                <a:cs typeface="Courier New" pitchFamily="49" charset="0"/>
              </a:rPr>
              <a:t>s.regno; s.name;</a:t>
            </a: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000" b="1"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s.display();</a:t>
            </a: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000" b="1"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a:t>
            </a: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endParaRPr kumimoji="0" lang="en-US" sz="2000" b="1"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
        <p:nvSpPr>
          <p:cNvPr id="20" name="TextBox 19"/>
          <p:cNvSpPr txBox="1"/>
          <p:nvPr/>
        </p:nvSpPr>
        <p:spPr>
          <a:xfrm>
            <a:off x="5486401" y="4114800"/>
            <a:ext cx="3657600" cy="923330"/>
          </a:xfrm>
          <a:prstGeom prst="rect">
            <a:avLst/>
          </a:prstGeom>
          <a:noFill/>
        </p:spPr>
        <p:txBody>
          <a:bodyPr wrap="square" rtlCol="0">
            <a:spAutoFit/>
          </a:bodyPr>
          <a:lstStyle/>
          <a:p>
            <a:r>
              <a:rPr lang="en-US" i="1" dirty="0"/>
              <a:t>Change in implementation of display() does not affect Test class.</a:t>
            </a:r>
          </a:p>
        </p:txBody>
      </p:sp>
      <p:cxnSp>
        <p:nvCxnSpPr>
          <p:cNvPr id="22" name="Straight Arrow Connector 21"/>
          <p:cNvCxnSpPr/>
          <p:nvPr/>
        </p:nvCxnSpPr>
        <p:spPr>
          <a:xfrm>
            <a:off x="6172200" y="3886200"/>
            <a:ext cx="304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200" y="1066800"/>
            <a:ext cx="5029200" cy="400110"/>
          </a:xfrm>
          <a:prstGeom prst="rect">
            <a:avLst/>
          </a:prstGeom>
          <a:noFill/>
        </p:spPr>
        <p:txBody>
          <a:bodyPr wrap="square" rtlCol="0">
            <a:spAutoFit/>
          </a:bodyPr>
          <a:lstStyle/>
          <a:p>
            <a:r>
              <a:rPr lang="en-US" sz="2000" b="1" dirty="0">
                <a:latin typeface="Courier New" pitchFamily="49" charset="0"/>
                <a:cs typeface="Courier New" pitchFamily="49" charset="0"/>
              </a:rPr>
              <a:t>public</a:t>
            </a:r>
            <a:r>
              <a:rPr lang="en-US" sz="2000" b="1" dirty="0"/>
              <a:t> </a:t>
            </a:r>
            <a:r>
              <a:rPr lang="en-US" sz="2000" dirty="0" err="1"/>
              <a:t>vs</a:t>
            </a:r>
            <a:r>
              <a:rPr lang="en-US" sz="2000" b="1" dirty="0"/>
              <a:t> </a:t>
            </a:r>
            <a:r>
              <a:rPr lang="en-US" sz="2000" b="1" dirty="0">
                <a:latin typeface="Courier New" pitchFamily="49" charset="0"/>
                <a:cs typeface="Courier New" pitchFamily="49" charset="0"/>
              </a:rPr>
              <a:t>private</a:t>
            </a:r>
            <a:r>
              <a:rPr lang="en-US" sz="2000" b="1" dirty="0"/>
              <a:t> </a:t>
            </a:r>
            <a:r>
              <a:rPr lang="en-US" sz="2000" dirty="0"/>
              <a:t>access </a:t>
            </a:r>
            <a:r>
              <a:rPr lang="en-US" sz="2000" dirty="0" err="1"/>
              <a:t>specifiers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Polymorphism</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17</a:t>
            </a:fld>
            <a:endParaRPr lang="en-US" dirty="0"/>
          </a:p>
        </p:txBody>
      </p:sp>
      <p:sp>
        <p:nvSpPr>
          <p:cNvPr id="8" name="Rectangle 7"/>
          <p:cNvSpPr/>
          <p:nvPr/>
        </p:nvSpPr>
        <p:spPr>
          <a:xfrm>
            <a:off x="304800" y="1066800"/>
            <a:ext cx="8534400" cy="1015663"/>
          </a:xfrm>
          <a:prstGeom prst="rect">
            <a:avLst/>
          </a:prstGeom>
        </p:spPr>
        <p:txBody>
          <a:bodyPr wrap="square">
            <a:spAutoFit/>
          </a:bodyPr>
          <a:lstStyle/>
          <a:p>
            <a:pPr>
              <a:buNone/>
            </a:pPr>
            <a:r>
              <a:rPr lang="en-US" sz="2000" b="1" i="1" dirty="0">
                <a:solidFill>
                  <a:srgbClr val="5F5F5F"/>
                </a:solidFill>
                <a:latin typeface="+mj-lt"/>
                <a:sym typeface="Wingdings" pitchFamily="2" charset="2"/>
              </a:rPr>
              <a:t>Inheritance defines relationship among classes, wherein one class share structure or behavior defined in one or more classes. </a:t>
            </a:r>
          </a:p>
          <a:p>
            <a:pPr>
              <a:buNone/>
            </a:pPr>
            <a:r>
              <a:rPr lang="en-US" sz="2000" b="1" dirty="0">
                <a:solidFill>
                  <a:srgbClr val="5F5F5F"/>
                </a:solidFill>
                <a:latin typeface="+mj-lt"/>
                <a:sym typeface="Wingdings" pitchFamily="2" charset="2"/>
              </a:rPr>
              <a:t>- Grady </a:t>
            </a:r>
            <a:r>
              <a:rPr lang="en-US" sz="2000" b="1" dirty="0" err="1">
                <a:solidFill>
                  <a:srgbClr val="5F5F5F"/>
                </a:solidFill>
                <a:latin typeface="+mj-lt"/>
                <a:sym typeface="Wingdings" pitchFamily="2" charset="2"/>
              </a:rPr>
              <a:t>Booch</a:t>
            </a:r>
            <a:r>
              <a:rPr lang="en-US" sz="2000" b="1" dirty="0">
                <a:solidFill>
                  <a:srgbClr val="5F5F5F"/>
                </a:solidFill>
                <a:latin typeface="+mj-lt"/>
                <a:sym typeface="Wingdings" pitchFamily="2" charset="2"/>
              </a:rPr>
              <a:t> </a:t>
            </a:r>
          </a:p>
        </p:txBody>
      </p:sp>
      <p:sp>
        <p:nvSpPr>
          <p:cNvPr id="9" name="TextBox 8"/>
          <p:cNvSpPr txBox="1"/>
          <p:nvPr/>
        </p:nvSpPr>
        <p:spPr>
          <a:xfrm>
            <a:off x="533400" y="6336268"/>
            <a:ext cx="4038600" cy="369332"/>
          </a:xfrm>
          <a:prstGeom prst="rect">
            <a:avLst/>
          </a:prstGeom>
          <a:noFill/>
        </p:spPr>
        <p:txBody>
          <a:bodyPr wrap="square" rtlCol="0">
            <a:spAutoFit/>
          </a:bodyPr>
          <a:lstStyle/>
          <a:p>
            <a:r>
              <a:rPr lang="en-US" i="1" dirty="0">
                <a:solidFill>
                  <a:schemeClr val="accent2">
                    <a:lumMod val="40000"/>
                    <a:lumOff val="60000"/>
                  </a:schemeClr>
                </a:solidFill>
              </a:rPr>
              <a:t>More on this in the inheritance section</a:t>
            </a:r>
          </a:p>
        </p:txBody>
      </p:sp>
      <p:sp>
        <p:nvSpPr>
          <p:cNvPr id="7" name="TextBox 6"/>
          <p:cNvSpPr txBox="1"/>
          <p:nvPr/>
        </p:nvSpPr>
        <p:spPr>
          <a:xfrm>
            <a:off x="2895600" y="2057400"/>
            <a:ext cx="25908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Animal</a:t>
            </a:r>
          </a:p>
          <a:p>
            <a:r>
              <a:rPr lang="en-US" dirty="0"/>
              <a:t>legs</a:t>
            </a:r>
          </a:p>
          <a:p>
            <a:r>
              <a:rPr lang="en-US" dirty="0"/>
              <a:t>tail</a:t>
            </a:r>
          </a:p>
          <a:p>
            <a:r>
              <a:rPr lang="en-US" dirty="0"/>
              <a:t>run()</a:t>
            </a:r>
          </a:p>
        </p:txBody>
      </p:sp>
      <p:sp>
        <p:nvSpPr>
          <p:cNvPr id="10" name="TextBox 9"/>
          <p:cNvSpPr txBox="1"/>
          <p:nvPr/>
        </p:nvSpPr>
        <p:spPr>
          <a:xfrm>
            <a:off x="381000" y="4840069"/>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Dog</a:t>
            </a:r>
          </a:p>
          <a:p>
            <a:r>
              <a:rPr lang="en-US" dirty="0"/>
              <a:t>bark()</a:t>
            </a:r>
          </a:p>
        </p:txBody>
      </p:sp>
      <p:sp>
        <p:nvSpPr>
          <p:cNvPr id="11" name="TextBox 10"/>
          <p:cNvSpPr txBox="1"/>
          <p:nvPr/>
        </p:nvSpPr>
        <p:spPr>
          <a:xfrm>
            <a:off x="3657600" y="5602069"/>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Tiger</a:t>
            </a:r>
          </a:p>
          <a:p>
            <a:r>
              <a:rPr lang="en-US" dirty="0"/>
              <a:t>growl()</a:t>
            </a:r>
          </a:p>
        </p:txBody>
      </p:sp>
      <p:cxnSp>
        <p:nvCxnSpPr>
          <p:cNvPr id="13" name="Straight Connector 12"/>
          <p:cNvCxnSpPr/>
          <p:nvPr/>
        </p:nvCxnSpPr>
        <p:spPr>
          <a:xfrm>
            <a:off x="2895600" y="23622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1000" y="5144869"/>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57600" y="59436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3886200" y="327660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029200" y="4001869"/>
            <a:ext cx="25908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err="1"/>
              <a:t>CatFamily</a:t>
            </a:r>
            <a:endParaRPr lang="en-US" dirty="0"/>
          </a:p>
          <a:p>
            <a:r>
              <a:rPr lang="en-US" dirty="0" err="1"/>
              <a:t>paddedClaws</a:t>
            </a:r>
            <a:endParaRPr lang="en-US" dirty="0"/>
          </a:p>
          <a:p>
            <a:r>
              <a:rPr lang="en-US" dirty="0"/>
              <a:t>whiskers</a:t>
            </a:r>
          </a:p>
        </p:txBody>
      </p:sp>
      <p:cxnSp>
        <p:nvCxnSpPr>
          <p:cNvPr id="20" name="Straight Connector 19"/>
          <p:cNvCxnSpPr/>
          <p:nvPr/>
        </p:nvCxnSpPr>
        <p:spPr>
          <a:xfrm>
            <a:off x="5029200" y="43434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77000" y="5638800"/>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Cat</a:t>
            </a:r>
          </a:p>
          <a:p>
            <a:r>
              <a:rPr lang="en-US" dirty="0"/>
              <a:t>meow()</a:t>
            </a:r>
          </a:p>
        </p:txBody>
      </p:sp>
      <p:cxnSp>
        <p:nvCxnSpPr>
          <p:cNvPr id="22" name="Straight Connector 21"/>
          <p:cNvCxnSpPr/>
          <p:nvPr/>
        </p:nvCxnSpPr>
        <p:spPr>
          <a:xfrm>
            <a:off x="6477000" y="5943600"/>
            <a:ext cx="259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3"/>
          </p:cNvCxnSpPr>
          <p:nvPr/>
        </p:nvCxnSpPr>
        <p:spPr>
          <a:xfrm>
            <a:off x="4114800" y="3581400"/>
            <a:ext cx="0" cy="838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676400" y="4419600"/>
            <a:ext cx="2438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0" idx="0"/>
          </p:cNvCxnSpPr>
          <p:nvPr/>
        </p:nvCxnSpPr>
        <p:spPr>
          <a:xfrm>
            <a:off x="1676400" y="4419600"/>
            <a:ext cx="0" cy="4204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14800" y="3733800"/>
            <a:ext cx="16764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91200" y="3733800"/>
            <a:ext cx="0" cy="228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Isosceles Triangle 39"/>
          <p:cNvSpPr/>
          <p:nvPr/>
        </p:nvSpPr>
        <p:spPr>
          <a:xfrm>
            <a:off x="5867400" y="495300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stCxn id="40" idx="3"/>
          </p:cNvCxnSpPr>
          <p:nvPr/>
        </p:nvCxnSpPr>
        <p:spPr>
          <a:xfrm>
            <a:off x="6096000" y="5257800"/>
            <a:ext cx="0" cy="152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953000" y="5410200"/>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1" idx="0"/>
          </p:cNvCxnSpPr>
          <p:nvPr/>
        </p:nvCxnSpPr>
        <p:spPr>
          <a:xfrm flipV="1">
            <a:off x="4953000" y="5410200"/>
            <a:ext cx="0" cy="1918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7162800" y="5410200"/>
            <a:ext cx="0" cy="1918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915400" cy="838200"/>
          </a:xfrm>
        </p:spPr>
        <p:txBody>
          <a:bodyPr/>
          <a:lstStyle/>
          <a:p>
            <a:r>
              <a:rPr lang="en-US" dirty="0"/>
              <a:t>Portable and platform independent…</a:t>
            </a:r>
            <a:br>
              <a:rPr lang="en-US" dirty="0"/>
            </a:br>
            <a:endParaRPr lang="en-US" dirty="0"/>
          </a:p>
        </p:txBody>
      </p:sp>
      <p:sp>
        <p:nvSpPr>
          <p:cNvPr id="3" name="Content Placeholder 2"/>
          <p:cNvSpPr>
            <a:spLocks noGrp="1"/>
          </p:cNvSpPr>
          <p:nvPr>
            <p:ph idx="1"/>
          </p:nvPr>
        </p:nvSpPr>
        <p:spPr>
          <a:xfrm>
            <a:off x="457200" y="1600201"/>
            <a:ext cx="8229600" cy="2133600"/>
          </a:xfrm>
        </p:spPr>
        <p:txBody>
          <a:bodyPr/>
          <a:lstStyle/>
          <a:p>
            <a:pPr eaLnBrk="1" hangingPunct="1">
              <a:buNone/>
            </a:pPr>
            <a:r>
              <a:rPr lang="en-US" i="1" dirty="0">
                <a:solidFill>
                  <a:schemeClr val="tx1"/>
                </a:solidFill>
              </a:rPr>
              <a:t>Before we understand portability and platform independence, we need to understand a few concepts.</a:t>
            </a:r>
          </a:p>
          <a:p>
            <a:pPr eaLnBrk="1" hangingPunct="1">
              <a:buNone/>
            </a:pPr>
            <a:endParaRPr lang="en-US" dirty="0"/>
          </a:p>
          <a:p>
            <a:pPr eaLnBrk="1" hangingPunct="1"/>
            <a:r>
              <a:rPr lang="en-US" dirty="0"/>
              <a:t>Java Code can be compiled anywhere</a:t>
            </a:r>
          </a:p>
          <a:p>
            <a:pPr eaLnBrk="1" hangingPunct="1"/>
            <a:r>
              <a:rPr lang="en-US" dirty="0" err="1"/>
              <a:t>Bytecode</a:t>
            </a:r>
            <a:r>
              <a:rPr lang="en-US" dirty="0"/>
              <a:t> can be executed anywhere</a:t>
            </a:r>
          </a:p>
          <a:p>
            <a:endParaRPr lang="en-US" dirty="0"/>
          </a:p>
          <a:p>
            <a:pPr>
              <a:buNone/>
            </a:pPr>
            <a:endParaRPr lang="en-US" dirty="0"/>
          </a:p>
          <a:p>
            <a:pPr>
              <a:buNone/>
            </a:pPr>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18</a:t>
            </a:fld>
            <a:endParaRPr lang="en-US"/>
          </a:p>
        </p:txBody>
      </p:sp>
      <p:sp>
        <p:nvSpPr>
          <p:cNvPr id="5" name="Right Brace 4"/>
          <p:cNvSpPr/>
          <p:nvPr/>
        </p:nvSpPr>
        <p:spPr>
          <a:xfrm>
            <a:off x="5257800" y="3048000"/>
            <a:ext cx="228600" cy="9144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ectangle 5"/>
          <p:cNvSpPr/>
          <p:nvPr/>
        </p:nvSpPr>
        <p:spPr>
          <a:xfrm>
            <a:off x="5562600" y="3200400"/>
            <a:ext cx="3200400" cy="707886"/>
          </a:xfrm>
          <a:prstGeom prst="rect">
            <a:avLst/>
          </a:prstGeom>
        </p:spPr>
        <p:txBody>
          <a:bodyPr wrap="square">
            <a:spAutoFit/>
          </a:bodyPr>
          <a:lstStyle/>
          <a:p>
            <a:pPr lvl="1" eaLnBrk="1" hangingPunct="1"/>
            <a:r>
              <a:rPr lang="en-US" sz="2000" dirty="0">
                <a:solidFill>
                  <a:srgbClr val="5F5F5F"/>
                </a:solidFill>
                <a:latin typeface="+mn-lt"/>
              </a:rPr>
              <a:t>Write-once-run-anywhere</a:t>
            </a:r>
            <a:r>
              <a:rPr lang="en-US" sz="2000" dirty="0"/>
              <a:t>  </a:t>
            </a:r>
          </a:p>
        </p:txBody>
      </p:sp>
      <p:sp>
        <p:nvSpPr>
          <p:cNvPr id="7" name="TextBox 6"/>
          <p:cNvSpPr txBox="1"/>
          <p:nvPr/>
        </p:nvSpPr>
        <p:spPr>
          <a:xfrm>
            <a:off x="1066800" y="4659868"/>
            <a:ext cx="7086600" cy="369332"/>
          </a:xfrm>
          <a:prstGeom prst="rect">
            <a:avLst/>
          </a:prstGeom>
          <a:noFill/>
        </p:spPr>
        <p:txBody>
          <a:bodyPr wrap="square" rtlCol="0">
            <a:spAutoFit/>
          </a:bodyPr>
          <a:lstStyle/>
          <a:p>
            <a:r>
              <a:rPr lang="en-US" i="1" dirty="0"/>
              <a:t>Let’s begin by writing a simple java program to understand this.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title"/>
          </p:nvPr>
        </p:nvSpPr>
        <p:spPr/>
        <p:txBody>
          <a:bodyPr/>
          <a:lstStyle/>
          <a:p>
            <a:pPr eaLnBrk="1" hangingPunct="1"/>
            <a:r>
              <a:rPr lang="en-US" dirty="0"/>
              <a:t>Simple Hello World in Java</a:t>
            </a:r>
            <a:endParaRPr lang="en-IN" dirty="0"/>
          </a:p>
        </p:txBody>
      </p:sp>
      <p:sp>
        <p:nvSpPr>
          <p:cNvPr id="6147" name="Slide Number Placeholder 3"/>
          <p:cNvSpPr>
            <a:spLocks noGrp="1"/>
          </p:cNvSpPr>
          <p:nvPr>
            <p:ph type="sldNum" sz="quarter" idx="10"/>
          </p:nvPr>
        </p:nvSpPr>
        <p:spPr>
          <a:xfrm>
            <a:off x="6553200" y="6245225"/>
            <a:ext cx="2133600" cy="476250"/>
          </a:xfrm>
          <a:noFill/>
        </p:spPr>
        <p:txBody>
          <a:bodyPr/>
          <a:lstStyle/>
          <a:p>
            <a:fld id="{9C25F55F-B75F-4F5E-A5E7-ED1A574131BE}" type="slidenum">
              <a:rPr lang="en-US" smtClean="0">
                <a:latin typeface="Arial" charset="0"/>
              </a:rPr>
              <a:pPr/>
              <a:t>19</a:t>
            </a:fld>
            <a:endParaRPr lang="en-US" dirty="0">
              <a:latin typeface="Arial" charset="0"/>
            </a:endParaRPr>
          </a:p>
        </p:txBody>
      </p:sp>
      <p:sp>
        <p:nvSpPr>
          <p:cNvPr id="6148" name="Text Box 31"/>
          <p:cNvSpPr txBox="1">
            <a:spLocks noChangeArrowheads="1"/>
          </p:cNvSpPr>
          <p:nvPr/>
        </p:nvSpPr>
        <p:spPr bwMode="auto">
          <a:xfrm>
            <a:off x="304800" y="1905000"/>
            <a:ext cx="8610600" cy="2677656"/>
          </a:xfrm>
          <a:prstGeom prst="rect">
            <a:avLst/>
          </a:prstGeom>
          <a:noFill/>
          <a:ln w="9525">
            <a:solidFill>
              <a:schemeClr val="tx1"/>
            </a:solidFill>
            <a:miter lim="800000"/>
            <a:headEnd/>
            <a:tailEnd/>
          </a:ln>
        </p:spPr>
        <p:txBody>
          <a:bodyPr>
            <a:spAutoFit/>
          </a:bodyPr>
          <a:lstStyle/>
          <a:p>
            <a:pPr>
              <a:spcBef>
                <a:spcPct val="50000"/>
              </a:spcBef>
            </a:pPr>
            <a:r>
              <a:rPr lang="en-US" sz="2400" b="1" dirty="0">
                <a:latin typeface="Courier New" pitchFamily="49" charset="0"/>
              </a:rPr>
              <a:t>public</a:t>
            </a:r>
            <a:r>
              <a:rPr lang="en-US" sz="2400" b="1" dirty="0">
                <a:solidFill>
                  <a:srgbClr val="000000"/>
                </a:solidFill>
                <a:latin typeface="Courier New" pitchFamily="49" charset="0"/>
              </a:rPr>
              <a:t> </a:t>
            </a:r>
            <a:r>
              <a:rPr lang="en-US" sz="2400" b="1" dirty="0">
                <a:latin typeface="Courier New" pitchFamily="49" charset="0"/>
              </a:rPr>
              <a:t>class</a:t>
            </a:r>
            <a:r>
              <a:rPr lang="en-US" sz="2400" b="1" dirty="0">
                <a:solidFill>
                  <a:srgbClr val="000000"/>
                </a:solidFill>
                <a:latin typeface="Courier New" pitchFamily="49" charset="0"/>
              </a:rPr>
              <a:t> </a:t>
            </a:r>
            <a:r>
              <a:rPr lang="en-US" sz="2400" b="1" i="1" dirty="0">
                <a:solidFill>
                  <a:srgbClr val="000000"/>
                </a:solidFill>
                <a:latin typeface="Courier New" pitchFamily="49" charset="0"/>
              </a:rPr>
              <a:t>Hello</a:t>
            </a:r>
            <a:r>
              <a:rPr lang="en-US" sz="2400" b="1" dirty="0">
                <a:solidFill>
                  <a:srgbClr val="000000"/>
                </a:solidFill>
                <a:latin typeface="Courier New" pitchFamily="49" charset="0"/>
              </a:rPr>
              <a:t>{</a:t>
            </a:r>
          </a:p>
          <a:p>
            <a:pPr>
              <a:spcBef>
                <a:spcPct val="50000"/>
              </a:spcBef>
            </a:pPr>
            <a:r>
              <a:rPr lang="en-US" sz="2400" b="1" dirty="0">
                <a:latin typeface="Courier New" pitchFamily="49" charset="0"/>
              </a:rPr>
              <a:t>public static void </a:t>
            </a:r>
            <a:r>
              <a:rPr lang="en-US" sz="2400" b="1" dirty="0">
                <a:solidFill>
                  <a:srgbClr val="000000"/>
                </a:solidFill>
                <a:latin typeface="Courier New" pitchFamily="49" charset="0"/>
              </a:rPr>
              <a:t>main( </a:t>
            </a:r>
            <a:r>
              <a:rPr lang="en-US" sz="2400" b="1" dirty="0">
                <a:latin typeface="Courier New" pitchFamily="49" charset="0"/>
              </a:rPr>
              <a:t>String</a:t>
            </a:r>
            <a:r>
              <a:rPr lang="en-US" sz="2400" b="1" dirty="0">
                <a:solidFill>
                  <a:srgbClr val="000000"/>
                </a:solidFill>
                <a:latin typeface="Courier New" pitchFamily="49" charset="0"/>
              </a:rPr>
              <a:t> </a:t>
            </a:r>
            <a:r>
              <a:rPr lang="en-US" sz="2400" b="1" i="1" dirty="0">
                <a:solidFill>
                  <a:srgbClr val="000000"/>
                </a:solidFill>
                <a:latin typeface="Courier New" pitchFamily="49" charset="0"/>
              </a:rPr>
              <a:t>args</a:t>
            </a:r>
            <a:r>
              <a:rPr lang="en-US" sz="2400" b="1" dirty="0">
                <a:solidFill>
                  <a:srgbClr val="000000"/>
                </a:solidFill>
                <a:latin typeface="Courier New" pitchFamily="49" charset="0"/>
              </a:rPr>
              <a:t>[])</a:t>
            </a:r>
          </a:p>
          <a:p>
            <a:pPr>
              <a:spcBef>
                <a:spcPct val="50000"/>
              </a:spcBef>
            </a:pPr>
            <a:r>
              <a:rPr lang="en-US" sz="2400" b="1" dirty="0">
                <a:solidFill>
                  <a:srgbClr val="000000"/>
                </a:solidFill>
                <a:latin typeface="Courier New" pitchFamily="49" charset="0"/>
              </a:rPr>
              <a:t>{</a:t>
            </a:r>
          </a:p>
          <a:p>
            <a:pPr>
              <a:spcBef>
                <a:spcPct val="50000"/>
              </a:spcBef>
            </a:pPr>
            <a:r>
              <a:rPr lang="en-US" sz="2400" b="1" dirty="0">
                <a:solidFill>
                  <a:srgbClr val="000000"/>
                </a:solidFill>
                <a:latin typeface="Courier New" pitchFamily="49" charset="0"/>
              </a:rPr>
              <a:t>System.out.println(“Hello World!”);</a:t>
            </a:r>
          </a:p>
          <a:p>
            <a:pPr>
              <a:spcBef>
                <a:spcPct val="50000"/>
              </a:spcBef>
            </a:pPr>
            <a:r>
              <a:rPr lang="en-US" sz="2400" b="1" dirty="0">
                <a:latin typeface="Courier New" pitchFamily="49" charset="0"/>
              </a:rPr>
              <a:t>}}</a:t>
            </a:r>
          </a:p>
        </p:txBody>
      </p:sp>
      <p:sp>
        <p:nvSpPr>
          <p:cNvPr id="6149" name="Rectangle 6"/>
          <p:cNvSpPr>
            <a:spLocks noChangeArrowheads="1"/>
          </p:cNvSpPr>
          <p:nvPr/>
        </p:nvSpPr>
        <p:spPr bwMode="auto">
          <a:xfrm>
            <a:off x="304800" y="1371600"/>
            <a:ext cx="2332038" cy="523875"/>
          </a:xfrm>
          <a:prstGeom prst="rect">
            <a:avLst/>
          </a:prstGeom>
          <a:noFill/>
          <a:ln w="9525">
            <a:noFill/>
            <a:miter lim="800000"/>
            <a:headEnd/>
            <a:tailEnd/>
          </a:ln>
        </p:spPr>
        <p:txBody>
          <a:bodyPr wrap="none">
            <a:spAutoFit/>
          </a:bodyPr>
          <a:lstStyle/>
          <a:p>
            <a:r>
              <a:rPr lang="en-US" sz="2800" b="1" i="1" u="sng" dirty="0">
                <a:solidFill>
                  <a:srgbClr val="7030A0"/>
                </a:solidFill>
                <a:latin typeface="Courier New" pitchFamily="49" charset="0"/>
              </a:rPr>
              <a:t>Hello</a:t>
            </a:r>
            <a:r>
              <a:rPr lang="en-US" sz="2800" b="1" u="sng" dirty="0">
                <a:solidFill>
                  <a:srgbClr val="7030A0"/>
                </a:solidFill>
                <a:latin typeface="Courier New" pitchFamily="49" charset="0"/>
              </a:rPr>
              <a:t>.java</a:t>
            </a:r>
            <a:endParaRPr lang="en-IN" sz="2800" u="sng" dirty="0">
              <a:solidFill>
                <a:srgbClr val="7030A0"/>
              </a:solidFill>
            </a:endParaRPr>
          </a:p>
        </p:txBody>
      </p:sp>
      <p:sp>
        <p:nvSpPr>
          <p:cNvPr id="8" name="Text Box 53"/>
          <p:cNvSpPr txBox="1">
            <a:spLocks noChangeArrowheads="1"/>
          </p:cNvSpPr>
          <p:nvPr/>
        </p:nvSpPr>
        <p:spPr bwMode="auto">
          <a:xfrm>
            <a:off x="5410200" y="4876800"/>
            <a:ext cx="3733800" cy="708025"/>
          </a:xfrm>
          <a:prstGeom prst="rect">
            <a:avLst/>
          </a:prstGeom>
          <a:noFill/>
          <a:ln w="9525">
            <a:noFill/>
            <a:miter lim="800000"/>
            <a:headEnd/>
            <a:tailEnd/>
          </a:ln>
        </p:spPr>
        <p:txBody>
          <a:bodyPr>
            <a:spAutoFit/>
          </a:bodyPr>
          <a:lstStyle/>
          <a:p>
            <a:pPr>
              <a:defRPr/>
            </a:pPr>
            <a:r>
              <a:rPr lang="en-US" sz="2000" dirty="0">
                <a:solidFill>
                  <a:schemeClr val="accent2"/>
                </a:solidFill>
                <a:latin typeface="+mj-lt"/>
              </a:rPr>
              <a:t>main() is a method from where program execution begins.</a:t>
            </a:r>
          </a:p>
        </p:txBody>
      </p:sp>
      <p:sp>
        <p:nvSpPr>
          <p:cNvPr id="9" name="Text Box 40"/>
          <p:cNvSpPr txBox="1">
            <a:spLocks noChangeArrowheads="1"/>
          </p:cNvSpPr>
          <p:nvPr/>
        </p:nvSpPr>
        <p:spPr bwMode="auto">
          <a:xfrm>
            <a:off x="152400" y="4800600"/>
            <a:ext cx="4800600" cy="1016000"/>
          </a:xfrm>
          <a:prstGeom prst="rect">
            <a:avLst/>
          </a:prstGeom>
          <a:noFill/>
          <a:ln w="9525">
            <a:noFill/>
            <a:miter lim="800000"/>
            <a:headEnd/>
            <a:tailEnd/>
          </a:ln>
        </p:spPr>
        <p:txBody>
          <a:bodyPr>
            <a:spAutoFit/>
          </a:bodyPr>
          <a:lstStyle/>
          <a:p>
            <a:pPr>
              <a:defRPr/>
            </a:pPr>
            <a:r>
              <a:rPr lang="en-US" sz="2000" dirty="0">
                <a:solidFill>
                  <a:schemeClr val="accent2"/>
                </a:solidFill>
                <a:latin typeface="+mj-lt"/>
              </a:rPr>
              <a:t>Special  statement used to display data on console. ‘println’ causes the next print statement to be printed in the next line.</a:t>
            </a:r>
          </a:p>
        </p:txBody>
      </p:sp>
      <p:sp>
        <p:nvSpPr>
          <p:cNvPr id="6152" name="Freeform 9"/>
          <p:cNvSpPr>
            <a:spLocks noChangeArrowheads="1"/>
          </p:cNvSpPr>
          <p:nvPr/>
        </p:nvSpPr>
        <p:spPr bwMode="auto">
          <a:xfrm>
            <a:off x="4787900" y="2819400"/>
            <a:ext cx="3213100" cy="2133600"/>
          </a:xfrm>
          <a:custGeom>
            <a:avLst/>
            <a:gdLst>
              <a:gd name="T0" fmla="*/ 0 w 3657600"/>
              <a:gd name="T1" fmla="*/ 0 h 2514600"/>
              <a:gd name="T2" fmla="*/ 2603500 w 3657600"/>
              <a:gd name="T3" fmla="*/ 673100 h 2514600"/>
              <a:gd name="T4" fmla="*/ 3657600 w 3657600"/>
              <a:gd name="T5" fmla="*/ 2514600 h 2514600"/>
              <a:gd name="T6" fmla="*/ 0 60000 65536"/>
              <a:gd name="T7" fmla="*/ 0 60000 65536"/>
              <a:gd name="T8" fmla="*/ 0 60000 65536"/>
              <a:gd name="T9" fmla="*/ 0 w 3657600"/>
              <a:gd name="T10" fmla="*/ 0 h 2514600"/>
              <a:gd name="T11" fmla="*/ 3657600 w 3657600"/>
              <a:gd name="T12" fmla="*/ 2514600 h 2514600"/>
            </a:gdLst>
            <a:ahLst/>
            <a:cxnLst>
              <a:cxn ang="T6">
                <a:pos x="T0" y="T1"/>
              </a:cxn>
              <a:cxn ang="T7">
                <a:pos x="T2" y="T3"/>
              </a:cxn>
              <a:cxn ang="T8">
                <a:pos x="T4" y="T5"/>
              </a:cxn>
            </a:cxnLst>
            <a:rect l="T9" t="T10" r="T11" b="T12"/>
            <a:pathLst>
              <a:path w="3657600" h="2514600">
                <a:moveTo>
                  <a:pt x="0" y="0"/>
                </a:moveTo>
                <a:cubicBezTo>
                  <a:pt x="996950" y="127000"/>
                  <a:pt x="1993900" y="254000"/>
                  <a:pt x="2603500" y="673100"/>
                </a:cubicBezTo>
                <a:cubicBezTo>
                  <a:pt x="3213100" y="1092200"/>
                  <a:pt x="3657600" y="2514600"/>
                  <a:pt x="3657600" y="2514600"/>
                </a:cubicBezTo>
              </a:path>
            </a:pathLst>
          </a:custGeom>
          <a:noFill/>
          <a:ln w="9525" algn="ctr">
            <a:solidFill>
              <a:srgbClr val="C00000"/>
            </a:solidFill>
            <a:round/>
            <a:headEnd/>
            <a:tailEnd type="arrow" w="med" len="med"/>
          </a:ln>
        </p:spPr>
        <p:txBody>
          <a:bodyPr wrap="none" anchor="ctr"/>
          <a:lstStyle/>
          <a:p>
            <a:endParaRPr lang="en-US" dirty="0"/>
          </a:p>
        </p:txBody>
      </p:sp>
      <p:cxnSp>
        <p:nvCxnSpPr>
          <p:cNvPr id="6153" name="Straight Arrow Connector 11"/>
          <p:cNvCxnSpPr>
            <a:cxnSpLocks noChangeShapeType="1"/>
          </p:cNvCxnSpPr>
          <p:nvPr/>
        </p:nvCxnSpPr>
        <p:spPr bwMode="auto">
          <a:xfrm rot="16200000" flipH="1">
            <a:off x="1524000" y="4343400"/>
            <a:ext cx="838200" cy="228600"/>
          </a:xfrm>
          <a:prstGeom prst="straightConnector1">
            <a:avLst/>
          </a:prstGeom>
          <a:noFill/>
          <a:ln w="9525" algn="ctr">
            <a:solidFill>
              <a:srgbClr val="C00000"/>
            </a:solidFill>
            <a:round/>
            <a:headEnd/>
            <a:tailEnd type="arrow" w="med" len="med"/>
          </a:ln>
        </p:spPr>
      </p:cxnSp>
      <p:sp>
        <p:nvSpPr>
          <p:cNvPr id="10" name="Rectangle 9"/>
          <p:cNvSpPr/>
          <p:nvPr/>
        </p:nvSpPr>
        <p:spPr>
          <a:xfrm>
            <a:off x="5419904" y="990600"/>
            <a:ext cx="3724096" cy="646331"/>
          </a:xfrm>
          <a:prstGeom prst="rect">
            <a:avLst/>
          </a:prstGeom>
        </p:spPr>
        <p:txBody>
          <a:bodyPr wrap="none">
            <a:spAutoFit/>
          </a:bodyPr>
          <a:lstStyle/>
          <a:p>
            <a:pPr eaLnBrk="1" hangingPunct="1"/>
            <a:r>
              <a:rPr lang="en-US" dirty="0"/>
              <a:t>Understanding</a:t>
            </a:r>
          </a:p>
          <a:p>
            <a:pPr eaLnBrk="1" hangingPunct="1"/>
            <a:r>
              <a:rPr lang="en-US" dirty="0"/>
              <a:t>Portable and platform independent</a:t>
            </a:r>
          </a:p>
        </p:txBody>
      </p:sp>
      <p:sp>
        <p:nvSpPr>
          <p:cNvPr id="11" name="TextBox 10"/>
          <p:cNvSpPr txBox="1"/>
          <p:nvPr/>
        </p:nvSpPr>
        <p:spPr>
          <a:xfrm>
            <a:off x="152400" y="5943600"/>
            <a:ext cx="6781800" cy="64633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Save the file as Hello.java. A public class must be saved in the same name as class name. </a:t>
            </a:r>
            <a:r>
              <a:rPr lang="en-US" dirty="0">
                <a:solidFill>
                  <a:schemeClr val="accent2">
                    <a:lumMod val="60000"/>
                    <a:lumOff val="40000"/>
                  </a:schemeClr>
                </a:solidFill>
              </a:rPr>
              <a:t>More on this in package section.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Java</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a:t>
            </a:fld>
            <a:endParaRPr lang="en-US" dirty="0"/>
          </a:p>
        </p:txBody>
      </p:sp>
      <p:sp>
        <p:nvSpPr>
          <p:cNvPr id="7" name="Content Placeholder 6"/>
          <p:cNvSpPr>
            <a:spLocks noGrp="1"/>
          </p:cNvSpPr>
          <p:nvPr>
            <p:ph idx="1"/>
          </p:nvPr>
        </p:nvSpPr>
        <p:spPr>
          <a:xfrm>
            <a:off x="457200" y="1143000"/>
            <a:ext cx="8077200" cy="4876800"/>
          </a:xfrm>
        </p:spPr>
        <p:txBody>
          <a:bodyPr/>
          <a:lstStyle/>
          <a:p>
            <a:r>
              <a:rPr lang="en-US" dirty="0">
                <a:sym typeface="Wingdings" pitchFamily="2" charset="2"/>
              </a:rPr>
              <a:t>Creation of Java Language  By team named “</a:t>
            </a:r>
            <a:r>
              <a:rPr lang="en-US" dirty="0"/>
              <a:t>Green” with members lead by James Arthur Gosling</a:t>
            </a:r>
          </a:p>
          <a:p>
            <a:r>
              <a:rPr lang="en-US" dirty="0"/>
              <a:t>Originally called Oak (1991)</a:t>
            </a:r>
          </a:p>
          <a:p>
            <a:r>
              <a:rPr lang="en-US" dirty="0"/>
              <a:t>First version of Java  was released: 1995</a:t>
            </a:r>
          </a:p>
          <a:p>
            <a:r>
              <a:rPr lang="en-US" dirty="0"/>
              <a:t>FOSS (GPL): </a:t>
            </a:r>
          </a:p>
          <a:p>
            <a:pPr lvl="1"/>
            <a:r>
              <a:rPr lang="en-US" sz="2000" dirty="0">
                <a:ea typeface="+mn-ea"/>
                <a:cs typeface="+mn-cs"/>
              </a:rPr>
              <a:t>FOSS is a free and open source software and GNU General Public License</a:t>
            </a:r>
          </a:p>
          <a:p>
            <a:pPr lvl="1"/>
            <a:r>
              <a:rPr lang="en-US" sz="2000" dirty="0"/>
              <a:t>The GNU General Public License is a free, copy-left license for software and other kinds of works</a:t>
            </a:r>
            <a:endParaRPr lang="en-US" sz="2000" dirty="0">
              <a:ea typeface="+mn-ea"/>
              <a:cs typeface="+mn-cs"/>
            </a:endParaRPr>
          </a:p>
          <a:p>
            <a:r>
              <a:rPr lang="en-US" dirty="0"/>
              <a:t>Netscape Navigator Internet browser was the first Java enabled browser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Portable</a:t>
            </a:r>
          </a:p>
        </p:txBody>
      </p:sp>
      <p:sp>
        <p:nvSpPr>
          <p:cNvPr id="3" name="Content Placeholder 2"/>
          <p:cNvSpPr>
            <a:spLocks noGrp="1"/>
          </p:cNvSpPr>
          <p:nvPr>
            <p:ph idx="1"/>
          </p:nvPr>
        </p:nvSpPr>
        <p:spPr>
          <a:xfrm>
            <a:off x="304800" y="1066800"/>
            <a:ext cx="8610600" cy="4525963"/>
          </a:xfrm>
        </p:spPr>
        <p:txBody>
          <a:bodyPr/>
          <a:lstStyle/>
          <a:p>
            <a:r>
              <a:rPr lang="en-US" dirty="0"/>
              <a:t>Java source code can be compiled in any java-aware system. Also when java code executes, it behavior is exactly same in any java-aware system.</a:t>
            </a:r>
          </a:p>
          <a:p>
            <a:r>
              <a:rPr lang="en-US" dirty="0"/>
              <a:t>There are no platform-specific code in java programs that causes compilation problems in any other OS. (For example in C if you include </a:t>
            </a:r>
            <a:r>
              <a:rPr lang="en-US" dirty="0" err="1"/>
              <a:t>conio.h</a:t>
            </a:r>
            <a:r>
              <a:rPr lang="en-US" dirty="0"/>
              <a:t> library, this will work only in Window OS and will not work in </a:t>
            </a:r>
            <a:r>
              <a:rPr lang="en-US" dirty="0" err="1"/>
              <a:t>linux</a:t>
            </a:r>
            <a:r>
              <a:rPr lang="en-US" dirty="0"/>
              <a:t>).</a:t>
            </a:r>
          </a:p>
          <a:p>
            <a:r>
              <a:rPr lang="en-US" dirty="0"/>
              <a:t>Also some features that were considered not portable  in C/C++ (like sizes of </a:t>
            </a:r>
            <a:r>
              <a:rPr lang="en-US" dirty="0" err="1"/>
              <a:t>int</a:t>
            </a:r>
            <a:r>
              <a:rPr lang="en-US" dirty="0"/>
              <a:t>, right shift operator behavior etc.) were eliminated for Java.</a:t>
            </a:r>
          </a:p>
          <a:p>
            <a:r>
              <a:rPr lang="en-US" dirty="0"/>
              <a:t>So, Java programs are portable, which implies that they behave the same way when executed in any system and produce the same result.</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20</a:t>
            </a:fld>
            <a:endParaRPr lang="en-US" dirty="0"/>
          </a:p>
        </p:txBody>
      </p:sp>
      <p:sp>
        <p:nvSpPr>
          <p:cNvPr id="5" name="TextBox 4"/>
          <p:cNvSpPr txBox="1"/>
          <p:nvPr/>
        </p:nvSpPr>
        <p:spPr>
          <a:xfrm>
            <a:off x="304800" y="6096000"/>
            <a:ext cx="8610600" cy="646331"/>
          </a:xfrm>
          <a:prstGeom prst="rect">
            <a:avLst/>
          </a:prstGeom>
          <a:noFill/>
        </p:spPr>
        <p:txBody>
          <a:bodyPr wrap="square" rtlCol="0">
            <a:spAutoFit/>
          </a:bodyPr>
          <a:lstStyle/>
          <a:p>
            <a:r>
              <a:rPr lang="en-US" i="1" dirty="0"/>
              <a:t>But what is Platform Independence then? Let us compile our code first which will take us there.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838200"/>
          </a:xfrm>
        </p:spPr>
        <p:txBody>
          <a:bodyPr/>
          <a:lstStyle/>
          <a:p>
            <a:r>
              <a:rPr lang="en-US" dirty="0"/>
              <a:t>Environment to compile and execute</a:t>
            </a:r>
          </a:p>
        </p:txBody>
      </p:sp>
      <p:sp>
        <p:nvSpPr>
          <p:cNvPr id="3" name="Content Placeholder 2"/>
          <p:cNvSpPr>
            <a:spLocks noGrp="1"/>
          </p:cNvSpPr>
          <p:nvPr>
            <p:ph idx="1"/>
          </p:nvPr>
        </p:nvSpPr>
        <p:spPr>
          <a:xfrm>
            <a:off x="533400" y="1371600"/>
            <a:ext cx="7848600" cy="5029200"/>
          </a:xfrm>
        </p:spPr>
        <p:txBody>
          <a:bodyPr/>
          <a:lstStyle/>
          <a:p>
            <a:r>
              <a:rPr lang="en-US" dirty="0"/>
              <a:t>Compile java programs</a:t>
            </a:r>
          </a:p>
          <a:p>
            <a:pPr lvl="1"/>
            <a:r>
              <a:rPr lang="en-US" sz="2000" dirty="0">
                <a:solidFill>
                  <a:srgbClr val="C00000"/>
                </a:solidFill>
              </a:rPr>
              <a:t>From command prompt</a:t>
            </a:r>
          </a:p>
          <a:p>
            <a:pPr lvl="1"/>
            <a:r>
              <a:rPr lang="en-US" sz="2000" dirty="0"/>
              <a:t>Through an IDE  (Integrated development environment)</a:t>
            </a:r>
          </a:p>
          <a:p>
            <a:pPr lvl="2"/>
            <a:r>
              <a:rPr lang="en-US" sz="2000" dirty="0">
                <a:solidFill>
                  <a:srgbClr val="C00000"/>
                </a:solidFill>
              </a:rPr>
              <a:t>Eclipse </a:t>
            </a:r>
            <a:r>
              <a:rPr lang="en-US" sz="2000" dirty="0">
                <a:solidFill>
                  <a:srgbClr val="C00000"/>
                </a:solidFill>
                <a:sym typeface="Wingdings" pitchFamily="2" charset="2"/>
              </a:rPr>
              <a:t></a:t>
            </a:r>
            <a:r>
              <a:rPr lang="en-US" sz="2000" dirty="0">
                <a:solidFill>
                  <a:srgbClr val="C00000"/>
                </a:solidFill>
              </a:rPr>
              <a:t>Apache</a:t>
            </a:r>
          </a:p>
          <a:p>
            <a:pPr lvl="2"/>
            <a:r>
              <a:rPr lang="en-US" sz="2000" dirty="0"/>
              <a:t>NetBeans </a:t>
            </a:r>
            <a:r>
              <a:rPr lang="en-US" sz="2000" dirty="0">
                <a:sym typeface="Wingdings" pitchFamily="2" charset="2"/>
              </a:rPr>
              <a:t></a:t>
            </a:r>
            <a:r>
              <a:rPr lang="en-US" sz="2000" dirty="0"/>
              <a:t>Oracle SDN</a:t>
            </a:r>
          </a:p>
          <a:p>
            <a:pPr lvl="2"/>
            <a:r>
              <a:rPr lang="en-US" sz="2000" dirty="0"/>
              <a:t>JBuilder </a:t>
            </a:r>
            <a:r>
              <a:rPr lang="en-US" sz="2000" dirty="0">
                <a:sym typeface="Wingdings" pitchFamily="2" charset="2"/>
              </a:rPr>
              <a:t> Borland</a:t>
            </a:r>
            <a:endParaRPr lang="en-US" sz="2000" dirty="0"/>
          </a:p>
          <a:p>
            <a:pPr lvl="2"/>
            <a:r>
              <a:rPr lang="en-US" sz="2000" dirty="0"/>
              <a:t>Integrated Development Environment </a:t>
            </a:r>
            <a:r>
              <a:rPr lang="en-US" sz="2000" dirty="0">
                <a:sym typeface="Wingdings" pitchFamily="2" charset="2"/>
              </a:rPr>
              <a:t> IBM</a:t>
            </a:r>
          </a:p>
          <a:p>
            <a:pPr lvl="2"/>
            <a:endParaRPr lang="en-US" sz="2000" dirty="0">
              <a:sym typeface="Wingdings" pitchFamily="2" charset="2"/>
            </a:endParaRPr>
          </a:p>
          <a:p>
            <a:r>
              <a:rPr lang="en-US" i="1" dirty="0">
                <a:solidFill>
                  <a:schemeClr val="tx1"/>
                </a:solidFill>
                <a:sym typeface="Wingdings" pitchFamily="2" charset="2"/>
              </a:rPr>
              <a:t>But what is an IDE?</a:t>
            </a:r>
          </a:p>
          <a:p>
            <a:endParaRPr lang="en-US" sz="2400"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t>
            </a:r>
          </a:p>
        </p:txBody>
      </p:sp>
      <p:sp>
        <p:nvSpPr>
          <p:cNvPr id="3" name="Content Placeholder 2"/>
          <p:cNvSpPr>
            <a:spLocks noGrp="1"/>
          </p:cNvSpPr>
          <p:nvPr>
            <p:ph idx="1"/>
          </p:nvPr>
        </p:nvSpPr>
        <p:spPr>
          <a:xfrm>
            <a:off x="228600" y="990600"/>
            <a:ext cx="8610600" cy="5486400"/>
          </a:xfrm>
        </p:spPr>
        <p:txBody>
          <a:bodyPr/>
          <a:lstStyle/>
          <a:p>
            <a:pPr marL="342900" lvl="1" indent="-342900">
              <a:lnSpc>
                <a:spcPct val="120000"/>
              </a:lnSpc>
            </a:pPr>
            <a:r>
              <a:rPr lang="en-US" sz="2000" dirty="0"/>
              <a:t>Integrated development environment (sometimes also called integrated debugging environment or interactive development environment or integrated design environment) is an GUI interface that allows programmers to build and test (and sometimes design) their application.</a:t>
            </a:r>
          </a:p>
          <a:p>
            <a:pPr marL="342900" lvl="1" indent="-342900">
              <a:lnSpc>
                <a:spcPct val="120000"/>
              </a:lnSpc>
            </a:pPr>
            <a:r>
              <a:rPr lang="en-US" sz="2000" dirty="0"/>
              <a:t>Typically IDE consists of</a:t>
            </a:r>
          </a:p>
          <a:p>
            <a:pPr marL="742950" lvl="2" indent="-342900">
              <a:lnSpc>
                <a:spcPct val="120000"/>
              </a:lnSpc>
            </a:pPr>
            <a:r>
              <a:rPr lang="en-US" sz="2000" dirty="0"/>
              <a:t>An editor where code can be written. </a:t>
            </a:r>
          </a:p>
          <a:p>
            <a:pPr marL="742950" lvl="2" indent="-342900">
              <a:lnSpc>
                <a:spcPct val="120000"/>
              </a:lnSpc>
            </a:pPr>
            <a:r>
              <a:rPr lang="en-US" sz="2000" dirty="0"/>
              <a:t>A compiler: Some IDEs (like all of them listed in previous slide) compile as and when the code is written.  In eclipse,  redline underline  is used to indicate compilation errors and yellow underline is used to indicate warnings.</a:t>
            </a:r>
          </a:p>
          <a:p>
            <a:pPr marL="742950" lvl="2" indent="-342900">
              <a:lnSpc>
                <a:spcPct val="120000"/>
              </a:lnSpc>
            </a:pPr>
            <a:r>
              <a:rPr lang="en-US" sz="2000" dirty="0"/>
              <a:t>Run and Debug features</a:t>
            </a:r>
          </a:p>
          <a:p>
            <a:pPr marL="742950" lvl="2" indent="-342900">
              <a:lnSpc>
                <a:spcPct val="120000"/>
              </a:lnSpc>
            </a:pPr>
            <a:r>
              <a:rPr lang="en-US" sz="2000" dirty="0"/>
              <a:t>Tools to create language specific components</a:t>
            </a:r>
          </a:p>
          <a:p>
            <a:pPr marL="742950" lvl="2" indent="-342900">
              <a:lnSpc>
                <a:spcPct val="120000"/>
              </a:lnSpc>
            </a:pPr>
            <a:r>
              <a:rPr lang="en-US" sz="2000" dirty="0"/>
              <a:t>Context sensitive help (In eclipse, ctrl spacebar)</a:t>
            </a:r>
          </a:p>
          <a:p>
            <a:pPr marL="742950" lvl="2" indent="-342900">
              <a:lnSpc>
                <a:spcPct val="120000"/>
              </a:lnSpc>
            </a:pPr>
            <a:r>
              <a:rPr lang="en-US" sz="2000" dirty="0"/>
              <a:t>Tools for auto-build (packaging a JEE application in eclipse)</a:t>
            </a:r>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JDK</a:t>
            </a:r>
          </a:p>
        </p:txBody>
      </p:sp>
      <p:sp>
        <p:nvSpPr>
          <p:cNvPr id="3" name="Content Placeholder 2"/>
          <p:cNvSpPr>
            <a:spLocks noGrp="1"/>
          </p:cNvSpPr>
          <p:nvPr>
            <p:ph idx="1"/>
          </p:nvPr>
        </p:nvSpPr>
        <p:spPr/>
        <p:txBody>
          <a:bodyPr/>
          <a:lstStyle/>
          <a:p>
            <a:r>
              <a:rPr lang="en-US" dirty="0">
                <a:hlinkClick r:id="rId3"/>
              </a:rPr>
              <a:t>http://java.com/en/download/index.jsp</a:t>
            </a:r>
            <a:r>
              <a:rPr lang="en-US" dirty="0"/>
              <a:t> or find appropriate link in </a:t>
            </a:r>
            <a:r>
              <a:rPr lang="en-US" dirty="0">
                <a:hlinkClick r:id="rId4"/>
              </a:rPr>
              <a:t>http://www.oracle.com/technetwork/indexes/downloads</a:t>
            </a:r>
            <a:endParaRPr lang="en-US" dirty="0"/>
          </a:p>
          <a:p>
            <a:r>
              <a:rPr lang="en-US" dirty="0"/>
              <a:t>Download Java based on the type of OS</a:t>
            </a:r>
          </a:p>
          <a:p>
            <a:pPr lvl="1"/>
            <a:r>
              <a:rPr lang="en-US" sz="2000" dirty="0">
                <a:solidFill>
                  <a:srgbClr val="C00000"/>
                </a:solidFill>
                <a:ea typeface="+mn-ea"/>
                <a:cs typeface="+mn-cs"/>
              </a:rPr>
              <a:t>Windows</a:t>
            </a:r>
          </a:p>
          <a:p>
            <a:pPr lvl="1"/>
            <a:r>
              <a:rPr lang="en-US" sz="2000" dirty="0">
                <a:ea typeface="+mn-ea"/>
                <a:cs typeface="+mn-cs"/>
              </a:rPr>
              <a:t>Linux</a:t>
            </a:r>
          </a:p>
          <a:p>
            <a:pPr lvl="1"/>
            <a:r>
              <a:rPr lang="en-US" sz="2000" dirty="0">
                <a:ea typeface="+mn-ea"/>
                <a:cs typeface="+mn-cs"/>
              </a:rPr>
              <a:t>Mac OS</a:t>
            </a:r>
          </a:p>
          <a:p>
            <a:pPr lvl="1"/>
            <a:r>
              <a:rPr lang="en-US" sz="2000" dirty="0">
                <a:ea typeface="+mn-ea"/>
                <a:cs typeface="+mn-cs"/>
              </a:rPr>
              <a:t>Solaris</a:t>
            </a:r>
          </a:p>
          <a:p>
            <a:r>
              <a:rPr lang="en-US" dirty="0"/>
              <a:t>Install JDK</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JDK installation directory</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24</a:t>
            </a:fld>
            <a:endParaRPr lang="en-US" dirty="0"/>
          </a:p>
        </p:txBody>
      </p:sp>
      <p:pic>
        <p:nvPicPr>
          <p:cNvPr id="64515" name="Picture 3"/>
          <p:cNvPicPr>
            <a:picLocks noChangeAspect="1" noChangeArrowheads="1"/>
          </p:cNvPicPr>
          <p:nvPr/>
        </p:nvPicPr>
        <p:blipFill>
          <a:blip r:embed="rId2" cstate="print"/>
          <a:srcRect/>
          <a:stretch>
            <a:fillRect/>
          </a:stretch>
        </p:blipFill>
        <p:spPr bwMode="auto">
          <a:xfrm>
            <a:off x="609600" y="1066800"/>
            <a:ext cx="8340790" cy="2590800"/>
          </a:xfrm>
          <a:prstGeom prst="rect">
            <a:avLst/>
          </a:prstGeom>
          <a:noFill/>
          <a:ln w="9525">
            <a:noFill/>
            <a:miter lim="800000"/>
            <a:headEnd/>
            <a:tailEnd/>
          </a:ln>
        </p:spPr>
      </p:pic>
      <p:sp>
        <p:nvSpPr>
          <p:cNvPr id="8" name="Rectangle 7"/>
          <p:cNvSpPr/>
          <p:nvPr/>
        </p:nvSpPr>
        <p:spPr>
          <a:xfrm>
            <a:off x="457200" y="4495800"/>
            <a:ext cx="2194832" cy="400110"/>
          </a:xfrm>
          <a:prstGeom prst="rect">
            <a:avLst/>
          </a:prstGeom>
        </p:spPr>
        <p:txBody>
          <a:bodyPr wrap="none">
            <a:spAutoFit/>
          </a:bodyPr>
          <a:lstStyle/>
          <a:p>
            <a:pPr eaLnBrk="0" hangingPunct="0"/>
            <a:r>
              <a:rPr lang="en-US" sz="2000" dirty="0">
                <a:solidFill>
                  <a:srgbClr val="0070C0"/>
                </a:solidFill>
                <a:latin typeface="+mj-lt"/>
              </a:rPr>
              <a:t>Java Executables</a:t>
            </a:r>
          </a:p>
        </p:txBody>
      </p:sp>
      <p:cxnSp>
        <p:nvCxnSpPr>
          <p:cNvPr id="10" name="Straight Arrow Connector 9"/>
          <p:cNvCxnSpPr/>
          <p:nvPr/>
        </p:nvCxnSpPr>
        <p:spPr>
          <a:xfrm rot="16200000" flipH="1">
            <a:off x="495300" y="3619500"/>
            <a:ext cx="11430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57800" y="1143000"/>
            <a:ext cx="2954655" cy="369332"/>
          </a:xfrm>
          <a:prstGeom prst="rect">
            <a:avLst/>
          </a:prstGeom>
        </p:spPr>
        <p:txBody>
          <a:bodyPr wrap="none">
            <a:spAutoFit/>
          </a:bodyPr>
          <a:lstStyle/>
          <a:p>
            <a:pPr eaLnBrk="0" hangingPunct="0"/>
            <a:r>
              <a:rPr lang="en-US" dirty="0">
                <a:solidFill>
                  <a:srgbClr val="0070C0"/>
                </a:solidFill>
              </a:rPr>
              <a:t>Java Runtime Environment</a:t>
            </a:r>
          </a:p>
        </p:txBody>
      </p:sp>
      <p:cxnSp>
        <p:nvCxnSpPr>
          <p:cNvPr id="13" name="Straight Arrow Connector 12"/>
          <p:cNvCxnSpPr/>
          <p:nvPr/>
        </p:nvCxnSpPr>
        <p:spPr>
          <a:xfrm flipV="1">
            <a:off x="4572000" y="1524000"/>
            <a:ext cx="9906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343400" y="4800600"/>
            <a:ext cx="3147015" cy="646331"/>
          </a:xfrm>
          <a:prstGeom prst="rect">
            <a:avLst/>
          </a:prstGeom>
        </p:spPr>
        <p:txBody>
          <a:bodyPr wrap="none">
            <a:spAutoFit/>
          </a:bodyPr>
          <a:lstStyle/>
          <a:p>
            <a:pPr eaLnBrk="0" hangingPunct="0"/>
            <a:r>
              <a:rPr lang="en-US" dirty="0">
                <a:solidFill>
                  <a:srgbClr val="0070C0"/>
                </a:solidFill>
              </a:rPr>
              <a:t>Java Predefined Classes like</a:t>
            </a:r>
          </a:p>
          <a:p>
            <a:pPr eaLnBrk="0" hangingPunct="0"/>
            <a:r>
              <a:rPr lang="en-US" dirty="0">
                <a:solidFill>
                  <a:srgbClr val="0070C0"/>
                </a:solidFill>
              </a:rPr>
              <a:t>String, Date, Math etc</a:t>
            </a:r>
          </a:p>
        </p:txBody>
      </p:sp>
      <p:cxnSp>
        <p:nvCxnSpPr>
          <p:cNvPr id="16" name="Straight Arrow Connector 15"/>
          <p:cNvCxnSpPr/>
          <p:nvPr/>
        </p:nvCxnSpPr>
        <p:spPr>
          <a:xfrm>
            <a:off x="5638800" y="3276600"/>
            <a:ext cx="457200" cy="1524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33400" y="2057400"/>
            <a:ext cx="1371600" cy="1219200"/>
          </a:xfrm>
          <a:prstGeom prst="rect">
            <a:avLst/>
          </a:prstGeom>
          <a:noFill/>
          <a:ln w="31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Rectangle 14"/>
          <p:cNvSpPr/>
          <p:nvPr/>
        </p:nvSpPr>
        <p:spPr>
          <a:xfrm>
            <a:off x="3352800" y="3352800"/>
            <a:ext cx="1752600" cy="30480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124200" y="4202668"/>
            <a:ext cx="2362200" cy="369332"/>
          </a:xfrm>
          <a:prstGeom prst="rect">
            <a:avLst/>
          </a:prstGeom>
        </p:spPr>
        <p:txBody>
          <a:bodyPr wrap="square">
            <a:spAutoFit/>
          </a:bodyPr>
          <a:lstStyle/>
          <a:p>
            <a:pPr eaLnBrk="0" hangingPunct="0"/>
            <a:r>
              <a:rPr lang="en-US" dirty="0">
                <a:solidFill>
                  <a:srgbClr val="0070C0"/>
                </a:solidFill>
              </a:rPr>
              <a:t>Java virtual machine</a:t>
            </a:r>
          </a:p>
        </p:txBody>
      </p:sp>
      <p:cxnSp>
        <p:nvCxnSpPr>
          <p:cNvPr id="19" name="Straight Arrow Connector 18"/>
          <p:cNvCxnSpPr/>
          <p:nvPr/>
        </p:nvCxnSpPr>
        <p:spPr>
          <a:xfrm>
            <a:off x="3886200" y="3657600"/>
            <a:ext cx="228600" cy="609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0"/>
          </p:nvPr>
        </p:nvSpPr>
        <p:spPr>
          <a:xfrm>
            <a:off x="2971800" y="6619875"/>
            <a:ext cx="2133600" cy="476250"/>
          </a:xfrm>
          <a:noFill/>
        </p:spPr>
        <p:txBody>
          <a:bodyPr/>
          <a:lstStyle/>
          <a:p>
            <a:fld id="{E7570824-03F9-41F6-9350-79200918F624}" type="slidenum">
              <a:rPr lang="en-US" smtClean="0">
                <a:latin typeface="Arial" charset="0"/>
              </a:rPr>
              <a:pPr/>
              <a:t>25</a:t>
            </a:fld>
            <a:endParaRPr lang="en-US" dirty="0">
              <a:latin typeface="Arial" charset="0"/>
            </a:endParaRPr>
          </a:p>
        </p:txBody>
      </p:sp>
      <p:sp>
        <p:nvSpPr>
          <p:cNvPr id="7171" name="Rectangle 2"/>
          <p:cNvSpPr>
            <a:spLocks noGrp="1" noChangeArrowheads="1"/>
          </p:cNvSpPr>
          <p:nvPr>
            <p:ph type="title"/>
          </p:nvPr>
        </p:nvSpPr>
        <p:spPr/>
        <p:txBody>
          <a:bodyPr/>
          <a:lstStyle/>
          <a:p>
            <a:pPr eaLnBrk="1" hangingPunct="1"/>
            <a:r>
              <a:rPr lang="en-US" sz="2800" dirty="0"/>
              <a:t>Compilation and execution model ( from command prompt)</a:t>
            </a:r>
          </a:p>
        </p:txBody>
      </p:sp>
      <p:sp>
        <p:nvSpPr>
          <p:cNvPr id="11268" name="Rectangle 3"/>
          <p:cNvSpPr>
            <a:spLocks noGrp="1" noChangeArrowheads="1"/>
          </p:cNvSpPr>
          <p:nvPr>
            <p:ph type="body" idx="1"/>
          </p:nvPr>
        </p:nvSpPr>
        <p:spPr>
          <a:xfrm>
            <a:off x="381000" y="1066800"/>
            <a:ext cx="8458200" cy="1828800"/>
          </a:xfrm>
        </p:spPr>
        <p:txBody>
          <a:bodyPr/>
          <a:lstStyle/>
          <a:p>
            <a:pPr eaLnBrk="1" hangingPunct="1">
              <a:buClr>
                <a:schemeClr val="tx2"/>
              </a:buClr>
              <a:defRPr/>
            </a:pPr>
            <a:r>
              <a:rPr lang="en-US" dirty="0"/>
              <a:t>Compile</a:t>
            </a:r>
          </a:p>
          <a:p>
            <a:pPr lvl="1" eaLnBrk="1" hangingPunct="1">
              <a:buClr>
                <a:schemeClr val="tx2"/>
              </a:buClr>
              <a:defRPr/>
            </a:pPr>
            <a:r>
              <a:rPr lang="en-US" sz="2000" b="1" dirty="0">
                <a:solidFill>
                  <a:schemeClr val="accent5">
                    <a:lumMod val="25000"/>
                  </a:schemeClr>
                </a:solidFill>
                <a:latin typeface="Courier New" pitchFamily="49" charset="0"/>
              </a:rPr>
              <a:t>C:\MyJava&gt;</a:t>
            </a:r>
            <a:r>
              <a:rPr lang="en-US" sz="2000" b="1" dirty="0">
                <a:solidFill>
                  <a:srgbClr val="000000"/>
                </a:solidFill>
                <a:latin typeface="Courier New" pitchFamily="49" charset="0"/>
              </a:rPr>
              <a:t>javac </a:t>
            </a:r>
            <a:r>
              <a:rPr lang="en-US" sz="2000" b="1" i="1" dirty="0">
                <a:solidFill>
                  <a:srgbClr val="000000"/>
                </a:solidFill>
                <a:latin typeface="Courier New" pitchFamily="49" charset="0"/>
              </a:rPr>
              <a:t>Hello</a:t>
            </a:r>
            <a:r>
              <a:rPr lang="en-US" sz="2000" b="1" dirty="0">
                <a:solidFill>
                  <a:srgbClr val="000000"/>
                </a:solidFill>
                <a:latin typeface="Courier New" pitchFamily="49" charset="0"/>
              </a:rPr>
              <a:t>.java</a:t>
            </a:r>
          </a:p>
          <a:p>
            <a:pPr lvl="1" eaLnBrk="1" hangingPunct="1">
              <a:buClr>
                <a:schemeClr val="tx2"/>
              </a:buClr>
              <a:buFontTx/>
              <a:buNone/>
              <a:defRPr/>
            </a:pPr>
            <a:endParaRPr lang="en-US" sz="2000" b="1" dirty="0">
              <a:solidFill>
                <a:srgbClr val="000000"/>
              </a:solidFill>
              <a:latin typeface="Courier New" pitchFamily="49" charset="0"/>
            </a:endParaRPr>
          </a:p>
        </p:txBody>
      </p:sp>
      <p:sp>
        <p:nvSpPr>
          <p:cNvPr id="6" name="Rectangle 3"/>
          <p:cNvSpPr txBox="1">
            <a:spLocks noChangeArrowheads="1"/>
          </p:cNvSpPr>
          <p:nvPr/>
        </p:nvSpPr>
        <p:spPr bwMode="auto">
          <a:xfrm>
            <a:off x="457200" y="4800600"/>
            <a:ext cx="3962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40000"/>
              </a:lnSpc>
              <a:spcBef>
                <a:spcPct val="20000"/>
              </a:spcBef>
              <a:spcAft>
                <a:spcPct val="0"/>
              </a:spcAft>
              <a:buClr>
                <a:schemeClr val="tx2"/>
              </a:buClr>
              <a:buSzTx/>
              <a:buFont typeface="Wingdings" pitchFamily="2" charset="2"/>
              <a:buChar char="§"/>
              <a:tabLst/>
              <a:defRPr/>
            </a:pPr>
            <a:r>
              <a:rPr kumimoji="0" lang="en-US" sz="2000" b="0" i="0" u="none" strike="noStrike" kern="0" cap="none" spc="0" normalizeH="0" baseline="0" noProof="0" dirty="0">
                <a:ln>
                  <a:noFill/>
                </a:ln>
                <a:solidFill>
                  <a:srgbClr val="5F5F5F"/>
                </a:solidFill>
                <a:effectLst/>
                <a:uLnTx/>
                <a:uFillTx/>
                <a:latin typeface="+mn-lt"/>
                <a:ea typeface="+mn-ea"/>
                <a:cs typeface="+mn-cs"/>
              </a:rPr>
              <a:t>Execute</a:t>
            </a:r>
          </a:p>
          <a:p>
            <a:pPr lvl="1" eaLnBrk="1" hangingPunct="1">
              <a:buClr>
                <a:schemeClr val="tx2"/>
              </a:buClr>
              <a:defRPr/>
            </a:pPr>
            <a:r>
              <a:rPr lang="en-US" sz="2000" b="1" dirty="0">
                <a:solidFill>
                  <a:schemeClr val="accent5">
                    <a:lumMod val="25000"/>
                  </a:schemeClr>
                </a:solidFill>
                <a:latin typeface="Courier New" pitchFamily="49" charset="0"/>
              </a:rPr>
              <a:t>C:\MyJava&gt;</a:t>
            </a:r>
            <a:r>
              <a:rPr lang="en-US" sz="2000" b="1" dirty="0">
                <a:solidFill>
                  <a:srgbClr val="000000"/>
                </a:solidFill>
                <a:latin typeface="Courier New" pitchFamily="49" charset="0"/>
              </a:rPr>
              <a:t>java </a:t>
            </a:r>
            <a:r>
              <a:rPr lang="en-US" sz="2000" b="1" i="1" dirty="0">
                <a:solidFill>
                  <a:srgbClr val="000000"/>
                </a:solidFill>
                <a:latin typeface="Courier New" pitchFamily="49" charset="0"/>
              </a:rPr>
              <a:t>Hello</a:t>
            </a:r>
            <a:endParaRPr lang="en-US" sz="2000" b="1" dirty="0">
              <a:solidFill>
                <a:srgbClr val="000000"/>
              </a:solidFill>
              <a:latin typeface="Courier New" pitchFamily="49" charset="0"/>
            </a:endParaRPr>
          </a:p>
        </p:txBody>
      </p:sp>
      <p:sp>
        <p:nvSpPr>
          <p:cNvPr id="16" name="Rectangle 4"/>
          <p:cNvSpPr>
            <a:spLocks noChangeArrowheads="1"/>
          </p:cNvSpPr>
          <p:nvPr/>
        </p:nvSpPr>
        <p:spPr bwMode="auto">
          <a:xfrm>
            <a:off x="762000" y="2971800"/>
            <a:ext cx="2668587" cy="758825"/>
          </a:xfrm>
          <a:prstGeom prst="rect">
            <a:avLst/>
          </a:prstGeom>
          <a:solidFill>
            <a:srgbClr val="99CCFF"/>
          </a:solidFill>
          <a:ln w="9525">
            <a:solidFill>
              <a:schemeClr val="tx1"/>
            </a:solidFill>
            <a:miter lim="800000"/>
            <a:headEnd/>
            <a:tailEnd/>
          </a:ln>
        </p:spPr>
        <p:txBody>
          <a:bodyPr wrap="none" anchor="ctr"/>
          <a:lstStyle/>
          <a:p>
            <a:pPr algn="ctr"/>
            <a:r>
              <a:rPr lang="en-US" sz="2400" dirty="0"/>
              <a:t>Hello.java </a:t>
            </a:r>
          </a:p>
        </p:txBody>
      </p:sp>
      <p:sp>
        <p:nvSpPr>
          <p:cNvPr id="17" name="Line 5"/>
          <p:cNvSpPr>
            <a:spLocks noChangeShapeType="1"/>
          </p:cNvSpPr>
          <p:nvPr/>
        </p:nvSpPr>
        <p:spPr bwMode="auto">
          <a:xfrm>
            <a:off x="3506787" y="3281363"/>
            <a:ext cx="1524000" cy="0"/>
          </a:xfrm>
          <a:prstGeom prst="line">
            <a:avLst/>
          </a:prstGeom>
          <a:noFill/>
          <a:ln w="9525">
            <a:solidFill>
              <a:schemeClr val="tx1"/>
            </a:solidFill>
            <a:round/>
            <a:headEnd/>
            <a:tailEnd type="triangle" w="med" len="med"/>
          </a:ln>
        </p:spPr>
        <p:txBody>
          <a:bodyPr/>
          <a:lstStyle/>
          <a:p>
            <a:endParaRPr lang="en-US" dirty="0"/>
          </a:p>
        </p:txBody>
      </p:sp>
      <p:sp>
        <p:nvSpPr>
          <p:cNvPr id="18" name="Text Box 6"/>
          <p:cNvSpPr txBox="1">
            <a:spLocks noChangeArrowheads="1"/>
          </p:cNvSpPr>
          <p:nvPr/>
        </p:nvSpPr>
        <p:spPr bwMode="auto">
          <a:xfrm>
            <a:off x="3887787" y="2827338"/>
            <a:ext cx="947738" cy="457200"/>
          </a:xfrm>
          <a:prstGeom prst="rect">
            <a:avLst/>
          </a:prstGeom>
          <a:noFill/>
          <a:ln w="9525">
            <a:noFill/>
            <a:miter lim="800000"/>
            <a:headEnd/>
            <a:tailEnd/>
          </a:ln>
        </p:spPr>
        <p:txBody>
          <a:bodyPr wrap="none">
            <a:spAutoFit/>
          </a:bodyPr>
          <a:lstStyle/>
          <a:p>
            <a:r>
              <a:rPr lang="en-US" sz="2400" b="1" dirty="0"/>
              <a:t>javac</a:t>
            </a:r>
          </a:p>
        </p:txBody>
      </p:sp>
      <p:sp>
        <p:nvSpPr>
          <p:cNvPr id="19" name="Oval 7"/>
          <p:cNvSpPr>
            <a:spLocks noChangeArrowheads="1"/>
          </p:cNvSpPr>
          <p:nvPr/>
        </p:nvSpPr>
        <p:spPr bwMode="auto">
          <a:xfrm>
            <a:off x="5030787" y="2670175"/>
            <a:ext cx="2970213" cy="1143000"/>
          </a:xfrm>
          <a:prstGeom prst="ellipse">
            <a:avLst/>
          </a:prstGeom>
          <a:solidFill>
            <a:srgbClr val="99CCFF"/>
          </a:solidFill>
          <a:ln w="9525">
            <a:solidFill>
              <a:schemeClr val="tx1"/>
            </a:solidFill>
            <a:round/>
            <a:headEnd/>
            <a:tailEnd/>
          </a:ln>
        </p:spPr>
        <p:txBody>
          <a:bodyPr wrap="none" anchor="ctr"/>
          <a:lstStyle/>
          <a:p>
            <a:pPr algn="ctr"/>
            <a:r>
              <a:rPr lang="en-US" sz="2400" dirty="0"/>
              <a:t>Hello.class</a:t>
            </a:r>
          </a:p>
        </p:txBody>
      </p:sp>
      <p:sp>
        <p:nvSpPr>
          <p:cNvPr id="20" name="Text Box 8"/>
          <p:cNvSpPr txBox="1">
            <a:spLocks noChangeArrowheads="1"/>
          </p:cNvSpPr>
          <p:nvPr/>
        </p:nvSpPr>
        <p:spPr bwMode="auto">
          <a:xfrm>
            <a:off x="3657600" y="3352800"/>
            <a:ext cx="1981200" cy="400110"/>
          </a:xfrm>
          <a:prstGeom prst="rect">
            <a:avLst/>
          </a:prstGeom>
          <a:noFill/>
          <a:ln w="9525">
            <a:noFill/>
            <a:miter lim="800000"/>
            <a:headEnd/>
            <a:tailEnd/>
          </a:ln>
        </p:spPr>
        <p:txBody>
          <a:bodyPr>
            <a:spAutoFit/>
          </a:bodyPr>
          <a:lstStyle/>
          <a:p>
            <a:pPr eaLnBrk="0" hangingPunct="0"/>
            <a:r>
              <a:rPr lang="en-US" sz="2000" i="1" dirty="0">
                <a:latin typeface="Times New Roman" pitchFamily="18" charset="0"/>
              </a:rPr>
              <a:t>compilation</a:t>
            </a:r>
          </a:p>
        </p:txBody>
      </p:sp>
      <p:sp>
        <p:nvSpPr>
          <p:cNvPr id="21" name="Rectangle 9"/>
          <p:cNvSpPr>
            <a:spLocks noChangeArrowheads="1"/>
          </p:cNvSpPr>
          <p:nvPr/>
        </p:nvSpPr>
        <p:spPr bwMode="auto">
          <a:xfrm>
            <a:off x="7086600" y="2057400"/>
            <a:ext cx="1324402" cy="400110"/>
          </a:xfrm>
          <a:prstGeom prst="rect">
            <a:avLst/>
          </a:prstGeom>
          <a:noFill/>
          <a:ln w="9525">
            <a:noFill/>
            <a:miter lim="800000"/>
            <a:headEnd/>
            <a:tailEnd/>
          </a:ln>
        </p:spPr>
        <p:txBody>
          <a:bodyPr wrap="none">
            <a:spAutoFit/>
          </a:bodyPr>
          <a:lstStyle/>
          <a:p>
            <a:r>
              <a:rPr lang="en-US" sz="2000" dirty="0">
                <a:solidFill>
                  <a:schemeClr val="accent2"/>
                </a:solidFill>
              </a:rPr>
              <a:t>Byte code</a:t>
            </a:r>
          </a:p>
        </p:txBody>
      </p:sp>
      <p:sp>
        <p:nvSpPr>
          <p:cNvPr id="22" name="Rectangle 10"/>
          <p:cNvSpPr>
            <a:spLocks noChangeArrowheads="1"/>
          </p:cNvSpPr>
          <p:nvPr/>
        </p:nvSpPr>
        <p:spPr bwMode="auto">
          <a:xfrm>
            <a:off x="609600" y="2286000"/>
            <a:ext cx="1624163" cy="400110"/>
          </a:xfrm>
          <a:prstGeom prst="rect">
            <a:avLst/>
          </a:prstGeom>
          <a:noFill/>
          <a:ln w="9525">
            <a:noFill/>
            <a:miter lim="800000"/>
            <a:headEnd/>
            <a:tailEnd/>
          </a:ln>
        </p:spPr>
        <p:txBody>
          <a:bodyPr wrap="none">
            <a:spAutoFit/>
          </a:bodyPr>
          <a:lstStyle/>
          <a:p>
            <a:r>
              <a:rPr lang="en-US" sz="2000" dirty="0">
                <a:solidFill>
                  <a:schemeClr val="accent2"/>
                </a:solidFill>
              </a:rPr>
              <a:t>Source code</a:t>
            </a:r>
          </a:p>
        </p:txBody>
      </p:sp>
      <p:sp>
        <p:nvSpPr>
          <p:cNvPr id="23" name="Line 11"/>
          <p:cNvSpPr>
            <a:spLocks noChangeShapeType="1"/>
          </p:cNvSpPr>
          <p:nvPr/>
        </p:nvSpPr>
        <p:spPr bwMode="auto">
          <a:xfrm flipH="1" flipV="1">
            <a:off x="1905000" y="2666999"/>
            <a:ext cx="306387" cy="309563"/>
          </a:xfrm>
          <a:prstGeom prst="line">
            <a:avLst/>
          </a:prstGeom>
          <a:noFill/>
          <a:ln w="25400">
            <a:solidFill>
              <a:schemeClr val="bg2"/>
            </a:solidFill>
            <a:round/>
            <a:headEnd/>
            <a:tailEnd type="triangle" w="med" len="med"/>
          </a:ln>
        </p:spPr>
        <p:txBody>
          <a:bodyPr/>
          <a:lstStyle/>
          <a:p>
            <a:endParaRPr lang="en-US" dirty="0"/>
          </a:p>
        </p:txBody>
      </p:sp>
      <p:sp>
        <p:nvSpPr>
          <p:cNvPr id="24" name="Line 12"/>
          <p:cNvSpPr>
            <a:spLocks noChangeShapeType="1"/>
          </p:cNvSpPr>
          <p:nvPr/>
        </p:nvSpPr>
        <p:spPr bwMode="auto">
          <a:xfrm flipV="1">
            <a:off x="7621587" y="2509837"/>
            <a:ext cx="150813" cy="385763"/>
          </a:xfrm>
          <a:prstGeom prst="line">
            <a:avLst/>
          </a:prstGeom>
          <a:noFill/>
          <a:ln w="25400">
            <a:solidFill>
              <a:schemeClr val="bg2"/>
            </a:solidFill>
            <a:round/>
            <a:headEnd/>
            <a:tailEnd type="triangle" w="med" len="med"/>
          </a:ln>
        </p:spPr>
        <p:txBody>
          <a:bodyPr/>
          <a:lstStyle/>
          <a:p>
            <a:endParaRPr lang="en-US" dirty="0"/>
          </a:p>
        </p:txBody>
      </p:sp>
      <p:sp>
        <p:nvSpPr>
          <p:cNvPr id="25" name="Oval 3"/>
          <p:cNvSpPr>
            <a:spLocks noChangeArrowheads="1"/>
          </p:cNvSpPr>
          <p:nvPr/>
        </p:nvSpPr>
        <p:spPr bwMode="auto">
          <a:xfrm>
            <a:off x="4953000" y="5029200"/>
            <a:ext cx="3198813" cy="1298575"/>
          </a:xfrm>
          <a:prstGeom prst="ellipse">
            <a:avLst/>
          </a:prstGeom>
          <a:solidFill>
            <a:srgbClr val="99CCFF"/>
          </a:solidFill>
          <a:ln w="9525">
            <a:solidFill>
              <a:schemeClr val="tx1"/>
            </a:solidFill>
            <a:round/>
            <a:headEnd/>
            <a:tailEnd/>
          </a:ln>
        </p:spPr>
        <p:txBody>
          <a:bodyPr wrap="none" anchor="ctr"/>
          <a:lstStyle/>
          <a:p>
            <a:pPr algn="ctr"/>
            <a:r>
              <a:rPr lang="en-US" sz="2400" dirty="0"/>
              <a:t>Platform specific code</a:t>
            </a:r>
          </a:p>
        </p:txBody>
      </p:sp>
      <p:sp>
        <p:nvSpPr>
          <p:cNvPr id="28" name="Text Box 9"/>
          <p:cNvSpPr txBox="1">
            <a:spLocks noChangeArrowheads="1"/>
          </p:cNvSpPr>
          <p:nvPr/>
        </p:nvSpPr>
        <p:spPr bwMode="auto">
          <a:xfrm>
            <a:off x="6781800" y="4343400"/>
            <a:ext cx="777875" cy="457200"/>
          </a:xfrm>
          <a:prstGeom prst="rect">
            <a:avLst/>
          </a:prstGeom>
          <a:noFill/>
          <a:ln w="9525">
            <a:noFill/>
            <a:miter lim="800000"/>
            <a:headEnd/>
            <a:tailEnd/>
          </a:ln>
        </p:spPr>
        <p:txBody>
          <a:bodyPr wrap="none">
            <a:spAutoFit/>
          </a:bodyPr>
          <a:lstStyle/>
          <a:p>
            <a:r>
              <a:rPr lang="en-US" sz="2400" b="1" dirty="0"/>
              <a:t>java</a:t>
            </a:r>
          </a:p>
        </p:txBody>
      </p:sp>
      <p:sp>
        <p:nvSpPr>
          <p:cNvPr id="29" name="Text Box 10"/>
          <p:cNvSpPr txBox="1">
            <a:spLocks noChangeArrowheads="1"/>
          </p:cNvSpPr>
          <p:nvPr/>
        </p:nvSpPr>
        <p:spPr bwMode="auto">
          <a:xfrm>
            <a:off x="5334000" y="4343400"/>
            <a:ext cx="1295400" cy="400110"/>
          </a:xfrm>
          <a:prstGeom prst="rect">
            <a:avLst/>
          </a:prstGeom>
          <a:noFill/>
          <a:ln w="9525">
            <a:noFill/>
            <a:miter lim="800000"/>
            <a:headEnd/>
            <a:tailEnd/>
          </a:ln>
        </p:spPr>
        <p:txBody>
          <a:bodyPr wrap="square">
            <a:spAutoFit/>
          </a:bodyPr>
          <a:lstStyle/>
          <a:p>
            <a:pPr eaLnBrk="0" hangingPunct="0"/>
            <a:r>
              <a:rPr lang="en-US" sz="2000" i="1" dirty="0">
                <a:latin typeface="Times New Roman" pitchFamily="18" charset="0"/>
              </a:rPr>
              <a:t>execution</a:t>
            </a:r>
          </a:p>
        </p:txBody>
      </p:sp>
      <p:cxnSp>
        <p:nvCxnSpPr>
          <p:cNvPr id="33" name="Straight Arrow Connector 32"/>
          <p:cNvCxnSpPr>
            <a:stCxn id="19" idx="4"/>
            <a:endCxn id="25" idx="0"/>
          </p:cNvCxnSpPr>
          <p:nvPr/>
        </p:nvCxnSpPr>
        <p:spPr>
          <a:xfrm>
            <a:off x="6515894" y="3813175"/>
            <a:ext cx="36513" cy="121602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javac options</a:t>
            </a:r>
          </a:p>
        </p:txBody>
      </p:sp>
      <p:sp>
        <p:nvSpPr>
          <p:cNvPr id="3" name="Content Placeholder 2"/>
          <p:cNvSpPr>
            <a:spLocks noGrp="1"/>
          </p:cNvSpPr>
          <p:nvPr>
            <p:ph idx="1"/>
          </p:nvPr>
        </p:nvSpPr>
        <p:spPr>
          <a:xfrm>
            <a:off x="152400" y="990600"/>
            <a:ext cx="8839200" cy="5638800"/>
          </a:xfrm>
        </p:spPr>
        <p:txBody>
          <a:bodyPr/>
          <a:lstStyle/>
          <a:p>
            <a:pPr>
              <a:lnSpc>
                <a:spcPct val="120000"/>
              </a:lnSpc>
            </a:pPr>
            <a:r>
              <a:rPr lang="en-US" dirty="0"/>
              <a:t>javac [ options ] [ </a:t>
            </a:r>
            <a:r>
              <a:rPr lang="en-US" dirty="0" err="1"/>
              <a:t>sourcefiles</a:t>
            </a:r>
            <a:r>
              <a:rPr lang="en-US" dirty="0"/>
              <a:t> ] </a:t>
            </a:r>
          </a:p>
          <a:p>
            <a:pPr>
              <a:lnSpc>
                <a:spcPct val="120000"/>
              </a:lnSpc>
            </a:pPr>
            <a:r>
              <a:rPr lang="en-US" dirty="0"/>
              <a:t> </a:t>
            </a:r>
            <a:r>
              <a:rPr lang="en-US" dirty="0" err="1"/>
              <a:t>sourcefiles</a:t>
            </a:r>
            <a:r>
              <a:rPr lang="en-US" dirty="0"/>
              <a:t> can also include relative or absolute path components</a:t>
            </a:r>
          </a:p>
          <a:p>
            <a:pPr>
              <a:lnSpc>
                <a:spcPct val="120000"/>
              </a:lnSpc>
            </a:pPr>
            <a:r>
              <a:rPr lang="en-US" dirty="0"/>
              <a:t>–d directory </a:t>
            </a:r>
          </a:p>
          <a:p>
            <a:pPr lvl="1">
              <a:lnSpc>
                <a:spcPct val="120000"/>
              </a:lnSpc>
            </a:pPr>
            <a:r>
              <a:rPr lang="en-US" sz="2000" dirty="0">
                <a:ea typeface="+mn-ea"/>
                <a:cs typeface="+mn-cs"/>
              </a:rPr>
              <a:t>Set the destination directory for class files.</a:t>
            </a:r>
          </a:p>
          <a:p>
            <a:pPr lvl="1">
              <a:lnSpc>
                <a:spcPct val="120000"/>
              </a:lnSpc>
            </a:pPr>
            <a:r>
              <a:rPr lang="en-US" sz="2000" b="1" dirty="0">
                <a:solidFill>
                  <a:schemeClr val="tx1"/>
                </a:solidFill>
                <a:latin typeface="Courier New" pitchFamily="49" charset="0"/>
                <a:ea typeface="+mn-ea"/>
                <a:cs typeface="Courier New" pitchFamily="49" charset="0"/>
              </a:rPr>
              <a:t>D:\ javac –d bin Test.java </a:t>
            </a:r>
            <a:r>
              <a:rPr lang="en-US" sz="2000" dirty="0">
                <a:ea typeface="+mn-ea"/>
                <a:cs typeface="Courier New" pitchFamily="49" charset="0"/>
              </a:rPr>
              <a:t>places </a:t>
            </a:r>
            <a:r>
              <a:rPr lang="en-US" sz="2000" b="1" dirty="0" err="1">
                <a:solidFill>
                  <a:schemeClr val="tx1"/>
                </a:solidFill>
                <a:latin typeface="Courier New" pitchFamily="49" charset="0"/>
                <a:ea typeface="+mn-ea"/>
                <a:cs typeface="Courier New" pitchFamily="49" charset="0"/>
              </a:rPr>
              <a:t>Test.class</a:t>
            </a:r>
            <a:r>
              <a:rPr lang="en-US" sz="2000" dirty="0">
                <a:ea typeface="+mn-ea"/>
                <a:cs typeface="Courier New" pitchFamily="49" charset="0"/>
              </a:rPr>
              <a:t> in </a:t>
            </a:r>
            <a:r>
              <a:rPr lang="en-US" sz="2000" b="1" dirty="0">
                <a:solidFill>
                  <a:schemeClr val="tx1"/>
                </a:solidFill>
                <a:latin typeface="Courier New" pitchFamily="49" charset="0"/>
                <a:ea typeface="+mn-ea"/>
                <a:cs typeface="Courier New" pitchFamily="49" charset="0"/>
              </a:rPr>
              <a:t>D:\bin </a:t>
            </a:r>
            <a:r>
              <a:rPr lang="en-US" sz="2000" dirty="0">
                <a:ea typeface="+mn-ea"/>
                <a:cs typeface="Courier New" pitchFamily="49" charset="0"/>
              </a:rPr>
              <a:t>folder. Please note that the bin folder exist before giving this command</a:t>
            </a:r>
            <a:endParaRPr lang="en-US" sz="2000" b="1" dirty="0">
              <a:solidFill>
                <a:schemeClr val="tx1"/>
              </a:solidFill>
              <a:latin typeface="Courier New" pitchFamily="49" charset="0"/>
              <a:ea typeface="+mn-ea"/>
              <a:cs typeface="Courier New" pitchFamily="49" charset="0"/>
            </a:endParaRPr>
          </a:p>
          <a:p>
            <a:pPr>
              <a:lnSpc>
                <a:spcPct val="120000"/>
              </a:lnSpc>
            </a:pPr>
            <a:r>
              <a:rPr lang="en-US" dirty="0"/>
              <a:t>-</a:t>
            </a:r>
            <a:r>
              <a:rPr lang="en-US" dirty="0" err="1"/>
              <a:t>nowarn</a:t>
            </a:r>
            <a:r>
              <a:rPr lang="en-US" dirty="0"/>
              <a:t> </a:t>
            </a:r>
          </a:p>
          <a:p>
            <a:pPr lvl="1">
              <a:lnSpc>
                <a:spcPct val="120000"/>
              </a:lnSpc>
            </a:pPr>
            <a:r>
              <a:rPr lang="en-US" sz="2000" dirty="0"/>
              <a:t>Disable warning messages.</a:t>
            </a:r>
          </a:p>
          <a:p>
            <a:pPr>
              <a:lnSpc>
                <a:spcPct val="120000"/>
              </a:lnSpc>
            </a:pPr>
            <a:r>
              <a:rPr lang="en-US" dirty="0"/>
              <a:t>-version</a:t>
            </a:r>
          </a:p>
          <a:p>
            <a:pPr lvl="1">
              <a:lnSpc>
                <a:spcPct val="120000"/>
              </a:lnSpc>
            </a:pPr>
            <a:r>
              <a:rPr lang="en-US" sz="2000" dirty="0">
                <a:ea typeface="+mn-ea"/>
                <a:cs typeface="+mn-cs"/>
              </a:rPr>
              <a:t>Displays the version used for compilation</a:t>
            </a:r>
          </a:p>
          <a:p>
            <a:pPr>
              <a:lnSpc>
                <a:spcPct val="120000"/>
              </a:lnSpc>
            </a:pPr>
            <a:r>
              <a:rPr lang="en-US" dirty="0"/>
              <a:t>-target</a:t>
            </a:r>
          </a:p>
          <a:p>
            <a:pPr lvl="1">
              <a:lnSpc>
                <a:spcPct val="120000"/>
              </a:lnSpc>
            </a:pPr>
            <a:r>
              <a:rPr lang="en-US" sz="2000" dirty="0">
                <a:ea typeface="+mn-ea"/>
                <a:cs typeface="+mn-cs"/>
              </a:rPr>
              <a:t>Generate class files for specific VM version</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java options</a:t>
            </a:r>
          </a:p>
        </p:txBody>
      </p:sp>
      <p:sp>
        <p:nvSpPr>
          <p:cNvPr id="3" name="Content Placeholder 2"/>
          <p:cNvSpPr>
            <a:spLocks noGrp="1"/>
          </p:cNvSpPr>
          <p:nvPr>
            <p:ph idx="1"/>
          </p:nvPr>
        </p:nvSpPr>
        <p:spPr>
          <a:xfrm>
            <a:off x="457200" y="1066800"/>
            <a:ext cx="8229600" cy="4525963"/>
          </a:xfrm>
        </p:spPr>
        <p:txBody>
          <a:bodyPr/>
          <a:lstStyle/>
          <a:p>
            <a:r>
              <a:rPr lang="en-US" dirty="0"/>
              <a:t>java [ options ] class </a:t>
            </a:r>
            <a:r>
              <a:rPr lang="en-US" dirty="0">
                <a:solidFill>
                  <a:srgbClr val="C00000"/>
                </a:solidFill>
              </a:rPr>
              <a:t>[ argument ... ]</a:t>
            </a:r>
          </a:p>
          <a:p>
            <a:r>
              <a:rPr lang="en-US" dirty="0"/>
              <a:t>-</a:t>
            </a:r>
            <a:r>
              <a:rPr lang="en-US" dirty="0" err="1"/>
              <a:t>verbose:class</a:t>
            </a:r>
          </a:p>
          <a:p>
            <a:pPr lvl="1"/>
            <a:r>
              <a:rPr lang="en-US" sz="2000" dirty="0">
                <a:ea typeface="+mn-ea"/>
                <a:cs typeface="+mn-cs"/>
              </a:rPr>
              <a:t>Display information about each class loaded.  </a:t>
            </a:r>
          </a:p>
          <a:p>
            <a:r>
              <a:rPr lang="en-US" dirty="0"/>
              <a:t>-</a:t>
            </a:r>
            <a:r>
              <a:rPr lang="en-US" dirty="0" err="1"/>
              <a:t>verbose:gc</a:t>
            </a:r>
            <a:r>
              <a:rPr lang="en-US" dirty="0"/>
              <a:t> </a:t>
            </a:r>
          </a:p>
          <a:p>
            <a:pPr lvl="1"/>
            <a:r>
              <a:rPr lang="en-US" sz="2000" dirty="0">
                <a:ea typeface="+mn-ea"/>
                <a:cs typeface="+mn-cs"/>
              </a:rPr>
              <a:t>Report on each garbage collection event</a:t>
            </a:r>
          </a:p>
          <a:p>
            <a:r>
              <a:rPr lang="en-US" dirty="0"/>
              <a:t>-version</a:t>
            </a:r>
          </a:p>
          <a:p>
            <a:pPr lvl="1"/>
            <a:r>
              <a:rPr lang="en-US" sz="2000" dirty="0">
                <a:ea typeface="+mn-ea"/>
                <a:cs typeface="+mn-cs"/>
              </a:rPr>
              <a:t> Display version information and exit. </a:t>
            </a:r>
          </a:p>
          <a:p>
            <a:r>
              <a:rPr lang="en-US" dirty="0"/>
              <a:t>-</a:t>
            </a:r>
            <a:r>
              <a:rPr lang="en-US" dirty="0" err="1"/>
              <a:t>showversion</a:t>
            </a:r>
            <a:r>
              <a:rPr lang="en-US" dirty="0"/>
              <a:t> </a:t>
            </a:r>
          </a:p>
          <a:p>
            <a:pPr lvl="1"/>
            <a:r>
              <a:rPr lang="en-US" sz="2000" dirty="0">
                <a:ea typeface="+mn-ea"/>
                <a:cs typeface="+mn-cs"/>
              </a:rPr>
              <a:t>Display version information and continue.</a:t>
            </a:r>
          </a:p>
          <a:p>
            <a:r>
              <a:rPr lang="en-US" dirty="0"/>
              <a:t>-?</a:t>
            </a:r>
          </a:p>
          <a:p>
            <a:r>
              <a:rPr lang="en-US" dirty="0"/>
              <a:t> -help </a:t>
            </a:r>
          </a:p>
          <a:p>
            <a:pPr lvl="1"/>
            <a:r>
              <a:rPr lang="en-US" sz="2000" dirty="0"/>
              <a:t>Display usage information and exit. </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27</a:t>
            </a:fld>
            <a:endParaRPr lang="en-US"/>
          </a:p>
        </p:txBody>
      </p:sp>
      <p:sp>
        <p:nvSpPr>
          <p:cNvPr id="5" name="TextBox 4"/>
          <p:cNvSpPr txBox="1"/>
          <p:nvPr/>
        </p:nvSpPr>
        <p:spPr>
          <a:xfrm>
            <a:off x="5638800" y="1676400"/>
            <a:ext cx="633507" cy="369332"/>
          </a:xfrm>
          <a:prstGeom prst="rect">
            <a:avLst/>
          </a:prstGeom>
          <a:noFill/>
        </p:spPr>
        <p:txBody>
          <a:bodyPr wrap="none" rtlCol="0">
            <a:spAutoFit/>
          </a:bodyPr>
          <a:lstStyle/>
          <a:p>
            <a:r>
              <a:rPr lang="en-US" dirty="0"/>
              <a:t>later</a:t>
            </a:r>
          </a:p>
        </p:txBody>
      </p:sp>
      <p:cxnSp>
        <p:nvCxnSpPr>
          <p:cNvPr id="7" name="Straight Arrow Connector 6"/>
          <p:cNvCxnSpPr/>
          <p:nvPr/>
        </p:nvCxnSpPr>
        <p:spPr>
          <a:xfrm>
            <a:off x="4648200" y="1524000"/>
            <a:ext cx="9906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Eclipse 3.6 IDE</a:t>
            </a:r>
          </a:p>
        </p:txBody>
      </p:sp>
      <p:sp>
        <p:nvSpPr>
          <p:cNvPr id="3" name="Content Placeholder 2"/>
          <p:cNvSpPr>
            <a:spLocks noGrp="1"/>
          </p:cNvSpPr>
          <p:nvPr>
            <p:ph idx="1"/>
          </p:nvPr>
        </p:nvSpPr>
        <p:spPr/>
        <p:txBody>
          <a:bodyPr/>
          <a:lstStyle/>
          <a:p>
            <a:r>
              <a:rPr lang="en-US" dirty="0"/>
              <a:t>IDE where Java programs can be written, compiled and executed.</a:t>
            </a:r>
          </a:p>
          <a:p>
            <a:r>
              <a:rPr lang="en-US" dirty="0"/>
              <a:t>Open source</a:t>
            </a:r>
          </a:p>
          <a:p>
            <a:r>
              <a:rPr lang="en-US" dirty="0"/>
              <a:t>JRE needs to be installed before eclipse is installed.</a:t>
            </a:r>
          </a:p>
          <a:p>
            <a:r>
              <a:rPr lang="en-US" dirty="0"/>
              <a:t>3.6 release of the Eclipse Project is developed on a mix of Java 1.4, Java 5 and Java 6 VMs</a:t>
            </a:r>
          </a:p>
          <a:p>
            <a:r>
              <a:rPr lang="en-US" dirty="0"/>
              <a:t>Available for different OS(Windows, Mac OS, Linux, Solaris, IBM AIX, HP-UX)</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Writing code in Eclipse IDE</a:t>
            </a:r>
          </a:p>
        </p:txBody>
      </p:sp>
      <p:sp>
        <p:nvSpPr>
          <p:cNvPr id="3" name="Content Placeholder 2"/>
          <p:cNvSpPr>
            <a:spLocks noGrp="1"/>
          </p:cNvSpPr>
          <p:nvPr>
            <p:ph idx="1"/>
          </p:nvPr>
        </p:nvSpPr>
        <p:spPr>
          <a:xfrm>
            <a:off x="76200" y="990600"/>
            <a:ext cx="8839200" cy="5181600"/>
          </a:xfrm>
        </p:spPr>
        <p:txBody>
          <a:bodyPr/>
          <a:lstStyle/>
          <a:p>
            <a:r>
              <a:rPr lang="en-US" dirty="0"/>
              <a:t>To start Eclipse double-click on the file "eclipse.exe“.</a:t>
            </a:r>
          </a:p>
          <a:p>
            <a:r>
              <a:rPr lang="en-US" dirty="0"/>
              <a:t>Enter the workspace (path) where you want store your java files.</a:t>
            </a:r>
          </a:p>
          <a:p>
            <a:r>
              <a:rPr lang="en-US" dirty="0"/>
              <a:t>Close the Welcome screen.</a:t>
            </a:r>
          </a:p>
          <a:p>
            <a:r>
              <a:rPr lang="en-US" dirty="0"/>
              <a:t>There are many perspective</a:t>
            </a:r>
            <a:r>
              <a:rPr lang="en-US" b="1" dirty="0"/>
              <a:t> </a:t>
            </a:r>
            <a:r>
              <a:rPr lang="en-US" dirty="0"/>
              <a:t>that</a:t>
            </a:r>
            <a:r>
              <a:rPr lang="en-US" b="1" dirty="0"/>
              <a:t> </a:t>
            </a:r>
            <a:r>
              <a:rPr lang="en-US" dirty="0"/>
              <a:t>Eclipse provides. By default Java Perspective is opened.</a:t>
            </a:r>
          </a:p>
          <a:p>
            <a:r>
              <a:rPr lang="en-US" dirty="0"/>
              <a:t>Select from the menu File -&gt; New-&gt; Java project. Enter the project name as Java1. Select "Create separate source and output folders".</a:t>
            </a:r>
          </a:p>
          <a:p>
            <a:r>
              <a:rPr lang="en-US" dirty="0"/>
              <a:t>Right click on src folder on the left under Java1 and select New -&gt; Class</a:t>
            </a:r>
          </a:p>
          <a:p>
            <a:r>
              <a:rPr lang="en-US" dirty="0"/>
              <a:t>Enter the name of the class as “Hello”. Make sure “public static void main” is ticked. Click finish.</a:t>
            </a:r>
          </a:p>
          <a:p>
            <a:r>
              <a:rPr lang="en-US" dirty="0"/>
              <a:t>Enter the print statement in the source code file that opens.</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3" name="Content Placeholder 2"/>
          <p:cNvSpPr>
            <a:spLocks noGrp="1"/>
          </p:cNvSpPr>
          <p:nvPr>
            <p:ph idx="1"/>
          </p:nvPr>
        </p:nvSpPr>
        <p:spPr>
          <a:xfrm>
            <a:off x="457200" y="1447800"/>
            <a:ext cx="4953000" cy="4525963"/>
          </a:xfrm>
        </p:spPr>
        <p:txBody>
          <a:bodyPr/>
          <a:lstStyle/>
          <a:p>
            <a:r>
              <a:rPr lang="en-US" dirty="0"/>
              <a:t>JDK 1.0 (1995) </a:t>
            </a:r>
          </a:p>
          <a:p>
            <a:r>
              <a:rPr lang="en-US" dirty="0"/>
              <a:t>JDK 1.1 (1997)</a:t>
            </a:r>
          </a:p>
          <a:p>
            <a:r>
              <a:rPr lang="en-US" dirty="0"/>
              <a:t>J2SE 1.2 (1998) ) </a:t>
            </a:r>
            <a:r>
              <a:rPr lang="en-US" dirty="0">
                <a:sym typeface="Wingdings" pitchFamily="2" charset="2"/>
              </a:rPr>
              <a:t>Playground</a:t>
            </a:r>
            <a:endParaRPr lang="en-US" dirty="0"/>
          </a:p>
          <a:p>
            <a:r>
              <a:rPr lang="en-US" dirty="0"/>
              <a:t>J2SE 1.3 (2000) </a:t>
            </a:r>
            <a:r>
              <a:rPr lang="en-US" dirty="0">
                <a:sym typeface="Wingdings" pitchFamily="2" charset="2"/>
              </a:rPr>
              <a:t> Kestrel</a:t>
            </a:r>
            <a:endParaRPr lang="en-US" dirty="0"/>
          </a:p>
          <a:p>
            <a:r>
              <a:rPr lang="en-US" dirty="0"/>
              <a:t>J2SE 1.4 (2002) </a:t>
            </a:r>
            <a:r>
              <a:rPr lang="en-US" dirty="0">
                <a:sym typeface="Wingdings" pitchFamily="2" charset="2"/>
              </a:rPr>
              <a:t> Merlin</a:t>
            </a:r>
            <a:endParaRPr lang="en-US" dirty="0"/>
          </a:p>
          <a:p>
            <a:r>
              <a:rPr lang="en-US" dirty="0"/>
              <a:t>J2SE 5.0 (2004) </a:t>
            </a:r>
            <a:r>
              <a:rPr lang="en-US" dirty="0">
                <a:sym typeface="Wingdings" pitchFamily="2" charset="2"/>
              </a:rPr>
              <a:t> Tiger</a:t>
            </a:r>
            <a:endParaRPr lang="en-US" dirty="0"/>
          </a:p>
          <a:p>
            <a:r>
              <a:rPr lang="en-US" dirty="0">
                <a:solidFill>
                  <a:srgbClr val="C00000"/>
                </a:solidFill>
              </a:rPr>
              <a:t>Java SE 6 ( 2006) </a:t>
            </a:r>
            <a:r>
              <a:rPr lang="en-US" dirty="0">
                <a:solidFill>
                  <a:srgbClr val="C00000"/>
                </a:solidFill>
                <a:sym typeface="Wingdings" pitchFamily="2" charset="2"/>
              </a:rPr>
              <a:t> Mustang</a:t>
            </a:r>
            <a:endParaRPr lang="en-US" dirty="0">
              <a:solidFill>
                <a:srgbClr val="C00000"/>
              </a:solidFill>
            </a:endParaRPr>
          </a:p>
          <a:p>
            <a:r>
              <a:rPr lang="en-US" dirty="0"/>
              <a:t>Java SE 7 (2011) </a:t>
            </a:r>
            <a:r>
              <a:rPr lang="en-US" dirty="0">
                <a:sym typeface="Wingdings" pitchFamily="2" charset="2"/>
              </a:rPr>
              <a:t>Dolphin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a:t>
            </a:fld>
            <a:endParaRPr lang="en-US" dirty="0"/>
          </a:p>
        </p:txBody>
      </p:sp>
      <p:sp>
        <p:nvSpPr>
          <p:cNvPr id="5" name="TextBox 4"/>
          <p:cNvSpPr txBox="1"/>
          <p:nvPr/>
        </p:nvSpPr>
        <p:spPr>
          <a:xfrm>
            <a:off x="5334000" y="4495800"/>
            <a:ext cx="2590800" cy="369332"/>
          </a:xfrm>
          <a:prstGeom prst="rect">
            <a:avLst/>
          </a:prstGeom>
          <a:noFill/>
        </p:spPr>
        <p:txBody>
          <a:bodyPr wrap="square" rtlCol="0">
            <a:spAutoFit/>
          </a:bodyPr>
          <a:lstStyle/>
          <a:p>
            <a:r>
              <a:rPr lang="en-US" dirty="0">
                <a:solidFill>
                  <a:srgbClr val="0070C0"/>
                </a:solidFill>
              </a:rPr>
              <a:t>Version for the session</a:t>
            </a:r>
          </a:p>
        </p:txBody>
      </p:sp>
      <p:cxnSp>
        <p:nvCxnSpPr>
          <p:cNvPr id="7" name="Straight Arrow Connector 6"/>
          <p:cNvCxnSpPr>
            <a:endCxn id="5" idx="1"/>
          </p:cNvCxnSpPr>
          <p:nvPr/>
        </p:nvCxnSpPr>
        <p:spPr>
          <a:xfrm>
            <a:off x="4419600" y="4648200"/>
            <a:ext cx="914400" cy="3226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 y="2438400"/>
            <a:ext cx="5181600" cy="1524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TextBox 8"/>
          <p:cNvSpPr txBox="1"/>
          <p:nvPr/>
        </p:nvSpPr>
        <p:spPr>
          <a:xfrm>
            <a:off x="6248400" y="3048000"/>
            <a:ext cx="1676400" cy="381000"/>
          </a:xfrm>
          <a:prstGeom prst="rect">
            <a:avLst/>
          </a:prstGeom>
          <a:noFill/>
        </p:spPr>
        <p:txBody>
          <a:bodyPr wrap="square" rtlCol="0">
            <a:spAutoFit/>
          </a:bodyPr>
          <a:lstStyle/>
          <a:p>
            <a:r>
              <a:rPr lang="en-US" dirty="0">
                <a:solidFill>
                  <a:srgbClr val="0070C0"/>
                </a:solidFill>
              </a:rPr>
              <a:t>Called Java2</a:t>
            </a:r>
          </a:p>
        </p:txBody>
      </p:sp>
      <p:cxnSp>
        <p:nvCxnSpPr>
          <p:cNvPr id="11" name="Straight Arrow Connector 10"/>
          <p:cNvCxnSpPr>
            <a:stCxn id="8" idx="3"/>
          </p:cNvCxnSpPr>
          <p:nvPr/>
        </p:nvCxnSpPr>
        <p:spPr>
          <a:xfrm>
            <a:off x="5638800" y="3200400"/>
            <a:ext cx="6096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and execute</a:t>
            </a:r>
          </a:p>
        </p:txBody>
      </p:sp>
      <p:sp>
        <p:nvSpPr>
          <p:cNvPr id="3" name="Content Placeholder 2"/>
          <p:cNvSpPr>
            <a:spLocks noGrp="1"/>
          </p:cNvSpPr>
          <p:nvPr>
            <p:ph idx="1"/>
          </p:nvPr>
        </p:nvSpPr>
        <p:spPr/>
        <p:txBody>
          <a:bodyPr/>
          <a:lstStyle/>
          <a:p>
            <a:r>
              <a:rPr lang="en-US" dirty="0"/>
              <a:t>Compilation happens automatically. Note that red lines appear in case there are errors. Yellow lines are for warnings.</a:t>
            </a:r>
          </a:p>
          <a:p>
            <a:r>
              <a:rPr lang="en-US" dirty="0"/>
              <a:t>Right click on your Java class and select Run-as-&gt; Java application</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Bytecode, JRE </a:t>
            </a:r>
          </a:p>
        </p:txBody>
      </p:sp>
      <p:sp>
        <p:nvSpPr>
          <p:cNvPr id="3" name="Content Placeholder 2"/>
          <p:cNvSpPr>
            <a:spLocks noGrp="1"/>
          </p:cNvSpPr>
          <p:nvPr>
            <p:ph idx="1"/>
          </p:nvPr>
        </p:nvSpPr>
        <p:spPr>
          <a:xfrm>
            <a:off x="381000" y="1371600"/>
            <a:ext cx="8153400" cy="4876800"/>
          </a:xfrm>
        </p:spPr>
        <p:txBody>
          <a:bodyPr/>
          <a:lstStyle/>
          <a:p>
            <a:r>
              <a:rPr lang="en-US" dirty="0"/>
              <a:t>Java Bytecode is produced when Java programs are compiled.</a:t>
            </a:r>
          </a:p>
          <a:p>
            <a:r>
              <a:rPr lang="en-US" dirty="0"/>
              <a:t>To execute Java program, JRE must be installed in the system</a:t>
            </a:r>
          </a:p>
          <a:p>
            <a:r>
              <a:rPr lang="en-US" dirty="0"/>
              <a:t>JRE or Java Runtime environment contains </a:t>
            </a:r>
          </a:p>
          <a:p>
            <a:pPr lvl="1"/>
            <a:r>
              <a:rPr lang="en-US" sz="2000" dirty="0">
                <a:ea typeface="+mn-ea"/>
                <a:cs typeface="+mn-cs"/>
              </a:rPr>
              <a:t>Java Virtual Machine</a:t>
            </a:r>
          </a:p>
          <a:p>
            <a:pPr lvl="1"/>
            <a:r>
              <a:rPr lang="en-US" sz="2000" dirty="0">
                <a:ea typeface="+mn-ea"/>
                <a:cs typeface="+mn-cs"/>
              </a:rPr>
              <a:t>Standard class libraries (APIs)</a:t>
            </a:r>
          </a:p>
          <a:p>
            <a:pPr lvl="1"/>
            <a:r>
              <a:rPr lang="en-US" sz="2000" dirty="0">
                <a:ea typeface="+mn-ea"/>
                <a:cs typeface="+mn-cs"/>
              </a:rPr>
              <a:t>Java Plug-in</a:t>
            </a:r>
          </a:p>
          <a:p>
            <a:pPr lvl="1"/>
            <a:r>
              <a:rPr lang="en-US" sz="2000" dirty="0">
                <a:ea typeface="+mn-ea"/>
                <a:cs typeface="+mn-cs"/>
              </a:rPr>
              <a:t>Java </a:t>
            </a:r>
            <a:r>
              <a:rPr lang="en-US" sz="2000" dirty="0" err="1">
                <a:ea typeface="+mn-ea"/>
                <a:cs typeface="+mn-cs"/>
              </a:rPr>
              <a:t>Webstart</a:t>
            </a:r>
            <a:endParaRPr lang="en-US" sz="2000" dirty="0">
              <a:ea typeface="+mn-ea"/>
              <a:cs typeface="+mn-cs"/>
            </a:endParaRPr>
          </a:p>
          <a:p>
            <a:r>
              <a:rPr lang="en-US" dirty="0"/>
              <a:t>JRE gets installed automatically when JDK is installed. JRE can be installed independent of JDK as well. This will mean that Java programs can be executed in that system. </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Platform Independent</a:t>
            </a:r>
          </a:p>
        </p:txBody>
      </p:sp>
      <p:sp>
        <p:nvSpPr>
          <p:cNvPr id="3" name="Content Placeholder 2"/>
          <p:cNvSpPr>
            <a:spLocks noGrp="1"/>
          </p:cNvSpPr>
          <p:nvPr>
            <p:ph idx="1"/>
          </p:nvPr>
        </p:nvSpPr>
        <p:spPr>
          <a:xfrm>
            <a:off x="228600" y="1143000"/>
            <a:ext cx="8610600" cy="4038600"/>
          </a:xfrm>
        </p:spPr>
        <p:txBody>
          <a:bodyPr/>
          <a:lstStyle/>
          <a:p>
            <a:pPr>
              <a:lnSpc>
                <a:spcPct val="120000"/>
              </a:lnSpc>
            </a:pPr>
            <a:r>
              <a:rPr lang="en-US" dirty="0"/>
              <a:t>A Java program requires JVM (part of JRE) to execute Java code. When java application starts to executes, that </a:t>
            </a:r>
            <a:r>
              <a:rPr lang="en-US" dirty="0">
                <a:solidFill>
                  <a:srgbClr val="C00000"/>
                </a:solidFill>
              </a:rPr>
              <a:t>Java Virtual Machine</a:t>
            </a:r>
            <a:r>
              <a:rPr lang="en-US" dirty="0"/>
              <a:t> also starts.</a:t>
            </a:r>
          </a:p>
          <a:p>
            <a:pPr>
              <a:lnSpc>
                <a:spcPct val="120000"/>
              </a:lnSpc>
            </a:pPr>
            <a:r>
              <a:rPr lang="en-US" dirty="0" err="1"/>
              <a:t>Bytecode</a:t>
            </a:r>
            <a:r>
              <a:rPr lang="en-US" dirty="0"/>
              <a:t> has instructions that </a:t>
            </a:r>
            <a:r>
              <a:rPr lang="en-US" dirty="0">
                <a:solidFill>
                  <a:srgbClr val="C00000"/>
                </a:solidFill>
              </a:rPr>
              <a:t>Java Virtual Machine</a:t>
            </a:r>
            <a:r>
              <a:rPr lang="en-US" dirty="0"/>
              <a:t> can understand and execute.</a:t>
            </a:r>
          </a:p>
          <a:p>
            <a:pPr>
              <a:lnSpc>
                <a:spcPct val="120000"/>
              </a:lnSpc>
            </a:pPr>
            <a:r>
              <a:rPr lang="en-US" dirty="0"/>
              <a:t>JVM converts the </a:t>
            </a:r>
            <a:r>
              <a:rPr lang="en-US" dirty="0" err="1"/>
              <a:t>Bytecode</a:t>
            </a:r>
            <a:r>
              <a:rPr lang="en-US" dirty="0"/>
              <a:t> to machine specific code.</a:t>
            </a:r>
          </a:p>
          <a:p>
            <a:pPr>
              <a:lnSpc>
                <a:spcPct val="120000"/>
              </a:lnSpc>
            </a:pPr>
            <a:r>
              <a:rPr lang="en-US" dirty="0"/>
              <a:t>Java Bytecode can be copied on to any machine that has JVM and executed. This is what makes Java</a:t>
            </a:r>
            <a:r>
              <a:rPr lang="en-US" dirty="0">
                <a:solidFill>
                  <a:srgbClr val="C00000"/>
                </a:solidFill>
              </a:rPr>
              <a:t> Platform Independent.</a:t>
            </a:r>
          </a:p>
          <a:p>
            <a:pPr>
              <a:lnSpc>
                <a:spcPct val="120000"/>
              </a:lnSpc>
            </a:pPr>
            <a:r>
              <a:rPr lang="en-US" dirty="0">
                <a:solidFill>
                  <a:srgbClr val="C00000"/>
                </a:solidFill>
              </a:rPr>
              <a:t>“Write Once, Run any where”</a:t>
            </a:r>
          </a:p>
          <a:p>
            <a:pPr>
              <a:buNone/>
            </a:pPr>
            <a:r>
              <a:rPr lang="en-US" i="1" dirty="0">
                <a:solidFill>
                  <a:schemeClr val="tx1"/>
                </a:solidFill>
              </a:rPr>
              <a:t>			Is JVM platform independent?</a:t>
            </a:r>
          </a:p>
          <a:p>
            <a:pPr>
              <a:buNone/>
            </a:pPr>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32</a:t>
            </a:fld>
            <a:endParaRPr lang="en-US" dirty="0"/>
          </a:p>
        </p:txBody>
      </p:sp>
      <p:sp>
        <p:nvSpPr>
          <p:cNvPr id="37889" name="Rectangle 1"/>
          <p:cNvSpPr>
            <a:spLocks noChangeArrowheads="1"/>
          </p:cNvSpPr>
          <p:nvPr/>
        </p:nvSpPr>
        <p:spPr bwMode="auto">
          <a:xfrm>
            <a:off x="381000" y="5257800"/>
            <a:ext cx="8229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latin typeface="+mn-lt"/>
              </a:rPr>
              <a:t>No, since JVM needs to convert the byte code to machine specific code, it is different for each machine or OS, since each OS has its own native language.</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mn-lt"/>
              </a:rPr>
              <a:t>That is the reason why JDK/JRE is available for different platforms.</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mn-lt"/>
              </a:rPr>
              <a:t>Sun Microsystems claims that there are over 4.5 billion JVM-enabled devices!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9"/>
                                        </p:tgtEl>
                                        <p:attrNameLst>
                                          <p:attrName>style.visibility</p:attrName>
                                        </p:attrNameLst>
                                      </p:cBhvr>
                                      <p:to>
                                        <p:strVal val="visible"/>
                                      </p:to>
                                    </p:set>
                                    <p:animEffect transition="in" filter="blinds(horizontal)">
                                      <p:cBhvr>
                                        <p:cTn id="7" dur="500"/>
                                        <p:tgtEl>
                                          <p:spTgt spid="37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JVM: perspectives</a:t>
            </a:r>
          </a:p>
        </p:txBody>
      </p:sp>
      <p:sp>
        <p:nvSpPr>
          <p:cNvPr id="3" name="Content Placeholder 2"/>
          <p:cNvSpPr>
            <a:spLocks noGrp="1"/>
          </p:cNvSpPr>
          <p:nvPr>
            <p:ph idx="1"/>
          </p:nvPr>
        </p:nvSpPr>
        <p:spPr>
          <a:xfrm>
            <a:off x="457200" y="1219200"/>
            <a:ext cx="8229600" cy="4525963"/>
          </a:xfrm>
        </p:spPr>
        <p:txBody>
          <a:bodyPr/>
          <a:lstStyle/>
          <a:p>
            <a:r>
              <a:rPr lang="en-US" dirty="0"/>
              <a:t>JVM can be looked as </a:t>
            </a:r>
          </a:p>
          <a:p>
            <a:pPr lvl="1"/>
            <a:r>
              <a:rPr lang="en-US" sz="2000" dirty="0">
                <a:ea typeface="+mn-ea"/>
                <a:cs typeface="+mn-cs"/>
              </a:rPr>
              <a:t>a runtime instance: JVM life cycle begins when applications starts to run ( that is when main method is called) and ends when the application ends. </a:t>
            </a:r>
            <a:endParaRPr lang="en-US" dirty="0"/>
          </a:p>
          <a:p>
            <a:pPr lvl="1"/>
            <a:r>
              <a:rPr lang="en-US" sz="2000" dirty="0">
                <a:ea typeface="+mn-ea"/>
                <a:cs typeface="+mn-cs"/>
              </a:rPr>
              <a:t> the abstract specification: Specification that Java team at Sun (Oracle) provides which tells JVM makers how they must design JVM for their OS.</a:t>
            </a:r>
          </a:p>
          <a:p>
            <a:pPr lvl="1"/>
            <a:r>
              <a:rPr lang="en-US" sz="2000" dirty="0">
                <a:ea typeface="+mn-ea"/>
                <a:cs typeface="+mn-cs"/>
              </a:rPr>
              <a:t>a concrete implementation: JVM that is build specific for a specific OS based on </a:t>
            </a:r>
            <a:r>
              <a:rPr lang="en-US" sz="2000" dirty="0"/>
              <a:t>abstract specification.</a:t>
            </a:r>
          </a:p>
          <a:p>
            <a:r>
              <a:rPr lang="en-US" i="1" dirty="0">
                <a:solidFill>
                  <a:schemeClr val="tx1"/>
                </a:solidFill>
              </a:rPr>
              <a:t>W</a:t>
            </a:r>
            <a:r>
              <a:rPr lang="en-US" i="1" dirty="0">
                <a:solidFill>
                  <a:schemeClr val="tx1"/>
                </a:solidFill>
                <a:ea typeface="+mn-ea"/>
                <a:cs typeface="+mn-cs"/>
              </a:rPr>
              <a:t>hen we talk about JVM in these sessions we </a:t>
            </a:r>
            <a:r>
              <a:rPr lang="en-US" i="1" dirty="0">
                <a:solidFill>
                  <a:schemeClr val="tx1"/>
                </a:solidFill>
              </a:rPr>
              <a:t>mean a runtime instance of JVM</a:t>
            </a:r>
            <a:endParaRPr lang="en-US" i="1" dirty="0">
              <a:solidFill>
                <a:schemeClr val="tx1"/>
              </a:solidFill>
              <a:ea typeface="+mn-ea"/>
              <a:cs typeface="+mn-cs"/>
            </a:endParaRPr>
          </a:p>
          <a:p>
            <a:pPr lvl="1"/>
            <a:endParaRPr lang="en-US" sz="2000"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Robust</a:t>
            </a:r>
          </a:p>
        </p:txBody>
      </p:sp>
      <p:sp>
        <p:nvSpPr>
          <p:cNvPr id="3" name="Content Placeholder 2"/>
          <p:cNvSpPr>
            <a:spLocks noGrp="1"/>
          </p:cNvSpPr>
          <p:nvPr>
            <p:ph idx="1"/>
          </p:nvPr>
        </p:nvSpPr>
        <p:spPr>
          <a:xfrm>
            <a:off x="381000" y="1295400"/>
            <a:ext cx="8382000" cy="5105400"/>
          </a:xfrm>
        </p:spPr>
        <p:txBody>
          <a:bodyPr/>
          <a:lstStyle/>
          <a:p>
            <a:pPr eaLnBrk="1" hangingPunct="1"/>
            <a:r>
              <a:rPr lang="en-US" dirty="0"/>
              <a:t>Reliable </a:t>
            </a:r>
            <a:r>
              <a:rPr lang="en-US" dirty="0">
                <a:sym typeface="Wingdings" pitchFamily="2" charset="2"/>
              </a:rPr>
              <a:t></a:t>
            </a:r>
            <a:r>
              <a:rPr lang="en-US" dirty="0"/>
              <a:t>that the code works as desired in normal circumstances for specified periods of time. </a:t>
            </a:r>
          </a:p>
          <a:p>
            <a:pPr eaLnBrk="1" hangingPunct="1"/>
            <a:r>
              <a:rPr lang="en-US" dirty="0"/>
              <a:t>Robustness </a:t>
            </a:r>
            <a:r>
              <a:rPr lang="en-US" dirty="0">
                <a:sym typeface="Wingdings" pitchFamily="2" charset="2"/>
              </a:rPr>
              <a:t></a:t>
            </a:r>
            <a:r>
              <a:rPr lang="en-US" dirty="0"/>
              <a:t> the code responding appropriately in abnormal circumstances.</a:t>
            </a:r>
          </a:p>
          <a:p>
            <a:pPr eaLnBrk="1" hangingPunct="1">
              <a:buNone/>
            </a:pPr>
            <a:endParaRPr lang="en-US" dirty="0"/>
          </a:p>
          <a:p>
            <a:pPr eaLnBrk="1" hangingPunct="1"/>
            <a:r>
              <a:rPr lang="en-US" dirty="0"/>
              <a:t>Features that make Java robust</a:t>
            </a:r>
          </a:p>
          <a:p>
            <a:pPr lvl="1" eaLnBrk="1" hangingPunct="1"/>
            <a:r>
              <a:rPr lang="en-US" sz="2000" dirty="0"/>
              <a:t>Strong Error handling mechanism: Lot of checks are done at the compilation itself. More checks are performed at runtime system to make sure that code does not malfunction.</a:t>
            </a:r>
          </a:p>
          <a:p>
            <a:pPr lvl="1" eaLnBrk="1" hangingPunct="1"/>
            <a:r>
              <a:rPr lang="en-US" sz="2000" dirty="0"/>
              <a:t>Automatic garbage collection</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0"/>
          </p:nvPr>
        </p:nvSpPr>
        <p:spPr>
          <a:xfrm>
            <a:off x="6553200" y="6245225"/>
            <a:ext cx="2133600" cy="476250"/>
          </a:xfrm>
          <a:noFill/>
        </p:spPr>
        <p:txBody>
          <a:bodyPr/>
          <a:lstStyle/>
          <a:p>
            <a:fld id="{BB25E18F-40B6-4606-94B8-E3DFBB07AA6B}" type="slidenum">
              <a:rPr lang="en-US" smtClean="0">
                <a:latin typeface="Arial" charset="0"/>
              </a:rPr>
              <a:pPr/>
              <a:t>35</a:t>
            </a:fld>
            <a:endParaRPr lang="en-US" dirty="0">
              <a:latin typeface="Arial" charset="0"/>
            </a:endParaRPr>
          </a:p>
        </p:txBody>
      </p:sp>
      <p:sp>
        <p:nvSpPr>
          <p:cNvPr id="16387" name="Rectangle 2"/>
          <p:cNvSpPr>
            <a:spLocks noGrp="1" noChangeArrowheads="1"/>
          </p:cNvSpPr>
          <p:nvPr>
            <p:ph type="title"/>
          </p:nvPr>
        </p:nvSpPr>
        <p:spPr>
          <a:xfrm>
            <a:off x="685800" y="228600"/>
            <a:ext cx="5105400" cy="381000"/>
          </a:xfrm>
        </p:spPr>
        <p:txBody>
          <a:bodyPr/>
          <a:lstStyle/>
          <a:p>
            <a:pPr eaLnBrk="1" hangingPunct="1"/>
            <a:r>
              <a:rPr lang="en-US" dirty="0"/>
              <a:t>Error handling in java</a:t>
            </a:r>
            <a:endParaRPr lang="en-US" sz="4000" dirty="0"/>
          </a:p>
        </p:txBody>
      </p:sp>
      <p:sp>
        <p:nvSpPr>
          <p:cNvPr id="188419" name="Rectangle 3"/>
          <p:cNvSpPr>
            <a:spLocks noGrp="1" noChangeArrowheads="1"/>
          </p:cNvSpPr>
          <p:nvPr>
            <p:ph type="body" idx="1"/>
          </p:nvPr>
        </p:nvSpPr>
        <p:spPr>
          <a:xfrm>
            <a:off x="228600" y="1066800"/>
            <a:ext cx="8610600" cy="5410200"/>
          </a:xfrm>
        </p:spPr>
        <p:txBody>
          <a:bodyPr/>
          <a:lstStyle/>
          <a:p>
            <a:pPr eaLnBrk="1" hangingPunct="1">
              <a:lnSpc>
                <a:spcPct val="90000"/>
              </a:lnSpc>
              <a:spcBef>
                <a:spcPts val="800"/>
              </a:spcBef>
              <a:defRPr/>
            </a:pPr>
            <a:r>
              <a:rPr lang="en-US" dirty="0"/>
              <a:t>Compilation error : generated by the compiler. Examples of situation when it arises:</a:t>
            </a:r>
          </a:p>
          <a:p>
            <a:pPr lvl="1" eaLnBrk="1" hangingPunct="1">
              <a:lnSpc>
                <a:spcPct val="90000"/>
              </a:lnSpc>
              <a:spcBef>
                <a:spcPts val="800"/>
              </a:spcBef>
              <a:defRPr/>
            </a:pPr>
            <a:r>
              <a:rPr lang="en-US" sz="2000" dirty="0"/>
              <a:t>incorrect syntax, bracket mismatch, if keywords are used as variables</a:t>
            </a:r>
          </a:p>
          <a:p>
            <a:pPr lvl="1" eaLnBrk="1" hangingPunct="1">
              <a:lnSpc>
                <a:spcPct val="90000"/>
              </a:lnSpc>
              <a:spcBef>
                <a:spcPts val="800"/>
              </a:spcBef>
              <a:defRPr/>
            </a:pPr>
            <a:r>
              <a:rPr lang="en-US" sz="2000" dirty="0"/>
              <a:t>Using uninitialized variables</a:t>
            </a:r>
          </a:p>
          <a:p>
            <a:pPr lvl="1" eaLnBrk="1" hangingPunct="1">
              <a:lnSpc>
                <a:spcPct val="90000"/>
              </a:lnSpc>
              <a:spcBef>
                <a:spcPts val="800"/>
              </a:spcBef>
              <a:defRPr/>
            </a:pPr>
            <a:r>
              <a:rPr lang="en-US" sz="2000" dirty="0"/>
              <a:t>Unreachable code: </a:t>
            </a:r>
            <a:r>
              <a:rPr lang="en-US" sz="2000" b="1" kern="1200" dirty="0">
                <a:solidFill>
                  <a:srgbClr val="000000"/>
                </a:solidFill>
                <a:latin typeface="Courier New" pitchFamily="49" charset="0"/>
                <a:ea typeface="+mn-ea"/>
              </a:rPr>
              <a:t>while(false){…}</a:t>
            </a:r>
          </a:p>
          <a:p>
            <a:pPr lvl="1" eaLnBrk="1" hangingPunct="1">
              <a:lnSpc>
                <a:spcPct val="90000"/>
              </a:lnSpc>
              <a:spcBef>
                <a:spcPts val="800"/>
              </a:spcBef>
              <a:defRPr/>
            </a:pPr>
            <a:r>
              <a:rPr lang="en-US" sz="2000" dirty="0"/>
              <a:t>Strong type checking </a:t>
            </a:r>
            <a:endParaRPr lang="en-US" sz="2000" b="1" kern="1200" dirty="0">
              <a:solidFill>
                <a:srgbClr val="000000"/>
              </a:solidFill>
              <a:latin typeface="Courier New" pitchFamily="49" charset="0"/>
              <a:ea typeface="+mn-ea"/>
            </a:endParaRPr>
          </a:p>
          <a:p>
            <a:pPr eaLnBrk="1" hangingPunct="1">
              <a:lnSpc>
                <a:spcPct val="90000"/>
              </a:lnSpc>
              <a:spcBef>
                <a:spcPts val="800"/>
              </a:spcBef>
              <a:defRPr/>
            </a:pPr>
            <a:r>
              <a:rPr lang="en-US" dirty="0"/>
              <a:t>Run-time error : generated by the JVM. </a:t>
            </a:r>
          </a:p>
          <a:p>
            <a:pPr lvl="1" eaLnBrk="1" hangingPunct="1">
              <a:lnSpc>
                <a:spcPct val="90000"/>
              </a:lnSpc>
              <a:spcBef>
                <a:spcPts val="800"/>
              </a:spcBef>
              <a:defRPr/>
            </a:pPr>
            <a:r>
              <a:rPr lang="en-US" sz="2000" dirty="0">
                <a:ea typeface="+mn-ea"/>
                <a:cs typeface="+mn-cs"/>
              </a:rPr>
              <a:t>Examples of situation when it arises:</a:t>
            </a:r>
          </a:p>
          <a:p>
            <a:pPr lvl="2" eaLnBrk="1" hangingPunct="1">
              <a:lnSpc>
                <a:spcPct val="90000"/>
              </a:lnSpc>
              <a:spcBef>
                <a:spcPts val="800"/>
              </a:spcBef>
              <a:defRPr/>
            </a:pPr>
            <a:r>
              <a:rPr lang="en-US" sz="2000" dirty="0">
                <a:ea typeface="+mn-ea"/>
                <a:cs typeface="+mn-cs"/>
              </a:rPr>
              <a:t>Attempt to divide an integral value by 0 or access array index beyond the defined range.</a:t>
            </a:r>
          </a:p>
          <a:p>
            <a:pPr lvl="2" eaLnBrk="1" hangingPunct="1">
              <a:lnSpc>
                <a:spcPct val="90000"/>
              </a:lnSpc>
              <a:spcBef>
                <a:spcPts val="800"/>
              </a:spcBef>
              <a:defRPr/>
            </a:pPr>
            <a:r>
              <a:rPr lang="en-US" sz="2000" dirty="0">
                <a:ea typeface="+mn-ea"/>
                <a:cs typeface="+mn-cs"/>
              </a:rPr>
              <a:t>Trying to access a class that does not exist at runtime. (What happens if you delete Hello.class and then run Hello.</a:t>
            </a:r>
          </a:p>
          <a:p>
            <a:pPr lvl="1" eaLnBrk="1" hangingPunct="1">
              <a:lnSpc>
                <a:spcPct val="90000"/>
              </a:lnSpc>
              <a:spcBef>
                <a:spcPts val="800"/>
              </a:spcBef>
              <a:defRPr/>
            </a:pPr>
            <a:r>
              <a:rPr lang="en-US" sz="2000" dirty="0"/>
              <a:t>Java has strong exception handing mechanism that allows programmers to handle such errors and come out of the situation gracefully.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lvl="1"/>
            <a:r>
              <a:rPr lang="en-US" dirty="0">
                <a:latin typeface="+mj-lt"/>
                <a:ea typeface="+mj-ea"/>
                <a:cs typeface="+mj-cs"/>
              </a:rPr>
              <a:t>Automatic garbage collection</a:t>
            </a:r>
          </a:p>
        </p:txBody>
      </p:sp>
      <p:sp>
        <p:nvSpPr>
          <p:cNvPr id="3" name="Content Placeholder 2"/>
          <p:cNvSpPr>
            <a:spLocks noGrp="1"/>
          </p:cNvSpPr>
          <p:nvPr>
            <p:ph idx="1"/>
          </p:nvPr>
        </p:nvSpPr>
        <p:spPr>
          <a:xfrm>
            <a:off x="304800" y="1066800"/>
            <a:ext cx="8534400" cy="5105400"/>
          </a:xfrm>
        </p:spPr>
        <p:txBody>
          <a:bodyPr/>
          <a:lstStyle/>
          <a:p>
            <a:r>
              <a:rPr lang="en-US" dirty="0"/>
              <a:t>The garbage collector is a tool that attempts to free unreferenced memory (memory occupied by objects that are no longer in use by the program) also called garbage,  in program.</a:t>
            </a:r>
          </a:p>
          <a:p>
            <a:r>
              <a:rPr lang="en-US" i="1" dirty="0"/>
              <a:t>Automatic</a:t>
            </a:r>
            <a:r>
              <a:rPr lang="en-US" dirty="0"/>
              <a:t> </a:t>
            </a:r>
            <a:r>
              <a:rPr lang="en-US" i="1" dirty="0"/>
              <a:t>garbage collection</a:t>
            </a:r>
            <a:r>
              <a:rPr lang="en-US" dirty="0"/>
              <a:t> is an integral part of Java and its run-time system. </a:t>
            </a:r>
          </a:p>
          <a:p>
            <a:r>
              <a:rPr lang="en-US" dirty="0"/>
              <a:t>Java technology has no pointers. So there is no question of allocation and freeing by programmers.</a:t>
            </a:r>
          </a:p>
          <a:p>
            <a:r>
              <a:rPr lang="en-US" dirty="0"/>
              <a:t>Does that mean Java does not support dynamic memory allocation?</a:t>
            </a:r>
          </a:p>
          <a:p>
            <a:r>
              <a:rPr lang="en-US" dirty="0"/>
              <a:t>No. It means that Java takes care of memory and relieves the programmers from memory-related hazels.</a:t>
            </a:r>
          </a:p>
          <a:p>
            <a:r>
              <a:rPr lang="en-US" dirty="0">
                <a:solidFill>
                  <a:schemeClr val="tx1"/>
                </a:solidFill>
              </a:rPr>
              <a:t>java –verbose:gc</a:t>
            </a:r>
            <a:r>
              <a:rPr lang="en-US" dirty="0"/>
              <a:t>  can be used to get more information about garbage collection process.</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36</a:t>
            </a:fld>
            <a:endParaRPr lang="en-US" dirty="0"/>
          </a:p>
        </p:txBody>
      </p:sp>
      <p:sp>
        <p:nvSpPr>
          <p:cNvPr id="5" name="TextBox 4"/>
          <p:cNvSpPr txBox="1"/>
          <p:nvPr/>
        </p:nvSpPr>
        <p:spPr>
          <a:xfrm>
            <a:off x="4876800" y="6248400"/>
            <a:ext cx="3505200" cy="369332"/>
          </a:xfrm>
          <a:prstGeom prst="rect">
            <a:avLst/>
          </a:prstGeom>
          <a:noFill/>
        </p:spPr>
        <p:txBody>
          <a:bodyPr wrap="square" rtlCol="0">
            <a:spAutoFit/>
          </a:bodyPr>
          <a:lstStyle/>
          <a:p>
            <a:r>
              <a:rPr lang="en-US" dirty="0">
                <a:solidFill>
                  <a:schemeClr val="accent2">
                    <a:lumMod val="60000"/>
                    <a:lumOff val="40000"/>
                  </a:schemeClr>
                </a:solidFill>
              </a:rPr>
              <a:t>More on this in classes session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838200"/>
          </a:xfrm>
        </p:spPr>
        <p:txBody>
          <a:bodyPr/>
          <a:lstStyle/>
          <a:p>
            <a:r>
              <a:rPr lang="en-US" dirty="0"/>
              <a:t>Recall of features that we have seen so far</a:t>
            </a:r>
          </a:p>
        </p:txBody>
      </p:sp>
      <p:sp>
        <p:nvSpPr>
          <p:cNvPr id="3" name="Content Placeholder 2"/>
          <p:cNvSpPr>
            <a:spLocks noGrp="1"/>
          </p:cNvSpPr>
          <p:nvPr>
            <p:ph idx="1"/>
          </p:nvPr>
        </p:nvSpPr>
        <p:spPr/>
        <p:txBody>
          <a:bodyPr/>
          <a:lstStyle/>
          <a:p>
            <a:pPr eaLnBrk="1" hangingPunct="1"/>
            <a:r>
              <a:rPr lang="en-US" dirty="0"/>
              <a:t>Simple</a:t>
            </a:r>
          </a:p>
          <a:p>
            <a:pPr marL="342900" lvl="1" indent="-342900" eaLnBrk="1" hangingPunct="1"/>
            <a:r>
              <a:rPr lang="en-US" sz="2000" dirty="0"/>
              <a:t>Object oriented language</a:t>
            </a:r>
          </a:p>
          <a:p>
            <a:pPr eaLnBrk="1" hangingPunct="1"/>
            <a:r>
              <a:rPr lang="en-US" dirty="0"/>
              <a:t>Portable</a:t>
            </a:r>
          </a:p>
          <a:p>
            <a:pPr eaLnBrk="1" hangingPunct="1"/>
            <a:r>
              <a:rPr lang="en-US" dirty="0"/>
              <a:t>Platform independent</a:t>
            </a:r>
          </a:p>
          <a:p>
            <a:pPr eaLnBrk="1" hangingPunct="1"/>
            <a:r>
              <a:rPr lang="en-US" dirty="0"/>
              <a:t>Robust</a:t>
            </a:r>
          </a:p>
          <a:p>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Multithreaded</a:t>
            </a:r>
          </a:p>
        </p:txBody>
      </p:sp>
      <p:sp>
        <p:nvSpPr>
          <p:cNvPr id="3" name="Content Placeholder 2"/>
          <p:cNvSpPr>
            <a:spLocks noGrp="1"/>
          </p:cNvSpPr>
          <p:nvPr>
            <p:ph idx="1"/>
          </p:nvPr>
        </p:nvSpPr>
        <p:spPr>
          <a:xfrm>
            <a:off x="381000" y="1219200"/>
            <a:ext cx="8382000" cy="3886199"/>
          </a:xfrm>
        </p:spPr>
        <p:txBody>
          <a:bodyPr/>
          <a:lstStyle/>
          <a:p>
            <a:r>
              <a:rPr lang="en-US" dirty="0"/>
              <a:t>At the OS level, smallest unit of work that can be scheduled, is a thread. </a:t>
            </a:r>
          </a:p>
          <a:p>
            <a:r>
              <a:rPr lang="en-US" dirty="0"/>
              <a:t>Thread is a sequence of execution of code.</a:t>
            </a:r>
          </a:p>
          <a:p>
            <a:r>
              <a:rPr lang="en-US" dirty="0"/>
              <a:t>A process consists of one or more threads. </a:t>
            </a:r>
          </a:p>
          <a:p>
            <a:r>
              <a:rPr lang="en-US" dirty="0"/>
              <a:t>Multiple threads in the same program share same resources.</a:t>
            </a:r>
          </a:p>
          <a:p>
            <a:r>
              <a:rPr lang="en-US" dirty="0"/>
              <a:t>Unlike a multiple process, multiple threads in a process share same memory location. That is why threads are sometimes called Light weight process.</a:t>
            </a:r>
          </a:p>
          <a:p>
            <a:r>
              <a:rPr lang="en-US" dirty="0"/>
              <a:t>Java Standard API has rich set of classes that allows us to work with multiple threads simultaneously</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38</a:t>
            </a:fld>
            <a:endParaRPr lang="en-US" dirty="0"/>
          </a:p>
        </p:txBody>
      </p:sp>
      <p:sp>
        <p:nvSpPr>
          <p:cNvPr id="5" name="TextBox 4"/>
          <p:cNvSpPr txBox="1"/>
          <p:nvPr/>
        </p:nvSpPr>
        <p:spPr>
          <a:xfrm>
            <a:off x="5029200" y="5867400"/>
            <a:ext cx="2895600" cy="369332"/>
          </a:xfrm>
          <a:prstGeom prst="rect">
            <a:avLst/>
          </a:prstGeom>
          <a:noFill/>
        </p:spPr>
        <p:txBody>
          <a:bodyPr wrap="square" rtlCol="0">
            <a:spAutoFit/>
          </a:bodyPr>
          <a:lstStyle/>
          <a:p>
            <a:r>
              <a:rPr lang="en-US" i="1" dirty="0">
                <a:solidFill>
                  <a:schemeClr val="accent2">
                    <a:lumMod val="40000"/>
                    <a:lumOff val="60000"/>
                  </a:schemeClr>
                </a:solidFill>
              </a:rPr>
              <a:t>More in Threads section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Dynamic Linking</a:t>
            </a:r>
          </a:p>
        </p:txBody>
      </p:sp>
      <p:sp>
        <p:nvSpPr>
          <p:cNvPr id="3" name="Content Placeholder 2"/>
          <p:cNvSpPr>
            <a:spLocks noGrp="1"/>
          </p:cNvSpPr>
          <p:nvPr>
            <p:ph idx="1"/>
          </p:nvPr>
        </p:nvSpPr>
        <p:spPr>
          <a:xfrm>
            <a:off x="304800" y="1219200"/>
            <a:ext cx="8153400" cy="5181600"/>
          </a:xfrm>
        </p:spPr>
        <p:txBody>
          <a:bodyPr/>
          <a:lstStyle/>
          <a:p>
            <a:pPr>
              <a:lnSpc>
                <a:spcPct val="100000"/>
              </a:lnSpc>
              <a:spcBef>
                <a:spcPts val="1000"/>
              </a:spcBef>
            </a:pPr>
            <a:r>
              <a:rPr lang="en-US" dirty="0"/>
              <a:t>The Java class loader(a represented by </a:t>
            </a:r>
            <a:r>
              <a:rPr lang="en-US"/>
              <a:t>a class </a:t>
            </a:r>
            <a:r>
              <a:rPr lang="en-US" dirty="0"/>
              <a:t>called </a:t>
            </a:r>
            <a:r>
              <a:rPr lang="en-US" b="1" dirty="0" err="1">
                <a:solidFill>
                  <a:schemeClr val="tx1"/>
                </a:solidFill>
                <a:latin typeface="Courier New" pitchFamily="49" charset="0"/>
                <a:cs typeface="Courier New" pitchFamily="49" charset="0"/>
              </a:rPr>
              <a:t>ClassLoader</a:t>
            </a:r>
            <a:r>
              <a:rPr lang="en-US" dirty="0"/>
              <a:t>) is a part of the Java Runtime Environment that dynamically loads Java classes into the Java Virtual Machine.</a:t>
            </a:r>
          </a:p>
          <a:p>
            <a:pPr>
              <a:lnSpc>
                <a:spcPct val="100000"/>
              </a:lnSpc>
              <a:spcBef>
                <a:spcPts val="1000"/>
              </a:spcBef>
            </a:pPr>
            <a:r>
              <a:rPr lang="en-US" dirty="0"/>
              <a:t>It links classes with the executing code.</a:t>
            </a:r>
          </a:p>
          <a:p>
            <a:pPr>
              <a:lnSpc>
                <a:spcPct val="100000"/>
              </a:lnSpc>
              <a:spcBef>
                <a:spcPts val="1000"/>
              </a:spcBef>
            </a:pPr>
            <a:r>
              <a:rPr lang="en-US" dirty="0"/>
              <a:t>Usually classes are only loaded on demand- only the classes specified in the code are loaded.</a:t>
            </a:r>
          </a:p>
          <a:p>
            <a:pPr>
              <a:lnSpc>
                <a:spcPct val="100000"/>
              </a:lnSpc>
              <a:spcBef>
                <a:spcPts val="1000"/>
              </a:spcBef>
            </a:pPr>
            <a:r>
              <a:rPr lang="en-US" dirty="0"/>
              <a:t>JVM class loaders looks for the classes specified in the  the following order-</a:t>
            </a:r>
          </a:p>
          <a:p>
            <a:pPr lvl="1">
              <a:lnSpc>
                <a:spcPct val="100000"/>
              </a:lnSpc>
              <a:spcBef>
                <a:spcPts val="1000"/>
              </a:spcBef>
            </a:pPr>
            <a:r>
              <a:rPr lang="en-US" sz="2000" dirty="0"/>
              <a:t>Bootstrap classes </a:t>
            </a:r>
            <a:r>
              <a:rPr lang="en-US" sz="2000" dirty="0">
                <a:sym typeface="Wingdings" pitchFamily="2" charset="2"/>
              </a:rPr>
              <a:t> loads java libraries (rt.jar etc.)</a:t>
            </a:r>
            <a:endParaRPr lang="en-US" sz="2000" dirty="0"/>
          </a:p>
          <a:p>
            <a:pPr lvl="1">
              <a:lnSpc>
                <a:spcPct val="100000"/>
              </a:lnSpc>
              <a:spcBef>
                <a:spcPts val="1000"/>
              </a:spcBef>
            </a:pPr>
            <a:r>
              <a:rPr lang="en-US" sz="2000" dirty="0"/>
              <a:t>Extensions classes </a:t>
            </a:r>
            <a:r>
              <a:rPr lang="en-US" sz="2000" dirty="0">
                <a:sym typeface="Wingdings" pitchFamily="2" charset="2"/>
              </a:rPr>
              <a:t> loads external libraries in lib/ext paths. For example,</a:t>
            </a:r>
            <a:r>
              <a:rPr lang="en-US" sz="2000" b="1" dirty="0">
                <a:solidFill>
                  <a:schemeClr val="tx1"/>
                </a:solidFill>
                <a:latin typeface="Courier New" pitchFamily="49" charset="0"/>
                <a:cs typeface="Courier New" pitchFamily="49" charset="0"/>
                <a:sym typeface="Wingdings" pitchFamily="2" charset="2"/>
              </a:rPr>
              <a:t> </a:t>
            </a:r>
            <a:r>
              <a:rPr lang="en-US" sz="2000" b="1" dirty="0">
                <a:solidFill>
                  <a:schemeClr val="tx1"/>
                </a:solidFill>
                <a:latin typeface="Courier New" pitchFamily="49" charset="0"/>
                <a:cs typeface="Courier New" pitchFamily="49" charset="0"/>
              </a:rPr>
              <a:t>&lt;JAVA_HOME&gt;/lib/ext</a:t>
            </a:r>
            <a:r>
              <a:rPr lang="en-US" sz="2000" dirty="0"/>
              <a:t> etc.</a:t>
            </a:r>
          </a:p>
          <a:p>
            <a:pPr lvl="1">
              <a:lnSpc>
                <a:spcPct val="100000"/>
              </a:lnSpc>
              <a:spcBef>
                <a:spcPts val="1000"/>
              </a:spcBef>
            </a:pPr>
            <a:r>
              <a:rPr lang="en-US" sz="2000" dirty="0">
                <a:sym typeface="Wingdings" pitchFamily="2" charset="2"/>
              </a:rPr>
              <a:t>Classes in </a:t>
            </a:r>
            <a:r>
              <a:rPr lang="en-US" sz="2000" dirty="0" err="1">
                <a:sym typeface="Wingdings" pitchFamily="2" charset="2"/>
              </a:rPr>
              <a:t>classpathloads</a:t>
            </a:r>
            <a:r>
              <a:rPr lang="en-US" sz="2000" dirty="0">
                <a:sym typeface="Wingdings" pitchFamily="2" charset="2"/>
              </a:rPr>
              <a:t> classes in </a:t>
            </a:r>
            <a:r>
              <a:rPr lang="en-US" sz="2000" dirty="0">
                <a:solidFill>
                  <a:srgbClr val="C00000"/>
                </a:solidFill>
                <a:sym typeface="Wingdings" pitchFamily="2" charset="2"/>
              </a:rPr>
              <a:t>CLASSPATH</a:t>
            </a:r>
            <a:r>
              <a:rPr lang="en-US" sz="2000" dirty="0">
                <a:sym typeface="Wingdings" pitchFamily="2" charset="2"/>
              </a:rPr>
              <a:t> environment variable or </a:t>
            </a:r>
            <a:r>
              <a:rPr lang="en-US" sz="2000" dirty="0"/>
              <a:t>system property </a:t>
            </a:r>
            <a:r>
              <a:rPr lang="en-US" sz="2000" b="1" dirty="0" err="1">
                <a:solidFill>
                  <a:schemeClr val="tx1"/>
                </a:solidFill>
                <a:latin typeface="Courier New" pitchFamily="49" charset="0"/>
                <a:cs typeface="Courier New" pitchFamily="49" charset="0"/>
                <a:sym typeface="Wingdings" pitchFamily="2" charset="2"/>
              </a:rPr>
              <a:t>java.class.path</a:t>
            </a:r>
            <a:r>
              <a:rPr lang="en-US" sz="2000" dirty="0"/>
              <a:t>. (By default, the </a:t>
            </a:r>
            <a:r>
              <a:rPr lang="en-US" sz="2000" b="1" dirty="0" err="1">
                <a:solidFill>
                  <a:schemeClr val="tx1"/>
                </a:solidFill>
                <a:latin typeface="Courier New" pitchFamily="49" charset="0"/>
                <a:cs typeface="Courier New" pitchFamily="49" charset="0"/>
                <a:sym typeface="Wingdings" pitchFamily="2" charset="2"/>
              </a:rPr>
              <a:t>java.class.path</a:t>
            </a:r>
            <a:r>
              <a:rPr lang="en-US" sz="2000" dirty="0"/>
              <a:t> property's value is ‘</a:t>
            </a:r>
            <a:r>
              <a:rPr lang="en-US" sz="2000" b="1" dirty="0">
                <a:solidFill>
                  <a:schemeClr val="tx1"/>
                </a:solidFill>
                <a:latin typeface="Courier New" pitchFamily="49" charset="0"/>
                <a:cs typeface="Courier New" pitchFamily="49" charset="0"/>
                <a:sym typeface="Wingdings" pitchFamily="2" charset="2"/>
              </a:rPr>
              <a:t>.</a:t>
            </a:r>
            <a:r>
              <a:rPr lang="en-US" sz="2000" dirty="0"/>
              <a:t>’)</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me why</a:t>
            </a:r>
          </a:p>
        </p:txBody>
      </p:sp>
      <p:sp>
        <p:nvSpPr>
          <p:cNvPr id="3" name="Content Placeholder 2"/>
          <p:cNvSpPr>
            <a:spLocks noGrp="1"/>
          </p:cNvSpPr>
          <p:nvPr>
            <p:ph idx="1"/>
          </p:nvPr>
        </p:nvSpPr>
        <p:spPr>
          <a:xfrm>
            <a:off x="152400" y="1600200"/>
            <a:ext cx="8763000" cy="5029200"/>
          </a:xfrm>
        </p:spPr>
        <p:txBody>
          <a:bodyPr/>
          <a:lstStyle/>
          <a:p>
            <a:r>
              <a:rPr lang="en-US" dirty="0"/>
              <a:t> Java started as a language originally targeting the digital cable television industry but it was ahead of its time for this industry. The Internet was beginning to boom at that time and Java turned out to be just right for it.</a:t>
            </a:r>
          </a:p>
          <a:p>
            <a:r>
              <a:rPr lang="en-US" dirty="0"/>
              <a:t>Eventually more APIs were added and Java (just like any other language) progressively evolved in terms of providing more features for security, reflection mechanism, newer utility classes etc. A quick look at API page ..\docs\</a:t>
            </a:r>
            <a:r>
              <a:rPr lang="en-US" dirty="0" err="1"/>
              <a:t>technotes</a:t>
            </a:r>
            <a:r>
              <a:rPr lang="en-US" dirty="0"/>
              <a:t>\guides\</a:t>
            </a:r>
            <a:r>
              <a:rPr lang="en-US" dirty="0" err="1"/>
              <a:t>lang</a:t>
            </a:r>
            <a:r>
              <a:rPr lang="en-US" dirty="0"/>
              <a:t>\index.html, will give a idea what was added to the API in which version.</a:t>
            </a:r>
          </a:p>
          <a:p>
            <a:r>
              <a:rPr lang="en-US" dirty="0"/>
              <a:t>Therefore with each version, the scope of the language has increased in terms of features . </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4</a:t>
            </a:fld>
            <a:endParaRPr lang="en-US" dirty="0"/>
          </a:p>
        </p:txBody>
      </p:sp>
      <p:sp>
        <p:nvSpPr>
          <p:cNvPr id="11" name="Content Placeholder 2"/>
          <p:cNvSpPr txBox="1">
            <a:spLocks/>
          </p:cNvSpPr>
          <p:nvPr/>
        </p:nvSpPr>
        <p:spPr bwMode="auto">
          <a:xfrm>
            <a:off x="152400" y="1066800"/>
            <a:ext cx="8229600" cy="685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Char char="§"/>
              <a:tabLst/>
              <a:defRPr/>
            </a:pPr>
            <a:r>
              <a:rPr kumimoji="0" lang="en-US" sz="2000" b="0" i="0" u="none" strike="noStrike" kern="0" cap="none" spc="0" normalizeH="0" baseline="0" noProof="0" dirty="0">
                <a:ln>
                  <a:noFill/>
                </a:ln>
                <a:solidFill>
                  <a:srgbClr val="5F5F5F"/>
                </a:solidFill>
                <a:effectLst/>
                <a:uLnTx/>
                <a:uFillTx/>
                <a:latin typeface="+mn-lt"/>
                <a:ea typeface="+mn-ea"/>
                <a:cs typeface="+mn-cs"/>
              </a:rPr>
              <a:t>Why do we have so many </a:t>
            </a:r>
            <a:r>
              <a:rPr lang="en-US" sz="2000" kern="0" dirty="0">
                <a:solidFill>
                  <a:srgbClr val="5F5F5F"/>
                </a:solidFill>
                <a:latin typeface="+mn-lt"/>
              </a:rPr>
              <a:t>versions?</a:t>
            </a:r>
            <a:endParaRPr kumimoji="0" lang="en-US" sz="2000" b="0" i="0" u="none" strike="noStrike" kern="0" cap="none" spc="0" normalizeH="0" baseline="0" noProof="0" dirty="0">
              <a:ln>
                <a:noFill/>
              </a:ln>
              <a:solidFill>
                <a:srgbClr val="5F5F5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xfrm>
            <a:off x="3429000" y="6534150"/>
            <a:ext cx="2133600" cy="476250"/>
          </a:xfrm>
          <a:noFill/>
        </p:spPr>
        <p:txBody>
          <a:bodyPr/>
          <a:lstStyle/>
          <a:p>
            <a:fld id="{2B981AD7-C75B-4166-A3FA-F14A7A5C6B25}" type="slidenum">
              <a:rPr lang="en-US" smtClean="0">
                <a:latin typeface="Arial" charset="0"/>
              </a:rPr>
              <a:pPr/>
              <a:t>40</a:t>
            </a:fld>
            <a:endParaRPr lang="en-US" dirty="0">
              <a:latin typeface="Arial" charset="0"/>
            </a:endParaRPr>
          </a:p>
        </p:txBody>
      </p:sp>
      <p:sp>
        <p:nvSpPr>
          <p:cNvPr id="14339" name="Text Box 2"/>
          <p:cNvSpPr txBox="1">
            <a:spLocks noChangeArrowheads="1"/>
          </p:cNvSpPr>
          <p:nvPr/>
        </p:nvSpPr>
        <p:spPr bwMode="auto">
          <a:xfrm>
            <a:off x="457200" y="1147415"/>
            <a:ext cx="7467600" cy="5229637"/>
          </a:xfrm>
          <a:prstGeom prst="rect">
            <a:avLst/>
          </a:prstGeom>
          <a:noFill/>
          <a:ln w="9525">
            <a:noFill/>
            <a:miter lim="800000"/>
            <a:headEnd/>
            <a:tailEnd/>
          </a:ln>
        </p:spPr>
        <p:txBody>
          <a:bodyPr>
            <a:spAutoFit/>
          </a:bodyPr>
          <a:lstStyle/>
          <a:p>
            <a:pPr>
              <a:spcBef>
                <a:spcPts val="500"/>
              </a:spcBef>
            </a:pPr>
            <a:r>
              <a:rPr lang="en-US" sz="2400" b="1" dirty="0">
                <a:solidFill>
                  <a:srgbClr val="000000"/>
                </a:solidFill>
                <a:latin typeface="Courier New" pitchFamily="49" charset="0"/>
              </a:rPr>
              <a:t>public class </a:t>
            </a:r>
            <a:r>
              <a:rPr lang="en-US" sz="2400" b="1" i="1" dirty="0">
                <a:solidFill>
                  <a:srgbClr val="000000"/>
                </a:solidFill>
                <a:latin typeface="Courier New" pitchFamily="49" charset="0"/>
              </a:rPr>
              <a:t>Student</a:t>
            </a:r>
            <a:r>
              <a:rPr lang="en-US" sz="2400" b="1" dirty="0">
                <a:solidFill>
                  <a:srgbClr val="000000"/>
                </a:solidFill>
                <a:latin typeface="Courier New" pitchFamily="49" charset="0"/>
              </a:rPr>
              <a:t>{</a:t>
            </a:r>
          </a:p>
          <a:p>
            <a:pPr>
              <a:spcBef>
                <a:spcPts val="500"/>
              </a:spcBef>
            </a:pPr>
            <a:r>
              <a:rPr lang="en-US" sz="2400" b="1" dirty="0">
                <a:solidFill>
                  <a:srgbClr val="000000"/>
                </a:solidFill>
                <a:latin typeface="Courier New" pitchFamily="49" charset="0"/>
              </a:rPr>
              <a:t>public String </a:t>
            </a:r>
            <a:r>
              <a:rPr lang="en-US" sz="2400" b="1" i="1" dirty="0">
                <a:solidFill>
                  <a:srgbClr val="000000"/>
                </a:solidFill>
                <a:latin typeface="Courier New" pitchFamily="49" charset="0"/>
              </a:rPr>
              <a:t>name</a:t>
            </a:r>
            <a:r>
              <a:rPr lang="en-US" sz="2400" b="1" dirty="0">
                <a:solidFill>
                  <a:srgbClr val="000000"/>
                </a:solidFill>
                <a:latin typeface="Courier New" pitchFamily="49" charset="0"/>
              </a:rPr>
              <a:t>;</a:t>
            </a:r>
          </a:p>
          <a:p>
            <a:pPr>
              <a:spcBef>
                <a:spcPts val="500"/>
              </a:spcBef>
            </a:pPr>
            <a:r>
              <a:rPr lang="en-US" sz="2400" b="1" dirty="0">
                <a:solidFill>
                  <a:srgbClr val="000000"/>
                </a:solidFill>
                <a:latin typeface="Courier New" pitchFamily="49" charset="0"/>
              </a:rPr>
              <a:t>public void </a:t>
            </a:r>
            <a:r>
              <a:rPr lang="en-US" sz="2400" b="1" i="1" dirty="0">
                <a:solidFill>
                  <a:srgbClr val="000000"/>
                </a:solidFill>
                <a:latin typeface="Courier New" pitchFamily="49" charset="0"/>
              </a:rPr>
              <a:t>display</a:t>
            </a:r>
            <a:r>
              <a:rPr lang="en-US" sz="2400" b="1" dirty="0">
                <a:solidFill>
                  <a:srgbClr val="000000"/>
                </a:solidFill>
                <a:latin typeface="Courier New" pitchFamily="49" charset="0"/>
              </a:rPr>
              <a:t>(){</a:t>
            </a:r>
          </a:p>
          <a:p>
            <a:pPr>
              <a:spcBef>
                <a:spcPts val="500"/>
              </a:spcBef>
            </a:pPr>
            <a:r>
              <a:rPr lang="en-US" sz="2400" b="1" dirty="0">
                <a:solidFill>
                  <a:srgbClr val="000000"/>
                </a:solidFill>
                <a:latin typeface="Courier New" pitchFamily="49" charset="0"/>
              </a:rPr>
              <a:t>System.out.print(“Welcome “);</a:t>
            </a:r>
          </a:p>
          <a:p>
            <a:pPr>
              <a:spcBef>
                <a:spcPts val="500"/>
              </a:spcBef>
            </a:pPr>
            <a:r>
              <a:rPr lang="en-US" sz="2400" b="1" dirty="0">
                <a:solidFill>
                  <a:srgbClr val="000000"/>
                </a:solidFill>
                <a:latin typeface="Courier New" pitchFamily="49" charset="0"/>
              </a:rPr>
              <a:t>System.out.println(name);}</a:t>
            </a:r>
          </a:p>
          <a:p>
            <a:pPr>
              <a:spcBef>
                <a:spcPts val="500"/>
              </a:spcBef>
            </a:pPr>
            <a:r>
              <a:rPr lang="en-US" sz="2400" b="1" dirty="0">
                <a:solidFill>
                  <a:srgbClr val="000000"/>
                </a:solidFill>
                <a:latin typeface="Courier New" pitchFamily="49" charset="0"/>
              </a:rPr>
              <a:t>}					</a:t>
            </a:r>
          </a:p>
          <a:p>
            <a:pPr>
              <a:spcBef>
                <a:spcPts val="500"/>
              </a:spcBef>
            </a:pPr>
            <a:r>
              <a:rPr lang="en-US" sz="2400" b="1" dirty="0">
                <a:solidFill>
                  <a:srgbClr val="000000"/>
                </a:solidFill>
                <a:latin typeface="Courier New" pitchFamily="49" charset="0"/>
              </a:rPr>
              <a:t>public class StudentTest{</a:t>
            </a:r>
          </a:p>
          <a:p>
            <a:pPr>
              <a:spcBef>
                <a:spcPts val="500"/>
              </a:spcBef>
            </a:pPr>
            <a:r>
              <a:rPr lang="en-US" sz="2400" b="1" dirty="0">
                <a:solidFill>
                  <a:srgbClr val="000000"/>
                </a:solidFill>
                <a:latin typeface="Courier New" pitchFamily="49" charset="0"/>
              </a:rPr>
              <a:t>public static void main(String args[]){</a:t>
            </a:r>
          </a:p>
          <a:p>
            <a:pPr>
              <a:spcBef>
                <a:spcPts val="500"/>
              </a:spcBef>
            </a:pPr>
            <a:r>
              <a:rPr lang="en-US" sz="2400" b="1" dirty="0">
                <a:solidFill>
                  <a:srgbClr val="000000"/>
                </a:solidFill>
                <a:latin typeface="Courier New" pitchFamily="49" charset="0"/>
              </a:rPr>
              <a:t>Student object= new Student();</a:t>
            </a:r>
          </a:p>
          <a:p>
            <a:pPr>
              <a:spcBef>
                <a:spcPts val="500"/>
              </a:spcBef>
            </a:pPr>
            <a:r>
              <a:rPr lang="en-US" sz="2400" b="1" dirty="0">
                <a:solidFill>
                  <a:srgbClr val="000000"/>
                </a:solidFill>
                <a:latin typeface="Courier New" pitchFamily="49" charset="0"/>
              </a:rPr>
              <a:t>object.name=“</a:t>
            </a:r>
            <a:r>
              <a:rPr lang="en-US" sz="2400" b="1" dirty="0" err="1">
                <a:solidFill>
                  <a:srgbClr val="000000"/>
                </a:solidFill>
                <a:latin typeface="Courier New" pitchFamily="49" charset="0"/>
              </a:rPr>
              <a:t>Gayathri</a:t>
            </a:r>
            <a:r>
              <a:rPr lang="en-US" sz="2400" b="1" dirty="0">
                <a:solidFill>
                  <a:srgbClr val="000000"/>
                </a:solidFill>
                <a:latin typeface="Courier New" pitchFamily="49" charset="0"/>
              </a:rPr>
              <a:t>”;</a:t>
            </a:r>
          </a:p>
          <a:p>
            <a:pPr>
              <a:spcBef>
                <a:spcPts val="500"/>
              </a:spcBef>
            </a:pPr>
            <a:r>
              <a:rPr lang="en-US" sz="2400" b="1" dirty="0" err="1">
                <a:solidFill>
                  <a:srgbClr val="000000"/>
                </a:solidFill>
                <a:latin typeface="Courier New" pitchFamily="49" charset="0"/>
              </a:rPr>
              <a:t>object.display</a:t>
            </a:r>
            <a:r>
              <a:rPr lang="en-US" sz="2400" b="1" dirty="0">
                <a:solidFill>
                  <a:srgbClr val="000000"/>
                </a:solidFill>
                <a:latin typeface="Courier New" pitchFamily="49" charset="0"/>
              </a:rPr>
              <a:t>();}	</a:t>
            </a:r>
          </a:p>
          <a:p>
            <a:pPr>
              <a:spcBef>
                <a:spcPts val="500"/>
              </a:spcBef>
            </a:pPr>
            <a:r>
              <a:rPr lang="en-US" sz="2400" b="1" dirty="0">
                <a:solidFill>
                  <a:srgbClr val="000000"/>
                </a:solidFill>
                <a:latin typeface="Courier New" pitchFamily="49" charset="0"/>
              </a:rPr>
              <a:t>}</a:t>
            </a:r>
          </a:p>
        </p:txBody>
      </p:sp>
      <p:sp>
        <p:nvSpPr>
          <p:cNvPr id="14340" name="Text Box 8"/>
          <p:cNvSpPr txBox="1">
            <a:spLocks noChangeArrowheads="1"/>
          </p:cNvSpPr>
          <p:nvPr/>
        </p:nvSpPr>
        <p:spPr bwMode="auto">
          <a:xfrm>
            <a:off x="4572000" y="3195935"/>
            <a:ext cx="4240263" cy="461665"/>
          </a:xfrm>
          <a:prstGeom prst="rect">
            <a:avLst/>
          </a:prstGeom>
          <a:noFill/>
          <a:ln w="9525">
            <a:noFill/>
            <a:miter lim="800000"/>
            <a:headEnd/>
            <a:tailEnd/>
          </a:ln>
        </p:spPr>
        <p:txBody>
          <a:bodyPr wrap="none">
            <a:spAutoFit/>
          </a:bodyPr>
          <a:lstStyle/>
          <a:p>
            <a:r>
              <a:rPr lang="en-US" sz="2400" b="1" u="sng" dirty="0">
                <a:solidFill>
                  <a:schemeClr val="accent2"/>
                </a:solidFill>
                <a:latin typeface="Courier New" pitchFamily="49" charset="0"/>
              </a:rPr>
              <a:t>C:\MyJava\Student.java</a:t>
            </a:r>
          </a:p>
        </p:txBody>
      </p:sp>
      <p:sp>
        <p:nvSpPr>
          <p:cNvPr id="14341" name="Line 9"/>
          <p:cNvSpPr>
            <a:spLocks noChangeShapeType="1"/>
          </p:cNvSpPr>
          <p:nvPr/>
        </p:nvSpPr>
        <p:spPr bwMode="auto">
          <a:xfrm>
            <a:off x="304800" y="3733800"/>
            <a:ext cx="8763000" cy="0"/>
          </a:xfrm>
          <a:prstGeom prst="line">
            <a:avLst/>
          </a:prstGeom>
          <a:noFill/>
          <a:ln w="9525">
            <a:solidFill>
              <a:schemeClr val="tx1"/>
            </a:solidFill>
            <a:round/>
            <a:headEnd/>
            <a:tailEnd/>
          </a:ln>
        </p:spPr>
        <p:txBody>
          <a:bodyPr/>
          <a:lstStyle/>
          <a:p>
            <a:endParaRPr lang="en-US"/>
          </a:p>
        </p:txBody>
      </p:sp>
      <p:sp>
        <p:nvSpPr>
          <p:cNvPr id="14342" name="Rectangle 10"/>
          <p:cNvSpPr>
            <a:spLocks noChangeArrowheads="1"/>
          </p:cNvSpPr>
          <p:nvPr/>
        </p:nvSpPr>
        <p:spPr bwMode="auto">
          <a:xfrm>
            <a:off x="3124200" y="5943600"/>
            <a:ext cx="4977645" cy="461665"/>
          </a:xfrm>
          <a:prstGeom prst="rect">
            <a:avLst/>
          </a:prstGeom>
          <a:noFill/>
          <a:ln w="9525">
            <a:noFill/>
            <a:miter lim="800000"/>
            <a:headEnd/>
            <a:tailEnd/>
          </a:ln>
        </p:spPr>
        <p:txBody>
          <a:bodyPr wrap="none">
            <a:spAutoFit/>
          </a:bodyPr>
          <a:lstStyle/>
          <a:p>
            <a:r>
              <a:rPr lang="en-US" sz="2400" b="1" u="sng" dirty="0">
                <a:solidFill>
                  <a:schemeClr val="accent2"/>
                </a:solidFill>
                <a:latin typeface="Courier New" pitchFamily="49" charset="0"/>
              </a:rPr>
              <a:t>C:\MyJava\StudentTest.java</a:t>
            </a:r>
          </a:p>
        </p:txBody>
      </p:sp>
      <p:sp>
        <p:nvSpPr>
          <p:cNvPr id="7" name="Title 1"/>
          <p:cNvSpPr txBox="1">
            <a:spLocks/>
          </p:cNvSpPr>
          <p:nvPr/>
        </p:nvSpPr>
        <p:spPr>
          <a:xfrm>
            <a:off x="457200" y="0"/>
            <a:ext cx="8229600" cy="838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3200" b="1" kern="0" dirty="0">
                <a:latin typeface="+mj-lt"/>
                <a:ea typeface="+mj-ea"/>
                <a:cs typeface="+mj-cs"/>
              </a:rPr>
              <a:t>Activity: Understanding </a:t>
            </a:r>
            <a:r>
              <a:rPr lang="en-US" sz="3200" b="1" kern="0" dirty="0" err="1">
                <a:latin typeface="+mj-lt"/>
                <a:ea typeface="+mj-ea"/>
                <a:cs typeface="+mj-cs"/>
              </a:rPr>
              <a:t>Classpath</a:t>
            </a:r>
            <a:endParaRPr kumimoji="0" lang="en-US" sz="3200" b="1" i="0" u="none" strike="noStrike" kern="0" cap="none" spc="0" normalizeH="0" baseline="0" noProof="0" dirty="0">
              <a:ln>
                <a:noFill/>
              </a:ln>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xfrm>
            <a:off x="3657600" y="6381750"/>
            <a:ext cx="2133600" cy="476250"/>
          </a:xfrm>
          <a:noFill/>
        </p:spPr>
        <p:txBody>
          <a:bodyPr/>
          <a:lstStyle/>
          <a:p>
            <a:fld id="{1EC09896-F1A0-466E-91E0-049E470A3F5A}" type="slidenum">
              <a:rPr lang="en-US" smtClean="0">
                <a:latin typeface="Arial" charset="0"/>
              </a:rPr>
              <a:pPr/>
              <a:t>41</a:t>
            </a:fld>
            <a:endParaRPr lang="en-US">
              <a:latin typeface="Arial" charset="0"/>
            </a:endParaRPr>
          </a:p>
        </p:txBody>
      </p:sp>
      <p:sp>
        <p:nvSpPr>
          <p:cNvPr id="15363" name="Text Box 8"/>
          <p:cNvSpPr txBox="1">
            <a:spLocks noChangeArrowheads="1"/>
          </p:cNvSpPr>
          <p:nvPr/>
        </p:nvSpPr>
        <p:spPr bwMode="auto">
          <a:xfrm>
            <a:off x="152400" y="1179512"/>
            <a:ext cx="8991600" cy="707886"/>
          </a:xfrm>
          <a:prstGeom prst="rect">
            <a:avLst/>
          </a:prstGeom>
          <a:noFill/>
          <a:ln w="9525">
            <a:noFill/>
            <a:miter lim="800000"/>
            <a:headEnd/>
            <a:tailEnd/>
          </a:ln>
        </p:spPr>
        <p:txBody>
          <a:bodyPr>
            <a:spAutoFit/>
          </a:bodyPr>
          <a:lstStyle/>
          <a:p>
            <a:pPr>
              <a:buClr>
                <a:srgbClr val="C00000"/>
              </a:buClr>
              <a:buFont typeface="Arial" charset="0"/>
              <a:buChar char="•"/>
            </a:pPr>
            <a:r>
              <a:rPr lang="en-US" sz="2000" dirty="0"/>
              <a:t>To successfully compile </a:t>
            </a:r>
            <a:r>
              <a:rPr lang="en-US" sz="2000" b="1" dirty="0">
                <a:solidFill>
                  <a:srgbClr val="000000"/>
                </a:solidFill>
                <a:latin typeface="Courier New" pitchFamily="49" charset="0"/>
              </a:rPr>
              <a:t>StudentTest, </a:t>
            </a:r>
            <a:r>
              <a:rPr lang="en-US" sz="2000" b="1" dirty="0" err="1">
                <a:solidFill>
                  <a:srgbClr val="000000"/>
                </a:solidFill>
                <a:latin typeface="Courier New" pitchFamily="49" charset="0"/>
              </a:rPr>
              <a:t>Student.class</a:t>
            </a:r>
            <a:r>
              <a:rPr lang="en-US" sz="2000" b="1" dirty="0">
                <a:solidFill>
                  <a:srgbClr val="000000"/>
                </a:solidFill>
                <a:latin typeface="Courier New" pitchFamily="49" charset="0"/>
              </a:rPr>
              <a:t> </a:t>
            </a:r>
            <a:r>
              <a:rPr lang="en-US" sz="2000" dirty="0"/>
              <a:t>must be in the </a:t>
            </a:r>
            <a:r>
              <a:rPr lang="en-US" sz="2000" b="1" dirty="0" err="1">
                <a:solidFill>
                  <a:srgbClr val="C00000"/>
                </a:solidFill>
                <a:latin typeface="Courier New" pitchFamily="49" charset="0"/>
              </a:rPr>
              <a:t>classpath</a:t>
            </a:r>
            <a:r>
              <a:rPr lang="en-US" sz="2000" b="1" dirty="0">
                <a:solidFill>
                  <a:srgbClr val="C00000"/>
                </a:solidFill>
                <a:latin typeface="Courier New" pitchFamily="49" charset="0"/>
              </a:rPr>
              <a:t> </a:t>
            </a:r>
          </a:p>
        </p:txBody>
      </p:sp>
      <p:sp>
        <p:nvSpPr>
          <p:cNvPr id="15364" name="Rectangle 2"/>
          <p:cNvSpPr>
            <a:spLocks noChangeArrowheads="1"/>
          </p:cNvSpPr>
          <p:nvPr/>
        </p:nvSpPr>
        <p:spPr bwMode="auto">
          <a:xfrm>
            <a:off x="304800" y="2286000"/>
            <a:ext cx="8534400" cy="2554545"/>
          </a:xfrm>
          <a:prstGeom prst="rect">
            <a:avLst/>
          </a:prstGeom>
          <a:noFill/>
          <a:ln w="9525">
            <a:noFill/>
            <a:miter lim="800000"/>
            <a:headEnd/>
            <a:tailEnd/>
          </a:ln>
        </p:spPr>
        <p:txBody>
          <a:bodyPr wrap="square">
            <a:spAutoFit/>
          </a:bodyPr>
          <a:lstStyle/>
          <a:p>
            <a:pPr marL="457200" indent="-457200">
              <a:spcBef>
                <a:spcPct val="50000"/>
              </a:spcBef>
            </a:pPr>
            <a:r>
              <a:rPr lang="en-US" sz="2000" dirty="0"/>
              <a:t>To set the </a:t>
            </a:r>
            <a:r>
              <a:rPr lang="en-US" sz="2000" dirty="0" err="1"/>
              <a:t>classpath</a:t>
            </a:r>
            <a:r>
              <a:rPr lang="en-US" sz="2000" dirty="0"/>
              <a:t> temporarily in command line</a:t>
            </a:r>
          </a:p>
          <a:p>
            <a:pPr marL="457200" indent="-457200">
              <a:spcBef>
                <a:spcPct val="50000"/>
              </a:spcBef>
              <a:buClr>
                <a:srgbClr val="C81E1E"/>
              </a:buClr>
              <a:buFontTx/>
              <a:buAutoNum type="arabicPeriod"/>
            </a:pPr>
            <a:r>
              <a:rPr lang="en-US" sz="2000" dirty="0"/>
              <a:t>In the command prompt, enter the command</a:t>
            </a:r>
          </a:p>
          <a:p>
            <a:pPr marL="457200" indent="-457200">
              <a:spcBef>
                <a:spcPct val="50000"/>
              </a:spcBef>
              <a:buClr>
                <a:srgbClr val="C81E1E"/>
              </a:buClr>
            </a:pPr>
            <a:r>
              <a:rPr lang="en-US" sz="2000" b="1" dirty="0">
                <a:solidFill>
                  <a:srgbClr val="000000"/>
                </a:solidFill>
                <a:latin typeface="Courier New" pitchFamily="49" charset="0"/>
              </a:rPr>
              <a:t>  SET CLASSPATH=C:/MyJava;%CLASSPATH%;.</a:t>
            </a:r>
          </a:p>
          <a:p>
            <a:pPr marL="457200" indent="-457200">
              <a:spcBef>
                <a:spcPct val="50000"/>
              </a:spcBef>
              <a:buClr>
                <a:srgbClr val="C81E1E"/>
              </a:buClr>
            </a:pPr>
            <a:r>
              <a:rPr lang="en-US" sz="2000" dirty="0">
                <a:solidFill>
                  <a:schemeClr val="tx2"/>
                </a:solidFill>
              </a:rPr>
              <a:t>3.</a:t>
            </a:r>
            <a:r>
              <a:rPr lang="en-US" sz="2000" dirty="0"/>
              <a:t>  </a:t>
            </a:r>
            <a:r>
              <a:rPr lang="en-US" sz="2000" dirty="0">
                <a:solidFill>
                  <a:srgbClr val="003399"/>
                </a:solidFill>
              </a:rPr>
              <a:t>Go to </a:t>
            </a:r>
            <a:r>
              <a:rPr lang="en-US" sz="2000" b="1" dirty="0">
                <a:solidFill>
                  <a:srgbClr val="000000"/>
                </a:solidFill>
                <a:latin typeface="Courier New" pitchFamily="49" charset="0"/>
              </a:rPr>
              <a:t>D:\MyJava </a:t>
            </a:r>
            <a:r>
              <a:rPr lang="en-US" sz="2000" dirty="0">
                <a:solidFill>
                  <a:srgbClr val="003399"/>
                </a:solidFill>
              </a:rPr>
              <a:t>and compile </a:t>
            </a:r>
            <a:r>
              <a:rPr lang="en-US" sz="2000" b="1" dirty="0">
                <a:solidFill>
                  <a:srgbClr val="000000"/>
                </a:solidFill>
                <a:latin typeface="Courier New" pitchFamily="49" charset="0"/>
              </a:rPr>
              <a:t>StudentTest.java.</a:t>
            </a:r>
            <a:r>
              <a:rPr lang="en-US" sz="2000" dirty="0"/>
              <a:t> </a:t>
            </a:r>
          </a:p>
          <a:p>
            <a:pPr marL="457200" indent="-457200">
              <a:spcBef>
                <a:spcPct val="50000"/>
              </a:spcBef>
              <a:buClr>
                <a:srgbClr val="C81E1E"/>
              </a:buClr>
            </a:pPr>
            <a:r>
              <a:rPr lang="en-US" sz="2000" dirty="0">
                <a:solidFill>
                  <a:schemeClr val="tx2"/>
                </a:solidFill>
              </a:rPr>
              <a:t>4.</a:t>
            </a:r>
            <a:r>
              <a:rPr lang="en-US" sz="2000" dirty="0"/>
              <a:t>  Execute </a:t>
            </a:r>
            <a:r>
              <a:rPr lang="en-US" sz="2000" b="1" dirty="0">
                <a:solidFill>
                  <a:srgbClr val="000000"/>
                </a:solidFill>
                <a:latin typeface="Courier New" pitchFamily="49" charset="0"/>
              </a:rPr>
              <a:t>StudentTest</a:t>
            </a:r>
            <a:r>
              <a:rPr lang="en-US" sz="2000" dirty="0"/>
              <a:t> class (because that is where the main method is !)</a:t>
            </a:r>
          </a:p>
        </p:txBody>
      </p:sp>
      <p:sp>
        <p:nvSpPr>
          <p:cNvPr id="5" name="Title 1"/>
          <p:cNvSpPr txBox="1">
            <a:spLocks/>
          </p:cNvSpPr>
          <p:nvPr/>
        </p:nvSpPr>
        <p:spPr>
          <a:xfrm>
            <a:off x="457200" y="0"/>
            <a:ext cx="8229600" cy="838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3200" b="1" kern="0" dirty="0">
                <a:latin typeface="+mj-lt"/>
                <a:ea typeface="+mj-ea"/>
                <a:cs typeface="+mj-cs"/>
              </a:rPr>
              <a:t>Set </a:t>
            </a:r>
            <a:r>
              <a:rPr lang="en-US" sz="3200" b="1" kern="0" dirty="0" err="1">
                <a:latin typeface="+mj-lt"/>
                <a:ea typeface="+mj-ea"/>
                <a:cs typeface="+mj-cs"/>
              </a:rPr>
              <a:t>Classpath</a:t>
            </a:r>
            <a:endParaRPr kumimoji="0" lang="en-US" sz="3200" b="1" i="0" u="none" strike="noStrike" kern="0" cap="none" spc="0" normalizeH="0" baseline="0" noProof="0" dirty="0">
              <a:ln>
                <a:noFill/>
              </a:ln>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Classpath</a:t>
            </a:r>
            <a:endParaRPr lang="en-US" dirty="0"/>
          </a:p>
        </p:txBody>
      </p:sp>
      <p:sp>
        <p:nvSpPr>
          <p:cNvPr id="4" name="Content Placeholder 3"/>
          <p:cNvSpPr>
            <a:spLocks noGrp="1"/>
          </p:cNvSpPr>
          <p:nvPr>
            <p:ph idx="1"/>
          </p:nvPr>
        </p:nvSpPr>
        <p:spPr>
          <a:xfrm>
            <a:off x="457200" y="1371600"/>
            <a:ext cx="8229600" cy="4525963"/>
          </a:xfrm>
        </p:spPr>
        <p:txBody>
          <a:bodyPr/>
          <a:lstStyle/>
          <a:p>
            <a:r>
              <a:rPr lang="en-US" dirty="0" err="1"/>
              <a:t>Classpath</a:t>
            </a:r>
            <a:r>
              <a:rPr lang="en-US" dirty="0"/>
              <a:t> is an environment variable that java compiler and JVM (system class loader) uses to locate the classes in the file system.</a:t>
            </a:r>
          </a:p>
          <a:p>
            <a:r>
              <a:rPr lang="en-US" dirty="0"/>
              <a:t>Command to specify </a:t>
            </a:r>
            <a:r>
              <a:rPr lang="en-US" dirty="0" err="1"/>
              <a:t>classpath</a:t>
            </a:r>
            <a:endParaRPr lang="en-US" dirty="0"/>
          </a:p>
          <a:p>
            <a:pPr lvl="1"/>
            <a:r>
              <a:rPr lang="en-US" sz="2400" b="1" dirty="0">
                <a:solidFill>
                  <a:schemeClr val="tx1"/>
                </a:solidFill>
                <a:latin typeface="Courier New" pitchFamily="49" charset="0"/>
                <a:cs typeface="Courier New" pitchFamily="49" charset="0"/>
              </a:rPr>
              <a:t>javac –</a:t>
            </a:r>
            <a:r>
              <a:rPr lang="en-US" sz="2400" b="1" dirty="0" err="1">
                <a:solidFill>
                  <a:schemeClr val="tx1"/>
                </a:solidFill>
                <a:latin typeface="Courier New" pitchFamily="49" charset="0"/>
                <a:cs typeface="Courier New" pitchFamily="49" charset="0"/>
              </a:rPr>
              <a:t>classpath</a:t>
            </a:r>
            <a:r>
              <a:rPr lang="en-US" sz="2400" b="1" dirty="0">
                <a:solidFill>
                  <a:schemeClr val="tx1"/>
                </a:solidFill>
                <a:latin typeface="Courier New" pitchFamily="49" charset="0"/>
                <a:cs typeface="Courier New" pitchFamily="49" charset="0"/>
              </a:rPr>
              <a:t> directory1;directory2</a:t>
            </a:r>
          </a:p>
          <a:p>
            <a:pPr lvl="1"/>
            <a:r>
              <a:rPr lang="en-US" sz="2400" b="1" dirty="0">
                <a:solidFill>
                  <a:schemeClr val="tx1"/>
                </a:solidFill>
                <a:latin typeface="Courier New" pitchFamily="49" charset="0"/>
                <a:cs typeface="Courier New" pitchFamily="49" charset="0"/>
              </a:rPr>
              <a:t>javac –</a:t>
            </a:r>
            <a:r>
              <a:rPr lang="en-US" sz="2400" b="1" dirty="0" err="1">
                <a:solidFill>
                  <a:schemeClr val="tx1"/>
                </a:solidFill>
                <a:latin typeface="Courier New" pitchFamily="49" charset="0"/>
                <a:cs typeface="Courier New" pitchFamily="49" charset="0"/>
              </a:rPr>
              <a:t>classpath</a:t>
            </a:r>
            <a:r>
              <a:rPr lang="en-US" sz="2400" b="1" dirty="0">
                <a:solidFill>
                  <a:schemeClr val="tx1"/>
                </a:solidFill>
                <a:latin typeface="Courier New" pitchFamily="49" charset="0"/>
                <a:cs typeface="Courier New" pitchFamily="49" charset="0"/>
              </a:rPr>
              <a:t> </a:t>
            </a:r>
            <a:r>
              <a:rPr lang="en-US" sz="2400" b="1" dirty="0">
                <a:solidFill>
                  <a:srgbClr val="000000"/>
                </a:solidFill>
                <a:latin typeface="Courier New" pitchFamily="49" charset="0"/>
              </a:rPr>
              <a:t>C:/MyJava</a:t>
            </a:r>
          </a:p>
          <a:p>
            <a:r>
              <a:rPr lang="en-US" dirty="0"/>
              <a:t>Command to specify </a:t>
            </a:r>
            <a:r>
              <a:rPr lang="en-US" dirty="0" err="1"/>
              <a:t>uncompiled</a:t>
            </a:r>
            <a:r>
              <a:rPr lang="en-US" dirty="0"/>
              <a:t> source file to be compiled and included in the </a:t>
            </a:r>
            <a:r>
              <a:rPr lang="en-US" dirty="0" err="1"/>
              <a:t>classpath</a:t>
            </a:r>
            <a:endParaRPr lang="en-US" dirty="0"/>
          </a:p>
          <a:p>
            <a:pPr lvl="1"/>
            <a:r>
              <a:rPr lang="en-US" sz="2400" b="1" dirty="0">
                <a:solidFill>
                  <a:schemeClr val="tx1"/>
                </a:solidFill>
                <a:latin typeface="Courier New" pitchFamily="49" charset="0"/>
                <a:cs typeface="Courier New" pitchFamily="49" charset="0"/>
              </a:rPr>
              <a:t>javac – </a:t>
            </a:r>
            <a:r>
              <a:rPr lang="en-US" sz="2400" b="1" dirty="0" err="1">
                <a:solidFill>
                  <a:schemeClr val="tx1"/>
                </a:solidFill>
                <a:latin typeface="Courier New" pitchFamily="49" charset="0"/>
                <a:cs typeface="Courier New" pitchFamily="49" charset="0"/>
              </a:rPr>
              <a:t>sourcepath</a:t>
            </a:r>
            <a:r>
              <a:rPr lang="en-US" sz="2400" b="1" dirty="0">
                <a:solidFill>
                  <a:schemeClr val="tx1"/>
                </a:solidFill>
                <a:latin typeface="Courier New" pitchFamily="49" charset="0"/>
                <a:cs typeface="Courier New" pitchFamily="49" charset="0"/>
              </a:rPr>
              <a:t> directory1;directory2</a:t>
            </a:r>
          </a:p>
          <a:p>
            <a:pPr lvl="1"/>
            <a:r>
              <a:rPr lang="en-US" sz="2400" b="1" dirty="0">
                <a:solidFill>
                  <a:schemeClr val="tx1"/>
                </a:solidFill>
                <a:latin typeface="Courier New" pitchFamily="49" charset="0"/>
                <a:cs typeface="Courier New" pitchFamily="49" charset="0"/>
              </a:rPr>
              <a:t>javac –</a:t>
            </a:r>
            <a:r>
              <a:rPr lang="en-US" sz="2400" b="1" dirty="0" err="1">
                <a:solidFill>
                  <a:schemeClr val="tx1"/>
                </a:solidFill>
                <a:latin typeface="Courier New" pitchFamily="49" charset="0"/>
                <a:cs typeface="Courier New" pitchFamily="49" charset="0"/>
              </a:rPr>
              <a:t>sourcepath</a:t>
            </a:r>
            <a:r>
              <a:rPr lang="en-US" sz="2400" b="1" dirty="0">
                <a:solidFill>
                  <a:schemeClr val="tx1"/>
                </a:solidFill>
                <a:latin typeface="Courier New" pitchFamily="49" charset="0"/>
                <a:cs typeface="Courier New" pitchFamily="49" charset="0"/>
              </a:rPr>
              <a:t> </a:t>
            </a:r>
            <a:r>
              <a:rPr lang="en-US" sz="2400" b="1" dirty="0">
                <a:solidFill>
                  <a:srgbClr val="000000"/>
                </a:solidFill>
                <a:latin typeface="Courier New" pitchFamily="49" charset="0"/>
              </a:rPr>
              <a:t>C:/MyJava</a:t>
            </a:r>
            <a:endParaRPr lang="en-US" dirty="0"/>
          </a:p>
        </p:txBody>
      </p:sp>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Security</a:t>
            </a:r>
          </a:p>
        </p:txBody>
      </p:sp>
      <p:sp>
        <p:nvSpPr>
          <p:cNvPr id="3" name="Content Placeholder 2"/>
          <p:cNvSpPr>
            <a:spLocks noGrp="1"/>
          </p:cNvSpPr>
          <p:nvPr>
            <p:ph idx="1"/>
          </p:nvPr>
        </p:nvSpPr>
        <p:spPr>
          <a:xfrm>
            <a:off x="457200" y="1219200"/>
            <a:ext cx="8229600" cy="4724400"/>
          </a:xfrm>
        </p:spPr>
        <p:txBody>
          <a:bodyPr/>
          <a:lstStyle/>
          <a:p>
            <a:pPr eaLnBrk="1" hangingPunct="1">
              <a:lnSpc>
                <a:spcPct val="100000"/>
              </a:lnSpc>
            </a:pPr>
            <a:r>
              <a:rPr lang="en-US" dirty="0"/>
              <a:t>Security is in-built into</a:t>
            </a:r>
          </a:p>
          <a:p>
            <a:pPr lvl="1" eaLnBrk="1" hangingPunct="1">
              <a:lnSpc>
                <a:spcPct val="100000"/>
              </a:lnSpc>
            </a:pPr>
            <a:r>
              <a:rPr lang="en-US" sz="2000" dirty="0"/>
              <a:t>Java's language rules</a:t>
            </a:r>
            <a:endParaRPr lang="en-US" sz="2000" dirty="0">
              <a:ea typeface="+mn-ea"/>
              <a:cs typeface="+mn-cs"/>
            </a:endParaRPr>
          </a:p>
          <a:p>
            <a:pPr lvl="2" eaLnBrk="1" hangingPunct="1">
              <a:lnSpc>
                <a:spcPct val="100000"/>
              </a:lnSpc>
            </a:pPr>
            <a:r>
              <a:rPr lang="en-US" sz="2000" dirty="0">
                <a:ea typeface="+mn-ea"/>
                <a:cs typeface="+mn-cs"/>
              </a:rPr>
              <a:t>Has no syntax for pointers. So it is impossible to access illegal memory</a:t>
            </a:r>
          </a:p>
          <a:p>
            <a:pPr lvl="2" eaLnBrk="1" hangingPunct="1">
              <a:lnSpc>
                <a:spcPct val="100000"/>
              </a:lnSpc>
            </a:pPr>
            <a:r>
              <a:rPr lang="en-US" sz="2000" dirty="0">
                <a:ea typeface="+mn-ea"/>
                <a:cs typeface="+mn-cs"/>
              </a:rPr>
              <a:t>Has extensive syntax (like private, protected) to secure data from being accessed by illegal objects</a:t>
            </a:r>
          </a:p>
          <a:p>
            <a:pPr lvl="2" eaLnBrk="1" hangingPunct="1">
              <a:lnSpc>
                <a:spcPct val="100000"/>
              </a:lnSpc>
            </a:pPr>
            <a:r>
              <a:rPr lang="en-US" sz="2000" dirty="0"/>
              <a:t>Comprehensive API with support for a wide range of cryptographic services and for Authentication and Access Control</a:t>
            </a:r>
          </a:p>
          <a:p>
            <a:pPr lvl="2" eaLnBrk="1" hangingPunct="1">
              <a:lnSpc>
                <a:spcPct val="100000"/>
              </a:lnSpc>
            </a:pPr>
            <a:r>
              <a:rPr lang="en-US" sz="2000" dirty="0">
                <a:ea typeface="+mn-ea"/>
                <a:cs typeface="+mn-cs"/>
              </a:rPr>
              <a:t>Secure communication</a:t>
            </a:r>
          </a:p>
          <a:p>
            <a:pPr lvl="1" eaLnBrk="1" hangingPunct="1">
              <a:lnSpc>
                <a:spcPct val="100000"/>
              </a:lnSpc>
            </a:pPr>
            <a:r>
              <a:rPr lang="en-US" sz="2000" dirty="0">
                <a:ea typeface="+mn-ea"/>
                <a:cs typeface="+mn-cs"/>
              </a:rPr>
              <a:t>Java Compiler</a:t>
            </a:r>
          </a:p>
          <a:p>
            <a:pPr lvl="2" eaLnBrk="1" hangingPunct="1">
              <a:lnSpc>
                <a:spcPct val="100000"/>
              </a:lnSpc>
            </a:pPr>
            <a:r>
              <a:rPr lang="en-US" sz="2000" dirty="0">
                <a:ea typeface="+mn-ea"/>
                <a:cs typeface="+mn-cs"/>
              </a:rPr>
              <a:t>Flags error on illegal conversions</a:t>
            </a:r>
          </a:p>
          <a:p>
            <a:pPr lvl="2" eaLnBrk="1" hangingPunct="1">
              <a:lnSpc>
                <a:spcPct val="100000"/>
              </a:lnSpc>
            </a:pPr>
            <a:r>
              <a:rPr lang="en-US" sz="2000" dirty="0">
                <a:ea typeface="+mn-ea"/>
                <a:cs typeface="+mn-cs"/>
              </a:rPr>
              <a:t>Also makes sure that all j</a:t>
            </a:r>
            <a:r>
              <a:rPr lang="en-US" sz="2000" dirty="0"/>
              <a:t>ava's language rules are adhered to</a:t>
            </a:r>
            <a:endParaRPr lang="en-US" sz="2000" dirty="0">
              <a:ea typeface="+mn-ea"/>
              <a:cs typeface="+mn-cs"/>
            </a:endParaRPr>
          </a:p>
          <a:p>
            <a:pPr lvl="2" eaLnBrk="1" hangingPunct="1">
              <a:lnSpc>
                <a:spcPct val="100000"/>
              </a:lnSpc>
            </a:pPr>
            <a:endParaRPr lang="en-US" sz="2000" dirty="0">
              <a:ea typeface="+mn-ea"/>
              <a:cs typeface="+mn-cs"/>
            </a:endParaRPr>
          </a:p>
          <a:p>
            <a:pPr eaLnBrk="1" hangingPunct="1">
              <a:lnSpc>
                <a:spcPct val="100000"/>
              </a:lnSpc>
              <a:buNone/>
            </a:pPr>
            <a:endParaRPr lang="en-US" sz="2000" dirty="0">
              <a:ea typeface="+mn-ea"/>
              <a:cs typeface="+mn-cs"/>
            </a:endParaRP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4953000"/>
          </a:xfrm>
        </p:spPr>
        <p:txBody>
          <a:bodyPr/>
          <a:lstStyle/>
          <a:p>
            <a:pPr eaLnBrk="1" hangingPunct="1">
              <a:lnSpc>
                <a:spcPct val="100000"/>
              </a:lnSpc>
            </a:pPr>
            <a:r>
              <a:rPr lang="en-US" dirty="0"/>
              <a:t>Java Runtime System</a:t>
            </a:r>
          </a:p>
          <a:p>
            <a:pPr lvl="1" eaLnBrk="1" hangingPunct="1">
              <a:lnSpc>
                <a:spcPct val="100000"/>
              </a:lnSpc>
            </a:pPr>
            <a:r>
              <a:rPr lang="en-US" sz="2000" dirty="0">
                <a:ea typeface="+mn-ea"/>
                <a:cs typeface="+mn-cs"/>
              </a:rPr>
              <a:t>The Java class loader and the </a:t>
            </a:r>
            <a:r>
              <a:rPr lang="en-US" sz="2000" dirty="0" err="1">
                <a:ea typeface="+mn-ea"/>
                <a:cs typeface="+mn-cs"/>
              </a:rPr>
              <a:t>bytecode</a:t>
            </a:r>
            <a:r>
              <a:rPr lang="en-US" sz="2000" dirty="0">
                <a:ea typeface="+mn-ea"/>
                <a:cs typeface="+mn-cs"/>
              </a:rPr>
              <a:t> verifier makes no assumptions about the primary source of the </a:t>
            </a:r>
            <a:r>
              <a:rPr lang="en-US" sz="2000" dirty="0" err="1">
                <a:ea typeface="+mn-ea"/>
                <a:cs typeface="+mn-cs"/>
              </a:rPr>
              <a:t>bytecode</a:t>
            </a:r>
            <a:r>
              <a:rPr lang="en-US" sz="2000" dirty="0">
                <a:ea typeface="+mn-ea"/>
                <a:cs typeface="+mn-cs"/>
              </a:rPr>
              <a:t>. (It could be that </a:t>
            </a:r>
            <a:r>
              <a:rPr lang="en-US" sz="2000" dirty="0" err="1">
                <a:ea typeface="+mn-ea"/>
                <a:cs typeface="+mn-cs"/>
              </a:rPr>
              <a:t>bytecode</a:t>
            </a:r>
            <a:r>
              <a:rPr lang="en-US" sz="2000" dirty="0">
                <a:ea typeface="+mn-ea"/>
                <a:cs typeface="+mn-cs"/>
              </a:rPr>
              <a:t> is produced by java compiler or some malicious compiler or may be hand written)</a:t>
            </a:r>
          </a:p>
          <a:p>
            <a:pPr lvl="1" eaLnBrk="1" hangingPunct="1">
              <a:lnSpc>
                <a:spcPct val="100000"/>
              </a:lnSpc>
            </a:pPr>
            <a:r>
              <a:rPr lang="en-US" sz="2000" dirty="0">
                <a:ea typeface="+mn-ea"/>
                <a:cs typeface="+mn-cs"/>
              </a:rPr>
              <a:t>JRE does 3 levels of checks</a:t>
            </a:r>
          </a:p>
          <a:p>
            <a:pPr lvl="2" eaLnBrk="1" hangingPunct="1">
              <a:lnSpc>
                <a:spcPct val="100000"/>
              </a:lnSpc>
            </a:pPr>
            <a:r>
              <a:rPr lang="en-US" sz="2000" dirty="0">
                <a:ea typeface="+mn-ea"/>
                <a:cs typeface="+mn-cs"/>
              </a:rPr>
              <a:t>class loader – loads the class and confines objects to the space demarcated for it</a:t>
            </a:r>
          </a:p>
          <a:p>
            <a:pPr lvl="2" eaLnBrk="1" hangingPunct="1">
              <a:lnSpc>
                <a:spcPct val="100000"/>
              </a:lnSpc>
            </a:pPr>
            <a:r>
              <a:rPr lang="en-US" sz="2000" dirty="0" err="1"/>
              <a:t>bytecode</a:t>
            </a:r>
            <a:r>
              <a:rPr lang="en-US" sz="2000" dirty="0"/>
              <a:t> verifier verifies classes after loading to make sure no illegal operation is performed like –illegal access to private variables, type-safe casting, array bound checking etc.</a:t>
            </a:r>
            <a:endParaRPr lang="en-US" sz="2000" dirty="0">
              <a:ea typeface="+mn-ea"/>
              <a:cs typeface="+mn-cs"/>
            </a:endParaRPr>
          </a:p>
          <a:p>
            <a:pPr lvl="2" eaLnBrk="1" hangingPunct="1">
              <a:lnSpc>
                <a:spcPct val="100000"/>
              </a:lnSpc>
            </a:pPr>
            <a:r>
              <a:rPr lang="en-US" sz="2000" dirty="0">
                <a:ea typeface="+mn-ea"/>
                <a:cs typeface="+mn-cs"/>
              </a:rPr>
              <a:t>security manager - determines what resources a class downloaded from a network can access such as reading and writing to the local files, creating a new process. </a:t>
            </a:r>
            <a:r>
              <a:rPr lang="en-US" sz="2000" dirty="0"/>
              <a:t>Sandbox security model for applets, policy files needed for any java network application to access disk</a:t>
            </a:r>
            <a:r>
              <a:rPr lang="en-US" sz="800" dirty="0"/>
              <a:t>.</a:t>
            </a:r>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Performance</a:t>
            </a:r>
          </a:p>
        </p:txBody>
      </p:sp>
      <p:sp>
        <p:nvSpPr>
          <p:cNvPr id="3" name="Content Placeholder 2"/>
          <p:cNvSpPr>
            <a:spLocks noGrp="1"/>
          </p:cNvSpPr>
          <p:nvPr>
            <p:ph idx="1"/>
          </p:nvPr>
        </p:nvSpPr>
        <p:spPr/>
        <p:txBody>
          <a:bodyPr/>
          <a:lstStyle/>
          <a:p>
            <a:r>
              <a:rPr lang="en-US" dirty="0"/>
              <a:t>JIT (Just-in-Time Compilation)</a:t>
            </a:r>
          </a:p>
          <a:p>
            <a:r>
              <a:rPr lang="en-US" dirty="0"/>
              <a:t>GC (Garbage Collector) runs as low priority thread</a:t>
            </a:r>
          </a:p>
          <a:p>
            <a:r>
              <a:rPr lang="en-US" dirty="0"/>
              <a:t>JNI (Java Native Interface)</a:t>
            </a:r>
          </a:p>
          <a:p>
            <a:pPr>
              <a:buNone/>
            </a:pPr>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45</a:t>
            </a:fld>
            <a:endParaRPr lang="en-US"/>
          </a:p>
        </p:txBody>
      </p:sp>
      <p:sp>
        <p:nvSpPr>
          <p:cNvPr id="5" name="TextBox 4"/>
          <p:cNvSpPr txBox="1"/>
          <p:nvPr/>
        </p:nvSpPr>
        <p:spPr>
          <a:xfrm>
            <a:off x="6019800" y="2819400"/>
            <a:ext cx="1981200" cy="923330"/>
          </a:xfrm>
          <a:prstGeom prst="rect">
            <a:avLst/>
          </a:prstGeom>
          <a:noFill/>
        </p:spPr>
        <p:txBody>
          <a:bodyPr wrap="square" rtlCol="0">
            <a:spAutoFit/>
          </a:bodyPr>
          <a:lstStyle/>
          <a:p>
            <a:r>
              <a:rPr lang="en-US" i="1" dirty="0">
                <a:solidFill>
                  <a:schemeClr val="accent2">
                    <a:lumMod val="40000"/>
                    <a:lumOff val="60000"/>
                  </a:schemeClr>
                </a:solidFill>
              </a:rPr>
              <a:t>More on this coming up later sections</a:t>
            </a:r>
          </a:p>
        </p:txBody>
      </p:sp>
      <p:cxnSp>
        <p:nvCxnSpPr>
          <p:cNvPr id="6" name="Straight Arrow Connector 5"/>
          <p:cNvCxnSpPr/>
          <p:nvPr/>
        </p:nvCxnSpPr>
        <p:spPr>
          <a:xfrm>
            <a:off x="5410200" y="2590800"/>
            <a:ext cx="685800" cy="30926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 </a:t>
            </a:r>
            <a:r>
              <a:rPr lang="en-US" dirty="0" err="1"/>
              <a:t>vs</a:t>
            </a:r>
            <a:r>
              <a:rPr lang="en-US" dirty="0"/>
              <a:t> JIT</a:t>
            </a:r>
          </a:p>
        </p:txBody>
      </p:sp>
      <p:sp>
        <p:nvSpPr>
          <p:cNvPr id="3" name="Content Placeholder 2"/>
          <p:cNvSpPr>
            <a:spLocks noGrp="1"/>
          </p:cNvSpPr>
          <p:nvPr>
            <p:ph idx="1"/>
          </p:nvPr>
        </p:nvSpPr>
        <p:spPr>
          <a:xfrm>
            <a:off x="381000" y="1066800"/>
            <a:ext cx="8305800" cy="5334000"/>
          </a:xfrm>
        </p:spPr>
        <p:txBody>
          <a:bodyPr/>
          <a:lstStyle/>
          <a:p>
            <a:pPr>
              <a:lnSpc>
                <a:spcPct val="120000"/>
              </a:lnSpc>
            </a:pPr>
            <a:r>
              <a:rPr lang="en-US" dirty="0"/>
              <a:t>Java </a:t>
            </a:r>
            <a:r>
              <a:rPr lang="en-US" dirty="0" err="1"/>
              <a:t>Bytecodes</a:t>
            </a:r>
            <a:r>
              <a:rPr lang="en-US" dirty="0"/>
              <a:t> were originally designed to be interpreted by JVM meaning </a:t>
            </a:r>
            <a:r>
              <a:rPr lang="en-US" dirty="0" err="1"/>
              <a:t>bytecode</a:t>
            </a:r>
            <a:r>
              <a:rPr lang="en-US" dirty="0"/>
              <a:t> are translated to machine code without it being stored anywhere. </a:t>
            </a:r>
          </a:p>
          <a:p>
            <a:pPr>
              <a:lnSpc>
                <a:spcPct val="120000"/>
              </a:lnSpc>
            </a:pPr>
            <a:r>
              <a:rPr lang="en-US" dirty="0"/>
              <a:t>Since </a:t>
            </a:r>
            <a:r>
              <a:rPr lang="en-US" dirty="0" err="1">
                <a:solidFill>
                  <a:srgbClr val="C00000"/>
                </a:solidFill>
              </a:rPr>
              <a:t>bytecode</a:t>
            </a:r>
            <a:r>
              <a:rPr lang="en-US" dirty="0">
                <a:solidFill>
                  <a:srgbClr val="C00000"/>
                </a:solidFill>
              </a:rPr>
              <a:t> verifier</a:t>
            </a:r>
            <a:r>
              <a:rPr lang="en-US" dirty="0"/>
              <a:t> (which is part of JVM) performs runtime checks, line by line execution was important. </a:t>
            </a:r>
          </a:p>
          <a:p>
            <a:pPr>
              <a:lnSpc>
                <a:spcPct val="120000"/>
              </a:lnSpc>
            </a:pPr>
            <a:r>
              <a:rPr lang="en-US" dirty="0"/>
              <a:t>Since speed became an issue, Just-in-Time Compilation (JIT) came into being. JIT converts chunks of code, stores it temporarily in memory and then executes the converted code.</a:t>
            </a:r>
          </a:p>
          <a:p>
            <a:pPr>
              <a:lnSpc>
                <a:spcPct val="120000"/>
              </a:lnSpc>
            </a:pPr>
            <a:r>
              <a:rPr lang="en-US" dirty="0"/>
              <a:t>JIT compilers are typically bundled with or are a part of a virtual machine and do the conversion to native code at runtime, on demand.</a:t>
            </a:r>
          </a:p>
          <a:p>
            <a:pPr>
              <a:lnSpc>
                <a:spcPct val="120000"/>
              </a:lnSpc>
            </a:pPr>
            <a:r>
              <a:rPr lang="en-US" dirty="0"/>
              <a:t>The compiler also does automatic register allocation and some optimization when it produces the </a:t>
            </a:r>
            <a:r>
              <a:rPr lang="en-US" dirty="0" err="1"/>
              <a:t>bytecodes</a:t>
            </a:r>
            <a:r>
              <a:rPr lang="en-US" dirty="0"/>
              <a:t>.</a:t>
            </a:r>
          </a:p>
          <a:p>
            <a:pPr>
              <a:lnSpc>
                <a:spcPct val="120000"/>
              </a:lnSpc>
            </a:pPr>
            <a:r>
              <a:rPr lang="en-US" dirty="0"/>
              <a:t>Therefore, JIT is hybrid compiler.</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JNI</a:t>
            </a:r>
          </a:p>
        </p:txBody>
      </p:sp>
      <p:sp>
        <p:nvSpPr>
          <p:cNvPr id="3" name="Content Placeholder 2"/>
          <p:cNvSpPr>
            <a:spLocks noGrp="1"/>
          </p:cNvSpPr>
          <p:nvPr>
            <p:ph idx="1"/>
          </p:nvPr>
        </p:nvSpPr>
        <p:spPr/>
        <p:txBody>
          <a:bodyPr/>
          <a:lstStyle/>
          <a:p>
            <a:r>
              <a:rPr lang="en-US" dirty="0"/>
              <a:t>Java Native Interface is way in which Java code can call native methods or functions like C++ or C.</a:t>
            </a:r>
          </a:p>
          <a:p>
            <a:r>
              <a:rPr lang="en-US" dirty="0"/>
              <a:t>This feature of Java allows to</a:t>
            </a:r>
          </a:p>
          <a:p>
            <a:pPr lvl="1"/>
            <a:r>
              <a:rPr lang="en-US" sz="2000" dirty="0">
                <a:ea typeface="+mn-ea"/>
                <a:cs typeface="+mn-cs"/>
              </a:rPr>
              <a:t>unleash platform-specific features or program library</a:t>
            </a:r>
          </a:p>
          <a:p>
            <a:pPr lvl="1"/>
            <a:r>
              <a:rPr lang="en-US" sz="2000" dirty="0">
                <a:ea typeface="+mn-ea"/>
                <a:cs typeface="+mn-cs"/>
              </a:rPr>
              <a:t>make use of code is already written native language then Java code can make use of existing code</a:t>
            </a:r>
          </a:p>
          <a:p>
            <a:pPr lvl="1"/>
            <a:r>
              <a:rPr lang="en-US" sz="2000" dirty="0">
                <a:ea typeface="+mn-ea"/>
                <a:cs typeface="+mn-cs"/>
              </a:rPr>
              <a:t>improve performance</a:t>
            </a:r>
          </a:p>
          <a:p>
            <a:pPr lvl="1"/>
            <a:endParaRPr lang="en-US" sz="2000" dirty="0">
              <a:ea typeface="+mn-ea"/>
              <a:cs typeface="+mn-cs"/>
            </a:endParaRP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10600" cy="838200"/>
          </a:xfrm>
        </p:spPr>
        <p:txBody>
          <a:bodyPr/>
          <a:lstStyle/>
          <a:p>
            <a:pPr eaLnBrk="1" hangingPunct="1"/>
            <a:r>
              <a:rPr lang="en-US" dirty="0"/>
              <a:t>Summary of the features of Java Language</a:t>
            </a:r>
            <a:endParaRPr lang="en-IN" dirty="0"/>
          </a:p>
        </p:txBody>
      </p:sp>
      <p:sp>
        <p:nvSpPr>
          <p:cNvPr id="4099" name="Content Placeholder 2"/>
          <p:cNvSpPr>
            <a:spLocks noGrp="1"/>
          </p:cNvSpPr>
          <p:nvPr>
            <p:ph idx="1"/>
          </p:nvPr>
        </p:nvSpPr>
        <p:spPr>
          <a:xfrm>
            <a:off x="152400" y="1219200"/>
            <a:ext cx="8534400" cy="5334000"/>
          </a:xfrm>
        </p:spPr>
        <p:txBody>
          <a:bodyPr/>
          <a:lstStyle/>
          <a:p>
            <a:pPr eaLnBrk="1" hangingPunct="1"/>
            <a:r>
              <a:rPr lang="en-US" dirty="0"/>
              <a:t>Simple</a:t>
            </a:r>
          </a:p>
          <a:p>
            <a:pPr marL="342900" lvl="1" indent="-342900" eaLnBrk="1" hangingPunct="1"/>
            <a:r>
              <a:rPr lang="en-US" sz="2000" dirty="0"/>
              <a:t>Object oriented language</a:t>
            </a:r>
          </a:p>
          <a:p>
            <a:pPr eaLnBrk="1" hangingPunct="1"/>
            <a:r>
              <a:rPr lang="en-US" dirty="0"/>
              <a:t>Portable and platform independent</a:t>
            </a:r>
          </a:p>
          <a:p>
            <a:pPr eaLnBrk="1" hangingPunct="1"/>
            <a:r>
              <a:rPr lang="en-US" dirty="0"/>
              <a:t>Robust</a:t>
            </a:r>
          </a:p>
          <a:p>
            <a:r>
              <a:rPr lang="en-US" dirty="0"/>
              <a:t>Multithreaded</a:t>
            </a:r>
          </a:p>
          <a:p>
            <a:r>
              <a:rPr lang="en-US" dirty="0"/>
              <a:t>Dynamic Linking</a:t>
            </a:r>
          </a:p>
          <a:p>
            <a:r>
              <a:rPr lang="en-US" dirty="0"/>
              <a:t>Secure</a:t>
            </a:r>
          </a:p>
          <a:p>
            <a:r>
              <a:rPr lang="en-US" dirty="0"/>
              <a:t>Performance</a:t>
            </a:r>
          </a:p>
          <a:p>
            <a:pPr eaLnBrk="1" hangingPunct="1"/>
            <a:endParaRPr lang="en-US" dirty="0"/>
          </a:p>
          <a:p>
            <a:pPr eaLnBrk="1" hangingPunct="1"/>
            <a:endParaRPr lang="en-US" dirty="0"/>
          </a:p>
        </p:txBody>
      </p:sp>
      <p:sp>
        <p:nvSpPr>
          <p:cNvPr id="4100" name="Slide Number Placeholder 3"/>
          <p:cNvSpPr>
            <a:spLocks noGrp="1"/>
          </p:cNvSpPr>
          <p:nvPr>
            <p:ph type="sldNum" sz="quarter" idx="10"/>
          </p:nvPr>
        </p:nvSpPr>
        <p:spPr>
          <a:xfrm>
            <a:off x="3505200" y="6381750"/>
            <a:ext cx="2133600" cy="476250"/>
          </a:xfrm>
          <a:noFill/>
        </p:spPr>
        <p:txBody>
          <a:bodyPr/>
          <a:lstStyle/>
          <a:p>
            <a:fld id="{7EB8DA23-57D0-4C76-9FB1-B8EA179A4F4C}" type="slidenum">
              <a:rPr lang="en-US" smtClean="0">
                <a:latin typeface="Arial" charset="0"/>
              </a:rPr>
              <a:pPr/>
              <a:t>48</a:t>
            </a:fld>
            <a:endParaRPr lang="en-US" dirty="0">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1143000"/>
          </a:xfrm>
        </p:spPr>
        <p:txBody>
          <a:bodyPr/>
          <a:lstStyle/>
          <a:p>
            <a:pPr eaLnBrk="1" hangingPunct="1"/>
            <a:r>
              <a:rPr lang="en-US" dirty="0"/>
              <a:t>Flavors Of Java</a:t>
            </a:r>
            <a:endParaRPr lang="en-IN" dirty="0"/>
          </a:p>
        </p:txBody>
      </p:sp>
      <p:sp>
        <p:nvSpPr>
          <p:cNvPr id="5123" name="Content Placeholder 2"/>
          <p:cNvSpPr>
            <a:spLocks noGrp="1"/>
          </p:cNvSpPr>
          <p:nvPr>
            <p:ph idx="1"/>
          </p:nvPr>
        </p:nvSpPr>
        <p:spPr>
          <a:xfrm>
            <a:off x="381000" y="838200"/>
            <a:ext cx="8534400" cy="5638800"/>
          </a:xfrm>
        </p:spPr>
        <p:txBody>
          <a:bodyPr/>
          <a:lstStyle/>
          <a:p>
            <a:pPr eaLnBrk="1" hangingPunct="1"/>
            <a:r>
              <a:rPr lang="en-US" dirty="0"/>
              <a:t>JSE</a:t>
            </a:r>
          </a:p>
          <a:p>
            <a:pPr lvl="1" eaLnBrk="1" hangingPunct="1"/>
            <a:r>
              <a:rPr lang="en-US" sz="2000" dirty="0"/>
              <a:t>Java  Standard Edition formerly known as J2SE.</a:t>
            </a:r>
          </a:p>
          <a:p>
            <a:pPr lvl="1" eaLnBrk="1" hangingPunct="1"/>
            <a:r>
              <a:rPr lang="en-US" sz="2000" dirty="0"/>
              <a:t>This forms the core part of Java language.</a:t>
            </a:r>
          </a:p>
          <a:p>
            <a:pPr eaLnBrk="1" hangingPunct="1"/>
            <a:r>
              <a:rPr lang="en-US" dirty="0"/>
              <a:t>JEE</a:t>
            </a:r>
          </a:p>
          <a:p>
            <a:pPr lvl="1" eaLnBrk="1" hangingPunct="1"/>
            <a:r>
              <a:rPr lang="en-US" sz="2000" dirty="0"/>
              <a:t>Java Enterprise Edition formerly known as J2EE.</a:t>
            </a:r>
          </a:p>
          <a:p>
            <a:pPr lvl="1" eaLnBrk="1" hangingPunct="1"/>
            <a:r>
              <a:rPr lang="en-US" sz="2000" dirty="0"/>
              <a:t>These are the set of packages that are used to develop distributed enterprise-scale applications.</a:t>
            </a:r>
          </a:p>
          <a:p>
            <a:pPr lvl="1" eaLnBrk="1" hangingPunct="1"/>
            <a:r>
              <a:rPr lang="en-US" sz="2000" dirty="0"/>
              <a:t>These applications are deployed on JEE application servers.</a:t>
            </a:r>
          </a:p>
          <a:p>
            <a:pPr eaLnBrk="1" hangingPunct="1"/>
            <a:r>
              <a:rPr lang="en-US" dirty="0"/>
              <a:t>JME</a:t>
            </a:r>
          </a:p>
          <a:p>
            <a:pPr lvl="1" eaLnBrk="1" hangingPunct="1"/>
            <a:r>
              <a:rPr lang="en-US" sz="2000" dirty="0"/>
              <a:t>Java Micro Edition formerly known as J2ME.</a:t>
            </a:r>
          </a:p>
          <a:p>
            <a:pPr lvl="1" eaLnBrk="1" hangingPunct="1"/>
            <a:r>
              <a:rPr lang="en-US" sz="2000" dirty="0"/>
              <a:t>These are the set of packages is used to develop application for mobile devices and embedded systems.</a:t>
            </a:r>
          </a:p>
        </p:txBody>
      </p:sp>
      <p:sp>
        <p:nvSpPr>
          <p:cNvPr id="5124" name="Slide Number Placeholder 3"/>
          <p:cNvSpPr>
            <a:spLocks noGrp="1"/>
          </p:cNvSpPr>
          <p:nvPr>
            <p:ph type="sldNum" sz="quarter" idx="10"/>
          </p:nvPr>
        </p:nvSpPr>
        <p:spPr>
          <a:xfrm>
            <a:off x="3657600" y="6619875"/>
            <a:ext cx="2133600" cy="476250"/>
          </a:xfrm>
          <a:noFill/>
        </p:spPr>
        <p:txBody>
          <a:bodyPr/>
          <a:lstStyle/>
          <a:p>
            <a:fld id="{4D525B26-6624-42AA-ABBC-A38C6F8F16D5}" type="slidenum">
              <a:rPr lang="en-US" smtClean="0">
                <a:latin typeface="Arial" charset="0"/>
              </a:rPr>
              <a:pPr/>
              <a:t>49</a:t>
            </a:fld>
            <a:endParaRPr lang="en-US" dirty="0">
              <a:latin typeface="Arial" charset="0"/>
            </a:endParaRPr>
          </a:p>
        </p:txBody>
      </p:sp>
      <p:sp>
        <p:nvSpPr>
          <p:cNvPr id="5" name="Rectangle 4"/>
          <p:cNvSpPr/>
          <p:nvPr/>
        </p:nvSpPr>
        <p:spPr>
          <a:xfrm>
            <a:off x="304800" y="990600"/>
            <a:ext cx="8458200" cy="1447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315200" y="2667000"/>
            <a:ext cx="1184940" cy="369332"/>
          </a:xfrm>
          <a:prstGeom prst="rect">
            <a:avLst/>
          </a:prstGeom>
          <a:noFill/>
        </p:spPr>
        <p:txBody>
          <a:bodyPr wrap="none" rtlCol="0">
            <a:spAutoFit/>
          </a:bodyPr>
          <a:lstStyle/>
          <a:p>
            <a:r>
              <a:rPr lang="en-US" dirty="0">
                <a:solidFill>
                  <a:schemeClr val="accent2">
                    <a:lumMod val="40000"/>
                    <a:lumOff val="60000"/>
                  </a:schemeClr>
                </a:solidFill>
              </a:rPr>
              <a:t>Our focus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Simple</a:t>
            </a:r>
          </a:p>
        </p:txBody>
      </p:sp>
      <p:sp>
        <p:nvSpPr>
          <p:cNvPr id="3" name="Content Placeholder 2"/>
          <p:cNvSpPr>
            <a:spLocks noGrp="1"/>
          </p:cNvSpPr>
          <p:nvPr>
            <p:ph idx="1"/>
          </p:nvPr>
        </p:nvSpPr>
        <p:spPr>
          <a:xfrm>
            <a:off x="76200" y="914400"/>
            <a:ext cx="8991600" cy="5486400"/>
          </a:xfrm>
        </p:spPr>
        <p:txBody>
          <a:bodyPr/>
          <a:lstStyle/>
          <a:p>
            <a:pPr eaLnBrk="1" hangingPunct="1"/>
            <a:r>
              <a:rPr lang="en-US" dirty="0"/>
              <a:t>Syntax similar to C/C++</a:t>
            </a:r>
          </a:p>
          <a:p>
            <a:pPr lvl="1" eaLnBrk="1" hangingPunct="1"/>
            <a:r>
              <a:rPr lang="en-US" sz="2000" dirty="0"/>
              <a:t>Same types of loops </a:t>
            </a:r>
          </a:p>
          <a:p>
            <a:pPr lvl="1" eaLnBrk="1" hangingPunct="1"/>
            <a:r>
              <a:rPr lang="en-US" sz="2000" dirty="0"/>
              <a:t>Same data types </a:t>
            </a:r>
          </a:p>
          <a:p>
            <a:pPr eaLnBrk="1" hangingPunct="1"/>
            <a:r>
              <a:rPr lang="en-US" dirty="0"/>
              <a:t>Error-free code </a:t>
            </a:r>
          </a:p>
          <a:p>
            <a:pPr lvl="1" eaLnBrk="1" hangingPunct="1"/>
            <a:r>
              <a:rPr lang="en-US" sz="2000" dirty="0"/>
              <a:t>no pointers</a:t>
            </a:r>
          </a:p>
          <a:p>
            <a:pPr lvl="1" eaLnBrk="1" hangingPunct="1"/>
            <a:r>
              <a:rPr lang="en-US" sz="2000" dirty="0"/>
              <a:t>no array index out of bounds problems</a:t>
            </a:r>
          </a:p>
          <a:p>
            <a:pPr lvl="1" eaLnBrk="1" hangingPunct="1"/>
            <a:r>
              <a:rPr lang="en-US" sz="2000" dirty="0"/>
              <a:t>no explicit memory allocation &amp; de-allocation</a:t>
            </a:r>
            <a:endParaRPr lang="en-US" sz="1200" dirty="0"/>
          </a:p>
          <a:p>
            <a:pPr eaLnBrk="1" hangingPunct="1">
              <a:buNone/>
            </a:pPr>
            <a:r>
              <a:rPr lang="en-US" i="1" dirty="0"/>
              <a:t>	Java is able to overcome memory related problems by the virtue of Garbage collection which is a tool that attempts to free unreferenced memory (memory occupied by objects that are no longer in use by the program) also called garbage,  in program</a:t>
            </a:r>
          </a:p>
          <a:p>
            <a:pPr>
              <a:buNone/>
            </a:pPr>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Commenting source code</a:t>
            </a:r>
          </a:p>
        </p:txBody>
      </p:sp>
      <p:sp>
        <p:nvSpPr>
          <p:cNvPr id="4" name="Content Placeholder 3"/>
          <p:cNvSpPr>
            <a:spLocks noGrp="1"/>
          </p:cNvSpPr>
          <p:nvPr>
            <p:ph idx="1"/>
          </p:nvPr>
        </p:nvSpPr>
        <p:spPr>
          <a:xfrm>
            <a:off x="457200" y="2789237"/>
            <a:ext cx="8229600" cy="3459163"/>
          </a:xfrm>
        </p:spPr>
        <p:txBody>
          <a:bodyPr/>
          <a:lstStyle/>
          <a:p>
            <a:r>
              <a:rPr lang="en-US" dirty="0"/>
              <a:t>3 types of comment</a:t>
            </a:r>
          </a:p>
          <a:p>
            <a:pPr marL="742950" lvl="2" indent="-342900">
              <a:defRPr/>
            </a:pPr>
            <a:r>
              <a:rPr lang="en-US" sz="2000" dirty="0">
                <a:ea typeface="+mn-ea"/>
                <a:cs typeface="+mn-cs"/>
              </a:rPr>
              <a:t>Single line comment : // </a:t>
            </a:r>
          </a:p>
          <a:p>
            <a:pPr marL="742950" lvl="2" indent="-342900">
              <a:defRPr/>
            </a:pPr>
            <a:r>
              <a:rPr lang="en-US" sz="2000" dirty="0">
                <a:ea typeface="+mn-ea"/>
                <a:cs typeface="+mn-cs"/>
              </a:rPr>
              <a:t>Multi-line comment: /* */</a:t>
            </a:r>
          </a:p>
          <a:p>
            <a:pPr marL="742950" lvl="2" indent="-342900">
              <a:defRPr/>
            </a:pPr>
            <a:r>
              <a:rPr lang="en-US" sz="2000" dirty="0">
                <a:ea typeface="+mn-ea"/>
                <a:cs typeface="+mn-cs"/>
              </a:rPr>
              <a:t>Documentation Comment (Doc comment): /**  */</a:t>
            </a:r>
          </a:p>
          <a:p>
            <a:pPr>
              <a:defRPr/>
            </a:pPr>
            <a:r>
              <a:rPr lang="en-US" dirty="0"/>
              <a:t>For standard Java class library, Sun supplies HTML documentation that you can download from the oracle’s site.</a:t>
            </a:r>
          </a:p>
          <a:p>
            <a:pPr lvl="1"/>
            <a:endParaRPr lang="en-US" dirty="0"/>
          </a:p>
        </p:txBody>
      </p:sp>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50</a:t>
            </a:fld>
            <a:endParaRPr lang="en-US"/>
          </a:p>
        </p:txBody>
      </p:sp>
      <p:sp>
        <p:nvSpPr>
          <p:cNvPr id="5" name="TextBox 4"/>
          <p:cNvSpPr txBox="1"/>
          <p:nvPr/>
        </p:nvSpPr>
        <p:spPr>
          <a:xfrm>
            <a:off x="533400" y="1295400"/>
            <a:ext cx="7696200" cy="1015663"/>
          </a:xfrm>
          <a:prstGeom prst="rect">
            <a:avLst/>
          </a:prstGeom>
          <a:noFill/>
        </p:spPr>
        <p:txBody>
          <a:bodyPr wrap="square" rtlCol="0">
            <a:spAutoFit/>
          </a:bodyPr>
          <a:lstStyle/>
          <a:p>
            <a:r>
              <a:rPr lang="en-US" sz="2000" i="1" dirty="0"/>
              <a:t>Why should you comment your code?</a:t>
            </a:r>
          </a:p>
          <a:p>
            <a:endParaRPr lang="en-US" sz="2000" i="1" dirty="0"/>
          </a:p>
          <a:p>
            <a:r>
              <a:rPr lang="en-US" sz="2000" i="1" dirty="0"/>
              <a:t>How much should you comment?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for single line and multiline comments</a:t>
            </a:r>
          </a:p>
        </p:txBody>
      </p:sp>
      <p:sp>
        <p:nvSpPr>
          <p:cNvPr id="3" name="Content Placeholder 2"/>
          <p:cNvSpPr>
            <a:spLocks noGrp="1"/>
          </p:cNvSpPr>
          <p:nvPr>
            <p:ph idx="1"/>
          </p:nvPr>
        </p:nvSpPr>
        <p:spPr>
          <a:xfrm>
            <a:off x="457200" y="1295400"/>
            <a:ext cx="8229600" cy="5181600"/>
          </a:xfrm>
        </p:spPr>
        <p:txBody>
          <a:bodyPr/>
          <a:lstStyle/>
          <a:p>
            <a:pPr>
              <a:buNone/>
            </a:pPr>
            <a:r>
              <a:rPr lang="en-IN" b="1" dirty="0">
                <a:solidFill>
                  <a:srgbClr val="000000"/>
                </a:solidFill>
                <a:latin typeface="Courier New" pitchFamily="49" charset="0"/>
              </a:rPr>
              <a:t>public class College{</a:t>
            </a:r>
          </a:p>
          <a:p>
            <a:pPr>
              <a:buNone/>
            </a:pPr>
            <a:r>
              <a:rPr lang="en-IN" b="1" dirty="0">
                <a:solidFill>
                  <a:srgbClr val="000000"/>
                </a:solidFill>
                <a:latin typeface="Courier New" pitchFamily="49" charset="0"/>
              </a:rPr>
              <a:t>public String name;</a:t>
            </a:r>
          </a:p>
          <a:p>
            <a:pPr>
              <a:buNone/>
            </a:pPr>
            <a:r>
              <a:rPr lang="en-IN" b="1" dirty="0">
                <a:solidFill>
                  <a:srgbClr val="C00000"/>
                </a:solidFill>
                <a:latin typeface="Courier New" pitchFamily="49" charset="0"/>
              </a:rPr>
              <a:t>//</a:t>
            </a:r>
            <a:r>
              <a:rPr lang="en-IN" b="1" dirty="0">
                <a:solidFill>
                  <a:srgbClr val="000000"/>
                </a:solidFill>
                <a:latin typeface="Courier New" pitchFamily="49" charset="0"/>
              </a:rPr>
              <a:t>public </a:t>
            </a:r>
            <a:r>
              <a:rPr lang="en-IN" b="1" dirty="0" err="1">
                <a:solidFill>
                  <a:srgbClr val="000000"/>
                </a:solidFill>
                <a:latin typeface="Courier New" pitchFamily="49" charset="0"/>
              </a:rPr>
              <a:t>int</a:t>
            </a:r>
            <a:r>
              <a:rPr lang="en-IN" b="1" dirty="0">
                <a:solidFill>
                  <a:srgbClr val="000000"/>
                </a:solidFill>
                <a:latin typeface="Courier New" pitchFamily="49" charset="0"/>
              </a:rPr>
              <a:t> id;</a:t>
            </a:r>
          </a:p>
          <a:p>
            <a:pPr>
              <a:buNone/>
            </a:pPr>
            <a:r>
              <a:rPr lang="en-IN" b="1" dirty="0">
                <a:solidFill>
                  <a:srgbClr val="000000"/>
                </a:solidFill>
                <a:latin typeface="Courier New" pitchFamily="49" charset="0"/>
              </a:rPr>
              <a:t>public void display(String user){</a:t>
            </a:r>
          </a:p>
          <a:p>
            <a:pPr>
              <a:buNone/>
            </a:pPr>
            <a:r>
              <a:rPr lang="en-IN" b="1" dirty="0">
                <a:solidFill>
                  <a:srgbClr val="C00000"/>
                </a:solidFill>
                <a:latin typeface="Courier New" pitchFamily="49" charset="0"/>
              </a:rPr>
              <a:t>/*</a:t>
            </a:r>
            <a:r>
              <a:rPr lang="en-IN" b="1" dirty="0" err="1">
                <a:solidFill>
                  <a:srgbClr val="000000"/>
                </a:solidFill>
                <a:latin typeface="Courier New" pitchFamily="49" charset="0"/>
              </a:rPr>
              <a:t>System.out.println</a:t>
            </a:r>
            <a:r>
              <a:rPr lang="en-IN" b="1" dirty="0">
                <a:solidFill>
                  <a:srgbClr val="000000"/>
                </a:solidFill>
                <a:latin typeface="Courier New" pitchFamily="49" charset="0"/>
              </a:rPr>
              <a:t>(“User:”);</a:t>
            </a:r>
          </a:p>
          <a:p>
            <a:pPr>
              <a:buNone/>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(user);</a:t>
            </a:r>
            <a:r>
              <a:rPr lang="en-IN" b="1" dirty="0">
                <a:solidFill>
                  <a:srgbClr val="C00000"/>
                </a:solidFill>
                <a:latin typeface="Courier New" pitchFamily="49" charset="0"/>
              </a:rPr>
              <a:t>*/</a:t>
            </a:r>
          </a:p>
          <a:p>
            <a:pPr>
              <a:buNone/>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(“Name:”);</a:t>
            </a:r>
          </a:p>
          <a:p>
            <a:pPr>
              <a:buNone/>
            </a:pPr>
            <a:r>
              <a:rPr lang="en-IN" b="1" dirty="0" err="1">
                <a:solidFill>
                  <a:srgbClr val="000000"/>
                </a:solidFill>
                <a:latin typeface="Courier New" pitchFamily="49" charset="0"/>
              </a:rPr>
              <a:t>System.out.print</a:t>
            </a:r>
            <a:r>
              <a:rPr lang="en-IN" b="1" dirty="0">
                <a:solidFill>
                  <a:srgbClr val="000000"/>
                </a:solidFill>
                <a:latin typeface="Courier New" pitchFamily="49" charset="0"/>
              </a:rPr>
              <a:t>(name);</a:t>
            </a:r>
          </a:p>
          <a:p>
            <a:pPr>
              <a:buNone/>
            </a:pPr>
            <a:r>
              <a:rPr lang="en-IN" b="1" dirty="0">
                <a:solidFill>
                  <a:srgbClr val="000000"/>
                </a:solidFill>
                <a:latin typeface="Courier New" pitchFamily="49" charset="0"/>
              </a:rPr>
              <a:t>return “welcome”;</a:t>
            </a:r>
          </a:p>
          <a:p>
            <a:pPr>
              <a:buNone/>
            </a:pPr>
            <a:r>
              <a:rPr lang="en-IN" b="1" dirty="0">
                <a:solidFill>
                  <a:srgbClr val="000000"/>
                </a:solidFill>
                <a:latin typeface="Courier New" pitchFamily="49" charset="0"/>
              </a:rPr>
              <a:t>}</a:t>
            </a:r>
          </a:p>
          <a:p>
            <a:pPr>
              <a:buNone/>
            </a:pPr>
            <a:r>
              <a:rPr lang="en-IN" b="1" dirty="0">
                <a:solidFill>
                  <a:srgbClr val="000000"/>
                </a:solidFill>
                <a:latin typeface="Courier New" pitchFamily="49" charset="0"/>
              </a:rPr>
              <a:t>}</a:t>
            </a:r>
            <a:endParaRPr lang="en-US" b="1" dirty="0">
              <a:solidFill>
                <a:srgbClr val="000000"/>
              </a:solidFill>
              <a:latin typeface="Courier New" pitchFamily="49" charset="0"/>
            </a:endParaRPr>
          </a:p>
          <a:p>
            <a:pPr>
              <a:buNone/>
            </a:pPr>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838200"/>
          </a:xfrm>
        </p:spPr>
        <p:txBody>
          <a:bodyPr/>
          <a:lstStyle/>
          <a:p>
            <a:r>
              <a:rPr lang="en-US" dirty="0"/>
              <a:t>Some Guidelines for Doc comments</a:t>
            </a:r>
          </a:p>
        </p:txBody>
      </p:sp>
      <p:sp>
        <p:nvSpPr>
          <p:cNvPr id="3" name="Content Placeholder 2"/>
          <p:cNvSpPr>
            <a:spLocks noGrp="1"/>
          </p:cNvSpPr>
          <p:nvPr>
            <p:ph idx="1"/>
          </p:nvPr>
        </p:nvSpPr>
        <p:spPr>
          <a:xfrm>
            <a:off x="228600" y="1066800"/>
            <a:ext cx="8458200" cy="4525963"/>
          </a:xfrm>
        </p:spPr>
        <p:txBody>
          <a:bodyPr/>
          <a:lstStyle/>
          <a:p>
            <a:r>
              <a:rPr lang="en-US" dirty="0"/>
              <a:t>Who owns and edits the Doc Comments: usually the programmer</a:t>
            </a:r>
          </a:p>
          <a:p>
            <a:r>
              <a:rPr lang="en-US" dirty="0"/>
              <a:t>Doc comments for classes, methods, fields: </a:t>
            </a:r>
          </a:p>
          <a:p>
            <a:pPr lvl="1"/>
            <a:r>
              <a:rPr lang="en-US" sz="2000" dirty="0">
                <a:ea typeface="+mn-ea"/>
                <a:cs typeface="+mn-cs"/>
              </a:rPr>
              <a:t>Brief  description of what it does. In case longer description is required, link to an external document (word, </a:t>
            </a:r>
            <a:r>
              <a:rPr lang="en-US" sz="2000" dirty="0" err="1">
                <a:ea typeface="+mn-ea"/>
                <a:cs typeface="+mn-cs"/>
              </a:rPr>
              <a:t>pdf</a:t>
            </a:r>
            <a:r>
              <a:rPr lang="en-US" sz="2000" dirty="0">
                <a:ea typeface="+mn-ea"/>
                <a:cs typeface="+mn-cs"/>
              </a:rPr>
              <a:t>) can be included.</a:t>
            </a:r>
          </a:p>
          <a:p>
            <a:pPr lvl="1"/>
            <a:r>
              <a:rPr lang="en-US" sz="2000" dirty="0">
                <a:ea typeface="+mn-ea"/>
                <a:cs typeface="+mn-cs"/>
              </a:rPr>
              <a:t>For methods, whether they are thread-safe and what runtime exception they throw must be specified.</a:t>
            </a:r>
          </a:p>
          <a:p>
            <a:r>
              <a:rPr lang="en-US" dirty="0"/>
              <a:t>Proper indentation of documentation for better readability.</a:t>
            </a:r>
          </a:p>
          <a:p>
            <a:r>
              <a:rPr lang="en-US" dirty="0"/>
              <a:t>Entities for the less-than (&lt;) and greater-than (&gt;) symbols should be written &amp;</a:t>
            </a:r>
            <a:r>
              <a:rPr lang="en-US" dirty="0" err="1"/>
              <a:t>lt</a:t>
            </a:r>
            <a:r>
              <a:rPr lang="en-US" dirty="0"/>
              <a:t>; and &amp;</a:t>
            </a:r>
            <a:r>
              <a:rPr lang="en-US" dirty="0" err="1"/>
              <a:t>gt</a:t>
            </a:r>
            <a:r>
              <a:rPr lang="en-US" dirty="0"/>
              <a:t>;. Likewise, the ampersand (&amp;) should be written &amp;amp;.</a:t>
            </a:r>
          </a:p>
          <a:p>
            <a:pPr lvl="1"/>
            <a:endParaRPr lang="en-US" sz="2000" dirty="0">
              <a:ea typeface="+mn-ea"/>
              <a:cs typeface="+mn-cs"/>
            </a:endParaRPr>
          </a:p>
          <a:p>
            <a:pPr lvl="1"/>
            <a:endParaRPr lang="en-US" b="1" dirty="0"/>
          </a:p>
          <a:p>
            <a:endParaRPr lang="en-US" b="1" dirty="0"/>
          </a:p>
          <a:p>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52</a:t>
            </a:fld>
            <a:endParaRPr lang="en-US"/>
          </a:p>
        </p:txBody>
      </p:sp>
      <p:sp>
        <p:nvSpPr>
          <p:cNvPr id="5" name="Rectangle 4"/>
          <p:cNvSpPr/>
          <p:nvPr/>
        </p:nvSpPr>
        <p:spPr>
          <a:xfrm>
            <a:off x="152400" y="5858470"/>
            <a:ext cx="7620000" cy="923330"/>
          </a:xfrm>
          <a:prstGeom prst="rect">
            <a:avLst/>
          </a:prstGeom>
        </p:spPr>
        <p:txBody>
          <a:bodyPr wrap="square">
            <a:spAutoFit/>
          </a:bodyPr>
          <a:lstStyle/>
          <a:p>
            <a:r>
              <a:rPr lang="en-US" dirty="0"/>
              <a:t>For More Information </a:t>
            </a:r>
            <a:r>
              <a:rPr lang="en-US" dirty="0">
                <a:hlinkClick r:id="rId2"/>
              </a:rPr>
              <a:t>http://download.oracle.com/javase/1.4.2/docs/tooldocs/windows/javadoc.html#documentationcomments</a:t>
            </a:r>
            <a:endParaRPr lang="en-US" dirty="0"/>
          </a:p>
        </p:txBody>
      </p:sp>
      <p:sp>
        <p:nvSpPr>
          <p:cNvPr id="6" name="TextBox 5"/>
          <p:cNvSpPr txBox="1"/>
          <p:nvPr/>
        </p:nvSpPr>
        <p:spPr>
          <a:xfrm>
            <a:off x="6477000" y="3352800"/>
            <a:ext cx="2667000" cy="646331"/>
          </a:xfrm>
          <a:prstGeom prst="rect">
            <a:avLst/>
          </a:prstGeom>
          <a:noFill/>
        </p:spPr>
        <p:txBody>
          <a:bodyPr wrap="square" rtlCol="0">
            <a:spAutoFit/>
          </a:bodyPr>
          <a:lstStyle/>
          <a:p>
            <a:r>
              <a:rPr lang="en-US" i="1" dirty="0"/>
              <a:t>Revisit this after threads and exception</a:t>
            </a:r>
          </a:p>
        </p:txBody>
      </p:sp>
      <p:cxnSp>
        <p:nvCxnSpPr>
          <p:cNvPr id="8" name="Straight Arrow Connector 7"/>
          <p:cNvCxnSpPr/>
          <p:nvPr/>
        </p:nvCxnSpPr>
        <p:spPr>
          <a:xfrm>
            <a:off x="5562600" y="3429000"/>
            <a:ext cx="8382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62600" y="5715000"/>
            <a:ext cx="3200400" cy="369332"/>
          </a:xfrm>
          <a:prstGeom prst="rect">
            <a:avLst/>
          </a:prstGeom>
          <a:noFill/>
        </p:spPr>
        <p:txBody>
          <a:bodyPr wrap="square" rtlCol="0">
            <a:spAutoFit/>
          </a:bodyPr>
          <a:lstStyle/>
          <a:p>
            <a:r>
              <a:rPr lang="en-US" i="1" dirty="0"/>
              <a:t>Visit this after finishing Java</a:t>
            </a:r>
          </a:p>
        </p:txBody>
      </p:sp>
      <p:cxnSp>
        <p:nvCxnSpPr>
          <p:cNvPr id="16" name="Straight Arrow Connector 15"/>
          <p:cNvCxnSpPr>
            <a:stCxn id="14" idx="1"/>
          </p:cNvCxnSpPr>
          <p:nvPr/>
        </p:nvCxnSpPr>
        <p:spPr>
          <a:xfrm flipH="1">
            <a:off x="5334000" y="5899666"/>
            <a:ext cx="228600" cy="27253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2400" y="914400"/>
            <a:ext cx="8610600" cy="5940088"/>
          </a:xfrm>
          <a:prstGeom prst="rect">
            <a:avLst/>
          </a:prstGeom>
          <a:noFill/>
          <a:ln w="9525">
            <a:solidFill>
              <a:schemeClr val="tx1"/>
            </a:solidFill>
            <a:miter lim="800000"/>
            <a:headEnd/>
            <a:tailEnd/>
          </a:ln>
        </p:spPr>
        <p:txBody>
          <a:bodyPr>
            <a:spAutoFit/>
          </a:bodyPr>
          <a:lstStyle/>
          <a:p>
            <a:r>
              <a:rPr lang="en-IN" sz="2000" b="1" dirty="0">
                <a:solidFill>
                  <a:schemeClr val="accent2"/>
                </a:solidFill>
                <a:latin typeface="Courier New" pitchFamily="49" charset="0"/>
              </a:rPr>
              <a:t>/** This class is used to represent a college.</a:t>
            </a:r>
          </a:p>
          <a:p>
            <a:r>
              <a:rPr lang="en-IN" sz="2000" b="1" dirty="0">
                <a:solidFill>
                  <a:schemeClr val="accent2"/>
                </a:solidFill>
                <a:latin typeface="Courier New" pitchFamily="49" charset="0"/>
              </a:rPr>
              <a:t> * @author </a:t>
            </a:r>
            <a:r>
              <a:rPr lang="en-IN" sz="2000" b="1" dirty="0" err="1">
                <a:solidFill>
                  <a:schemeClr val="accent2"/>
                </a:solidFill>
                <a:latin typeface="Courier New" pitchFamily="49" charset="0"/>
              </a:rPr>
              <a:t>Murali</a:t>
            </a:r>
            <a:endParaRPr lang="en-IN" sz="2000" b="1" dirty="0">
              <a:solidFill>
                <a:schemeClr val="accent2"/>
              </a:solidFill>
              <a:latin typeface="Courier New" pitchFamily="49" charset="0"/>
            </a:endParaRPr>
          </a:p>
          <a:p>
            <a:r>
              <a:rPr lang="en-IN" sz="2000" b="1" dirty="0">
                <a:solidFill>
                  <a:schemeClr val="accent2"/>
                </a:solidFill>
                <a:latin typeface="Courier New" pitchFamily="49" charset="0"/>
              </a:rPr>
              <a:t> * @version 1.0, 08/16/2010</a:t>
            </a:r>
          </a:p>
          <a:p>
            <a:r>
              <a:rPr lang="en-IN" sz="2000" b="1" dirty="0">
                <a:solidFill>
                  <a:schemeClr val="accent2"/>
                </a:solidFill>
                <a:latin typeface="Courier New" pitchFamily="49" charset="0"/>
              </a:rPr>
              <a:t>*/</a:t>
            </a:r>
          </a:p>
          <a:p>
            <a:endParaRPr lang="en-IN" sz="2000" b="1" dirty="0">
              <a:solidFill>
                <a:schemeClr val="accent2"/>
              </a:solidFill>
              <a:latin typeface="Courier New" pitchFamily="49" charset="0"/>
            </a:endParaRPr>
          </a:p>
          <a:p>
            <a:r>
              <a:rPr lang="en-IN" sz="2000" b="1" dirty="0">
                <a:solidFill>
                  <a:srgbClr val="000000"/>
                </a:solidFill>
                <a:latin typeface="Courier New" pitchFamily="49" charset="0"/>
              </a:rPr>
              <a:t>public class College{</a:t>
            </a:r>
          </a:p>
          <a:p>
            <a:r>
              <a:rPr lang="en-IN" sz="2000" b="1" dirty="0">
                <a:solidFill>
                  <a:schemeClr val="accent2"/>
                </a:solidFill>
                <a:latin typeface="Courier New" pitchFamily="49" charset="0"/>
              </a:rPr>
              <a:t>/** Name of the college */</a:t>
            </a:r>
          </a:p>
          <a:p>
            <a:r>
              <a:rPr lang="en-IN" sz="2000" b="1" dirty="0">
                <a:solidFill>
                  <a:srgbClr val="000000"/>
                </a:solidFill>
                <a:latin typeface="Courier New" pitchFamily="49" charset="0"/>
              </a:rPr>
              <a:t>public String name;</a:t>
            </a:r>
          </a:p>
          <a:p>
            <a:endParaRPr lang="en-IN" sz="2000" b="1" dirty="0">
              <a:solidFill>
                <a:schemeClr val="accent2"/>
              </a:solidFill>
              <a:latin typeface="Courier New" pitchFamily="49" charset="0"/>
            </a:endParaRPr>
          </a:p>
          <a:p>
            <a:r>
              <a:rPr lang="en-IN" sz="2000" b="1" dirty="0">
                <a:solidFill>
                  <a:schemeClr val="accent2"/>
                </a:solidFill>
                <a:latin typeface="Courier New" pitchFamily="49" charset="0"/>
              </a:rPr>
              <a:t>/**  This method is used to display and return the welcome message. </a:t>
            </a:r>
          </a:p>
          <a:p>
            <a:r>
              <a:rPr lang="en-IN" sz="2000" b="1" dirty="0">
                <a:solidFill>
                  <a:schemeClr val="accent2"/>
                </a:solidFill>
                <a:latin typeface="Courier New" pitchFamily="49" charset="0"/>
              </a:rPr>
              <a:t> * @</a:t>
            </a:r>
            <a:r>
              <a:rPr lang="en-IN" sz="2000" b="1" dirty="0" err="1">
                <a:solidFill>
                  <a:schemeClr val="accent2"/>
                </a:solidFill>
                <a:latin typeface="Courier New" pitchFamily="49" charset="0"/>
              </a:rPr>
              <a:t>param</a:t>
            </a:r>
            <a:r>
              <a:rPr lang="en-IN" sz="2000" b="1" dirty="0">
                <a:solidFill>
                  <a:schemeClr val="accent2"/>
                </a:solidFill>
                <a:latin typeface="Courier New" pitchFamily="49" charset="0"/>
              </a:rPr>
              <a:t>  user is the name of the user                          </a:t>
            </a:r>
          </a:p>
          <a:p>
            <a:r>
              <a:rPr lang="en-IN" sz="2000" b="1" dirty="0">
                <a:solidFill>
                  <a:schemeClr val="accent2"/>
                </a:solidFill>
                <a:latin typeface="Courier New" pitchFamily="49" charset="0"/>
              </a:rPr>
              <a:t> * @return returns the welcome message</a:t>
            </a:r>
          </a:p>
          <a:p>
            <a:r>
              <a:rPr lang="en-IN" sz="2000" b="1" dirty="0">
                <a:solidFill>
                  <a:schemeClr val="accent2"/>
                </a:solidFill>
                <a:latin typeface="Courier New" pitchFamily="49" charset="0"/>
              </a:rPr>
              <a:t> */</a:t>
            </a:r>
          </a:p>
          <a:p>
            <a:r>
              <a:rPr lang="en-IN" sz="2000" b="1" dirty="0">
                <a:solidFill>
                  <a:srgbClr val="000000"/>
                </a:solidFill>
                <a:latin typeface="Courier New" pitchFamily="49" charset="0"/>
              </a:rPr>
              <a:t>public String display(String user){</a:t>
            </a:r>
          </a:p>
          <a:p>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(user);</a:t>
            </a:r>
          </a:p>
          <a:p>
            <a:r>
              <a:rPr lang="en-IN" sz="2000" b="1" dirty="0" err="1">
                <a:solidFill>
                  <a:srgbClr val="000000"/>
                </a:solidFill>
                <a:latin typeface="Courier New" pitchFamily="49" charset="0"/>
              </a:rPr>
              <a:t>System.out.print</a:t>
            </a:r>
            <a:r>
              <a:rPr lang="en-IN" sz="2000" b="1" dirty="0">
                <a:solidFill>
                  <a:srgbClr val="000000"/>
                </a:solidFill>
                <a:latin typeface="Courier New" pitchFamily="49" charset="0"/>
              </a:rPr>
              <a:t>(name);</a:t>
            </a:r>
          </a:p>
          <a:p>
            <a:r>
              <a:rPr lang="en-IN" sz="2000" b="1" dirty="0">
                <a:solidFill>
                  <a:srgbClr val="000000"/>
                </a:solidFill>
                <a:latin typeface="Courier New" pitchFamily="49" charset="0"/>
              </a:rPr>
              <a:t>return “welcome”;</a:t>
            </a:r>
          </a:p>
          <a:p>
            <a:r>
              <a:rPr lang="en-IN" sz="2000" b="1" dirty="0">
                <a:solidFill>
                  <a:srgbClr val="000000"/>
                </a:solidFill>
                <a:latin typeface="Courier New" pitchFamily="49" charset="0"/>
              </a:rPr>
              <a:t>}</a:t>
            </a:r>
            <a:endParaRPr lang="en-US" sz="2000" b="1" dirty="0">
              <a:solidFill>
                <a:srgbClr val="000000"/>
              </a:solidFill>
              <a:latin typeface="Courier New" pitchFamily="49" charset="0"/>
            </a:endParaRPr>
          </a:p>
        </p:txBody>
      </p:sp>
      <p:sp>
        <p:nvSpPr>
          <p:cNvPr id="3" name="Title 2"/>
          <p:cNvSpPr>
            <a:spLocks noGrp="1"/>
          </p:cNvSpPr>
          <p:nvPr>
            <p:ph type="title"/>
          </p:nvPr>
        </p:nvSpPr>
        <p:spPr/>
        <p:txBody>
          <a:bodyPr/>
          <a:lstStyle/>
          <a:p>
            <a:r>
              <a:rPr lang="en-US" dirty="0">
                <a:solidFill>
                  <a:schemeClr val="tx1"/>
                </a:solidFill>
              </a:rPr>
              <a:t>Example</a:t>
            </a:r>
          </a:p>
        </p:txBody>
      </p:sp>
      <p:sp>
        <p:nvSpPr>
          <p:cNvPr id="4" name="Rectangle 3"/>
          <p:cNvSpPr/>
          <p:nvPr/>
        </p:nvSpPr>
        <p:spPr>
          <a:xfrm>
            <a:off x="4191000" y="5867400"/>
            <a:ext cx="4572000" cy="646331"/>
          </a:xfrm>
          <a:prstGeom prst="rect">
            <a:avLst/>
          </a:prstGeom>
        </p:spPr>
        <p:txBody>
          <a:bodyPr>
            <a:spAutoFit/>
          </a:bodyPr>
          <a:lstStyle/>
          <a:p>
            <a:r>
              <a:rPr lang="en-US" dirty="0">
                <a:solidFill>
                  <a:srgbClr val="0070C0"/>
                </a:solidFill>
              </a:rPr>
              <a:t>a special keyword that the </a:t>
            </a:r>
            <a:r>
              <a:rPr lang="en-US" dirty="0" err="1">
                <a:solidFill>
                  <a:srgbClr val="0070C0"/>
                </a:solidFill>
              </a:rPr>
              <a:t>Javadoc</a:t>
            </a:r>
            <a:r>
              <a:rPr lang="en-US" dirty="0">
                <a:solidFill>
                  <a:srgbClr val="0070C0"/>
                </a:solidFill>
              </a:rPr>
              <a:t> tool can process called Annotation</a:t>
            </a:r>
          </a:p>
        </p:txBody>
      </p:sp>
      <p:sp>
        <p:nvSpPr>
          <p:cNvPr id="6" name="Freeform 5"/>
          <p:cNvSpPr/>
          <p:nvPr/>
        </p:nvSpPr>
        <p:spPr>
          <a:xfrm>
            <a:off x="1775847" y="4897464"/>
            <a:ext cx="7444353" cy="1193370"/>
          </a:xfrm>
          <a:custGeom>
            <a:avLst/>
            <a:gdLst>
              <a:gd name="connsiteX0" fmla="*/ 0 w 7444353"/>
              <a:gd name="connsiteY0" fmla="*/ 0 h 1193370"/>
              <a:gd name="connsiteX1" fmla="*/ 6354305 w 7444353"/>
              <a:gd name="connsiteY1" fmla="*/ 278970 h 1193370"/>
              <a:gd name="connsiteX2" fmla="*/ 6540285 w 7444353"/>
              <a:gd name="connsiteY2" fmla="*/ 1193370 h 1193370"/>
              <a:gd name="connsiteX3" fmla="*/ 6540285 w 7444353"/>
              <a:gd name="connsiteY3" fmla="*/ 1193370 h 1193370"/>
            </a:gdLst>
            <a:ahLst/>
            <a:cxnLst>
              <a:cxn ang="0">
                <a:pos x="connsiteX0" y="connsiteY0"/>
              </a:cxn>
              <a:cxn ang="0">
                <a:pos x="connsiteX1" y="connsiteY1"/>
              </a:cxn>
              <a:cxn ang="0">
                <a:pos x="connsiteX2" y="connsiteY2"/>
              </a:cxn>
              <a:cxn ang="0">
                <a:pos x="connsiteX3" y="connsiteY3"/>
              </a:cxn>
            </a:cxnLst>
            <a:rect l="l" t="t" r="r" b="b"/>
            <a:pathLst>
              <a:path w="7444353" h="1193370">
                <a:moveTo>
                  <a:pt x="0" y="0"/>
                </a:moveTo>
                <a:cubicBezTo>
                  <a:pt x="2632129" y="40037"/>
                  <a:pt x="5264258" y="80075"/>
                  <a:pt x="6354305" y="278970"/>
                </a:cubicBezTo>
                <a:cubicBezTo>
                  <a:pt x="7444353" y="477865"/>
                  <a:pt x="6540285" y="1193370"/>
                  <a:pt x="6540285" y="1193370"/>
                </a:cubicBezTo>
                <a:lnTo>
                  <a:pt x="6540285" y="1193370"/>
                </a:lnTo>
              </a:path>
            </a:pathLst>
          </a:cu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685800" y="4343400"/>
            <a:ext cx="1143000" cy="609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
          <p:cNvSpPr>
            <a:spLocks noChangeArrowheads="1"/>
          </p:cNvSpPr>
          <p:nvPr/>
        </p:nvSpPr>
        <p:spPr bwMode="auto">
          <a:xfrm>
            <a:off x="304800" y="1905000"/>
            <a:ext cx="8610600" cy="3170099"/>
          </a:xfrm>
          <a:prstGeom prst="rect">
            <a:avLst/>
          </a:prstGeom>
          <a:noFill/>
          <a:ln w="9525">
            <a:noFill/>
            <a:miter lim="800000"/>
            <a:headEnd/>
            <a:tailEnd/>
          </a:ln>
        </p:spPr>
        <p:txBody>
          <a:bodyPr>
            <a:spAutoFit/>
          </a:bodyPr>
          <a:lstStyle/>
          <a:p>
            <a:pPr>
              <a:spcBef>
                <a:spcPct val="50000"/>
              </a:spcBef>
            </a:pPr>
            <a:r>
              <a:rPr lang="en-IN" sz="2000" b="1" dirty="0">
                <a:solidFill>
                  <a:schemeClr val="accent2"/>
                </a:solidFill>
                <a:latin typeface="Courier New" pitchFamily="49" charset="0"/>
              </a:rPr>
              <a:t>/** This is where the program execution begins.*/</a:t>
            </a:r>
          </a:p>
          <a:p>
            <a:pPr>
              <a:spcBef>
                <a:spcPct val="50000"/>
              </a:spcBef>
            </a:pPr>
            <a:r>
              <a:rPr lang="en-IN" sz="2000" b="1" dirty="0">
                <a:solidFill>
                  <a:srgbClr val="000000"/>
                </a:solidFill>
                <a:latin typeface="Courier New" pitchFamily="49" charset="0"/>
              </a:rPr>
              <a:t>public static void main(String </a:t>
            </a:r>
            <a:r>
              <a:rPr lang="en-IN" sz="2000" b="1" dirty="0" err="1">
                <a:solidFill>
                  <a:srgbClr val="000000"/>
                </a:solidFill>
                <a:latin typeface="Courier New" pitchFamily="49" charset="0"/>
              </a:rPr>
              <a:t>args</a:t>
            </a:r>
            <a:r>
              <a:rPr lang="en-IN" sz="2000" b="1" dirty="0">
                <a:solidFill>
                  <a:srgbClr val="000000"/>
                </a:solidFill>
                <a:latin typeface="Courier New" pitchFamily="49" charset="0"/>
              </a:rPr>
              <a:t>[]){</a:t>
            </a:r>
          </a:p>
          <a:p>
            <a:pPr>
              <a:spcBef>
                <a:spcPct val="50000"/>
              </a:spcBef>
            </a:pPr>
            <a:r>
              <a:rPr lang="en-IN" sz="2000" b="1" dirty="0">
                <a:solidFill>
                  <a:srgbClr val="000000"/>
                </a:solidFill>
                <a:latin typeface="Courier New" pitchFamily="49" charset="0"/>
              </a:rPr>
              <a:t>College </a:t>
            </a:r>
            <a:r>
              <a:rPr lang="en-IN" sz="2000" b="1" dirty="0" err="1">
                <a:solidFill>
                  <a:srgbClr val="000000"/>
                </a:solidFill>
                <a:latin typeface="Courier New" pitchFamily="49" charset="0"/>
              </a:rPr>
              <a:t>collegeObject</a:t>
            </a:r>
            <a:r>
              <a:rPr lang="en-IN" sz="2000" b="1" dirty="0">
                <a:solidFill>
                  <a:srgbClr val="000000"/>
                </a:solidFill>
                <a:latin typeface="Courier New" pitchFamily="49" charset="0"/>
              </a:rPr>
              <a:t>= new College();</a:t>
            </a:r>
          </a:p>
          <a:p>
            <a:pPr>
              <a:spcBef>
                <a:spcPct val="50000"/>
              </a:spcBef>
            </a:pPr>
            <a:r>
              <a:rPr lang="en-IN" sz="2000" b="1" dirty="0">
                <a:solidFill>
                  <a:srgbClr val="000000"/>
                </a:solidFill>
                <a:latin typeface="Courier New" pitchFamily="49" charset="0"/>
              </a:rPr>
              <a:t>collegeObject.name="XYZ College";</a:t>
            </a:r>
          </a:p>
          <a:p>
            <a:pPr>
              <a:spcBef>
                <a:spcPct val="50000"/>
              </a:spcBef>
            </a:pPr>
            <a:r>
              <a:rPr lang="en-IN" sz="2000" b="1" dirty="0" err="1">
                <a:solidFill>
                  <a:srgbClr val="000000"/>
                </a:solidFill>
                <a:latin typeface="Courier New" pitchFamily="49" charset="0"/>
              </a:rPr>
              <a:t>collegeObject.display</a:t>
            </a:r>
            <a:r>
              <a:rPr lang="en-IN" sz="2000" b="1" dirty="0">
                <a:solidFill>
                  <a:srgbClr val="000000"/>
                </a:solidFill>
                <a:latin typeface="Courier New" pitchFamily="49" charset="0"/>
              </a:rPr>
              <a:t>("Deepak");</a:t>
            </a:r>
          </a:p>
          <a:p>
            <a:pPr>
              <a:spcBef>
                <a:spcPct val="50000"/>
              </a:spcBef>
            </a:pPr>
            <a:r>
              <a:rPr lang="en-IN" sz="2000" b="1" dirty="0">
                <a:solidFill>
                  <a:srgbClr val="000000"/>
                </a:solidFill>
                <a:latin typeface="Courier New" pitchFamily="49" charset="0"/>
              </a:rPr>
              <a:t>}</a:t>
            </a:r>
          </a:p>
          <a:p>
            <a:pPr>
              <a:spcBef>
                <a:spcPct val="50000"/>
              </a:spcBef>
            </a:pPr>
            <a:r>
              <a:rPr lang="en-IN" sz="2000" b="1" dirty="0">
                <a:solidFill>
                  <a:srgbClr val="000000"/>
                </a:solidFill>
                <a:latin typeface="Courier New" pitchFamily="49" charset="0"/>
              </a:rPr>
              <a:t>}</a:t>
            </a:r>
            <a:endParaRPr lang="en-US" sz="2000" b="1" dirty="0">
              <a:solidFill>
                <a:srgbClr val="000000"/>
              </a:solidFill>
              <a:latin typeface="Courier New"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javadoc</a:t>
            </a:r>
            <a:endParaRPr lang="en-US" dirty="0"/>
          </a:p>
        </p:txBody>
      </p:sp>
      <p:sp>
        <p:nvSpPr>
          <p:cNvPr id="4" name="Content Placeholder 3"/>
          <p:cNvSpPr>
            <a:spLocks noGrp="1"/>
          </p:cNvSpPr>
          <p:nvPr>
            <p:ph idx="1"/>
          </p:nvPr>
        </p:nvSpPr>
        <p:spPr/>
        <p:txBody>
          <a:bodyPr/>
          <a:lstStyle/>
          <a:p>
            <a:r>
              <a:rPr lang="en-US" dirty="0"/>
              <a:t>Tool that is used to produce HTML pages by parsing through the documentation comment in java source code.</a:t>
            </a:r>
          </a:p>
          <a:p>
            <a:r>
              <a:rPr lang="en-US" dirty="0"/>
              <a:t>Produces documentation for public and </a:t>
            </a:r>
            <a:r>
              <a:rPr lang="en-US" dirty="0">
                <a:solidFill>
                  <a:srgbClr val="C00000"/>
                </a:solidFill>
              </a:rPr>
              <a:t>protected</a:t>
            </a:r>
            <a:r>
              <a:rPr lang="en-US" dirty="0"/>
              <a:t> classes/members.</a:t>
            </a:r>
          </a:p>
          <a:p>
            <a:r>
              <a:rPr lang="en-US" dirty="0"/>
              <a:t>Works on entire </a:t>
            </a:r>
            <a:r>
              <a:rPr lang="en-US" dirty="0">
                <a:solidFill>
                  <a:srgbClr val="C00000"/>
                </a:solidFill>
              </a:rPr>
              <a:t>package</a:t>
            </a:r>
            <a:r>
              <a:rPr lang="en-US" dirty="0"/>
              <a:t> or a single source file</a:t>
            </a:r>
          </a:p>
          <a:p>
            <a:r>
              <a:rPr lang="en-US" dirty="0"/>
              <a:t>Usage on source file</a:t>
            </a:r>
          </a:p>
          <a:p>
            <a:pPr lvl="1"/>
            <a:r>
              <a:rPr lang="en-US" sz="2000" b="1" dirty="0" err="1">
                <a:solidFill>
                  <a:schemeClr val="tx1"/>
                </a:solidFill>
                <a:latin typeface="Courier New" pitchFamily="49" charset="0"/>
                <a:cs typeface="Courier New" pitchFamily="49" charset="0"/>
              </a:rPr>
              <a:t>javadoc</a:t>
            </a:r>
            <a:r>
              <a:rPr lang="en-US" sz="2000" b="1" dirty="0">
                <a:solidFill>
                  <a:schemeClr val="tx1"/>
                </a:solidFill>
                <a:latin typeface="Courier New" pitchFamily="49" charset="0"/>
                <a:cs typeface="Courier New" pitchFamily="49" charset="0"/>
              </a:rPr>
              <a:t>  sourcefilename.java</a:t>
            </a:r>
          </a:p>
        </p:txBody>
      </p:sp>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82299D8-AA40-4AD6-8517-083EBB65EA1C}" type="slidenum">
              <a:rPr lang="en-US" smtClean="0"/>
              <a:pPr>
                <a:defRPr/>
              </a:pPr>
              <a:t>56</a:t>
            </a:fld>
            <a:endParaRPr lang="en-US"/>
          </a:p>
        </p:txBody>
      </p:sp>
      <p:sp>
        <p:nvSpPr>
          <p:cNvPr id="3" name="Rectangle 2"/>
          <p:cNvSpPr>
            <a:spLocks noChangeArrowheads="1"/>
          </p:cNvSpPr>
          <p:nvPr/>
        </p:nvSpPr>
        <p:spPr bwMode="auto">
          <a:xfrm>
            <a:off x="381000" y="1371600"/>
            <a:ext cx="8077200" cy="228600"/>
          </a:xfrm>
          <a:prstGeom prst="rect">
            <a:avLst/>
          </a:prstGeom>
          <a:noFill/>
          <a:ln w="9525">
            <a:noFill/>
            <a:miter lim="800000"/>
            <a:headEnd/>
            <a:tailEnd/>
          </a:ln>
        </p:spPr>
        <p:txBody>
          <a:bodyPr/>
          <a:lstStyle/>
          <a:p>
            <a:pPr marL="457200" indent="-457200">
              <a:spcBef>
                <a:spcPct val="20000"/>
              </a:spcBef>
              <a:buClr>
                <a:schemeClr val="accent2"/>
              </a:buClr>
              <a:buFont typeface="Wingdings" pitchFamily="2" charset="2"/>
              <a:buNone/>
            </a:pPr>
            <a:r>
              <a:rPr lang="en-US" sz="2400" dirty="0"/>
              <a:t> </a:t>
            </a:r>
            <a:r>
              <a:rPr lang="en-US" sz="2000" dirty="0"/>
              <a:t>Use the following command to generate java documentation.</a:t>
            </a:r>
          </a:p>
          <a:p>
            <a:pPr marL="457200" indent="-457200">
              <a:spcBef>
                <a:spcPct val="20000"/>
              </a:spcBef>
              <a:buClr>
                <a:schemeClr val="accent2"/>
              </a:buClr>
              <a:buFont typeface="Wingdings" pitchFamily="2" charset="2"/>
              <a:buNone/>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javadoc</a:t>
            </a:r>
            <a:r>
              <a:rPr lang="en-US" sz="2000" b="1" dirty="0">
                <a:solidFill>
                  <a:srgbClr val="000000"/>
                </a:solidFill>
                <a:latin typeface="Courier New" pitchFamily="49" charset="0"/>
              </a:rPr>
              <a:t> College.java</a:t>
            </a:r>
          </a:p>
        </p:txBody>
      </p:sp>
      <p:pic>
        <p:nvPicPr>
          <p:cNvPr id="4" name="Picture 6"/>
          <p:cNvPicPr>
            <a:picLocks noChangeAspect="1" noChangeArrowheads="1"/>
          </p:cNvPicPr>
          <p:nvPr/>
        </p:nvPicPr>
        <p:blipFill>
          <a:blip r:embed="rId2" cstate="print"/>
          <a:srcRect/>
          <a:stretch>
            <a:fillRect/>
          </a:stretch>
        </p:blipFill>
        <p:spPr bwMode="auto">
          <a:xfrm>
            <a:off x="533400" y="2743200"/>
            <a:ext cx="5100638" cy="3048000"/>
          </a:xfrm>
          <a:prstGeom prst="rect">
            <a:avLst/>
          </a:prstGeom>
          <a:noFill/>
          <a:ln w="9525">
            <a:noFill/>
            <a:miter lim="800000"/>
            <a:headEnd/>
            <a:tailEnd/>
          </a:ln>
        </p:spPr>
      </p:pic>
      <p:sp>
        <p:nvSpPr>
          <p:cNvPr id="5" name="Rectangle 3"/>
          <p:cNvSpPr>
            <a:spLocks noChangeArrowheads="1"/>
          </p:cNvSpPr>
          <p:nvPr/>
        </p:nvSpPr>
        <p:spPr bwMode="auto">
          <a:xfrm>
            <a:off x="6172200" y="2362200"/>
            <a:ext cx="2971800" cy="1631216"/>
          </a:xfrm>
          <a:prstGeom prst="rect">
            <a:avLst/>
          </a:prstGeom>
          <a:noFill/>
          <a:ln w="9525">
            <a:noFill/>
            <a:miter lim="800000"/>
            <a:headEnd/>
            <a:tailEnd/>
          </a:ln>
        </p:spPr>
        <p:txBody>
          <a:bodyPr wrap="square">
            <a:spAutoFit/>
          </a:bodyPr>
          <a:lstStyle/>
          <a:p>
            <a:pPr>
              <a:spcBef>
                <a:spcPct val="20000"/>
              </a:spcBef>
            </a:pPr>
            <a:r>
              <a:rPr lang="en-US" sz="2000" b="1" i="1" dirty="0">
                <a:latin typeface="+mj-lt"/>
              </a:rPr>
              <a:t>Check out the files that are generated. Did you notice where the commented lines are inserted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0"/>
          </p:nvPr>
        </p:nvSpPr>
        <p:spPr>
          <a:xfrm>
            <a:off x="3429000" y="6619875"/>
            <a:ext cx="2133600" cy="476250"/>
          </a:xfrm>
          <a:noFill/>
        </p:spPr>
        <p:txBody>
          <a:bodyPr/>
          <a:lstStyle/>
          <a:p>
            <a:fld id="{B580F47E-F414-44DC-A919-F9AB5C8D995C}" type="slidenum">
              <a:rPr lang="en-US" smtClean="0">
                <a:latin typeface="Arial" charset="0"/>
              </a:rPr>
              <a:pPr/>
              <a:t>57</a:t>
            </a:fld>
            <a:endParaRPr lang="en-US">
              <a:latin typeface="Arial" charset="0"/>
            </a:endParaRPr>
          </a:p>
        </p:txBody>
      </p:sp>
      <p:sp>
        <p:nvSpPr>
          <p:cNvPr id="20483" name="Rectangle 2"/>
          <p:cNvSpPr>
            <a:spLocks noGrp="1" noChangeArrowheads="1"/>
          </p:cNvSpPr>
          <p:nvPr>
            <p:ph type="title"/>
          </p:nvPr>
        </p:nvSpPr>
        <p:spPr/>
        <p:txBody>
          <a:bodyPr/>
          <a:lstStyle/>
          <a:p>
            <a:pPr eaLnBrk="1" hangingPunct="1"/>
            <a:r>
              <a:rPr lang="en-US" sz="4000"/>
              <a:t>Nesting comments</a:t>
            </a:r>
          </a:p>
        </p:txBody>
      </p:sp>
      <p:sp>
        <p:nvSpPr>
          <p:cNvPr id="20484" name="Rectangle 3"/>
          <p:cNvSpPr>
            <a:spLocks noGrp="1" noChangeArrowheads="1"/>
          </p:cNvSpPr>
          <p:nvPr>
            <p:ph type="body" idx="1"/>
          </p:nvPr>
        </p:nvSpPr>
        <p:spPr>
          <a:xfrm>
            <a:off x="762000" y="1600200"/>
            <a:ext cx="7772400" cy="4110038"/>
          </a:xfrm>
        </p:spPr>
        <p:txBody>
          <a:bodyPr/>
          <a:lstStyle/>
          <a:p>
            <a:pPr eaLnBrk="1" hangingPunct="1">
              <a:buClr>
                <a:schemeClr val="tx2"/>
              </a:buClr>
            </a:pPr>
            <a:r>
              <a:rPr lang="en-US" dirty="0"/>
              <a:t>Valid Nesting</a:t>
            </a:r>
          </a:p>
          <a:p>
            <a:pPr eaLnBrk="1" hangingPunct="1">
              <a:buClr>
                <a:schemeClr val="tx2"/>
              </a:buClr>
              <a:buFontTx/>
              <a:buNone/>
            </a:pPr>
            <a:r>
              <a:rPr lang="en-US" dirty="0"/>
              <a:t>	</a:t>
            </a:r>
            <a:r>
              <a:rPr lang="en-US" b="1" dirty="0">
                <a:solidFill>
                  <a:schemeClr val="tx1"/>
                </a:solidFill>
                <a:latin typeface="Courier New" pitchFamily="49" charset="0"/>
                <a:cs typeface="Courier New" pitchFamily="49" charset="0"/>
              </a:rPr>
              <a:t>/* // */ 		/** // */</a:t>
            </a:r>
          </a:p>
          <a:p>
            <a:pPr eaLnBrk="1" hangingPunct="1">
              <a:buClr>
                <a:schemeClr val="tx2"/>
              </a:buClr>
              <a:buFontTx/>
              <a:buNone/>
            </a:pPr>
            <a:r>
              <a:rPr lang="en-US" b="1" dirty="0">
                <a:solidFill>
                  <a:schemeClr val="tx1"/>
                </a:solidFill>
                <a:latin typeface="Courier New" pitchFamily="49" charset="0"/>
                <a:cs typeface="Courier New" pitchFamily="49" charset="0"/>
              </a:rPr>
              <a:t> ///* */		// /** */</a:t>
            </a:r>
          </a:p>
          <a:p>
            <a:pPr eaLnBrk="1" hangingPunct="1">
              <a:buClr>
                <a:schemeClr val="tx2"/>
              </a:buClr>
            </a:pPr>
            <a:r>
              <a:rPr lang="en-US" dirty="0"/>
              <a:t>Invalid Nesting</a:t>
            </a:r>
          </a:p>
          <a:p>
            <a:pPr eaLnBrk="1" hangingPunct="1">
              <a:buClr>
                <a:schemeClr val="tx2"/>
              </a:buClr>
              <a:buFontTx/>
              <a:buNone/>
            </a:pPr>
            <a:r>
              <a:rPr lang="en-US" dirty="0"/>
              <a:t>	</a:t>
            </a:r>
            <a:r>
              <a:rPr lang="en-US" b="1" dirty="0">
                <a:solidFill>
                  <a:schemeClr val="tx1"/>
                </a:solidFill>
                <a:latin typeface="Courier New" pitchFamily="49" charset="0"/>
                <a:cs typeface="Courier New" pitchFamily="49" charset="0"/>
              </a:rPr>
              <a:t> /* */ </a:t>
            </a:r>
            <a:r>
              <a:rPr lang="en-US" dirty="0"/>
              <a:t>and</a:t>
            </a:r>
            <a:r>
              <a:rPr lang="en-US" b="1" dirty="0">
                <a:solidFill>
                  <a:schemeClr val="tx1"/>
                </a:solidFill>
                <a:latin typeface="Courier New" pitchFamily="49" charset="0"/>
                <a:cs typeface="Courier New" pitchFamily="49" charset="0"/>
              </a:rPr>
              <a:t> /** */ </a:t>
            </a:r>
            <a:r>
              <a:rPr lang="en-US" dirty="0"/>
              <a:t>nested with itself and nested with each other gives error.</a:t>
            </a:r>
          </a:p>
          <a:p>
            <a:pPr eaLnBrk="1" hangingPunct="1">
              <a:buClr>
                <a:schemeClr val="tx2"/>
              </a:buClr>
              <a:buNone/>
            </a:pPr>
            <a:r>
              <a:rPr lang="en-US" dirty="0"/>
              <a:t>	</a:t>
            </a:r>
            <a:r>
              <a:rPr lang="en-US" b="1" dirty="0">
                <a:solidFill>
                  <a:schemeClr val="tx1"/>
                </a:solidFill>
                <a:latin typeface="Courier New" pitchFamily="49" charset="0"/>
                <a:cs typeface="Courier New" pitchFamily="49" charset="0"/>
              </a:rPr>
              <a:t>/* /* */ */		</a:t>
            </a:r>
          </a:p>
          <a:p>
            <a:pPr eaLnBrk="1" hangingPunct="1">
              <a:buClr>
                <a:schemeClr val="tx2"/>
              </a:buClr>
              <a:buNone/>
            </a:pPr>
            <a:r>
              <a:rPr lang="en-US" b="1" dirty="0">
                <a:solidFill>
                  <a:schemeClr val="tx1"/>
                </a:solidFill>
                <a:latin typeface="Courier New" pitchFamily="49" charset="0"/>
                <a:cs typeface="Courier New" pitchFamily="49" charset="0"/>
              </a:rPr>
              <a:t>  /** /* */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Annotations</a:t>
            </a:r>
          </a:p>
        </p:txBody>
      </p:sp>
      <p:sp>
        <p:nvSpPr>
          <p:cNvPr id="3" name="Content Placeholder 2"/>
          <p:cNvSpPr>
            <a:spLocks noGrp="1"/>
          </p:cNvSpPr>
          <p:nvPr>
            <p:ph idx="1"/>
          </p:nvPr>
        </p:nvSpPr>
        <p:spPr/>
        <p:txBody>
          <a:bodyPr/>
          <a:lstStyle/>
          <a:p>
            <a:r>
              <a:rPr lang="en-US" i="1" dirty="0"/>
              <a:t>Annotations</a:t>
            </a:r>
            <a:r>
              <a:rPr lang="en-US" dirty="0"/>
              <a:t> are extra text starting with @ symbol that are added in the Java program to provide information about a program. </a:t>
            </a:r>
          </a:p>
          <a:p>
            <a:r>
              <a:rPr lang="en-US" dirty="0"/>
              <a:t>Annotations do not directly affect program semantics.</a:t>
            </a:r>
          </a:p>
          <a:p>
            <a:r>
              <a:rPr lang="en-US" dirty="0"/>
              <a:t>They provide information about the program to tools and libraries, which can in turn affect the semantics of the running program.</a:t>
            </a:r>
          </a:p>
          <a:p>
            <a:r>
              <a:rPr lang="en-US" dirty="0"/>
              <a:t>Annotations can be read from source files, class files, or reflectively at run time. </a:t>
            </a:r>
          </a:p>
          <a:p>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a:t>
            </a:r>
          </a:p>
        </p:txBody>
      </p:sp>
      <p:sp>
        <p:nvSpPr>
          <p:cNvPr id="3" name="Content Placeholder 2"/>
          <p:cNvSpPr>
            <a:spLocks noGrp="1"/>
          </p:cNvSpPr>
          <p:nvPr>
            <p:ph idx="1"/>
          </p:nvPr>
        </p:nvSpPr>
        <p:spPr>
          <a:xfrm>
            <a:off x="457200" y="1295400"/>
            <a:ext cx="8305800" cy="4876800"/>
          </a:xfrm>
        </p:spPr>
        <p:txBody>
          <a:bodyPr/>
          <a:lstStyle/>
          <a:p>
            <a:r>
              <a:rPr lang="en-US" dirty="0"/>
              <a:t>Annotations for the compiler </a:t>
            </a:r>
          </a:p>
          <a:p>
            <a:pPr lvl="1"/>
            <a:r>
              <a:rPr lang="en-US" sz="2000" dirty="0">
                <a:ea typeface="+mn-ea"/>
                <a:cs typeface="+mn-cs"/>
              </a:rPr>
              <a:t>	</a:t>
            </a:r>
            <a:r>
              <a:rPr lang="en-US" sz="2000" b="1" dirty="0">
                <a:solidFill>
                  <a:schemeClr val="tx1"/>
                </a:solidFill>
                <a:latin typeface="Courier New" pitchFamily="49" charset="0"/>
                <a:ea typeface="+mn-ea"/>
                <a:cs typeface="Courier New" pitchFamily="49" charset="0"/>
              </a:rPr>
              <a:t> Example:</a:t>
            </a:r>
          </a:p>
          <a:p>
            <a:pPr lvl="2"/>
            <a:r>
              <a:rPr lang="en-US" sz="2000" b="1" dirty="0">
                <a:solidFill>
                  <a:schemeClr val="tx1"/>
                </a:solidFill>
                <a:latin typeface="Courier New" pitchFamily="49" charset="0"/>
                <a:cs typeface="Courier New" pitchFamily="49" charset="0"/>
              </a:rPr>
              <a:t>@</a:t>
            </a:r>
            <a:r>
              <a:rPr lang="en-US" sz="2000" b="1" dirty="0" err="1">
                <a:solidFill>
                  <a:schemeClr val="tx1"/>
                </a:solidFill>
                <a:latin typeface="Courier New" pitchFamily="49" charset="0"/>
                <a:cs typeface="Courier New" pitchFamily="49" charset="0"/>
              </a:rPr>
              <a:t>SuppressWarnings</a:t>
            </a:r>
            <a:r>
              <a:rPr lang="en-US" sz="2000" b="1" dirty="0">
                <a:solidFill>
                  <a:schemeClr val="tx1"/>
                </a:solidFill>
                <a:latin typeface="Courier New" pitchFamily="49" charset="0"/>
                <a:cs typeface="Courier New" pitchFamily="49" charset="0"/>
              </a:rPr>
              <a:t> </a:t>
            </a:r>
            <a:r>
              <a:rPr lang="en-US" sz="2000" dirty="0">
                <a:ea typeface="+mn-ea"/>
                <a:cs typeface="+mn-cs"/>
              </a:rPr>
              <a:t>: can be used by the compiler to detect errors or suppress warnings</a:t>
            </a:r>
          </a:p>
          <a:p>
            <a:pPr marL="342900" lvl="1" indent="-342900"/>
            <a:r>
              <a:rPr lang="en-US" sz="2000" dirty="0">
                <a:ea typeface="+mn-ea"/>
                <a:cs typeface="+mn-cs"/>
              </a:rPr>
              <a:t> </a:t>
            </a:r>
            <a:r>
              <a:rPr lang="en-US" sz="2000" dirty="0"/>
              <a:t>Annotations for the application servers and tools</a:t>
            </a:r>
          </a:p>
          <a:p>
            <a:pPr marL="742950" lvl="2" indent="-342900"/>
            <a:r>
              <a:rPr lang="en-US" sz="2000" dirty="0"/>
              <a:t>Application server</a:t>
            </a:r>
            <a:r>
              <a:rPr lang="en-US" sz="2000" dirty="0">
                <a:ea typeface="+mn-ea"/>
                <a:cs typeface="+mn-cs"/>
              </a:rPr>
              <a:t> tools can process annotation information to generate code etc for services it provides like security etc.</a:t>
            </a:r>
          </a:p>
          <a:p>
            <a:pPr marL="742950" lvl="2" indent="-342900"/>
            <a:r>
              <a:rPr lang="en-US" sz="2000" b="1" dirty="0" err="1">
                <a:solidFill>
                  <a:schemeClr val="tx1"/>
                </a:solidFill>
                <a:latin typeface="Courier New" pitchFamily="49" charset="0"/>
                <a:cs typeface="Courier New" pitchFamily="49" charset="0"/>
              </a:rPr>
              <a:t>javadoc</a:t>
            </a:r>
            <a:r>
              <a:rPr lang="en-US" sz="2000" dirty="0">
                <a:ea typeface="+mn-ea"/>
                <a:cs typeface="+mn-cs"/>
              </a:rPr>
              <a:t> tool uses annotations like </a:t>
            </a:r>
            <a:r>
              <a:rPr lang="en-US" sz="2000" b="1" dirty="0">
                <a:solidFill>
                  <a:schemeClr val="tx1"/>
                </a:solidFill>
                <a:latin typeface="Courier New" pitchFamily="49" charset="0"/>
                <a:cs typeface="Courier New" pitchFamily="49" charset="0"/>
              </a:rPr>
              <a:t>@author </a:t>
            </a:r>
            <a:r>
              <a:rPr lang="en-US" sz="2000" dirty="0">
                <a:ea typeface="+mn-ea"/>
                <a:cs typeface="+mn-cs"/>
              </a:rPr>
              <a:t>etc.</a:t>
            </a:r>
          </a:p>
          <a:p>
            <a:r>
              <a:rPr lang="en-US" dirty="0"/>
              <a:t>Runtime processing — Some annotations are available to be examined at runtime.</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pitchFamily="2" charset="2"/>
              </a:rPr>
              <a:t>Feature: Object oriented programming</a:t>
            </a:r>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6</a:t>
            </a:fld>
            <a:endParaRPr lang="en-US" dirty="0"/>
          </a:p>
        </p:txBody>
      </p:sp>
      <p:sp>
        <p:nvSpPr>
          <p:cNvPr id="5" name="Rectangle 4"/>
          <p:cNvSpPr/>
          <p:nvPr/>
        </p:nvSpPr>
        <p:spPr>
          <a:xfrm>
            <a:off x="609600" y="1371600"/>
            <a:ext cx="7467600"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1" i="1" dirty="0">
                <a:solidFill>
                  <a:srgbClr val="5F5F5F"/>
                </a:solidFill>
                <a:latin typeface="+mn-lt"/>
                <a:sym typeface="Wingdings" pitchFamily="2" charset="2"/>
              </a:rPr>
              <a:t>Object-oriented programming is a method of implementation in which programs are organized as cooperative collections of </a:t>
            </a:r>
            <a:r>
              <a:rPr lang="en-US" sz="2400" b="1" i="1" dirty="0">
                <a:solidFill>
                  <a:srgbClr val="C00000"/>
                </a:solidFill>
                <a:latin typeface="+mn-lt"/>
                <a:sym typeface="Wingdings" pitchFamily="2" charset="2"/>
              </a:rPr>
              <a:t>objects</a:t>
            </a:r>
            <a:r>
              <a:rPr lang="en-US" sz="2400" b="1" i="1" dirty="0">
                <a:solidFill>
                  <a:srgbClr val="5F5F5F"/>
                </a:solidFill>
                <a:latin typeface="+mn-lt"/>
                <a:sym typeface="Wingdings" pitchFamily="2" charset="2"/>
              </a:rPr>
              <a:t>, each of which represents an </a:t>
            </a:r>
            <a:r>
              <a:rPr lang="en-US" sz="2400" b="1" i="1" dirty="0">
                <a:solidFill>
                  <a:srgbClr val="C00000"/>
                </a:solidFill>
                <a:latin typeface="+mn-lt"/>
                <a:sym typeface="Wingdings" pitchFamily="2" charset="2"/>
              </a:rPr>
              <a:t>instance</a:t>
            </a:r>
            <a:r>
              <a:rPr lang="en-US" sz="2400" b="1" i="1" dirty="0">
                <a:solidFill>
                  <a:srgbClr val="5F5F5F"/>
                </a:solidFill>
                <a:latin typeface="+mn-lt"/>
                <a:sym typeface="Wingdings" pitchFamily="2" charset="2"/>
              </a:rPr>
              <a:t> of some </a:t>
            </a:r>
            <a:r>
              <a:rPr lang="en-US" sz="2400" b="1" i="1" dirty="0">
                <a:solidFill>
                  <a:srgbClr val="C00000"/>
                </a:solidFill>
                <a:latin typeface="+mn-lt"/>
                <a:sym typeface="Wingdings" pitchFamily="2" charset="2"/>
              </a:rPr>
              <a:t>class</a:t>
            </a:r>
            <a:r>
              <a:rPr lang="en-US" sz="2400" b="1" i="1" dirty="0">
                <a:solidFill>
                  <a:srgbClr val="5F5F5F"/>
                </a:solidFill>
                <a:latin typeface="+mn-lt"/>
                <a:sym typeface="Wingdings" pitchFamily="2" charset="2"/>
              </a:rPr>
              <a:t>, and whose classes are all </a:t>
            </a:r>
            <a:r>
              <a:rPr lang="en-US" sz="2400" b="1" i="1" dirty="0">
                <a:solidFill>
                  <a:srgbClr val="C00000"/>
                </a:solidFill>
                <a:latin typeface="+mn-lt"/>
                <a:sym typeface="Wingdings" pitchFamily="2" charset="2"/>
              </a:rPr>
              <a:t>members</a:t>
            </a:r>
            <a:r>
              <a:rPr lang="en-US" sz="2400" b="1" i="1" dirty="0">
                <a:solidFill>
                  <a:srgbClr val="5F5F5F"/>
                </a:solidFill>
                <a:latin typeface="+mn-lt"/>
                <a:sym typeface="Wingdings" pitchFamily="2" charset="2"/>
              </a:rPr>
              <a:t> of a </a:t>
            </a:r>
            <a:r>
              <a:rPr lang="en-US" sz="2400" b="1" i="1" dirty="0">
                <a:solidFill>
                  <a:srgbClr val="C00000"/>
                </a:solidFill>
                <a:latin typeface="+mn-lt"/>
                <a:sym typeface="Wingdings" pitchFamily="2" charset="2"/>
              </a:rPr>
              <a:t>hierarchy of classes </a:t>
            </a:r>
            <a:r>
              <a:rPr lang="en-US" sz="2400" b="1" i="1" dirty="0">
                <a:solidFill>
                  <a:srgbClr val="5F5F5F"/>
                </a:solidFill>
                <a:latin typeface="+mn-lt"/>
                <a:sym typeface="Wingdings" pitchFamily="2" charset="2"/>
              </a:rPr>
              <a:t>united via </a:t>
            </a:r>
            <a:r>
              <a:rPr lang="en-US" sz="2400" b="1" i="1" dirty="0">
                <a:solidFill>
                  <a:srgbClr val="C00000"/>
                </a:solidFill>
                <a:latin typeface="+mn-lt"/>
                <a:sym typeface="Wingdings" pitchFamily="2" charset="2"/>
              </a:rPr>
              <a:t>inheritance</a:t>
            </a:r>
            <a:r>
              <a:rPr lang="en-US" sz="2400" b="1" i="1" dirty="0">
                <a:solidFill>
                  <a:srgbClr val="5F5F5F"/>
                </a:solidFill>
                <a:latin typeface="+mn-lt"/>
                <a:sym typeface="Wingdings" pitchFamily="2" charset="2"/>
              </a:rPr>
              <a:t> relationships.</a:t>
            </a:r>
          </a:p>
          <a:p>
            <a:pPr>
              <a:buFontTx/>
              <a:buChar char="-"/>
            </a:pPr>
            <a:r>
              <a:rPr lang="en-US" sz="2400" dirty="0"/>
              <a:t> Grady </a:t>
            </a:r>
            <a:r>
              <a:rPr lang="en-US" sz="2400" dirty="0" err="1"/>
              <a:t>Booch</a:t>
            </a:r>
            <a:r>
              <a:rPr lang="en-US" sz="2400"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lstStyle/>
          <a:p>
            <a:r>
              <a:rPr lang="en-US" sz="3200" dirty="0"/>
              <a:t>Thank You….</a:t>
            </a:r>
          </a:p>
        </p:txBody>
      </p:sp>
      <p:sp>
        <p:nvSpPr>
          <p:cNvPr id="4" name="Slide Number Placeholder 3"/>
          <p:cNvSpPr>
            <a:spLocks noGrp="1"/>
          </p:cNvSpPr>
          <p:nvPr>
            <p:ph type="sldNum" sz="quarter" idx="4294967295"/>
          </p:nvPr>
        </p:nvSpPr>
        <p:spPr>
          <a:xfrm>
            <a:off x="0" y="6553200"/>
            <a:ext cx="2133600" cy="238125"/>
          </a:xfrm>
        </p:spPr>
        <p:txBody>
          <a:bodyPr/>
          <a:lstStyle/>
          <a:p>
            <a:pPr>
              <a:defRPr/>
            </a:pPr>
            <a:fld id="{F04EE086-EB33-4D63-B7C0-09375A55E8A6}" type="slidenum">
              <a:rPr lang="en-US" smtClean="0"/>
              <a:pPr>
                <a:defRPr/>
              </a:pPr>
              <a:t>60</a:t>
            </a:fld>
            <a:endParaRPr lang="en-US"/>
          </a:p>
        </p:txBody>
      </p:sp>
    </p:spTree>
    <p:extLst>
      <p:ext uri="{BB962C8B-B14F-4D97-AF65-F5344CB8AC3E}">
        <p14:creationId xmlns:p14="http://schemas.microsoft.com/office/powerpoint/2010/main" val="55995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latin typeface="+mj-lt"/>
                <a:ea typeface="+mj-ea"/>
                <a:cs typeface="+mj-cs"/>
              </a:rPr>
              <a:t>Programming approaches</a:t>
            </a:r>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7</a:t>
            </a:fld>
            <a:endParaRPr lang="en-US" dirty="0"/>
          </a:p>
        </p:txBody>
      </p:sp>
      <p:sp>
        <p:nvSpPr>
          <p:cNvPr id="7" name="Content Placeholder 5"/>
          <p:cNvSpPr txBox="1">
            <a:spLocks/>
          </p:cNvSpPr>
          <p:nvPr/>
        </p:nvSpPr>
        <p:spPr bwMode="auto">
          <a:xfrm>
            <a:off x="533400" y="990600"/>
            <a:ext cx="82296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Char char="§"/>
              <a:tabLst/>
              <a:defRPr/>
            </a:pPr>
            <a:r>
              <a:rPr kumimoji="0" lang="en-US" sz="2000" b="0" i="0" u="none" strike="noStrike" kern="0" cap="none" spc="0" normalizeH="0" baseline="0" noProof="0" dirty="0">
                <a:ln>
                  <a:noFill/>
                </a:ln>
                <a:solidFill>
                  <a:srgbClr val="5F5F5F"/>
                </a:solidFill>
                <a:effectLst/>
                <a:uLnTx/>
                <a:uFillTx/>
                <a:latin typeface="+mn-lt"/>
                <a:ea typeface="+mn-ea"/>
                <a:cs typeface="+mn-cs"/>
              </a:rPr>
              <a:t>Structured Approach</a:t>
            </a:r>
          </a:p>
          <a:p>
            <a:pPr marL="800100" lvl="1"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Based on functions</a:t>
            </a:r>
          </a:p>
          <a:p>
            <a:pPr marL="800100" lvl="1"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g</a:t>
            </a:r>
            <a:r>
              <a:rPr kumimoji="0" lang="en-US" sz="2000" b="0" i="0" u="none" strike="noStrike" kern="0" cap="none" spc="0" normalizeH="0" baseline="0" noProof="0" dirty="0" err="1">
                <a:ln>
                  <a:noFill/>
                </a:ln>
                <a:solidFill>
                  <a:srgbClr val="5F5F5F"/>
                </a:solidFill>
                <a:effectLst/>
                <a:uLnTx/>
                <a:uFillTx/>
                <a:latin typeface="+mn-lt"/>
                <a:ea typeface="+mn-ea"/>
                <a:cs typeface="+mn-cs"/>
              </a:rPr>
              <a:t>oto</a:t>
            </a:r>
            <a:r>
              <a:rPr kumimoji="0" lang="en-US" sz="2000" b="0" i="0" u="none" strike="noStrike" kern="0" cap="none" spc="0" normalizeH="0" baseline="0" noProof="0" dirty="0">
                <a:ln>
                  <a:noFill/>
                </a:ln>
                <a:solidFill>
                  <a:srgbClr val="5F5F5F"/>
                </a:solidFill>
                <a:effectLst/>
                <a:uLnTx/>
                <a:uFillTx/>
                <a:latin typeface="+mn-lt"/>
                <a:ea typeface="+mn-ea"/>
                <a:cs typeface="+mn-cs"/>
              </a:rPr>
              <a:t> branching</a:t>
            </a:r>
          </a:p>
          <a:p>
            <a:pPr marL="800100" lvl="1"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C, C++, COBOL, Pascal</a:t>
            </a:r>
          </a:p>
          <a:p>
            <a:pPr marL="800100" lvl="1"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Some disadvantages: No constructs for encapsulation, chances of code repetition, No strong data hiding concept, difficult to debug</a:t>
            </a: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Char char="§"/>
              <a:tabLst/>
              <a:defRPr/>
            </a:pPr>
            <a:endParaRPr lang="en-US" sz="2000" kern="0" dirty="0">
              <a:solidFill>
                <a:srgbClr val="5F5F5F"/>
              </a:solidFill>
              <a:latin typeface="+mn-lt"/>
            </a:endParaRP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Char char="§"/>
              <a:tabLst/>
              <a:defRPr/>
            </a:pPr>
            <a:r>
              <a:rPr lang="en-US" sz="2000" kern="0" dirty="0">
                <a:solidFill>
                  <a:srgbClr val="5F5F5F"/>
                </a:solidFill>
                <a:latin typeface="+mn-lt"/>
              </a:rPr>
              <a:t>Object-oriented Approach</a:t>
            </a:r>
          </a:p>
          <a:p>
            <a:pPr marL="800100" lvl="1" indent="-342900" eaLnBrk="0" hangingPunct="0">
              <a:lnSpc>
                <a:spcPct val="140000"/>
              </a:lnSpc>
              <a:spcBef>
                <a:spcPct val="20000"/>
              </a:spcBef>
              <a:buClr>
                <a:schemeClr val="accent2"/>
              </a:buClr>
              <a:buFont typeface="Wingdings" pitchFamily="2" charset="2"/>
              <a:buChar char="§"/>
              <a:defRPr/>
            </a:pPr>
            <a:r>
              <a:rPr kumimoji="0" lang="en-US" sz="2000" b="0" i="0" u="none" strike="noStrike" kern="0" cap="none" spc="0" normalizeH="0" baseline="0" noProof="0" dirty="0">
                <a:ln>
                  <a:noFill/>
                </a:ln>
                <a:solidFill>
                  <a:srgbClr val="5F5F5F"/>
                </a:solidFill>
                <a:effectLst/>
                <a:uLnTx/>
                <a:uFillTx/>
                <a:latin typeface="+mn-lt"/>
                <a:ea typeface="+mn-ea"/>
                <a:cs typeface="+mn-cs"/>
              </a:rPr>
              <a:t>Smalltalk, Java, C#, </a:t>
            </a:r>
          </a:p>
          <a:p>
            <a:pPr marL="342900" marR="0" lvl="0" indent="-342900" algn="l" defTabSz="914400" rtl="0" eaLnBrk="0" fontAlgn="base" latinLnBrk="0" hangingPunct="0">
              <a:lnSpc>
                <a:spcPct val="140000"/>
              </a:lnSpc>
              <a:spcBef>
                <a:spcPct val="20000"/>
              </a:spcBef>
              <a:spcAft>
                <a:spcPct val="0"/>
              </a:spcAft>
              <a:buClr>
                <a:schemeClr val="accent2"/>
              </a:buClr>
              <a:buSzTx/>
              <a:buFont typeface="Wingdings" pitchFamily="2" charset="2"/>
              <a:buChar char="§"/>
              <a:tabLst/>
              <a:defRPr/>
            </a:pPr>
            <a:endParaRPr kumimoji="0" lang="en-US" sz="2000" b="0" i="0" u="none" strike="noStrike" kern="0" cap="none" spc="0" normalizeH="0" baseline="0" noProof="0" dirty="0">
              <a:ln>
                <a:noFill/>
              </a:ln>
              <a:solidFill>
                <a:srgbClr val="5F5F5F"/>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 Concepts</a:t>
            </a:r>
          </a:p>
        </p:txBody>
      </p:sp>
      <p:sp>
        <p:nvSpPr>
          <p:cNvPr id="3" name="Content Placeholder 2"/>
          <p:cNvSpPr>
            <a:spLocks noGrp="1"/>
          </p:cNvSpPr>
          <p:nvPr>
            <p:ph idx="1"/>
          </p:nvPr>
        </p:nvSpPr>
        <p:spPr/>
        <p:txBody>
          <a:bodyPr/>
          <a:lstStyle/>
          <a:p>
            <a:r>
              <a:rPr lang="en-US" dirty="0"/>
              <a:t>Object</a:t>
            </a:r>
          </a:p>
          <a:p>
            <a:r>
              <a:rPr lang="en-US" dirty="0"/>
              <a:t>Class</a:t>
            </a:r>
          </a:p>
          <a:p>
            <a:r>
              <a:rPr lang="en-US" dirty="0"/>
              <a:t>Abstraction</a:t>
            </a:r>
          </a:p>
          <a:p>
            <a:r>
              <a:rPr lang="en-US" dirty="0"/>
              <a:t>Encapsulation</a:t>
            </a:r>
          </a:p>
          <a:p>
            <a:r>
              <a:rPr lang="en-US" dirty="0"/>
              <a:t>Inheritance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04EE086-EB33-4D63-B7C0-09375A55E8A6}"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0"/>
          </p:nvPr>
        </p:nvSpPr>
        <p:spPr>
          <a:xfrm>
            <a:off x="6553200" y="6245225"/>
            <a:ext cx="2133600" cy="476250"/>
          </a:xfrm>
          <a:noFill/>
        </p:spPr>
        <p:txBody>
          <a:bodyPr/>
          <a:lstStyle/>
          <a:p>
            <a:fld id="{BB5ACCA3-2FC1-4D02-8F06-178FD40642F0}" type="slidenum">
              <a:rPr lang="en-US" smtClean="0">
                <a:latin typeface="Arial" charset="0"/>
              </a:rPr>
              <a:pPr/>
              <a:t>9</a:t>
            </a:fld>
            <a:endParaRPr lang="en-US" dirty="0">
              <a:latin typeface="Arial" charset="0"/>
            </a:endParaRPr>
          </a:p>
        </p:txBody>
      </p:sp>
      <p:sp>
        <p:nvSpPr>
          <p:cNvPr id="11267" name="Rectangle 2"/>
          <p:cNvSpPr>
            <a:spLocks noGrp="1" noChangeArrowheads="1"/>
          </p:cNvSpPr>
          <p:nvPr>
            <p:ph type="title"/>
          </p:nvPr>
        </p:nvSpPr>
        <p:spPr/>
        <p:txBody>
          <a:bodyPr/>
          <a:lstStyle/>
          <a:p>
            <a:pPr eaLnBrk="1" hangingPunct="1"/>
            <a:r>
              <a:rPr lang="en-US" dirty="0"/>
              <a:t>Object</a:t>
            </a:r>
          </a:p>
        </p:txBody>
      </p:sp>
      <p:sp>
        <p:nvSpPr>
          <p:cNvPr id="11268" name="Rectangle 3"/>
          <p:cNvSpPr>
            <a:spLocks noGrp="1" noChangeArrowheads="1"/>
          </p:cNvSpPr>
          <p:nvPr>
            <p:ph type="body" idx="1"/>
          </p:nvPr>
        </p:nvSpPr>
        <p:spPr>
          <a:xfrm>
            <a:off x="381000" y="1219200"/>
            <a:ext cx="8305800" cy="5410200"/>
          </a:xfrm>
        </p:spPr>
        <p:txBody>
          <a:bodyPr/>
          <a:lstStyle/>
          <a:p>
            <a:pPr eaLnBrk="1" hangingPunct="1">
              <a:spcBef>
                <a:spcPct val="50000"/>
              </a:spcBef>
            </a:pPr>
            <a:r>
              <a:rPr lang="en-US" dirty="0">
                <a:sym typeface="Wingdings" pitchFamily="2" charset="2"/>
              </a:rPr>
              <a:t>A thing in a real world that can be either physical or conceptual. An object in object oriented programming can be physical or conceptual. </a:t>
            </a:r>
          </a:p>
          <a:p>
            <a:pPr eaLnBrk="1" hangingPunct="1">
              <a:spcBef>
                <a:spcPct val="50000"/>
              </a:spcBef>
            </a:pPr>
            <a:r>
              <a:rPr lang="en-US" dirty="0">
                <a:sym typeface="Wingdings" pitchFamily="2" charset="2"/>
              </a:rPr>
              <a:t>Conceptual objects are entities that are not tangible in the way real-world physical objects are.</a:t>
            </a:r>
          </a:p>
          <a:p>
            <a:pPr eaLnBrk="1" hangingPunct="1">
              <a:spcBef>
                <a:spcPct val="50000"/>
              </a:spcBef>
            </a:pPr>
            <a:r>
              <a:rPr lang="en-US" dirty="0">
                <a:sym typeface="Wingdings" pitchFamily="2" charset="2"/>
              </a:rPr>
              <a:t>Bulb is a physical object. While college is a conceptual object.</a:t>
            </a:r>
          </a:p>
          <a:p>
            <a:pPr eaLnBrk="1" hangingPunct="1">
              <a:spcBef>
                <a:spcPct val="50000"/>
              </a:spcBef>
            </a:pPr>
            <a:r>
              <a:rPr lang="en-US" dirty="0">
                <a:sym typeface="Wingdings" pitchFamily="2" charset="2"/>
              </a:rPr>
              <a:t>Conceptual objects may not have a real world equivalent. For instance, a Stack object in a program.</a:t>
            </a:r>
          </a:p>
          <a:p>
            <a:pPr eaLnBrk="1" hangingPunct="1">
              <a:spcBef>
                <a:spcPct val="50000"/>
              </a:spcBef>
            </a:pPr>
            <a:r>
              <a:rPr lang="en-US" dirty="0">
                <a:sym typeface="Wingdings" pitchFamily="2" charset="2"/>
              </a:rPr>
              <a:t>Object has state and behavior.</a:t>
            </a:r>
          </a:p>
        </p:txBody>
      </p:sp>
      <p:pic>
        <p:nvPicPr>
          <p:cNvPr id="5" name="Picture 1027" descr="bd04924_"/>
          <p:cNvPicPr>
            <a:picLocks noChangeAspect="1" noChangeArrowheads="1"/>
          </p:cNvPicPr>
          <p:nvPr/>
        </p:nvPicPr>
        <p:blipFill>
          <a:blip r:embed="rId3" cstate="print"/>
          <a:srcRect/>
          <a:stretch>
            <a:fillRect/>
          </a:stretch>
        </p:blipFill>
        <p:spPr bwMode="auto">
          <a:xfrm>
            <a:off x="1066800" y="5334000"/>
            <a:ext cx="849313" cy="1143000"/>
          </a:xfrm>
          <a:prstGeom prst="rect">
            <a:avLst/>
          </a:prstGeom>
          <a:noFill/>
          <a:ln w="9525">
            <a:noFill/>
            <a:miter lim="800000"/>
            <a:headEnd/>
            <a:tailEnd/>
          </a:ln>
        </p:spPr>
      </p:pic>
      <p:sp>
        <p:nvSpPr>
          <p:cNvPr id="6" name="Rectangle 5"/>
          <p:cNvSpPr/>
          <p:nvPr/>
        </p:nvSpPr>
        <p:spPr>
          <a:xfrm>
            <a:off x="2286000" y="5791200"/>
            <a:ext cx="5096267" cy="400110"/>
          </a:xfrm>
          <a:prstGeom prst="rect">
            <a:avLst/>
          </a:prstGeom>
        </p:spPr>
        <p:txBody>
          <a:bodyPr wrap="none">
            <a:spAutoFit/>
          </a:bodyPr>
          <a:lstStyle/>
          <a:p>
            <a:r>
              <a:rPr lang="en-US" sz="2000" i="1" dirty="0">
                <a:sym typeface="Wingdings" pitchFamily="2" charset="2"/>
              </a:rPr>
              <a:t>What is the state and behavior of this bulb?</a:t>
            </a:r>
            <a:endParaRPr lang="en-US" sz="2000" i="1"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C4BFD56-5582-47F1-B706-3664A8780381}">
  <ds:schemaRefs>
    <ds:schemaRef ds:uri="http://schemas.microsoft.com/sharepoint/v3/contenttype/forms"/>
  </ds:schemaRefs>
</ds:datastoreItem>
</file>

<file path=customXml/itemProps2.xml><?xml version="1.0" encoding="utf-8"?>
<ds:datastoreItem xmlns:ds="http://schemas.openxmlformats.org/officeDocument/2006/customXml" ds:itemID="{FF96A093-83F9-46E3-9F58-4F81EF3304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B46B146-10B1-4E4B-84B8-152E13B75786}">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2701</TotalTime>
  <Words>4321</Words>
  <Application>Microsoft Office PowerPoint</Application>
  <PresentationFormat>On-screen Show (4:3)</PresentationFormat>
  <Paragraphs>603</Paragraphs>
  <Slides>60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Courier New</vt:lpstr>
      <vt:lpstr>Times New Roman</vt:lpstr>
      <vt:lpstr>Wingdings</vt:lpstr>
      <vt:lpstr>Default Design</vt:lpstr>
      <vt:lpstr>Java: An introduction </vt:lpstr>
      <vt:lpstr>Brief history of Java</vt:lpstr>
      <vt:lpstr>Versions</vt:lpstr>
      <vt:lpstr>Tell me why</vt:lpstr>
      <vt:lpstr>Features: Simple</vt:lpstr>
      <vt:lpstr>Feature: Object oriented programming</vt:lpstr>
      <vt:lpstr>Programming approaches</vt:lpstr>
      <vt:lpstr>Object-Oriented Programming Concepts</vt:lpstr>
      <vt:lpstr>Object</vt:lpstr>
      <vt:lpstr>Attributes and Operations</vt:lpstr>
      <vt:lpstr>PowerPoint Presentation</vt:lpstr>
      <vt:lpstr>Class</vt:lpstr>
      <vt:lpstr>Abstraction</vt:lpstr>
      <vt:lpstr>Java Class</vt:lpstr>
      <vt:lpstr>Encapsulation</vt:lpstr>
      <vt:lpstr>Data and Implementation hiding in Java class</vt:lpstr>
      <vt:lpstr>Inheritance and Polymorphism</vt:lpstr>
      <vt:lpstr>Portable and platform independent… </vt:lpstr>
      <vt:lpstr>Simple Hello World in Java</vt:lpstr>
      <vt:lpstr>Feature: Portable</vt:lpstr>
      <vt:lpstr>Environment to compile and execute</vt:lpstr>
      <vt:lpstr>IDE</vt:lpstr>
      <vt:lpstr>Setup JDK</vt:lpstr>
      <vt:lpstr>JDK installation directory</vt:lpstr>
      <vt:lpstr>Compilation and execution model ( from command prompt)</vt:lpstr>
      <vt:lpstr>Other useful javac options</vt:lpstr>
      <vt:lpstr>Other useful java options</vt:lpstr>
      <vt:lpstr>About Eclipse 3.6 IDE</vt:lpstr>
      <vt:lpstr>Activity: Writing code in Eclipse IDE</vt:lpstr>
      <vt:lpstr>Compile and execute</vt:lpstr>
      <vt:lpstr>Bytecode, JRE </vt:lpstr>
      <vt:lpstr>Feature: Platform Independent</vt:lpstr>
      <vt:lpstr>JVM: perspectives</vt:lpstr>
      <vt:lpstr>Feature: Robust</vt:lpstr>
      <vt:lpstr>Error handling in java</vt:lpstr>
      <vt:lpstr>Automatic garbage collection</vt:lpstr>
      <vt:lpstr>Recall of features that we have seen so far</vt:lpstr>
      <vt:lpstr>Feature: Multithreaded</vt:lpstr>
      <vt:lpstr>Feature: Dynamic Linking</vt:lpstr>
      <vt:lpstr>PowerPoint Presentation</vt:lpstr>
      <vt:lpstr>PowerPoint Presentation</vt:lpstr>
      <vt:lpstr>Classpath</vt:lpstr>
      <vt:lpstr>Feature: Security</vt:lpstr>
      <vt:lpstr>PowerPoint Presentation</vt:lpstr>
      <vt:lpstr>Feature: Performance</vt:lpstr>
      <vt:lpstr>Interpreter vs JIT</vt:lpstr>
      <vt:lpstr>JNI</vt:lpstr>
      <vt:lpstr>Summary of the features of Java Language</vt:lpstr>
      <vt:lpstr>Flavors Of Java</vt:lpstr>
      <vt:lpstr>Commenting source code</vt:lpstr>
      <vt:lpstr>Example for single line and multiline comments</vt:lpstr>
      <vt:lpstr>Some Guidelines for Doc comments</vt:lpstr>
      <vt:lpstr>Example</vt:lpstr>
      <vt:lpstr>PowerPoint Presentation</vt:lpstr>
      <vt:lpstr>javadoc</vt:lpstr>
      <vt:lpstr>PowerPoint Presentation</vt:lpstr>
      <vt:lpstr>Nesting comments</vt:lpstr>
      <vt:lpstr>Annotations</vt:lpstr>
      <vt:lpstr>Uses</vt:lpstr>
      <vt:lpstr>PowerPoint Presentation</vt:lpstr>
    </vt:vector>
  </TitlesOfParts>
  <Company>fcb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Naveen Kumar</cp:lastModifiedBy>
  <cp:revision>836</cp:revision>
  <dcterms:created xsi:type="dcterms:W3CDTF">2005-08-31T12:40:43Z</dcterms:created>
  <dcterms:modified xsi:type="dcterms:W3CDTF">2017-07-06T22:56:16Z</dcterms:modified>
</cp:coreProperties>
</file>