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1"/>
  </p:notesMasterIdLst>
  <p:handoutMasterIdLst>
    <p:handoutMasterId r:id="rId72"/>
  </p:handoutMasterIdLst>
  <p:sldIdLst>
    <p:sldId id="268" r:id="rId5"/>
    <p:sldId id="269" r:id="rId6"/>
    <p:sldId id="311" r:id="rId7"/>
    <p:sldId id="271" r:id="rId8"/>
    <p:sldId id="312" r:id="rId9"/>
    <p:sldId id="313" r:id="rId10"/>
    <p:sldId id="272" r:id="rId11"/>
    <p:sldId id="314" r:id="rId12"/>
    <p:sldId id="315" r:id="rId13"/>
    <p:sldId id="316" r:id="rId14"/>
    <p:sldId id="274" r:id="rId15"/>
    <p:sldId id="276" r:id="rId16"/>
    <p:sldId id="277" r:id="rId17"/>
    <p:sldId id="278" r:id="rId18"/>
    <p:sldId id="279" r:id="rId19"/>
    <p:sldId id="280" r:id="rId20"/>
    <p:sldId id="281" r:id="rId21"/>
    <p:sldId id="318"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49" r:id="rId35"/>
    <p:sldId id="294" r:id="rId36"/>
    <p:sldId id="295" r:id="rId37"/>
    <p:sldId id="296" r:id="rId38"/>
    <p:sldId id="298" r:id="rId39"/>
    <p:sldId id="351" r:id="rId40"/>
    <p:sldId id="299" r:id="rId41"/>
    <p:sldId id="323" r:id="rId42"/>
    <p:sldId id="326" r:id="rId43"/>
    <p:sldId id="327" r:id="rId44"/>
    <p:sldId id="325" r:id="rId45"/>
    <p:sldId id="329" r:id="rId46"/>
    <p:sldId id="328" r:id="rId47"/>
    <p:sldId id="305" r:id="rId48"/>
    <p:sldId id="304" r:id="rId49"/>
    <p:sldId id="306" r:id="rId50"/>
    <p:sldId id="336" r:id="rId51"/>
    <p:sldId id="332" r:id="rId52"/>
    <p:sldId id="331" r:id="rId53"/>
    <p:sldId id="337" r:id="rId54"/>
    <p:sldId id="338" r:id="rId55"/>
    <p:sldId id="330" r:id="rId56"/>
    <p:sldId id="339" r:id="rId57"/>
    <p:sldId id="340" r:id="rId58"/>
    <p:sldId id="308" r:id="rId59"/>
    <p:sldId id="341" r:id="rId60"/>
    <p:sldId id="348" r:id="rId61"/>
    <p:sldId id="342" r:id="rId62"/>
    <p:sldId id="333" r:id="rId63"/>
    <p:sldId id="344" r:id="rId64"/>
    <p:sldId id="347" r:id="rId65"/>
    <p:sldId id="334" r:id="rId66"/>
    <p:sldId id="343" r:id="rId67"/>
    <p:sldId id="346" r:id="rId68"/>
    <p:sldId id="335" r:id="rId69"/>
    <p:sldId id="310" r:id="rId7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86" autoAdjust="0"/>
    <p:restoredTop sz="89964" autoAdjust="0"/>
  </p:normalViewPr>
  <p:slideViewPr>
    <p:cSldViewPr>
      <p:cViewPr varScale="1">
        <p:scale>
          <a:sx n="77" d="100"/>
          <a:sy n="77" d="100"/>
        </p:scale>
        <p:origin x="138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D035C9C0-E56A-418A-B521-6C5C29C44198}" type="slidenum">
              <a:rPr lang="en-US"/>
              <a:pPr>
                <a:defRPr/>
              </a:pPr>
              <a:t>‹#›</a:t>
            </a:fld>
            <a:endParaRPr lang="en-US"/>
          </a:p>
        </p:txBody>
      </p:sp>
    </p:spTree>
    <p:extLst>
      <p:ext uri="{BB962C8B-B14F-4D97-AF65-F5344CB8AC3E}">
        <p14:creationId xmlns:p14="http://schemas.microsoft.com/office/powerpoint/2010/main" val="24215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E33344F-594D-44C4-8394-97D3D3788AF2}" type="slidenum">
              <a:rPr lang="en-US"/>
              <a:pPr>
                <a:defRPr/>
              </a:pPr>
              <a:t>‹#›</a:t>
            </a:fld>
            <a:endParaRPr lang="en-US"/>
          </a:p>
        </p:txBody>
      </p:sp>
    </p:spTree>
    <p:extLst>
      <p:ext uri="{BB962C8B-B14F-4D97-AF65-F5344CB8AC3E}">
        <p14:creationId xmlns:p14="http://schemas.microsoft.com/office/powerpoint/2010/main" val="1850889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A5F15C6-FD0D-4DF0-8652-7AC5DC60A315}" type="slidenum">
              <a:rPr lang="en-US" smtClean="0">
                <a:latin typeface="Arial" charset="0"/>
              </a:rPr>
              <a:pPr/>
              <a:t>1</a:t>
            </a:fld>
            <a:endParaRPr lang="en-US">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408363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AA3F0F-55EE-460D-A22B-63AA49E06B07}" type="slidenum">
              <a:rPr lang="en-US" smtClean="0">
                <a:latin typeface="Arial" charset="0"/>
              </a:rPr>
              <a:pPr/>
              <a:t>14</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eaLnBrk="1" hangingPunct="1">
              <a:lnSpc>
                <a:spcPct val="90000"/>
              </a:lnSpc>
              <a:spcBef>
                <a:spcPct val="20000"/>
              </a:spcBef>
              <a:buClr>
                <a:schemeClr val="accent2"/>
              </a:buClr>
              <a:buFont typeface="Wingdings" pitchFamily="2" charset="2"/>
              <a:buNone/>
            </a:pPr>
            <a:endParaRPr lang="en-US" sz="2400">
              <a:latin typeface="Arial" charset="0"/>
            </a:endParaRPr>
          </a:p>
        </p:txBody>
      </p:sp>
    </p:spTree>
    <p:extLst>
      <p:ext uri="{BB962C8B-B14F-4D97-AF65-F5344CB8AC3E}">
        <p14:creationId xmlns:p14="http://schemas.microsoft.com/office/powerpoint/2010/main" val="369600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58C02FB-1E17-49DA-B380-9655711931E7}" type="slidenum">
              <a:rPr lang="en-US" smtClean="0">
                <a:latin typeface="Arial" charset="0"/>
              </a:rPr>
              <a:pPr/>
              <a:t>15</a:t>
            </a:fld>
            <a:endParaRPr lang="en-US">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394700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IN">
              <a:latin typeface="Arial" charset="0"/>
            </a:endParaRPr>
          </a:p>
        </p:txBody>
      </p:sp>
      <p:sp>
        <p:nvSpPr>
          <p:cNvPr id="58372" name="Slide Number Placeholder 3"/>
          <p:cNvSpPr>
            <a:spLocks noGrp="1"/>
          </p:cNvSpPr>
          <p:nvPr>
            <p:ph type="sldNum" sz="quarter" idx="5"/>
          </p:nvPr>
        </p:nvSpPr>
        <p:spPr>
          <a:noFill/>
        </p:spPr>
        <p:txBody>
          <a:bodyPr/>
          <a:lstStyle/>
          <a:p>
            <a:fld id="{D2A6CA76-1FD1-4CEB-A2AE-ED2972E5EA30}"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38981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90E8B53-AF58-47CA-80CB-7617635D2BD4}" type="slidenum">
              <a:rPr lang="en-US" smtClean="0">
                <a:latin typeface="Arial" charset="0"/>
              </a:rPr>
              <a:pPr/>
              <a:t>17</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sz="2400">
              <a:latin typeface="Arial" charset="0"/>
            </a:endParaRPr>
          </a:p>
          <a:p>
            <a:pPr marL="228600" indent="-228600" eaLnBrk="1" hangingPunct="1"/>
            <a:endParaRPr lang="en-US">
              <a:latin typeface="Arial" charset="0"/>
            </a:endParaRPr>
          </a:p>
        </p:txBody>
      </p:sp>
    </p:spTree>
    <p:extLst>
      <p:ext uri="{BB962C8B-B14F-4D97-AF65-F5344CB8AC3E}">
        <p14:creationId xmlns:p14="http://schemas.microsoft.com/office/powerpoint/2010/main" val="22355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46B6499-F0EB-44D8-855B-3C0C609D8C76}" type="slidenum">
              <a:rPr lang="en-US" smtClean="0">
                <a:latin typeface="Arial" charset="0"/>
              </a:rPr>
              <a:pPr/>
              <a:t>19</a:t>
            </a:fld>
            <a:endParaRPr lang="en-US">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72466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2E5B09E-8B0F-4FF2-86AD-05BE274726D2}" type="slidenum">
              <a:rPr lang="en-US" smtClean="0">
                <a:latin typeface="Arial" charset="0"/>
              </a:rPr>
              <a:pPr/>
              <a:t>20</a:t>
            </a:fld>
            <a:endParaRPr lang="en-US">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248654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D8B27A4-925B-4E51-88DE-EA53EAD68B9C}" type="slidenum">
              <a:rPr lang="en-US" smtClean="0">
                <a:latin typeface="Arial" charset="0"/>
              </a:rPr>
              <a:pPr/>
              <a:t>21</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340133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BF1E04-3219-4DE6-B58E-3ADE67419067}" type="slidenum">
              <a:rPr lang="en-US" smtClean="0">
                <a:latin typeface="Arial" charset="0"/>
              </a:rPr>
              <a:pPr/>
              <a:t>22</a:t>
            </a:fld>
            <a:endParaRPr lang="en-US">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228600" indent="-228600" eaLnBrk="1" hangingPunct="1"/>
            <a:endParaRPr lang="en-US" sz="1000">
              <a:latin typeface="Courier New" pitchFamily="49" charset="0"/>
            </a:endParaRPr>
          </a:p>
        </p:txBody>
      </p:sp>
    </p:spTree>
    <p:extLst>
      <p:ext uri="{BB962C8B-B14F-4D97-AF65-F5344CB8AC3E}">
        <p14:creationId xmlns:p14="http://schemas.microsoft.com/office/powerpoint/2010/main" val="79726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8ED4216-3ED4-4C3A-963E-C826BD90E691}" type="slidenum">
              <a:rPr lang="en-US" smtClean="0">
                <a:latin typeface="Arial" charset="0"/>
              </a:rPr>
              <a:pPr/>
              <a:t>23</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z="1000">
              <a:latin typeface="Arial" charset="0"/>
            </a:endParaRPr>
          </a:p>
        </p:txBody>
      </p:sp>
    </p:spTree>
    <p:extLst>
      <p:ext uri="{BB962C8B-B14F-4D97-AF65-F5344CB8AC3E}">
        <p14:creationId xmlns:p14="http://schemas.microsoft.com/office/powerpoint/2010/main" val="17523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F9ABD27-A374-4FEC-B8AD-3640252D3133}" type="slidenum">
              <a:rPr lang="en-US" smtClean="0">
                <a:latin typeface="Arial" charset="0"/>
              </a:rPr>
              <a:pPr/>
              <a:t>24</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383441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498AA3B-3CA0-4DB6-B50D-4789660ADE9F}" type="slidenum">
              <a:rPr lang="en-US" smtClean="0">
                <a:latin typeface="Arial" charset="0"/>
              </a:rPr>
              <a:pPr/>
              <a:t>2</a:t>
            </a:fld>
            <a:endParaRPr lang="en-US">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41773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5499C38-7B3B-40D0-86DB-0C212FCBEA67}" type="slidenum">
              <a:rPr lang="en-US" smtClean="0">
                <a:latin typeface="Arial" charset="0"/>
              </a:rPr>
              <a:pPr/>
              <a:t>25</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92219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B6905BF-F8C4-4906-8AB7-812698B927AE}" type="slidenum">
              <a:rPr lang="en-US" smtClean="0">
                <a:latin typeface="Arial" charset="0"/>
              </a:rPr>
              <a:pPr/>
              <a:t>27</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lnSpc>
                <a:spcPct val="90000"/>
              </a:lnSpc>
              <a:spcBef>
                <a:spcPct val="20000"/>
              </a:spcBef>
            </a:pPr>
            <a:endParaRPr lang="en-US">
              <a:latin typeface="Arial" charset="0"/>
            </a:endParaRPr>
          </a:p>
        </p:txBody>
      </p:sp>
    </p:spTree>
    <p:extLst>
      <p:ext uri="{BB962C8B-B14F-4D97-AF65-F5344CB8AC3E}">
        <p14:creationId xmlns:p14="http://schemas.microsoft.com/office/powerpoint/2010/main" val="3933494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C4C3A66-64CB-4FE3-B2AD-872840790DA1}" type="slidenum">
              <a:rPr lang="en-US" smtClean="0">
                <a:latin typeface="Arial" charset="0"/>
              </a:rPr>
              <a:pPr/>
              <a:t>28</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283673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2DD51C9-D781-4E11-A9EF-A27382F57E63}" type="slidenum">
              <a:rPr lang="en-US" smtClean="0">
                <a:latin typeface="Arial" charset="0"/>
              </a:rPr>
              <a:pPr/>
              <a:t>29</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marL="228600" indent="-228600" eaLnBrk="1" hangingPunct="1">
              <a:lnSpc>
                <a:spcPct val="90000"/>
              </a:lnSpc>
              <a:spcBef>
                <a:spcPct val="20000"/>
              </a:spcBef>
              <a:buClr>
                <a:schemeClr val="accent2"/>
              </a:buClr>
              <a:buFont typeface="Wingdings" pitchFamily="2" charset="2"/>
              <a:buNone/>
            </a:pPr>
            <a:endParaRPr lang="en-US">
              <a:latin typeface="Arial" charset="0"/>
            </a:endParaRPr>
          </a:p>
        </p:txBody>
      </p:sp>
    </p:spTree>
    <p:extLst>
      <p:ext uri="{BB962C8B-B14F-4D97-AF65-F5344CB8AC3E}">
        <p14:creationId xmlns:p14="http://schemas.microsoft.com/office/powerpoint/2010/main" val="120396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9AB1EB3-35C5-493A-A17B-7F000768FAFF}" type="slidenum">
              <a:rPr lang="en-US" smtClean="0">
                <a:latin typeface="Arial" charset="0"/>
              </a:rPr>
              <a:pPr/>
              <a:t>30</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301123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2A0C5E8-7F6C-4467-AFC2-0C1CFD92600E}" type="slidenum">
              <a:rPr lang="en-US" smtClean="0">
                <a:latin typeface="Arial" charset="0"/>
              </a:rPr>
              <a:pPr/>
              <a:t>32</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marL="228600" indent="-228600" eaLnBrk="1" hangingPunct="1"/>
            <a:endParaRPr lang="en-IN">
              <a:latin typeface="Arial" charset="0"/>
            </a:endParaRPr>
          </a:p>
        </p:txBody>
      </p:sp>
    </p:spTree>
    <p:extLst>
      <p:ext uri="{BB962C8B-B14F-4D97-AF65-F5344CB8AC3E}">
        <p14:creationId xmlns:p14="http://schemas.microsoft.com/office/powerpoint/2010/main" val="84338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6EC83E9-AA22-460C-AD4E-E68684D8F2E5}" type="slidenum">
              <a:rPr lang="en-US" smtClean="0">
                <a:latin typeface="Arial" charset="0"/>
              </a:rPr>
              <a:pPr/>
              <a:t>33</a:t>
            </a:fld>
            <a:endParaRPr 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249471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6013E5D-BC4F-43CB-AA86-AE40C22DF6D4}" type="slidenum">
              <a:rPr lang="en-US" smtClean="0">
                <a:latin typeface="Arial" charset="0"/>
              </a:rPr>
              <a:pPr/>
              <a:t>34</a:t>
            </a:fld>
            <a:endParaRPr lang="en-US">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2400">
              <a:latin typeface="Arial" charset="0"/>
            </a:endParaRPr>
          </a:p>
        </p:txBody>
      </p:sp>
    </p:spTree>
    <p:extLst>
      <p:ext uri="{BB962C8B-B14F-4D97-AF65-F5344CB8AC3E}">
        <p14:creationId xmlns:p14="http://schemas.microsoft.com/office/powerpoint/2010/main" val="2111738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IN">
              <a:latin typeface="Arial" charset="0"/>
            </a:endParaRPr>
          </a:p>
        </p:txBody>
      </p:sp>
      <p:sp>
        <p:nvSpPr>
          <p:cNvPr id="74756" name="Slide Number Placeholder 3"/>
          <p:cNvSpPr>
            <a:spLocks noGrp="1"/>
          </p:cNvSpPr>
          <p:nvPr>
            <p:ph type="sldNum" sz="quarter" idx="5"/>
          </p:nvPr>
        </p:nvSpPr>
        <p:spPr>
          <a:noFill/>
        </p:spPr>
        <p:txBody>
          <a:bodyPr/>
          <a:lstStyle/>
          <a:p>
            <a:fld id="{34B7ECC6-4C23-4970-9B16-76ECD608B99D}" type="slidenum">
              <a:rPr lang="en-US" smtClean="0">
                <a:latin typeface="Arial" charset="0"/>
              </a:rPr>
              <a:pPr/>
              <a:t>35</a:t>
            </a:fld>
            <a:endParaRPr lang="en-US">
              <a:latin typeface="Arial" charset="0"/>
            </a:endParaRPr>
          </a:p>
        </p:txBody>
      </p:sp>
    </p:spTree>
    <p:extLst>
      <p:ext uri="{BB962C8B-B14F-4D97-AF65-F5344CB8AC3E}">
        <p14:creationId xmlns:p14="http://schemas.microsoft.com/office/powerpoint/2010/main" val="1619813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BBB9E11-888D-411F-8AE8-97EEEFD3382E}" type="slidenum">
              <a:rPr lang="en-US" smtClean="0">
                <a:latin typeface="Arial" charset="0"/>
              </a:rPr>
              <a:pPr/>
              <a:t>37</a:t>
            </a:fld>
            <a:endParaRPr lang="en-US">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119120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89F7D34-6BEF-4C69-AF06-F28B866C5356}" type="slidenum">
              <a:rPr lang="en-US" smtClean="0">
                <a:latin typeface="Arial" charset="0"/>
              </a:rPr>
              <a:pPr/>
              <a:t>4</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228600" indent="-228600" eaLnBrk="1" hangingPunct="1">
              <a:spcBef>
                <a:spcPct val="50000"/>
              </a:spcBef>
              <a:buClr>
                <a:schemeClr val="accent2"/>
              </a:buClr>
              <a:buFont typeface="Wingdings" pitchFamily="2" charset="2"/>
              <a:buNone/>
            </a:pPr>
            <a:endParaRPr lang="en-US">
              <a:latin typeface="Arial" charset="0"/>
            </a:endParaRPr>
          </a:p>
        </p:txBody>
      </p:sp>
    </p:spTree>
    <p:extLst>
      <p:ext uri="{BB962C8B-B14F-4D97-AF65-F5344CB8AC3E}">
        <p14:creationId xmlns:p14="http://schemas.microsoft.com/office/powerpoint/2010/main" val="1010968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0916577-3398-40FD-B69E-75C1C76B4386}" type="slidenum">
              <a:rPr lang="en-US" smtClean="0">
                <a:latin typeface="Arial" charset="0"/>
              </a:rPr>
              <a:pPr/>
              <a:t>38</a:t>
            </a:fld>
            <a:endParaRPr lang="en-US">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1227246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210AD61-1053-4318-B5BD-9228A7EBF459}" type="slidenum">
              <a:rPr lang="en-US" smtClean="0">
                <a:latin typeface="Arial" charset="0"/>
              </a:rPr>
              <a:pPr/>
              <a:t>39</a:t>
            </a:fld>
            <a:endParaRPr lang="en-US">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215703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solidFill>
                  <a:srgbClr val="000000"/>
                </a:solidFill>
                <a:latin typeface="Courier New" pitchFamily="49" charset="0"/>
              </a:rPr>
              <a:t>float f = 32.3f;</a:t>
            </a:r>
          </a:p>
          <a:p>
            <a:endParaRPr lang="en-US" dirty="0"/>
          </a:p>
        </p:txBody>
      </p:sp>
      <p:sp>
        <p:nvSpPr>
          <p:cNvPr id="4" name="Slide Number Placeholder 3"/>
          <p:cNvSpPr>
            <a:spLocks noGrp="1"/>
          </p:cNvSpPr>
          <p:nvPr>
            <p:ph type="sldNum" sz="quarter" idx="10"/>
          </p:nvPr>
        </p:nvSpPr>
        <p:spPr/>
        <p:txBody>
          <a:bodyPr/>
          <a:lstStyle/>
          <a:p>
            <a:pPr>
              <a:defRPr/>
            </a:pPr>
            <a:fld id="{1E33344F-594D-44C4-8394-97D3D3788AF2}" type="slidenum">
              <a:rPr lang="en-US" smtClean="0"/>
              <a:pPr>
                <a:defRPr/>
              </a:pPr>
              <a:t>41</a:t>
            </a:fld>
            <a:endParaRPr lang="en-US"/>
          </a:p>
        </p:txBody>
      </p:sp>
    </p:spTree>
    <p:extLst>
      <p:ext uri="{BB962C8B-B14F-4D97-AF65-F5344CB8AC3E}">
        <p14:creationId xmlns:p14="http://schemas.microsoft.com/office/powerpoint/2010/main" val="111267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A3DC93E-5E44-4404-B08F-3AA3D265679F}" type="slidenum">
              <a:rPr lang="en-US" smtClean="0">
                <a:latin typeface="Arial" charset="0"/>
              </a:rPr>
              <a:pPr/>
              <a:t>44</a:t>
            </a:fld>
            <a:endParaRPr lang="en-US">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034628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73D9405-AC66-444C-9A20-0CEE3BC75FE9}" type="slidenum">
              <a:rPr lang="en-US" smtClean="0">
                <a:latin typeface="Arial" charset="0"/>
              </a:rPr>
              <a:pPr/>
              <a:t>45</a:t>
            </a:fld>
            <a:endParaRPr lang="en-US">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lnSpc>
                <a:spcPct val="90000"/>
              </a:lnSpc>
              <a:spcBef>
                <a:spcPct val="50000"/>
              </a:spcBef>
              <a:buClr>
                <a:schemeClr val="accent2"/>
              </a:buClr>
              <a:buFont typeface="Wingdings" pitchFamily="2" charset="2"/>
              <a:buNone/>
            </a:pPr>
            <a:r>
              <a:rPr lang="en-US" dirty="0">
                <a:latin typeface="Arial" charset="0"/>
              </a:rPr>
              <a:t>128 is 10000000.</a:t>
            </a:r>
            <a:r>
              <a:rPr lang="en-US" baseline="0" dirty="0">
                <a:latin typeface="Arial" charset="0"/>
              </a:rPr>
              <a:t> Since 8</a:t>
            </a:r>
            <a:r>
              <a:rPr lang="en-US" baseline="30000" dirty="0">
                <a:latin typeface="Arial" charset="0"/>
              </a:rPr>
              <a:t>th</a:t>
            </a:r>
            <a:r>
              <a:rPr lang="en-US" baseline="0" dirty="0">
                <a:latin typeface="Arial" charset="0"/>
              </a:rPr>
              <a:t> bit for a byte represents a –</a:t>
            </a:r>
            <a:r>
              <a:rPr lang="en-US" baseline="0" dirty="0" err="1">
                <a:latin typeface="Arial" charset="0"/>
              </a:rPr>
              <a:t>ve</a:t>
            </a:r>
            <a:r>
              <a:rPr lang="en-US" baseline="0" dirty="0">
                <a:latin typeface="Arial" charset="0"/>
              </a:rPr>
              <a:t> number, </a:t>
            </a:r>
            <a:r>
              <a:rPr lang="en-US" dirty="0">
                <a:latin typeface="Arial" charset="0"/>
              </a:rPr>
              <a:t>10000000 is –</a:t>
            </a:r>
            <a:r>
              <a:rPr lang="en-US" dirty="0" err="1">
                <a:latin typeface="Arial" charset="0"/>
              </a:rPr>
              <a:t>ve</a:t>
            </a:r>
            <a:r>
              <a:rPr lang="en-US" dirty="0">
                <a:latin typeface="Arial" charset="0"/>
              </a:rPr>
              <a:t>.</a:t>
            </a:r>
          </a:p>
          <a:p>
            <a:pPr eaLnBrk="1" hangingPunct="1">
              <a:lnSpc>
                <a:spcPct val="90000"/>
              </a:lnSpc>
              <a:spcBef>
                <a:spcPct val="50000"/>
              </a:spcBef>
              <a:buClr>
                <a:schemeClr val="accent2"/>
              </a:buClr>
              <a:buFont typeface="Wingdings" pitchFamily="2" charset="2"/>
              <a:buNone/>
            </a:pPr>
            <a:r>
              <a:rPr lang="en-US" dirty="0">
                <a:latin typeface="Arial" charset="0"/>
              </a:rPr>
              <a:t>To</a:t>
            </a:r>
            <a:r>
              <a:rPr lang="en-US" baseline="0" dirty="0">
                <a:latin typeface="Arial" charset="0"/>
              </a:rPr>
              <a:t> get the value of – </a:t>
            </a:r>
            <a:r>
              <a:rPr lang="en-US" baseline="0" dirty="0" err="1">
                <a:latin typeface="Arial" charset="0"/>
              </a:rPr>
              <a:t>ve</a:t>
            </a:r>
            <a:r>
              <a:rPr lang="en-US" baseline="0" dirty="0">
                <a:latin typeface="Arial" charset="0"/>
              </a:rPr>
              <a:t> number find its 2s complement (1s compliment +1)</a:t>
            </a:r>
          </a:p>
          <a:p>
            <a:pPr eaLnBrk="1" hangingPunct="1">
              <a:lnSpc>
                <a:spcPct val="90000"/>
              </a:lnSpc>
              <a:spcBef>
                <a:spcPct val="50000"/>
              </a:spcBef>
              <a:buClr>
                <a:schemeClr val="accent2"/>
              </a:buClr>
              <a:buFont typeface="Wingdings" pitchFamily="2" charset="2"/>
              <a:buNone/>
            </a:pPr>
            <a:r>
              <a:rPr lang="en-US" baseline="0" dirty="0">
                <a:latin typeface="Arial" charset="0"/>
              </a:rPr>
              <a:t>1s compliment of 128 is 01111111 </a:t>
            </a:r>
          </a:p>
          <a:p>
            <a:pPr eaLnBrk="1" hangingPunct="1">
              <a:lnSpc>
                <a:spcPct val="90000"/>
              </a:lnSpc>
              <a:spcBef>
                <a:spcPct val="50000"/>
              </a:spcBef>
              <a:buClr>
                <a:schemeClr val="accent2"/>
              </a:buClr>
              <a:buFont typeface="Wingdings" pitchFamily="2" charset="2"/>
              <a:buNone/>
            </a:pPr>
            <a:r>
              <a:rPr lang="en-US" baseline="0" dirty="0">
                <a:latin typeface="Arial" charset="0"/>
              </a:rPr>
              <a:t>+1  is 10000000 which is 128. </a:t>
            </a:r>
          </a:p>
          <a:p>
            <a:pPr eaLnBrk="1" hangingPunct="1">
              <a:lnSpc>
                <a:spcPct val="90000"/>
              </a:lnSpc>
              <a:spcBef>
                <a:spcPct val="50000"/>
              </a:spcBef>
              <a:buClr>
                <a:schemeClr val="accent2"/>
              </a:buClr>
              <a:buFont typeface="Wingdings" pitchFamily="2" charset="2"/>
              <a:buNone/>
            </a:pPr>
            <a:r>
              <a:rPr lang="en-US" baseline="0" dirty="0">
                <a:latin typeface="Arial" charset="0"/>
              </a:rPr>
              <a:t>Since the number is a –</a:t>
            </a:r>
            <a:r>
              <a:rPr lang="en-US" baseline="0" dirty="0" err="1">
                <a:latin typeface="Arial" charset="0"/>
              </a:rPr>
              <a:t>ve</a:t>
            </a:r>
            <a:r>
              <a:rPr lang="en-US" baseline="0" dirty="0">
                <a:latin typeface="Arial" charset="0"/>
              </a:rPr>
              <a:t> number the result is -128.</a:t>
            </a:r>
          </a:p>
          <a:p>
            <a:pPr eaLnBrk="1" hangingPunct="1">
              <a:lnSpc>
                <a:spcPct val="90000"/>
              </a:lnSpc>
              <a:spcBef>
                <a:spcPct val="50000"/>
              </a:spcBef>
              <a:buClr>
                <a:schemeClr val="accent2"/>
              </a:buClr>
              <a:buFont typeface="Wingdings" pitchFamily="2" charset="2"/>
              <a:buNone/>
            </a:pPr>
            <a:r>
              <a:rPr lang="en-US" baseline="0" dirty="0">
                <a:latin typeface="Arial" charset="0"/>
              </a:rPr>
              <a:t>			</a:t>
            </a:r>
            <a:endParaRPr lang="en-US" dirty="0">
              <a:latin typeface="Arial" charset="0"/>
            </a:endParaRPr>
          </a:p>
        </p:txBody>
      </p:sp>
    </p:spTree>
    <p:extLst>
      <p:ext uri="{BB962C8B-B14F-4D97-AF65-F5344CB8AC3E}">
        <p14:creationId xmlns:p14="http://schemas.microsoft.com/office/powerpoint/2010/main" val="183528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6BE721D-22E3-41BC-80D4-C9637357CC83}" type="slidenum">
              <a:rPr lang="en-US" smtClean="0">
                <a:latin typeface="Arial" charset="0"/>
              </a:rPr>
              <a:pPr/>
              <a:t>46</a:t>
            </a:fld>
            <a:endParaRPr lang="en-US">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marL="228600" indent="-228600" eaLnBrk="1" hangingPunct="1">
              <a:buFontTx/>
              <a:buAutoNum type="arabicParenR"/>
            </a:pPr>
            <a:endParaRPr lang="en-US">
              <a:latin typeface="Arial" charset="0"/>
            </a:endParaRPr>
          </a:p>
        </p:txBody>
      </p:sp>
    </p:spTree>
    <p:extLst>
      <p:ext uri="{BB962C8B-B14F-4D97-AF65-F5344CB8AC3E}">
        <p14:creationId xmlns:p14="http://schemas.microsoft.com/office/powerpoint/2010/main" val="2057302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F885343-490B-47C6-A2B3-7B726BBBFB94}" type="slidenum">
              <a:rPr lang="en-US" smtClean="0">
                <a:latin typeface="Arial" charset="0"/>
              </a:rPr>
              <a:pPr/>
              <a:t>55</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1471753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solidFill>
                  <a:schemeClr val="tx1"/>
                </a:solidFill>
                <a:latin typeface="Courier New" pitchFamily="49" charset="0"/>
                <a:cs typeface="Courier New" pitchFamily="49" charset="0"/>
              </a:rPr>
              <a:t>f1=f2;</a:t>
            </a:r>
          </a:p>
          <a:p>
            <a:endParaRPr lang="en-US" dirty="0"/>
          </a:p>
        </p:txBody>
      </p:sp>
      <p:sp>
        <p:nvSpPr>
          <p:cNvPr id="4" name="Slide Number Placeholder 3"/>
          <p:cNvSpPr>
            <a:spLocks noGrp="1"/>
          </p:cNvSpPr>
          <p:nvPr>
            <p:ph type="sldNum" sz="quarter" idx="10"/>
          </p:nvPr>
        </p:nvSpPr>
        <p:spPr/>
        <p:txBody>
          <a:bodyPr/>
          <a:lstStyle/>
          <a:p>
            <a:pPr>
              <a:defRPr/>
            </a:pPr>
            <a:fld id="{1E33344F-594D-44C4-8394-97D3D3788AF2}" type="slidenum">
              <a:rPr lang="en-US" smtClean="0"/>
              <a:pPr>
                <a:defRPr/>
              </a:pPr>
              <a:t>60</a:t>
            </a:fld>
            <a:endParaRPr lang="en-US"/>
          </a:p>
        </p:txBody>
      </p:sp>
    </p:spTree>
    <p:extLst>
      <p:ext uri="{BB962C8B-B14F-4D97-AF65-F5344CB8AC3E}">
        <p14:creationId xmlns:p14="http://schemas.microsoft.com/office/powerpoint/2010/main" val="2347953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F885343-490B-47C6-A2B3-7B726BBBFB94}" type="slidenum">
              <a:rPr lang="en-US" smtClean="0">
                <a:latin typeface="Arial" charset="0"/>
              </a:rPr>
              <a:pPr/>
              <a:t>64</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60795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9957ECC-0520-4242-9D8D-1ED65BE64C86}" type="slidenum">
              <a:rPr lang="en-US" smtClean="0">
                <a:latin typeface="Arial" charset="0"/>
              </a:rPr>
              <a:pPr/>
              <a:t>66</a:t>
            </a:fld>
            <a:endParaRPr lang="en-US">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spcBef>
                <a:spcPct val="50000"/>
              </a:spcBef>
              <a:buClr>
                <a:schemeClr val="accent2"/>
              </a:buClr>
              <a:buFont typeface="Wingdings" pitchFamily="2" charset="2"/>
              <a:buNone/>
            </a:pPr>
            <a:endParaRPr lang="en-US" sz="2400">
              <a:latin typeface="Arial" charset="0"/>
            </a:endParaRPr>
          </a:p>
        </p:txBody>
      </p:sp>
    </p:spTree>
    <p:extLst>
      <p:ext uri="{BB962C8B-B14F-4D97-AF65-F5344CB8AC3E}">
        <p14:creationId xmlns:p14="http://schemas.microsoft.com/office/powerpoint/2010/main" val="1653536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8BE99A9-ABF7-4EDC-8C5F-B32D1072DBDB}" type="slidenum">
              <a:rPr lang="en-US" smtClean="0">
                <a:latin typeface="Arial" charset="0"/>
              </a:rPr>
              <a:pPr/>
              <a:t>7</a:t>
            </a:fld>
            <a:endParaRPr lang="en-US">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30177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http://download.oracle.com/javase/tutorial/java/nutsandbolts/variables.html</a:t>
            </a:r>
          </a:p>
          <a:p>
            <a:endParaRPr lang="en-US" dirty="0"/>
          </a:p>
        </p:txBody>
      </p:sp>
      <p:sp>
        <p:nvSpPr>
          <p:cNvPr id="4" name="Slide Number Placeholder 3"/>
          <p:cNvSpPr>
            <a:spLocks noGrp="1"/>
          </p:cNvSpPr>
          <p:nvPr>
            <p:ph type="sldNum" sz="quarter" idx="10"/>
          </p:nvPr>
        </p:nvSpPr>
        <p:spPr/>
        <p:txBody>
          <a:bodyPr/>
          <a:lstStyle/>
          <a:p>
            <a:pPr>
              <a:defRPr/>
            </a:pPr>
            <a:fld id="{1E33344F-594D-44C4-8394-97D3D3788AF2}" type="slidenum">
              <a:rPr lang="en-US" smtClean="0"/>
              <a:pPr>
                <a:defRPr/>
              </a:pPr>
              <a:t>8</a:t>
            </a:fld>
            <a:endParaRPr lang="en-US"/>
          </a:p>
        </p:txBody>
      </p:sp>
    </p:spTree>
    <p:extLst>
      <p:ext uri="{BB962C8B-B14F-4D97-AF65-F5344CB8AC3E}">
        <p14:creationId xmlns:p14="http://schemas.microsoft.com/office/powerpoint/2010/main" val="270034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33344F-594D-44C4-8394-97D3D3788AF2}" type="slidenum">
              <a:rPr lang="en-US" smtClean="0"/>
              <a:pPr>
                <a:defRPr/>
              </a:pPr>
              <a:t>9</a:t>
            </a:fld>
            <a:endParaRPr lang="en-US"/>
          </a:p>
        </p:txBody>
      </p:sp>
    </p:spTree>
    <p:extLst>
      <p:ext uri="{BB962C8B-B14F-4D97-AF65-F5344CB8AC3E}">
        <p14:creationId xmlns:p14="http://schemas.microsoft.com/office/powerpoint/2010/main" val="207538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1774D7-C91C-43C8-9E3E-402429839910}" type="slidenum">
              <a:rPr lang="en-US" smtClean="0">
                <a:latin typeface="Arial" charset="0"/>
              </a:rPr>
              <a:pPr/>
              <a:t>11</a:t>
            </a:fld>
            <a:endParaRPr lang="en-US">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1451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FFCF57A-2745-4DC0-8FB8-2E34C78961C4}" type="slidenum">
              <a:rPr lang="en-US" smtClean="0">
                <a:latin typeface="Arial" charset="0"/>
              </a:rPr>
              <a:pPr/>
              <a:t>12</a:t>
            </a:fld>
            <a:endParaRPr lang="en-US">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259836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3BCF099-D7E0-4949-A45B-142773507329}" type="slidenum">
              <a:rPr lang="en-US" smtClean="0">
                <a:latin typeface="Arial" charset="0"/>
              </a:rPr>
              <a:pPr/>
              <a:t>13</a:t>
            </a:fld>
            <a:endParaRPr lang="en-US">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IN">
              <a:latin typeface="Arial" charset="0"/>
            </a:endParaRPr>
          </a:p>
        </p:txBody>
      </p:sp>
    </p:spTree>
    <p:extLst>
      <p:ext uri="{BB962C8B-B14F-4D97-AF65-F5344CB8AC3E}">
        <p14:creationId xmlns:p14="http://schemas.microsoft.com/office/powerpoint/2010/main" val="285365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D286BF63-5472-4835-8855-4E7D165AE9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2AC3FF7F-6EE6-406D-9BEA-D02B0A08F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2265AD22-7235-482A-A896-CC2D8067A1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EF40E733-C1C1-4792-9DC3-0A3E8E42292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E45DC021-C494-4825-95F6-6273876FCA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D62656C2-5EFC-47CC-8E5F-0402EC26C2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DC44847-8D7B-4E5A-92E0-6BB98A7E1B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04870CEC-D94F-4EF7-BCFC-487F12B548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D29B072-35B0-4395-9FEF-86F7C6AFBF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C6D5B079-1B34-42BF-8BFD-D1D5DEC178F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099"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sp>
        <p:nvSpPr>
          <p:cNvPr id="4101"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435DF86A-BE08-4C91-844C-8D92BEE565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ith.navee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naveen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4294967295"/>
          </p:nvPr>
        </p:nvSpPr>
        <p:spPr>
          <a:xfrm>
            <a:off x="6553200" y="6245225"/>
            <a:ext cx="2133600" cy="476250"/>
          </a:xfrm>
          <a:noFill/>
        </p:spPr>
        <p:txBody>
          <a:bodyPr/>
          <a:lstStyle/>
          <a:p>
            <a:fld id="{9B758DB4-4632-40E9-9DEC-AB9B2ED65F6D}" type="slidenum">
              <a:rPr lang="en-US" smtClean="0">
                <a:latin typeface="Arial" charset="0"/>
              </a:rPr>
              <a:pPr/>
              <a:t>1</a:t>
            </a:fld>
            <a:endParaRPr lang="en-US">
              <a:latin typeface="Arial" charset="0"/>
            </a:endParaRPr>
          </a:p>
        </p:txBody>
      </p:sp>
      <p:sp>
        <p:nvSpPr>
          <p:cNvPr id="6147" name="Rectangle 2"/>
          <p:cNvSpPr>
            <a:spLocks noGrp="1" noChangeArrowheads="1"/>
          </p:cNvSpPr>
          <p:nvPr>
            <p:ph type="ctrTitle"/>
          </p:nvPr>
        </p:nvSpPr>
        <p:spPr>
          <a:xfrm>
            <a:off x="685800" y="762000"/>
            <a:ext cx="7772400" cy="1143000"/>
          </a:xfrm>
        </p:spPr>
        <p:txBody>
          <a:bodyPr/>
          <a:lstStyle/>
          <a:p>
            <a:pPr eaLnBrk="1" hangingPunct="1"/>
            <a:r>
              <a:rPr lang="en-US" sz="4000" dirty="0">
                <a:solidFill>
                  <a:schemeClr val="tx1"/>
                </a:solidFill>
              </a:rPr>
              <a:t>Basic Elements Of Java</a:t>
            </a:r>
          </a:p>
        </p:txBody>
      </p:sp>
      <p:sp>
        <p:nvSpPr>
          <p:cNvPr id="6148" name="Rectangle 3"/>
          <p:cNvSpPr>
            <a:spLocks noGrp="1" noChangeArrowheads="1"/>
          </p:cNvSpPr>
          <p:nvPr>
            <p:ph type="subTitle" idx="1"/>
          </p:nvPr>
        </p:nvSpPr>
        <p:spPr>
          <a:xfrm>
            <a:off x="609600" y="2286000"/>
            <a:ext cx="6400800" cy="533400"/>
          </a:xfrm>
        </p:spPr>
        <p:txBody>
          <a:bodyPr/>
          <a:lstStyle/>
          <a:p>
            <a:pPr eaLnBrk="1" hangingPunct="1"/>
            <a:r>
              <a:rPr lang="en-US" dirty="0"/>
              <a:t>Data types, operators and statements</a:t>
            </a:r>
          </a:p>
        </p:txBody>
      </p:sp>
      <p:sp>
        <p:nvSpPr>
          <p:cNvPr id="5" name="Rectangle 2"/>
          <p:cNvSpPr txBox="1">
            <a:spLocks noChangeArrowheads="1"/>
          </p:cNvSpPr>
          <p:nvPr/>
        </p:nvSpPr>
        <p:spPr bwMode="auto">
          <a:xfrm>
            <a:off x="685800" y="3124200"/>
            <a:ext cx="7772400" cy="2819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125000"/>
              </a:lnSpc>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pPr eaLnBrk="1" hangingPunct="1"/>
            <a:r>
              <a:rPr lang="en-US" sz="3200" dirty="0">
                <a:solidFill>
                  <a:schemeClr val="tx1"/>
                </a:solidFill>
              </a:rPr>
              <a:t>Naveen Kumar K S</a:t>
            </a:r>
          </a:p>
          <a:p>
            <a:pPr eaLnBrk="1" hangingPunct="1"/>
            <a:r>
              <a:rPr lang="en-US" sz="3200" dirty="0">
                <a:solidFill>
                  <a:schemeClr val="tx1"/>
                </a:solidFill>
                <a:hlinkClick r:id="rId3"/>
              </a:rPr>
              <a:t>Adith.naveen@gmail.com</a:t>
            </a:r>
            <a:endParaRPr lang="en-US" sz="3200" dirty="0">
              <a:solidFill>
                <a:schemeClr val="tx1"/>
              </a:solidFill>
            </a:endParaRPr>
          </a:p>
          <a:p>
            <a:pPr eaLnBrk="1" hangingPunct="1"/>
            <a:r>
              <a:rPr lang="en-US" sz="3200" dirty="0">
                <a:solidFill>
                  <a:schemeClr val="tx1"/>
                </a:solidFill>
                <a:hlinkClick r:id="rId4"/>
              </a:rPr>
              <a:t>http://naveenks.com</a:t>
            </a:r>
            <a:endParaRPr lang="en-US" sz="3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More on Keywords</a:t>
            </a:r>
          </a:p>
        </p:txBody>
      </p:sp>
      <p:sp>
        <p:nvSpPr>
          <p:cNvPr id="3" name="Content Placeholder 2"/>
          <p:cNvSpPr>
            <a:spLocks noGrp="1"/>
          </p:cNvSpPr>
          <p:nvPr>
            <p:ph idx="1"/>
          </p:nvPr>
        </p:nvSpPr>
        <p:spPr/>
        <p:txBody>
          <a:bodyPr/>
          <a:lstStyle/>
          <a:p>
            <a:r>
              <a:rPr lang="en-US" b="1" dirty="0" err="1">
                <a:solidFill>
                  <a:schemeClr val="tx1"/>
                </a:solidFill>
                <a:latin typeface="Courier New" pitchFamily="49" charset="0"/>
                <a:cs typeface="Courier New" pitchFamily="49" charset="0"/>
              </a:rPr>
              <a:t>goto</a:t>
            </a:r>
            <a:r>
              <a:rPr lang="en-US" dirty="0"/>
              <a:t> and </a:t>
            </a:r>
            <a:r>
              <a:rPr lang="en-US" b="1" dirty="0">
                <a:solidFill>
                  <a:schemeClr val="tx1"/>
                </a:solidFill>
                <a:latin typeface="Courier New" pitchFamily="49" charset="0"/>
                <a:cs typeface="Courier New" pitchFamily="49" charset="0"/>
              </a:rPr>
              <a:t>const</a:t>
            </a:r>
            <a:r>
              <a:rPr lang="en-US" dirty="0"/>
              <a:t> are unused keywords. They are reserved for future use.</a:t>
            </a:r>
          </a:p>
          <a:p>
            <a:r>
              <a:rPr lang="en-US" b="1" dirty="0">
                <a:solidFill>
                  <a:schemeClr val="tx1"/>
                </a:solidFill>
                <a:latin typeface="Courier New" pitchFamily="49" charset="0"/>
                <a:cs typeface="Courier New" pitchFamily="49" charset="0"/>
              </a:rPr>
              <a:t>null</a:t>
            </a:r>
            <a:r>
              <a:rPr lang="en-US" dirty="0"/>
              <a:t>, </a:t>
            </a:r>
            <a:r>
              <a:rPr lang="en-US" b="1" dirty="0">
                <a:solidFill>
                  <a:schemeClr val="tx1"/>
                </a:solidFill>
                <a:latin typeface="Courier New" pitchFamily="49" charset="0"/>
                <a:cs typeface="Courier New" pitchFamily="49" charset="0"/>
              </a:rPr>
              <a:t>true</a:t>
            </a:r>
            <a:r>
              <a:rPr lang="en-US" dirty="0"/>
              <a:t> and </a:t>
            </a:r>
            <a:r>
              <a:rPr lang="en-US" b="1" dirty="0">
                <a:solidFill>
                  <a:schemeClr val="tx1"/>
                </a:solidFill>
                <a:latin typeface="Courier New" pitchFamily="49" charset="0"/>
                <a:cs typeface="Courier New" pitchFamily="49" charset="0"/>
              </a:rPr>
              <a:t>false</a:t>
            </a:r>
            <a:r>
              <a:rPr lang="en-US" dirty="0"/>
              <a:t> are not keywords. However, they cannot be used as identifiers.</a:t>
            </a:r>
          </a:p>
          <a:p>
            <a:r>
              <a:rPr lang="en-US" dirty="0"/>
              <a:t>Java classes are not keywords.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xfrm>
            <a:off x="6553200" y="6245225"/>
            <a:ext cx="2133600" cy="476250"/>
          </a:xfrm>
          <a:noFill/>
        </p:spPr>
        <p:txBody>
          <a:bodyPr/>
          <a:lstStyle/>
          <a:p>
            <a:fld id="{5DBBEFA5-9CFD-45D0-851E-F5B0F02BBC60}" type="slidenum">
              <a:rPr lang="en-US" smtClean="0">
                <a:latin typeface="Arial" charset="0"/>
              </a:rPr>
              <a:pPr/>
              <a:t>11</a:t>
            </a:fld>
            <a:endParaRPr lang="en-US">
              <a:latin typeface="Arial" charset="0"/>
            </a:endParaRPr>
          </a:p>
        </p:txBody>
      </p:sp>
      <p:sp>
        <p:nvSpPr>
          <p:cNvPr id="11267" name="Rectangle 2"/>
          <p:cNvSpPr>
            <a:spLocks noChangeArrowheads="1"/>
          </p:cNvSpPr>
          <p:nvPr/>
        </p:nvSpPr>
        <p:spPr bwMode="auto">
          <a:xfrm>
            <a:off x="685800" y="304800"/>
            <a:ext cx="7378700" cy="304800"/>
          </a:xfrm>
          <a:prstGeom prst="rect">
            <a:avLst/>
          </a:prstGeom>
          <a:noFill/>
          <a:ln w="9525">
            <a:noFill/>
            <a:miter lim="800000"/>
            <a:headEnd/>
            <a:tailEnd/>
          </a:ln>
        </p:spPr>
        <p:txBody>
          <a:bodyPr anchor="ctr"/>
          <a:lstStyle/>
          <a:p>
            <a:pPr>
              <a:lnSpc>
                <a:spcPct val="85000"/>
              </a:lnSpc>
            </a:pPr>
            <a:r>
              <a:rPr lang="en-US" sz="4000" b="1" dirty="0">
                <a:solidFill>
                  <a:schemeClr val="bg1"/>
                </a:solidFill>
              </a:rPr>
              <a:t>Constants</a:t>
            </a:r>
          </a:p>
        </p:txBody>
      </p:sp>
      <p:sp>
        <p:nvSpPr>
          <p:cNvPr id="232451" name="Rectangle 3"/>
          <p:cNvSpPr>
            <a:spLocks noChangeArrowheads="1"/>
          </p:cNvSpPr>
          <p:nvPr/>
        </p:nvSpPr>
        <p:spPr bwMode="auto">
          <a:xfrm>
            <a:off x="381000" y="1295400"/>
            <a:ext cx="8229600" cy="4572000"/>
          </a:xfrm>
          <a:prstGeom prst="rect">
            <a:avLst/>
          </a:prstGeom>
          <a:noFill/>
          <a:ln w="9525">
            <a:noFill/>
            <a:miter lim="800000"/>
            <a:headEnd/>
            <a:tailEnd/>
          </a:ln>
          <a:effec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Value of a constant cannot be changed once a value is assigned.</a:t>
            </a:r>
          </a:p>
          <a:p>
            <a:pPr marL="342900" indent="-342900" eaLnBrk="0" hangingPunct="0">
              <a:lnSpc>
                <a:spcPct val="140000"/>
              </a:lnSpc>
              <a:spcBef>
                <a:spcPct val="20000"/>
              </a:spcBef>
              <a:buClr>
                <a:schemeClr val="accent2"/>
              </a:buClr>
              <a:buFont typeface="Wingdings" pitchFamily="2" charset="2"/>
              <a:buChar char="§"/>
              <a:defRPr/>
            </a:pPr>
            <a:r>
              <a:rPr lang="en-US" sz="2000" b="1" dirty="0">
                <a:latin typeface="Courier New" pitchFamily="49" charset="0"/>
                <a:cs typeface="Courier New" pitchFamily="49" charset="0"/>
              </a:rPr>
              <a:t>final</a:t>
            </a:r>
            <a:r>
              <a:rPr lang="en-US" sz="2000" dirty="0">
                <a:solidFill>
                  <a:srgbClr val="5F5F5F"/>
                </a:solidFill>
                <a:latin typeface="+mn-lt"/>
              </a:rPr>
              <a:t> keyword in front of the variable denotes constant.</a:t>
            </a:r>
          </a:p>
          <a:p>
            <a:pPr marL="342900" indent="-342900" eaLnBrk="0" hangingPunct="0">
              <a:lnSpc>
                <a:spcPct val="140000"/>
              </a:lnSpc>
              <a:spcBef>
                <a:spcPct val="20000"/>
              </a:spcBef>
              <a:buClr>
                <a:schemeClr val="accent2"/>
              </a:buClr>
              <a:buFont typeface="Wingdings" pitchFamily="2" charset="2"/>
              <a:buChar char="§"/>
              <a:defRPr/>
            </a:pPr>
            <a:r>
              <a:rPr lang="en-US" sz="2000" b="1" dirty="0">
                <a:latin typeface="Courier New" pitchFamily="49" charset="0"/>
                <a:cs typeface="Courier New" pitchFamily="49" charset="0"/>
              </a:rPr>
              <a:t>final double PI=3.14;</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Constant Naming Convention</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All rules that apply for a variable also applies to constants except the one below</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Constants must be all in UPPER CASE. In cases where you have more than one word making up constant, words must be separated by underscore.</a:t>
            </a:r>
          </a:p>
          <a:p>
            <a:pPr marL="800100" lvl="1" indent="-342900" eaLnBrk="0" hangingPunct="0">
              <a:lnSpc>
                <a:spcPct val="140000"/>
              </a:lnSpc>
              <a:spcBef>
                <a:spcPct val="20000"/>
              </a:spcBef>
              <a:buClr>
                <a:schemeClr val="accent2"/>
              </a:buClr>
              <a:defRPr/>
            </a:pPr>
            <a:endParaRPr lang="en-US" sz="2000" dirty="0">
              <a:solidFill>
                <a:srgbClr val="5F5F5F"/>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6553200" y="6245225"/>
            <a:ext cx="2133600" cy="476250"/>
          </a:xfrm>
          <a:noFill/>
        </p:spPr>
        <p:txBody>
          <a:bodyPr/>
          <a:lstStyle/>
          <a:p>
            <a:fld id="{34BB442A-0A18-4A19-9D45-2BA23118305A}" type="slidenum">
              <a:rPr lang="en-US" smtClean="0">
                <a:latin typeface="Arial" charset="0"/>
              </a:rPr>
              <a:pPr/>
              <a:t>12</a:t>
            </a:fld>
            <a:endParaRPr lang="en-US">
              <a:latin typeface="Arial" charset="0"/>
            </a:endParaRPr>
          </a:p>
        </p:txBody>
      </p:sp>
      <p:sp>
        <p:nvSpPr>
          <p:cNvPr id="13315" name="Rectangle 2"/>
          <p:cNvSpPr>
            <a:spLocks noChangeArrowheads="1"/>
          </p:cNvSpPr>
          <p:nvPr/>
        </p:nvSpPr>
        <p:spPr bwMode="auto">
          <a:xfrm>
            <a:off x="609600" y="304800"/>
            <a:ext cx="7378700" cy="381000"/>
          </a:xfrm>
          <a:prstGeom prst="rect">
            <a:avLst/>
          </a:prstGeom>
          <a:noFill/>
          <a:ln w="9525">
            <a:noFill/>
            <a:miter lim="800000"/>
            <a:headEnd/>
            <a:tailEnd/>
          </a:ln>
        </p:spPr>
        <p:txBody>
          <a:bodyPr anchor="ctr"/>
          <a:lstStyle/>
          <a:p>
            <a:pPr>
              <a:lnSpc>
                <a:spcPct val="85000"/>
              </a:lnSpc>
            </a:pPr>
            <a:r>
              <a:rPr lang="en-US" sz="4000" b="1" dirty="0">
                <a:solidFill>
                  <a:schemeClr val="bg1"/>
                </a:solidFill>
              </a:rPr>
              <a:t>Literals</a:t>
            </a:r>
          </a:p>
        </p:txBody>
      </p:sp>
      <p:sp>
        <p:nvSpPr>
          <p:cNvPr id="234499" name="Rectangle 3"/>
          <p:cNvSpPr>
            <a:spLocks noChangeArrowheads="1"/>
          </p:cNvSpPr>
          <p:nvPr/>
        </p:nvSpPr>
        <p:spPr bwMode="auto">
          <a:xfrm>
            <a:off x="381000" y="1524000"/>
            <a:ext cx="8001000" cy="4267200"/>
          </a:xfrm>
          <a:prstGeom prst="rect">
            <a:avLst/>
          </a:prstGeom>
          <a:noFill/>
          <a:ln w="9525">
            <a:noFill/>
            <a:miter lim="800000"/>
            <a:headEnd/>
            <a:tailEnd/>
          </a:ln>
          <a:effec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A literal is the value assigned to a variable. For example 7 is a literal.</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The literals available in java:</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Integer Literal</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Floating Point Literal</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Character Literal</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Boolean Literal</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String Literal</a:t>
            </a:r>
          </a:p>
          <a:p>
            <a:pPr marL="457200" indent="-457200">
              <a:lnSpc>
                <a:spcPct val="90000"/>
              </a:lnSpc>
              <a:spcBef>
                <a:spcPct val="20000"/>
              </a:spcBef>
              <a:buClr>
                <a:schemeClr val="accent2"/>
              </a:buClr>
              <a:buFont typeface="Wingdings" pitchFamily="2" charset="2"/>
              <a:buChar char="w"/>
              <a:defRPr/>
            </a:pPr>
            <a:endParaRPr lang="en-US" sz="24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xfrm>
            <a:off x="6553200" y="6245225"/>
            <a:ext cx="2133600" cy="476250"/>
          </a:xfrm>
          <a:noFill/>
        </p:spPr>
        <p:txBody>
          <a:bodyPr/>
          <a:lstStyle/>
          <a:p>
            <a:fld id="{B01827F9-E316-40B7-8F2F-DDA190EEEEDD}" type="slidenum">
              <a:rPr lang="en-US" smtClean="0">
                <a:latin typeface="Arial" charset="0"/>
              </a:rPr>
              <a:pPr/>
              <a:t>13</a:t>
            </a:fld>
            <a:endParaRPr lang="en-US">
              <a:latin typeface="Arial" charset="0"/>
            </a:endParaRPr>
          </a:p>
        </p:txBody>
      </p:sp>
      <p:sp>
        <p:nvSpPr>
          <p:cNvPr id="14339" name="Rectangle 2"/>
          <p:cNvSpPr>
            <a:spLocks noGrp="1" noChangeArrowheads="1"/>
          </p:cNvSpPr>
          <p:nvPr>
            <p:ph type="title"/>
          </p:nvPr>
        </p:nvSpPr>
        <p:spPr>
          <a:xfrm>
            <a:off x="457200" y="98425"/>
            <a:ext cx="8048625" cy="511175"/>
          </a:xfrm>
        </p:spPr>
        <p:txBody>
          <a:bodyPr/>
          <a:lstStyle/>
          <a:p>
            <a:pPr eaLnBrk="1" hangingPunct="1"/>
            <a:r>
              <a:rPr lang="en-US" sz="4000" dirty="0"/>
              <a:t>Integer Literals</a:t>
            </a:r>
          </a:p>
        </p:txBody>
      </p:sp>
      <p:sp>
        <p:nvSpPr>
          <p:cNvPr id="236547" name="Rectangle 3"/>
          <p:cNvSpPr>
            <a:spLocks noGrp="1" noChangeArrowheads="1"/>
          </p:cNvSpPr>
          <p:nvPr>
            <p:ph type="body" idx="1"/>
          </p:nvPr>
        </p:nvSpPr>
        <p:spPr>
          <a:xfrm>
            <a:off x="304800" y="1296987"/>
            <a:ext cx="8153400" cy="5332413"/>
          </a:xfrm>
        </p:spPr>
        <p:txBody>
          <a:bodyPr/>
          <a:lstStyle/>
          <a:p>
            <a:pPr marL="609600" indent="-609600" defTabSz="314325" eaLnBrk="1" hangingPunct="1">
              <a:buClr>
                <a:srgbClr val="002060"/>
              </a:buClr>
              <a:defRPr/>
            </a:pPr>
            <a:r>
              <a:rPr lang="en-US" dirty="0">
                <a:latin typeface="+mj-lt"/>
              </a:rPr>
              <a:t>Integer literals are by default </a:t>
            </a:r>
            <a:r>
              <a:rPr lang="en-US" b="1" dirty="0">
                <a:solidFill>
                  <a:srgbClr val="000000"/>
                </a:solidFill>
                <a:latin typeface="Courier New" pitchFamily="49" charset="0"/>
              </a:rPr>
              <a:t>int</a:t>
            </a:r>
            <a:r>
              <a:rPr lang="en-US" dirty="0">
                <a:latin typeface="+mj-lt"/>
              </a:rPr>
              <a:t> (32 bits).</a:t>
            </a:r>
          </a:p>
          <a:p>
            <a:pPr marL="609600" indent="-609600" defTabSz="314325" eaLnBrk="1" hangingPunct="1">
              <a:buClr>
                <a:srgbClr val="002060"/>
              </a:buClr>
              <a:defRPr/>
            </a:pPr>
            <a:r>
              <a:rPr lang="en-US" dirty="0">
                <a:latin typeface="+mj-lt"/>
              </a:rPr>
              <a:t>There are four ways to represent integer numbers in the Java language: </a:t>
            </a:r>
          </a:p>
          <a:p>
            <a:pPr marL="1008063" lvl="4" indent="-381000" defTabSz="314325" eaLnBrk="1" hangingPunct="1">
              <a:buClr>
                <a:srgbClr val="002060"/>
              </a:buClr>
              <a:buFont typeface="Wingdings" pitchFamily="2" charset="2"/>
              <a:buAutoNum type="arabicPeriod"/>
              <a:defRPr/>
            </a:pPr>
            <a:r>
              <a:rPr lang="en-US" sz="2000" dirty="0">
                <a:latin typeface="+mj-lt"/>
              </a:rPr>
              <a:t>decimal (base 10): </a:t>
            </a:r>
            <a:r>
              <a:rPr lang="en-US" sz="2000" b="1" dirty="0">
                <a:solidFill>
                  <a:srgbClr val="000000"/>
                </a:solidFill>
                <a:latin typeface="Courier New" pitchFamily="49" charset="0"/>
              </a:rPr>
              <a:t> 10, -1;</a:t>
            </a:r>
            <a:endParaRPr lang="en-US" sz="2000" dirty="0">
              <a:solidFill>
                <a:srgbClr val="000000"/>
              </a:solidFill>
              <a:latin typeface="+mj-lt"/>
            </a:endParaRPr>
          </a:p>
          <a:p>
            <a:pPr marL="1008063" lvl="4" indent="-381000" defTabSz="314325" eaLnBrk="1" hangingPunct="1">
              <a:buClr>
                <a:srgbClr val="002060"/>
              </a:buClr>
              <a:buFontTx/>
              <a:buAutoNum type="arabicPeriod"/>
              <a:defRPr/>
            </a:pPr>
            <a:r>
              <a:rPr lang="en-US" sz="2000" dirty="0">
                <a:latin typeface="+mj-lt"/>
              </a:rPr>
              <a:t>octal (base 8) :  </a:t>
            </a:r>
            <a:r>
              <a:rPr lang="en-US" sz="2000" b="1" dirty="0">
                <a:solidFill>
                  <a:srgbClr val="000000"/>
                </a:solidFill>
                <a:latin typeface="Courier New" pitchFamily="49" charset="0"/>
              </a:rPr>
              <a:t>07,010;</a:t>
            </a:r>
            <a:r>
              <a:rPr lang="en-US" sz="2000" b="1" dirty="0">
                <a:latin typeface="Courier New" pitchFamily="49" charset="0"/>
              </a:rPr>
              <a:t> </a:t>
            </a:r>
            <a:endParaRPr lang="en-US" sz="2000" dirty="0">
              <a:latin typeface="+mj-lt"/>
            </a:endParaRPr>
          </a:p>
          <a:p>
            <a:pPr marL="1008063" lvl="4" indent="-381000" defTabSz="314325" eaLnBrk="1" hangingPunct="1">
              <a:buClr>
                <a:srgbClr val="002060"/>
              </a:buClr>
              <a:buFontTx/>
              <a:buAutoNum type="arabicPeriod"/>
              <a:defRPr/>
            </a:pPr>
            <a:r>
              <a:rPr lang="en-US" sz="2000" dirty="0">
                <a:latin typeface="+mj-lt"/>
              </a:rPr>
              <a:t>hexadecimal (base 16):  </a:t>
            </a:r>
            <a:r>
              <a:rPr lang="en-US" sz="2000" b="1" dirty="0">
                <a:solidFill>
                  <a:srgbClr val="000000"/>
                </a:solidFill>
                <a:latin typeface="Courier New" pitchFamily="49" charset="0"/>
              </a:rPr>
              <a:t>0xf,0xF,0x11</a:t>
            </a:r>
          </a:p>
          <a:p>
            <a:pPr marL="1008063" lvl="4" indent="-381000" defTabSz="314325" eaLnBrk="1" hangingPunct="1">
              <a:buClr>
                <a:srgbClr val="002060"/>
              </a:buClr>
              <a:buFontTx/>
              <a:buAutoNum type="arabicPeriod"/>
              <a:defRPr/>
            </a:pPr>
            <a:r>
              <a:rPr lang="en-US" sz="2000" dirty="0">
                <a:latin typeface="+mj-lt"/>
              </a:rPr>
              <a:t>long literals: </a:t>
            </a:r>
            <a:r>
              <a:rPr lang="en-US" sz="2000" b="1" dirty="0">
                <a:solidFill>
                  <a:srgbClr val="000000"/>
                </a:solidFill>
                <a:latin typeface="Courier New" pitchFamily="49" charset="0"/>
              </a:rPr>
              <a:t>4000000000 or x = 4000000000l</a:t>
            </a:r>
          </a:p>
          <a:p>
            <a:pPr marL="1008063" lvl="4" indent="-381000" defTabSz="314325" eaLnBrk="1" hangingPunct="1">
              <a:buClr>
                <a:srgbClr val="002060"/>
              </a:buClr>
              <a:buNone/>
              <a:defRPr/>
            </a:pPr>
            <a:endParaRPr lang="en-US" sz="2000" b="1" dirty="0">
              <a:solidFill>
                <a:srgbClr val="000000"/>
              </a:solidFill>
              <a:latin typeface="Courier New" pitchFamily="49" charset="0"/>
            </a:endParaRPr>
          </a:p>
          <a:p>
            <a:pPr marL="550863" lvl="3" indent="-381000" defTabSz="314325" eaLnBrk="1" hangingPunct="1">
              <a:buClr>
                <a:srgbClr val="002060"/>
              </a:buClr>
              <a:defRPr/>
            </a:pPr>
            <a:r>
              <a:rPr lang="en-US" sz="2000" b="1" dirty="0">
                <a:solidFill>
                  <a:srgbClr val="000000"/>
                </a:solidFill>
                <a:latin typeface="Courier New" pitchFamily="49" charset="0"/>
              </a:rPr>
              <a:t>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=0xFF;</a:t>
            </a:r>
          </a:p>
          <a:p>
            <a:pPr marL="550863" lvl="3" indent="-381000" defTabSz="314325" eaLnBrk="1" hangingPunct="1">
              <a:buClr>
                <a:srgbClr val="002060"/>
              </a:buClr>
              <a:defRPr/>
            </a:pPr>
            <a:r>
              <a:rPr lang="en-US" sz="2000" b="1" dirty="0">
                <a:solidFill>
                  <a:srgbClr val="000000"/>
                </a:solidFill>
                <a:latin typeface="Courier New" pitchFamily="49" charset="0"/>
              </a:rPr>
              <a:t>final long k=35L;</a:t>
            </a:r>
          </a:p>
          <a:p>
            <a:pPr marL="609600" indent="-609600" defTabSz="314325" eaLnBrk="1" hangingPunct="1">
              <a:buFontTx/>
              <a:buNone/>
              <a:defRPr/>
            </a:pPr>
            <a:endParaRPr lang="en-US"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xfrm>
            <a:off x="6553200" y="6245225"/>
            <a:ext cx="2133600" cy="476250"/>
          </a:xfrm>
          <a:noFill/>
        </p:spPr>
        <p:txBody>
          <a:bodyPr/>
          <a:lstStyle/>
          <a:p>
            <a:fld id="{C21E1A6D-8855-4BF5-8CEC-0D687C983B56}" type="slidenum">
              <a:rPr lang="en-US" smtClean="0">
                <a:latin typeface="Arial" charset="0"/>
              </a:rPr>
              <a:pPr/>
              <a:t>14</a:t>
            </a:fld>
            <a:endParaRPr lang="en-US">
              <a:latin typeface="Arial" charset="0"/>
            </a:endParaRPr>
          </a:p>
        </p:txBody>
      </p:sp>
      <p:sp>
        <p:nvSpPr>
          <p:cNvPr id="15363" name="Rectangle 2"/>
          <p:cNvSpPr>
            <a:spLocks noChangeArrowheads="1"/>
          </p:cNvSpPr>
          <p:nvPr/>
        </p:nvSpPr>
        <p:spPr bwMode="auto">
          <a:xfrm>
            <a:off x="152400" y="1066800"/>
            <a:ext cx="8839200" cy="4800600"/>
          </a:xfrm>
          <a:prstGeom prst="rect">
            <a:avLst/>
          </a:prstGeom>
          <a:noFill/>
          <a:ln w="9525">
            <a:noFill/>
            <a:miter lim="800000"/>
            <a:headEnd/>
            <a:tailEnd/>
          </a:ln>
        </p:spPr>
        <p:txBody>
          <a:bodyPr/>
          <a:lstStyle/>
          <a:p>
            <a:pPr marL="457200" indent="-457200">
              <a:lnSpc>
                <a:spcPct val="150000"/>
              </a:lnSpc>
              <a:spcBef>
                <a:spcPts val="0"/>
              </a:spcBef>
              <a:buClr>
                <a:srgbClr val="002060"/>
              </a:buClr>
              <a:buFont typeface="Wingdings" pitchFamily="2" charset="2"/>
              <a:buChar char="§"/>
            </a:pPr>
            <a:r>
              <a:rPr lang="en-US" sz="2000" dirty="0">
                <a:solidFill>
                  <a:srgbClr val="5F5F5F"/>
                </a:solidFill>
                <a:latin typeface="+mj-lt"/>
              </a:rPr>
              <a:t>Floating-Point literals are by default  double (64 bits).</a:t>
            </a:r>
          </a:p>
          <a:p>
            <a:pPr marL="457200" indent="-457200">
              <a:lnSpc>
                <a:spcPct val="150000"/>
              </a:lnSpc>
              <a:spcBef>
                <a:spcPts val="0"/>
              </a:spcBef>
              <a:buClr>
                <a:srgbClr val="002060"/>
              </a:buClr>
              <a:buFont typeface="Wingdings" pitchFamily="2" charset="2"/>
              <a:buChar char="§"/>
            </a:pPr>
            <a:r>
              <a:rPr lang="en-US" sz="2000" dirty="0">
                <a:solidFill>
                  <a:srgbClr val="5F5F5F"/>
                </a:solidFill>
                <a:latin typeface="+mj-lt"/>
              </a:rPr>
              <a:t>They can be represented as</a:t>
            </a:r>
          </a:p>
          <a:p>
            <a:pPr marL="971550" lvl="1" indent="-514350">
              <a:lnSpc>
                <a:spcPct val="150000"/>
              </a:lnSpc>
              <a:spcBef>
                <a:spcPts val="0"/>
              </a:spcBef>
              <a:buClr>
                <a:schemeClr val="tx2"/>
              </a:buClr>
              <a:buFont typeface="Arial" charset="0"/>
              <a:buAutoNum type="arabicPeriod"/>
            </a:pPr>
            <a:r>
              <a:rPr lang="en-US" sz="2000" b="1" dirty="0">
                <a:solidFill>
                  <a:srgbClr val="000000"/>
                </a:solidFill>
                <a:latin typeface="Courier New" pitchFamily="49" charset="0"/>
              </a:rPr>
              <a:t>32.4, .24</a:t>
            </a:r>
          </a:p>
          <a:p>
            <a:pPr marL="971550" lvl="1" indent="-514350">
              <a:lnSpc>
                <a:spcPct val="150000"/>
              </a:lnSpc>
              <a:spcBef>
                <a:spcPts val="0"/>
              </a:spcBef>
              <a:buClr>
                <a:schemeClr val="tx2"/>
              </a:buClr>
              <a:buFont typeface="Arial" charset="0"/>
              <a:buAutoNum type="arabicPeriod"/>
            </a:pPr>
            <a:r>
              <a:rPr lang="en-US" sz="2000" b="1" dirty="0">
                <a:solidFill>
                  <a:srgbClr val="000000"/>
                </a:solidFill>
                <a:latin typeface="Courier New" pitchFamily="49" charset="0"/>
              </a:rPr>
              <a:t>3E1, 3e-1</a:t>
            </a:r>
          </a:p>
          <a:p>
            <a:pPr marL="971550" lvl="1" indent="-514350">
              <a:lnSpc>
                <a:spcPct val="150000"/>
              </a:lnSpc>
              <a:spcBef>
                <a:spcPts val="0"/>
              </a:spcBef>
              <a:buClr>
                <a:schemeClr val="tx2"/>
              </a:buClr>
              <a:buFont typeface="Arial" charset="0"/>
              <a:buAutoNum type="arabicPeriod"/>
            </a:pPr>
            <a:r>
              <a:rPr lang="en-US" sz="2000" b="1" dirty="0">
                <a:solidFill>
                  <a:srgbClr val="000000"/>
                </a:solidFill>
                <a:latin typeface="Courier New" pitchFamily="49" charset="0"/>
              </a:rPr>
              <a:t>32.4D , 3E1D, 3e-1D 32.4d , 3E1d</a:t>
            </a:r>
            <a:r>
              <a:rPr lang="en-US" sz="2000" dirty="0">
                <a:solidFill>
                  <a:srgbClr val="5F5F5F"/>
                </a:solidFill>
                <a:latin typeface="+mj-lt"/>
              </a:rPr>
              <a:t>, A suffix of D or d also could be added to improve readability for double literals.</a:t>
            </a:r>
          </a:p>
          <a:p>
            <a:pPr marL="971550" lvl="1" indent="-514350">
              <a:lnSpc>
                <a:spcPct val="150000"/>
              </a:lnSpc>
              <a:spcBef>
                <a:spcPts val="0"/>
              </a:spcBef>
              <a:buClr>
                <a:schemeClr val="tx2"/>
              </a:buClr>
              <a:buFont typeface="Arial" charset="0"/>
              <a:buAutoNum type="arabicPeriod"/>
            </a:pPr>
            <a:r>
              <a:rPr lang="en-US" sz="2000" b="1" dirty="0">
                <a:solidFill>
                  <a:srgbClr val="000000"/>
                </a:solidFill>
                <a:latin typeface="Courier New" pitchFamily="49" charset="0"/>
              </a:rPr>
              <a:t>32.1F , 32.1f</a:t>
            </a:r>
          </a:p>
          <a:p>
            <a:pPr marL="971550" lvl="1" indent="-514350">
              <a:lnSpc>
                <a:spcPct val="150000"/>
              </a:lnSpc>
              <a:spcBef>
                <a:spcPts val="0"/>
              </a:spcBef>
              <a:buClr>
                <a:schemeClr val="tx2"/>
              </a:buClr>
            </a:pPr>
            <a:endParaRPr lang="en-US" sz="2000" b="1" dirty="0">
              <a:solidFill>
                <a:srgbClr val="000000"/>
              </a:solidFill>
              <a:latin typeface="Courier New" pitchFamily="49" charset="0"/>
            </a:endParaRPr>
          </a:p>
          <a:p>
            <a:pPr marL="514350" indent="-514350">
              <a:lnSpc>
                <a:spcPct val="150000"/>
              </a:lnSpc>
              <a:spcBef>
                <a:spcPts val="0"/>
              </a:spcBef>
              <a:buClr>
                <a:schemeClr val="accent2"/>
              </a:buClr>
              <a:buFont typeface="Wingdings" pitchFamily="2" charset="2"/>
              <a:buChar char="§"/>
            </a:pPr>
            <a:r>
              <a:rPr lang="en-US" sz="2000" b="1" dirty="0">
                <a:solidFill>
                  <a:srgbClr val="000000"/>
                </a:solidFill>
                <a:latin typeface="Courier New" pitchFamily="49" charset="0"/>
              </a:rPr>
              <a:t>final double PI=3.14;</a:t>
            </a:r>
          </a:p>
          <a:p>
            <a:pPr marL="514350" indent="-514350">
              <a:lnSpc>
                <a:spcPct val="150000"/>
              </a:lnSpc>
              <a:spcBef>
                <a:spcPts val="0"/>
              </a:spcBef>
              <a:buClr>
                <a:schemeClr val="accent2"/>
              </a:buClr>
              <a:buFont typeface="Wingdings" pitchFamily="2" charset="2"/>
              <a:buChar char="§"/>
            </a:pPr>
            <a:r>
              <a:rPr lang="en-US" sz="2000" b="1" dirty="0">
                <a:solidFill>
                  <a:srgbClr val="000000"/>
                </a:solidFill>
                <a:latin typeface="Courier New" pitchFamily="49" charset="0"/>
              </a:rPr>
              <a:t>float f=2.1e10f;</a:t>
            </a:r>
          </a:p>
          <a:p>
            <a:pPr marL="514350" indent="-514350">
              <a:lnSpc>
                <a:spcPct val="90000"/>
              </a:lnSpc>
              <a:spcBef>
                <a:spcPct val="20000"/>
              </a:spcBef>
              <a:buClr>
                <a:schemeClr val="tx2"/>
              </a:buClr>
              <a:buFont typeface="Arial" charset="0"/>
              <a:buAutoNum type="arabicPeriod"/>
            </a:pPr>
            <a:endParaRPr lang="en-US" sz="2000" b="1" dirty="0">
              <a:solidFill>
                <a:srgbClr val="000000"/>
              </a:solidFill>
              <a:latin typeface="Courier New" pitchFamily="49" charset="0"/>
            </a:endParaRPr>
          </a:p>
        </p:txBody>
      </p:sp>
      <p:sp>
        <p:nvSpPr>
          <p:cNvPr id="15364" name="Rectangle 3"/>
          <p:cNvSpPr>
            <a:spLocks noChangeArrowheads="1"/>
          </p:cNvSpPr>
          <p:nvPr/>
        </p:nvSpPr>
        <p:spPr bwMode="auto">
          <a:xfrm>
            <a:off x="469900" y="152400"/>
            <a:ext cx="8140700" cy="609600"/>
          </a:xfrm>
          <a:prstGeom prst="rect">
            <a:avLst/>
          </a:prstGeom>
          <a:noFill/>
          <a:ln w="9525">
            <a:noFill/>
            <a:miter lim="800000"/>
            <a:headEnd/>
            <a:tailEnd/>
          </a:ln>
        </p:spPr>
        <p:txBody>
          <a:bodyPr anchor="ctr"/>
          <a:lstStyle/>
          <a:p>
            <a:pPr>
              <a:lnSpc>
                <a:spcPct val="85000"/>
              </a:lnSpc>
            </a:pPr>
            <a:r>
              <a:rPr lang="en-US" sz="4000" b="1" dirty="0">
                <a:solidFill>
                  <a:schemeClr val="bg1"/>
                </a:solidFill>
                <a:latin typeface="+mj-lt"/>
                <a:ea typeface="+mj-ea"/>
                <a:cs typeface="+mj-cs"/>
              </a:rPr>
              <a:t>Floating-Point Literals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xfrm>
            <a:off x="6553200" y="6245225"/>
            <a:ext cx="2133600" cy="476250"/>
          </a:xfrm>
          <a:noFill/>
        </p:spPr>
        <p:txBody>
          <a:bodyPr/>
          <a:lstStyle/>
          <a:p>
            <a:fld id="{81DEABB9-BE1B-40C9-B5DE-D5D56543C24C}" type="slidenum">
              <a:rPr lang="en-US" smtClean="0">
                <a:latin typeface="Arial" charset="0"/>
              </a:rPr>
              <a:pPr/>
              <a:t>15</a:t>
            </a:fld>
            <a:endParaRPr lang="en-US">
              <a:latin typeface="Arial" charset="0"/>
            </a:endParaRPr>
          </a:p>
        </p:txBody>
      </p:sp>
      <p:sp>
        <p:nvSpPr>
          <p:cNvPr id="16387" name="Rectangle 2"/>
          <p:cNvSpPr>
            <a:spLocks noChangeArrowheads="1"/>
          </p:cNvSpPr>
          <p:nvPr/>
        </p:nvSpPr>
        <p:spPr bwMode="auto">
          <a:xfrm>
            <a:off x="838200" y="152400"/>
            <a:ext cx="7378700" cy="533400"/>
          </a:xfrm>
          <a:prstGeom prst="rect">
            <a:avLst/>
          </a:prstGeom>
          <a:noFill/>
          <a:ln w="9525">
            <a:noFill/>
            <a:miter lim="800000"/>
            <a:headEnd/>
            <a:tailEnd/>
          </a:ln>
        </p:spPr>
        <p:txBody>
          <a:bodyPr anchor="ctr"/>
          <a:lstStyle/>
          <a:p>
            <a:pPr>
              <a:lnSpc>
                <a:spcPct val="85000"/>
              </a:lnSpc>
            </a:pPr>
            <a:r>
              <a:rPr lang="en-US" sz="4000" b="1" dirty="0">
                <a:solidFill>
                  <a:schemeClr val="bg1"/>
                </a:solidFill>
              </a:rPr>
              <a:t>Character Literals</a:t>
            </a:r>
          </a:p>
        </p:txBody>
      </p:sp>
      <p:sp>
        <p:nvSpPr>
          <p:cNvPr id="16388" name="Rectangle 3"/>
          <p:cNvSpPr>
            <a:spLocks noChangeArrowheads="1"/>
          </p:cNvSpPr>
          <p:nvPr/>
        </p:nvSpPr>
        <p:spPr bwMode="auto">
          <a:xfrm>
            <a:off x="457200" y="1219200"/>
            <a:ext cx="8153400" cy="4876800"/>
          </a:xfrm>
          <a:prstGeom prst="rect">
            <a:avLst/>
          </a:prstGeom>
          <a:noFill/>
          <a:ln w="9525">
            <a:noFill/>
            <a:miter lim="800000"/>
            <a:headEnd/>
            <a:tailEnd/>
          </a:ln>
        </p:spPr>
        <p:txBody>
          <a:bodyPr/>
          <a:lstStyle/>
          <a:p>
            <a:pPr>
              <a:lnSpc>
                <a:spcPct val="90000"/>
              </a:lnSpc>
              <a:spcBef>
                <a:spcPct val="20000"/>
              </a:spcBef>
              <a:buClr>
                <a:schemeClr val="accent2"/>
              </a:buClr>
              <a:buFont typeface="Wingdings" pitchFamily="2" charset="2"/>
              <a:buNone/>
            </a:pPr>
            <a:r>
              <a:rPr lang="en-US" sz="2000" dirty="0">
                <a:solidFill>
                  <a:schemeClr val="accent2"/>
                </a:solidFill>
                <a:latin typeface="+mj-lt"/>
              </a:rPr>
              <a:t>1.</a:t>
            </a:r>
            <a:r>
              <a:rPr lang="en-US" sz="2000" dirty="0">
                <a:solidFill>
                  <a:srgbClr val="0070C0"/>
                </a:solidFill>
                <a:latin typeface="+mj-lt"/>
              </a:rPr>
              <a:t> </a:t>
            </a:r>
            <a:r>
              <a:rPr lang="en-US" sz="2000" dirty="0">
                <a:solidFill>
                  <a:srgbClr val="5F5F5F"/>
                </a:solidFill>
                <a:latin typeface="+mj-lt"/>
              </a:rPr>
              <a:t>Character Literal:</a:t>
            </a:r>
          </a:p>
          <a:p>
            <a:pPr>
              <a:lnSpc>
                <a:spcPct val="90000"/>
              </a:lnSpc>
              <a:spcBef>
                <a:spcPct val="20000"/>
              </a:spcBef>
              <a:buClr>
                <a:schemeClr val="accent2"/>
              </a:buClr>
              <a:buFont typeface="Wingdings" pitchFamily="2" charset="2"/>
              <a:buNone/>
            </a:pPr>
            <a:r>
              <a:rPr lang="en-US" sz="2000" dirty="0">
                <a:latin typeface="Times New Roman" pitchFamily="18" charset="0"/>
              </a:rPr>
              <a:t>	</a:t>
            </a:r>
            <a:r>
              <a:rPr lang="en-US" sz="2000" b="1" dirty="0">
                <a:solidFill>
                  <a:srgbClr val="000000"/>
                </a:solidFill>
                <a:latin typeface="Courier New" pitchFamily="49" charset="0"/>
              </a:rPr>
              <a:t>'a‘, or  '@’</a:t>
            </a:r>
            <a:endParaRPr lang="en-US" sz="2000" b="1" dirty="0">
              <a:latin typeface="Courier New" pitchFamily="49" charset="0"/>
            </a:endParaRPr>
          </a:p>
          <a:p>
            <a:pPr>
              <a:lnSpc>
                <a:spcPct val="90000"/>
              </a:lnSpc>
              <a:spcBef>
                <a:spcPct val="20000"/>
              </a:spcBef>
              <a:buClr>
                <a:schemeClr val="accent2"/>
              </a:buClr>
              <a:buFont typeface="Wingdings" pitchFamily="2" charset="2"/>
              <a:buNone/>
            </a:pPr>
            <a:r>
              <a:rPr lang="en-US" sz="2000" dirty="0">
                <a:solidFill>
                  <a:schemeClr val="accent2"/>
                </a:solidFill>
                <a:latin typeface="+mj-lt"/>
              </a:rPr>
              <a:t>2. </a:t>
            </a:r>
            <a:r>
              <a:rPr lang="en-US" sz="2000" dirty="0">
                <a:solidFill>
                  <a:srgbClr val="5F5F5F"/>
                </a:solidFill>
                <a:latin typeface="+mj-lt"/>
              </a:rPr>
              <a:t>Unicode Character Literal:</a:t>
            </a:r>
          </a:p>
          <a:p>
            <a:pPr>
              <a:lnSpc>
                <a:spcPct val="90000"/>
              </a:lnSpc>
              <a:spcBef>
                <a:spcPct val="20000"/>
              </a:spcBef>
              <a:buClr>
                <a:schemeClr val="accent2"/>
              </a:buClr>
              <a:buFont typeface="Wingdings" pitchFamily="2" charset="2"/>
              <a:buNone/>
            </a:pPr>
            <a:r>
              <a:rPr lang="en-US" sz="2000" dirty="0">
                <a:latin typeface="Times New Roman" pitchFamily="18" charset="0"/>
              </a:rPr>
              <a:t>	</a:t>
            </a:r>
            <a:r>
              <a:rPr lang="en-US" sz="2000" b="1" dirty="0">
                <a:solidFill>
                  <a:srgbClr val="000000"/>
                </a:solidFill>
                <a:latin typeface="Courier New" pitchFamily="49" charset="0"/>
              </a:rPr>
              <a:t>'\u0041'; // The letter A</a:t>
            </a:r>
          </a:p>
          <a:p>
            <a:pPr>
              <a:lnSpc>
                <a:spcPct val="90000"/>
              </a:lnSpc>
              <a:spcBef>
                <a:spcPct val="20000"/>
              </a:spcBef>
              <a:buClr>
                <a:schemeClr val="accent2"/>
              </a:buClr>
              <a:buFont typeface="Wingdings" pitchFamily="2" charset="2"/>
              <a:buNone/>
            </a:pPr>
            <a:r>
              <a:rPr lang="en-US" sz="2000" dirty="0">
                <a:solidFill>
                  <a:schemeClr val="accent2"/>
                </a:solidFill>
                <a:latin typeface="+mj-lt"/>
              </a:rPr>
              <a:t>3. </a:t>
            </a:r>
            <a:r>
              <a:rPr lang="en-US" sz="2000" dirty="0">
                <a:solidFill>
                  <a:srgbClr val="5F5F5F"/>
                </a:solidFill>
                <a:latin typeface="+mj-lt"/>
              </a:rPr>
              <a:t>Escape Sequences Literals: </a:t>
            </a:r>
          </a:p>
          <a:p>
            <a:pPr>
              <a:lnSpc>
                <a:spcPct val="90000"/>
              </a:lnSpc>
              <a:spcBef>
                <a:spcPct val="20000"/>
              </a:spcBef>
              <a:buClr>
                <a:schemeClr val="accent2"/>
              </a:buClr>
              <a:buFont typeface="Wingdings" pitchFamily="2" charset="2"/>
              <a:buNone/>
            </a:pPr>
            <a:r>
              <a:rPr lang="en-US" sz="2000" dirty="0">
                <a:latin typeface="Times New Roman" pitchFamily="18" charset="0"/>
              </a:rPr>
              <a:t>	</a:t>
            </a:r>
            <a:r>
              <a:rPr lang="en-US" sz="2000" b="1" dirty="0">
                <a:solidFill>
                  <a:srgbClr val="000000"/>
                </a:solidFill>
                <a:latin typeface="Courier New" pitchFamily="49" charset="0"/>
              </a:rPr>
              <a:t>‘\n’ (enter key), ‘\t’ (tab key) </a:t>
            </a:r>
            <a:endParaRPr lang="en-US" sz="2000" dirty="0">
              <a:latin typeface="Times New Roman" pitchFamily="18" charset="0"/>
            </a:endParaRPr>
          </a:p>
          <a:p>
            <a:pPr>
              <a:lnSpc>
                <a:spcPct val="90000"/>
              </a:lnSpc>
              <a:spcBef>
                <a:spcPct val="20000"/>
              </a:spcBef>
              <a:buClr>
                <a:schemeClr val="accent2"/>
              </a:buClr>
              <a:buFont typeface="Wingdings" pitchFamily="2" charset="2"/>
              <a:buNone/>
            </a:pPr>
            <a:r>
              <a:rPr lang="en-US" sz="2000" dirty="0">
                <a:solidFill>
                  <a:schemeClr val="accent2"/>
                </a:solidFill>
                <a:latin typeface="+mj-lt"/>
              </a:rPr>
              <a:t>4. </a:t>
            </a:r>
            <a:r>
              <a:rPr lang="en-US" sz="2000" dirty="0">
                <a:solidFill>
                  <a:srgbClr val="5F5F5F"/>
                </a:solidFill>
                <a:latin typeface="+mj-lt"/>
              </a:rPr>
              <a:t>Octal character literals:</a:t>
            </a:r>
          </a:p>
          <a:p>
            <a:pPr>
              <a:lnSpc>
                <a:spcPct val="90000"/>
              </a:lnSpc>
              <a:spcBef>
                <a:spcPct val="20000"/>
              </a:spcBef>
              <a:buClr>
                <a:schemeClr val="accent2"/>
              </a:buClr>
              <a:buFont typeface="Wingdings" pitchFamily="2" charset="2"/>
              <a:buNone/>
            </a:pPr>
            <a:r>
              <a:rPr lang="en-US" sz="2000" dirty="0">
                <a:latin typeface="Times New Roman" pitchFamily="18" charset="0"/>
              </a:rPr>
              <a:t>	</a:t>
            </a:r>
            <a:r>
              <a:rPr lang="en-US" sz="2000" b="1" dirty="0">
                <a:solidFill>
                  <a:srgbClr val="000000"/>
                </a:solidFill>
                <a:latin typeface="Courier New" pitchFamily="49" charset="0"/>
              </a:rPr>
              <a:t>'\101’ (A)</a:t>
            </a:r>
          </a:p>
          <a:p>
            <a:pPr>
              <a:lnSpc>
                <a:spcPct val="90000"/>
              </a:lnSpc>
              <a:spcBef>
                <a:spcPct val="20000"/>
              </a:spcBef>
              <a:buClr>
                <a:schemeClr val="accent2"/>
              </a:buClr>
              <a:buFont typeface="Wingdings" pitchFamily="2" charset="2"/>
              <a:buNone/>
            </a:pPr>
            <a:endParaRPr lang="en-US" sz="2000" b="1" dirty="0">
              <a:solidFill>
                <a:srgbClr val="000000"/>
              </a:solidFill>
              <a:latin typeface="Courier New" pitchFamily="49" charset="0"/>
            </a:endParaRPr>
          </a:p>
          <a:p>
            <a:pPr>
              <a:lnSpc>
                <a:spcPct val="90000"/>
              </a:lnSpc>
              <a:spcBef>
                <a:spcPts val="1000"/>
              </a:spcBef>
              <a:buClr>
                <a:schemeClr val="accent2"/>
              </a:buClr>
              <a:buFont typeface="Wingdings" pitchFamily="2" charset="2"/>
              <a:buChar char="§"/>
            </a:pPr>
            <a:r>
              <a:rPr lang="en-US" sz="2000" b="1" dirty="0">
                <a:solidFill>
                  <a:srgbClr val="000000"/>
                </a:solidFill>
                <a:latin typeface="Courier New" pitchFamily="49" charset="0"/>
              </a:rPr>
              <a:t>char c=‘z’;</a:t>
            </a:r>
          </a:p>
          <a:p>
            <a:pPr>
              <a:lnSpc>
                <a:spcPct val="90000"/>
              </a:lnSpc>
              <a:spcBef>
                <a:spcPts val="1000"/>
              </a:spcBef>
              <a:buClr>
                <a:schemeClr val="accent2"/>
              </a:buClr>
              <a:buFont typeface="Wingdings" pitchFamily="2" charset="2"/>
              <a:buChar char="§"/>
            </a:pPr>
            <a:r>
              <a:rPr lang="en-US" sz="2000" b="1" dirty="0">
                <a:solidFill>
                  <a:srgbClr val="000000"/>
                </a:solidFill>
                <a:latin typeface="Courier New" pitchFamily="49" charset="0"/>
              </a:rPr>
              <a:t>final char m=‘\101’;</a:t>
            </a:r>
          </a:p>
          <a:p>
            <a:pPr>
              <a:lnSpc>
                <a:spcPct val="90000"/>
              </a:lnSpc>
              <a:spcBef>
                <a:spcPct val="20000"/>
              </a:spcBef>
              <a:buClr>
                <a:schemeClr val="accent2"/>
              </a:buClr>
              <a:buFont typeface="Wingdings" pitchFamily="2" charset="2"/>
              <a:buNone/>
            </a:pPr>
            <a:endParaRPr lang="en-US" sz="2400" dirty="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xfrm>
            <a:off x="6553200" y="6245225"/>
            <a:ext cx="2133600" cy="476250"/>
          </a:xfrm>
          <a:noFill/>
        </p:spPr>
        <p:txBody>
          <a:bodyPr/>
          <a:lstStyle/>
          <a:p>
            <a:fld id="{F6EECC36-3B7D-4D13-A910-0982BF6647B6}" type="slidenum">
              <a:rPr lang="en-US" smtClean="0">
                <a:latin typeface="Arial" charset="0"/>
              </a:rPr>
              <a:pPr/>
              <a:t>16</a:t>
            </a:fld>
            <a:endParaRPr lang="en-US">
              <a:latin typeface="Arial" charset="0"/>
            </a:endParaRPr>
          </a:p>
        </p:txBody>
      </p:sp>
      <p:pic>
        <p:nvPicPr>
          <p:cNvPr id="17411" name="Picture 2"/>
          <p:cNvPicPr>
            <a:picLocks noChangeAspect="1" noChangeArrowheads="1"/>
          </p:cNvPicPr>
          <p:nvPr/>
        </p:nvPicPr>
        <p:blipFill>
          <a:blip r:embed="rId3" cstate="print"/>
          <a:srcRect/>
          <a:stretch>
            <a:fillRect/>
          </a:stretch>
        </p:blipFill>
        <p:spPr bwMode="auto">
          <a:xfrm>
            <a:off x="1295400" y="990600"/>
            <a:ext cx="6373813" cy="5105400"/>
          </a:xfrm>
          <a:prstGeom prst="rect">
            <a:avLst/>
          </a:prstGeom>
          <a:noFill/>
          <a:ln w="9525">
            <a:noFill/>
            <a:miter lim="800000"/>
            <a:headEnd/>
            <a:tailEnd/>
          </a:ln>
        </p:spPr>
      </p:pic>
      <p:sp>
        <p:nvSpPr>
          <p:cNvPr id="17412" name="Rectangle 2"/>
          <p:cNvSpPr>
            <a:spLocks noChangeArrowheads="1"/>
          </p:cNvSpPr>
          <p:nvPr/>
        </p:nvSpPr>
        <p:spPr bwMode="auto">
          <a:xfrm>
            <a:off x="838200" y="152400"/>
            <a:ext cx="7378700" cy="533400"/>
          </a:xfrm>
          <a:prstGeom prst="rect">
            <a:avLst/>
          </a:prstGeom>
          <a:noFill/>
          <a:ln w="9525">
            <a:noFill/>
            <a:miter lim="800000"/>
            <a:headEnd/>
            <a:tailEnd/>
          </a:ln>
        </p:spPr>
        <p:txBody>
          <a:bodyPr anchor="ctr"/>
          <a:lstStyle/>
          <a:p>
            <a:pPr>
              <a:lnSpc>
                <a:spcPct val="85000"/>
              </a:lnSpc>
            </a:pPr>
            <a:r>
              <a:rPr lang="en-US" sz="4000" b="1" dirty="0">
                <a:solidFill>
                  <a:schemeClr val="bg1"/>
                </a:solidFill>
              </a:rPr>
              <a:t>Escape Sequence</a:t>
            </a:r>
          </a:p>
        </p:txBody>
      </p:sp>
      <p:sp>
        <p:nvSpPr>
          <p:cNvPr id="17413" name="Rectangle 4"/>
          <p:cNvSpPr>
            <a:spLocks noChangeArrowheads="1"/>
          </p:cNvSpPr>
          <p:nvPr/>
        </p:nvSpPr>
        <p:spPr bwMode="auto">
          <a:xfrm>
            <a:off x="1371600" y="5943600"/>
            <a:ext cx="2057400" cy="533400"/>
          </a:xfrm>
          <a:prstGeom prst="rect">
            <a:avLst/>
          </a:prstGeom>
          <a:noFill/>
          <a:ln w="9525" algn="ctr">
            <a:solidFill>
              <a:srgbClr val="000000"/>
            </a:solidFill>
            <a:round/>
            <a:headEnd/>
            <a:tailEnd type="triangle" w="med" len="med"/>
          </a:ln>
        </p:spPr>
        <p:txBody>
          <a:bodyPr/>
          <a:lstStyle/>
          <a:p>
            <a:endParaRPr lang="en-IN"/>
          </a:p>
        </p:txBody>
      </p:sp>
      <p:sp>
        <p:nvSpPr>
          <p:cNvPr id="17414" name="Rectangle 5"/>
          <p:cNvSpPr>
            <a:spLocks noChangeArrowheads="1"/>
          </p:cNvSpPr>
          <p:nvPr/>
        </p:nvSpPr>
        <p:spPr bwMode="auto">
          <a:xfrm>
            <a:off x="3505200" y="5943600"/>
            <a:ext cx="3962400" cy="533400"/>
          </a:xfrm>
          <a:prstGeom prst="rect">
            <a:avLst/>
          </a:prstGeom>
          <a:noFill/>
          <a:ln w="9525" algn="ctr">
            <a:solidFill>
              <a:srgbClr val="000000"/>
            </a:solidFill>
            <a:round/>
            <a:headEnd/>
            <a:tailEnd type="triangle" w="med" len="med"/>
          </a:ln>
        </p:spPr>
        <p:txBody>
          <a:bodyPr/>
          <a:lstStyle/>
          <a:p>
            <a:endParaRPr lang="en-IN"/>
          </a:p>
        </p:txBody>
      </p:sp>
      <p:sp>
        <p:nvSpPr>
          <p:cNvPr id="17415" name="TextBox 6"/>
          <p:cNvSpPr txBox="1">
            <a:spLocks noChangeArrowheads="1"/>
          </p:cNvSpPr>
          <p:nvPr/>
        </p:nvSpPr>
        <p:spPr bwMode="auto">
          <a:xfrm>
            <a:off x="1600200" y="6019800"/>
            <a:ext cx="684213" cy="338138"/>
          </a:xfrm>
          <a:prstGeom prst="rect">
            <a:avLst/>
          </a:prstGeom>
          <a:noFill/>
          <a:ln w="9525">
            <a:noFill/>
            <a:miter lim="800000"/>
            <a:headEnd/>
            <a:tailEnd/>
          </a:ln>
        </p:spPr>
        <p:txBody>
          <a:bodyPr wrap="none">
            <a:spAutoFit/>
          </a:bodyPr>
          <a:lstStyle/>
          <a:p>
            <a:r>
              <a:rPr lang="en-US" b="1">
                <a:solidFill>
                  <a:srgbClr val="1B1B1B"/>
                </a:solidFill>
              </a:rPr>
              <a:t>\</a:t>
            </a:r>
            <a:r>
              <a:rPr lang="en-US" b="1">
                <a:solidFill>
                  <a:srgbClr val="303030"/>
                </a:solidFill>
              </a:rPr>
              <a:t>DDD</a:t>
            </a:r>
            <a:endParaRPr lang="en-IN" b="1">
              <a:solidFill>
                <a:srgbClr val="303030"/>
              </a:solidFill>
            </a:endParaRPr>
          </a:p>
        </p:txBody>
      </p:sp>
      <p:sp>
        <p:nvSpPr>
          <p:cNvPr id="17416" name="TextBox 7"/>
          <p:cNvSpPr txBox="1">
            <a:spLocks noChangeArrowheads="1"/>
          </p:cNvSpPr>
          <p:nvPr/>
        </p:nvSpPr>
        <p:spPr bwMode="auto">
          <a:xfrm>
            <a:off x="3505200" y="5943600"/>
            <a:ext cx="3634906" cy="584775"/>
          </a:xfrm>
          <a:prstGeom prst="rect">
            <a:avLst/>
          </a:prstGeom>
          <a:noFill/>
          <a:ln w="9525">
            <a:noFill/>
            <a:miter lim="800000"/>
            <a:headEnd/>
            <a:tailEnd/>
          </a:ln>
        </p:spPr>
        <p:txBody>
          <a:bodyPr wrap="none">
            <a:spAutoFit/>
          </a:bodyPr>
          <a:lstStyle/>
          <a:p>
            <a:r>
              <a:rPr lang="en-US" sz="1600" b="1" dirty="0">
                <a:solidFill>
                  <a:srgbClr val="303030"/>
                </a:solidFill>
                <a:latin typeface="Times New Roman" pitchFamily="18" charset="0"/>
                <a:cs typeface="Times New Roman" pitchFamily="18" charset="0"/>
              </a:rPr>
              <a:t>Character from the Unicode characters</a:t>
            </a:r>
          </a:p>
          <a:p>
            <a:r>
              <a:rPr lang="en-US" sz="1600" b="1" dirty="0">
                <a:solidFill>
                  <a:srgbClr val="303030"/>
                </a:solidFill>
                <a:latin typeface="Times New Roman" pitchFamily="18" charset="0"/>
                <a:cs typeface="Times New Roman" pitchFamily="18" charset="0"/>
              </a:rPr>
              <a:t>set (DDD is octal digits)</a:t>
            </a:r>
            <a:endParaRPr lang="en-IN" sz="1600" b="1" dirty="0">
              <a:solidFill>
                <a:srgbClr val="30303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6553200" y="6245225"/>
            <a:ext cx="2133600" cy="476250"/>
          </a:xfrm>
          <a:noFill/>
        </p:spPr>
        <p:txBody>
          <a:bodyPr/>
          <a:lstStyle/>
          <a:p>
            <a:fld id="{121D25B9-42FA-45B7-8A0B-77AC457FF077}" type="slidenum">
              <a:rPr lang="en-US" smtClean="0">
                <a:latin typeface="Arial" charset="0"/>
              </a:rPr>
              <a:pPr/>
              <a:t>17</a:t>
            </a:fld>
            <a:endParaRPr lang="en-US">
              <a:latin typeface="Arial" charset="0"/>
            </a:endParaRPr>
          </a:p>
        </p:txBody>
      </p:sp>
      <p:sp>
        <p:nvSpPr>
          <p:cNvPr id="18435" name="Rectangle 2"/>
          <p:cNvSpPr>
            <a:spLocks noChangeArrowheads="1"/>
          </p:cNvSpPr>
          <p:nvPr/>
        </p:nvSpPr>
        <p:spPr bwMode="auto">
          <a:xfrm>
            <a:off x="0" y="228600"/>
            <a:ext cx="7378700" cy="304800"/>
          </a:xfrm>
          <a:prstGeom prst="rect">
            <a:avLst/>
          </a:prstGeom>
          <a:noFill/>
          <a:ln w="9525">
            <a:noFill/>
            <a:miter lim="800000"/>
            <a:headEnd/>
            <a:tailEnd/>
          </a:ln>
        </p:spPr>
        <p:txBody>
          <a:bodyPr anchor="ctr"/>
          <a:lstStyle/>
          <a:p>
            <a:pPr>
              <a:lnSpc>
                <a:spcPct val="85000"/>
              </a:lnSpc>
            </a:pPr>
            <a:r>
              <a:rPr lang="en-US" sz="4000" b="1" dirty="0">
                <a:solidFill>
                  <a:schemeClr val="bg1"/>
                </a:solidFill>
              </a:rPr>
              <a:t>Boolean literals</a:t>
            </a:r>
          </a:p>
        </p:txBody>
      </p:sp>
      <p:sp>
        <p:nvSpPr>
          <p:cNvPr id="18436" name="Rectangle 3"/>
          <p:cNvSpPr>
            <a:spLocks noChangeArrowheads="1"/>
          </p:cNvSpPr>
          <p:nvPr/>
        </p:nvSpPr>
        <p:spPr bwMode="auto">
          <a:xfrm>
            <a:off x="304800" y="990600"/>
            <a:ext cx="8610600" cy="2246769"/>
          </a:xfrm>
          <a:prstGeom prst="rect">
            <a:avLst/>
          </a:prstGeom>
          <a:noFill/>
          <a:ln w="9525">
            <a:noFill/>
            <a:miter lim="800000"/>
            <a:headEnd/>
            <a:tailEnd/>
          </a:ln>
        </p:spPr>
        <p:txBody>
          <a:bodyPr wrap="square">
            <a:spAutoFit/>
          </a:bodyPr>
          <a:lstStyle/>
          <a:p>
            <a:pPr>
              <a:spcBef>
                <a:spcPct val="50000"/>
              </a:spcBef>
              <a:buClr>
                <a:srgbClr val="002060"/>
              </a:buClr>
              <a:buFont typeface="Wingdings" pitchFamily="2" charset="2"/>
              <a:buChar char="§"/>
            </a:pPr>
            <a:r>
              <a:rPr lang="en-US" sz="2000" b="1" dirty="0">
                <a:solidFill>
                  <a:srgbClr val="000000"/>
                </a:solidFill>
                <a:latin typeface="Courier New" pitchFamily="49" charset="0"/>
              </a:rPr>
              <a:t> true</a:t>
            </a:r>
          </a:p>
          <a:p>
            <a:pPr>
              <a:spcBef>
                <a:spcPct val="50000"/>
              </a:spcBef>
              <a:buClr>
                <a:srgbClr val="002060"/>
              </a:buClr>
              <a:buFont typeface="Wingdings" pitchFamily="2" charset="2"/>
              <a:buChar char="§"/>
            </a:pPr>
            <a:r>
              <a:rPr lang="en-US" sz="2000" b="1" dirty="0">
                <a:solidFill>
                  <a:srgbClr val="000000"/>
                </a:solidFill>
                <a:latin typeface="Courier New" pitchFamily="49" charset="0"/>
              </a:rPr>
              <a:t> false</a:t>
            </a:r>
          </a:p>
          <a:p>
            <a:pPr>
              <a:spcBef>
                <a:spcPct val="50000"/>
              </a:spcBef>
              <a:buClr>
                <a:srgbClr val="002060"/>
              </a:buClr>
              <a:buFont typeface="Wingdings" pitchFamily="2" charset="2"/>
              <a:buChar char="§"/>
            </a:pPr>
            <a:r>
              <a:rPr lang="en-US" sz="2000" b="1" dirty="0">
                <a:solidFill>
                  <a:srgbClr val="000000"/>
                </a:solidFill>
                <a:latin typeface="Courier New" pitchFamily="49" charset="0"/>
              </a:rPr>
              <a:t> boolean b=true;</a:t>
            </a:r>
          </a:p>
          <a:p>
            <a:pPr>
              <a:spcBef>
                <a:spcPct val="50000"/>
              </a:spcBef>
              <a:buClr>
                <a:srgbClr val="002060"/>
              </a:buClr>
              <a:buFont typeface="Wingdings" pitchFamily="2" charset="2"/>
              <a:buChar char="§"/>
            </a:pPr>
            <a:r>
              <a:rPr lang="en-US" sz="2000" b="1" dirty="0">
                <a:solidFill>
                  <a:srgbClr val="000000"/>
                </a:solidFill>
                <a:latin typeface="Courier New" pitchFamily="49" charset="0"/>
              </a:rPr>
              <a:t> final boolean b=false;</a:t>
            </a:r>
          </a:p>
          <a:p>
            <a:pPr>
              <a:spcBef>
                <a:spcPct val="50000"/>
              </a:spcBef>
              <a:buClr>
                <a:srgbClr val="002060"/>
              </a:buClr>
            </a:pPr>
            <a:endParaRPr lang="en-US" sz="2000" b="1" dirty="0">
              <a:solidFill>
                <a:srgbClr val="000000"/>
              </a:solidFill>
              <a:latin typeface="Courier New" pitchFamily="49" charset="0"/>
            </a:endParaRPr>
          </a:p>
        </p:txBody>
      </p:sp>
      <p:sp>
        <p:nvSpPr>
          <p:cNvPr id="18438" name="Rectangle 5"/>
          <p:cNvSpPr>
            <a:spLocks noChangeArrowheads="1"/>
          </p:cNvSpPr>
          <p:nvPr/>
        </p:nvSpPr>
        <p:spPr bwMode="auto">
          <a:xfrm>
            <a:off x="152400" y="4267200"/>
            <a:ext cx="8534400" cy="2057400"/>
          </a:xfrm>
          <a:prstGeom prst="rect">
            <a:avLst/>
          </a:prstGeom>
          <a:noFill/>
          <a:ln w="9525">
            <a:noFill/>
            <a:miter lim="800000"/>
            <a:headEnd/>
            <a:tailEnd/>
          </a:ln>
        </p:spPr>
        <p:txBody>
          <a:bodyPr/>
          <a:lstStyle/>
          <a:p>
            <a:pPr marL="1771650" lvl="4" indent="-228600">
              <a:lnSpc>
                <a:spcPct val="90000"/>
              </a:lnSpc>
              <a:spcBef>
                <a:spcPct val="20000"/>
              </a:spcBef>
              <a:buClr>
                <a:schemeClr val="accent2"/>
              </a:buClr>
              <a:buFont typeface="Wingdings" pitchFamily="2" charset="2"/>
              <a:buNone/>
            </a:pPr>
            <a:r>
              <a:rPr lang="en-US" sz="2800" b="1" dirty="0">
                <a:solidFill>
                  <a:srgbClr val="000000"/>
                </a:solidFill>
                <a:latin typeface="Courier New" pitchFamily="49" charset="0"/>
              </a:rPr>
              <a:t>			</a:t>
            </a:r>
          </a:p>
        </p:txBody>
      </p:sp>
      <p:sp>
        <p:nvSpPr>
          <p:cNvPr id="7" name="Rectangle 6"/>
          <p:cNvSpPr/>
          <p:nvPr/>
        </p:nvSpPr>
        <p:spPr>
          <a:xfrm>
            <a:off x="381000" y="3429000"/>
            <a:ext cx="8229600" cy="3046988"/>
          </a:xfrm>
          <a:prstGeom prst="rect">
            <a:avLst/>
          </a:prstGeom>
        </p:spPr>
        <p:txBody>
          <a:bodyPr wrap="square">
            <a:spAutoFit/>
          </a:bodyPr>
          <a:lstStyle/>
          <a:p>
            <a:pPr>
              <a:spcBef>
                <a:spcPct val="50000"/>
              </a:spcBef>
              <a:buClr>
                <a:srgbClr val="002060"/>
              </a:buClr>
              <a:buFont typeface="Wingdings" pitchFamily="2" charset="2"/>
              <a:buChar char="§"/>
            </a:pPr>
            <a:r>
              <a:rPr lang="en-US" b="1" dirty="0">
                <a:solidFill>
                  <a:srgbClr val="000000"/>
                </a:solidFill>
                <a:latin typeface="Courier New" pitchFamily="49" charset="0"/>
              </a:rPr>
              <a:t> </a:t>
            </a:r>
            <a:r>
              <a:rPr lang="en-US" dirty="0">
                <a:solidFill>
                  <a:srgbClr val="5F5F5F"/>
                </a:solidFill>
              </a:rPr>
              <a:t>Unlike C/C++, </a:t>
            </a:r>
            <a:r>
              <a:rPr lang="en-US" b="1" dirty="0">
                <a:solidFill>
                  <a:srgbClr val="000000"/>
                </a:solidFill>
                <a:latin typeface="Courier New" pitchFamily="49" charset="0"/>
              </a:rPr>
              <a:t>boolean</a:t>
            </a:r>
            <a:r>
              <a:rPr lang="en-US" dirty="0">
                <a:solidFill>
                  <a:srgbClr val="5F5F5F"/>
                </a:solidFill>
              </a:rPr>
              <a:t> literals are not mapped to 0 or non-zero number. </a:t>
            </a:r>
          </a:p>
          <a:p>
            <a:pPr>
              <a:spcBef>
                <a:spcPct val="50000"/>
              </a:spcBef>
              <a:buClr>
                <a:srgbClr val="002060"/>
              </a:buClr>
              <a:buFont typeface="Wingdings" pitchFamily="2" charset="2"/>
              <a:buChar char="§"/>
            </a:pPr>
            <a:r>
              <a:rPr lang="en-US" dirty="0">
                <a:solidFill>
                  <a:srgbClr val="5F5F5F"/>
                </a:solidFill>
              </a:rPr>
              <a:t>The </a:t>
            </a:r>
            <a:r>
              <a:rPr lang="en-US" b="1" dirty="0">
                <a:solidFill>
                  <a:srgbClr val="000000"/>
                </a:solidFill>
                <a:latin typeface="Courier New" pitchFamily="49" charset="0"/>
              </a:rPr>
              <a:t>boolean</a:t>
            </a:r>
            <a:r>
              <a:rPr lang="en-US" dirty="0">
                <a:solidFill>
                  <a:srgbClr val="5F5F5F"/>
                </a:solidFill>
              </a:rPr>
              <a:t> value is type-safe. They are not convertible to anything.</a:t>
            </a:r>
          </a:p>
          <a:p>
            <a:pPr>
              <a:spcBef>
                <a:spcPct val="50000"/>
              </a:spcBef>
              <a:buClr>
                <a:srgbClr val="002060"/>
              </a:buClr>
            </a:pPr>
            <a:r>
              <a:rPr lang="en-US" sz="2000" b="1" strike="sngStrike" dirty="0">
                <a:solidFill>
                  <a:srgbClr val="000000"/>
                </a:solidFill>
                <a:latin typeface="Courier New" pitchFamily="49" charset="0"/>
              </a:rPr>
              <a:t>boolean b1=1;</a:t>
            </a:r>
          </a:p>
          <a:p>
            <a:pPr>
              <a:spcBef>
                <a:spcPct val="50000"/>
              </a:spcBef>
              <a:buClr>
                <a:srgbClr val="002060"/>
              </a:buClr>
            </a:pPr>
            <a:r>
              <a:rPr lang="en-US" sz="2000" b="1" strike="sngStrike" dirty="0">
                <a:solidFill>
                  <a:srgbClr val="000000"/>
                </a:solidFill>
                <a:latin typeface="Courier New" pitchFamily="49" charset="0"/>
              </a:rPr>
              <a:t>boolean b2=10;</a:t>
            </a:r>
          </a:p>
          <a:p>
            <a:pPr>
              <a:spcBef>
                <a:spcPct val="50000"/>
              </a:spcBef>
              <a:buClr>
                <a:srgbClr val="002060"/>
              </a:buClr>
            </a:pPr>
            <a:r>
              <a:rPr lang="en-US" sz="2000" b="1" strike="sngStrike" dirty="0">
                <a:solidFill>
                  <a:srgbClr val="000000"/>
                </a:solidFill>
                <a:latin typeface="Courier New" pitchFamily="49" charset="0"/>
              </a:rPr>
              <a:t>boolean b3=-1;</a:t>
            </a:r>
          </a:p>
          <a:p>
            <a:pPr>
              <a:spcBef>
                <a:spcPct val="50000"/>
              </a:spcBef>
              <a:buClr>
                <a:srgbClr val="002060"/>
              </a:buClr>
            </a:pPr>
            <a:r>
              <a:rPr lang="en-US" dirty="0">
                <a:solidFill>
                  <a:srgbClr val="5F5F5F"/>
                </a:solidFill>
              </a:rPr>
              <a:t>All the above statements will give compilation error</a:t>
            </a:r>
          </a:p>
          <a:p>
            <a:pPr>
              <a:spcBef>
                <a:spcPct val="50000"/>
              </a:spcBef>
              <a:buClr>
                <a:srgbClr val="002060"/>
              </a:buClr>
            </a:pPr>
            <a:endParaRPr lang="en-US" dirty="0">
              <a:solidFill>
                <a:srgbClr val="5F5F5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String Literals</a:t>
            </a:r>
          </a:p>
        </p:txBody>
      </p:sp>
      <p:sp>
        <p:nvSpPr>
          <p:cNvPr id="4" name="Content Placeholder 3"/>
          <p:cNvSpPr>
            <a:spLocks noGrp="1"/>
          </p:cNvSpPr>
          <p:nvPr>
            <p:ph idx="1"/>
          </p:nvPr>
        </p:nvSpPr>
        <p:spPr/>
        <p:txBody>
          <a:bodyPr/>
          <a:lstStyle/>
          <a:p>
            <a:pPr marL="57150">
              <a:lnSpc>
                <a:spcPct val="90000"/>
              </a:lnSpc>
              <a:spcBef>
                <a:spcPts val="1000"/>
              </a:spcBef>
            </a:pPr>
            <a:r>
              <a:rPr lang="en-US" b="1" dirty="0">
                <a:solidFill>
                  <a:srgbClr val="000000"/>
                </a:solidFill>
                <a:latin typeface="Courier New" pitchFamily="49" charset="0"/>
              </a:rPr>
              <a:t>“Bill Gates”</a:t>
            </a:r>
          </a:p>
          <a:p>
            <a:pPr marL="57150">
              <a:lnSpc>
                <a:spcPct val="90000"/>
              </a:lnSpc>
              <a:spcBef>
                <a:spcPts val="1000"/>
              </a:spcBef>
            </a:pPr>
            <a:r>
              <a:rPr lang="en-US" b="1" dirty="0">
                <a:solidFill>
                  <a:srgbClr val="000000"/>
                </a:solidFill>
                <a:latin typeface="Courier New" pitchFamily="49" charset="0"/>
              </a:rPr>
              <a:t>“Thank You”</a:t>
            </a:r>
          </a:p>
          <a:p>
            <a:pPr marL="57150">
              <a:lnSpc>
                <a:spcPct val="90000"/>
              </a:lnSpc>
              <a:spcBef>
                <a:spcPts val="1000"/>
              </a:spcBef>
            </a:pPr>
            <a:r>
              <a:rPr lang="en-US" b="1" dirty="0">
                <a:solidFill>
                  <a:srgbClr val="000000"/>
                </a:solidFill>
                <a:latin typeface="Courier New" pitchFamily="49" charset="0"/>
              </a:rPr>
              <a:t>"\u0041\u0069</a:t>
            </a:r>
            <a:r>
              <a:rPr lang="en-US" b="1" dirty="0">
                <a:solidFill>
                  <a:srgbClr val="990099"/>
                </a:solidFill>
                <a:latin typeface="Courier New" pitchFamily="49" charset="0"/>
                <a:cs typeface="Courier New" pitchFamily="49" charset="0"/>
              </a:rPr>
              <a:t> </a:t>
            </a:r>
            <a:r>
              <a:rPr lang="en-US" b="1" dirty="0">
                <a:solidFill>
                  <a:srgbClr val="000000"/>
                </a:solidFill>
                <a:latin typeface="Courier New" pitchFamily="49" charset="0"/>
              </a:rPr>
              <a:t>“ (Ai)</a:t>
            </a:r>
          </a:p>
          <a:p>
            <a:pPr marL="57150">
              <a:lnSpc>
                <a:spcPct val="90000"/>
              </a:lnSpc>
              <a:spcBef>
                <a:spcPts val="1000"/>
              </a:spcBef>
            </a:pPr>
            <a:endParaRPr lang="en-US" b="1" dirty="0">
              <a:solidFill>
                <a:srgbClr val="000000"/>
              </a:solidFill>
              <a:latin typeface="Courier New" pitchFamily="49" charset="0"/>
            </a:endParaRPr>
          </a:p>
          <a:p>
            <a:pPr marL="57150">
              <a:lnSpc>
                <a:spcPct val="90000"/>
              </a:lnSpc>
              <a:spcBef>
                <a:spcPts val="1000"/>
              </a:spcBef>
            </a:pPr>
            <a:r>
              <a:rPr lang="en-US" kern="1200" dirty="0">
                <a:latin typeface="Arial" charset="0"/>
              </a:rPr>
              <a:t>String is a type defined by java standard library. </a:t>
            </a:r>
            <a:endParaRPr lang="en-US" b="1" dirty="0">
              <a:solidFill>
                <a:srgbClr val="000000"/>
              </a:solidFill>
              <a:latin typeface="Courier New" pitchFamily="49" charset="0"/>
            </a:endParaRPr>
          </a:p>
          <a:p>
            <a:pPr marL="57150">
              <a:lnSpc>
                <a:spcPct val="90000"/>
              </a:lnSpc>
              <a:spcBef>
                <a:spcPts val="1000"/>
              </a:spcBef>
            </a:pPr>
            <a:r>
              <a:rPr lang="en-US" b="1" dirty="0">
                <a:solidFill>
                  <a:srgbClr val="000000"/>
                </a:solidFill>
                <a:latin typeface="Courier New" pitchFamily="49" charset="0"/>
              </a:rPr>
              <a:t>String s= “Welcome”;</a:t>
            </a:r>
          </a:p>
          <a:p>
            <a:pPr marL="57150">
              <a:lnSpc>
                <a:spcPct val="90000"/>
              </a:lnSpc>
              <a:spcBef>
                <a:spcPts val="1000"/>
              </a:spcBef>
            </a:pPr>
            <a:r>
              <a:rPr lang="en-US" b="1" dirty="0">
                <a:solidFill>
                  <a:srgbClr val="000000"/>
                </a:solidFill>
                <a:latin typeface="Courier New" pitchFamily="49" charset="0"/>
              </a:rPr>
              <a:t>final String=“Fly\n”;</a:t>
            </a:r>
          </a:p>
          <a:p>
            <a:pPr>
              <a:buNone/>
            </a:pPr>
            <a:endParaRPr lang="en-US" dirty="0"/>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xfrm>
            <a:off x="6553200" y="6245225"/>
            <a:ext cx="2133600" cy="476250"/>
          </a:xfrm>
          <a:noFill/>
        </p:spPr>
        <p:txBody>
          <a:bodyPr/>
          <a:lstStyle/>
          <a:p>
            <a:fld id="{A3D7D42C-7B62-4A89-9DC7-D5367600AA82}" type="slidenum">
              <a:rPr lang="en-US" smtClean="0">
                <a:latin typeface="Arial" charset="0"/>
              </a:rPr>
              <a:pPr/>
              <a:t>19</a:t>
            </a:fld>
            <a:endParaRPr lang="en-US">
              <a:latin typeface="Arial" charset="0"/>
            </a:endParaRPr>
          </a:p>
        </p:txBody>
      </p:sp>
      <p:sp>
        <p:nvSpPr>
          <p:cNvPr id="19459" name="Rectangle 2"/>
          <p:cNvSpPr>
            <a:spLocks noChangeArrowheads="1"/>
          </p:cNvSpPr>
          <p:nvPr/>
        </p:nvSpPr>
        <p:spPr bwMode="auto">
          <a:xfrm>
            <a:off x="685800" y="228600"/>
            <a:ext cx="7378700" cy="533400"/>
          </a:xfrm>
          <a:prstGeom prst="rect">
            <a:avLst/>
          </a:prstGeom>
          <a:noFill/>
          <a:ln w="9525">
            <a:noFill/>
            <a:miter lim="800000"/>
            <a:headEnd/>
            <a:tailEnd/>
          </a:ln>
        </p:spPr>
        <p:txBody>
          <a:bodyPr anchor="ctr"/>
          <a:lstStyle/>
          <a:p>
            <a:pPr>
              <a:lnSpc>
                <a:spcPct val="85000"/>
              </a:lnSpc>
            </a:pPr>
            <a:r>
              <a:rPr lang="en-US" sz="4000" b="1" dirty="0">
                <a:solidFill>
                  <a:schemeClr val="bg1"/>
                </a:solidFill>
                <a:latin typeface="+mj-lt"/>
                <a:ea typeface="+mj-ea"/>
                <a:cs typeface="+mj-cs"/>
              </a:rPr>
              <a:t>Variable Declarations</a:t>
            </a:r>
          </a:p>
        </p:txBody>
      </p:sp>
      <p:sp>
        <p:nvSpPr>
          <p:cNvPr id="19460" name="Rectangle 3"/>
          <p:cNvSpPr>
            <a:spLocks noChangeArrowheads="1"/>
          </p:cNvSpPr>
          <p:nvPr/>
        </p:nvSpPr>
        <p:spPr bwMode="auto">
          <a:xfrm>
            <a:off x="228600" y="1219200"/>
            <a:ext cx="8610600" cy="5375831"/>
          </a:xfrm>
          <a:prstGeom prst="rect">
            <a:avLst/>
          </a:prstGeom>
          <a:noFill/>
          <a:ln w="9525">
            <a:noFill/>
            <a:miter lim="800000"/>
            <a:headEnd/>
            <a:tailEnd/>
          </a:ln>
        </p:spPr>
        <p:txBody>
          <a:bodyPr>
            <a:spAutoFit/>
          </a:bodyPr>
          <a:lstStyle/>
          <a:p>
            <a:pPr marL="457200" indent="-457200">
              <a:spcBef>
                <a:spcPts val="1000"/>
              </a:spcBef>
              <a:buClr>
                <a:srgbClr val="002060"/>
              </a:buClr>
              <a:buFont typeface="Wingdings" pitchFamily="2" charset="2"/>
              <a:buChar char="§"/>
            </a:pPr>
            <a:r>
              <a:rPr lang="en-US" sz="2000" dirty="0">
                <a:solidFill>
                  <a:srgbClr val="5F5F5F"/>
                </a:solidFill>
              </a:rPr>
              <a:t>Local declarations</a:t>
            </a:r>
          </a:p>
          <a:p>
            <a:pPr lvl="1">
              <a:spcBef>
                <a:spcPts val="1000"/>
              </a:spcBef>
              <a:buClr>
                <a:srgbClr val="002060"/>
              </a:buClr>
              <a:buFont typeface="Wingdings" pitchFamily="2" charset="2"/>
              <a:buChar char="§"/>
            </a:pPr>
            <a:r>
              <a:rPr lang="en-US" sz="2000" dirty="0">
                <a:solidFill>
                  <a:srgbClr val="5F5F5F"/>
                </a:solidFill>
              </a:rPr>
              <a:t>Declarations made inside a method </a:t>
            </a:r>
          </a:p>
          <a:p>
            <a:pPr lvl="1">
              <a:spcBef>
                <a:spcPts val="1000"/>
              </a:spcBef>
              <a:buClr>
                <a:srgbClr val="002060"/>
              </a:buClr>
              <a:buFont typeface="Wingdings" pitchFamily="2" charset="2"/>
              <a:buChar char="§"/>
            </a:pPr>
            <a:r>
              <a:rPr lang="en-US" sz="2000" dirty="0">
                <a:solidFill>
                  <a:srgbClr val="5F5F5F"/>
                </a:solidFill>
              </a:rPr>
              <a:t>A local variable </a:t>
            </a:r>
            <a:r>
              <a:rPr lang="en-US" sz="2000" b="1" dirty="0">
                <a:solidFill>
                  <a:srgbClr val="5F5F5F"/>
                </a:solidFill>
              </a:rPr>
              <a:t>must always be initialized </a:t>
            </a:r>
            <a:r>
              <a:rPr lang="en-US" sz="2000" dirty="0">
                <a:solidFill>
                  <a:srgbClr val="5F5F5F"/>
                </a:solidFill>
              </a:rPr>
              <a:t>to a value before it can be used in calculations or display. </a:t>
            </a:r>
          </a:p>
          <a:p>
            <a:pPr lvl="1">
              <a:spcBef>
                <a:spcPts val="1000"/>
              </a:spcBef>
              <a:buClr>
                <a:srgbClr val="002060"/>
              </a:buClr>
              <a:buFont typeface="Wingdings" pitchFamily="2" charset="2"/>
              <a:buChar char="§"/>
            </a:pPr>
            <a:r>
              <a:rPr lang="en-US" sz="2000" dirty="0">
                <a:solidFill>
                  <a:srgbClr val="5F5F5F"/>
                </a:solidFill>
              </a:rPr>
              <a:t>If a variable is used without initialization, compiler will flag an error.</a:t>
            </a:r>
          </a:p>
          <a:p>
            <a:pPr lvl="1">
              <a:spcBef>
                <a:spcPts val="1000"/>
              </a:spcBef>
              <a:buClr>
                <a:srgbClr val="002060"/>
              </a:buClr>
              <a:buFont typeface="Wingdings" pitchFamily="2" charset="2"/>
              <a:buChar char="§"/>
            </a:pPr>
            <a:endParaRPr lang="en-US" sz="2000" dirty="0">
              <a:solidFill>
                <a:srgbClr val="5F5F5F"/>
              </a:solidFill>
            </a:endParaRPr>
          </a:p>
          <a:p>
            <a:pPr marL="457200" indent="-457200">
              <a:spcBef>
                <a:spcPts val="1000"/>
              </a:spcBef>
              <a:buClr>
                <a:srgbClr val="002060"/>
              </a:buClr>
              <a:buFont typeface="Wingdings" pitchFamily="2" charset="2"/>
              <a:buChar char="§"/>
            </a:pPr>
            <a:r>
              <a:rPr lang="en-US" sz="2000" dirty="0">
                <a:solidFill>
                  <a:srgbClr val="5F5F5F"/>
                </a:solidFill>
              </a:rPr>
              <a:t>Class declarations</a:t>
            </a:r>
          </a:p>
          <a:p>
            <a:pPr lvl="1">
              <a:spcBef>
                <a:spcPts val="1000"/>
              </a:spcBef>
              <a:buClr>
                <a:srgbClr val="002060"/>
              </a:buClr>
              <a:buFont typeface="Wingdings" pitchFamily="2" charset="2"/>
              <a:buChar char="§"/>
            </a:pPr>
            <a:r>
              <a:rPr lang="en-US" sz="2000" dirty="0">
                <a:solidFill>
                  <a:srgbClr val="5F5F5F"/>
                </a:solidFill>
              </a:rPr>
              <a:t>Declarations made outside a method</a:t>
            </a:r>
          </a:p>
          <a:p>
            <a:pPr lvl="1">
              <a:spcBef>
                <a:spcPts val="1000"/>
              </a:spcBef>
              <a:buClr>
                <a:srgbClr val="002060"/>
              </a:buClr>
              <a:buFont typeface="Wingdings" pitchFamily="2" charset="2"/>
              <a:buChar char="§"/>
            </a:pPr>
            <a:r>
              <a:rPr lang="en-US" sz="2000" dirty="0">
                <a:solidFill>
                  <a:srgbClr val="5F5F5F"/>
                </a:solidFill>
              </a:rPr>
              <a:t>A class variable is </a:t>
            </a:r>
            <a:r>
              <a:rPr lang="en-US" sz="2000" b="1" dirty="0">
                <a:solidFill>
                  <a:srgbClr val="5F5F5F"/>
                </a:solidFill>
              </a:rPr>
              <a:t>automatically assigned a default value </a:t>
            </a:r>
            <a:r>
              <a:rPr lang="en-US" sz="2000" dirty="0">
                <a:solidFill>
                  <a:srgbClr val="5F5F5F"/>
                </a:solidFill>
              </a:rPr>
              <a:t>if it is not initialized.</a:t>
            </a:r>
          </a:p>
          <a:p>
            <a:pPr lvl="1">
              <a:spcBef>
                <a:spcPts val="1000"/>
              </a:spcBef>
              <a:buClr>
                <a:srgbClr val="002060"/>
              </a:buClr>
              <a:buFont typeface="Wingdings" pitchFamily="2" charset="2"/>
              <a:buChar char="§"/>
            </a:pPr>
            <a:r>
              <a:rPr lang="en-US" sz="2000" dirty="0">
                <a:solidFill>
                  <a:srgbClr val="5F5F5F"/>
                </a:solidFill>
              </a:rPr>
              <a:t>There are two types of class declarations</a:t>
            </a:r>
          </a:p>
          <a:p>
            <a:pPr lvl="2">
              <a:spcBef>
                <a:spcPts val="1000"/>
              </a:spcBef>
              <a:buClr>
                <a:srgbClr val="002060"/>
              </a:buClr>
              <a:buFont typeface="Wingdings" pitchFamily="2" charset="2"/>
              <a:buChar char="§"/>
            </a:pPr>
            <a:r>
              <a:rPr lang="en-US" sz="2000" dirty="0">
                <a:solidFill>
                  <a:srgbClr val="5F5F5F"/>
                </a:solidFill>
              </a:rPr>
              <a:t>Instance declaration</a:t>
            </a:r>
          </a:p>
          <a:p>
            <a:pPr lvl="2">
              <a:spcBef>
                <a:spcPts val="1000"/>
              </a:spcBef>
              <a:buClr>
                <a:srgbClr val="002060"/>
              </a:buClr>
              <a:buFont typeface="Wingdings" pitchFamily="2" charset="2"/>
              <a:buChar char="§"/>
            </a:pPr>
            <a:r>
              <a:rPr lang="en-US" sz="2000" dirty="0">
                <a:solidFill>
                  <a:srgbClr val="5F5F5F"/>
                </a:solidFill>
              </a:rPr>
              <a:t>Static declaration</a:t>
            </a:r>
          </a:p>
        </p:txBody>
      </p:sp>
      <p:sp>
        <p:nvSpPr>
          <p:cNvPr id="6" name="TextBox 5"/>
          <p:cNvSpPr txBox="1"/>
          <p:nvPr/>
        </p:nvSpPr>
        <p:spPr>
          <a:xfrm>
            <a:off x="6019800" y="5715000"/>
            <a:ext cx="2895600" cy="646331"/>
          </a:xfrm>
          <a:prstGeom prst="rect">
            <a:avLst/>
          </a:prstGeom>
          <a:noFill/>
        </p:spPr>
        <p:txBody>
          <a:bodyPr wrap="square" rtlCol="0">
            <a:spAutoFit/>
          </a:bodyPr>
          <a:lstStyle/>
          <a:p>
            <a:r>
              <a:rPr lang="en-US" dirty="0">
                <a:solidFill>
                  <a:schemeClr val="accent2">
                    <a:lumMod val="40000"/>
                    <a:lumOff val="60000"/>
                  </a:schemeClr>
                </a:solidFill>
              </a:rPr>
              <a:t>More on this in classes session</a:t>
            </a:r>
          </a:p>
        </p:txBody>
      </p:sp>
      <p:cxnSp>
        <p:nvCxnSpPr>
          <p:cNvPr id="8" name="Straight Arrow Connector 7"/>
          <p:cNvCxnSpPr/>
          <p:nvPr/>
        </p:nvCxnSpPr>
        <p:spPr>
          <a:xfrm flipV="1">
            <a:off x="3429000" y="6019800"/>
            <a:ext cx="27432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a:xfrm>
            <a:off x="6553200" y="6245225"/>
            <a:ext cx="2133600" cy="476250"/>
          </a:xfrm>
          <a:noFill/>
        </p:spPr>
        <p:txBody>
          <a:bodyPr/>
          <a:lstStyle/>
          <a:p>
            <a:fld id="{94201926-3D90-4A2E-A907-9324AF1E1B53}" type="slidenum">
              <a:rPr lang="en-US" smtClean="0">
                <a:latin typeface="Arial" charset="0"/>
              </a:rPr>
              <a:pPr/>
              <a:t>2</a:t>
            </a:fld>
            <a:endParaRPr lang="en-US">
              <a:latin typeface="Arial" charset="0"/>
            </a:endParaRPr>
          </a:p>
        </p:txBody>
      </p:sp>
      <p:sp>
        <p:nvSpPr>
          <p:cNvPr id="7171" name="Rectangle 2"/>
          <p:cNvSpPr>
            <a:spLocks noChangeArrowheads="1"/>
          </p:cNvSpPr>
          <p:nvPr/>
        </p:nvSpPr>
        <p:spPr bwMode="auto">
          <a:xfrm>
            <a:off x="76200" y="152400"/>
            <a:ext cx="8991600" cy="609600"/>
          </a:xfrm>
          <a:prstGeom prst="rect">
            <a:avLst/>
          </a:prstGeom>
          <a:noFill/>
          <a:ln w="9525">
            <a:noFill/>
            <a:miter lim="800000"/>
            <a:headEnd/>
            <a:tailEnd/>
          </a:ln>
        </p:spPr>
        <p:txBody>
          <a:bodyPr anchor="ctr"/>
          <a:lstStyle/>
          <a:p>
            <a:pPr>
              <a:lnSpc>
                <a:spcPct val="85000"/>
              </a:lnSpc>
            </a:pPr>
            <a:r>
              <a:rPr lang="en-US" sz="4000" b="1" dirty="0">
                <a:solidFill>
                  <a:schemeClr val="bg1"/>
                </a:solidFill>
              </a:rPr>
              <a:t>Primitive data types</a:t>
            </a:r>
          </a:p>
        </p:txBody>
      </p:sp>
      <p:sp>
        <p:nvSpPr>
          <p:cNvPr id="224259" name="Rectangle 3"/>
          <p:cNvSpPr>
            <a:spLocks noChangeArrowheads="1"/>
          </p:cNvSpPr>
          <p:nvPr/>
        </p:nvSpPr>
        <p:spPr bwMode="auto">
          <a:xfrm>
            <a:off x="457200" y="1944688"/>
            <a:ext cx="8382000" cy="2759730"/>
          </a:xfrm>
          <a:prstGeom prst="rect">
            <a:avLst/>
          </a:prstGeom>
          <a:noFill/>
          <a:ln w="9525">
            <a:noFill/>
            <a:miter lim="800000"/>
            <a:headEnd/>
            <a:tailEnd/>
          </a:ln>
          <a:effectLst/>
        </p:spPr>
        <p:txBody>
          <a:bodyPr>
            <a:spAutoFit/>
          </a:bodyPr>
          <a:lstStyle/>
          <a:p>
            <a:pPr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rPr>
              <a:t>Primitive data types are basic data types. </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rPr>
              <a:t> Integer type: </a:t>
            </a:r>
            <a:r>
              <a:rPr lang="en-US" sz="2000" b="1" dirty="0">
                <a:latin typeface="Courier New" pitchFamily="49" charset="0"/>
                <a:cs typeface="Courier New" pitchFamily="49" charset="0"/>
              </a:rPr>
              <a:t>byte, short, int, long</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rPr>
              <a:t> Floating point types: </a:t>
            </a:r>
            <a:r>
              <a:rPr lang="en-US" sz="2000" b="1" dirty="0">
                <a:latin typeface="Courier New" pitchFamily="49" charset="0"/>
                <a:cs typeface="Courier New" pitchFamily="49" charset="0"/>
              </a:rPr>
              <a:t>float, double</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rPr>
              <a:t> Character data types : </a:t>
            </a:r>
            <a:r>
              <a:rPr lang="en-US" sz="2000" b="1" dirty="0">
                <a:latin typeface="Courier New" pitchFamily="49" charset="0"/>
                <a:cs typeface="Courier New" pitchFamily="49" charset="0"/>
              </a:rPr>
              <a:t>char</a:t>
            </a:r>
            <a:r>
              <a:rPr lang="en-US" sz="2000" dirty="0">
                <a:solidFill>
                  <a:srgbClr val="5F5F5F"/>
                </a:solidFill>
                <a:latin typeface="+mn-lt"/>
              </a:rPr>
              <a:t> </a:t>
            </a:r>
          </a:p>
          <a:p>
            <a:pPr lvl="1" eaLnBrk="0" hangingPunct="0">
              <a:lnSpc>
                <a:spcPct val="140000"/>
              </a:lnSpc>
              <a:spcBef>
                <a:spcPts val="1000"/>
              </a:spcBef>
              <a:buClr>
                <a:schemeClr val="accent2"/>
              </a:buClr>
              <a:buFont typeface="Wingdings" pitchFamily="2" charset="2"/>
              <a:buChar char="§"/>
              <a:defRPr/>
            </a:pPr>
            <a:r>
              <a:rPr lang="en-US" sz="2000" dirty="0">
                <a:latin typeface="+mn-lt"/>
              </a:rPr>
              <a:t> Boolean data type: </a:t>
            </a:r>
            <a:r>
              <a:rPr lang="en-US" sz="2000" b="1" dirty="0">
                <a:latin typeface="Courier New" pitchFamily="49" charset="0"/>
                <a:cs typeface="Courier New" pitchFamily="49" charset="0"/>
              </a:rPr>
              <a:t>boolean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4000" dirty="0"/>
              <a:t>Example</a:t>
            </a:r>
          </a:p>
        </p:txBody>
      </p:sp>
      <p:sp>
        <p:nvSpPr>
          <p:cNvPr id="20482" name="Slide Number Placeholder 3"/>
          <p:cNvSpPr>
            <a:spLocks noGrp="1"/>
          </p:cNvSpPr>
          <p:nvPr>
            <p:ph type="sldNum" sz="quarter" idx="10"/>
          </p:nvPr>
        </p:nvSpPr>
        <p:spPr>
          <a:noFill/>
        </p:spPr>
        <p:txBody>
          <a:bodyPr/>
          <a:lstStyle/>
          <a:p>
            <a:fld id="{49826531-DB43-4429-BE6D-492C5E7F3040}" type="slidenum">
              <a:rPr lang="en-US" smtClean="0">
                <a:latin typeface="Arial" charset="0"/>
              </a:rPr>
              <a:pPr/>
              <a:t>20</a:t>
            </a:fld>
            <a:endParaRPr lang="en-US">
              <a:latin typeface="Arial" charset="0"/>
            </a:endParaRPr>
          </a:p>
        </p:txBody>
      </p:sp>
      <p:sp>
        <p:nvSpPr>
          <p:cNvPr id="20483" name="Rectangle 2"/>
          <p:cNvSpPr>
            <a:spLocks noChangeArrowheads="1"/>
          </p:cNvSpPr>
          <p:nvPr/>
        </p:nvSpPr>
        <p:spPr bwMode="auto">
          <a:xfrm>
            <a:off x="381000" y="974725"/>
            <a:ext cx="5257800" cy="581660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pPr>
            <a:r>
              <a:rPr lang="en-US" sz="2400" b="1" dirty="0">
                <a:solidFill>
                  <a:srgbClr val="000000"/>
                </a:solidFill>
                <a:latin typeface="Courier New" pitchFamily="49" charset="0"/>
              </a:rPr>
              <a:t>public class Student {</a:t>
            </a:r>
          </a:p>
          <a:p>
            <a:pPr>
              <a:spcBef>
                <a:spcPct val="50000"/>
              </a:spcBef>
              <a:buClr>
                <a:schemeClr val="accent2"/>
              </a:buClr>
              <a:buFont typeface="Wingdings" pitchFamily="2" charset="2"/>
              <a:buNone/>
            </a:pPr>
            <a:r>
              <a:rPr lang="en-US" sz="2400" b="1" dirty="0">
                <a:solidFill>
                  <a:srgbClr val="000000"/>
                </a:solidFill>
                <a:latin typeface="Courier New" pitchFamily="49" charset="0"/>
              </a:rPr>
              <a:t>public String name;</a:t>
            </a:r>
          </a:p>
          <a:p>
            <a:pPr>
              <a:spcBef>
                <a:spcPct val="50000"/>
              </a:spcBef>
              <a:buClr>
                <a:schemeClr val="accent2"/>
              </a:buClr>
              <a:buFont typeface="Wingdings" pitchFamily="2" charset="2"/>
              <a:buNone/>
            </a:pPr>
            <a:r>
              <a:rPr lang="en-US" sz="2400" b="1" dirty="0">
                <a:solidFill>
                  <a:srgbClr val="000000"/>
                </a:solidFill>
                <a:latin typeface="Courier New" pitchFamily="49" charset="0"/>
              </a:rPr>
              <a:t>public int </a:t>
            </a:r>
            <a:r>
              <a:rPr lang="en-US" sz="2400" b="1" dirty="0" err="1">
                <a:solidFill>
                  <a:srgbClr val="000000"/>
                </a:solidFill>
                <a:latin typeface="Courier New" pitchFamily="49" charset="0"/>
              </a:rPr>
              <a:t>rollno</a:t>
            </a:r>
            <a:r>
              <a:rPr lang="en-US" sz="2400" b="1" dirty="0">
                <a:solidFill>
                  <a:srgbClr val="000000"/>
                </a:solidFill>
                <a:latin typeface="Courier New" pitchFamily="49" charset="0"/>
              </a:rPr>
              <a:t>;</a:t>
            </a:r>
          </a:p>
          <a:p>
            <a:pPr>
              <a:spcBef>
                <a:spcPct val="50000"/>
              </a:spcBef>
              <a:buClr>
                <a:schemeClr val="accent2"/>
              </a:buClr>
              <a:buFont typeface="Wingdings" pitchFamily="2" charset="2"/>
              <a:buNone/>
            </a:pPr>
            <a:r>
              <a:rPr lang="en-US" sz="2400" b="1" dirty="0">
                <a:solidFill>
                  <a:srgbClr val="000000"/>
                </a:solidFill>
                <a:latin typeface="Courier New" pitchFamily="49" charset="0"/>
              </a:rPr>
              <a:t>public void display(){</a:t>
            </a:r>
          </a:p>
          <a:p>
            <a:pPr>
              <a:spcBef>
                <a:spcPct val="50000"/>
              </a:spcBef>
              <a:buClr>
                <a:schemeClr val="accent2"/>
              </a:buClr>
              <a:buFont typeface="Wingdings" pitchFamily="2" charset="2"/>
              <a:buNone/>
            </a:pPr>
            <a:r>
              <a:rPr lang="en-US" sz="2400" b="1" dirty="0">
                <a:solidFill>
                  <a:srgbClr val="000000"/>
                </a:solidFill>
                <a:latin typeface="Courier New" pitchFamily="49" charset="0"/>
              </a:rPr>
              <a:t>String title           ;</a:t>
            </a:r>
          </a:p>
          <a:p>
            <a:pPr>
              <a:spcBef>
                <a:spcPct val="50000"/>
              </a:spcBef>
              <a:buClr>
                <a:schemeClr val="accent2"/>
              </a:buClr>
              <a:buFont typeface="Wingdings" pitchFamily="2" charset="2"/>
              <a:buNone/>
            </a:pPr>
            <a:r>
              <a:rPr lang="en-US" sz="2400" b="1" dirty="0" err="1">
                <a:solidFill>
                  <a:srgbClr val="000000"/>
                </a:solidFill>
                <a:latin typeface="Courier New" pitchFamily="49" charset="0"/>
              </a:rPr>
              <a:t>System.out.print</a:t>
            </a:r>
            <a:r>
              <a:rPr lang="en-US" sz="2400" b="1" dirty="0">
                <a:solidFill>
                  <a:srgbClr val="000000"/>
                </a:solidFill>
                <a:latin typeface="Courier New" pitchFamily="49" charset="0"/>
              </a:rPr>
              <a:t>(title); </a:t>
            </a:r>
          </a:p>
          <a:p>
            <a:pPr>
              <a:spcBef>
                <a:spcPct val="50000"/>
              </a:spcBef>
              <a:buClr>
                <a:schemeClr val="accent2"/>
              </a:buClr>
              <a:buFont typeface="Wingdings" pitchFamily="2" charset="2"/>
              <a:buNone/>
            </a:pPr>
            <a:r>
              <a:rPr lang="en-US" sz="2400" b="1" dirty="0" err="1">
                <a:solidFill>
                  <a:srgbClr val="000000"/>
                </a:solidFill>
                <a:latin typeface="Courier New" pitchFamily="49" charset="0"/>
              </a:rPr>
              <a:t>System.out.println</a:t>
            </a:r>
            <a:r>
              <a:rPr lang="en-US" sz="2400" b="1" dirty="0">
                <a:solidFill>
                  <a:srgbClr val="000000"/>
                </a:solidFill>
                <a:latin typeface="Courier New" pitchFamily="49" charset="0"/>
              </a:rPr>
              <a:t>(name);</a:t>
            </a:r>
          </a:p>
          <a:p>
            <a:pPr>
              <a:spcBef>
                <a:spcPct val="50000"/>
              </a:spcBef>
              <a:buClr>
                <a:schemeClr val="accent2"/>
              </a:buClr>
              <a:buFont typeface="Wingdings" pitchFamily="2" charset="2"/>
              <a:buNone/>
            </a:pPr>
            <a:r>
              <a:rPr lang="en-US" sz="2400" b="1" dirty="0">
                <a:solidFill>
                  <a:srgbClr val="000000"/>
                </a:solidFill>
                <a:latin typeface="Courier New" pitchFamily="49" charset="0"/>
              </a:rPr>
              <a:t>title=“Roll No.:”;</a:t>
            </a:r>
          </a:p>
          <a:p>
            <a:pPr>
              <a:spcBef>
                <a:spcPct val="50000"/>
              </a:spcBef>
              <a:buClr>
                <a:schemeClr val="accent2"/>
              </a:buClr>
              <a:buFont typeface="Wingdings" pitchFamily="2" charset="2"/>
              <a:buNone/>
            </a:pPr>
            <a:r>
              <a:rPr lang="en-US" sz="2400" b="1" dirty="0" err="1">
                <a:solidFill>
                  <a:srgbClr val="000000"/>
                </a:solidFill>
                <a:latin typeface="Courier New" pitchFamily="49" charset="0"/>
              </a:rPr>
              <a:t>System.out.print</a:t>
            </a:r>
            <a:r>
              <a:rPr lang="en-US" sz="2400" b="1" dirty="0">
                <a:solidFill>
                  <a:srgbClr val="000000"/>
                </a:solidFill>
                <a:latin typeface="Courier New" pitchFamily="49" charset="0"/>
              </a:rPr>
              <a:t>(title); </a:t>
            </a:r>
          </a:p>
          <a:p>
            <a:pPr>
              <a:spcBef>
                <a:spcPct val="50000"/>
              </a:spcBef>
              <a:buClr>
                <a:schemeClr val="accent2"/>
              </a:buClr>
              <a:buFont typeface="Wingdings" pitchFamily="2" charset="2"/>
              <a:buNone/>
            </a:pPr>
            <a:r>
              <a:rPr lang="en-US" sz="2400" b="1" dirty="0" err="1">
                <a:solidFill>
                  <a:srgbClr val="000000"/>
                </a:solidFill>
                <a:latin typeface="Courier New" pitchFamily="49" charset="0"/>
              </a:rPr>
              <a:t>System.out.println</a:t>
            </a:r>
            <a:r>
              <a:rPr lang="en-US" sz="2400" b="1" dirty="0">
                <a:solidFill>
                  <a:srgbClr val="000000"/>
                </a:solidFill>
                <a:latin typeface="Courier New" pitchFamily="49" charset="0"/>
              </a:rPr>
              <a:t>(</a:t>
            </a:r>
            <a:r>
              <a:rPr lang="en-US" sz="2400" b="1" dirty="0" err="1">
                <a:solidFill>
                  <a:srgbClr val="000000"/>
                </a:solidFill>
                <a:latin typeface="Courier New" pitchFamily="49" charset="0"/>
              </a:rPr>
              <a:t>rollno</a:t>
            </a:r>
            <a:r>
              <a:rPr lang="en-US" sz="2400" b="1" dirty="0">
                <a:solidFill>
                  <a:srgbClr val="000000"/>
                </a:solidFill>
                <a:latin typeface="Courier New" pitchFamily="49" charset="0"/>
              </a:rPr>
              <a:t>);}}}</a:t>
            </a:r>
          </a:p>
        </p:txBody>
      </p:sp>
      <p:sp>
        <p:nvSpPr>
          <p:cNvPr id="20484" name="AutoShape 3"/>
          <p:cNvSpPr>
            <a:spLocks/>
          </p:cNvSpPr>
          <p:nvPr/>
        </p:nvSpPr>
        <p:spPr bwMode="auto">
          <a:xfrm>
            <a:off x="4267200" y="1508125"/>
            <a:ext cx="73025" cy="1143000"/>
          </a:xfrm>
          <a:prstGeom prst="rightBracket">
            <a:avLst>
              <a:gd name="adj" fmla="val 130435"/>
            </a:avLst>
          </a:prstGeom>
          <a:noFill/>
          <a:ln w="9525">
            <a:solidFill>
              <a:srgbClr val="C81E1E"/>
            </a:solidFill>
            <a:round/>
            <a:headEnd/>
            <a:tailEnd/>
          </a:ln>
        </p:spPr>
        <p:txBody>
          <a:bodyPr wrap="none" anchor="ctr"/>
          <a:lstStyle/>
          <a:p>
            <a:endParaRPr lang="en-IN"/>
          </a:p>
        </p:txBody>
      </p:sp>
      <p:sp>
        <p:nvSpPr>
          <p:cNvPr id="20485" name="Line 4"/>
          <p:cNvSpPr>
            <a:spLocks noChangeShapeType="1"/>
          </p:cNvSpPr>
          <p:nvPr/>
        </p:nvSpPr>
        <p:spPr bwMode="auto">
          <a:xfrm>
            <a:off x="4343400" y="2117725"/>
            <a:ext cx="914400" cy="0"/>
          </a:xfrm>
          <a:prstGeom prst="line">
            <a:avLst/>
          </a:prstGeom>
          <a:noFill/>
          <a:ln w="9525">
            <a:solidFill>
              <a:srgbClr val="C81E1E"/>
            </a:solidFill>
            <a:round/>
            <a:headEnd/>
            <a:tailEnd type="triangle" w="med" len="med"/>
          </a:ln>
        </p:spPr>
        <p:txBody>
          <a:bodyPr/>
          <a:lstStyle/>
          <a:p>
            <a:endParaRPr lang="en-US"/>
          </a:p>
        </p:txBody>
      </p:sp>
      <p:sp>
        <p:nvSpPr>
          <p:cNvPr id="20486" name="Text Box 5"/>
          <p:cNvSpPr txBox="1">
            <a:spLocks noChangeArrowheads="1"/>
          </p:cNvSpPr>
          <p:nvPr/>
        </p:nvSpPr>
        <p:spPr bwMode="auto">
          <a:xfrm>
            <a:off x="5257800" y="1905000"/>
            <a:ext cx="2281394" cy="400110"/>
          </a:xfrm>
          <a:prstGeom prst="rect">
            <a:avLst/>
          </a:prstGeom>
          <a:noFill/>
          <a:ln w="9525">
            <a:noFill/>
            <a:miter lim="800000"/>
            <a:headEnd/>
            <a:tailEnd/>
          </a:ln>
        </p:spPr>
        <p:txBody>
          <a:bodyPr wrap="none">
            <a:spAutoFit/>
          </a:bodyPr>
          <a:lstStyle/>
          <a:p>
            <a:r>
              <a:rPr lang="en-US" sz="2000" dirty="0">
                <a:latin typeface="+mj-lt"/>
              </a:rPr>
              <a:t>Class declarations</a:t>
            </a:r>
          </a:p>
        </p:txBody>
      </p:sp>
      <p:sp>
        <p:nvSpPr>
          <p:cNvPr id="20487" name="Line 6"/>
          <p:cNvSpPr>
            <a:spLocks noChangeShapeType="1"/>
          </p:cNvSpPr>
          <p:nvPr/>
        </p:nvSpPr>
        <p:spPr bwMode="auto">
          <a:xfrm>
            <a:off x="4800600" y="3413125"/>
            <a:ext cx="685800" cy="46038"/>
          </a:xfrm>
          <a:prstGeom prst="line">
            <a:avLst/>
          </a:prstGeom>
          <a:noFill/>
          <a:ln w="9525">
            <a:solidFill>
              <a:srgbClr val="C81E1E"/>
            </a:solidFill>
            <a:round/>
            <a:headEnd/>
            <a:tailEnd type="triangle" w="med" len="med"/>
          </a:ln>
        </p:spPr>
        <p:txBody>
          <a:bodyPr/>
          <a:lstStyle/>
          <a:p>
            <a:endParaRPr lang="en-US"/>
          </a:p>
        </p:txBody>
      </p:sp>
      <p:sp>
        <p:nvSpPr>
          <p:cNvPr id="20488" name="Text Box 7"/>
          <p:cNvSpPr txBox="1">
            <a:spLocks noChangeArrowheads="1"/>
          </p:cNvSpPr>
          <p:nvPr/>
        </p:nvSpPr>
        <p:spPr bwMode="auto">
          <a:xfrm>
            <a:off x="5410200" y="3184525"/>
            <a:ext cx="2124299" cy="400110"/>
          </a:xfrm>
          <a:prstGeom prst="rect">
            <a:avLst/>
          </a:prstGeom>
          <a:noFill/>
          <a:ln w="9525">
            <a:noFill/>
            <a:miter lim="800000"/>
            <a:headEnd/>
            <a:tailEnd/>
          </a:ln>
        </p:spPr>
        <p:txBody>
          <a:bodyPr wrap="none">
            <a:spAutoFit/>
          </a:bodyPr>
          <a:lstStyle/>
          <a:p>
            <a:r>
              <a:rPr lang="en-US" sz="2000" dirty="0">
                <a:latin typeface="+mj-lt"/>
              </a:rPr>
              <a:t>Local declaration</a:t>
            </a:r>
          </a:p>
        </p:txBody>
      </p:sp>
      <p:sp>
        <p:nvSpPr>
          <p:cNvPr id="9" name="Rectangle 8"/>
          <p:cNvSpPr>
            <a:spLocks noChangeArrowheads="1"/>
          </p:cNvSpPr>
          <p:nvPr/>
        </p:nvSpPr>
        <p:spPr bwMode="auto">
          <a:xfrm>
            <a:off x="2667000" y="3184525"/>
            <a:ext cx="1658938" cy="461963"/>
          </a:xfrm>
          <a:prstGeom prst="rect">
            <a:avLst/>
          </a:prstGeom>
          <a:noFill/>
          <a:ln w="9525">
            <a:noFill/>
            <a:miter lim="800000"/>
            <a:headEnd/>
            <a:tailEnd/>
          </a:ln>
        </p:spPr>
        <p:txBody>
          <a:bodyPr wrap="none">
            <a:spAutoFit/>
          </a:bodyPr>
          <a:lstStyle/>
          <a:p>
            <a:r>
              <a:rPr lang="en-US" sz="2400" b="1">
                <a:solidFill>
                  <a:srgbClr val="000000"/>
                </a:solidFill>
                <a:latin typeface="Courier New" pitchFamily="49" charset="0"/>
              </a:rPr>
              <a:t>=“Name:”</a:t>
            </a:r>
            <a:endParaRPr lang="en-IN" sz="2400" b="1">
              <a:solidFill>
                <a:srgbClr val="000000"/>
              </a:solidFill>
              <a:latin typeface="Courier New" pitchFamily="49" charset="0"/>
            </a:endParaRPr>
          </a:p>
        </p:txBody>
      </p:sp>
      <p:sp>
        <p:nvSpPr>
          <p:cNvPr id="20490" name="Text Box 7"/>
          <p:cNvSpPr txBox="1">
            <a:spLocks noChangeArrowheads="1"/>
          </p:cNvSpPr>
          <p:nvPr/>
        </p:nvSpPr>
        <p:spPr bwMode="auto">
          <a:xfrm>
            <a:off x="5410200" y="3641725"/>
            <a:ext cx="2287806" cy="400110"/>
          </a:xfrm>
          <a:prstGeom prst="rect">
            <a:avLst/>
          </a:prstGeom>
          <a:noFill/>
          <a:ln w="9525">
            <a:noFill/>
            <a:miter lim="800000"/>
            <a:headEnd/>
            <a:tailEnd/>
          </a:ln>
        </p:spPr>
        <p:txBody>
          <a:bodyPr wrap="none">
            <a:spAutoFit/>
          </a:bodyPr>
          <a:lstStyle/>
          <a:p>
            <a:r>
              <a:rPr lang="en-US" sz="2000" dirty="0">
                <a:latin typeface="+mj-lt"/>
              </a:rPr>
              <a:t>Must be initialized.</a:t>
            </a:r>
          </a:p>
        </p:txBody>
      </p:sp>
      <p:sp>
        <p:nvSpPr>
          <p:cNvPr id="11" name="Text Box 7"/>
          <p:cNvSpPr txBox="1">
            <a:spLocks noChangeArrowheads="1"/>
          </p:cNvSpPr>
          <p:nvPr/>
        </p:nvSpPr>
        <p:spPr bwMode="auto">
          <a:xfrm>
            <a:off x="5486400" y="3962400"/>
            <a:ext cx="2743200" cy="707886"/>
          </a:xfrm>
          <a:prstGeom prst="rect">
            <a:avLst/>
          </a:prstGeom>
          <a:noFill/>
          <a:ln w="9525">
            <a:noFill/>
            <a:miter lim="800000"/>
            <a:headEnd/>
            <a:tailEnd/>
          </a:ln>
        </p:spPr>
        <p:txBody>
          <a:bodyPr>
            <a:spAutoFit/>
          </a:bodyPr>
          <a:lstStyle/>
          <a:p>
            <a:r>
              <a:rPr lang="en-US" sz="2000" dirty="0">
                <a:latin typeface="+mj-lt"/>
              </a:rPr>
              <a:t>Otherwise you get compilation error !</a:t>
            </a:r>
          </a:p>
        </p:txBody>
      </p:sp>
      <p:sp>
        <p:nvSpPr>
          <p:cNvPr id="20492" name="Rectangle 11"/>
          <p:cNvSpPr>
            <a:spLocks noChangeArrowheads="1"/>
          </p:cNvSpPr>
          <p:nvPr/>
        </p:nvSpPr>
        <p:spPr bwMode="auto">
          <a:xfrm>
            <a:off x="4876800" y="1127125"/>
            <a:ext cx="3786614" cy="461665"/>
          </a:xfrm>
          <a:prstGeom prst="rect">
            <a:avLst/>
          </a:prstGeom>
          <a:noFill/>
          <a:ln w="9525">
            <a:noFill/>
            <a:miter lim="800000"/>
            <a:headEnd/>
            <a:tailEnd/>
          </a:ln>
        </p:spPr>
        <p:txBody>
          <a:bodyPr wrap="none">
            <a:spAutoFit/>
          </a:bodyPr>
          <a:lstStyle/>
          <a:p>
            <a:r>
              <a:rPr lang="en-US" sz="2000" dirty="0">
                <a:solidFill>
                  <a:srgbClr val="969696"/>
                </a:solidFill>
              </a:rPr>
              <a:t>Or</a:t>
            </a:r>
            <a:r>
              <a:rPr lang="en-US" sz="2400" b="1" dirty="0">
                <a:solidFill>
                  <a:srgbClr val="000000"/>
                </a:solidFill>
                <a:latin typeface="Courier New" pitchFamily="49" charset="0"/>
              </a:rPr>
              <a:t> String name=“</a:t>
            </a:r>
            <a:r>
              <a:rPr lang="en-US" sz="2400" b="1" dirty="0" err="1">
                <a:solidFill>
                  <a:srgbClr val="000000"/>
                </a:solidFill>
                <a:latin typeface="Courier New" pitchFamily="49" charset="0"/>
              </a:rPr>
              <a:t>ab</a:t>
            </a:r>
            <a:r>
              <a:rPr lang="en-US" sz="2400" b="1" dirty="0">
                <a:solidFill>
                  <a:srgbClr val="000000"/>
                </a:solidFill>
                <a:latin typeface="Courier New" pitchFamily="49" charset="0"/>
              </a:rPr>
              <a:t>”;</a:t>
            </a:r>
            <a:endParaRPr lang="en-IN" sz="2400" b="1" dirty="0">
              <a:solidFill>
                <a:srgbClr val="000000"/>
              </a:solidFill>
              <a:latin typeface="Courier New" pitchFamily="49" charset="0"/>
            </a:endParaRPr>
          </a:p>
        </p:txBody>
      </p:sp>
      <p:sp>
        <p:nvSpPr>
          <p:cNvPr id="20493" name="Freeform 12"/>
          <p:cNvSpPr>
            <a:spLocks noChangeArrowheads="1"/>
          </p:cNvSpPr>
          <p:nvPr/>
        </p:nvSpPr>
        <p:spPr bwMode="auto">
          <a:xfrm>
            <a:off x="3581400" y="1352550"/>
            <a:ext cx="1262063" cy="350838"/>
          </a:xfrm>
          <a:custGeom>
            <a:avLst/>
            <a:gdLst>
              <a:gd name="T0" fmla="*/ 0 w 1261872"/>
              <a:gd name="T1" fmla="*/ 352113 h 350520"/>
              <a:gd name="T2" fmla="*/ 585661 w 1261872"/>
              <a:gd name="T3" fmla="*/ 58177 h 350520"/>
              <a:gd name="T4" fmla="*/ 1262827 w 1261872"/>
              <a:gd name="T5" fmla="*/ 3063 h 350520"/>
              <a:gd name="T6" fmla="*/ 0 60000 65536"/>
              <a:gd name="T7" fmla="*/ 0 60000 65536"/>
              <a:gd name="T8" fmla="*/ 0 60000 65536"/>
              <a:gd name="T9" fmla="*/ 0 w 1261872"/>
              <a:gd name="T10" fmla="*/ 0 h 350520"/>
              <a:gd name="T11" fmla="*/ 1261872 w 1261872"/>
              <a:gd name="T12" fmla="*/ 350520 h 350520"/>
            </a:gdLst>
            <a:ahLst/>
            <a:cxnLst>
              <a:cxn ang="T6">
                <a:pos x="T0" y="T1"/>
              </a:cxn>
              <a:cxn ang="T7">
                <a:pos x="T2" y="T3"/>
              </a:cxn>
              <a:cxn ang="T8">
                <a:pos x="T4" y="T5"/>
              </a:cxn>
            </a:cxnLst>
            <a:rect l="T9" t="T10" r="T11" b="T12"/>
            <a:pathLst>
              <a:path w="1261872" h="350520">
                <a:moveTo>
                  <a:pt x="0" y="350520"/>
                </a:moveTo>
                <a:cubicBezTo>
                  <a:pt x="187452" y="233172"/>
                  <a:pt x="374904" y="115824"/>
                  <a:pt x="585216" y="57912"/>
                </a:cubicBezTo>
                <a:cubicBezTo>
                  <a:pt x="795528" y="0"/>
                  <a:pt x="1028700" y="1524"/>
                  <a:pt x="1261872" y="3048"/>
                </a:cubicBezTo>
              </a:path>
            </a:pathLst>
          </a:custGeom>
          <a:noFill/>
          <a:ln w="9525" algn="ctr">
            <a:solidFill>
              <a:schemeClr val="tx1"/>
            </a:solidFill>
            <a:round/>
            <a:headEnd/>
            <a:tailEnd type="arrow" w="med" len="me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xEl>
                                              <p:pRg st="0" end="0"/>
                                            </p:txEl>
                                          </p:spTgt>
                                        </p:tgtEl>
                                      </p:cBhvr>
                                    </p:animEffect>
                                    <p:set>
                                      <p:cBhvr>
                                        <p:cTn id="7" dur="1" fill="hold">
                                          <p:stCondLst>
                                            <p:cond delay="499"/>
                                          </p:stCondLst>
                                        </p:cTn>
                                        <p:tgtEl>
                                          <p:spTgt spid="9">
                                            <p:txEl>
                                              <p:pRg st="0" end="0"/>
                                            </p:txEl>
                                          </p:spTgt>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xfrm>
            <a:off x="3733800" y="6534150"/>
            <a:ext cx="2133600" cy="476250"/>
          </a:xfrm>
          <a:noFill/>
        </p:spPr>
        <p:txBody>
          <a:bodyPr/>
          <a:lstStyle/>
          <a:p>
            <a:fld id="{DC6D402B-8E75-4DC8-ABCA-BE00C9B827EB}" type="slidenum">
              <a:rPr lang="en-US" smtClean="0">
                <a:latin typeface="Arial" charset="0"/>
              </a:rPr>
              <a:pPr/>
              <a:t>21</a:t>
            </a:fld>
            <a:endParaRPr lang="en-US" dirty="0">
              <a:latin typeface="Arial" charset="0"/>
            </a:endParaRPr>
          </a:p>
        </p:txBody>
      </p:sp>
      <p:sp>
        <p:nvSpPr>
          <p:cNvPr id="21507" name="Rectangle 2"/>
          <p:cNvSpPr>
            <a:spLocks noChangeArrowheads="1"/>
          </p:cNvSpPr>
          <p:nvPr/>
        </p:nvSpPr>
        <p:spPr bwMode="auto">
          <a:xfrm>
            <a:off x="0" y="76200"/>
            <a:ext cx="3691010" cy="707886"/>
          </a:xfrm>
          <a:prstGeom prst="rect">
            <a:avLst/>
          </a:prstGeom>
          <a:noFill/>
          <a:ln w="9525">
            <a:noFill/>
            <a:miter lim="800000"/>
            <a:headEnd/>
            <a:tailEnd/>
          </a:ln>
        </p:spPr>
        <p:txBody>
          <a:bodyPr wrap="none">
            <a:spAutoFit/>
          </a:bodyPr>
          <a:lstStyle/>
          <a:p>
            <a:r>
              <a:rPr lang="en-US" sz="4000" b="1" dirty="0">
                <a:solidFill>
                  <a:schemeClr val="bg1"/>
                </a:solidFill>
                <a:latin typeface="+mj-lt"/>
                <a:ea typeface="+mj-ea"/>
                <a:cs typeface="+mj-cs"/>
              </a:rPr>
              <a:t>Default</a:t>
            </a:r>
            <a:r>
              <a:rPr lang="en-US" sz="4000" dirty="0">
                <a:solidFill>
                  <a:schemeClr val="bg1"/>
                </a:solidFill>
              </a:rPr>
              <a:t> </a:t>
            </a:r>
            <a:r>
              <a:rPr lang="en-US" sz="4000" b="1" dirty="0">
                <a:solidFill>
                  <a:schemeClr val="bg1"/>
                </a:solidFill>
                <a:latin typeface="+mj-lt"/>
                <a:ea typeface="+mj-ea"/>
                <a:cs typeface="+mj-cs"/>
              </a:rPr>
              <a:t>Values</a:t>
            </a:r>
          </a:p>
        </p:txBody>
      </p:sp>
      <p:pic>
        <p:nvPicPr>
          <p:cNvPr id="21508" name="Picture 3"/>
          <p:cNvPicPr>
            <a:picLocks noChangeAspect="1" noChangeArrowheads="1"/>
          </p:cNvPicPr>
          <p:nvPr/>
        </p:nvPicPr>
        <p:blipFill>
          <a:blip r:embed="rId3" cstate="print"/>
          <a:srcRect/>
          <a:stretch>
            <a:fillRect/>
          </a:stretch>
        </p:blipFill>
        <p:spPr bwMode="auto">
          <a:xfrm>
            <a:off x="1295400" y="1371600"/>
            <a:ext cx="6781800" cy="4084638"/>
          </a:xfrm>
          <a:prstGeom prst="rect">
            <a:avLst/>
          </a:prstGeom>
          <a:noFill/>
          <a:ln w="9525">
            <a:noFill/>
            <a:miter lim="800000"/>
            <a:headEnd/>
            <a:tailEnd/>
          </a:ln>
        </p:spPr>
      </p:pic>
      <p:sp>
        <p:nvSpPr>
          <p:cNvPr id="21509" name="Text Box 4"/>
          <p:cNvSpPr txBox="1">
            <a:spLocks noChangeArrowheads="1"/>
          </p:cNvSpPr>
          <p:nvPr/>
        </p:nvSpPr>
        <p:spPr bwMode="auto">
          <a:xfrm>
            <a:off x="1447800" y="5486400"/>
            <a:ext cx="3133725" cy="830263"/>
          </a:xfrm>
          <a:prstGeom prst="rect">
            <a:avLst/>
          </a:prstGeom>
          <a:noFill/>
          <a:ln w="9525">
            <a:noFill/>
            <a:miter lim="800000"/>
            <a:headEnd/>
            <a:tailEnd/>
          </a:ln>
        </p:spPr>
        <p:txBody>
          <a:bodyPr wrap="none">
            <a:spAutoFit/>
          </a:bodyPr>
          <a:lstStyle/>
          <a:p>
            <a:r>
              <a:rPr lang="en-US" sz="2400" b="1" dirty="0">
                <a:effectLst>
                  <a:outerShdw blurRad="38100" dist="38100" dir="2700000" algn="tl">
                    <a:srgbClr val="000000">
                      <a:alpha val="43137"/>
                    </a:srgbClr>
                  </a:outerShdw>
                </a:effectLst>
                <a:latin typeface="Courier New" pitchFamily="49" charset="0"/>
              </a:rPr>
              <a:t>String/</a:t>
            </a:r>
          </a:p>
          <a:p>
            <a:r>
              <a:rPr lang="en-US" sz="2400" b="1" dirty="0">
                <a:effectLst>
                  <a:outerShdw blurRad="38100" dist="38100" dir="2700000" algn="tl">
                    <a:srgbClr val="000000">
                      <a:alpha val="43137"/>
                    </a:srgbClr>
                  </a:outerShdw>
                </a:effectLst>
                <a:latin typeface="Courier New" pitchFamily="49" charset="0"/>
              </a:rPr>
              <a:t>any other Object</a:t>
            </a:r>
          </a:p>
        </p:txBody>
      </p:sp>
      <p:sp>
        <p:nvSpPr>
          <p:cNvPr id="21510" name="Text Box 5"/>
          <p:cNvSpPr txBox="1">
            <a:spLocks noChangeArrowheads="1"/>
          </p:cNvSpPr>
          <p:nvPr/>
        </p:nvSpPr>
        <p:spPr bwMode="auto">
          <a:xfrm>
            <a:off x="6019800" y="5638800"/>
            <a:ext cx="914400" cy="457200"/>
          </a:xfrm>
          <a:prstGeom prst="rect">
            <a:avLst/>
          </a:prstGeom>
          <a:noFill/>
          <a:ln w="9525">
            <a:noFill/>
            <a:miter lim="800000"/>
            <a:headEnd/>
            <a:tailEnd/>
          </a:ln>
        </p:spPr>
        <p:txBody>
          <a:bodyPr wrap="none">
            <a:spAutoFit/>
          </a:bodyPr>
          <a:lstStyle/>
          <a:p>
            <a:r>
              <a:rPr lang="en-US" sz="2400" b="1" dirty="0">
                <a:latin typeface="Courier New" pitchFamily="49" charset="0"/>
              </a:rPr>
              <a:t>null</a:t>
            </a:r>
          </a:p>
        </p:txBody>
      </p:sp>
      <p:sp>
        <p:nvSpPr>
          <p:cNvPr id="21511" name="Rectangle 6"/>
          <p:cNvSpPr>
            <a:spLocks noChangeArrowheads="1"/>
          </p:cNvSpPr>
          <p:nvPr/>
        </p:nvSpPr>
        <p:spPr bwMode="auto">
          <a:xfrm>
            <a:off x="1295400" y="5410200"/>
            <a:ext cx="6781800" cy="838200"/>
          </a:xfrm>
          <a:prstGeom prst="rect">
            <a:avLst/>
          </a:prstGeom>
          <a:noFill/>
          <a:ln w="9525" algn="ctr">
            <a:solidFill>
              <a:schemeClr val="tx1"/>
            </a:solidFill>
            <a:round/>
            <a:headEnd/>
            <a:tailEnd type="triangle" w="med" len="med"/>
          </a:ln>
        </p:spPr>
        <p:txBody>
          <a:bodyPr/>
          <a:lstStyle/>
          <a:p>
            <a:endParaRPr lang="en-IN"/>
          </a:p>
        </p:txBody>
      </p:sp>
      <p:cxnSp>
        <p:nvCxnSpPr>
          <p:cNvPr id="21512" name="Straight Connector 8"/>
          <p:cNvCxnSpPr>
            <a:cxnSpLocks noChangeShapeType="1"/>
          </p:cNvCxnSpPr>
          <p:nvPr/>
        </p:nvCxnSpPr>
        <p:spPr bwMode="auto">
          <a:xfrm rot="5400000">
            <a:off x="4267994" y="5791994"/>
            <a:ext cx="914400" cy="1588"/>
          </a:xfrm>
          <a:prstGeom prst="line">
            <a:avLst/>
          </a:prstGeom>
          <a:noFill/>
          <a:ln w="12700" algn="ctr">
            <a:solidFill>
              <a:schemeClr val="tx1"/>
            </a:solidFill>
            <a:round/>
            <a:headEnd/>
            <a:tailEn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xfrm>
            <a:off x="3962400" y="6534150"/>
            <a:ext cx="2133600" cy="476250"/>
          </a:xfrm>
          <a:noFill/>
        </p:spPr>
        <p:txBody>
          <a:bodyPr/>
          <a:lstStyle/>
          <a:p>
            <a:fld id="{DBE5DB1C-3C7F-43AB-A87C-80C6913C4C0F}" type="slidenum">
              <a:rPr lang="en-US" smtClean="0">
                <a:latin typeface="Arial" charset="0"/>
              </a:rPr>
              <a:pPr/>
              <a:t>22</a:t>
            </a:fld>
            <a:endParaRPr lang="en-US" dirty="0">
              <a:latin typeface="Arial" charset="0"/>
            </a:endParaRPr>
          </a:p>
        </p:txBody>
      </p:sp>
      <p:sp>
        <p:nvSpPr>
          <p:cNvPr id="22531" name="Rectangle 2"/>
          <p:cNvSpPr>
            <a:spLocks noGrp="1" noChangeArrowheads="1"/>
          </p:cNvSpPr>
          <p:nvPr>
            <p:ph type="title"/>
          </p:nvPr>
        </p:nvSpPr>
        <p:spPr>
          <a:xfrm>
            <a:off x="914400" y="76200"/>
            <a:ext cx="7378700" cy="579438"/>
          </a:xfrm>
        </p:spPr>
        <p:txBody>
          <a:bodyPr/>
          <a:lstStyle/>
          <a:p>
            <a:pPr eaLnBrk="1" hangingPunct="1"/>
            <a:r>
              <a:rPr lang="en-US" sz="4000"/>
              <a:t>Arithmetic Unary Operators</a:t>
            </a:r>
            <a:endParaRPr lang="en-US" sz="4000">
              <a:solidFill>
                <a:srgbClr val="CC0000"/>
              </a:solidFill>
            </a:endParaRPr>
          </a:p>
        </p:txBody>
      </p:sp>
      <p:sp>
        <p:nvSpPr>
          <p:cNvPr id="265219" name="Rectangle 3"/>
          <p:cNvSpPr>
            <a:spLocks noGrp="1" noChangeArrowheads="1"/>
          </p:cNvSpPr>
          <p:nvPr>
            <p:ph type="body" idx="1"/>
          </p:nvPr>
        </p:nvSpPr>
        <p:spPr>
          <a:xfrm>
            <a:off x="152400" y="1143000"/>
            <a:ext cx="8686800" cy="5410200"/>
          </a:xfrm>
        </p:spPr>
        <p:txBody>
          <a:bodyPr/>
          <a:lstStyle/>
          <a:p>
            <a:pPr eaLnBrk="1" hangingPunct="1">
              <a:buFontTx/>
              <a:buNone/>
              <a:defRPr/>
            </a:pPr>
            <a:r>
              <a:rPr lang="en-US" dirty="0"/>
              <a:t> </a:t>
            </a:r>
            <a:r>
              <a:rPr lang="en-US" b="1" kern="1200" dirty="0">
                <a:solidFill>
                  <a:srgbClr val="000000"/>
                </a:solidFill>
                <a:latin typeface="Courier New" pitchFamily="49" charset="0"/>
              </a:rPr>
              <a:t>+  -   ++   -- </a:t>
            </a:r>
          </a:p>
          <a:p>
            <a:pPr eaLnBrk="1" hangingPunct="1">
              <a:buFontTx/>
              <a:buNone/>
              <a:defRPr/>
            </a:pPr>
            <a:r>
              <a:rPr lang="en-US" dirty="0"/>
              <a:t>Examples:</a:t>
            </a:r>
            <a:r>
              <a:rPr lang="en-US" dirty="0">
                <a:latin typeface="Times New Roman" pitchFamily="18" charset="0"/>
              </a:rPr>
              <a:t> </a:t>
            </a:r>
            <a:r>
              <a:rPr lang="en-US" b="1" kern="1200" dirty="0">
                <a:solidFill>
                  <a:srgbClr val="000000"/>
                </a:solidFill>
                <a:latin typeface="Courier New" pitchFamily="49" charset="0"/>
              </a:rPr>
              <a:t>	–5, +5</a:t>
            </a:r>
          </a:p>
          <a:p>
            <a:pPr eaLnBrk="1" hangingPunct="1">
              <a:buFontTx/>
              <a:buNone/>
              <a:defRPr/>
            </a:pPr>
            <a:r>
              <a:rPr lang="en-US" dirty="0"/>
              <a:t>Pre-increment:</a:t>
            </a:r>
            <a:r>
              <a:rPr lang="en-US" b="1" dirty="0">
                <a:latin typeface="Courier New" pitchFamily="49" charset="0"/>
              </a:rPr>
              <a:t>	</a:t>
            </a:r>
            <a:r>
              <a:rPr lang="en-US" b="1" kern="1200" dirty="0">
                <a:solidFill>
                  <a:srgbClr val="000000"/>
                </a:solidFill>
                <a:latin typeface="Courier New" pitchFamily="49" charset="0"/>
              </a:rPr>
              <a:t>y=++x;  </a:t>
            </a:r>
            <a:r>
              <a:rPr lang="en-US" b="1" kern="1200" dirty="0">
                <a:solidFill>
                  <a:srgbClr val="000000"/>
                </a:solidFill>
                <a:latin typeface="Courier New" pitchFamily="49" charset="0"/>
                <a:sym typeface="Wingdings" pitchFamily="2" charset="2"/>
              </a:rPr>
              <a:t>//(</a:t>
            </a:r>
            <a:r>
              <a:rPr lang="en-US" b="1" kern="1200" dirty="0">
                <a:solidFill>
                  <a:srgbClr val="000000"/>
                </a:solidFill>
                <a:latin typeface="Courier New" pitchFamily="49" charset="0"/>
              </a:rPr>
              <a:t>x=x+1; and y=x;)</a:t>
            </a:r>
          </a:p>
          <a:p>
            <a:pPr eaLnBrk="1" hangingPunct="1">
              <a:buFont typeface="Wingdings" pitchFamily="2" charset="2"/>
              <a:buNone/>
              <a:defRPr/>
            </a:pPr>
            <a:r>
              <a:rPr lang="en-US" dirty="0"/>
              <a:t>Post-increment:</a:t>
            </a:r>
            <a:r>
              <a:rPr lang="en-US" b="1" dirty="0">
                <a:latin typeface="Courier New" pitchFamily="49" charset="0"/>
              </a:rPr>
              <a:t>	</a:t>
            </a:r>
            <a:r>
              <a:rPr lang="en-US" b="1" kern="1200" dirty="0">
                <a:solidFill>
                  <a:srgbClr val="000000"/>
                </a:solidFill>
                <a:latin typeface="Courier New" pitchFamily="49" charset="0"/>
              </a:rPr>
              <a:t>y=x++;  </a:t>
            </a:r>
            <a:r>
              <a:rPr lang="en-US" b="1" kern="1200" dirty="0">
                <a:solidFill>
                  <a:srgbClr val="000000"/>
                </a:solidFill>
                <a:latin typeface="Courier New" pitchFamily="49" charset="0"/>
                <a:sym typeface="Wingdings" pitchFamily="2" charset="2"/>
              </a:rPr>
              <a:t>//(y=x; and x=x+1;)</a:t>
            </a:r>
          </a:p>
          <a:p>
            <a:pPr eaLnBrk="1" hangingPunct="1">
              <a:buFont typeface="Wingdings" pitchFamily="2" charset="2"/>
              <a:buNone/>
              <a:defRPr/>
            </a:pPr>
            <a:r>
              <a:rPr lang="en-US" dirty="0"/>
              <a:t>Examples</a:t>
            </a:r>
            <a:endParaRPr lang="en-US" b="1" dirty="0">
              <a:solidFill>
                <a:schemeClr val="tx1"/>
              </a:solidFill>
              <a:latin typeface="Courier New" pitchFamily="49" charset="0"/>
            </a:endParaRPr>
          </a:p>
          <a:p>
            <a:pPr eaLnBrk="1" hangingPunct="1">
              <a:lnSpc>
                <a:spcPct val="100000"/>
              </a:lnSpc>
              <a:buFont typeface="Wingdings" pitchFamily="2" charset="2"/>
              <a:buNone/>
              <a:defRPr/>
            </a:pPr>
            <a:r>
              <a:rPr lang="en-US" b="1" dirty="0">
                <a:solidFill>
                  <a:schemeClr val="tx1"/>
                </a:solidFill>
                <a:latin typeface="Courier New" pitchFamily="49" charset="0"/>
              </a:rPr>
              <a:t>int k=10;</a:t>
            </a:r>
          </a:p>
          <a:p>
            <a:pPr eaLnBrk="1" hangingPunct="1">
              <a:lnSpc>
                <a:spcPct val="100000"/>
              </a:lnSpc>
              <a:buFont typeface="Wingdings" pitchFamily="2" charset="2"/>
              <a:buNone/>
              <a:defRPr/>
            </a:pPr>
            <a:r>
              <a:rPr lang="en-US" b="1" dirty="0">
                <a:solidFill>
                  <a:schemeClr val="tx1"/>
                </a:solidFill>
                <a:latin typeface="Courier New" pitchFamily="49" charset="0"/>
              </a:rPr>
              <a:t>k++; //value becomes 11</a:t>
            </a:r>
          </a:p>
          <a:p>
            <a:pPr eaLnBrk="1" hangingPunct="1">
              <a:lnSpc>
                <a:spcPct val="100000"/>
              </a:lnSpc>
              <a:buNone/>
              <a:defRPr/>
            </a:pPr>
            <a:r>
              <a:rPr lang="en-US" b="1" dirty="0">
                <a:solidFill>
                  <a:srgbClr val="000000"/>
                </a:solidFill>
                <a:latin typeface="Courier New" pitchFamily="49" charset="0"/>
              </a:rPr>
              <a:t>char </a:t>
            </a:r>
            <a:r>
              <a:rPr lang="en-US" b="1" dirty="0" err="1">
                <a:solidFill>
                  <a:srgbClr val="000000"/>
                </a:solidFill>
                <a:latin typeface="Courier New" pitchFamily="49" charset="0"/>
              </a:rPr>
              <a:t>ch</a:t>
            </a:r>
            <a:r>
              <a:rPr lang="en-US" b="1" dirty="0">
                <a:solidFill>
                  <a:srgbClr val="000000"/>
                </a:solidFill>
                <a:latin typeface="Courier New" pitchFamily="49" charset="0"/>
              </a:rPr>
              <a:t>=‘X’;</a:t>
            </a:r>
          </a:p>
          <a:p>
            <a:pPr eaLnBrk="1" hangingPunct="1">
              <a:lnSpc>
                <a:spcPct val="100000"/>
              </a:lnSpc>
              <a:buFontTx/>
              <a:buNone/>
              <a:defRPr/>
            </a:pPr>
            <a:r>
              <a:rPr lang="en-US" b="1" dirty="0" err="1">
                <a:solidFill>
                  <a:srgbClr val="000000"/>
                </a:solidFill>
                <a:latin typeface="Courier New" pitchFamily="49" charset="0"/>
              </a:rPr>
              <a:t>ch</a:t>
            </a:r>
            <a:r>
              <a:rPr lang="en-US" b="1" dirty="0">
                <a:solidFill>
                  <a:srgbClr val="000000"/>
                </a:solidFill>
                <a:latin typeface="Courier New" pitchFamily="49" charset="0"/>
              </a:rPr>
              <a:t>++;</a:t>
            </a:r>
            <a:r>
              <a:rPr lang="en-US" b="1" dirty="0">
                <a:solidFill>
                  <a:srgbClr val="000000"/>
                </a:solidFill>
                <a:latin typeface="Courier New" pitchFamily="49" charset="0"/>
                <a:sym typeface="Wingdings" pitchFamily="2" charset="2"/>
              </a:rPr>
              <a:t>  // (</a:t>
            </a:r>
            <a:r>
              <a:rPr lang="en-US" b="1" dirty="0" err="1">
                <a:solidFill>
                  <a:srgbClr val="000000"/>
                </a:solidFill>
                <a:latin typeface="Courier New" pitchFamily="49" charset="0"/>
              </a:rPr>
              <a:t>ch</a:t>
            </a:r>
            <a:r>
              <a:rPr lang="en-US" b="1" dirty="0">
                <a:solidFill>
                  <a:srgbClr val="000000"/>
                </a:solidFill>
                <a:latin typeface="Courier New" pitchFamily="49" charset="0"/>
              </a:rPr>
              <a:t> = ‘Y’)</a:t>
            </a:r>
          </a:p>
          <a:p>
            <a:pPr eaLnBrk="1" hangingPunct="1">
              <a:lnSpc>
                <a:spcPct val="100000"/>
              </a:lnSpc>
              <a:buFont typeface="Wingdings" pitchFamily="2" charset="2"/>
              <a:buNone/>
              <a:defRPr/>
            </a:pPr>
            <a:endParaRPr lang="en-US" b="1" dirty="0">
              <a:solidFill>
                <a:schemeClr val="tx1"/>
              </a:solidFill>
              <a:latin typeface="Courier New" pitchFamily="49" charset="0"/>
            </a:endParaRPr>
          </a:p>
          <a:p>
            <a:pPr eaLnBrk="1" hangingPunct="1">
              <a:lnSpc>
                <a:spcPct val="100000"/>
              </a:lnSpc>
              <a:buFont typeface="Wingdings" pitchFamily="2" charset="2"/>
              <a:buNone/>
              <a:defRPr/>
            </a:pPr>
            <a:r>
              <a:rPr lang="en-US" b="1" dirty="0">
                <a:solidFill>
                  <a:schemeClr val="tx1"/>
                </a:solidFill>
                <a:latin typeface="Courier New" pitchFamily="49" charset="0"/>
              </a:rPr>
              <a:t>int i=-10;</a:t>
            </a:r>
          </a:p>
          <a:p>
            <a:pPr eaLnBrk="1" hangingPunct="1">
              <a:lnSpc>
                <a:spcPct val="100000"/>
              </a:lnSpc>
              <a:buFont typeface="Wingdings" pitchFamily="2" charset="2"/>
              <a:buNone/>
              <a:defRPr/>
            </a:pPr>
            <a:r>
              <a:rPr lang="en-US" b="1" dirty="0">
                <a:solidFill>
                  <a:schemeClr val="tx1"/>
                </a:solidFill>
                <a:latin typeface="Courier New" pitchFamily="49" charset="0"/>
              </a:rPr>
              <a:t>int k=</a:t>
            </a:r>
            <a:r>
              <a:rPr lang="en-US" b="1" dirty="0" err="1">
                <a:solidFill>
                  <a:schemeClr val="tx1"/>
                </a:solidFill>
                <a:latin typeface="Courier New" pitchFamily="49" charset="0"/>
              </a:rPr>
              <a:t>i</a:t>
            </a:r>
            <a:r>
              <a:rPr lang="en-US" b="1" dirty="0">
                <a:solidFill>
                  <a:schemeClr val="tx1"/>
                </a:solidFill>
                <a:latin typeface="Courier New" pitchFamily="49" charset="0"/>
              </a:rPr>
              <a:t>++;</a:t>
            </a:r>
          </a:p>
          <a:p>
            <a:pPr eaLnBrk="1" hangingPunct="1">
              <a:lnSpc>
                <a:spcPct val="100000"/>
              </a:lnSpc>
              <a:buNone/>
              <a:defRPr/>
            </a:pPr>
            <a:r>
              <a:rPr lang="en-US" i="1" dirty="0">
                <a:solidFill>
                  <a:schemeClr val="tx1"/>
                </a:solidFill>
              </a:rPr>
              <a:t>What will be the value of k?</a:t>
            </a:r>
          </a:p>
        </p:txBody>
      </p:sp>
      <p:sp>
        <p:nvSpPr>
          <p:cNvPr id="6" name="Rectangle 5"/>
          <p:cNvSpPr/>
          <p:nvPr/>
        </p:nvSpPr>
        <p:spPr>
          <a:xfrm>
            <a:off x="4495800" y="5477470"/>
            <a:ext cx="4572000" cy="923330"/>
          </a:xfrm>
          <a:prstGeom prst="rect">
            <a:avLst/>
          </a:prstGeom>
        </p:spPr>
        <p:txBody>
          <a:bodyPr>
            <a:spAutoFit/>
          </a:bodyPr>
          <a:lstStyle/>
          <a:p>
            <a:pPr eaLnBrk="1" hangingPunct="1">
              <a:lnSpc>
                <a:spcPct val="100000"/>
              </a:lnSpc>
              <a:buFont typeface="Wingdings" pitchFamily="2" charset="2"/>
              <a:buNone/>
              <a:defRPr/>
            </a:pPr>
            <a:r>
              <a:rPr lang="en-US" b="1" dirty="0">
                <a:latin typeface="Courier New" pitchFamily="49" charset="0"/>
              </a:rPr>
              <a:t>float d=+3.4f;</a:t>
            </a:r>
          </a:p>
          <a:p>
            <a:pPr eaLnBrk="1" hangingPunct="1">
              <a:lnSpc>
                <a:spcPct val="100000"/>
              </a:lnSpc>
              <a:buFont typeface="Wingdings" pitchFamily="2" charset="2"/>
              <a:buNone/>
              <a:defRPr/>
            </a:pPr>
            <a:r>
              <a:rPr lang="en-US" i="1" dirty="0"/>
              <a:t>Will the following code compile?</a:t>
            </a:r>
          </a:p>
          <a:p>
            <a:pPr eaLnBrk="1" hangingPunct="1">
              <a:lnSpc>
                <a:spcPct val="100000"/>
              </a:lnSpc>
              <a:buFont typeface="Wingdings" pitchFamily="2" charset="2"/>
              <a:buNone/>
              <a:defRPr/>
            </a:pPr>
            <a:r>
              <a:rPr lang="en-US" b="1" dirty="0">
                <a:latin typeface="Courier New" pitchFamily="49" charset="0"/>
              </a:rPr>
              <a:t>double f= 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xfrm>
            <a:off x="3886200" y="6457950"/>
            <a:ext cx="2133600" cy="476250"/>
          </a:xfrm>
          <a:noFill/>
        </p:spPr>
        <p:txBody>
          <a:bodyPr/>
          <a:lstStyle/>
          <a:p>
            <a:fld id="{A8401035-45D9-48FF-AC6C-7510ECDBD52F}" type="slidenum">
              <a:rPr lang="en-US" smtClean="0">
                <a:latin typeface="Arial" charset="0"/>
              </a:rPr>
              <a:pPr/>
              <a:t>23</a:t>
            </a:fld>
            <a:endParaRPr lang="en-US">
              <a:latin typeface="Arial" charset="0"/>
            </a:endParaRPr>
          </a:p>
        </p:txBody>
      </p:sp>
      <p:sp>
        <p:nvSpPr>
          <p:cNvPr id="23555" name="Rectangle 2"/>
          <p:cNvSpPr>
            <a:spLocks noGrp="1" noChangeArrowheads="1"/>
          </p:cNvSpPr>
          <p:nvPr>
            <p:ph type="title"/>
          </p:nvPr>
        </p:nvSpPr>
        <p:spPr>
          <a:xfrm>
            <a:off x="990600" y="152400"/>
            <a:ext cx="7378700" cy="579438"/>
          </a:xfrm>
        </p:spPr>
        <p:txBody>
          <a:bodyPr/>
          <a:lstStyle/>
          <a:p>
            <a:pPr eaLnBrk="1" hangingPunct="1"/>
            <a:r>
              <a:rPr lang="en-US" sz="4000"/>
              <a:t>Arithmetic Binary Operator</a:t>
            </a:r>
            <a:endParaRPr lang="en-US" sz="4000">
              <a:solidFill>
                <a:srgbClr val="CC0000"/>
              </a:solidFill>
            </a:endParaRPr>
          </a:p>
        </p:txBody>
      </p:sp>
      <p:sp>
        <p:nvSpPr>
          <p:cNvPr id="267267" name="Rectangle 3"/>
          <p:cNvSpPr>
            <a:spLocks noGrp="1" noChangeArrowheads="1"/>
          </p:cNvSpPr>
          <p:nvPr>
            <p:ph type="body" idx="1"/>
          </p:nvPr>
        </p:nvSpPr>
        <p:spPr>
          <a:xfrm>
            <a:off x="152400" y="1524000"/>
            <a:ext cx="8839200" cy="3429000"/>
          </a:xfrm>
        </p:spPr>
        <p:txBody>
          <a:bodyPr/>
          <a:lstStyle/>
          <a:p>
            <a:pPr eaLnBrk="1" hangingPunct="1">
              <a:buFontTx/>
              <a:buNone/>
              <a:defRPr/>
            </a:pPr>
            <a:r>
              <a:rPr lang="en-US" sz="2800" dirty="0"/>
              <a:t> </a:t>
            </a:r>
            <a:r>
              <a:rPr lang="en-US" b="1" kern="1200" dirty="0">
                <a:solidFill>
                  <a:srgbClr val="000000"/>
                </a:solidFill>
                <a:latin typeface="Courier New" pitchFamily="49" charset="0"/>
              </a:rPr>
              <a:t>+   -   *    /    %</a:t>
            </a:r>
          </a:p>
          <a:p>
            <a:pPr eaLnBrk="1" hangingPunct="1">
              <a:buFontTx/>
              <a:buNone/>
              <a:defRPr/>
            </a:pPr>
            <a:endParaRPr lang="en-US" dirty="0"/>
          </a:p>
          <a:p>
            <a:pPr eaLnBrk="1" hangingPunct="1">
              <a:buFontTx/>
              <a:buNone/>
              <a:defRPr/>
            </a:pPr>
            <a:r>
              <a:rPr lang="en-US" dirty="0"/>
              <a:t>Example:</a:t>
            </a:r>
          </a:p>
          <a:p>
            <a:pPr eaLnBrk="1" hangingPunct="1">
              <a:buFontTx/>
              <a:buNone/>
              <a:defRPr/>
            </a:pPr>
            <a:r>
              <a:rPr lang="en-US" b="1" dirty="0">
                <a:solidFill>
                  <a:srgbClr val="000000"/>
                </a:solidFill>
                <a:latin typeface="Courier New" pitchFamily="49" charset="0"/>
              </a:rPr>
              <a:t>int a = 5; </a:t>
            </a:r>
          </a:p>
          <a:p>
            <a:pPr eaLnBrk="1" hangingPunct="1">
              <a:buFontTx/>
              <a:buNone/>
              <a:defRPr/>
            </a:pPr>
            <a:r>
              <a:rPr lang="en-US" b="1" dirty="0">
                <a:solidFill>
                  <a:srgbClr val="000000"/>
                </a:solidFill>
                <a:latin typeface="Courier New" pitchFamily="49" charset="0"/>
              </a:rPr>
              <a:t>int b = 2; </a:t>
            </a:r>
          </a:p>
          <a:p>
            <a:pPr eaLnBrk="1" hangingPunct="1">
              <a:buFontTx/>
              <a:buNone/>
              <a:defRPr/>
            </a:pPr>
            <a:r>
              <a:rPr lang="en-US" b="1" dirty="0">
                <a:solidFill>
                  <a:srgbClr val="000000"/>
                </a:solidFill>
                <a:latin typeface="Courier New" pitchFamily="49" charset="0"/>
              </a:rPr>
              <a:t>int c = a + b;</a:t>
            </a:r>
          </a:p>
          <a:p>
            <a:pPr eaLnBrk="1" hangingPunct="1">
              <a:buFontTx/>
              <a:buNone/>
              <a:defRPr/>
            </a:pPr>
            <a:r>
              <a:rPr lang="en-US" b="1" dirty="0" err="1">
                <a:solidFill>
                  <a:srgbClr val="000000"/>
                </a:solidFill>
                <a:latin typeface="Courier New" pitchFamily="49" charset="0"/>
              </a:rPr>
              <a:t>System.out.println</a:t>
            </a:r>
            <a:r>
              <a:rPr lang="en-US" b="1" dirty="0">
                <a:solidFill>
                  <a:srgbClr val="000000"/>
                </a:solidFill>
                <a:latin typeface="Courier New" pitchFamily="49" charset="0"/>
              </a:rPr>
              <a:t>(5%2); </a:t>
            </a:r>
            <a:r>
              <a:rPr lang="en-US" b="1" dirty="0">
                <a:solidFill>
                  <a:schemeClr val="tx1"/>
                </a:solidFill>
                <a:latin typeface="Courier New" pitchFamily="49" charset="0"/>
              </a:rPr>
              <a:t>// output is 1</a:t>
            </a:r>
          </a:p>
        </p:txBody>
      </p:sp>
      <p:sp>
        <p:nvSpPr>
          <p:cNvPr id="23557" name="Rectangle 4"/>
          <p:cNvSpPr>
            <a:spLocks noChangeArrowheads="1"/>
          </p:cNvSpPr>
          <p:nvPr/>
        </p:nvSpPr>
        <p:spPr bwMode="auto">
          <a:xfrm>
            <a:off x="1904053" y="5257800"/>
            <a:ext cx="2363147" cy="400110"/>
          </a:xfrm>
          <a:prstGeom prst="rect">
            <a:avLst/>
          </a:prstGeom>
          <a:noFill/>
          <a:ln w="9525">
            <a:noFill/>
            <a:miter lim="800000"/>
            <a:headEnd/>
            <a:tailEnd/>
          </a:ln>
        </p:spPr>
        <p:txBody>
          <a:bodyPr wrap="none">
            <a:spAutoFit/>
          </a:bodyPr>
          <a:lstStyle/>
          <a:p>
            <a:r>
              <a:rPr lang="en-US" sz="2000" dirty="0">
                <a:solidFill>
                  <a:srgbClr val="002060"/>
                </a:solidFill>
              </a:rPr>
              <a:t>remainder operator</a:t>
            </a:r>
            <a:endParaRPr lang="en-IN" sz="2000" dirty="0">
              <a:solidFill>
                <a:srgbClr val="002060"/>
              </a:solidFill>
            </a:endParaRPr>
          </a:p>
        </p:txBody>
      </p:sp>
      <p:cxnSp>
        <p:nvCxnSpPr>
          <p:cNvPr id="23558" name="Straight Arrow Connector 6"/>
          <p:cNvCxnSpPr>
            <a:cxnSpLocks noChangeShapeType="1"/>
          </p:cNvCxnSpPr>
          <p:nvPr/>
        </p:nvCxnSpPr>
        <p:spPr bwMode="auto">
          <a:xfrm flipH="1" flipV="1">
            <a:off x="3428053" y="5029200"/>
            <a:ext cx="152400" cy="381000"/>
          </a:xfrm>
          <a:prstGeom prst="straightConnector1">
            <a:avLst/>
          </a:prstGeom>
          <a:noFill/>
          <a:ln w="9525" algn="ctr">
            <a:solidFill>
              <a:srgbClr val="C00000"/>
            </a:solidFill>
            <a:round/>
            <a:headEnd/>
            <a:tailEnd type="arrow"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xfrm>
            <a:off x="3429000" y="6534150"/>
            <a:ext cx="2133600" cy="476250"/>
          </a:xfrm>
          <a:noFill/>
        </p:spPr>
        <p:txBody>
          <a:bodyPr/>
          <a:lstStyle/>
          <a:p>
            <a:fld id="{96EF285F-18B7-4ED3-90BC-9EC875ED4ECD}" type="slidenum">
              <a:rPr lang="en-US" smtClean="0">
                <a:latin typeface="Arial" charset="0"/>
              </a:rPr>
              <a:pPr/>
              <a:t>24</a:t>
            </a:fld>
            <a:endParaRPr lang="en-US" dirty="0">
              <a:latin typeface="Arial" charset="0"/>
            </a:endParaRPr>
          </a:p>
        </p:txBody>
      </p:sp>
      <p:sp>
        <p:nvSpPr>
          <p:cNvPr id="24579" name="Rectangle 2"/>
          <p:cNvSpPr>
            <a:spLocks noChangeArrowheads="1"/>
          </p:cNvSpPr>
          <p:nvPr/>
        </p:nvSpPr>
        <p:spPr bwMode="auto">
          <a:xfrm>
            <a:off x="304800" y="1447800"/>
            <a:ext cx="8534400" cy="3565591"/>
          </a:xfrm>
          <a:prstGeom prst="rect">
            <a:avLst/>
          </a:prstGeom>
          <a:noFill/>
          <a:ln w="9525">
            <a:noFill/>
            <a:miter lim="800000"/>
            <a:headEnd/>
            <a:tailEnd/>
          </a:ln>
        </p:spPr>
        <p:txBody>
          <a:bodyPr>
            <a:spAutoFit/>
          </a:bodyPr>
          <a:lstStyle/>
          <a:p>
            <a:pPr>
              <a:lnSpc>
                <a:spcPct val="90000"/>
              </a:lnSpc>
              <a:spcBef>
                <a:spcPct val="50000"/>
              </a:spcBef>
            </a:pPr>
            <a:r>
              <a:rPr lang="en-US" sz="2800" dirty="0"/>
              <a:t> </a:t>
            </a:r>
            <a:r>
              <a:rPr lang="en-US" sz="2000" b="1" dirty="0">
                <a:solidFill>
                  <a:srgbClr val="000000"/>
                </a:solidFill>
                <a:latin typeface="Courier New" pitchFamily="49" charset="0"/>
              </a:rPr>
              <a:t>&lt;  &gt;   &gt;=   &lt;=  ==  != </a:t>
            </a:r>
          </a:p>
          <a:p>
            <a:pPr>
              <a:lnSpc>
                <a:spcPct val="90000"/>
              </a:lnSpc>
              <a:spcBef>
                <a:spcPct val="50000"/>
              </a:spcBef>
            </a:pPr>
            <a:endParaRPr lang="en-US" sz="2000" dirty="0"/>
          </a:p>
          <a:p>
            <a:pPr>
              <a:lnSpc>
                <a:spcPct val="90000"/>
              </a:lnSpc>
              <a:spcBef>
                <a:spcPct val="50000"/>
              </a:spcBef>
            </a:pPr>
            <a:r>
              <a:rPr lang="en-US" sz="2000" dirty="0">
                <a:solidFill>
                  <a:srgbClr val="5F5F5F"/>
                </a:solidFill>
              </a:rPr>
              <a:t>Example:</a:t>
            </a:r>
          </a:p>
          <a:p>
            <a:pPr>
              <a:lnSpc>
                <a:spcPct val="90000"/>
              </a:lnSpc>
              <a:spcBef>
                <a:spcPct val="50000"/>
              </a:spcBef>
            </a:pPr>
            <a:r>
              <a:rPr lang="en-US" sz="2000" dirty="0">
                <a:latin typeface="Times New Roman" pitchFamily="18" charset="0"/>
              </a:rPr>
              <a:t>	</a:t>
            </a:r>
            <a:r>
              <a:rPr lang="en-US" sz="2000" b="1" dirty="0">
                <a:solidFill>
                  <a:srgbClr val="000000"/>
                </a:solidFill>
                <a:latin typeface="Courier New" pitchFamily="49" charset="0"/>
              </a:rPr>
              <a:t>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pPr>
              <a:lnSpc>
                <a:spcPct val="90000"/>
              </a:lnSpc>
              <a:spcBef>
                <a:spcPct val="50000"/>
              </a:spcBef>
            </a:pPr>
            <a:r>
              <a:rPr lang="en-US" sz="2000" b="1" dirty="0">
                <a:solidFill>
                  <a:srgbClr val="000000"/>
                </a:solidFill>
                <a:latin typeface="Courier New" pitchFamily="49" charset="0"/>
              </a:rPr>
              <a:t>	int j=20;</a:t>
            </a:r>
          </a:p>
          <a:p>
            <a:pPr>
              <a:lnSpc>
                <a:spcPct val="90000"/>
              </a:lnSpc>
              <a:spcBef>
                <a:spcPct val="2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&gt;j );</a:t>
            </a:r>
          </a:p>
          <a:p>
            <a:pPr>
              <a:lnSpc>
                <a:spcPct val="90000"/>
              </a:lnSpc>
              <a:spcBef>
                <a:spcPct val="20000"/>
              </a:spcBef>
            </a:pPr>
            <a:r>
              <a:rPr lang="en-US" sz="2000" b="1" dirty="0">
                <a:latin typeface="Courier New" pitchFamily="49" charset="0"/>
              </a:rPr>
              <a:t>				 // output is false</a:t>
            </a:r>
          </a:p>
          <a:p>
            <a:pPr>
              <a:lnSpc>
                <a:spcPct val="90000"/>
              </a:lnSpc>
              <a:spcBef>
                <a:spcPct val="2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pPr>
              <a:lnSpc>
                <a:spcPct val="90000"/>
              </a:lnSpc>
              <a:spcBef>
                <a:spcPct val="20000"/>
              </a:spcBef>
            </a:pPr>
            <a:r>
              <a:rPr lang="en-US" sz="2000" b="1" dirty="0">
                <a:latin typeface="Courier New" pitchFamily="49" charset="0"/>
              </a:rPr>
              <a:t>				 // output is true</a:t>
            </a:r>
          </a:p>
        </p:txBody>
      </p:sp>
      <p:sp>
        <p:nvSpPr>
          <p:cNvPr id="269315" name="Rectangle 3"/>
          <p:cNvSpPr>
            <a:spLocks noChangeArrowheads="1"/>
          </p:cNvSpPr>
          <p:nvPr/>
        </p:nvSpPr>
        <p:spPr bwMode="auto">
          <a:xfrm>
            <a:off x="241300" y="228600"/>
            <a:ext cx="7378700" cy="579438"/>
          </a:xfrm>
          <a:prstGeom prst="rect">
            <a:avLst/>
          </a:prstGeom>
          <a:noFill/>
          <a:ln w="9525">
            <a:noFill/>
            <a:miter lim="800000"/>
            <a:headEnd/>
            <a:tailEnd/>
          </a:ln>
          <a:effectLst/>
        </p:spPr>
        <p:txBody>
          <a:bodyPr anchor="ctr"/>
          <a:lstStyle/>
          <a:p>
            <a:pPr>
              <a:defRPr/>
            </a:pPr>
            <a:r>
              <a:rPr lang="en-US" sz="4000" b="1" dirty="0">
                <a:solidFill>
                  <a:schemeClr val="bg1"/>
                </a:solidFill>
                <a:latin typeface="+mj-lt"/>
                <a:ea typeface="+mj-ea"/>
                <a:cs typeface="+mj-cs"/>
              </a:rPr>
              <a:t>Relational Operators</a:t>
            </a:r>
          </a:p>
        </p:txBody>
      </p:sp>
      <p:sp>
        <p:nvSpPr>
          <p:cNvPr id="5" name="Rectangle 4"/>
          <p:cNvSpPr/>
          <p:nvPr/>
        </p:nvSpPr>
        <p:spPr>
          <a:xfrm>
            <a:off x="381000" y="5257800"/>
            <a:ext cx="6019800" cy="1200329"/>
          </a:xfrm>
          <a:prstGeom prst="rect">
            <a:avLst/>
          </a:prstGeom>
        </p:spPr>
        <p:txBody>
          <a:bodyPr wrap="square">
            <a:spAutoFit/>
          </a:bodyPr>
          <a:lstStyle/>
          <a:p>
            <a:pPr eaLnBrk="1" hangingPunct="1">
              <a:lnSpc>
                <a:spcPct val="200000"/>
              </a:lnSpc>
              <a:buFont typeface="Wingdings" pitchFamily="2" charset="2"/>
              <a:buNone/>
              <a:defRPr/>
            </a:pPr>
            <a:r>
              <a:rPr lang="en-US" i="1" dirty="0"/>
              <a:t>What will happen when you do this?</a:t>
            </a:r>
          </a:p>
          <a:p>
            <a:pPr>
              <a:lnSpc>
                <a:spcPct val="200000"/>
              </a:lnSpc>
              <a:defRPr/>
            </a:pPr>
            <a:r>
              <a:rPr lang="en-US" b="1" dirty="0">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a:t>
            </a:r>
            <a:r>
              <a:rPr lang="en-US" b="1" dirty="0" err="1">
                <a:solidFill>
                  <a:srgbClr val="000000"/>
                </a:solidFill>
                <a:latin typeface="Courier New" pitchFamily="49" charset="0"/>
              </a:rPr>
              <a:t>i</a:t>
            </a:r>
            <a:r>
              <a:rPr lang="en-US" b="1" dirty="0">
                <a:solidFill>
                  <a:srgbClr val="000000"/>
                </a:solidFill>
                <a:latin typeface="Courier New" pitchFamily="49" charset="0"/>
              </a:rPr>
              <a:t>=10);</a:t>
            </a:r>
            <a:endParaRPr lang="en-US"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0"/>
          </p:nvPr>
        </p:nvSpPr>
        <p:spPr>
          <a:xfrm>
            <a:off x="3581400" y="6534150"/>
            <a:ext cx="2133600" cy="476250"/>
          </a:xfrm>
          <a:noFill/>
        </p:spPr>
        <p:txBody>
          <a:bodyPr/>
          <a:lstStyle/>
          <a:p>
            <a:fld id="{3D90FBCE-B1F0-4390-9757-665C882FB651}" type="slidenum">
              <a:rPr lang="en-US" smtClean="0">
                <a:latin typeface="Arial" charset="0"/>
              </a:rPr>
              <a:pPr/>
              <a:t>25</a:t>
            </a:fld>
            <a:endParaRPr lang="en-US" dirty="0">
              <a:latin typeface="Arial" charset="0"/>
            </a:endParaRPr>
          </a:p>
        </p:txBody>
      </p:sp>
      <p:sp>
        <p:nvSpPr>
          <p:cNvPr id="2052" name="Rectangle 2"/>
          <p:cNvSpPr>
            <a:spLocks noGrp="1" noChangeArrowheads="1"/>
          </p:cNvSpPr>
          <p:nvPr>
            <p:ph type="title"/>
          </p:nvPr>
        </p:nvSpPr>
        <p:spPr>
          <a:xfrm>
            <a:off x="457200" y="381000"/>
            <a:ext cx="8229600" cy="792163"/>
          </a:xfrm>
        </p:spPr>
        <p:txBody>
          <a:bodyPr/>
          <a:lstStyle/>
          <a:p>
            <a:pPr eaLnBrk="1" hangingPunct="1"/>
            <a:r>
              <a:rPr lang="en-US" sz="4000"/>
              <a:t>Conditional Logical Operators </a:t>
            </a:r>
            <a:r>
              <a:rPr lang="en-US" sz="4000">
                <a:solidFill>
                  <a:srgbClr val="CC0000"/>
                </a:solidFill>
              </a:rPr>
              <a:t/>
            </a:r>
            <a:br>
              <a:rPr lang="en-US" sz="4000">
                <a:solidFill>
                  <a:srgbClr val="CC0000"/>
                </a:solidFill>
              </a:rPr>
            </a:br>
            <a:endParaRPr lang="en-US" sz="4000">
              <a:solidFill>
                <a:srgbClr val="CC0000"/>
              </a:solidFill>
            </a:endParaRPr>
          </a:p>
        </p:txBody>
      </p:sp>
      <p:sp>
        <p:nvSpPr>
          <p:cNvPr id="271363" name="Rectangle 3"/>
          <p:cNvSpPr>
            <a:spLocks noGrp="1" noChangeArrowheads="1"/>
          </p:cNvSpPr>
          <p:nvPr>
            <p:ph type="body" idx="1"/>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a:t> </a:t>
            </a:r>
            <a:r>
              <a:rPr lang="en-US" b="1" kern="1200" dirty="0">
                <a:solidFill>
                  <a:srgbClr val="000000"/>
                </a:solidFill>
                <a:latin typeface="Courier New" pitchFamily="49" charset="0"/>
              </a:rPr>
              <a:t>&amp;&amp;   ||   !  ?:</a:t>
            </a:r>
          </a:p>
        </p:txBody>
      </p:sp>
      <p:graphicFrame>
        <p:nvGraphicFramePr>
          <p:cNvPr id="2050" name="Object 4"/>
          <p:cNvGraphicFramePr>
            <a:graphicFrameLocks noChangeAspect="1"/>
          </p:cNvGraphicFramePr>
          <p:nvPr/>
        </p:nvGraphicFramePr>
        <p:xfrm>
          <a:off x="304800" y="1981200"/>
          <a:ext cx="8686800" cy="2381250"/>
        </p:xfrm>
        <a:graphic>
          <a:graphicData uri="http://schemas.openxmlformats.org/presentationml/2006/ole">
            <mc:AlternateContent xmlns:mc="http://schemas.openxmlformats.org/markup-compatibility/2006">
              <mc:Choice xmlns:v="urn:schemas-microsoft-com:vml" Requires="v">
                <p:oleObj spid="_x0000_s2054" name="Bitmap Image" r:id="rId4" imgW="9078592" imgH="2381582" progId="PBrush">
                  <p:embed/>
                </p:oleObj>
              </mc:Choice>
              <mc:Fallback>
                <p:oleObj name="Bitmap Image" r:id="rId4" imgW="9078592" imgH="238158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81200"/>
                        <a:ext cx="8686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381000" y="4800600"/>
            <a:ext cx="8534400" cy="1292662"/>
          </a:xfrm>
          <a:prstGeom prst="rect">
            <a:avLst/>
          </a:prstGeom>
        </p:spPr>
        <p:txBody>
          <a:bodyPr>
            <a:spAutoFit/>
          </a:bodyPr>
          <a:lstStyle/>
          <a:p>
            <a:pPr>
              <a:buClr>
                <a:srgbClr val="002060"/>
              </a:buClr>
              <a:buFont typeface="Wingdings" pitchFamily="2" charset="2"/>
              <a:buChar char="§"/>
              <a:defRPr/>
            </a:pPr>
            <a:r>
              <a:rPr lang="en-US" sz="2000" dirty="0">
                <a:solidFill>
                  <a:srgbClr val="5F5F5F"/>
                </a:solidFill>
              </a:rPr>
              <a:t>Logical operators are binary operators that require </a:t>
            </a:r>
            <a:r>
              <a:rPr lang="en-US" sz="2000" b="1" dirty="0">
                <a:solidFill>
                  <a:srgbClr val="000000"/>
                </a:solidFill>
                <a:latin typeface="Courier New" pitchFamily="49" charset="0"/>
              </a:rPr>
              <a:t>boolean</a:t>
            </a:r>
            <a:r>
              <a:rPr lang="en-US" sz="2000" dirty="0">
                <a:solidFill>
                  <a:srgbClr val="5F5F5F"/>
                </a:solidFill>
              </a:rPr>
              <a:t> values as operands. </a:t>
            </a:r>
          </a:p>
          <a:p>
            <a:pPr>
              <a:buClr>
                <a:srgbClr val="002060"/>
              </a:buClr>
              <a:buFont typeface="Wingdings" pitchFamily="2" charset="2"/>
              <a:buChar char="§"/>
              <a:defRPr/>
            </a:pPr>
            <a:r>
              <a:rPr lang="en-US" sz="2000" dirty="0">
                <a:solidFill>
                  <a:srgbClr val="5F5F5F"/>
                </a:solidFill>
              </a:rPr>
              <a:t>Does not work if the operands are </a:t>
            </a:r>
            <a:r>
              <a:rPr lang="en-US" sz="2000" b="1" dirty="0">
                <a:solidFill>
                  <a:srgbClr val="000000"/>
                </a:solidFill>
                <a:latin typeface="Courier New" pitchFamily="49" charset="0"/>
              </a:rPr>
              <a:t>int</a:t>
            </a:r>
          </a:p>
          <a:p>
            <a:pPr>
              <a:buClr>
                <a:srgbClr val="C00000"/>
              </a:buClr>
              <a:defRPr/>
            </a:pPr>
            <a:endParaRPr lang="en-IN" dirty="0">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4000" dirty="0"/>
              <a:t>Short circuit operators</a:t>
            </a:r>
            <a:endParaRPr lang="en-IN" sz="4000" dirty="0"/>
          </a:p>
        </p:txBody>
      </p:sp>
      <p:sp>
        <p:nvSpPr>
          <p:cNvPr id="25603" name="Content Placeholder 2"/>
          <p:cNvSpPr>
            <a:spLocks noGrp="1"/>
          </p:cNvSpPr>
          <p:nvPr>
            <p:ph idx="1"/>
          </p:nvPr>
        </p:nvSpPr>
        <p:spPr>
          <a:xfrm>
            <a:off x="304800" y="990601"/>
            <a:ext cx="8229600" cy="2971800"/>
          </a:xfrm>
        </p:spPr>
        <p:txBody>
          <a:bodyPr/>
          <a:lstStyle/>
          <a:p>
            <a:pPr eaLnBrk="1" hangingPunct="1">
              <a:buClr>
                <a:srgbClr val="002060"/>
              </a:buClr>
            </a:pPr>
            <a:r>
              <a:rPr lang="en-US" b="1" dirty="0">
                <a:solidFill>
                  <a:srgbClr val="000000"/>
                </a:solidFill>
                <a:latin typeface="Courier New" pitchFamily="49" charset="0"/>
              </a:rPr>
              <a:t>&amp;&amp;</a:t>
            </a:r>
            <a:r>
              <a:rPr lang="en-US" dirty="0"/>
              <a:t> and </a:t>
            </a:r>
            <a:r>
              <a:rPr lang="en-US" b="1" dirty="0">
                <a:solidFill>
                  <a:srgbClr val="000000"/>
                </a:solidFill>
                <a:latin typeface="Courier New" pitchFamily="49" charset="0"/>
              </a:rPr>
              <a:t>||</a:t>
            </a:r>
            <a:r>
              <a:rPr lang="en-US" dirty="0"/>
              <a:t> are also called </a:t>
            </a:r>
            <a:r>
              <a:rPr lang="en-US" b="1" i="1" dirty="0"/>
              <a:t>short circuit operators</a:t>
            </a:r>
            <a:r>
              <a:rPr lang="en-US" dirty="0"/>
              <a:t> because  they are optimized.</a:t>
            </a:r>
          </a:p>
          <a:p>
            <a:pPr eaLnBrk="1" hangingPunct="1">
              <a:buClr>
                <a:srgbClr val="002060"/>
              </a:buClr>
            </a:pPr>
            <a:r>
              <a:rPr lang="en-US" b="1" dirty="0">
                <a:solidFill>
                  <a:srgbClr val="000000"/>
                </a:solidFill>
                <a:latin typeface="Courier New" pitchFamily="49" charset="0"/>
              </a:rPr>
              <a:t>&amp;&amp;</a:t>
            </a:r>
            <a:r>
              <a:rPr lang="en-US" dirty="0"/>
              <a:t> checks if the first condition is false. If it is so then it doesn't evaluate the second condition.</a:t>
            </a:r>
          </a:p>
          <a:p>
            <a:pPr eaLnBrk="1" hangingPunct="1">
              <a:buClr>
                <a:srgbClr val="002060"/>
              </a:buClr>
            </a:pPr>
            <a:r>
              <a:rPr lang="en-US" b="1" dirty="0">
                <a:solidFill>
                  <a:srgbClr val="000000"/>
                </a:solidFill>
                <a:latin typeface="Courier New" pitchFamily="49" charset="0"/>
              </a:rPr>
              <a:t>||</a:t>
            </a:r>
            <a:r>
              <a:rPr lang="en-US" dirty="0"/>
              <a:t> checks if the first condition is true. If it is so then it doesn't evaluate the second condition.</a:t>
            </a:r>
          </a:p>
          <a:p>
            <a:pPr eaLnBrk="1" hangingPunct="1">
              <a:buClr>
                <a:srgbClr val="002060"/>
              </a:buClr>
            </a:pPr>
            <a:endParaRPr lang="en-IN" dirty="0"/>
          </a:p>
        </p:txBody>
      </p:sp>
      <p:sp>
        <p:nvSpPr>
          <p:cNvPr id="25604" name="Slide Number Placeholder 3"/>
          <p:cNvSpPr>
            <a:spLocks noGrp="1"/>
          </p:cNvSpPr>
          <p:nvPr>
            <p:ph type="sldNum" sz="quarter" idx="10"/>
          </p:nvPr>
        </p:nvSpPr>
        <p:spPr>
          <a:xfrm>
            <a:off x="3810000" y="6619875"/>
            <a:ext cx="2133600" cy="476250"/>
          </a:xfrm>
          <a:noFill/>
        </p:spPr>
        <p:txBody>
          <a:bodyPr/>
          <a:lstStyle/>
          <a:p>
            <a:fld id="{2E0B2CBB-933C-4B09-A35C-78180A82C9CC}" type="slidenum">
              <a:rPr lang="en-US" smtClean="0">
                <a:latin typeface="Arial" charset="0"/>
              </a:rPr>
              <a:pPr/>
              <a:t>26</a:t>
            </a:fld>
            <a:endParaRPr lang="en-US" dirty="0">
              <a:latin typeface="Arial" charset="0"/>
            </a:endParaRPr>
          </a:p>
        </p:txBody>
      </p:sp>
      <p:sp>
        <p:nvSpPr>
          <p:cNvPr id="5" name="Rectangle 2"/>
          <p:cNvSpPr>
            <a:spLocks noChangeArrowheads="1"/>
          </p:cNvSpPr>
          <p:nvPr/>
        </p:nvSpPr>
        <p:spPr bwMode="auto">
          <a:xfrm>
            <a:off x="304800" y="3966389"/>
            <a:ext cx="8534400" cy="2739211"/>
          </a:xfrm>
          <a:prstGeom prst="rect">
            <a:avLst/>
          </a:prstGeom>
          <a:noFill/>
          <a:ln w="9525">
            <a:noFill/>
            <a:miter lim="800000"/>
            <a:headEnd/>
            <a:tailEnd/>
          </a:ln>
        </p:spPr>
        <p:txBody>
          <a:bodyPr>
            <a:spAutoFit/>
          </a:bodyPr>
          <a:lstStyle/>
          <a:p>
            <a:pPr>
              <a:lnSpc>
                <a:spcPct val="90000"/>
              </a:lnSpc>
              <a:spcBef>
                <a:spcPct val="20000"/>
              </a:spcBef>
            </a:pPr>
            <a:r>
              <a:rPr lang="en-US" sz="2000" dirty="0">
                <a:solidFill>
                  <a:srgbClr val="5F5F5F"/>
                </a:solidFill>
                <a:latin typeface="+mn-lt"/>
              </a:rPr>
              <a:t>Example</a:t>
            </a:r>
            <a:r>
              <a:rPr lang="en-US" sz="2000" dirty="0"/>
              <a:t>  :-</a:t>
            </a:r>
          </a:p>
          <a:p>
            <a:pPr>
              <a:lnSpc>
                <a:spcPct val="90000"/>
              </a:lnSpc>
              <a:spcBef>
                <a:spcPct val="20000"/>
              </a:spcBef>
            </a:pPr>
            <a:r>
              <a:rPr lang="en-US" sz="2000" b="1" dirty="0">
                <a:solidFill>
                  <a:srgbClr val="000000"/>
                </a:solidFill>
                <a:latin typeface="Courier New" pitchFamily="49" charset="0"/>
              </a:rPr>
              <a:t>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a:t>
            </a:r>
          </a:p>
          <a:p>
            <a:pPr>
              <a:lnSpc>
                <a:spcPct val="90000"/>
              </a:lnSpc>
              <a:spcBef>
                <a:spcPct val="20000"/>
              </a:spcBef>
            </a:pPr>
            <a:r>
              <a:rPr lang="en-US" sz="2000" b="1" dirty="0">
                <a:solidFill>
                  <a:srgbClr val="000000"/>
                </a:solidFill>
                <a:latin typeface="Courier New" pitchFamily="49" charset="0"/>
              </a:rPr>
              <a:t>int j=10;</a:t>
            </a:r>
          </a:p>
          <a:p>
            <a:pPr>
              <a:lnSpc>
                <a:spcPct val="90000"/>
              </a:lnSpc>
              <a:spcBef>
                <a:spcPct val="2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&gt;j || j&gt;</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 );</a:t>
            </a:r>
            <a:r>
              <a:rPr lang="en-US" sz="2000" b="1" dirty="0">
                <a:solidFill>
                  <a:srgbClr val="C81E1E"/>
                </a:solidFill>
                <a:latin typeface="Courier New" pitchFamily="49" charset="0"/>
              </a:rPr>
              <a:t> </a:t>
            </a:r>
            <a:r>
              <a:rPr lang="en-US" sz="2000" b="1" dirty="0">
                <a:latin typeface="Courier New" pitchFamily="49" charset="0"/>
              </a:rPr>
              <a:t>// prints true</a:t>
            </a:r>
          </a:p>
          <a:p>
            <a:pPr>
              <a:lnSpc>
                <a:spcPct val="90000"/>
              </a:lnSpc>
              <a:spcBef>
                <a:spcPct val="20000"/>
              </a:spcBef>
            </a:pPr>
            <a:r>
              <a:rPr lang="en-US" sz="2000" dirty="0"/>
              <a:t>Example for </a:t>
            </a:r>
            <a:r>
              <a:rPr lang="en-US" sz="2000" b="1" dirty="0">
                <a:solidFill>
                  <a:srgbClr val="000000"/>
                </a:solidFill>
                <a:latin typeface="Courier New" pitchFamily="49" charset="0"/>
              </a:rPr>
              <a:t>! </a:t>
            </a:r>
            <a:r>
              <a:rPr lang="en-US" sz="2000" dirty="0"/>
              <a:t> :-</a:t>
            </a:r>
            <a:r>
              <a:rPr lang="en-US" sz="2000" b="1" dirty="0">
                <a:latin typeface="Courier New" pitchFamily="49" charset="0"/>
              </a:rPr>
              <a:t>		</a:t>
            </a:r>
          </a:p>
          <a:p>
            <a:pPr>
              <a:lnSpc>
                <a:spcPct val="90000"/>
              </a:lnSpc>
              <a:spcBef>
                <a:spcPct val="20000"/>
              </a:spcBef>
            </a:pPr>
            <a:r>
              <a:rPr lang="en-US" sz="2000" b="1" dirty="0">
                <a:solidFill>
                  <a:srgbClr val="000000"/>
                </a:solidFill>
                <a:latin typeface="Courier New" pitchFamily="49" charset="0"/>
              </a:rPr>
              <a:t>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a:t>
            </a:r>
          </a:p>
          <a:p>
            <a:pPr>
              <a:lnSpc>
                <a:spcPct val="90000"/>
              </a:lnSpc>
              <a:spcBef>
                <a:spcPct val="20000"/>
              </a:spcBef>
            </a:pPr>
            <a:r>
              <a:rPr lang="en-US" sz="2000" b="1" dirty="0">
                <a:solidFill>
                  <a:srgbClr val="000000"/>
                </a:solidFill>
                <a:latin typeface="Courier New" pitchFamily="49" charset="0"/>
              </a:rPr>
              <a:t>int j=10;</a:t>
            </a:r>
          </a:p>
          <a:p>
            <a:pPr>
              <a:lnSpc>
                <a:spcPct val="90000"/>
              </a:lnSpc>
              <a:spcBef>
                <a:spcPct val="2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&gt;j)); </a:t>
            </a:r>
            <a:r>
              <a:rPr lang="en-US" sz="2000" b="1" dirty="0">
                <a:latin typeface="Courier New" pitchFamily="49" charset="0"/>
              </a:rPr>
              <a:t>// prints true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xfrm>
            <a:off x="3810000" y="6477000"/>
            <a:ext cx="2133600" cy="476250"/>
          </a:xfrm>
          <a:noFill/>
        </p:spPr>
        <p:txBody>
          <a:bodyPr/>
          <a:lstStyle/>
          <a:p>
            <a:fld id="{41C8972A-E5BC-445E-8DE2-5BD96AC2359F}" type="slidenum">
              <a:rPr lang="en-US" smtClean="0">
                <a:latin typeface="Arial" charset="0"/>
              </a:rPr>
              <a:pPr/>
              <a:t>27</a:t>
            </a:fld>
            <a:endParaRPr lang="en-US" dirty="0">
              <a:latin typeface="Arial" charset="0"/>
            </a:endParaRPr>
          </a:p>
        </p:txBody>
      </p:sp>
      <p:sp>
        <p:nvSpPr>
          <p:cNvPr id="25604" name="Rectangle 3"/>
          <p:cNvSpPr>
            <a:spLocks noChangeArrowheads="1"/>
          </p:cNvSpPr>
          <p:nvPr/>
        </p:nvSpPr>
        <p:spPr bwMode="auto">
          <a:xfrm>
            <a:off x="304800" y="2133600"/>
            <a:ext cx="8534400"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400" b="1" dirty="0">
                <a:solidFill>
                  <a:srgbClr val="000000"/>
                </a:solidFill>
                <a:latin typeface="Courier New" pitchFamily="49" charset="0"/>
              </a:rPr>
              <a:t>public class Example{</a:t>
            </a:r>
          </a:p>
          <a:p>
            <a:pPr>
              <a:defRPr/>
            </a:pPr>
            <a:r>
              <a:rPr lang="en-US" sz="2400" b="1" dirty="0">
                <a:solidFill>
                  <a:srgbClr val="000000"/>
                </a:solidFill>
                <a:latin typeface="Courier New" pitchFamily="49" charset="0"/>
              </a:rPr>
              <a:t> public static void main(String </a:t>
            </a:r>
            <a:r>
              <a:rPr lang="en-US" sz="2400" b="1" dirty="0" err="1">
                <a:solidFill>
                  <a:srgbClr val="000000"/>
                </a:solidFill>
                <a:latin typeface="Courier New" pitchFamily="49" charset="0"/>
              </a:rPr>
              <a:t>args</a:t>
            </a:r>
            <a:r>
              <a:rPr lang="en-US" sz="2400" b="1" dirty="0">
                <a:solidFill>
                  <a:srgbClr val="000000"/>
                </a:solidFill>
                <a:latin typeface="Courier New" pitchFamily="49" charset="0"/>
              </a:rPr>
              <a:t>[]){</a:t>
            </a:r>
          </a:p>
          <a:p>
            <a:pPr>
              <a:defRPr/>
            </a:pPr>
            <a:r>
              <a:rPr lang="en-US" sz="2400" b="1" dirty="0">
                <a:solidFill>
                  <a:srgbClr val="000000"/>
                </a:solidFill>
                <a:latin typeface="Courier New" pitchFamily="49" charset="0"/>
              </a:rPr>
              <a:t> int </a:t>
            </a:r>
            <a:r>
              <a:rPr lang="en-US" sz="2400" b="1" dirty="0" err="1">
                <a:solidFill>
                  <a:srgbClr val="000000"/>
                </a:solidFill>
                <a:latin typeface="Courier New" pitchFamily="49" charset="0"/>
              </a:rPr>
              <a:t>i</a:t>
            </a:r>
            <a:r>
              <a:rPr lang="en-US" sz="2400" b="1" dirty="0">
                <a:solidFill>
                  <a:srgbClr val="000000"/>
                </a:solidFill>
                <a:latin typeface="Courier New" pitchFamily="49" charset="0"/>
              </a:rPr>
              <a:t>=0;</a:t>
            </a:r>
          </a:p>
          <a:p>
            <a:pPr>
              <a:defRPr/>
            </a:pPr>
            <a:r>
              <a:rPr lang="en-US" sz="2400" b="1" dirty="0">
                <a:solidFill>
                  <a:srgbClr val="000000"/>
                </a:solidFill>
                <a:latin typeface="Courier New" pitchFamily="49" charset="0"/>
              </a:rPr>
              <a:t> int j=2;</a:t>
            </a:r>
          </a:p>
          <a:p>
            <a:pPr>
              <a:defRPr/>
            </a:pPr>
            <a:r>
              <a:rPr lang="en-US" sz="2400" b="1" dirty="0">
                <a:solidFill>
                  <a:srgbClr val="000000"/>
                </a:solidFill>
                <a:latin typeface="Courier New" pitchFamily="49" charset="0"/>
              </a:rPr>
              <a:t> boolean b= (i&gt;j) &amp;&amp; (j++&gt;i);</a:t>
            </a:r>
          </a:p>
          <a:p>
            <a:pPr>
              <a:defRPr/>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System.out.println</a:t>
            </a:r>
            <a:r>
              <a:rPr lang="en-US" sz="2400" b="1" dirty="0">
                <a:solidFill>
                  <a:srgbClr val="000000"/>
                </a:solidFill>
                <a:latin typeface="Courier New" pitchFamily="49" charset="0"/>
              </a:rPr>
              <a:t>(j);</a:t>
            </a:r>
          </a:p>
          <a:p>
            <a:pPr>
              <a:defRPr/>
            </a:pPr>
            <a:r>
              <a:rPr lang="en-US" sz="2400" b="1" dirty="0">
                <a:solidFill>
                  <a:srgbClr val="000000"/>
                </a:solidFill>
                <a:latin typeface="Courier New" pitchFamily="49" charset="0"/>
              </a:rPr>
              <a:t> }</a:t>
            </a:r>
          </a:p>
          <a:p>
            <a:pPr>
              <a:defRPr/>
            </a:pPr>
            <a:r>
              <a:rPr lang="en-US" sz="2400" b="1" dirty="0">
                <a:solidFill>
                  <a:srgbClr val="000000"/>
                </a:solidFill>
                <a:latin typeface="Courier New" pitchFamily="49" charset="0"/>
              </a:rPr>
              <a:t>}</a:t>
            </a:r>
          </a:p>
        </p:txBody>
      </p:sp>
      <p:sp>
        <p:nvSpPr>
          <p:cNvPr id="7" name="Rectangle 6"/>
          <p:cNvSpPr/>
          <p:nvPr/>
        </p:nvSpPr>
        <p:spPr>
          <a:xfrm>
            <a:off x="228600" y="1295400"/>
            <a:ext cx="5622052" cy="369332"/>
          </a:xfrm>
          <a:prstGeom prst="rect">
            <a:avLst/>
          </a:prstGeom>
        </p:spPr>
        <p:txBody>
          <a:bodyPr wrap="none">
            <a:spAutoFit/>
          </a:bodyPr>
          <a:lstStyle/>
          <a:p>
            <a:r>
              <a:rPr lang="en-US" b="1" i="1" dirty="0"/>
              <a:t>Guess what the result of this code is?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xfrm>
            <a:off x="3657600" y="6534150"/>
            <a:ext cx="2133600" cy="476250"/>
          </a:xfrm>
          <a:noFill/>
        </p:spPr>
        <p:txBody>
          <a:bodyPr/>
          <a:lstStyle/>
          <a:p>
            <a:fld id="{41555CEE-E1FD-4529-9F94-CCAD88206336}" type="slidenum">
              <a:rPr lang="en-US" smtClean="0">
                <a:latin typeface="Arial" charset="0"/>
              </a:rPr>
              <a:pPr/>
              <a:t>28</a:t>
            </a:fld>
            <a:endParaRPr lang="en-US" dirty="0">
              <a:latin typeface="Arial" charset="0"/>
            </a:endParaRPr>
          </a:p>
        </p:txBody>
      </p:sp>
      <p:sp>
        <p:nvSpPr>
          <p:cNvPr id="27651" name="Rectangle 2"/>
          <p:cNvSpPr>
            <a:spLocks noChangeArrowheads="1"/>
          </p:cNvSpPr>
          <p:nvPr/>
        </p:nvSpPr>
        <p:spPr bwMode="auto">
          <a:xfrm>
            <a:off x="457200" y="1066800"/>
            <a:ext cx="8305800" cy="3724096"/>
          </a:xfrm>
          <a:prstGeom prst="rect">
            <a:avLst/>
          </a:prstGeom>
          <a:noFill/>
          <a:ln w="9525">
            <a:noFill/>
            <a:miter lim="800000"/>
            <a:headEnd/>
            <a:tailEnd/>
          </a:ln>
        </p:spPr>
        <p:txBody>
          <a:bodyPr>
            <a:spAutoFit/>
          </a:bodyPr>
          <a:lstStyle/>
          <a:p>
            <a:pPr>
              <a:lnSpc>
                <a:spcPct val="90000"/>
              </a:lnSpc>
              <a:spcBef>
                <a:spcPct val="20000"/>
              </a:spcBef>
            </a:pPr>
            <a:r>
              <a:rPr lang="en-US" sz="2000" dirty="0">
                <a:solidFill>
                  <a:srgbClr val="5F5F5F"/>
                </a:solidFill>
                <a:latin typeface="+mn-lt"/>
              </a:rPr>
              <a:t>Syntax of </a:t>
            </a:r>
            <a:r>
              <a:rPr lang="en-US" sz="2000" b="1" dirty="0">
                <a:solidFill>
                  <a:srgbClr val="000000"/>
                </a:solidFill>
                <a:latin typeface="Courier New" pitchFamily="49" charset="0"/>
              </a:rPr>
              <a:t>?:</a:t>
            </a:r>
            <a:r>
              <a:rPr lang="en-US" sz="2000" dirty="0"/>
              <a:t> </a:t>
            </a:r>
          </a:p>
          <a:p>
            <a:pPr>
              <a:lnSpc>
                <a:spcPct val="90000"/>
              </a:lnSpc>
              <a:spcBef>
                <a:spcPct val="20000"/>
              </a:spcBef>
            </a:pPr>
            <a:r>
              <a:rPr lang="en-US" sz="2000" b="1" dirty="0">
                <a:solidFill>
                  <a:srgbClr val="000000"/>
                </a:solidFill>
                <a:latin typeface="Courier New" pitchFamily="49" charset="0"/>
              </a:rPr>
              <a:t>&lt;variable&gt; = (boolean expression) ? &lt;value to assign if true&gt; : &lt;value to assign if false&gt;</a:t>
            </a:r>
          </a:p>
          <a:p>
            <a:pPr>
              <a:lnSpc>
                <a:spcPct val="90000"/>
              </a:lnSpc>
              <a:spcBef>
                <a:spcPct val="20000"/>
              </a:spcBef>
            </a:pPr>
            <a:endParaRPr lang="en-US" sz="2000" dirty="0">
              <a:latin typeface="Times New Roman" pitchFamily="18" charset="0"/>
            </a:endParaRPr>
          </a:p>
          <a:p>
            <a:pPr>
              <a:lnSpc>
                <a:spcPct val="90000"/>
              </a:lnSpc>
              <a:spcBef>
                <a:spcPct val="20000"/>
              </a:spcBef>
            </a:pPr>
            <a:endParaRPr lang="en-US" sz="2000" dirty="0">
              <a:latin typeface="Times New Roman" pitchFamily="18" charset="0"/>
            </a:endParaRPr>
          </a:p>
          <a:p>
            <a:pPr>
              <a:lnSpc>
                <a:spcPct val="90000"/>
              </a:lnSpc>
              <a:spcBef>
                <a:spcPct val="20000"/>
              </a:spcBef>
            </a:pPr>
            <a:r>
              <a:rPr lang="en-US" sz="2000" dirty="0">
                <a:solidFill>
                  <a:srgbClr val="5F5F5F"/>
                </a:solidFill>
                <a:latin typeface="+mn-lt"/>
              </a:rPr>
              <a:t>Example</a:t>
            </a:r>
            <a:r>
              <a:rPr lang="en-US" sz="2000" dirty="0"/>
              <a:t>   :-</a:t>
            </a:r>
          </a:p>
          <a:p>
            <a:pPr>
              <a:lnSpc>
                <a:spcPct val="90000"/>
              </a:lnSpc>
              <a:spcBef>
                <a:spcPct val="50000"/>
              </a:spcBef>
            </a:pPr>
            <a:r>
              <a:rPr lang="en-US" sz="2000" b="1" dirty="0">
                <a:solidFill>
                  <a:srgbClr val="000000"/>
                </a:solidFill>
                <a:latin typeface="Courier New" pitchFamily="49" charset="0"/>
              </a:rPr>
              <a:t>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	</a:t>
            </a:r>
          </a:p>
          <a:p>
            <a:pPr>
              <a:lnSpc>
                <a:spcPct val="90000"/>
              </a:lnSpc>
              <a:spcBef>
                <a:spcPct val="50000"/>
              </a:spcBef>
            </a:pPr>
            <a:r>
              <a:rPr lang="en-US" sz="2000" b="1" dirty="0">
                <a:solidFill>
                  <a:srgbClr val="000000"/>
                </a:solidFill>
                <a:latin typeface="Courier New" pitchFamily="49" charset="0"/>
              </a:rPr>
              <a:t>double j=10.1;</a:t>
            </a:r>
          </a:p>
          <a:p>
            <a:pPr>
              <a:lnSpc>
                <a:spcPct val="90000"/>
              </a:lnSpc>
              <a:spcBef>
                <a:spcPct val="50000"/>
              </a:spcBef>
            </a:pPr>
            <a:r>
              <a:rPr lang="en-US" sz="2000" b="1" dirty="0">
                <a:solidFill>
                  <a:srgbClr val="000000"/>
                </a:solidFill>
                <a:latin typeface="Courier New" pitchFamily="49" charset="0"/>
              </a:rPr>
              <a:t>int k=(</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&gt;j)?10:20;</a:t>
            </a:r>
          </a:p>
          <a:p>
            <a:pPr>
              <a:lnSpc>
                <a:spcPct val="90000"/>
              </a:lnSpc>
              <a:spcBef>
                <a:spcPct val="5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(k);</a:t>
            </a:r>
            <a:r>
              <a:rPr lang="en-US" sz="2000" b="1" dirty="0">
                <a:latin typeface="Courier New" pitchFamily="49" charset="0"/>
              </a:rPr>
              <a:t> // outputs 20</a:t>
            </a:r>
            <a:r>
              <a:rPr lang="en-US" sz="2000" dirty="0">
                <a:latin typeface="Times New Roman" pitchFamily="18" charset="0"/>
              </a:rPr>
              <a:t> </a:t>
            </a:r>
          </a:p>
        </p:txBody>
      </p:sp>
      <p:sp>
        <p:nvSpPr>
          <p:cNvPr id="279555" name="Rectangle 3"/>
          <p:cNvSpPr>
            <a:spLocks noChangeArrowheads="1"/>
          </p:cNvSpPr>
          <p:nvPr/>
        </p:nvSpPr>
        <p:spPr bwMode="auto">
          <a:xfrm>
            <a:off x="762000" y="609600"/>
            <a:ext cx="7620000" cy="304800"/>
          </a:xfrm>
          <a:prstGeom prst="rect">
            <a:avLst/>
          </a:prstGeom>
          <a:noFill/>
          <a:ln w="9525">
            <a:noFill/>
            <a:miter lim="800000"/>
            <a:headEnd/>
            <a:tailEnd/>
          </a:ln>
          <a:effectLst/>
        </p:spPr>
        <p:txBody>
          <a:bodyPr anchor="ctr"/>
          <a:lstStyle/>
          <a:p>
            <a:pPr>
              <a:defRPr/>
            </a:pPr>
            <a:r>
              <a:rPr lang="en-IN" sz="4000" b="1" dirty="0">
                <a:solidFill>
                  <a:schemeClr val="bg1"/>
                </a:solidFill>
                <a:latin typeface="+mj-lt"/>
                <a:ea typeface="+mj-ea"/>
                <a:cs typeface="+mj-cs"/>
              </a:rPr>
              <a:t>Ternary operator</a:t>
            </a:r>
          </a:p>
          <a:p>
            <a:pPr algn="ctr">
              <a:defRPr/>
            </a:pPr>
            <a:endParaRPr lang="en-US" sz="4000" b="1" dirty="0">
              <a:solidFill>
                <a:schemeClr val="bg1"/>
              </a:solidFill>
              <a:latin typeface="Arial" pitchFamily="34" charset="0"/>
            </a:endParaRPr>
          </a:p>
        </p:txBody>
      </p:sp>
      <p:sp>
        <p:nvSpPr>
          <p:cNvPr id="5" name="Rectangle 4"/>
          <p:cNvSpPr/>
          <p:nvPr/>
        </p:nvSpPr>
        <p:spPr>
          <a:xfrm>
            <a:off x="533400" y="5029200"/>
            <a:ext cx="8229600" cy="1477328"/>
          </a:xfrm>
          <a:prstGeom prst="rect">
            <a:avLst/>
          </a:prstGeom>
        </p:spPr>
        <p:txBody>
          <a:bodyPr wrap="square">
            <a:spAutoFit/>
          </a:bodyPr>
          <a:lstStyle/>
          <a:p>
            <a:r>
              <a:rPr lang="en-US" b="1" i="1" dirty="0"/>
              <a:t>What is the problem with the code below  assuming i, j  and k are declared as in the example above?</a:t>
            </a:r>
          </a:p>
          <a:p>
            <a:endParaRPr lang="en-US" b="1" i="1" dirty="0"/>
          </a:p>
          <a:p>
            <a:r>
              <a:rPr lang="en-US" b="1" dirty="0">
                <a:solidFill>
                  <a:srgbClr val="000000"/>
                </a:solidFill>
                <a:latin typeface="Courier New" pitchFamily="49" charset="0"/>
              </a:rPr>
              <a:t>int k=(j=</a:t>
            </a:r>
            <a:r>
              <a:rPr lang="en-US" b="1" dirty="0" err="1">
                <a:solidFill>
                  <a:srgbClr val="000000"/>
                </a:solidFill>
                <a:latin typeface="Courier New" pitchFamily="49" charset="0"/>
              </a:rPr>
              <a:t>i</a:t>
            </a:r>
            <a:r>
              <a:rPr lang="en-US" b="1" dirty="0">
                <a:solidFill>
                  <a:srgbClr val="000000"/>
                </a:solidFill>
                <a:latin typeface="Courier New" pitchFamily="49" charset="0"/>
              </a:rPr>
              <a:t>)?10:20;</a:t>
            </a:r>
          </a:p>
          <a:p>
            <a:r>
              <a:rPr lang="en-US" b="1" i="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xfrm>
            <a:off x="3810000" y="6477000"/>
            <a:ext cx="2133600" cy="476250"/>
          </a:xfrm>
          <a:noFill/>
        </p:spPr>
        <p:txBody>
          <a:bodyPr/>
          <a:lstStyle/>
          <a:p>
            <a:fld id="{929D7C5C-74AF-4B99-B6A3-F628FF33E787}" type="slidenum">
              <a:rPr lang="en-US" smtClean="0">
                <a:latin typeface="Arial" charset="0"/>
              </a:rPr>
              <a:pPr/>
              <a:t>29</a:t>
            </a:fld>
            <a:endParaRPr lang="en-US" dirty="0">
              <a:latin typeface="Arial" charset="0"/>
            </a:endParaRPr>
          </a:p>
        </p:txBody>
      </p:sp>
      <p:sp>
        <p:nvSpPr>
          <p:cNvPr id="326658" name="Rectangle 2"/>
          <p:cNvSpPr>
            <a:spLocks noChangeArrowheads="1"/>
          </p:cNvSpPr>
          <p:nvPr/>
        </p:nvSpPr>
        <p:spPr bwMode="auto">
          <a:xfrm>
            <a:off x="685800" y="76200"/>
            <a:ext cx="7772400" cy="609600"/>
          </a:xfrm>
          <a:prstGeom prst="rect">
            <a:avLst/>
          </a:prstGeom>
          <a:noFill/>
          <a:ln w="9525">
            <a:noFill/>
            <a:miter lim="800000"/>
            <a:headEnd/>
            <a:tailEnd/>
          </a:ln>
          <a:effectLst/>
        </p:spPr>
        <p:txBody>
          <a:bodyPr anchor="ctr"/>
          <a:lstStyle/>
          <a:p>
            <a:pPr>
              <a:lnSpc>
                <a:spcPct val="85000"/>
              </a:lnSpc>
              <a:defRPr/>
            </a:pPr>
            <a:r>
              <a:rPr lang="en-US" sz="4000" b="1" dirty="0">
                <a:solidFill>
                  <a:schemeClr val="bg1"/>
                </a:solidFill>
                <a:latin typeface="+mj-lt"/>
                <a:ea typeface="+mj-ea"/>
                <a:cs typeface="+mj-cs"/>
              </a:rPr>
              <a:t>Integer Bitwise Operators</a:t>
            </a:r>
          </a:p>
        </p:txBody>
      </p:sp>
      <p:sp>
        <p:nvSpPr>
          <p:cNvPr id="28676" name="Rectangle 3"/>
          <p:cNvSpPr>
            <a:spLocks noChangeArrowheads="1"/>
          </p:cNvSpPr>
          <p:nvPr/>
        </p:nvSpPr>
        <p:spPr bwMode="auto">
          <a:xfrm>
            <a:off x="762000" y="1752600"/>
            <a:ext cx="5791200" cy="457200"/>
          </a:xfrm>
          <a:prstGeom prst="rect">
            <a:avLst/>
          </a:prstGeom>
          <a:noFill/>
          <a:ln w="9525">
            <a:noFill/>
            <a:miter lim="800000"/>
            <a:headEnd/>
            <a:tailEnd/>
          </a:ln>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cs typeface="Courier New" pitchFamily="49" charset="0"/>
              </a:rPr>
              <a:t>~  &amp;  |  ^  </a:t>
            </a:r>
          </a:p>
        </p:txBody>
      </p:sp>
      <p:pic>
        <p:nvPicPr>
          <p:cNvPr id="28677" name="Picture 4"/>
          <p:cNvPicPr>
            <a:picLocks noChangeAspect="1" noChangeArrowheads="1"/>
          </p:cNvPicPr>
          <p:nvPr/>
        </p:nvPicPr>
        <p:blipFill>
          <a:blip r:embed="rId3" cstate="print"/>
          <a:srcRect/>
          <a:stretch>
            <a:fillRect/>
          </a:stretch>
        </p:blipFill>
        <p:spPr bwMode="auto">
          <a:xfrm>
            <a:off x="914400" y="2819400"/>
            <a:ext cx="7239000" cy="2954338"/>
          </a:xfrm>
          <a:prstGeom prst="rect">
            <a:avLst/>
          </a:prstGeom>
          <a:noFill/>
          <a:ln w="9525">
            <a:noFill/>
            <a:miter lim="800000"/>
            <a:headEnd/>
            <a:tailEnd/>
          </a:ln>
        </p:spPr>
      </p:pic>
      <p:sp>
        <p:nvSpPr>
          <p:cNvPr id="28678" name="Rectangle 7"/>
          <p:cNvSpPr>
            <a:spLocks noChangeArrowheads="1"/>
          </p:cNvSpPr>
          <p:nvPr/>
        </p:nvSpPr>
        <p:spPr bwMode="auto">
          <a:xfrm>
            <a:off x="304800" y="5562600"/>
            <a:ext cx="8534400" cy="646331"/>
          </a:xfrm>
          <a:prstGeom prst="rect">
            <a:avLst/>
          </a:prstGeom>
          <a:noFill/>
          <a:ln w="9525">
            <a:noFill/>
            <a:miter lim="800000"/>
            <a:headEnd/>
            <a:tailEnd/>
          </a:ln>
        </p:spPr>
        <p:txBody>
          <a:bodyPr>
            <a:spAutoFit/>
          </a:bodyPr>
          <a:lstStyle/>
          <a:p>
            <a:pPr marL="228600" indent="-228600">
              <a:lnSpc>
                <a:spcPct val="90000"/>
              </a:lnSpc>
              <a:spcBef>
                <a:spcPct val="20000"/>
              </a:spcBef>
              <a:buClr>
                <a:schemeClr val="accent2"/>
              </a:buClr>
              <a:buFont typeface="Wingdings" pitchFamily="2" charset="2"/>
              <a:buChar char="§"/>
            </a:pPr>
            <a:r>
              <a:rPr lang="en-US" sz="2000" dirty="0">
                <a:solidFill>
                  <a:srgbClr val="5F5F5F"/>
                </a:solidFill>
              </a:rPr>
              <a:t>They convert the integral data types into their binary form and then perform operations according the table.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3</a:t>
            </a:fld>
            <a:endParaRPr lang="en-US"/>
          </a:p>
        </p:txBody>
      </p:sp>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xmlns="" val="20000"/>
                    </a:ext>
                  </a:extLst>
                </a:gridCol>
                <a:gridCol w="2068715">
                  <a:extLst>
                    <a:ext uri="{9D8B030D-6E8A-4147-A177-3AD203B41FA5}">
                      <a16:colId xmlns:a16="http://schemas.microsoft.com/office/drawing/2014/main" xmlns="" val="20001"/>
                    </a:ext>
                  </a:extLst>
                </a:gridCol>
                <a:gridCol w="1779385">
                  <a:extLst>
                    <a:ext uri="{9D8B030D-6E8A-4147-A177-3AD203B41FA5}">
                      <a16:colId xmlns:a16="http://schemas.microsoft.com/office/drawing/2014/main" xmlns="" val="20002"/>
                    </a:ext>
                  </a:extLst>
                </a:gridCol>
                <a:gridCol w="1924050">
                  <a:extLst>
                    <a:ext uri="{9D8B030D-6E8A-4147-A177-3AD203B41FA5}">
                      <a16:colId xmlns:a16="http://schemas.microsoft.com/office/drawing/2014/main" xmlns=""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665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457200" y="76200"/>
            <a:ext cx="8686800" cy="701675"/>
          </a:xfrm>
          <a:prstGeom prst="rect">
            <a:avLst/>
          </a:prstGeom>
          <a:noFill/>
          <a:ln w="9525">
            <a:noFill/>
            <a:miter lim="800000"/>
            <a:headEnd/>
            <a:tailEnd/>
          </a:ln>
        </p:spPr>
        <p:txBody>
          <a:bodyPr>
            <a:spAutoFit/>
          </a:bodyPr>
          <a:lstStyle/>
          <a:p>
            <a:r>
              <a:rPr lang="en-US" sz="4000" b="1" dirty="0">
                <a:solidFill>
                  <a:schemeClr val="bg1"/>
                </a:solidFill>
              </a:rPr>
              <a:t>Ranges of Primitive data types</a:t>
            </a:r>
          </a:p>
        </p:txBody>
      </p:sp>
      <p:sp>
        <p:nvSpPr>
          <p:cNvPr id="7" name="TextBox 6"/>
          <p:cNvSpPr txBox="1"/>
          <p:nvPr/>
        </p:nvSpPr>
        <p:spPr>
          <a:xfrm>
            <a:off x="2438400" y="6019800"/>
            <a:ext cx="4495800" cy="400110"/>
          </a:xfrm>
          <a:prstGeom prst="rect">
            <a:avLst/>
          </a:prstGeom>
          <a:noFill/>
        </p:spPr>
        <p:txBody>
          <a:bodyPr wrap="square" rtlCol="0">
            <a:spAutoFit/>
          </a:bodyPr>
          <a:lstStyle/>
          <a:p>
            <a:r>
              <a:rPr lang="en-US" sz="2000" i="1" dirty="0"/>
              <a:t>Why 16 bits for char?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xfrm>
            <a:off x="3505200" y="6381750"/>
            <a:ext cx="2133600" cy="476250"/>
          </a:xfrm>
          <a:noFill/>
        </p:spPr>
        <p:txBody>
          <a:bodyPr/>
          <a:lstStyle/>
          <a:p>
            <a:fld id="{18165267-7919-4BD7-9717-FD733CC6283D}" type="slidenum">
              <a:rPr lang="en-US" smtClean="0">
                <a:latin typeface="Arial" charset="0"/>
              </a:rPr>
              <a:pPr/>
              <a:t>30</a:t>
            </a:fld>
            <a:endParaRPr lang="en-US" dirty="0">
              <a:latin typeface="Arial" charset="0"/>
            </a:endParaRPr>
          </a:p>
        </p:txBody>
      </p:sp>
      <p:sp>
        <p:nvSpPr>
          <p:cNvPr id="29699" name="Rectangle 2"/>
          <p:cNvSpPr>
            <a:spLocks noChangeArrowheads="1"/>
          </p:cNvSpPr>
          <p:nvPr/>
        </p:nvSpPr>
        <p:spPr bwMode="auto">
          <a:xfrm>
            <a:off x="304800" y="1150937"/>
            <a:ext cx="8229600" cy="4247317"/>
          </a:xfrm>
          <a:prstGeom prst="rect">
            <a:avLst/>
          </a:prstGeom>
          <a:noFill/>
          <a:ln w="9525">
            <a:noFill/>
            <a:miter lim="800000"/>
            <a:headEnd/>
            <a:tailEnd/>
          </a:ln>
        </p:spPr>
        <p:txBody>
          <a:bodyPr>
            <a:spAutoFit/>
          </a:bodyPr>
          <a:lstStyle/>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AndOrNotEx</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x=1; </a:t>
            </a:r>
            <a:r>
              <a:rPr lang="en-US" sz="2000" b="1" dirty="0">
                <a:latin typeface="Courier New" pitchFamily="49" charset="0"/>
              </a:rPr>
              <a:t>// 0000 0001</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y=3; </a:t>
            </a:r>
            <a:r>
              <a:rPr lang="en-US" sz="2000" b="1" dirty="0">
                <a:latin typeface="Courier New" pitchFamily="49" charset="0"/>
              </a:rPr>
              <a:t>// 0000 0011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x&amp;y</a:t>
            </a:r>
            <a:r>
              <a:rPr lang="en-US" sz="2000" b="1" dirty="0">
                <a:solidFill>
                  <a:srgbClr val="000000"/>
                </a:solidFill>
                <a:latin typeface="Courier New" pitchFamily="49" charset="0"/>
              </a:rPr>
              <a:t>); // prints 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3</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2</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(~x); // prints -2</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a:t>
            </a:r>
            <a:endParaRPr lang="en-US" sz="2000" b="1" dirty="0">
              <a:solidFill>
                <a:srgbClr val="000000"/>
              </a:solidFill>
              <a:latin typeface="Times New Roman" pitchFamily="18" charset="0"/>
            </a:endParaRPr>
          </a:p>
        </p:txBody>
      </p:sp>
      <p:sp>
        <p:nvSpPr>
          <p:cNvPr id="4" name="Rectangle 3"/>
          <p:cNvSpPr/>
          <p:nvPr/>
        </p:nvSpPr>
        <p:spPr>
          <a:xfrm>
            <a:off x="914400" y="5181600"/>
            <a:ext cx="6781800" cy="1200329"/>
          </a:xfrm>
          <a:prstGeom prst="rect">
            <a:avLst/>
          </a:prstGeom>
        </p:spPr>
        <p:txBody>
          <a:bodyPr wrap="square">
            <a:spAutoFit/>
          </a:bodyPr>
          <a:lstStyle/>
          <a:p>
            <a:r>
              <a:rPr lang="en-US" b="1" i="1" dirty="0"/>
              <a:t>Can you arrive at all of these without executing the code?</a:t>
            </a:r>
          </a:p>
          <a:p>
            <a:r>
              <a:rPr lang="en-US" b="1" i="1" dirty="0"/>
              <a:t>(for ~x explanation is in the next slide)</a:t>
            </a:r>
          </a:p>
          <a:p>
            <a:endParaRPr lang="en-US" b="1" i="1" dirty="0"/>
          </a:p>
          <a:p>
            <a:r>
              <a:rPr lang="en-US" b="1" i="1" dirty="0"/>
              <a:t>What will happen  if you change  byte to double?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0"/>
            <a:ext cx="8610600" cy="5715000"/>
          </a:xfrm>
        </p:spPr>
        <p:txBody>
          <a:bodyPr/>
          <a:lstStyle/>
          <a:p>
            <a:pPr>
              <a:lnSpc>
                <a:spcPct val="120000"/>
              </a:lnSpc>
            </a:pPr>
            <a:r>
              <a:rPr lang="en-US" b="1" dirty="0">
                <a:solidFill>
                  <a:srgbClr val="000000"/>
                </a:solidFill>
                <a:latin typeface="Courier New" pitchFamily="49" charset="0"/>
              </a:rPr>
              <a:t>byte x=1; </a:t>
            </a:r>
            <a:r>
              <a:rPr lang="en-US" b="1" dirty="0">
                <a:latin typeface="Courier New" pitchFamily="49" charset="0"/>
              </a:rPr>
              <a:t>// 0000 0001</a:t>
            </a:r>
          </a:p>
          <a:p>
            <a:pPr>
              <a:lnSpc>
                <a:spcPct val="120000"/>
              </a:lnSpc>
              <a:buNone/>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(~x); // prints -2</a:t>
            </a:r>
          </a:p>
          <a:p>
            <a:pPr>
              <a:lnSpc>
                <a:spcPct val="120000"/>
              </a:lnSpc>
              <a:buNone/>
            </a:pPr>
            <a:r>
              <a:rPr lang="en-US" kern="1200" dirty="0">
                <a:latin typeface="Arial" charset="0"/>
              </a:rPr>
              <a:t>Explanation:</a:t>
            </a:r>
          </a:p>
          <a:p>
            <a:pPr>
              <a:lnSpc>
                <a:spcPct val="120000"/>
              </a:lnSpc>
              <a:buNone/>
            </a:pPr>
            <a:r>
              <a:rPr lang="en-US" b="1" dirty="0">
                <a:solidFill>
                  <a:srgbClr val="000000"/>
                </a:solidFill>
                <a:latin typeface="Courier New" pitchFamily="49" charset="0"/>
              </a:rPr>
              <a:t>~x is </a:t>
            </a:r>
            <a:r>
              <a:rPr lang="en-US" b="1" dirty="0">
                <a:latin typeface="Courier New" pitchFamily="49" charset="0"/>
              </a:rPr>
              <a:t>1111 1110.</a:t>
            </a:r>
          </a:p>
          <a:p>
            <a:pPr>
              <a:lnSpc>
                <a:spcPct val="120000"/>
              </a:lnSpc>
              <a:buNone/>
            </a:pPr>
            <a:r>
              <a:rPr lang="en-US" kern="1200" dirty="0">
                <a:latin typeface="Arial" charset="0"/>
              </a:rPr>
              <a:t>This is a –</a:t>
            </a:r>
            <a:r>
              <a:rPr lang="en-US" kern="1200" dirty="0" err="1">
                <a:latin typeface="Arial" charset="0"/>
              </a:rPr>
              <a:t>ve</a:t>
            </a:r>
            <a:r>
              <a:rPr lang="en-US" kern="1200" dirty="0">
                <a:latin typeface="Arial" charset="0"/>
              </a:rPr>
              <a:t> number. To get the value of –</a:t>
            </a:r>
            <a:r>
              <a:rPr lang="en-US" kern="1200" dirty="0" err="1">
                <a:latin typeface="Arial" charset="0"/>
              </a:rPr>
              <a:t>ve</a:t>
            </a:r>
            <a:r>
              <a:rPr lang="en-US" kern="1200" dirty="0">
                <a:latin typeface="Arial" charset="0"/>
              </a:rPr>
              <a:t> number, find its 2’s compliment.</a:t>
            </a:r>
          </a:p>
          <a:p>
            <a:pPr>
              <a:lnSpc>
                <a:spcPct val="120000"/>
              </a:lnSpc>
              <a:buNone/>
            </a:pPr>
            <a:r>
              <a:rPr lang="en-US" kern="1200" dirty="0">
                <a:latin typeface="Arial" charset="0"/>
              </a:rPr>
              <a:t>2’s compliment is 1’s compliment +1</a:t>
            </a:r>
          </a:p>
          <a:p>
            <a:pPr>
              <a:lnSpc>
                <a:spcPct val="120000"/>
              </a:lnSpc>
              <a:buNone/>
            </a:pPr>
            <a:r>
              <a:rPr lang="en-US" kern="1200" dirty="0">
                <a:latin typeface="Arial" charset="0"/>
              </a:rPr>
              <a:t>1’s compliment of </a:t>
            </a:r>
            <a:r>
              <a:rPr lang="en-US" b="1" dirty="0">
                <a:latin typeface="Courier New" pitchFamily="49" charset="0"/>
              </a:rPr>
              <a:t>1111 1110 is 0000 0001</a:t>
            </a:r>
          </a:p>
          <a:p>
            <a:pPr>
              <a:lnSpc>
                <a:spcPct val="120000"/>
              </a:lnSpc>
              <a:buNone/>
            </a:pPr>
            <a:r>
              <a:rPr lang="en-US" b="1" kern="1200" dirty="0">
                <a:latin typeface="Courier New" pitchFamily="49" charset="0"/>
              </a:rPr>
              <a:t>+1						    1</a:t>
            </a:r>
          </a:p>
          <a:p>
            <a:pPr>
              <a:lnSpc>
                <a:spcPct val="120000"/>
              </a:lnSpc>
              <a:buNone/>
            </a:pPr>
            <a:r>
              <a:rPr lang="en-US" b="1" kern="1200" dirty="0">
                <a:latin typeface="Courier New" pitchFamily="49" charset="0"/>
              </a:rPr>
              <a:t>					  ------------</a:t>
            </a:r>
          </a:p>
          <a:p>
            <a:pPr>
              <a:lnSpc>
                <a:spcPct val="120000"/>
              </a:lnSpc>
              <a:buNone/>
            </a:pPr>
            <a:r>
              <a:rPr lang="en-US" b="1" kern="1200" dirty="0">
                <a:latin typeface="Courier New" pitchFamily="49" charset="0"/>
              </a:rPr>
              <a:t>					   </a:t>
            </a:r>
            <a:r>
              <a:rPr lang="en-US" b="1" dirty="0">
                <a:latin typeface="Courier New" pitchFamily="49" charset="0"/>
              </a:rPr>
              <a:t>0000 0010 </a:t>
            </a:r>
            <a:r>
              <a:rPr lang="en-US" b="1" dirty="0">
                <a:latin typeface="Courier New" pitchFamily="49" charset="0"/>
                <a:sym typeface="Wingdings" pitchFamily="2" charset="2"/>
              </a:rPr>
              <a:t> 2</a:t>
            </a:r>
          </a:p>
          <a:p>
            <a:pPr>
              <a:lnSpc>
                <a:spcPct val="120000"/>
              </a:lnSpc>
              <a:buNone/>
            </a:pPr>
            <a:r>
              <a:rPr lang="en-US" kern="1200" dirty="0">
                <a:latin typeface="Arial" charset="0"/>
                <a:sym typeface="Wingdings" pitchFamily="2" charset="2"/>
              </a:rPr>
              <a:t>Since the number is –</a:t>
            </a:r>
            <a:r>
              <a:rPr lang="en-US" kern="1200" dirty="0" err="1">
                <a:latin typeface="Arial" charset="0"/>
                <a:sym typeface="Wingdings" pitchFamily="2" charset="2"/>
              </a:rPr>
              <a:t>ve</a:t>
            </a:r>
            <a:r>
              <a:rPr lang="en-US" kern="1200" dirty="0">
                <a:latin typeface="Arial" charset="0"/>
                <a:sym typeface="Wingdings" pitchFamily="2" charset="2"/>
              </a:rPr>
              <a:t> the result is</a:t>
            </a:r>
            <a:r>
              <a:rPr lang="en-US" b="1" kern="1200" dirty="0">
                <a:latin typeface="Courier New" pitchFamily="49" charset="0"/>
                <a:sym typeface="Wingdings" pitchFamily="2" charset="2"/>
              </a:rPr>
              <a:t> -2</a:t>
            </a:r>
          </a:p>
          <a:p>
            <a:pPr>
              <a:lnSpc>
                <a:spcPct val="120000"/>
              </a:lnSpc>
              <a:buNone/>
            </a:pPr>
            <a:r>
              <a:rPr lang="en-US" b="1" i="1" kern="1200" dirty="0">
                <a:solidFill>
                  <a:schemeClr val="tx1"/>
                </a:solidFill>
                <a:latin typeface="Arial" charset="0"/>
                <a:sym typeface="Wingdings" pitchFamily="2" charset="2"/>
              </a:rPr>
              <a:t>What is  the value of ~ -2?</a:t>
            </a:r>
            <a:endParaRPr lang="en-US" b="1" i="1" kern="1200" dirty="0">
              <a:solidFill>
                <a:schemeClr val="tx1"/>
              </a:solidFill>
              <a:latin typeface="Arial" charset="0"/>
            </a:endParaRPr>
          </a:p>
          <a:p>
            <a:pPr>
              <a:buNone/>
            </a:pPr>
            <a:r>
              <a:rPr lang="en-US" b="1" kern="1200" dirty="0">
                <a:latin typeface="Courier New" pitchFamily="49" charset="0"/>
              </a:rPr>
              <a:t>	</a:t>
            </a:r>
            <a:endParaRPr lang="en-US" kern="1200" dirty="0">
              <a:latin typeface="Arial" charset="0"/>
            </a:endParaRPr>
          </a:p>
          <a:p>
            <a:pPr>
              <a:buNone/>
            </a:pPr>
            <a:endParaRPr lang="en-US" kern="1200" dirty="0">
              <a:latin typeface="Arial" charset="0"/>
            </a:endParaRPr>
          </a:p>
          <a:p>
            <a:pPr>
              <a:buNone/>
            </a:pPr>
            <a:endParaRPr lang="en-US" kern="1200" dirty="0">
              <a:latin typeface="Arial" charset="0"/>
            </a:endParaRPr>
          </a:p>
          <a:p>
            <a:pPr>
              <a:buNone/>
            </a:pPr>
            <a:endParaRPr lang="en-US" dirty="0"/>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xfrm>
            <a:off x="3276600" y="6534150"/>
            <a:ext cx="2133600" cy="476250"/>
          </a:xfrm>
          <a:noFill/>
        </p:spPr>
        <p:txBody>
          <a:bodyPr/>
          <a:lstStyle/>
          <a:p>
            <a:fld id="{1984003A-262D-4A21-9FE9-346CC8593014}" type="slidenum">
              <a:rPr lang="en-US" smtClean="0">
                <a:latin typeface="Arial" charset="0"/>
              </a:rPr>
              <a:pPr/>
              <a:t>32</a:t>
            </a:fld>
            <a:r>
              <a:rPr lang="en-US" dirty="0">
                <a:latin typeface="Arial" charset="0"/>
              </a:rPr>
              <a:t>            </a:t>
            </a:r>
          </a:p>
        </p:txBody>
      </p:sp>
      <p:sp>
        <p:nvSpPr>
          <p:cNvPr id="3076" name="Rectangle 2"/>
          <p:cNvSpPr>
            <a:spLocks noChangeArrowheads="1"/>
          </p:cNvSpPr>
          <p:nvPr/>
        </p:nvSpPr>
        <p:spPr bwMode="auto">
          <a:xfrm>
            <a:off x="685800" y="152400"/>
            <a:ext cx="7772400" cy="457200"/>
          </a:xfrm>
          <a:prstGeom prst="rect">
            <a:avLst/>
          </a:prstGeom>
          <a:noFill/>
          <a:ln w="9525">
            <a:noFill/>
            <a:miter lim="800000"/>
            <a:headEnd/>
            <a:tailEnd/>
          </a:ln>
        </p:spPr>
        <p:txBody>
          <a:bodyPr anchor="ctr"/>
          <a:lstStyle/>
          <a:p>
            <a:pPr>
              <a:lnSpc>
                <a:spcPct val="85000"/>
              </a:lnSpc>
            </a:pPr>
            <a:r>
              <a:rPr lang="en-US" sz="4000" b="1" dirty="0">
                <a:solidFill>
                  <a:schemeClr val="bg1"/>
                </a:solidFill>
              </a:rPr>
              <a:t>Logical  Operators</a:t>
            </a:r>
          </a:p>
        </p:txBody>
      </p:sp>
      <p:sp>
        <p:nvSpPr>
          <p:cNvPr id="3077" name="Rectangle 3"/>
          <p:cNvSpPr>
            <a:spLocks noChangeArrowheads="1"/>
          </p:cNvSpPr>
          <p:nvPr/>
        </p:nvSpPr>
        <p:spPr bwMode="auto">
          <a:xfrm>
            <a:off x="457200" y="1524000"/>
            <a:ext cx="6553200" cy="457200"/>
          </a:xfrm>
          <a:prstGeom prst="rect">
            <a:avLst/>
          </a:prstGeom>
          <a:noFill/>
          <a:ln w="9525">
            <a:noFill/>
            <a:miter lim="800000"/>
            <a:headEnd/>
            <a:tailEnd/>
          </a:ln>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rPr>
              <a:t>&amp;  |  ^  </a:t>
            </a:r>
          </a:p>
        </p:txBody>
      </p:sp>
      <p:graphicFrame>
        <p:nvGraphicFramePr>
          <p:cNvPr id="3074" name="Object 2"/>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3078" name="Bitmap Image" r:id="rId4" imgW="9104762" imgH="2400635" progId="PBrush">
                  <p:embed/>
                </p:oleObj>
              </mc:Choice>
              <mc:Fallback>
                <p:oleObj name="Bitmap Image" r:id="rId4" imgW="9104762" imgH="2400635"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609600" y="5029200"/>
            <a:ext cx="7924800" cy="132343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28600" indent="-228600">
              <a:defRPr/>
            </a:pPr>
            <a:r>
              <a:rPr lang="en-IN" sz="2000" i="1" dirty="0">
                <a:solidFill>
                  <a:schemeClr val="tx1"/>
                </a:solidFill>
              </a:rPr>
              <a:t>What will happen when you compile the following statement: </a:t>
            </a:r>
          </a:p>
          <a:p>
            <a:pPr marL="228600" indent="-228600">
              <a:defRPr/>
            </a:pPr>
            <a:endParaRPr lang="en-IN" sz="2000" b="1" dirty="0">
              <a:solidFill>
                <a:srgbClr val="000000"/>
              </a:solidFill>
              <a:latin typeface="Courier New" pitchFamily="49" charset="0"/>
              <a:cs typeface="Courier New" pitchFamily="49" charset="0"/>
            </a:endParaRPr>
          </a:p>
          <a:p>
            <a:pPr marL="228600" indent="-228600">
              <a:defRPr/>
            </a:pPr>
            <a:r>
              <a:rPr lang="en-IN" sz="2000" b="1" dirty="0">
                <a:solidFill>
                  <a:srgbClr val="000000"/>
                </a:solidFill>
                <a:latin typeface="Courier New" pitchFamily="49" charset="0"/>
                <a:cs typeface="Courier New" pitchFamily="49" charset="0"/>
              </a:rPr>
              <a:t>if(~(1&gt;2)) </a:t>
            </a:r>
          </a:p>
          <a:p>
            <a:pPr marL="228600" indent="-228600">
              <a:defRPr/>
            </a:pPr>
            <a:r>
              <a:rPr lang="en-IN" sz="2000" b="1" dirty="0" err="1">
                <a:solidFill>
                  <a:srgbClr val="000000"/>
                </a:solidFill>
                <a:latin typeface="Courier New" pitchFamily="49" charset="0"/>
                <a:cs typeface="Courier New" pitchFamily="49" charset="0"/>
              </a:rPr>
              <a:t>System.out.println</a:t>
            </a:r>
            <a:r>
              <a:rPr lang="en-IN" sz="2000" b="1" dirty="0">
                <a:solidFill>
                  <a:srgbClr val="000000"/>
                </a:solidFill>
                <a:latin typeface="Courier New" pitchFamily="49" charset="0"/>
                <a:cs typeface="Courier New" pitchFamily="49" charset="0"/>
              </a:rPr>
              <a:t>(“OK");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0"/>
          </p:nvPr>
        </p:nvSpPr>
        <p:spPr>
          <a:xfrm>
            <a:off x="3810000" y="6534150"/>
            <a:ext cx="2133600" cy="476250"/>
          </a:xfrm>
          <a:noFill/>
        </p:spPr>
        <p:txBody>
          <a:bodyPr/>
          <a:lstStyle/>
          <a:p>
            <a:fld id="{D44EB13D-34A0-4C29-9453-D8BE386AC982}" type="slidenum">
              <a:rPr lang="en-US" smtClean="0">
                <a:latin typeface="Arial" charset="0"/>
              </a:rPr>
              <a:pPr/>
              <a:t>33</a:t>
            </a:fld>
            <a:endParaRPr lang="en-US" dirty="0">
              <a:latin typeface="Arial" charset="0"/>
            </a:endParaRPr>
          </a:p>
        </p:txBody>
      </p:sp>
      <p:sp>
        <p:nvSpPr>
          <p:cNvPr id="30723" name="Rectangle 2"/>
          <p:cNvSpPr>
            <a:spLocks noGrp="1" noChangeArrowheads="1"/>
          </p:cNvSpPr>
          <p:nvPr>
            <p:ph type="body" idx="1"/>
          </p:nvPr>
        </p:nvSpPr>
        <p:spPr>
          <a:xfrm>
            <a:off x="0" y="0"/>
            <a:ext cx="8839200" cy="685800"/>
          </a:xfrm>
        </p:spPr>
        <p:txBody>
          <a:bodyPr/>
          <a:lstStyle/>
          <a:p>
            <a:pPr eaLnBrk="1" hangingPunct="1">
              <a:lnSpc>
                <a:spcPct val="80000"/>
              </a:lnSpc>
              <a:spcBef>
                <a:spcPct val="50000"/>
              </a:spcBef>
              <a:buFontTx/>
              <a:buNone/>
            </a:pPr>
            <a:r>
              <a:rPr lang="en-US" sz="4000" b="1" dirty="0">
                <a:solidFill>
                  <a:schemeClr val="bg1"/>
                </a:solidFill>
              </a:rPr>
              <a:t>Example</a:t>
            </a:r>
          </a:p>
        </p:txBody>
      </p:sp>
      <p:sp>
        <p:nvSpPr>
          <p:cNvPr id="30724" name="Rectangle 3"/>
          <p:cNvSpPr>
            <a:spLocks noChangeArrowheads="1"/>
          </p:cNvSpPr>
          <p:nvPr/>
        </p:nvSpPr>
        <p:spPr bwMode="auto">
          <a:xfrm>
            <a:off x="457200" y="1422400"/>
            <a:ext cx="7848600" cy="4093428"/>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latin typeface="Courier New" pitchFamily="49" charset="0"/>
              </a:rPr>
              <a:t>public class Example{</a:t>
            </a:r>
          </a:p>
          <a:p>
            <a:pPr>
              <a:spcBef>
                <a:spcPct val="50000"/>
              </a:spcBef>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spcBef>
                <a:spcPct val="50000"/>
              </a:spcBef>
            </a:pPr>
            <a:r>
              <a:rPr lang="en-US" sz="2000" b="1" dirty="0">
                <a:solidFill>
                  <a:srgbClr val="000000"/>
                </a:solidFill>
                <a:latin typeface="Courier New" pitchFamily="49" charset="0"/>
              </a:rPr>
              <a:t>{</a:t>
            </a:r>
          </a:p>
          <a:p>
            <a:pPr>
              <a:spcBef>
                <a:spcPct val="50000"/>
              </a:spcBef>
            </a:pPr>
            <a:r>
              <a:rPr lang="en-US" sz="2000" b="1" dirty="0">
                <a:solidFill>
                  <a:srgbClr val="000000"/>
                </a:solidFill>
                <a:latin typeface="Courier New" pitchFamily="49" charset="0"/>
              </a:rPr>
              <a:t> 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a:t>
            </a:r>
          </a:p>
          <a:p>
            <a:pPr>
              <a:spcBef>
                <a:spcPct val="50000"/>
              </a:spcBef>
            </a:pPr>
            <a:r>
              <a:rPr lang="en-US" sz="2000" b="1" dirty="0">
                <a:solidFill>
                  <a:srgbClr val="000000"/>
                </a:solidFill>
                <a:latin typeface="Courier New" pitchFamily="49" charset="0"/>
              </a:rPr>
              <a:t> int j=2;</a:t>
            </a:r>
          </a:p>
          <a:p>
            <a:pPr>
              <a:spcBef>
                <a:spcPct val="50000"/>
              </a:spcBef>
            </a:pPr>
            <a:r>
              <a:rPr lang="en-US" sz="2000" b="1" dirty="0">
                <a:solidFill>
                  <a:srgbClr val="000000"/>
                </a:solidFill>
                <a:latin typeface="Courier New" pitchFamily="49" charset="0"/>
              </a:rPr>
              <a:t> boolean b= (i&gt;j) &amp; (j++&gt;i);</a:t>
            </a:r>
          </a:p>
          <a:p>
            <a:pPr>
              <a:spcBef>
                <a:spcPct val="5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r>
              <a:rPr lang="en-US" sz="2000" b="1" dirty="0">
                <a:latin typeface="Courier New" pitchFamily="49" charset="0"/>
              </a:rPr>
              <a:t> //prints 3</a:t>
            </a:r>
          </a:p>
          <a:p>
            <a:pPr>
              <a:spcBef>
                <a:spcPct val="50000"/>
              </a:spcBef>
            </a:pPr>
            <a:r>
              <a:rPr lang="en-US" sz="2000" b="1" dirty="0">
                <a:latin typeface="Courier New" pitchFamily="49" charset="0"/>
              </a:rPr>
              <a:t> </a:t>
            </a:r>
            <a:r>
              <a:rPr lang="en-US" sz="2000" b="1" dirty="0">
                <a:solidFill>
                  <a:srgbClr val="000000"/>
                </a:solidFill>
                <a:latin typeface="Courier New" pitchFamily="49" charset="0"/>
              </a:rPr>
              <a:t>}</a:t>
            </a:r>
          </a:p>
          <a:p>
            <a:pPr>
              <a:spcBef>
                <a:spcPct val="50000"/>
              </a:spcBef>
            </a:pPr>
            <a:r>
              <a:rPr lang="en-US" sz="2000" b="1" dirty="0">
                <a:solidFill>
                  <a:srgbClr val="000000"/>
                </a:solidFill>
                <a:latin typeface="Courier New" pitchFamily="49" charset="0"/>
              </a:rPr>
              <a:t>}</a:t>
            </a:r>
          </a:p>
        </p:txBody>
      </p:sp>
      <p:sp>
        <p:nvSpPr>
          <p:cNvPr id="5" name="Rectangle 4"/>
          <p:cNvSpPr/>
          <p:nvPr/>
        </p:nvSpPr>
        <p:spPr>
          <a:xfrm>
            <a:off x="457200" y="5867400"/>
            <a:ext cx="7086600" cy="313932"/>
          </a:xfrm>
          <a:prstGeom prst="rect">
            <a:avLst/>
          </a:prstGeom>
        </p:spPr>
        <p:txBody>
          <a:bodyPr wrap="square">
            <a:spAutoFit/>
          </a:bodyPr>
          <a:lstStyle/>
          <a:p>
            <a:pPr eaLnBrk="1" hangingPunct="1">
              <a:lnSpc>
                <a:spcPct val="80000"/>
              </a:lnSpc>
              <a:spcBef>
                <a:spcPct val="50000"/>
              </a:spcBef>
              <a:buFontTx/>
              <a:buNone/>
            </a:pPr>
            <a:r>
              <a:rPr lang="en-US" b="1" dirty="0">
                <a:solidFill>
                  <a:srgbClr val="5F5F5F"/>
                </a:solidFill>
              </a:rPr>
              <a:t>Compare this with short circuit operator &amp;&amp;.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xfrm>
            <a:off x="3581400" y="6477000"/>
            <a:ext cx="2133600" cy="476250"/>
          </a:xfrm>
          <a:noFill/>
        </p:spPr>
        <p:txBody>
          <a:bodyPr/>
          <a:lstStyle/>
          <a:p>
            <a:fld id="{A54C77C6-C115-4D19-8130-BB6C49A2D4F7}" type="slidenum">
              <a:rPr lang="en-US" smtClean="0">
                <a:latin typeface="Arial" charset="0"/>
              </a:rPr>
              <a:pPr/>
              <a:t>34</a:t>
            </a:fld>
            <a:endParaRPr lang="en-US" dirty="0">
              <a:latin typeface="Arial" charset="0"/>
            </a:endParaRPr>
          </a:p>
        </p:txBody>
      </p:sp>
      <p:sp>
        <p:nvSpPr>
          <p:cNvPr id="31747" name="Rectangle 2"/>
          <p:cNvSpPr>
            <a:spLocks noChangeArrowheads="1"/>
          </p:cNvSpPr>
          <p:nvPr/>
        </p:nvSpPr>
        <p:spPr bwMode="auto">
          <a:xfrm>
            <a:off x="685800" y="685800"/>
            <a:ext cx="7772400" cy="228600"/>
          </a:xfrm>
          <a:prstGeom prst="rect">
            <a:avLst/>
          </a:prstGeom>
          <a:noFill/>
          <a:ln w="9525">
            <a:noFill/>
            <a:miter lim="800000"/>
            <a:headEnd/>
            <a:tailEnd/>
          </a:ln>
        </p:spPr>
        <p:txBody>
          <a:bodyPr anchor="ctr"/>
          <a:lstStyle/>
          <a:p>
            <a:pPr>
              <a:lnSpc>
                <a:spcPct val="85000"/>
              </a:lnSpc>
            </a:pPr>
            <a:r>
              <a:rPr lang="en-US" sz="4000" b="1" dirty="0">
                <a:solidFill>
                  <a:schemeClr val="bg1"/>
                </a:solidFill>
              </a:rPr>
              <a:t>Compound Operators</a:t>
            </a:r>
            <a:r>
              <a:rPr lang="en-US" sz="4000" b="1" dirty="0">
                <a:solidFill>
                  <a:schemeClr val="bg1"/>
                </a:solidFill>
                <a:latin typeface="Times New Roman" pitchFamily="18" charset="0"/>
              </a:rPr>
              <a:t/>
            </a:r>
            <a:br>
              <a:rPr lang="en-US" sz="4000" b="1" dirty="0">
                <a:solidFill>
                  <a:schemeClr val="bg1"/>
                </a:solidFill>
                <a:latin typeface="Times New Roman" pitchFamily="18" charset="0"/>
              </a:rPr>
            </a:br>
            <a:endParaRPr lang="en-US" sz="4000" b="1" dirty="0">
              <a:solidFill>
                <a:schemeClr val="bg1"/>
              </a:solidFill>
              <a:latin typeface="Times New Roman" pitchFamily="18" charset="0"/>
            </a:endParaRPr>
          </a:p>
        </p:txBody>
      </p:sp>
      <p:sp>
        <p:nvSpPr>
          <p:cNvPr id="31748" name="Rectangle 3"/>
          <p:cNvSpPr>
            <a:spLocks noChangeArrowheads="1"/>
          </p:cNvSpPr>
          <p:nvPr/>
        </p:nvSpPr>
        <p:spPr bwMode="auto">
          <a:xfrm>
            <a:off x="533400" y="1524000"/>
            <a:ext cx="8153400" cy="3733800"/>
          </a:xfrm>
          <a:prstGeom prst="rect">
            <a:avLst/>
          </a:prstGeom>
          <a:noFill/>
          <a:ln w="9525">
            <a:noFill/>
            <a:miter lim="800000"/>
            <a:headEnd/>
            <a:tailEnd/>
          </a:ln>
        </p:spPr>
        <p:txBody>
          <a:bodyPr/>
          <a:lstStyle/>
          <a:p>
            <a:pPr marL="609600" indent="-609600">
              <a:lnSpc>
                <a:spcPct val="90000"/>
              </a:lnSpc>
              <a:spcBef>
                <a:spcPct val="20000"/>
              </a:spcBef>
              <a:buClr>
                <a:srgbClr val="002060"/>
              </a:buClr>
            </a:pPr>
            <a:r>
              <a:rPr lang="en-US" sz="2000" b="1" dirty="0">
                <a:solidFill>
                  <a:srgbClr val="000000"/>
                </a:solidFill>
                <a:latin typeface="Courier New" pitchFamily="49" charset="0"/>
              </a:rPr>
              <a:t>+=  -=  *=  /=  %=   &amp;=  |= ^=</a:t>
            </a:r>
          </a:p>
          <a:p>
            <a:pPr marL="609600" indent="-609600">
              <a:lnSpc>
                <a:spcPct val="90000"/>
              </a:lnSpc>
              <a:spcBef>
                <a:spcPct val="20000"/>
              </a:spcBef>
              <a:buClr>
                <a:srgbClr val="C81E1E"/>
              </a:buClr>
            </a:pPr>
            <a:r>
              <a:rPr lang="en-US" sz="2800" b="1" dirty="0">
                <a:solidFill>
                  <a:srgbClr val="000000"/>
                </a:solidFill>
                <a:latin typeface="Courier New" pitchFamily="49" charset="0"/>
              </a:rPr>
              <a:t> </a:t>
            </a:r>
            <a:endParaRPr lang="en-US" sz="2000" dirty="0"/>
          </a:p>
          <a:p>
            <a:pPr marL="609600" indent="-609600">
              <a:lnSpc>
                <a:spcPct val="90000"/>
              </a:lnSpc>
              <a:spcBef>
                <a:spcPct val="20000"/>
              </a:spcBef>
              <a:buClr>
                <a:schemeClr val="accent2"/>
              </a:buClr>
              <a:buFont typeface="Wingdings" pitchFamily="2" charset="2"/>
              <a:buNone/>
            </a:pPr>
            <a:r>
              <a:rPr lang="en-US" sz="2000" dirty="0">
                <a:solidFill>
                  <a:srgbClr val="5F5F5F"/>
                </a:solidFill>
                <a:latin typeface="+mn-lt"/>
              </a:rPr>
              <a:t>Example</a:t>
            </a:r>
            <a:r>
              <a:rPr lang="en-US" sz="2000" b="1" dirty="0">
                <a:latin typeface="Courier New" pitchFamily="49" charset="0"/>
              </a:rPr>
              <a:t>:</a:t>
            </a:r>
          </a:p>
          <a:p>
            <a:pPr marL="609600" indent="-609600">
              <a:lnSpc>
                <a:spcPct val="90000"/>
              </a:lnSpc>
              <a:spcBef>
                <a:spcPct val="20000"/>
              </a:spcBef>
              <a:buClr>
                <a:schemeClr val="accent2"/>
              </a:buClr>
              <a:buFont typeface="Wingdings" pitchFamily="2" charset="2"/>
              <a:buNone/>
            </a:pPr>
            <a:r>
              <a:rPr lang="en-US" sz="2000" b="1" dirty="0">
                <a:solidFill>
                  <a:srgbClr val="000000"/>
                </a:solidFill>
                <a:latin typeface="Courier New" pitchFamily="49" charset="0"/>
              </a:rPr>
              <a:t>int a = 10;</a:t>
            </a:r>
          </a:p>
          <a:p>
            <a:pPr marL="609600" indent="-609600">
              <a:lnSpc>
                <a:spcPct val="90000"/>
              </a:lnSpc>
              <a:spcBef>
                <a:spcPct val="20000"/>
              </a:spcBef>
              <a:buClr>
                <a:schemeClr val="accent2"/>
              </a:buClr>
              <a:buFont typeface="Wingdings" pitchFamily="2" charset="2"/>
              <a:buNone/>
            </a:pPr>
            <a:r>
              <a:rPr lang="en-US" sz="2000" b="1" dirty="0">
                <a:solidFill>
                  <a:srgbClr val="000000"/>
                </a:solidFill>
                <a:latin typeface="Courier New" pitchFamily="49" charset="0"/>
              </a:rPr>
              <a:t>int b=2;</a:t>
            </a:r>
          </a:p>
          <a:p>
            <a:pPr marL="609600" indent="-609600">
              <a:lnSpc>
                <a:spcPct val="90000"/>
              </a:lnSpc>
              <a:spcBef>
                <a:spcPct val="20000"/>
              </a:spcBef>
              <a:buClr>
                <a:schemeClr val="accent2"/>
              </a:buClr>
              <a:buFont typeface="Wingdings" pitchFamily="2" charset="2"/>
              <a:buNone/>
            </a:pPr>
            <a:r>
              <a:rPr lang="en-US" sz="2000" b="1" dirty="0">
                <a:solidFill>
                  <a:srgbClr val="000000"/>
                </a:solidFill>
                <a:latin typeface="Courier New" pitchFamily="49" charset="0"/>
              </a:rPr>
              <a:t>a+=b; </a:t>
            </a:r>
            <a:r>
              <a:rPr lang="en-US" sz="2000" b="1" dirty="0">
                <a:latin typeface="Courier New" pitchFamily="49" charset="0"/>
              </a:rPr>
              <a:t>//  means a=(int)(</a:t>
            </a:r>
            <a:r>
              <a:rPr lang="en-US" sz="2000" b="1" dirty="0" err="1">
                <a:latin typeface="Courier New" pitchFamily="49" charset="0"/>
              </a:rPr>
              <a:t>a+b</a:t>
            </a:r>
            <a:r>
              <a:rPr lang="en-US" sz="2000" b="1" dirty="0">
                <a:latin typeface="Courier New" pitchFamily="49" charset="0"/>
              </a:rPr>
              <a:t>);</a:t>
            </a:r>
          </a:p>
          <a:p>
            <a:pPr marL="609600" indent="-609600">
              <a:lnSpc>
                <a:spcPct val="90000"/>
              </a:lnSpc>
              <a:spcBef>
                <a:spcPct val="20000"/>
              </a:spcBef>
              <a:buClr>
                <a:schemeClr val="accent2"/>
              </a:buClr>
              <a:buFont typeface="Wingdings" pitchFamily="2" charset="2"/>
              <a:buNone/>
            </a:pPr>
            <a:endParaRPr lang="en-US" sz="2000" b="1" dirty="0">
              <a:solidFill>
                <a:srgbClr val="C81E1E"/>
              </a:solidFill>
              <a:latin typeface="Courier New" pitchFamily="49" charset="0"/>
            </a:endParaRPr>
          </a:p>
          <a:p>
            <a:pPr marL="609600" indent="-609600">
              <a:lnSpc>
                <a:spcPct val="90000"/>
              </a:lnSpc>
              <a:spcBef>
                <a:spcPct val="20000"/>
              </a:spcBef>
              <a:buClr>
                <a:schemeClr val="accent2"/>
              </a:buClr>
              <a:buFont typeface="Wingdings" pitchFamily="2" charset="2"/>
              <a:buNone/>
            </a:pPr>
            <a:r>
              <a:rPr lang="en-US" sz="2000" b="1" dirty="0">
                <a:solidFill>
                  <a:srgbClr val="000000"/>
                </a:solidFill>
                <a:latin typeface="Courier New" pitchFamily="49" charset="0"/>
              </a:rPr>
              <a:t>double d=45.3;</a:t>
            </a:r>
          </a:p>
          <a:p>
            <a:pPr marL="609600" indent="-609600">
              <a:lnSpc>
                <a:spcPct val="90000"/>
              </a:lnSpc>
              <a:spcBef>
                <a:spcPct val="20000"/>
              </a:spcBef>
              <a:buClr>
                <a:schemeClr val="accent2"/>
              </a:buClr>
              <a:buFont typeface="Wingdings" pitchFamily="2" charset="2"/>
              <a:buNone/>
            </a:pPr>
            <a:r>
              <a:rPr lang="en-US" sz="2000" b="1" dirty="0">
                <a:solidFill>
                  <a:srgbClr val="000000"/>
                </a:solidFill>
                <a:latin typeface="Courier New" pitchFamily="49" charset="0"/>
              </a:rPr>
              <a:t>double e/=1.2;</a:t>
            </a:r>
          </a:p>
          <a:p>
            <a:pPr marL="609600" indent="-609600">
              <a:lnSpc>
                <a:spcPct val="90000"/>
              </a:lnSpc>
              <a:spcBef>
                <a:spcPct val="20000"/>
              </a:spcBef>
              <a:buClr>
                <a:schemeClr val="accent2"/>
              </a:buClr>
              <a:buFont typeface="Wingdings" pitchFamily="2" charset="2"/>
              <a:buNone/>
            </a:pPr>
            <a:endParaRPr lang="en-US" sz="2400" b="1" dirty="0">
              <a:latin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457200" y="0"/>
            <a:ext cx="8229600" cy="1143000"/>
          </a:xfrm>
        </p:spPr>
        <p:txBody>
          <a:bodyPr/>
          <a:lstStyle/>
          <a:p>
            <a:pPr eaLnBrk="1" hangingPunct="1"/>
            <a:r>
              <a:rPr lang="en-US" sz="4000" dirty="0"/>
              <a:t>Shift operators</a:t>
            </a:r>
            <a:endParaRPr lang="en-IN" sz="4000" dirty="0"/>
          </a:p>
        </p:txBody>
      </p:sp>
      <p:sp>
        <p:nvSpPr>
          <p:cNvPr id="4" name="Content Placeholder 3"/>
          <p:cNvSpPr>
            <a:spLocks noGrp="1"/>
          </p:cNvSpPr>
          <p:nvPr>
            <p:ph idx="1"/>
          </p:nvPr>
        </p:nvSpPr>
        <p:spPr>
          <a:xfrm>
            <a:off x="304800" y="1143000"/>
            <a:ext cx="8382000" cy="4495800"/>
          </a:xfrm>
        </p:spPr>
        <p:txBody>
          <a:bodyPr/>
          <a:lstStyle/>
          <a:p>
            <a:pPr>
              <a:lnSpc>
                <a:spcPct val="120000"/>
              </a:lnSpc>
            </a:pPr>
            <a:r>
              <a:rPr lang="en-US" dirty="0"/>
              <a:t>In case of </a:t>
            </a:r>
            <a:r>
              <a:rPr lang="en-IN" dirty="0"/>
              <a:t>right shift there is always a debate whether the left bits that get vacant during the shift must retain the sign of the original number or not.</a:t>
            </a:r>
            <a:r>
              <a:rPr lang="en-US" dirty="0"/>
              <a:t>Some people believe that the sign must be retained </a:t>
            </a:r>
            <a:r>
              <a:rPr lang="en-US" dirty="0">
                <a:sym typeface="Wingdings" pitchFamily="2" charset="2"/>
              </a:rPr>
              <a:t> Arithmetic </a:t>
            </a:r>
            <a:r>
              <a:rPr lang="en-US" dirty="0" err="1">
                <a:sym typeface="Wingdings" pitchFamily="2" charset="2"/>
              </a:rPr>
              <a:t>Shift.Others</a:t>
            </a:r>
            <a:r>
              <a:rPr lang="en-US" dirty="0">
                <a:sym typeface="Wingdings" pitchFamily="2" charset="2"/>
              </a:rPr>
              <a:t> believe it must not be retained  Logical Shift</a:t>
            </a:r>
          </a:p>
          <a:p>
            <a:pPr>
              <a:lnSpc>
                <a:spcPct val="120000"/>
              </a:lnSpc>
            </a:pPr>
            <a:r>
              <a:rPr lang="en-US" dirty="0">
                <a:sym typeface="Wingdings" pitchFamily="2" charset="2"/>
              </a:rPr>
              <a:t>That is the reason why Java came up with two shift operators &gt;&gt; for Arithmetic Shift and &gt;&gt;&gt; for Logical Shift. (</a:t>
            </a:r>
            <a:r>
              <a:rPr lang="en-US" i="1" dirty="0"/>
              <a:t>Recall the non-portability feature of Java)</a:t>
            </a:r>
            <a:endParaRPr lang="en-IN" b="1" kern="1200" dirty="0">
              <a:solidFill>
                <a:srgbClr val="000000"/>
              </a:solidFill>
              <a:latin typeface="Courier New" pitchFamily="49" charset="0"/>
            </a:endParaRPr>
          </a:p>
          <a:p>
            <a:pPr eaLnBrk="1" hangingPunct="1">
              <a:lnSpc>
                <a:spcPct val="120000"/>
              </a:lnSpc>
              <a:defRPr/>
            </a:pPr>
            <a:r>
              <a:rPr lang="en-IN" b="1" kern="1200" dirty="0">
                <a:solidFill>
                  <a:srgbClr val="000000"/>
                </a:solidFill>
                <a:latin typeface="Courier New" pitchFamily="49" charset="0"/>
              </a:rPr>
              <a:t>&gt;&gt;</a:t>
            </a:r>
            <a:r>
              <a:rPr lang="en-IN" b="1" dirty="0"/>
              <a:t> </a:t>
            </a:r>
            <a:r>
              <a:rPr lang="en-IN" dirty="0"/>
              <a:t>the SHIFT RIGHT operator</a:t>
            </a:r>
          </a:p>
          <a:p>
            <a:pPr eaLnBrk="1" hangingPunct="1">
              <a:lnSpc>
                <a:spcPct val="120000"/>
              </a:lnSpc>
              <a:defRPr/>
            </a:pPr>
            <a:r>
              <a:rPr lang="en-IN" b="1" kern="1200" dirty="0">
                <a:solidFill>
                  <a:srgbClr val="000000"/>
                </a:solidFill>
                <a:latin typeface="Courier New" pitchFamily="49" charset="0"/>
              </a:rPr>
              <a:t>&lt;&lt;</a:t>
            </a:r>
            <a:r>
              <a:rPr lang="en-IN" b="1" dirty="0"/>
              <a:t> </a:t>
            </a:r>
            <a:r>
              <a:rPr lang="en-IN" dirty="0"/>
              <a:t>the SHIFT LEFT operator</a:t>
            </a:r>
          </a:p>
          <a:p>
            <a:pPr eaLnBrk="1" hangingPunct="1">
              <a:lnSpc>
                <a:spcPct val="120000"/>
              </a:lnSpc>
              <a:defRPr/>
            </a:pPr>
            <a:r>
              <a:rPr lang="en-IN" b="1" kern="1200" dirty="0">
                <a:solidFill>
                  <a:srgbClr val="000000"/>
                </a:solidFill>
                <a:latin typeface="Courier New" pitchFamily="49" charset="0"/>
              </a:rPr>
              <a:t>&gt;&gt;&gt;</a:t>
            </a:r>
            <a:r>
              <a:rPr lang="en-IN" b="1" dirty="0"/>
              <a:t> </a:t>
            </a:r>
            <a:r>
              <a:rPr lang="en-IN" dirty="0"/>
              <a:t>the UNSIGNED SHIFT RIGHT operator</a:t>
            </a:r>
          </a:p>
          <a:p>
            <a:pPr eaLnBrk="1" hangingPunct="1">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(2&lt;&lt;1); // prints 4</a:t>
            </a:r>
          </a:p>
          <a:p>
            <a:pPr eaLnBrk="1" hangingPunct="1">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(-1&gt;&gt;2); // prints -1</a:t>
            </a:r>
          </a:p>
          <a:p>
            <a:pPr eaLnBrk="1" hangingPunct="1">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(-1&gt;&gt;&gt;2); // prints 1073741823</a:t>
            </a:r>
          </a:p>
          <a:p>
            <a:pPr>
              <a:defRPr/>
            </a:pPr>
            <a:endParaRPr lang="en-IN" b="1" dirty="0">
              <a:solidFill>
                <a:srgbClr val="000000"/>
              </a:solidFill>
              <a:latin typeface="Courier New" pitchFamily="49" charset="0"/>
            </a:endParaRPr>
          </a:p>
          <a:p>
            <a:pPr eaLnBrk="1" hangingPunct="1">
              <a:lnSpc>
                <a:spcPct val="120000"/>
              </a:lnSpc>
              <a:buNone/>
              <a:defRPr/>
            </a:pPr>
            <a:endParaRPr lang="en-IN" dirty="0"/>
          </a:p>
        </p:txBody>
      </p:sp>
      <p:sp>
        <p:nvSpPr>
          <p:cNvPr id="33796" name="Slide Number Placeholder 1"/>
          <p:cNvSpPr>
            <a:spLocks noGrp="1"/>
          </p:cNvSpPr>
          <p:nvPr>
            <p:ph type="sldNum" sz="quarter" idx="10"/>
          </p:nvPr>
        </p:nvSpPr>
        <p:spPr>
          <a:xfrm>
            <a:off x="3505200" y="6381750"/>
            <a:ext cx="2133600" cy="476250"/>
          </a:xfrm>
          <a:noFill/>
        </p:spPr>
        <p:txBody>
          <a:bodyPr/>
          <a:lstStyle/>
          <a:p>
            <a:fld id="{3390D1BB-F669-43AB-91F5-5806EB124418}" type="slidenum">
              <a:rPr lang="en-US" smtClean="0">
                <a:latin typeface="Arial" charset="0"/>
              </a:rPr>
              <a:pPr/>
              <a:t>35</a:t>
            </a:fld>
            <a:endParaRPr lang="en-US">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Activity</a:t>
            </a:r>
          </a:p>
        </p:txBody>
      </p:sp>
      <p:sp>
        <p:nvSpPr>
          <p:cNvPr id="4" name="Content Placeholder 3"/>
          <p:cNvSpPr>
            <a:spLocks noGrp="1"/>
          </p:cNvSpPr>
          <p:nvPr>
            <p:ph idx="1"/>
          </p:nvPr>
        </p:nvSpPr>
        <p:spPr/>
        <p:txBody>
          <a:bodyPr/>
          <a:lstStyle/>
          <a:p>
            <a:pPr>
              <a:defRPr/>
            </a:pPr>
            <a:r>
              <a:rPr lang="en-US" dirty="0"/>
              <a:t>Find out what happens if you try to shift more than the number of bits in an </a:t>
            </a:r>
            <a:r>
              <a:rPr lang="en-US" dirty="0" err="1"/>
              <a:t>int</a:t>
            </a:r>
            <a:r>
              <a:rPr lang="en-US" dirty="0"/>
              <a:t> ?</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(2&lt;&lt;32);</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(2&gt;&gt;32);</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(2&gt;&gt;&gt;32);</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(2&lt;&lt;33);</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(2&gt;&gt;33);</a:t>
            </a:r>
          </a:p>
          <a:p>
            <a:pPr eaLnBrk="1" hangingPunct="1">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(2&gt;&gt;&gt;33);</a:t>
            </a:r>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76200"/>
            <a:ext cx="7772400" cy="838200"/>
          </a:xfrm>
          <a:prstGeom prst="rect">
            <a:avLst/>
          </a:prstGeom>
          <a:noFill/>
          <a:ln w="9525">
            <a:noFill/>
            <a:miter lim="800000"/>
            <a:headEnd/>
            <a:tailEnd/>
          </a:ln>
        </p:spPr>
        <p:txBody>
          <a:bodyPr anchor="ctr"/>
          <a:lstStyle/>
          <a:p>
            <a:pPr>
              <a:lnSpc>
                <a:spcPct val="85000"/>
              </a:lnSpc>
            </a:pPr>
            <a:r>
              <a:rPr lang="en-US" sz="4000" b="1" dirty="0">
                <a:solidFill>
                  <a:schemeClr val="bg1"/>
                </a:solidFill>
              </a:rPr>
              <a:t>Precedence</a:t>
            </a:r>
          </a:p>
        </p:txBody>
      </p:sp>
      <p:sp>
        <p:nvSpPr>
          <p:cNvPr id="34819" name="Rectangle 3"/>
          <p:cNvSpPr>
            <a:spLocks noChangeArrowheads="1"/>
          </p:cNvSpPr>
          <p:nvPr/>
        </p:nvSpPr>
        <p:spPr bwMode="auto">
          <a:xfrm>
            <a:off x="228600" y="990600"/>
            <a:ext cx="8686800" cy="5715000"/>
          </a:xfrm>
          <a:prstGeom prst="rect">
            <a:avLst/>
          </a:prstGeom>
          <a:noFill/>
          <a:ln w="9525">
            <a:noFill/>
            <a:miter lim="800000"/>
            <a:headEnd/>
            <a:tailEnd/>
          </a:ln>
        </p:spPr>
        <p:txBody>
          <a:bodyPr/>
          <a:lstStyle/>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Operators					      </a:t>
            </a:r>
            <a:r>
              <a:rPr lang="en-US" sz="2000" b="1" dirty="0" err="1">
                <a:latin typeface="Courier New" pitchFamily="49" charset="0"/>
              </a:rPr>
              <a:t>Associativity</a:t>
            </a:r>
            <a:endParaRPr lang="en-US" sz="2000" b="1" dirty="0">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 . () </a:t>
            </a:r>
            <a:r>
              <a:rPr lang="en-US" sz="2000" b="1" dirty="0" err="1">
                <a:latin typeface="Courier New" pitchFamily="49" charset="0"/>
              </a:rPr>
              <a:t>methodCall</a:t>
            </a:r>
            <a:r>
              <a:rPr lang="en-US" sz="2000" b="1" dirty="0">
                <a:latin typeface="Courier New" pitchFamily="49" charset="0"/>
              </a:rPr>
              <a:t>()				left to right</a:t>
            </a: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 ~ ++ -- - + new (cast)			right to left</a:t>
            </a:r>
          </a:p>
          <a:p>
            <a:pPr marL="342900" indent="-342900">
              <a:lnSpc>
                <a:spcPct val="90000"/>
              </a:lnSpc>
              <a:spcBef>
                <a:spcPct val="20000"/>
              </a:spcBef>
              <a:buClr>
                <a:schemeClr val="accent2"/>
              </a:buClr>
            </a:pPr>
            <a:r>
              <a:rPr lang="en-US" sz="2000" b="1" dirty="0">
                <a:latin typeface="Courier New" pitchFamily="49" charset="0"/>
              </a:rPr>
              <a:t>* / %							left to right</a:t>
            </a:r>
          </a:p>
          <a:p>
            <a:pPr marL="342900" indent="-342900">
              <a:lnSpc>
                <a:spcPct val="90000"/>
              </a:lnSpc>
              <a:spcBef>
                <a:spcPct val="20000"/>
              </a:spcBef>
              <a:buClr>
                <a:schemeClr val="accent2"/>
              </a:buClr>
            </a:pPr>
            <a:r>
              <a:rPr lang="en-US" sz="2000" b="1" dirty="0">
                <a:latin typeface="Courier New" pitchFamily="49" charset="0"/>
              </a:rPr>
              <a:t>+ -							left to right</a:t>
            </a:r>
          </a:p>
          <a:p>
            <a:pPr marL="342900" indent="-342900">
              <a:lnSpc>
                <a:spcPct val="90000"/>
              </a:lnSpc>
              <a:spcBef>
                <a:spcPct val="20000"/>
              </a:spcBef>
              <a:buClr>
                <a:schemeClr val="accent2"/>
              </a:buClr>
            </a:pPr>
            <a:r>
              <a:rPr lang="en-US" sz="2000" b="1" dirty="0">
                <a:latin typeface="Courier New" pitchFamily="49" charset="0"/>
              </a:rPr>
              <a:t>&gt;&gt; &gt;&gt;&gt; &lt;&lt;						left to right</a:t>
            </a:r>
          </a:p>
          <a:p>
            <a:pPr marL="342900" indent="-342900">
              <a:lnSpc>
                <a:spcPct val="90000"/>
              </a:lnSpc>
              <a:spcBef>
                <a:spcPct val="20000"/>
              </a:spcBef>
              <a:buClr>
                <a:schemeClr val="accent2"/>
              </a:buClr>
            </a:pPr>
            <a:r>
              <a:rPr lang="en-US" sz="2000" b="1" dirty="0">
                <a:latin typeface="Courier New" pitchFamily="49" charset="0"/>
              </a:rPr>
              <a:t>&lt; &gt; &lt;= &gt;= </a:t>
            </a:r>
            <a:r>
              <a:rPr lang="en-US" sz="2000" b="1" dirty="0" err="1">
                <a:latin typeface="Courier New" pitchFamily="49" charset="0"/>
              </a:rPr>
              <a:t>instanceof</a:t>
            </a: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							left to right</a:t>
            </a:r>
          </a:p>
          <a:p>
            <a:pPr marL="342900" indent="-342900">
              <a:lnSpc>
                <a:spcPct val="90000"/>
              </a:lnSpc>
              <a:spcBef>
                <a:spcPct val="20000"/>
              </a:spcBef>
              <a:buClr>
                <a:schemeClr val="accent2"/>
              </a:buClr>
            </a:pPr>
            <a:r>
              <a:rPr lang="en-US" sz="2000" b="1" dirty="0">
                <a:latin typeface="Courier New" pitchFamily="49" charset="0"/>
              </a:rPr>
              <a:t>&amp;								left to right</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&amp;&amp;								left to right</a:t>
            </a:r>
          </a:p>
          <a:p>
            <a:pPr marL="342900" indent="-342900">
              <a:lnSpc>
                <a:spcPct val="90000"/>
              </a:lnSpc>
              <a:spcBef>
                <a:spcPct val="20000"/>
              </a:spcBef>
              <a:buClr>
                <a:schemeClr val="accent2"/>
              </a:buClr>
            </a:pPr>
            <a:r>
              <a:rPr lang="en-US" sz="2000" b="1" dirty="0">
                <a:latin typeface="Courier New" pitchFamily="49" charset="0"/>
              </a:rPr>
              <a:t>||								left to right </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 -= *= /= &gt;&gt;= &lt;&lt;= &gt;&gt;&gt;= &amp;= ^= |= 	left to right	</a:t>
            </a:r>
            <a:r>
              <a:rPr lang="en-US" b="1" dirty="0">
                <a:latin typeface="Courier New"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xfrm>
            <a:off x="6553200" y="6245225"/>
            <a:ext cx="2133600" cy="476250"/>
          </a:xfrm>
          <a:noFill/>
        </p:spPr>
        <p:txBody>
          <a:bodyPr/>
          <a:lstStyle/>
          <a:p>
            <a:fld id="{6DCF7C09-9A10-450C-AE7E-F98987AD2415}" type="slidenum">
              <a:rPr lang="en-US" smtClean="0">
                <a:latin typeface="Arial" charset="0"/>
              </a:rPr>
              <a:pPr/>
              <a:t>38</a:t>
            </a:fld>
            <a:endParaRPr lang="en-US">
              <a:latin typeface="Arial" charset="0"/>
            </a:endParaRPr>
          </a:p>
        </p:txBody>
      </p:sp>
      <p:sp>
        <p:nvSpPr>
          <p:cNvPr id="35843" name="Rectangle 2"/>
          <p:cNvSpPr>
            <a:spLocks noGrp="1" noChangeArrowheads="1"/>
          </p:cNvSpPr>
          <p:nvPr>
            <p:ph type="title"/>
          </p:nvPr>
        </p:nvSpPr>
        <p:spPr>
          <a:xfrm>
            <a:off x="457200" y="76200"/>
            <a:ext cx="7812088" cy="579438"/>
          </a:xfrm>
        </p:spPr>
        <p:txBody>
          <a:bodyPr/>
          <a:lstStyle/>
          <a:p>
            <a:pPr eaLnBrk="1" hangingPunct="1"/>
            <a:r>
              <a:rPr lang="en-US" sz="4000"/>
              <a:t>Conversions</a:t>
            </a:r>
          </a:p>
        </p:txBody>
      </p:sp>
      <p:sp>
        <p:nvSpPr>
          <p:cNvPr id="35844" name="Rectangle 3"/>
          <p:cNvSpPr>
            <a:spLocks noGrp="1" noChangeArrowheads="1"/>
          </p:cNvSpPr>
          <p:nvPr>
            <p:ph type="body" idx="1"/>
          </p:nvPr>
        </p:nvSpPr>
        <p:spPr>
          <a:xfrm>
            <a:off x="304800" y="1219200"/>
            <a:ext cx="8686800" cy="3657600"/>
          </a:xfrm>
        </p:spPr>
        <p:txBody>
          <a:bodyPr/>
          <a:lstStyle/>
          <a:p>
            <a:pPr marL="609600" indent="-609600" defTabSz="314325" eaLnBrk="1" hangingPunct="1">
              <a:lnSpc>
                <a:spcPct val="90000"/>
              </a:lnSpc>
              <a:buFont typeface="Wingdings" pitchFamily="2" charset="2"/>
              <a:buNone/>
            </a:pPr>
            <a:endParaRPr lang="en-US" sz="2400" dirty="0">
              <a:latin typeface="Times New Roman" pitchFamily="18" charset="0"/>
            </a:endParaRPr>
          </a:p>
          <a:p>
            <a:pPr marL="609600" indent="-609600" defTabSz="314325" eaLnBrk="1" hangingPunct="1">
              <a:lnSpc>
                <a:spcPct val="90000"/>
              </a:lnSpc>
              <a:buFontTx/>
              <a:buAutoNum type="alphaUcPeriod"/>
            </a:pPr>
            <a:r>
              <a:rPr lang="en-US" dirty="0"/>
              <a:t>Widening Conversions (achieved by automatic or implicit conversion)</a:t>
            </a: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r>
              <a:rPr lang="en-US" dirty="0"/>
              <a:t>Narrowing Conversions (achieved by casting or explicit conversion)</a:t>
            </a:r>
          </a:p>
        </p:txBody>
      </p:sp>
      <p:sp>
        <p:nvSpPr>
          <p:cNvPr id="35845" name="Line 4"/>
          <p:cNvSpPr>
            <a:spLocks noChangeShapeType="1"/>
          </p:cNvSpPr>
          <p:nvPr/>
        </p:nvSpPr>
        <p:spPr bwMode="auto">
          <a:xfrm>
            <a:off x="2743200" y="3233738"/>
            <a:ext cx="0" cy="576262"/>
          </a:xfrm>
          <a:prstGeom prst="line">
            <a:avLst/>
          </a:prstGeom>
          <a:noFill/>
          <a:ln w="9525">
            <a:solidFill>
              <a:srgbClr val="C81E1E"/>
            </a:solidFill>
            <a:round/>
            <a:headEnd/>
            <a:tailEnd type="triangle" w="med" len="med"/>
          </a:ln>
        </p:spPr>
        <p:txBody>
          <a:bodyPr/>
          <a:lstStyle/>
          <a:p>
            <a:endParaRPr lang="en-US"/>
          </a:p>
        </p:txBody>
      </p:sp>
      <p:sp>
        <p:nvSpPr>
          <p:cNvPr id="35846" name="Text Box 5"/>
          <p:cNvSpPr txBox="1">
            <a:spLocks noChangeArrowheads="1"/>
          </p:cNvSpPr>
          <p:nvPr/>
        </p:nvSpPr>
        <p:spPr bwMode="auto">
          <a:xfrm>
            <a:off x="914400" y="3733800"/>
            <a:ext cx="4364038" cy="400110"/>
          </a:xfrm>
          <a:prstGeom prst="rect">
            <a:avLst/>
          </a:prstGeom>
          <a:noFill/>
          <a:ln w="9525">
            <a:noFill/>
            <a:miter lim="800000"/>
            <a:headEnd/>
            <a:tailEnd/>
          </a:ln>
        </p:spPr>
        <p:txBody>
          <a:bodyPr>
            <a:spAutoFit/>
          </a:bodyPr>
          <a:lstStyle/>
          <a:p>
            <a:r>
              <a:rPr lang="en-US" sz="2000" dirty="0">
                <a:solidFill>
                  <a:srgbClr val="002060"/>
                </a:solidFill>
              </a:rPr>
              <a:t>Overall magnitude not lost</a:t>
            </a:r>
          </a:p>
        </p:txBody>
      </p:sp>
      <p:sp>
        <p:nvSpPr>
          <p:cNvPr id="7" name="Rectangle 6"/>
          <p:cNvSpPr/>
          <p:nvPr/>
        </p:nvSpPr>
        <p:spPr>
          <a:xfrm>
            <a:off x="304800" y="4552890"/>
            <a:ext cx="8229600" cy="400110"/>
          </a:xfrm>
          <a:prstGeom prst="rect">
            <a:avLst/>
          </a:prstGeom>
        </p:spPr>
        <p:txBody>
          <a:bodyPr>
            <a:spAutoFit/>
          </a:bodyPr>
          <a:lstStyle/>
          <a:p>
            <a:pPr>
              <a:defRPr/>
            </a:pPr>
            <a:r>
              <a:rPr lang="en-US" sz="2000" dirty="0">
                <a:latin typeface="Arial" pitchFamily="34" charset="0"/>
              </a:rPr>
              <a:t>All primitives are convertible to each other except for </a:t>
            </a:r>
            <a:r>
              <a:rPr lang="en-US" sz="2000" b="1" dirty="0">
                <a:solidFill>
                  <a:srgbClr val="000000"/>
                </a:solidFill>
                <a:latin typeface="Courier New" pitchFamily="49" charset="0"/>
                <a:cs typeface="Courier New" pitchFamily="49" charset="0"/>
                <a:sym typeface="Wingdings" pitchFamily="2" charset="2"/>
              </a:rPr>
              <a:t>boolean.</a:t>
            </a:r>
            <a:r>
              <a:rPr lang="en-US" sz="2000" dirty="0">
                <a:latin typeface="Arial" pitchFamily="34" charset="0"/>
              </a:rPr>
              <a:t> </a:t>
            </a:r>
            <a:r>
              <a:rPr lang="en-US" sz="2000" dirty="0">
                <a:latin typeface="+mn-lt"/>
              </a:rPr>
              <a:t> </a:t>
            </a:r>
            <a:endParaRPr lang="en-IN" sz="2000" dirty="0">
              <a:latin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0"/>
          </p:nvPr>
        </p:nvSpPr>
        <p:spPr>
          <a:xfrm>
            <a:off x="3733800" y="6381750"/>
            <a:ext cx="2133600" cy="476250"/>
          </a:xfrm>
          <a:noFill/>
        </p:spPr>
        <p:txBody>
          <a:bodyPr/>
          <a:lstStyle/>
          <a:p>
            <a:fld id="{6C023FF8-3D4E-46C2-86F9-CE34ADAE9D71}" type="slidenum">
              <a:rPr lang="en-US" smtClean="0">
                <a:latin typeface="Arial" charset="0"/>
              </a:rPr>
              <a:pPr/>
              <a:t>39</a:t>
            </a:fld>
            <a:endParaRPr lang="en-US" dirty="0">
              <a:latin typeface="Arial" charset="0"/>
            </a:endParaRPr>
          </a:p>
        </p:txBody>
      </p:sp>
      <p:sp>
        <p:nvSpPr>
          <p:cNvPr id="36867" name="Rectangle 2"/>
          <p:cNvSpPr>
            <a:spLocks noGrp="1" noChangeArrowheads="1"/>
          </p:cNvSpPr>
          <p:nvPr>
            <p:ph type="title"/>
          </p:nvPr>
        </p:nvSpPr>
        <p:spPr>
          <a:xfrm>
            <a:off x="457200" y="-76200"/>
            <a:ext cx="8229600" cy="1143000"/>
          </a:xfrm>
        </p:spPr>
        <p:txBody>
          <a:bodyPr/>
          <a:lstStyle/>
          <a:p>
            <a:pPr eaLnBrk="1" hangingPunct="1"/>
            <a:r>
              <a:rPr lang="en-US" sz="4000"/>
              <a:t>Automatic or implicit conversion</a:t>
            </a:r>
          </a:p>
        </p:txBody>
      </p:sp>
      <p:sp>
        <p:nvSpPr>
          <p:cNvPr id="9" name="Rectangle 3"/>
          <p:cNvSpPr txBox="1">
            <a:spLocks noChangeArrowheads="1"/>
          </p:cNvSpPr>
          <p:nvPr/>
        </p:nvSpPr>
        <p:spPr bwMode="auto">
          <a:xfrm>
            <a:off x="381000" y="1219200"/>
            <a:ext cx="8153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9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The conversion in the direction indicated happens automatically.</a:t>
            </a:r>
          </a:p>
          <a:p>
            <a:pPr marL="0" marR="0" lvl="0" indent="0" algn="l" defTabSz="914400" rtl="0" eaLnBrk="1" fontAlgn="base" latinLnBrk="0" hangingPunct="1">
              <a:lnSpc>
                <a:spcPct val="90000"/>
              </a:lnSpc>
              <a:spcBef>
                <a:spcPct val="20000"/>
              </a:spcBef>
              <a:spcAft>
                <a:spcPct val="0"/>
              </a:spcAft>
              <a:buClr>
                <a:schemeClr val="accent2"/>
              </a:buClr>
              <a:buSzTx/>
              <a:buFontTx/>
              <a:buNone/>
              <a:tabLst/>
              <a:defRPr/>
            </a:pP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byte</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short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int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long</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float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a:t>
            </a:r>
            <a:r>
              <a:rPr kumimoji="0" lang="en-US" sz="2000" b="1" i="0" u="none" strike="noStrike" kern="0" cap="none" spc="0" normalizeH="0" baseline="0" noProof="0" dirty="0" err="1">
                <a:ln>
                  <a:noFill/>
                </a:ln>
                <a:solidFill>
                  <a:srgbClr val="000000"/>
                </a:solidFill>
                <a:effectLst/>
                <a:uLnTx/>
                <a:uFillTx/>
                <a:latin typeface="Courier New" pitchFamily="49" charset="0"/>
                <a:ea typeface="+mn-ea"/>
                <a:cs typeface="Courier New" pitchFamily="49" charset="0"/>
              </a:rPr>
              <a:t>double</a:t>
            </a:r>
            <a:endParaRPr kumimoji="0" lang="en-US" sz="2000" b="1"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endParaRPr>
          </a:p>
          <a:p>
            <a:pPr marL="0" marR="0" lvl="0" indent="0" algn="l" defTabSz="914400" rtl="0" eaLnBrk="1" fontAlgn="base" latinLnBrk="0" hangingPunct="1">
              <a:lnSpc>
                <a:spcPct val="90000"/>
              </a:lnSpc>
              <a:spcBef>
                <a:spcPct val="20000"/>
              </a:spcBef>
              <a:spcAft>
                <a:spcPct val="0"/>
              </a:spcAft>
              <a:buClr>
                <a:schemeClr val="accent2"/>
              </a:buClr>
              <a:buSzTx/>
              <a:buFontTx/>
              <a:buNone/>
              <a:tabLst/>
              <a:defRPr/>
            </a:pPr>
            <a:r>
              <a:rPr kumimoji="0" lang="en-US" sz="2000" b="1"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rPr>
              <a:t>       char</a:t>
            </a:r>
            <a:endParaRPr kumimoji="0" lang="en-US" sz="2000" b="0" i="0" u="none" strike="noStrike" kern="0" cap="none" spc="0" normalizeH="0" baseline="0" noProof="0" dirty="0">
              <a:ln>
                <a:noFill/>
              </a:ln>
              <a:solidFill>
                <a:srgbClr val="5F5F5F"/>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When an arithmetic operation happens between different numeric types, the result of the operation is always of the higher numeric data type.</a:t>
            </a:r>
          </a:p>
          <a:p>
            <a:pPr marL="342900" marR="0" lvl="0" indent="-342900" algn="l" defTabSz="914400" rtl="0" eaLnBrk="1" fontAlgn="base" latinLnBrk="0" hangingPunct="1">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If an arithmetic operation happens between any integer type except </a:t>
            </a:r>
            <a:r>
              <a:rPr kumimoji="0" lang="en-US" sz="2000" b="1"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rPr>
              <a:t>long</a:t>
            </a:r>
            <a:r>
              <a:rPr kumimoji="0" lang="en-US" sz="2000" b="0" i="0" u="none" strike="noStrike" kern="0" cap="none" spc="0" normalizeH="0" baseline="0" noProof="0" dirty="0">
                <a:ln>
                  <a:noFill/>
                </a:ln>
                <a:solidFill>
                  <a:srgbClr val="5F5F5F"/>
                </a:solidFill>
                <a:effectLst/>
                <a:uLnTx/>
                <a:uFillTx/>
                <a:latin typeface="+mn-lt"/>
                <a:ea typeface="+mn-ea"/>
                <a:cs typeface="+mn-cs"/>
              </a:rPr>
              <a:t>, the result is an </a:t>
            </a:r>
            <a:r>
              <a:rPr kumimoji="0" lang="en-US" sz="2000" b="1"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rPr>
              <a:t>int</a:t>
            </a:r>
            <a:r>
              <a:rPr kumimoji="0" lang="en-US" sz="2000" b="0" i="0" u="none" strike="noStrike" kern="0" cap="none" spc="0" normalizeH="0" baseline="0" noProof="0" dirty="0">
                <a:ln>
                  <a:noFill/>
                </a:ln>
                <a:solidFill>
                  <a:srgbClr val="5F5F5F"/>
                </a:solidFill>
                <a:effectLst/>
                <a:uLnTx/>
                <a:uFillTx/>
                <a:latin typeface="+mn-lt"/>
                <a:ea typeface="+mn-ea"/>
                <a:cs typeface="+mn-cs"/>
              </a:rPr>
              <a:t>. </a:t>
            </a:r>
          </a:p>
          <a:p>
            <a:pPr marL="342900" marR="0" lvl="0" indent="-342900" algn="l" defTabSz="914400" rtl="0" eaLnBrk="1" fontAlgn="base" latinLnBrk="0" hangingPunct="1">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Similarly when arithmetic operation happens between floating points the result is </a:t>
            </a:r>
            <a:r>
              <a:rPr kumimoji="0" lang="en-US" sz="2000" b="1" i="0" u="none" strike="noStrike" kern="0" cap="none" spc="0" normalizeH="0" baseline="0" noProof="0" dirty="0">
                <a:ln>
                  <a:noFill/>
                </a:ln>
                <a:solidFill>
                  <a:srgbClr val="000000"/>
                </a:solidFill>
                <a:effectLst/>
                <a:uLnTx/>
                <a:uFillTx/>
                <a:latin typeface="Courier New" pitchFamily="49" charset="0"/>
                <a:ea typeface="+mn-ea"/>
                <a:cs typeface="Courier New" pitchFamily="49" charset="0"/>
              </a:rPr>
              <a:t>double</a:t>
            </a:r>
            <a:r>
              <a:rPr kumimoji="0" lang="en-US" sz="2000" b="0" i="0" u="none" strike="noStrike" kern="0" cap="none" spc="0" normalizeH="0" baseline="0" noProof="0" dirty="0">
                <a:ln>
                  <a:noFill/>
                </a:ln>
                <a:solidFill>
                  <a:srgbClr val="5F5F5F"/>
                </a:solidFill>
                <a:effectLst/>
                <a:uLnTx/>
                <a:uFillTx/>
                <a:latin typeface="+mn-lt"/>
                <a:ea typeface="+mn-ea"/>
                <a:cs typeface="+mn-cs"/>
              </a:rPr>
              <a:t>.</a:t>
            </a:r>
          </a:p>
        </p:txBody>
      </p:sp>
      <p:cxnSp>
        <p:nvCxnSpPr>
          <p:cNvPr id="11" name="Straight Arrow Connector 10"/>
          <p:cNvCxnSpPr/>
          <p:nvPr/>
        </p:nvCxnSpPr>
        <p:spPr>
          <a:xfrm flipV="1">
            <a:off x="2209800" y="1905000"/>
            <a:ext cx="228600" cy="1524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xfrm>
            <a:off x="6553200" y="6245225"/>
            <a:ext cx="2133600" cy="476250"/>
          </a:xfrm>
          <a:noFill/>
        </p:spPr>
        <p:txBody>
          <a:bodyPr/>
          <a:lstStyle/>
          <a:p>
            <a:fld id="{EC7ACF71-9C13-4560-85FB-7F30FB3580E7}" type="slidenum">
              <a:rPr lang="en-US" smtClean="0">
                <a:latin typeface="Arial" charset="0"/>
              </a:rPr>
              <a:pPr/>
              <a:t>4</a:t>
            </a:fld>
            <a:endParaRPr lang="en-US">
              <a:latin typeface="Arial" charset="0"/>
            </a:endParaRPr>
          </a:p>
        </p:txBody>
      </p:sp>
      <p:sp>
        <p:nvSpPr>
          <p:cNvPr id="8195" name="Rectangle 3"/>
          <p:cNvSpPr>
            <a:spLocks noChangeArrowheads="1"/>
          </p:cNvSpPr>
          <p:nvPr/>
        </p:nvSpPr>
        <p:spPr bwMode="auto">
          <a:xfrm>
            <a:off x="152400" y="0"/>
            <a:ext cx="5943600" cy="707886"/>
          </a:xfrm>
          <a:prstGeom prst="rect">
            <a:avLst/>
          </a:prstGeom>
          <a:noFill/>
          <a:ln w="9525">
            <a:noFill/>
            <a:miter lim="800000"/>
            <a:headEnd/>
            <a:tailEnd/>
          </a:ln>
        </p:spPr>
        <p:txBody>
          <a:bodyPr wrap="square">
            <a:spAutoFit/>
          </a:bodyPr>
          <a:lstStyle/>
          <a:p>
            <a:r>
              <a:rPr lang="en-US" sz="4000" b="1" dirty="0">
                <a:solidFill>
                  <a:schemeClr val="bg1"/>
                </a:solidFill>
              </a:rPr>
              <a:t>Unicode Character</a:t>
            </a:r>
          </a:p>
        </p:txBody>
      </p:sp>
      <p:sp>
        <p:nvSpPr>
          <p:cNvPr id="228356" name="Rectangle 4"/>
          <p:cNvSpPr>
            <a:spLocks noChangeArrowheads="1"/>
          </p:cNvSpPr>
          <p:nvPr/>
        </p:nvSpPr>
        <p:spPr bwMode="auto">
          <a:xfrm>
            <a:off x="304800" y="1066800"/>
            <a:ext cx="8305800" cy="4708981"/>
          </a:xfrm>
          <a:prstGeom prst="rect">
            <a:avLst/>
          </a:prstGeom>
          <a:noFill/>
          <a:ln w="9525">
            <a:noFill/>
            <a:miter lim="800000"/>
            <a:headEnd/>
            <a:tailEnd/>
          </a:ln>
          <a:effectLst/>
        </p:spPr>
        <p:txBody>
          <a:bodyPr wrap="square">
            <a:spAutoFit/>
          </a:bodyPr>
          <a:lstStyle/>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UNICODE is a 16 bit character.</a:t>
            </a:r>
          </a:p>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They are generally represented in hexadecimal format</a:t>
            </a:r>
          </a:p>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“\u” in beginning of the character is used to represent hexadecimal character.</a:t>
            </a:r>
          </a:p>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 The characters represented include all basic English letters, numbers, special characters and characters from other languages also !</a:t>
            </a:r>
          </a:p>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For example, Character ‘A’ represented in </a:t>
            </a:r>
            <a:r>
              <a:rPr lang="en-US" sz="2000" dirty="0" err="1">
                <a:solidFill>
                  <a:srgbClr val="5F5F5F"/>
                </a:solidFill>
                <a:latin typeface="+mn-lt"/>
              </a:rPr>
              <a:t>unicode</a:t>
            </a:r>
            <a:r>
              <a:rPr lang="en-US" sz="2000" dirty="0">
                <a:solidFill>
                  <a:srgbClr val="5F5F5F"/>
                </a:solidFill>
                <a:latin typeface="+mn-lt"/>
              </a:rPr>
              <a:t> as ‘\u0041’ – which is the number 65 in base 10. </a:t>
            </a:r>
          </a:p>
          <a:p>
            <a:pPr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The Unicode Standard encodes characters in the range U+0000..U+10FFFF</a:t>
            </a:r>
          </a:p>
        </p:txBody>
      </p:sp>
      <p:sp>
        <p:nvSpPr>
          <p:cNvPr id="228357" name="Text Box 5"/>
          <p:cNvSpPr txBox="1">
            <a:spLocks noChangeArrowheads="1"/>
          </p:cNvSpPr>
          <p:nvPr/>
        </p:nvSpPr>
        <p:spPr bwMode="auto">
          <a:xfrm>
            <a:off x="2209800" y="5562600"/>
            <a:ext cx="6400800" cy="1323439"/>
          </a:xfrm>
          <a:prstGeom prst="rect">
            <a:avLst/>
          </a:prstGeom>
          <a:noFill/>
          <a:ln w="9525">
            <a:noFill/>
            <a:miter lim="800000"/>
            <a:headEnd/>
            <a:tailEnd/>
          </a:ln>
          <a:effectLst/>
        </p:spPr>
        <p:txBody>
          <a:bodyPr>
            <a:spAutoFit/>
          </a:bodyPr>
          <a:lstStyle/>
          <a:p>
            <a:pPr>
              <a:defRPr/>
            </a:pPr>
            <a:r>
              <a:rPr lang="en-US" sz="2000" dirty="0">
                <a:latin typeface="+mj-lt"/>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rPr>
              <a:t>;</a:t>
            </a:r>
          </a:p>
          <a:p>
            <a:pPr>
              <a:defRPr/>
            </a:pPr>
            <a:r>
              <a:rPr lang="en-US" sz="2000" dirty="0">
                <a:latin typeface="+mj-lt"/>
              </a:rPr>
              <a:t>This above code represents </a:t>
            </a:r>
          </a:p>
          <a:p>
            <a:pPr>
              <a:defRPr/>
            </a:pPr>
            <a:r>
              <a:rPr lang="en-US" sz="2000" b="1" dirty="0">
                <a:latin typeface="Courier New" pitchFamily="49" charset="0"/>
                <a:cs typeface="Courier New" pitchFamily="49" charset="0"/>
              </a:rPr>
              <a:t>int a;</a:t>
            </a:r>
          </a:p>
        </p:txBody>
      </p:sp>
      <p:pic>
        <p:nvPicPr>
          <p:cNvPr id="8198" name="Picture 7"/>
          <p:cNvPicPr>
            <a:picLocks noChangeAspect="1" noChangeArrowheads="1"/>
          </p:cNvPicPr>
          <p:nvPr/>
        </p:nvPicPr>
        <p:blipFill>
          <a:blip r:embed="rId3" cstate="print"/>
          <a:srcRect/>
          <a:stretch>
            <a:fillRect/>
          </a:stretch>
        </p:blipFill>
        <p:spPr bwMode="auto">
          <a:xfrm>
            <a:off x="6629400" y="4572000"/>
            <a:ext cx="1676400" cy="19796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Loss of information</a:t>
            </a:r>
          </a:p>
        </p:txBody>
      </p:sp>
      <p:sp>
        <p:nvSpPr>
          <p:cNvPr id="3" name="Content Placeholder 2"/>
          <p:cNvSpPr>
            <a:spLocks noGrp="1"/>
          </p:cNvSpPr>
          <p:nvPr>
            <p:ph idx="1"/>
          </p:nvPr>
        </p:nvSpPr>
        <p:spPr>
          <a:xfrm>
            <a:off x="381000" y="1219200"/>
            <a:ext cx="8229600" cy="4525963"/>
          </a:xfrm>
        </p:spPr>
        <p:txBody>
          <a:bodyPr/>
          <a:lstStyle/>
          <a:p>
            <a:pPr marL="0" lvl="0" indent="0" eaLnBrk="1" hangingPunct="1">
              <a:lnSpc>
                <a:spcPct val="90000"/>
              </a:lnSpc>
              <a:spcBef>
                <a:spcPts val="1500"/>
              </a:spcBef>
              <a:defRPr/>
            </a:pPr>
            <a:r>
              <a:rPr lang="en-US" dirty="0"/>
              <a:t>There could be loss of some information during conversion of the following:</a:t>
            </a:r>
          </a:p>
          <a:p>
            <a:pPr marL="457200" lvl="0" indent="-457200" eaLnBrk="1" hangingPunct="1">
              <a:lnSpc>
                <a:spcPct val="90000"/>
              </a:lnSpc>
              <a:spcBef>
                <a:spcPts val="1500"/>
              </a:spcBef>
              <a:buAutoNum type="alphaLcParenR"/>
              <a:defRPr/>
            </a:pPr>
            <a:r>
              <a:rPr lang="en-US" b="1" dirty="0">
                <a:solidFill>
                  <a:srgbClr val="000000"/>
                </a:solidFill>
                <a:latin typeface="Courier New" pitchFamily="49" charset="0"/>
                <a:cs typeface="Courier New" pitchFamily="49" charset="0"/>
              </a:rPr>
              <a:t>int </a:t>
            </a:r>
            <a:r>
              <a:rPr lang="en-US" b="1" dirty="0">
                <a:solidFill>
                  <a:srgbClr val="000000"/>
                </a:solidFill>
                <a:latin typeface="Courier New" pitchFamily="49" charset="0"/>
                <a:cs typeface="Courier New" pitchFamily="49" charset="0"/>
                <a:sym typeface="Wingdings" pitchFamily="2" charset="2"/>
              </a:rPr>
              <a:t></a:t>
            </a:r>
            <a:r>
              <a:rPr lang="en-US" b="1" dirty="0">
                <a:solidFill>
                  <a:srgbClr val="000000"/>
                </a:solidFill>
                <a:latin typeface="Courier New" pitchFamily="49" charset="0"/>
                <a:cs typeface="Courier New" pitchFamily="49" charset="0"/>
              </a:rPr>
              <a:t> float </a:t>
            </a:r>
            <a:r>
              <a:rPr lang="en-US" dirty="0">
                <a:latin typeface="Times New Roman" pitchFamily="18" charset="0"/>
              </a:rPr>
              <a:t>		</a:t>
            </a:r>
          </a:p>
          <a:p>
            <a:pPr marL="457200" lvl="0" indent="-457200" eaLnBrk="1" hangingPunct="1">
              <a:lnSpc>
                <a:spcPct val="90000"/>
              </a:lnSpc>
              <a:spcBef>
                <a:spcPts val="1500"/>
              </a:spcBef>
              <a:buAutoNum type="alphaLcParenR"/>
              <a:defRPr/>
            </a:pPr>
            <a:r>
              <a:rPr lang="en-US" b="1" dirty="0" err="1">
                <a:solidFill>
                  <a:srgbClr val="000000"/>
                </a:solidFill>
                <a:latin typeface="Courier New" pitchFamily="49" charset="0"/>
                <a:cs typeface="Courier New" pitchFamily="49" charset="0"/>
              </a:rPr>
              <a:t>long</a:t>
            </a:r>
            <a:r>
              <a:rPr lang="en-US" b="1" dirty="0" err="1">
                <a:solidFill>
                  <a:srgbClr val="000000"/>
                </a:solidFill>
                <a:latin typeface="Courier New" pitchFamily="49" charset="0"/>
                <a:cs typeface="Courier New" pitchFamily="49" charset="0"/>
                <a:sym typeface="Wingdings" pitchFamily="2" charset="2"/>
              </a:rPr>
              <a:t>float</a:t>
            </a:r>
            <a:endParaRPr lang="en-US" b="1" dirty="0">
              <a:solidFill>
                <a:srgbClr val="000000"/>
              </a:solidFill>
              <a:latin typeface="Courier New" pitchFamily="49" charset="0"/>
              <a:cs typeface="Courier New" pitchFamily="49" charset="0"/>
              <a:sym typeface="Wingdings" pitchFamily="2" charset="2"/>
            </a:endParaRPr>
          </a:p>
          <a:p>
            <a:pPr marL="457200" lvl="0" indent="-457200" eaLnBrk="1" hangingPunct="1">
              <a:lnSpc>
                <a:spcPct val="90000"/>
              </a:lnSpc>
              <a:spcBef>
                <a:spcPts val="1500"/>
              </a:spcBef>
              <a:buAutoNum type="alphaLcParenR"/>
              <a:defRPr/>
            </a:pPr>
            <a:r>
              <a:rPr lang="en-US" b="1" dirty="0">
                <a:solidFill>
                  <a:srgbClr val="000000"/>
                </a:solidFill>
                <a:latin typeface="Courier New" pitchFamily="49" charset="0"/>
                <a:cs typeface="Courier New" pitchFamily="49" charset="0"/>
              </a:rPr>
              <a:t>long</a:t>
            </a:r>
            <a:r>
              <a:rPr lang="en-US" b="1" dirty="0">
                <a:solidFill>
                  <a:srgbClr val="000000"/>
                </a:solidFill>
                <a:latin typeface="Courier New" pitchFamily="49" charset="0"/>
                <a:cs typeface="Courier New" pitchFamily="49" charset="0"/>
                <a:sym typeface="Wingdings" pitchFamily="2" charset="2"/>
              </a:rPr>
              <a:t> double</a:t>
            </a:r>
          </a:p>
          <a:p>
            <a:pPr marL="0" lvl="0" indent="0" eaLnBrk="1" hangingPunct="1">
              <a:lnSpc>
                <a:spcPct val="90000"/>
              </a:lnSpc>
              <a:spcBef>
                <a:spcPts val="1500"/>
              </a:spcBef>
              <a:buNone/>
              <a:defRPr/>
            </a:pPr>
            <a:endParaRPr lang="nn-NO" dirty="0">
              <a:sym typeface="Wingdings" pitchFamily="2" charset="2"/>
            </a:endParaRPr>
          </a:p>
          <a:p>
            <a:pPr marL="0" lvl="0" indent="0" eaLnBrk="1" hangingPunct="1">
              <a:lnSpc>
                <a:spcPct val="90000"/>
              </a:lnSpc>
              <a:spcBef>
                <a:spcPts val="1500"/>
              </a:spcBef>
              <a:buNone/>
              <a:defRPr/>
            </a:pPr>
            <a:r>
              <a:rPr lang="nn-NO" dirty="0">
                <a:sym typeface="Wingdings" pitchFamily="2" charset="2"/>
              </a:rPr>
              <a:t>Example</a:t>
            </a:r>
          </a:p>
          <a:p>
            <a:pPr marL="0" lvl="0" indent="0" eaLnBrk="1" hangingPunct="1">
              <a:lnSpc>
                <a:spcPct val="90000"/>
              </a:lnSpc>
              <a:spcBef>
                <a:spcPts val="1500"/>
              </a:spcBef>
              <a:buNone/>
              <a:defRPr/>
            </a:pPr>
            <a:r>
              <a:rPr lang="nn-NO" b="1" dirty="0">
                <a:solidFill>
                  <a:srgbClr val="000000"/>
                </a:solidFill>
                <a:latin typeface="Courier New" pitchFamily="49" charset="0"/>
                <a:cs typeface="Courier New" pitchFamily="49" charset="0"/>
                <a:sym typeface="Wingdings" pitchFamily="2" charset="2"/>
              </a:rPr>
              <a:t>int i=76543210;</a:t>
            </a:r>
          </a:p>
          <a:p>
            <a:pPr marL="0" lvl="0" indent="0" eaLnBrk="1" hangingPunct="1">
              <a:lnSpc>
                <a:spcPct val="90000"/>
              </a:lnSpc>
              <a:spcBef>
                <a:spcPts val="1500"/>
              </a:spcBef>
              <a:buNone/>
              <a:defRPr/>
            </a:pPr>
            <a:r>
              <a:rPr lang="nn-NO" b="1" dirty="0">
                <a:solidFill>
                  <a:srgbClr val="000000"/>
                </a:solidFill>
                <a:latin typeface="Courier New" pitchFamily="49" charset="0"/>
                <a:cs typeface="Courier New" pitchFamily="49" charset="0"/>
                <a:sym typeface="Wingdings" pitchFamily="2" charset="2"/>
              </a:rPr>
              <a:t>float f= i; </a:t>
            </a:r>
            <a:r>
              <a:rPr lang="nn-NO" dirty="0">
                <a:sym typeface="Wingdings" pitchFamily="2" charset="2"/>
              </a:rPr>
              <a:t></a:t>
            </a:r>
            <a:r>
              <a:rPr lang="en-IN" dirty="0"/>
              <a:t> </a:t>
            </a:r>
            <a:r>
              <a:rPr lang="en-IN" b="1" dirty="0">
                <a:solidFill>
                  <a:srgbClr val="000000"/>
                </a:solidFill>
                <a:latin typeface="Courier New" pitchFamily="49" charset="0"/>
                <a:cs typeface="Courier New" pitchFamily="49" charset="0"/>
                <a:sym typeface="Wingdings" pitchFamily="2" charset="2"/>
              </a:rPr>
              <a:t>7.6543208E7</a:t>
            </a:r>
            <a:endParaRPr lang="en-US" sz="3600" dirty="0"/>
          </a:p>
          <a:p>
            <a:pPr>
              <a:spcBef>
                <a:spcPts val="1500"/>
              </a:spcBef>
            </a:pPr>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600" y="0"/>
            <a:ext cx="8686800" cy="914400"/>
          </a:xfrm>
        </p:spPr>
        <p:txBody>
          <a:bodyPr/>
          <a:lstStyle/>
          <a:p>
            <a:pPr eaLnBrk="1" hangingPunct="1"/>
            <a:r>
              <a:rPr lang="en-US" sz="4000" dirty="0"/>
              <a:t>Assignment conversions- integers</a:t>
            </a:r>
            <a:endParaRPr lang="en-IN" sz="4000" dirty="0"/>
          </a:p>
        </p:txBody>
      </p:sp>
      <p:sp>
        <p:nvSpPr>
          <p:cNvPr id="38915" name="Content Placeholder 2"/>
          <p:cNvSpPr>
            <a:spLocks noGrp="1"/>
          </p:cNvSpPr>
          <p:nvPr>
            <p:ph idx="1"/>
          </p:nvPr>
        </p:nvSpPr>
        <p:spPr>
          <a:xfrm>
            <a:off x="152400" y="914400"/>
            <a:ext cx="8534400" cy="5410200"/>
          </a:xfrm>
        </p:spPr>
        <p:txBody>
          <a:bodyPr/>
          <a:lstStyle/>
          <a:p>
            <a:pPr marL="514350" indent="-514350" eaLnBrk="1" hangingPunct="1">
              <a:lnSpc>
                <a:spcPct val="90000"/>
              </a:lnSpc>
              <a:spcBef>
                <a:spcPts val="1000"/>
              </a:spcBef>
              <a:buFontTx/>
              <a:buAutoNum type="arabicPeriod"/>
            </a:pPr>
            <a:r>
              <a:rPr lang="en-US" b="1" dirty="0">
                <a:solidFill>
                  <a:srgbClr val="000000"/>
                </a:solidFill>
                <a:latin typeface="Courier New" pitchFamily="49" charset="0"/>
              </a:rPr>
              <a:t>int </a:t>
            </a:r>
            <a:r>
              <a:rPr lang="en-US" b="1" dirty="0" err="1">
                <a:solidFill>
                  <a:srgbClr val="000000"/>
                </a:solidFill>
                <a:latin typeface="Courier New" pitchFamily="49" charset="0"/>
              </a:rPr>
              <a:t>i</a:t>
            </a:r>
            <a:r>
              <a:rPr lang="en-US" b="1" dirty="0">
                <a:solidFill>
                  <a:srgbClr val="000000"/>
                </a:solidFill>
                <a:latin typeface="Courier New" pitchFamily="49" charset="0"/>
              </a:rPr>
              <a:t>=10;	</a:t>
            </a:r>
          </a:p>
          <a:p>
            <a:pPr marL="514350" indent="-514350" eaLnBrk="1" hangingPunct="1">
              <a:lnSpc>
                <a:spcPct val="90000"/>
              </a:lnSpc>
              <a:spcBef>
                <a:spcPts val="1000"/>
              </a:spcBef>
              <a:buNone/>
            </a:pPr>
            <a:r>
              <a:rPr lang="en-US" b="1" dirty="0">
                <a:solidFill>
                  <a:srgbClr val="000000"/>
                </a:solidFill>
                <a:latin typeface="Courier New" pitchFamily="49" charset="0"/>
              </a:rPr>
              <a:t>	int b=10;</a:t>
            </a:r>
          </a:p>
          <a:p>
            <a:pPr marL="514350" indent="-514350" eaLnBrk="1" hangingPunct="1">
              <a:lnSpc>
                <a:spcPct val="90000"/>
              </a:lnSpc>
              <a:spcBef>
                <a:spcPts val="1000"/>
              </a:spcBef>
              <a:buFontTx/>
              <a:buNone/>
            </a:pPr>
            <a:r>
              <a:rPr lang="en-US" b="1" dirty="0">
                <a:solidFill>
                  <a:srgbClr val="000000"/>
                </a:solidFill>
                <a:latin typeface="Courier New" pitchFamily="49" charset="0"/>
              </a:rPr>
              <a:t>   int k=</a:t>
            </a:r>
            <a:r>
              <a:rPr lang="en-US" b="1" dirty="0" err="1">
                <a:solidFill>
                  <a:srgbClr val="000000"/>
                </a:solidFill>
                <a:latin typeface="Courier New" pitchFamily="49" charset="0"/>
              </a:rPr>
              <a:t>i+b</a:t>
            </a:r>
            <a:r>
              <a:rPr lang="en-US" b="1" dirty="0">
                <a:solidFill>
                  <a:srgbClr val="000000"/>
                </a:solidFill>
                <a:latin typeface="Courier New" pitchFamily="49" charset="0"/>
              </a:rPr>
              <a:t>;   </a:t>
            </a:r>
            <a:r>
              <a:rPr lang="en-US" b="1" dirty="0">
                <a:solidFill>
                  <a:schemeClr val="tx1"/>
                </a:solidFill>
                <a:latin typeface="Courier New" pitchFamily="49" charset="0"/>
              </a:rPr>
              <a:t>// ok</a:t>
            </a:r>
          </a:p>
          <a:p>
            <a:pPr marL="514350" indent="-514350" eaLnBrk="1" hangingPunct="1">
              <a:lnSpc>
                <a:spcPct val="90000"/>
              </a:lnSpc>
              <a:spcBef>
                <a:spcPts val="1000"/>
              </a:spcBef>
              <a:buNone/>
            </a:pPr>
            <a:r>
              <a:rPr lang="en-US" b="1" dirty="0">
                <a:solidFill>
                  <a:srgbClr val="002060"/>
                </a:solidFill>
                <a:latin typeface="Courier New" pitchFamily="49" charset="0"/>
              </a:rPr>
              <a:t>2. </a:t>
            </a:r>
            <a:r>
              <a:rPr lang="en-US" b="1" dirty="0">
                <a:solidFill>
                  <a:srgbClr val="000000"/>
                </a:solidFill>
                <a:latin typeface="Courier New" pitchFamily="49" charset="0"/>
              </a:rPr>
              <a:t>byte b1=20; // ok</a:t>
            </a:r>
          </a:p>
          <a:p>
            <a:pPr marL="514350" indent="-514350" eaLnBrk="1" hangingPunct="1">
              <a:lnSpc>
                <a:spcPct val="90000"/>
              </a:lnSpc>
              <a:spcBef>
                <a:spcPts val="1000"/>
              </a:spcBef>
              <a:buFontTx/>
              <a:buNone/>
            </a:pPr>
            <a:r>
              <a:rPr lang="en-US" b="1" dirty="0">
                <a:solidFill>
                  <a:srgbClr val="000000"/>
                </a:solidFill>
                <a:latin typeface="Courier New" pitchFamily="49" charset="0"/>
              </a:rPr>
              <a:t>   short s=10; // ok</a:t>
            </a:r>
          </a:p>
          <a:p>
            <a:pPr marL="514350" indent="-514350" eaLnBrk="1" hangingPunct="1">
              <a:lnSpc>
                <a:spcPct val="90000"/>
              </a:lnSpc>
              <a:spcBef>
                <a:spcPts val="1000"/>
              </a:spcBef>
              <a:buFontTx/>
              <a:buNone/>
            </a:pPr>
            <a:r>
              <a:rPr lang="en-US" dirty="0">
                <a:sym typeface="Wingdings" pitchFamily="2" charset="2"/>
              </a:rPr>
              <a:t>       But</a:t>
            </a:r>
            <a:r>
              <a:rPr lang="en-US" b="1" dirty="0">
                <a:solidFill>
                  <a:srgbClr val="000000"/>
                </a:solidFill>
                <a:latin typeface="Courier New" pitchFamily="49" charset="0"/>
              </a:rPr>
              <a:t> byte b=39078; //</a:t>
            </a:r>
            <a:r>
              <a:rPr lang="en-US" b="1" dirty="0">
                <a:solidFill>
                  <a:srgbClr val="000000"/>
                </a:solidFill>
                <a:latin typeface="Courier New" pitchFamily="49" charset="0"/>
                <a:sym typeface="Wingdings" pitchFamily="2" charset="2"/>
              </a:rPr>
              <a:t> error </a:t>
            </a:r>
          </a:p>
          <a:p>
            <a:pPr marL="514350" indent="-514350" eaLnBrk="1" hangingPunct="1">
              <a:lnSpc>
                <a:spcPct val="90000"/>
              </a:lnSpc>
              <a:spcBef>
                <a:spcPts val="300"/>
              </a:spcBef>
              <a:buNone/>
            </a:pPr>
            <a:r>
              <a:rPr lang="en-US" b="1" dirty="0">
                <a:solidFill>
                  <a:srgbClr val="002060"/>
                </a:solidFill>
                <a:latin typeface="Courier New" pitchFamily="49" charset="0"/>
              </a:rPr>
              <a:t>3. </a:t>
            </a:r>
            <a:r>
              <a:rPr lang="en-US" b="1" dirty="0">
                <a:solidFill>
                  <a:srgbClr val="000000"/>
                </a:solidFill>
                <a:latin typeface="Courier New" pitchFamily="49" charset="0"/>
              </a:rPr>
              <a:t>int b=10;</a:t>
            </a:r>
          </a:p>
          <a:p>
            <a:pPr marL="514350" indent="-514350" eaLnBrk="1" hangingPunct="1">
              <a:lnSpc>
                <a:spcPct val="90000"/>
              </a:lnSpc>
              <a:spcBef>
                <a:spcPts val="300"/>
              </a:spcBef>
              <a:buNone/>
            </a:pPr>
            <a:r>
              <a:rPr lang="en-US" b="1" dirty="0">
                <a:solidFill>
                  <a:srgbClr val="000000"/>
                </a:solidFill>
                <a:latin typeface="Courier New" pitchFamily="49" charset="0"/>
              </a:rPr>
              <a:t>   byte </a:t>
            </a:r>
            <a:r>
              <a:rPr lang="en-US" b="1" dirty="0">
                <a:solidFill>
                  <a:srgbClr val="000000"/>
                </a:solidFill>
                <a:latin typeface="Courier New" pitchFamily="49" charset="0"/>
                <a:sym typeface="Wingdings" pitchFamily="2" charset="2"/>
              </a:rPr>
              <a:t>b1=b;</a:t>
            </a:r>
            <a:r>
              <a:rPr lang="en-US" dirty="0">
                <a:sym typeface="Wingdings" pitchFamily="2" charset="2"/>
              </a:rPr>
              <a:t>    </a:t>
            </a:r>
            <a:r>
              <a:rPr lang="en-US" b="1" dirty="0">
                <a:solidFill>
                  <a:srgbClr val="000000"/>
                </a:solidFill>
                <a:latin typeface="Courier New" pitchFamily="49" charset="0"/>
                <a:sym typeface="Wingdings" pitchFamily="2" charset="2"/>
              </a:rPr>
              <a:t>//error</a:t>
            </a:r>
          </a:p>
          <a:p>
            <a:pPr marL="514350" indent="-514350" eaLnBrk="1" hangingPunct="1">
              <a:lnSpc>
                <a:spcPct val="90000"/>
              </a:lnSpc>
              <a:spcBef>
                <a:spcPts val="300"/>
              </a:spcBef>
              <a:buNone/>
            </a:pPr>
            <a:r>
              <a:rPr lang="en-US" dirty="0"/>
              <a:t>      But</a:t>
            </a:r>
            <a:r>
              <a:rPr lang="en-US" dirty="0">
                <a:solidFill>
                  <a:srgbClr val="C81E1E"/>
                </a:solidFill>
              </a:rPr>
              <a:t> </a:t>
            </a:r>
            <a:r>
              <a:rPr lang="en-US" b="1" dirty="0">
                <a:solidFill>
                  <a:srgbClr val="000000"/>
                </a:solidFill>
                <a:latin typeface="Courier New" pitchFamily="49" charset="0"/>
              </a:rPr>
              <a:t>final</a:t>
            </a:r>
            <a:r>
              <a:rPr lang="en-US" dirty="0">
                <a:solidFill>
                  <a:srgbClr val="C81E1E"/>
                </a:solidFill>
              </a:rPr>
              <a:t> </a:t>
            </a:r>
            <a:r>
              <a:rPr lang="en-US" b="1" dirty="0">
                <a:solidFill>
                  <a:srgbClr val="000000"/>
                </a:solidFill>
                <a:latin typeface="Courier New" pitchFamily="49" charset="0"/>
              </a:rPr>
              <a:t>int b=10; </a:t>
            </a:r>
          </a:p>
          <a:p>
            <a:pPr marL="514350" indent="-514350" eaLnBrk="1" hangingPunct="1">
              <a:lnSpc>
                <a:spcPct val="90000"/>
              </a:lnSpc>
              <a:spcBef>
                <a:spcPts val="300"/>
              </a:spcBef>
              <a:buNone/>
            </a:pPr>
            <a:r>
              <a:rPr lang="en-US" b="1" dirty="0">
                <a:solidFill>
                  <a:srgbClr val="000000"/>
                </a:solidFill>
                <a:latin typeface="Courier New" pitchFamily="49" charset="0"/>
              </a:rPr>
              <a:t>   byte b1=b</a:t>
            </a:r>
            <a:r>
              <a:rPr lang="en-US" dirty="0">
                <a:solidFill>
                  <a:srgbClr val="000000"/>
                </a:solidFill>
                <a:latin typeface="Times New Roman" pitchFamily="18" charset="0"/>
              </a:rPr>
              <a:t>; </a:t>
            </a:r>
            <a:r>
              <a:rPr lang="en-US" b="1" dirty="0">
                <a:solidFill>
                  <a:srgbClr val="000000"/>
                </a:solidFill>
                <a:latin typeface="Courier New" pitchFamily="49" charset="0"/>
                <a:sym typeface="Wingdings" pitchFamily="2" charset="2"/>
              </a:rPr>
              <a:t>//ok</a:t>
            </a:r>
          </a:p>
          <a:p>
            <a:pPr marL="514350" indent="-514350" eaLnBrk="1" hangingPunct="1">
              <a:lnSpc>
                <a:spcPct val="90000"/>
              </a:lnSpc>
              <a:spcBef>
                <a:spcPts val="1000"/>
              </a:spcBef>
            </a:pPr>
            <a:r>
              <a:rPr lang="en-US" dirty="0">
                <a:sym typeface="Wingdings" pitchFamily="2" charset="2"/>
              </a:rPr>
              <a:t>Integer literals are </a:t>
            </a:r>
            <a:r>
              <a:rPr lang="en-US" b="1" dirty="0">
                <a:solidFill>
                  <a:srgbClr val="000000"/>
                </a:solidFill>
                <a:latin typeface="Courier New" pitchFamily="49" charset="0"/>
                <a:sym typeface="Wingdings" pitchFamily="2" charset="2"/>
              </a:rPr>
              <a:t>int</a:t>
            </a:r>
          </a:p>
          <a:p>
            <a:pPr marL="514350" indent="-514350" eaLnBrk="1" hangingPunct="1">
              <a:lnSpc>
                <a:spcPct val="90000"/>
              </a:lnSpc>
              <a:spcBef>
                <a:spcPts val="1000"/>
              </a:spcBef>
            </a:pPr>
            <a:r>
              <a:rPr lang="en-US" dirty="0">
                <a:sym typeface="Wingdings" pitchFamily="2" charset="2"/>
              </a:rPr>
              <a:t>When the integer literals are within the range of the specifies integer data types, the conversion automatically happen. In case the literal is beyond range then compiler flags an error.</a:t>
            </a:r>
          </a:p>
          <a:p>
            <a:pPr marL="514350" indent="-514350" eaLnBrk="1" hangingPunct="1">
              <a:lnSpc>
                <a:spcPct val="90000"/>
              </a:lnSpc>
              <a:spcBef>
                <a:spcPts val="1000"/>
              </a:spcBef>
            </a:pPr>
            <a:r>
              <a:rPr lang="en-US" dirty="0">
                <a:sym typeface="Wingdings" pitchFamily="2" charset="2"/>
              </a:rPr>
              <a:t>This again is one if the strict type-checking that compiler does.</a:t>
            </a:r>
            <a:endParaRPr lang="en-US" b="1" dirty="0">
              <a:solidFill>
                <a:srgbClr val="C81E1E"/>
              </a:solidFill>
              <a:latin typeface="Courier New" pitchFamily="49" charset="0"/>
              <a:sym typeface="Wingdings" pitchFamily="2" charset="2"/>
            </a:endParaRPr>
          </a:p>
        </p:txBody>
      </p:sp>
      <p:sp>
        <p:nvSpPr>
          <p:cNvPr id="38916" name="Slide Number Placeholder 3"/>
          <p:cNvSpPr>
            <a:spLocks noGrp="1"/>
          </p:cNvSpPr>
          <p:nvPr>
            <p:ph type="sldNum" sz="quarter" idx="10"/>
          </p:nvPr>
        </p:nvSpPr>
        <p:spPr>
          <a:xfrm>
            <a:off x="3429000" y="6381750"/>
            <a:ext cx="2133600" cy="476250"/>
          </a:xfrm>
          <a:noFill/>
        </p:spPr>
        <p:txBody>
          <a:bodyPr/>
          <a:lstStyle/>
          <a:p>
            <a:fld id="{16AE09AE-B85F-4966-BA98-CC3E1ADA9F10}" type="slidenum">
              <a:rPr lang="en-US" smtClean="0">
                <a:latin typeface="Arial" charset="0"/>
              </a:rPr>
              <a:pPr/>
              <a:t>41</a:t>
            </a:fld>
            <a:endParaRPr lang="en-US" dirty="0">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Assignment conversions- double</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42</a:t>
            </a:fld>
            <a:endParaRPr lang="en-US"/>
          </a:p>
        </p:txBody>
      </p:sp>
      <p:sp>
        <p:nvSpPr>
          <p:cNvPr id="5" name="Rectangle 4"/>
          <p:cNvSpPr/>
          <p:nvPr/>
        </p:nvSpPr>
        <p:spPr>
          <a:xfrm>
            <a:off x="457200" y="1371600"/>
            <a:ext cx="7315200" cy="2606867"/>
          </a:xfrm>
          <a:prstGeom prst="rect">
            <a:avLst/>
          </a:prstGeom>
        </p:spPr>
        <p:txBody>
          <a:bodyPr wrap="square">
            <a:spAutoFit/>
          </a:bodyPr>
          <a:lstStyle/>
          <a:p>
            <a:pPr marL="514350" indent="-514350">
              <a:lnSpc>
                <a:spcPct val="90000"/>
              </a:lnSpc>
              <a:spcBef>
                <a:spcPts val="1000"/>
              </a:spcBef>
              <a:buClr>
                <a:schemeClr val="tx2"/>
              </a:buClr>
            </a:pPr>
            <a:r>
              <a:rPr lang="en-US" b="1" dirty="0">
                <a:solidFill>
                  <a:srgbClr val="000000"/>
                </a:solidFill>
                <a:latin typeface="Courier New" pitchFamily="49" charset="0"/>
              </a:rPr>
              <a:t>int f = 32;</a:t>
            </a:r>
          </a:p>
          <a:p>
            <a:pPr marL="514350" indent="-514350">
              <a:lnSpc>
                <a:spcPct val="90000"/>
              </a:lnSpc>
              <a:spcBef>
                <a:spcPts val="1000"/>
              </a:spcBef>
              <a:buClr>
                <a:schemeClr val="tx2"/>
              </a:buClr>
            </a:pPr>
            <a:r>
              <a:rPr lang="en-US" b="1" dirty="0">
                <a:solidFill>
                  <a:srgbClr val="000000"/>
                </a:solidFill>
                <a:latin typeface="Courier New" pitchFamily="49" charset="0"/>
              </a:rPr>
              <a:t>float t=f; </a:t>
            </a:r>
            <a:r>
              <a:rPr lang="en-US" b="1" dirty="0">
                <a:latin typeface="Courier New" pitchFamily="49" charset="0"/>
              </a:rPr>
              <a:t>//ok</a:t>
            </a:r>
          </a:p>
          <a:p>
            <a:pPr marL="514350" indent="-514350">
              <a:lnSpc>
                <a:spcPct val="90000"/>
              </a:lnSpc>
              <a:spcBef>
                <a:spcPts val="1000"/>
              </a:spcBef>
              <a:buClr>
                <a:schemeClr val="tx2"/>
              </a:buClr>
            </a:pPr>
            <a:r>
              <a:rPr lang="en-US" b="1" dirty="0">
                <a:solidFill>
                  <a:srgbClr val="000000"/>
                </a:solidFill>
                <a:latin typeface="Courier New" pitchFamily="49" charset="0"/>
              </a:rPr>
              <a:t>int k=t; </a:t>
            </a:r>
            <a:r>
              <a:rPr lang="en-US" b="1" dirty="0">
                <a:latin typeface="Courier New" pitchFamily="49" charset="0"/>
              </a:rPr>
              <a:t>//error</a:t>
            </a:r>
          </a:p>
          <a:p>
            <a:pPr marL="514350" indent="-514350">
              <a:lnSpc>
                <a:spcPct val="90000"/>
              </a:lnSpc>
              <a:spcBef>
                <a:spcPts val="1000"/>
              </a:spcBef>
              <a:buClr>
                <a:schemeClr val="tx2"/>
              </a:buClr>
            </a:pPr>
            <a:endParaRPr lang="en-US" i="1" dirty="0"/>
          </a:p>
          <a:p>
            <a:pPr marL="514350" indent="-514350">
              <a:lnSpc>
                <a:spcPct val="90000"/>
              </a:lnSpc>
              <a:spcBef>
                <a:spcPts val="1000"/>
              </a:spcBef>
              <a:buClr>
                <a:schemeClr val="tx2"/>
              </a:buClr>
            </a:pPr>
            <a:endParaRPr lang="en-US" i="1" dirty="0"/>
          </a:p>
          <a:p>
            <a:pPr marL="514350" indent="-514350">
              <a:lnSpc>
                <a:spcPct val="90000"/>
              </a:lnSpc>
              <a:spcBef>
                <a:spcPts val="1000"/>
              </a:spcBef>
              <a:buClr>
                <a:schemeClr val="tx2"/>
              </a:buClr>
            </a:pPr>
            <a:r>
              <a:rPr lang="en-US" i="1" dirty="0"/>
              <a:t>Guess what happens if you compile this statement?</a:t>
            </a:r>
          </a:p>
          <a:p>
            <a:pPr marL="514350" indent="-514350">
              <a:lnSpc>
                <a:spcPct val="90000"/>
              </a:lnSpc>
              <a:spcBef>
                <a:spcPts val="1000"/>
              </a:spcBef>
              <a:buClr>
                <a:schemeClr val="tx2"/>
              </a:buClr>
            </a:pPr>
            <a:r>
              <a:rPr lang="en-US" b="1" dirty="0">
                <a:solidFill>
                  <a:srgbClr val="000000"/>
                </a:solidFill>
                <a:latin typeface="Courier New" pitchFamily="49" charset="0"/>
              </a:rPr>
              <a:t>float f = 32.3;</a:t>
            </a:r>
          </a:p>
        </p:txBody>
      </p:sp>
      <p:sp>
        <p:nvSpPr>
          <p:cNvPr id="6" name="Rectangle 5"/>
          <p:cNvSpPr/>
          <p:nvPr/>
        </p:nvSpPr>
        <p:spPr>
          <a:xfrm>
            <a:off x="457200" y="4419600"/>
            <a:ext cx="5884944" cy="646331"/>
          </a:xfrm>
          <a:prstGeom prst="rect">
            <a:avLst/>
          </a:prstGeom>
        </p:spPr>
        <p:txBody>
          <a:bodyPr wrap="none">
            <a:spAutoFit/>
          </a:bodyPr>
          <a:lstStyle/>
          <a:p>
            <a:pPr marL="514350" indent="-514350">
              <a:lnSpc>
                <a:spcPct val="90000"/>
              </a:lnSpc>
              <a:spcBef>
                <a:spcPct val="20000"/>
              </a:spcBef>
              <a:buClr>
                <a:srgbClr val="002060"/>
              </a:buClr>
              <a:buFont typeface="Wingdings" pitchFamily="2" charset="2"/>
              <a:buChar char="§"/>
            </a:pPr>
            <a:r>
              <a:rPr lang="en-US" dirty="0">
                <a:solidFill>
                  <a:srgbClr val="5F5F5F"/>
                </a:solidFill>
              </a:rPr>
              <a:t>Floating point literals are double. </a:t>
            </a:r>
          </a:p>
          <a:p>
            <a:pPr marL="514350" indent="-514350">
              <a:lnSpc>
                <a:spcPct val="90000"/>
              </a:lnSpc>
              <a:spcBef>
                <a:spcPct val="20000"/>
              </a:spcBef>
              <a:buClr>
                <a:srgbClr val="002060"/>
              </a:buClr>
              <a:buFont typeface="Wingdings" pitchFamily="2" charset="2"/>
              <a:buChar char="§"/>
            </a:pPr>
            <a:r>
              <a:rPr lang="en-US" dirty="0">
                <a:solidFill>
                  <a:srgbClr val="5F5F5F"/>
                </a:solidFill>
              </a:rPr>
              <a:t>So double value cannot be assigned to float.</a:t>
            </a:r>
            <a:r>
              <a:rPr lang="en-US" i="1" dirty="0"/>
              <a:t>          </a:t>
            </a:r>
            <a:endParaRPr lang="en-US" b="1" dirty="0">
              <a:solidFill>
                <a:srgbClr val="000000"/>
              </a:solidFill>
              <a:latin typeface="Courier New" pitchFamily="49" charset="0"/>
            </a:endParaRPr>
          </a:p>
        </p:txBody>
      </p:sp>
      <p:sp>
        <p:nvSpPr>
          <p:cNvPr id="7" name="Rectangle 6"/>
          <p:cNvSpPr/>
          <p:nvPr/>
        </p:nvSpPr>
        <p:spPr>
          <a:xfrm>
            <a:off x="685800" y="5410200"/>
            <a:ext cx="3942105" cy="369332"/>
          </a:xfrm>
          <a:prstGeom prst="rect">
            <a:avLst/>
          </a:prstGeom>
        </p:spPr>
        <p:txBody>
          <a:bodyPr wrap="none">
            <a:spAutoFit/>
          </a:bodyPr>
          <a:lstStyle/>
          <a:p>
            <a:r>
              <a:rPr lang="en-US" i="1" dirty="0"/>
              <a:t>What should be done to correct this?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r>
              <a:rPr lang="en-US" sz="4000" dirty="0"/>
              <a:t>Arithmetic operators conversions</a:t>
            </a:r>
          </a:p>
        </p:txBody>
      </p:sp>
      <p:sp>
        <p:nvSpPr>
          <p:cNvPr id="3" name="Content Placeholder 2"/>
          <p:cNvSpPr>
            <a:spLocks noGrp="1"/>
          </p:cNvSpPr>
          <p:nvPr>
            <p:ph idx="1"/>
          </p:nvPr>
        </p:nvSpPr>
        <p:spPr>
          <a:xfrm>
            <a:off x="76200" y="914400"/>
            <a:ext cx="9067800" cy="5943600"/>
          </a:xfrm>
        </p:spPr>
        <p:txBody>
          <a:bodyPr/>
          <a:lstStyle/>
          <a:p>
            <a:pPr marL="514350" indent="-514350" eaLnBrk="1" hangingPunct="1">
              <a:lnSpc>
                <a:spcPct val="100000"/>
              </a:lnSpc>
              <a:spcBef>
                <a:spcPts val="800"/>
              </a:spcBef>
              <a:buFontTx/>
              <a:buNone/>
            </a:pPr>
            <a:r>
              <a:rPr lang="en-US" b="1" dirty="0">
                <a:solidFill>
                  <a:srgbClr val="002060"/>
                </a:solidFill>
                <a:latin typeface="Courier New" pitchFamily="49" charset="0"/>
                <a:sym typeface="Wingdings" pitchFamily="2" charset="2"/>
              </a:rPr>
              <a:t>1. </a:t>
            </a:r>
            <a:r>
              <a:rPr lang="en-US" b="1" dirty="0">
                <a:solidFill>
                  <a:srgbClr val="000000"/>
                </a:solidFill>
                <a:latin typeface="Courier New" pitchFamily="49" charset="0"/>
              </a:rPr>
              <a:t>byte b1=20, b2=30;</a:t>
            </a:r>
          </a:p>
          <a:p>
            <a:pPr marL="514350" indent="-514350" eaLnBrk="1" hangingPunct="1">
              <a:lnSpc>
                <a:spcPct val="100000"/>
              </a:lnSpc>
              <a:spcBef>
                <a:spcPts val="800"/>
              </a:spcBef>
              <a:buFontTx/>
              <a:buNone/>
            </a:pPr>
            <a:r>
              <a:rPr lang="en-US" b="1" dirty="0">
                <a:solidFill>
                  <a:srgbClr val="000000"/>
                </a:solidFill>
                <a:latin typeface="Courier New" pitchFamily="49" charset="0"/>
                <a:sym typeface="Wingdings" pitchFamily="2" charset="2"/>
              </a:rPr>
              <a:t>	int </a:t>
            </a:r>
            <a:r>
              <a:rPr lang="en-US" b="1" dirty="0" err="1">
                <a:solidFill>
                  <a:srgbClr val="000000"/>
                </a:solidFill>
                <a:latin typeface="Courier New" pitchFamily="49" charset="0"/>
                <a:sym typeface="Wingdings" pitchFamily="2" charset="2"/>
              </a:rPr>
              <a:t>i</a:t>
            </a:r>
            <a:r>
              <a:rPr lang="en-US" b="1" dirty="0">
                <a:solidFill>
                  <a:srgbClr val="000000"/>
                </a:solidFill>
                <a:latin typeface="Courier New" pitchFamily="49" charset="0"/>
                <a:sym typeface="Wingdings" pitchFamily="2" charset="2"/>
              </a:rPr>
              <a:t>=b1+b2;</a:t>
            </a:r>
            <a:r>
              <a:rPr lang="en-US" b="1" dirty="0">
                <a:solidFill>
                  <a:srgbClr val="C81E1E"/>
                </a:solidFill>
                <a:latin typeface="Courier New" pitchFamily="49" charset="0"/>
              </a:rPr>
              <a:t> </a:t>
            </a:r>
            <a:r>
              <a:rPr lang="en-US" b="1" dirty="0">
                <a:solidFill>
                  <a:schemeClr val="tx1"/>
                </a:solidFill>
                <a:latin typeface="Courier New" pitchFamily="49" charset="0"/>
              </a:rPr>
              <a:t>// ok</a:t>
            </a:r>
          </a:p>
          <a:p>
            <a:pPr marL="514350" indent="-514350" eaLnBrk="1" hangingPunct="1">
              <a:lnSpc>
                <a:spcPct val="100000"/>
              </a:lnSpc>
              <a:spcBef>
                <a:spcPts val="800"/>
              </a:spcBef>
              <a:buFontTx/>
              <a:buNone/>
            </a:pPr>
            <a:r>
              <a:rPr lang="en-US" b="1" dirty="0">
                <a:solidFill>
                  <a:srgbClr val="C81E1E"/>
                </a:solidFill>
                <a:latin typeface="Courier New" pitchFamily="49" charset="0"/>
                <a:sym typeface="Wingdings" pitchFamily="2" charset="2"/>
              </a:rPr>
              <a:t>  </a:t>
            </a:r>
            <a:r>
              <a:rPr lang="en-US" dirty="0">
                <a:sym typeface="Wingdings" pitchFamily="2" charset="2"/>
              </a:rPr>
              <a:t>But</a:t>
            </a:r>
            <a:r>
              <a:rPr lang="en-US" b="1" dirty="0">
                <a:solidFill>
                  <a:srgbClr val="000000"/>
                </a:solidFill>
                <a:latin typeface="Courier New" pitchFamily="49" charset="0"/>
              </a:rPr>
              <a:t> byte b=b1+b2; //</a:t>
            </a:r>
            <a:r>
              <a:rPr lang="en-US" b="1" dirty="0">
                <a:solidFill>
                  <a:schemeClr val="tx1"/>
                </a:solidFill>
                <a:latin typeface="Courier New" pitchFamily="49" charset="0"/>
                <a:sym typeface="Wingdings" pitchFamily="2" charset="2"/>
              </a:rPr>
              <a:t> error</a:t>
            </a:r>
          </a:p>
          <a:p>
            <a:pPr marL="514350" indent="-514350" eaLnBrk="1" hangingPunct="1">
              <a:lnSpc>
                <a:spcPct val="100000"/>
              </a:lnSpc>
              <a:spcBef>
                <a:spcPts val="800"/>
              </a:spcBef>
              <a:buFontTx/>
              <a:buNone/>
            </a:pPr>
            <a:r>
              <a:rPr lang="en-US" b="1" dirty="0">
                <a:solidFill>
                  <a:srgbClr val="C81E1E"/>
                </a:solidFill>
                <a:latin typeface="Courier New" pitchFamily="49" charset="0"/>
                <a:sym typeface="Wingdings" pitchFamily="2" charset="2"/>
              </a:rPr>
              <a:t> </a:t>
            </a:r>
            <a:r>
              <a:rPr lang="en-US" dirty="0">
                <a:sym typeface="Wingdings" pitchFamily="2" charset="2"/>
              </a:rPr>
              <a:t>   Same is the case with </a:t>
            </a:r>
            <a:r>
              <a:rPr lang="en-US" b="1" dirty="0">
                <a:solidFill>
                  <a:srgbClr val="000000"/>
                </a:solidFill>
                <a:latin typeface="Courier New" pitchFamily="49" charset="0"/>
                <a:sym typeface="Wingdings" pitchFamily="2" charset="2"/>
              </a:rPr>
              <a:t>short</a:t>
            </a:r>
          </a:p>
          <a:p>
            <a:pPr marL="514350" indent="-514350" eaLnBrk="1" hangingPunct="1">
              <a:lnSpc>
                <a:spcPct val="100000"/>
              </a:lnSpc>
              <a:spcBef>
                <a:spcPts val="800"/>
              </a:spcBef>
            </a:pPr>
            <a:r>
              <a:rPr lang="en-US" dirty="0">
                <a:sym typeface="Wingdings" pitchFamily="2" charset="2"/>
              </a:rPr>
              <a:t>Since arithmetic operations between integer types results in int (except when it involves long), b1+b2 yields error (possible loss of precision)</a:t>
            </a:r>
          </a:p>
          <a:p>
            <a:pPr marL="514350" indent="-514350" eaLnBrk="1" hangingPunct="1">
              <a:lnSpc>
                <a:spcPct val="100000"/>
              </a:lnSpc>
              <a:spcBef>
                <a:spcPts val="800"/>
              </a:spcBef>
              <a:buFontTx/>
              <a:buNone/>
            </a:pPr>
            <a:r>
              <a:rPr lang="en-US" b="1" dirty="0">
                <a:solidFill>
                  <a:srgbClr val="002060"/>
                </a:solidFill>
                <a:latin typeface="Courier New" pitchFamily="49" charset="0"/>
                <a:sym typeface="Wingdings" pitchFamily="2" charset="2"/>
              </a:rPr>
              <a:t>2. </a:t>
            </a:r>
            <a:r>
              <a:rPr lang="en-US" b="1" dirty="0">
                <a:solidFill>
                  <a:srgbClr val="000000"/>
                </a:solidFill>
                <a:latin typeface="Courier New" pitchFamily="49" charset="0"/>
              </a:rPr>
              <a:t>byte b=b+1; </a:t>
            </a:r>
            <a:r>
              <a:rPr lang="en-US" b="1" dirty="0">
                <a:solidFill>
                  <a:schemeClr val="tx1"/>
                </a:solidFill>
                <a:latin typeface="Courier New" pitchFamily="49" charset="0"/>
                <a:sym typeface="Wingdings" pitchFamily="2" charset="2"/>
              </a:rPr>
              <a:t>// error</a:t>
            </a:r>
          </a:p>
          <a:p>
            <a:pPr marL="514350" indent="-514350" eaLnBrk="1" hangingPunct="1">
              <a:lnSpc>
                <a:spcPct val="100000"/>
              </a:lnSpc>
              <a:spcBef>
                <a:spcPts val="800"/>
              </a:spcBef>
              <a:buFontTx/>
              <a:buNone/>
            </a:pPr>
            <a:r>
              <a:rPr lang="en-US" dirty="0">
                <a:sym typeface="Wingdings" pitchFamily="2" charset="2"/>
              </a:rPr>
              <a:t>     But</a:t>
            </a:r>
            <a:r>
              <a:rPr lang="en-US" b="1" dirty="0">
                <a:solidFill>
                  <a:srgbClr val="C81E1E"/>
                </a:solidFill>
                <a:latin typeface="Courier New" pitchFamily="49" charset="0"/>
                <a:sym typeface="Wingdings" pitchFamily="2" charset="2"/>
              </a:rPr>
              <a:t> </a:t>
            </a:r>
            <a:r>
              <a:rPr lang="en-US" b="1" dirty="0">
                <a:solidFill>
                  <a:srgbClr val="000000"/>
                </a:solidFill>
                <a:latin typeface="Courier New" pitchFamily="49" charset="0"/>
                <a:sym typeface="Wingdings" pitchFamily="2" charset="2"/>
              </a:rPr>
              <a:t>byte b+=1</a:t>
            </a:r>
            <a:r>
              <a:rPr lang="en-US" b="1" dirty="0">
                <a:solidFill>
                  <a:schemeClr val="tx1"/>
                </a:solidFill>
                <a:latin typeface="Courier New" pitchFamily="49" charset="0"/>
                <a:sym typeface="Wingdings" pitchFamily="2" charset="2"/>
              </a:rPr>
              <a:t>; </a:t>
            </a:r>
            <a:r>
              <a:rPr lang="en-US" b="1" dirty="0">
                <a:solidFill>
                  <a:schemeClr val="tx1"/>
                </a:solidFill>
                <a:latin typeface="Courier New" pitchFamily="49" charset="0"/>
              </a:rPr>
              <a:t>// ok </a:t>
            </a:r>
          </a:p>
          <a:p>
            <a:pPr marL="514350" indent="-514350" eaLnBrk="1" hangingPunct="1">
              <a:lnSpc>
                <a:spcPct val="100000"/>
              </a:lnSpc>
              <a:spcBef>
                <a:spcPts val="800"/>
              </a:spcBef>
              <a:buFontTx/>
              <a:buNone/>
            </a:pPr>
            <a:r>
              <a:rPr lang="en-US" b="1" dirty="0">
                <a:solidFill>
                  <a:schemeClr val="tx1"/>
                </a:solidFill>
                <a:latin typeface="Courier New" pitchFamily="49" charset="0"/>
              </a:rPr>
              <a:t>	</a:t>
            </a:r>
            <a:r>
              <a:rPr lang="en-US" dirty="0">
                <a:sym typeface="Wingdings" pitchFamily="2" charset="2"/>
              </a:rPr>
              <a:t>because compiler converts this as </a:t>
            </a:r>
            <a:r>
              <a:rPr lang="en-US" b="1" dirty="0">
                <a:solidFill>
                  <a:schemeClr val="tx1"/>
                </a:solidFill>
                <a:latin typeface="Courier New" pitchFamily="49" charset="0"/>
              </a:rPr>
              <a:t> byte=(byte)(b+1);</a:t>
            </a:r>
          </a:p>
          <a:p>
            <a:pPr>
              <a:lnSpc>
                <a:spcPct val="100000"/>
              </a:lnSpc>
              <a:spcBef>
                <a:spcPts val="800"/>
              </a:spcBef>
              <a:buNone/>
              <a:defRPr/>
            </a:pPr>
            <a:r>
              <a:rPr lang="en-US" dirty="0">
                <a:solidFill>
                  <a:srgbClr val="002060"/>
                </a:solidFill>
                <a:sym typeface="Wingdings" pitchFamily="2" charset="2"/>
              </a:rPr>
              <a:t>3.</a:t>
            </a:r>
            <a:r>
              <a:rPr lang="en-US" dirty="0">
                <a:sym typeface="Wingdings" pitchFamily="2" charset="2"/>
              </a:rPr>
              <a:t>  </a:t>
            </a:r>
            <a:r>
              <a:rPr lang="en-IN" b="1" dirty="0">
                <a:solidFill>
                  <a:srgbClr val="000000"/>
                </a:solidFill>
                <a:latin typeface="Courier New" pitchFamily="49" charset="0"/>
              </a:rPr>
              <a:t>byte c=10</a:t>
            </a:r>
            <a:r>
              <a:rPr lang="en-IN" b="1" dirty="0">
                <a:solidFill>
                  <a:schemeClr val="tx1"/>
                </a:solidFill>
                <a:latin typeface="Courier New" pitchFamily="49" charset="0"/>
              </a:rPr>
              <a:t>; </a:t>
            </a:r>
            <a:r>
              <a:rPr lang="en-US" b="1" dirty="0">
                <a:solidFill>
                  <a:schemeClr val="tx1"/>
                </a:solidFill>
                <a:latin typeface="Courier New" pitchFamily="49" charset="0"/>
              </a:rPr>
              <a:t>// ok</a:t>
            </a:r>
            <a:endParaRPr lang="en-IN" b="1" dirty="0">
              <a:solidFill>
                <a:schemeClr val="tx1"/>
              </a:solidFill>
              <a:latin typeface="Courier New" pitchFamily="49" charset="0"/>
            </a:endParaRPr>
          </a:p>
          <a:p>
            <a:pPr>
              <a:lnSpc>
                <a:spcPct val="100000"/>
              </a:lnSpc>
              <a:spcBef>
                <a:spcPts val="800"/>
              </a:spcBef>
              <a:buNone/>
              <a:defRPr/>
            </a:pPr>
            <a:r>
              <a:rPr lang="en-IN" b="1" dirty="0">
                <a:solidFill>
                  <a:srgbClr val="000000"/>
                </a:solidFill>
                <a:latin typeface="Courier New" pitchFamily="49" charset="0"/>
              </a:rPr>
              <a:t>	byte c1=-c</a:t>
            </a:r>
            <a:r>
              <a:rPr lang="en-IN" b="1" dirty="0">
                <a:solidFill>
                  <a:schemeClr val="tx1"/>
                </a:solidFill>
                <a:latin typeface="Courier New" pitchFamily="49" charset="0"/>
              </a:rPr>
              <a:t>;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p>
          <a:p>
            <a:pPr>
              <a:lnSpc>
                <a:spcPct val="100000"/>
              </a:lnSpc>
              <a:spcBef>
                <a:spcPts val="800"/>
              </a:spcBef>
              <a:buNone/>
              <a:defRPr/>
            </a:pPr>
            <a:r>
              <a:rPr lang="en-US" b="1" dirty="0">
                <a:solidFill>
                  <a:srgbClr val="002060"/>
                </a:solidFill>
                <a:latin typeface="Courier New" pitchFamily="49" charset="0"/>
              </a:rPr>
              <a:t>4.</a:t>
            </a:r>
            <a:r>
              <a:rPr lang="en-US" b="1" dirty="0">
                <a:solidFill>
                  <a:srgbClr val="000000"/>
                </a:solidFill>
                <a:latin typeface="Courier New" pitchFamily="49" charset="0"/>
              </a:rPr>
              <a:t> byte c2=c1+1;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r>
              <a:rPr lang="en-US" b="1" dirty="0">
                <a:solidFill>
                  <a:schemeClr val="tx1"/>
                </a:solidFill>
                <a:latin typeface="Courier New" pitchFamily="49" charset="0"/>
              </a:rPr>
              <a:t>: possible loss of precision</a:t>
            </a:r>
            <a:endParaRPr lang="en-IN" dirty="0">
              <a:solidFill>
                <a:schemeClr val="tx1"/>
              </a:solidFill>
            </a:endParaRPr>
          </a:p>
          <a:p>
            <a:pPr>
              <a:lnSpc>
                <a:spcPct val="100000"/>
              </a:lnSpc>
              <a:spcBef>
                <a:spcPts val="800"/>
              </a:spcBef>
              <a:buNone/>
              <a:defRPr/>
            </a:pPr>
            <a:r>
              <a:rPr lang="en-US" b="1" dirty="0">
                <a:solidFill>
                  <a:srgbClr val="000000"/>
                </a:solidFill>
                <a:latin typeface="Courier New" pitchFamily="49" charset="0"/>
              </a:rPr>
              <a:t>	</a:t>
            </a:r>
            <a:r>
              <a:rPr lang="en-US" dirty="0">
                <a:sym typeface="Wingdings" pitchFamily="2" charset="2"/>
              </a:rPr>
              <a:t>But</a:t>
            </a:r>
            <a:r>
              <a:rPr lang="en-US" b="1" dirty="0">
                <a:solidFill>
                  <a:srgbClr val="000000"/>
                </a:solidFill>
                <a:latin typeface="Courier New" pitchFamily="49" charset="0"/>
              </a:rPr>
              <a:t> byte c2=++c1</a:t>
            </a:r>
            <a:r>
              <a:rPr lang="en-US" b="1" dirty="0">
                <a:solidFill>
                  <a:schemeClr val="tx1"/>
                </a:solidFill>
                <a:latin typeface="Courier New" pitchFamily="49" charset="0"/>
              </a:rPr>
              <a:t>; // ok</a:t>
            </a:r>
          </a:p>
          <a:p>
            <a:pPr marL="514350" indent="-514350" eaLnBrk="1" hangingPunct="1">
              <a:lnSpc>
                <a:spcPct val="100000"/>
              </a:lnSpc>
              <a:spcBef>
                <a:spcPts val="800"/>
              </a:spcBef>
            </a:pPr>
            <a:r>
              <a:rPr lang="en-US" dirty="0">
                <a:sym typeface="Wingdings" pitchFamily="2" charset="2"/>
              </a:rPr>
              <a:t>Compound  assignment operator and pre/post increment/ decrement operator does the conversions required.</a:t>
            </a:r>
          </a:p>
          <a:p>
            <a:pPr marL="514350" indent="-514350" eaLnBrk="1" hangingPunct="1">
              <a:lnSpc>
                <a:spcPct val="90000"/>
              </a:lnSpc>
              <a:spcBef>
                <a:spcPts val="300"/>
              </a:spcBef>
            </a:pPr>
            <a:endParaRPr lang="en-US" b="1" dirty="0">
              <a:solidFill>
                <a:srgbClr val="C81E1E"/>
              </a:solidFill>
              <a:latin typeface="Courier New" pitchFamily="49" charset="0"/>
            </a:endParaRP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xfrm>
            <a:off x="6553200" y="6245225"/>
            <a:ext cx="2133600" cy="476250"/>
          </a:xfrm>
          <a:noFill/>
        </p:spPr>
        <p:txBody>
          <a:bodyPr/>
          <a:lstStyle/>
          <a:p>
            <a:fld id="{3F9CAF38-F862-47FF-8AC7-762DBD661844}" type="slidenum">
              <a:rPr lang="en-US" smtClean="0">
                <a:latin typeface="Arial" charset="0"/>
              </a:rPr>
              <a:pPr/>
              <a:t>44</a:t>
            </a:fld>
            <a:endParaRPr lang="en-US">
              <a:latin typeface="Arial" charset="0"/>
            </a:endParaRPr>
          </a:p>
        </p:txBody>
      </p:sp>
      <p:sp>
        <p:nvSpPr>
          <p:cNvPr id="40963" name="Rectangle 2"/>
          <p:cNvSpPr>
            <a:spLocks noChangeArrowheads="1"/>
          </p:cNvSpPr>
          <p:nvPr/>
        </p:nvSpPr>
        <p:spPr bwMode="auto">
          <a:xfrm>
            <a:off x="215537" y="1219200"/>
            <a:ext cx="8686800" cy="4678204"/>
          </a:xfrm>
          <a:prstGeom prst="rect">
            <a:avLst/>
          </a:prstGeom>
          <a:noFill/>
          <a:ln w="9525">
            <a:noFill/>
            <a:miter lim="800000"/>
            <a:headEnd/>
            <a:tailEnd/>
          </a:ln>
        </p:spPr>
        <p:txBody>
          <a:bodyPr wrap="square">
            <a:spAutoFit/>
          </a:bodyPr>
          <a:lstStyle/>
          <a:p>
            <a:pPr marL="457200" indent="-457200">
              <a:lnSpc>
                <a:spcPct val="90000"/>
              </a:lnSpc>
              <a:spcBef>
                <a:spcPct val="50000"/>
              </a:spcBef>
              <a:buClr>
                <a:srgbClr val="002060"/>
              </a:buClr>
              <a:buFont typeface="+mj-lt"/>
              <a:buAutoNum type="arabicPeriod"/>
            </a:pPr>
            <a:r>
              <a:rPr lang="en-US" sz="2000" b="1" dirty="0">
                <a:solidFill>
                  <a:srgbClr val="000000"/>
                </a:solidFill>
                <a:latin typeface="Courier New" pitchFamily="49" charset="0"/>
              </a:rPr>
              <a:t>char c=‘A’;</a:t>
            </a:r>
          </a:p>
          <a:p>
            <a:pPr marL="457200" indent="-457200">
              <a:lnSpc>
                <a:spcPct val="90000"/>
              </a:lnSpc>
              <a:spcBef>
                <a:spcPct val="50000"/>
              </a:spcBef>
              <a:buClr>
                <a:srgbClr val="002060"/>
              </a:buClr>
            </a:pPr>
            <a:r>
              <a:rPr lang="en-US" sz="2000" b="1" dirty="0">
                <a:solidFill>
                  <a:srgbClr val="000000"/>
                </a:solidFill>
                <a:latin typeface="Courier New" pitchFamily="49" charset="0"/>
              </a:rPr>
              <a:t> 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=c; </a:t>
            </a:r>
            <a:endParaRPr lang="en-US" sz="2000" b="1" dirty="0">
              <a:solidFill>
                <a:srgbClr val="C81E1E"/>
              </a:solidFill>
              <a:latin typeface="Courier New" pitchFamily="49" charset="0"/>
            </a:endParaRPr>
          </a:p>
          <a:p>
            <a:pPr marL="457200" indent="-457200">
              <a:lnSpc>
                <a:spcPct val="90000"/>
              </a:lnSpc>
              <a:spcBef>
                <a:spcPct val="50000"/>
              </a:spcBef>
              <a:buClr>
                <a:srgbClr val="002060"/>
              </a:buClr>
            </a:pPr>
            <a:r>
              <a:rPr lang="en-US" sz="2000" dirty="0">
                <a:solidFill>
                  <a:srgbClr val="5F5F5F"/>
                </a:solidFill>
                <a:latin typeface="+mn-lt"/>
                <a:sym typeface="Wingdings" pitchFamily="2" charset="2"/>
              </a:rPr>
              <a:t>Assigns </a:t>
            </a:r>
            <a:r>
              <a:rPr lang="en-US" sz="2000" dirty="0" err="1">
                <a:solidFill>
                  <a:srgbClr val="5F5F5F"/>
                </a:solidFill>
                <a:latin typeface="+mn-lt"/>
                <a:sym typeface="Wingdings" pitchFamily="2" charset="2"/>
              </a:rPr>
              <a:t>unicode</a:t>
            </a:r>
            <a:r>
              <a:rPr lang="en-US" sz="2000" dirty="0">
                <a:solidFill>
                  <a:srgbClr val="5F5F5F"/>
                </a:solidFill>
                <a:latin typeface="+mn-lt"/>
                <a:sym typeface="Wingdings" pitchFamily="2" charset="2"/>
              </a:rPr>
              <a:t> value of A to </a:t>
            </a:r>
            <a:r>
              <a:rPr lang="en-US" sz="2000" b="1" dirty="0">
                <a:solidFill>
                  <a:srgbClr val="000000"/>
                </a:solidFill>
                <a:latin typeface="Courier New" pitchFamily="49" charset="0"/>
                <a:sym typeface="Wingdings" pitchFamily="2" charset="2"/>
              </a:rPr>
              <a:t>int</a:t>
            </a:r>
          </a:p>
          <a:p>
            <a:pPr marL="457200" indent="-457200">
              <a:lnSpc>
                <a:spcPct val="90000"/>
              </a:lnSpc>
              <a:spcBef>
                <a:spcPct val="50000"/>
              </a:spcBef>
              <a:buClr>
                <a:srgbClr val="002060"/>
              </a:buClr>
            </a:pPr>
            <a:r>
              <a:rPr lang="en-US" sz="2000" b="1" dirty="0">
                <a:solidFill>
                  <a:srgbClr val="002060"/>
                </a:solidFill>
                <a:latin typeface="Courier New" pitchFamily="49" charset="0"/>
              </a:rPr>
              <a:t>2. </a:t>
            </a:r>
            <a:r>
              <a:rPr lang="en-US" sz="2000" b="1" dirty="0">
                <a:solidFill>
                  <a:srgbClr val="000000"/>
                </a:solidFill>
                <a:latin typeface="Courier New" pitchFamily="49" charset="0"/>
              </a:rPr>
              <a:t>char c=65</a:t>
            </a:r>
            <a:r>
              <a:rPr lang="en-US" sz="2000" b="1" dirty="0">
                <a:latin typeface="Courier New" pitchFamily="49" charset="0"/>
              </a:rPr>
              <a:t>;// ok</a:t>
            </a:r>
          </a:p>
          <a:p>
            <a:pPr marL="457200" indent="-457200">
              <a:lnSpc>
                <a:spcPct val="90000"/>
              </a:lnSpc>
              <a:spcBef>
                <a:spcPct val="50000"/>
              </a:spcBef>
              <a:buClr>
                <a:srgbClr val="002060"/>
              </a:buClr>
            </a:pPr>
            <a:r>
              <a:rPr lang="en-US" sz="2000" b="1" dirty="0">
                <a:solidFill>
                  <a:srgbClr val="C81E1E"/>
                </a:solidFill>
                <a:latin typeface="Courier New" pitchFamily="49" charset="0"/>
              </a:rPr>
              <a:t> </a:t>
            </a:r>
            <a:r>
              <a:rPr lang="en-US" sz="2000" dirty="0">
                <a:solidFill>
                  <a:srgbClr val="5F5F5F"/>
                </a:solidFill>
                <a:latin typeface="+mn-lt"/>
                <a:sym typeface="Wingdings" pitchFamily="2" charset="2"/>
              </a:rPr>
              <a:t>65 is within the range of char</a:t>
            </a:r>
          </a:p>
          <a:p>
            <a:pPr marL="457200" indent="-457200">
              <a:lnSpc>
                <a:spcPct val="90000"/>
              </a:lnSpc>
              <a:spcBef>
                <a:spcPct val="50000"/>
              </a:spcBef>
              <a:buClr>
                <a:srgbClr val="002060"/>
              </a:buClr>
              <a:buAutoNum type="arabicPeriod" startAt="3"/>
            </a:pPr>
            <a:r>
              <a:rPr lang="en-US" sz="2000" b="1" dirty="0">
                <a:solidFill>
                  <a:srgbClr val="000000"/>
                </a:solidFill>
                <a:latin typeface="Courier New" pitchFamily="49" charset="0"/>
                <a:sym typeface="Wingdings" pitchFamily="2" charset="2"/>
              </a:rPr>
              <a:t>char c=-65</a:t>
            </a:r>
            <a:r>
              <a:rPr lang="en-US" sz="2000" b="1" dirty="0">
                <a:latin typeface="Courier New" pitchFamily="49" charset="0"/>
                <a:sym typeface="Wingdings" pitchFamily="2" charset="2"/>
              </a:rPr>
              <a:t>;</a:t>
            </a:r>
            <a:r>
              <a:rPr lang="en-US" sz="2000" b="1" dirty="0">
                <a:latin typeface="Courier New" pitchFamily="49" charset="0"/>
              </a:rPr>
              <a:t> // error</a:t>
            </a:r>
          </a:p>
          <a:p>
            <a:pPr marL="457200" indent="-457200">
              <a:lnSpc>
                <a:spcPct val="90000"/>
              </a:lnSpc>
              <a:spcBef>
                <a:spcPct val="50000"/>
              </a:spcBef>
              <a:buClr>
                <a:srgbClr val="002060"/>
              </a:buClr>
            </a:pPr>
            <a:r>
              <a:rPr lang="en-US" sz="2000" b="1" dirty="0">
                <a:solidFill>
                  <a:srgbClr val="002060"/>
                </a:solidFill>
                <a:latin typeface="Courier New" pitchFamily="49" charset="0"/>
              </a:rPr>
              <a:t>4.</a:t>
            </a:r>
            <a:r>
              <a:rPr lang="en-US" sz="2000" b="1" dirty="0">
                <a:solidFill>
                  <a:srgbClr val="000000"/>
                </a:solidFill>
                <a:latin typeface="Courier New" pitchFamily="49" charset="0"/>
              </a:rPr>
              <a:t> int ii=65;</a:t>
            </a:r>
          </a:p>
          <a:p>
            <a:pPr marL="457200" indent="-457200">
              <a:lnSpc>
                <a:spcPct val="90000"/>
              </a:lnSpc>
              <a:spcBef>
                <a:spcPct val="50000"/>
              </a:spcBef>
              <a:buClr>
                <a:srgbClr val="002060"/>
              </a:buClr>
            </a:pPr>
            <a:r>
              <a:rPr lang="en-US" sz="2000" b="1" dirty="0">
                <a:solidFill>
                  <a:srgbClr val="000000"/>
                </a:solidFill>
                <a:latin typeface="Courier New" pitchFamily="49" charset="0"/>
              </a:rPr>
              <a:t>   char c=ii; </a:t>
            </a:r>
            <a:r>
              <a:rPr lang="en-US" sz="2000" b="1" dirty="0">
                <a:latin typeface="Courier New" pitchFamily="49" charset="0"/>
              </a:rPr>
              <a:t>//error</a:t>
            </a:r>
          </a:p>
          <a:p>
            <a:pPr marL="457200" indent="-457200">
              <a:lnSpc>
                <a:spcPct val="90000"/>
              </a:lnSpc>
              <a:spcBef>
                <a:spcPct val="50000"/>
              </a:spcBef>
              <a:buClr>
                <a:srgbClr val="002060"/>
              </a:buClr>
            </a:pPr>
            <a:r>
              <a:rPr lang="en-US" sz="2000" i="1" dirty="0"/>
              <a:t>What change can you make in </a:t>
            </a:r>
            <a:r>
              <a:rPr lang="en-US" sz="2000" i="1" dirty="0" err="1"/>
              <a:t>int’s</a:t>
            </a:r>
            <a:r>
              <a:rPr lang="en-US" sz="2000" i="1" dirty="0"/>
              <a:t> declaration so that the code compiles?</a:t>
            </a:r>
          </a:p>
          <a:p>
            <a:pPr marL="457200" indent="-457200">
              <a:lnSpc>
                <a:spcPct val="90000"/>
              </a:lnSpc>
              <a:spcBef>
                <a:spcPct val="50000"/>
              </a:spcBef>
              <a:buClr>
                <a:srgbClr val="002060"/>
              </a:buClr>
            </a:pPr>
            <a:r>
              <a:rPr lang="en-US" sz="2000" b="1" dirty="0">
                <a:solidFill>
                  <a:srgbClr val="002060"/>
                </a:solidFill>
                <a:latin typeface="Courier New" pitchFamily="49" charset="0"/>
              </a:rPr>
              <a:t>5.</a:t>
            </a:r>
            <a:r>
              <a:rPr lang="en-US" sz="2000" b="1" dirty="0">
                <a:solidFill>
                  <a:srgbClr val="000000"/>
                </a:solidFill>
                <a:latin typeface="Courier New" pitchFamily="49" charset="0"/>
              </a:rPr>
              <a:t> char c=‘A’;</a:t>
            </a:r>
          </a:p>
          <a:p>
            <a:pPr marL="457200" indent="-457200">
              <a:lnSpc>
                <a:spcPct val="90000"/>
              </a:lnSpc>
              <a:spcBef>
                <a:spcPct val="50000"/>
              </a:spcBef>
              <a:buClr>
                <a:srgbClr val="002060"/>
              </a:buClr>
            </a:pPr>
            <a:r>
              <a:rPr lang="en-US" sz="2000" b="1" dirty="0">
                <a:solidFill>
                  <a:srgbClr val="000000"/>
                </a:solidFill>
                <a:latin typeface="Courier New" pitchFamily="49" charset="0"/>
              </a:rPr>
              <a:t> short s=c </a:t>
            </a:r>
            <a:r>
              <a:rPr lang="en-US" sz="2000" b="1" dirty="0">
                <a:latin typeface="Courier New" pitchFamily="49" charset="0"/>
              </a:rPr>
              <a:t>; // error</a:t>
            </a:r>
          </a:p>
        </p:txBody>
      </p:sp>
      <p:sp>
        <p:nvSpPr>
          <p:cNvPr id="40965" name="Text Box 4"/>
          <p:cNvSpPr txBox="1">
            <a:spLocks noChangeArrowheads="1"/>
          </p:cNvSpPr>
          <p:nvPr/>
        </p:nvSpPr>
        <p:spPr bwMode="auto">
          <a:xfrm>
            <a:off x="228600" y="5997714"/>
            <a:ext cx="7848600" cy="707886"/>
          </a:xfrm>
          <a:prstGeom prst="rect">
            <a:avLst/>
          </a:prstGeom>
          <a:noFill/>
          <a:ln w="9525">
            <a:noFill/>
            <a:miter lim="800000"/>
            <a:headEnd/>
            <a:tailEnd/>
          </a:ln>
        </p:spPr>
        <p:txBody>
          <a:bodyPr wrap="square">
            <a:spAutoFit/>
          </a:bodyPr>
          <a:lstStyle/>
          <a:p>
            <a:r>
              <a:rPr lang="en-US" sz="2000" i="1" dirty="0"/>
              <a:t>Though short and char are 16 bits! Why should compiler not allow this?</a:t>
            </a:r>
          </a:p>
        </p:txBody>
      </p:sp>
      <p:sp>
        <p:nvSpPr>
          <p:cNvPr id="40966" name="TextBox 5"/>
          <p:cNvSpPr txBox="1">
            <a:spLocks noChangeArrowheads="1"/>
          </p:cNvSpPr>
          <p:nvPr/>
        </p:nvSpPr>
        <p:spPr bwMode="auto">
          <a:xfrm>
            <a:off x="0" y="76200"/>
            <a:ext cx="9144000" cy="707886"/>
          </a:xfrm>
          <a:prstGeom prst="rect">
            <a:avLst/>
          </a:prstGeom>
          <a:noFill/>
          <a:ln w="9525">
            <a:noFill/>
            <a:miter lim="800000"/>
            <a:headEnd/>
            <a:tailEnd/>
          </a:ln>
        </p:spPr>
        <p:txBody>
          <a:bodyPr wrap="square">
            <a:spAutoFit/>
          </a:bodyPr>
          <a:lstStyle/>
          <a:p>
            <a:r>
              <a:rPr lang="en-US" sz="4000" b="1" dirty="0">
                <a:solidFill>
                  <a:schemeClr val="bg1"/>
                </a:solidFill>
              </a:rPr>
              <a:t>char conversions</a:t>
            </a:r>
            <a:endParaRPr lang="en-IN" sz="4000" b="1"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6553200" y="6245225"/>
            <a:ext cx="2133600" cy="476250"/>
          </a:xfrm>
          <a:noFill/>
        </p:spPr>
        <p:txBody>
          <a:bodyPr/>
          <a:lstStyle/>
          <a:p>
            <a:fld id="{59744A3C-69DC-44E8-8B2F-9C9493A9D871}" type="slidenum">
              <a:rPr lang="en-US" smtClean="0">
                <a:latin typeface="Arial" charset="0"/>
              </a:rPr>
              <a:pPr/>
              <a:t>45</a:t>
            </a:fld>
            <a:endParaRPr lang="en-US">
              <a:latin typeface="Arial" charset="0"/>
            </a:endParaRPr>
          </a:p>
        </p:txBody>
      </p:sp>
      <p:sp>
        <p:nvSpPr>
          <p:cNvPr id="39939" name="Rectangle 2"/>
          <p:cNvSpPr>
            <a:spLocks noChangeArrowheads="1"/>
          </p:cNvSpPr>
          <p:nvPr/>
        </p:nvSpPr>
        <p:spPr bwMode="auto">
          <a:xfrm>
            <a:off x="228600" y="-152400"/>
            <a:ext cx="7772400" cy="1143000"/>
          </a:xfrm>
          <a:prstGeom prst="rect">
            <a:avLst/>
          </a:prstGeom>
          <a:noFill/>
          <a:ln w="9525">
            <a:noFill/>
            <a:miter lim="800000"/>
            <a:headEnd/>
            <a:tailEnd/>
          </a:ln>
        </p:spPr>
        <p:txBody>
          <a:bodyPr anchor="ctr"/>
          <a:lstStyle/>
          <a:p>
            <a:r>
              <a:rPr lang="en-US" sz="4000" b="1" dirty="0">
                <a:solidFill>
                  <a:schemeClr val="bg1"/>
                </a:solidFill>
              </a:rPr>
              <a:t>Explicit conversion or casting</a:t>
            </a:r>
          </a:p>
        </p:txBody>
      </p:sp>
      <p:sp>
        <p:nvSpPr>
          <p:cNvPr id="316419" name="Rectangle 3"/>
          <p:cNvSpPr>
            <a:spLocks noChangeArrowheads="1"/>
          </p:cNvSpPr>
          <p:nvPr/>
        </p:nvSpPr>
        <p:spPr bwMode="auto">
          <a:xfrm>
            <a:off x="152400" y="1143000"/>
            <a:ext cx="8991600" cy="1508105"/>
          </a:xfrm>
          <a:prstGeom prst="rect">
            <a:avLst/>
          </a:prstGeom>
          <a:noFill/>
          <a:ln w="9525">
            <a:noFill/>
            <a:miter lim="800000"/>
            <a:headEnd/>
            <a:tailEnd/>
          </a:ln>
          <a:effectLst/>
        </p:spPr>
        <p:txBody>
          <a:bodyPr>
            <a:spAutoFit/>
          </a:bodyPr>
          <a:lstStyle/>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rPr>
              <a:t>Any conversion between primitives  (excluding </a:t>
            </a:r>
            <a:r>
              <a:rPr lang="en-US" sz="2000" b="1" dirty="0">
                <a:latin typeface="Courier New" pitchFamily="49" charset="0"/>
                <a:cs typeface="Courier New" pitchFamily="49" charset="0"/>
              </a:rPr>
              <a:t>boolean</a:t>
            </a:r>
            <a:r>
              <a:rPr lang="en-US" sz="2000" dirty="0">
                <a:solidFill>
                  <a:srgbClr val="5F5F5F"/>
                </a:solidFill>
                <a:latin typeface="+mj-lt"/>
              </a:rPr>
              <a:t>) that is not possible implicitly can be done explicitly. </a:t>
            </a: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rPr>
              <a:t>Conversions like (a) </a:t>
            </a:r>
            <a:r>
              <a:rPr lang="en-US" sz="2000" b="1" dirty="0">
                <a:latin typeface="Courier New" pitchFamily="49" charset="0"/>
                <a:cs typeface="Courier New" pitchFamily="49" charset="0"/>
              </a:rPr>
              <a:t>double to long</a:t>
            </a:r>
            <a:r>
              <a:rPr lang="en-US" sz="2000" dirty="0">
                <a:solidFill>
                  <a:srgbClr val="5F5F5F"/>
                </a:solidFill>
              </a:rPr>
              <a:t>, (b) </a:t>
            </a:r>
            <a:r>
              <a:rPr lang="en-US" sz="2000" b="1" dirty="0">
                <a:latin typeface="Courier New" pitchFamily="49" charset="0"/>
                <a:cs typeface="Courier New" pitchFamily="49" charset="0"/>
              </a:rPr>
              <a:t>char to byte </a:t>
            </a:r>
            <a:r>
              <a:rPr lang="en-US" sz="2000" dirty="0">
                <a:solidFill>
                  <a:srgbClr val="5F5F5F"/>
                </a:solidFill>
              </a:rPr>
              <a:t>etc.</a:t>
            </a:r>
            <a:endParaRPr lang="en-US" sz="2000" dirty="0">
              <a:solidFill>
                <a:srgbClr val="5F5F5F"/>
              </a:solidFill>
              <a:latin typeface="+mj-lt"/>
            </a:endParaRP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rPr>
              <a:t>This is done through what is called casting. </a:t>
            </a:r>
          </a:p>
        </p:txBody>
      </p:sp>
      <p:sp>
        <p:nvSpPr>
          <p:cNvPr id="39941" name="Rectangle 2"/>
          <p:cNvSpPr>
            <a:spLocks noChangeArrowheads="1"/>
          </p:cNvSpPr>
          <p:nvPr/>
        </p:nvSpPr>
        <p:spPr bwMode="auto">
          <a:xfrm>
            <a:off x="228600" y="2743200"/>
            <a:ext cx="8458200" cy="3375283"/>
          </a:xfrm>
          <a:prstGeom prst="rect">
            <a:avLst/>
          </a:prstGeom>
          <a:noFill/>
          <a:ln w="9525">
            <a:noFill/>
            <a:miter lim="800000"/>
            <a:headEnd/>
            <a:tailEnd/>
          </a:ln>
        </p:spPr>
        <p:txBody>
          <a:bodyPr wrap="square">
            <a:spAutoFit/>
          </a:bodyPr>
          <a:lstStyle/>
          <a:p>
            <a:pPr>
              <a:lnSpc>
                <a:spcPct val="90000"/>
              </a:lnSpc>
              <a:spcBef>
                <a:spcPts val="500"/>
              </a:spcBef>
              <a:buFont typeface="Wingdings" pitchFamily="2" charset="2"/>
              <a:buNone/>
            </a:pPr>
            <a:r>
              <a:rPr lang="en-US" sz="2000" dirty="0">
                <a:solidFill>
                  <a:srgbClr val="5F5F5F"/>
                </a:solidFill>
                <a:latin typeface="+mj-lt"/>
              </a:rPr>
              <a:t>Example:</a:t>
            </a:r>
            <a:endParaRPr lang="en-US" sz="2000" b="1" dirty="0">
              <a:solidFill>
                <a:srgbClr val="000000"/>
              </a:solidFill>
              <a:latin typeface="Courier New" pitchFamily="49" charset="0"/>
            </a:endParaRPr>
          </a:p>
          <a:p>
            <a:pPr lvl="2">
              <a:lnSpc>
                <a:spcPct val="90000"/>
              </a:lnSpc>
              <a:spcBef>
                <a:spcPts val="500"/>
              </a:spcBef>
              <a:buFont typeface="Wingdings" pitchFamily="2" charset="2"/>
              <a:buNone/>
            </a:pPr>
            <a:r>
              <a:rPr lang="en-US" sz="2000" b="1" dirty="0">
                <a:solidFill>
                  <a:srgbClr val="000000"/>
                </a:solidFill>
                <a:latin typeface="Courier New" pitchFamily="49" charset="0"/>
              </a:rPr>
              <a:t>int k=10;</a:t>
            </a:r>
          </a:p>
          <a:p>
            <a:pPr lvl="2">
              <a:lnSpc>
                <a:spcPct val="90000"/>
              </a:lnSpc>
              <a:spcBef>
                <a:spcPts val="500"/>
              </a:spcBef>
              <a:buFont typeface="Wingdings" pitchFamily="2" charset="2"/>
              <a:buNone/>
            </a:pPr>
            <a:r>
              <a:rPr lang="en-US" sz="2000" b="1" dirty="0">
                <a:solidFill>
                  <a:srgbClr val="000000"/>
                </a:solidFill>
                <a:latin typeface="Courier New" pitchFamily="49" charset="0"/>
              </a:rPr>
              <a:t>char b=k</a:t>
            </a:r>
            <a:r>
              <a:rPr lang="en-US" sz="2000" b="1" dirty="0">
                <a:latin typeface="Courier New" pitchFamily="49" charset="0"/>
              </a:rPr>
              <a:t>;</a:t>
            </a:r>
            <a:r>
              <a:rPr lang="en-US" sz="2000" dirty="0">
                <a:latin typeface="Times New Roman" pitchFamily="18" charset="0"/>
              </a:rPr>
              <a:t> </a:t>
            </a:r>
            <a:r>
              <a:rPr lang="en-US" sz="2000" dirty="0"/>
              <a:t>// error</a:t>
            </a:r>
          </a:p>
          <a:p>
            <a:pPr>
              <a:lnSpc>
                <a:spcPct val="90000"/>
              </a:lnSpc>
              <a:spcBef>
                <a:spcPts val="500"/>
              </a:spcBef>
              <a:buFont typeface="Wingdings" pitchFamily="2" charset="2"/>
              <a:buNone/>
            </a:pPr>
            <a:r>
              <a:rPr lang="en-US" sz="2000" dirty="0">
                <a:solidFill>
                  <a:srgbClr val="5F5F5F"/>
                </a:solidFill>
                <a:latin typeface="+mj-lt"/>
              </a:rPr>
              <a:t>Casting makes the error disappear: </a:t>
            </a:r>
          </a:p>
          <a:p>
            <a:pPr>
              <a:lnSpc>
                <a:spcPct val="90000"/>
              </a:lnSpc>
              <a:spcBef>
                <a:spcPts val="500"/>
              </a:spcBef>
              <a:buFont typeface="Wingdings" pitchFamily="2" charset="2"/>
              <a:buNone/>
            </a:pPr>
            <a:r>
              <a:rPr lang="en-US" sz="2000" dirty="0">
                <a:solidFill>
                  <a:srgbClr val="C81E1E"/>
                </a:solidFill>
              </a:rPr>
              <a:t>	</a:t>
            </a:r>
            <a:r>
              <a:rPr lang="en-US" sz="2000" b="1" dirty="0">
                <a:solidFill>
                  <a:srgbClr val="000000"/>
                </a:solidFill>
                <a:latin typeface="Courier New" pitchFamily="49" charset="0"/>
              </a:rPr>
              <a:t>char b=(char)k;</a:t>
            </a:r>
          </a:p>
          <a:p>
            <a:pPr>
              <a:lnSpc>
                <a:spcPct val="90000"/>
              </a:lnSpc>
              <a:spcBef>
                <a:spcPts val="500"/>
              </a:spcBef>
              <a:buFont typeface="Wingdings" pitchFamily="2" charset="2"/>
              <a:buNone/>
            </a:pPr>
            <a:endParaRPr lang="en-US" sz="2000" dirty="0">
              <a:solidFill>
                <a:srgbClr val="C81E1E"/>
              </a:solidFill>
            </a:endParaRPr>
          </a:p>
          <a:p>
            <a:pPr>
              <a:lnSpc>
                <a:spcPct val="90000"/>
              </a:lnSpc>
              <a:spcBef>
                <a:spcPts val="500"/>
              </a:spcBef>
              <a:buFont typeface="Wingdings" pitchFamily="2" charset="2"/>
              <a:buNone/>
            </a:pPr>
            <a:r>
              <a:rPr lang="en-US" sz="2000" b="1" dirty="0">
                <a:solidFill>
                  <a:srgbClr val="000000"/>
                </a:solidFill>
                <a:latin typeface="Courier New" pitchFamily="49" charset="0"/>
              </a:rPr>
              <a:t>byte b=(byte)128;</a:t>
            </a:r>
            <a:r>
              <a:rPr lang="en-US" sz="2000" dirty="0">
                <a:solidFill>
                  <a:srgbClr val="C00000"/>
                </a:solidFill>
              </a:rPr>
              <a:t>   </a:t>
            </a:r>
          </a:p>
          <a:p>
            <a:pPr>
              <a:lnSpc>
                <a:spcPct val="90000"/>
              </a:lnSpc>
              <a:spcBef>
                <a:spcPts val="500"/>
              </a:spcBef>
            </a:pPr>
            <a:r>
              <a:rPr lang="en-US" sz="2000" i="1" dirty="0"/>
              <a:t>What will be the value when you print b? Compute and arrive at this by yourself.</a:t>
            </a:r>
          </a:p>
          <a:p>
            <a:pPr>
              <a:lnSpc>
                <a:spcPct val="90000"/>
              </a:lnSpc>
              <a:spcBef>
                <a:spcPts val="500"/>
              </a:spcBef>
            </a:pPr>
            <a:endParaRPr lang="en-US" sz="20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0"/>
          </p:nvPr>
        </p:nvSpPr>
        <p:spPr>
          <a:xfrm>
            <a:off x="3048000" y="6381750"/>
            <a:ext cx="2133600" cy="476250"/>
          </a:xfrm>
          <a:noFill/>
        </p:spPr>
        <p:txBody>
          <a:bodyPr/>
          <a:lstStyle/>
          <a:p>
            <a:fld id="{4B4CDEFD-D874-48AD-8CC6-7BFCDEFB6638}" type="slidenum">
              <a:rPr lang="en-US" smtClean="0">
                <a:latin typeface="Arial" charset="0"/>
              </a:rPr>
              <a:pPr/>
              <a:t>46</a:t>
            </a:fld>
            <a:endParaRPr lang="en-US" dirty="0">
              <a:latin typeface="Arial" charset="0"/>
            </a:endParaRPr>
          </a:p>
        </p:txBody>
      </p:sp>
      <p:sp>
        <p:nvSpPr>
          <p:cNvPr id="41987" name="Rectangle 2"/>
          <p:cNvSpPr>
            <a:spLocks noChangeArrowheads="1"/>
          </p:cNvSpPr>
          <p:nvPr/>
        </p:nvSpPr>
        <p:spPr bwMode="auto">
          <a:xfrm>
            <a:off x="0" y="228600"/>
            <a:ext cx="6085320" cy="615553"/>
          </a:xfrm>
          <a:prstGeom prst="rect">
            <a:avLst/>
          </a:prstGeom>
          <a:noFill/>
          <a:ln w="9525">
            <a:noFill/>
            <a:miter lim="800000"/>
            <a:headEnd/>
            <a:tailEnd/>
          </a:ln>
        </p:spPr>
        <p:txBody>
          <a:bodyPr wrap="none">
            <a:spAutoFit/>
          </a:bodyPr>
          <a:lstStyle/>
          <a:p>
            <a:pPr>
              <a:lnSpc>
                <a:spcPct val="85000"/>
              </a:lnSpc>
            </a:pPr>
            <a:r>
              <a:rPr lang="en-US" sz="4000" b="1" dirty="0">
                <a:solidFill>
                  <a:schemeClr val="bg1"/>
                </a:solidFill>
              </a:rPr>
              <a:t>Flow control statements</a:t>
            </a:r>
          </a:p>
        </p:txBody>
      </p:sp>
      <p:sp>
        <p:nvSpPr>
          <p:cNvPr id="41988" name="Rectangle 3"/>
          <p:cNvSpPr>
            <a:spLocks noChangeArrowheads="1"/>
          </p:cNvSpPr>
          <p:nvPr/>
        </p:nvSpPr>
        <p:spPr bwMode="auto">
          <a:xfrm>
            <a:off x="228600" y="1524000"/>
            <a:ext cx="8915400" cy="4114800"/>
          </a:xfrm>
          <a:prstGeom prst="rect">
            <a:avLst/>
          </a:prstGeom>
          <a:noFill/>
          <a:ln w="9525">
            <a:noFill/>
            <a:miter lim="800000"/>
            <a:headEnd/>
            <a:tailEnd/>
          </a:ln>
        </p:spPr>
        <p:txBody>
          <a:bodyPr/>
          <a:lstStyle/>
          <a:p>
            <a:pPr marL="342900" indent="-342900">
              <a:spcBef>
                <a:spcPts val="500"/>
              </a:spcBef>
              <a:buClr>
                <a:srgbClr val="002060"/>
              </a:buClr>
              <a:buFont typeface="Wingdings" pitchFamily="2" charset="2"/>
              <a:buChar char="§"/>
            </a:pPr>
            <a:r>
              <a:rPr lang="en-US" sz="2000" dirty="0">
                <a:solidFill>
                  <a:srgbClr val="5F5F5F"/>
                </a:solidFill>
              </a:rPr>
              <a:t>Conditional Statements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spcBef>
                <a:spcPts val="500"/>
              </a:spcBef>
              <a:buClr>
                <a:srgbClr val="002060"/>
              </a:buClr>
              <a:buFont typeface="Wingdings" pitchFamily="2" charset="2"/>
              <a:buChar char="§"/>
            </a:pPr>
            <a:r>
              <a:rPr lang="en-US" sz="2000" dirty="0">
                <a:solidFill>
                  <a:srgbClr val="5F5F5F"/>
                </a:solidFill>
              </a:rPr>
              <a:t>Loops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spcBef>
                <a:spcPts val="1000"/>
              </a:spcBef>
              <a:buClr>
                <a:srgbClr val="002060"/>
              </a:buClr>
              <a:buFont typeface="Wingdings" pitchFamily="2" charset="2"/>
              <a:buChar char="§"/>
            </a:pPr>
            <a:r>
              <a:rPr lang="en-US" dirty="0">
                <a:solidFill>
                  <a:srgbClr val="5F5F5F"/>
                </a:solidFill>
              </a:rPr>
              <a:t>Loops can have </a:t>
            </a:r>
            <a:r>
              <a:rPr lang="en-US" b="1" dirty="0">
                <a:solidFill>
                  <a:srgbClr val="000000"/>
                </a:solidFill>
                <a:latin typeface="Courier New" pitchFamily="49" charset="0"/>
              </a:rPr>
              <a:t>break or continue.</a:t>
            </a:r>
            <a:r>
              <a:rPr lang="en-US" sz="2000" b="1" dirty="0">
                <a:solidFill>
                  <a:srgbClr val="000000"/>
                </a:solidFill>
                <a:latin typeface="Courier New" pitchFamily="49" charset="0"/>
              </a:rPr>
              <a:t> </a:t>
            </a:r>
          </a:p>
          <a:p>
            <a:pPr marL="342900" indent="-342900">
              <a:spcBef>
                <a:spcPts val="500"/>
              </a:spcBef>
              <a:buClr>
                <a:srgbClr val="002060"/>
              </a:buClr>
              <a:buFont typeface="Wingdings" pitchFamily="2" charset="2"/>
              <a:buChar char="§"/>
            </a:pPr>
            <a:r>
              <a:rPr lang="en-US" sz="2000" dirty="0">
                <a:solidFill>
                  <a:srgbClr val="5F5F5F"/>
                </a:solidFill>
              </a:rPr>
              <a:t>General Syntax Notation</a:t>
            </a:r>
          </a:p>
          <a:p>
            <a:pPr marL="800100" lvl="1" indent="-342900">
              <a:spcBef>
                <a:spcPts val="500"/>
              </a:spcBef>
              <a:buClr>
                <a:srgbClr val="002060"/>
              </a:buClr>
              <a:buFont typeface="Wingdings" pitchFamily="2" charset="2"/>
              <a:buChar char="§"/>
            </a:pPr>
            <a:r>
              <a:rPr lang="en-US" sz="2000" dirty="0">
                <a:solidFill>
                  <a:srgbClr val="5F5F5F"/>
                </a:solidFill>
              </a:rPr>
              <a:t>Anything inside square brackets </a:t>
            </a:r>
            <a:r>
              <a:rPr lang="en-US" sz="2000" b="1" dirty="0">
                <a:solidFill>
                  <a:srgbClr val="000000"/>
                </a:solidFill>
                <a:latin typeface="Courier New" pitchFamily="49" charset="0"/>
              </a:rPr>
              <a:t>[… ] </a:t>
            </a:r>
            <a:r>
              <a:rPr lang="en-US" sz="2000" dirty="0">
                <a:solidFill>
                  <a:srgbClr val="5F5F5F"/>
                </a:solidFill>
              </a:rPr>
              <a:t>means it is optional</a:t>
            </a:r>
            <a:endParaRPr lang="en-US" sz="2000" b="1" dirty="0">
              <a:solidFill>
                <a:srgbClr val="000000"/>
              </a:solidFill>
              <a:latin typeface="Courier New" pitchFamily="49" charset="0"/>
            </a:endParaRPr>
          </a:p>
          <a:p>
            <a:pPr marL="800100" lvl="1" indent="-342900">
              <a:spcBef>
                <a:spcPts val="500"/>
              </a:spcBef>
              <a:buClr>
                <a:srgbClr val="002060"/>
              </a:buClr>
              <a:buFont typeface="Wingdings" pitchFamily="2" charset="2"/>
              <a:buChar char="§"/>
            </a:pPr>
            <a:r>
              <a:rPr lang="en-US" sz="2000" b="1" i="1" dirty="0">
                <a:solidFill>
                  <a:srgbClr val="000000"/>
                </a:solidFill>
                <a:latin typeface="Courier New" pitchFamily="49" charset="0"/>
              </a:rPr>
              <a:t>statement(s)</a:t>
            </a:r>
            <a:r>
              <a:rPr lang="en-US" sz="2000" b="1" dirty="0">
                <a:solidFill>
                  <a:srgbClr val="000000"/>
                </a:solidFill>
                <a:latin typeface="Courier New" pitchFamily="49" charset="0"/>
              </a:rPr>
              <a:t> </a:t>
            </a:r>
            <a:r>
              <a:rPr lang="en-US" sz="2000" dirty="0">
                <a:solidFill>
                  <a:srgbClr val="5F5F5F"/>
                </a:solidFill>
              </a:rPr>
              <a:t>could be either a single statement or a block of statement enclosed in with curly brackets “</a:t>
            </a:r>
            <a:r>
              <a:rPr lang="en-US" sz="2000" b="1" dirty="0">
                <a:solidFill>
                  <a:srgbClr val="000000"/>
                </a:solidFill>
                <a:latin typeface="Courier New" pitchFamily="49" charset="0"/>
              </a:rPr>
              <a:t>{…}</a:t>
            </a:r>
            <a:r>
              <a:rPr lang="en-US" sz="2000" dirty="0">
                <a:solidFill>
                  <a:srgbClr val="5F5F5F"/>
                </a:solidFill>
              </a:rPr>
              <a:t>”</a:t>
            </a:r>
          </a:p>
        </p:txBody>
      </p:sp>
      <p:sp>
        <p:nvSpPr>
          <p:cNvPr id="5" name="TextBox 4"/>
          <p:cNvSpPr txBox="1"/>
          <p:nvPr/>
        </p:nvSpPr>
        <p:spPr>
          <a:xfrm>
            <a:off x="4953000" y="3429000"/>
            <a:ext cx="2438400" cy="369332"/>
          </a:xfrm>
          <a:prstGeom prst="rect">
            <a:avLst/>
          </a:prstGeom>
          <a:noFill/>
        </p:spPr>
        <p:txBody>
          <a:bodyPr wrap="square" rtlCol="0">
            <a:spAutoFit/>
          </a:bodyPr>
          <a:lstStyle/>
          <a:p>
            <a:r>
              <a:rPr lang="en-US" i="1" dirty="0">
                <a:solidFill>
                  <a:srgbClr val="002060"/>
                </a:solidFill>
              </a:rPr>
              <a:t>Coming up later</a:t>
            </a:r>
          </a:p>
        </p:txBody>
      </p:sp>
      <p:cxnSp>
        <p:nvCxnSpPr>
          <p:cNvPr id="7" name="Straight Arrow Connector 6"/>
          <p:cNvCxnSpPr>
            <a:endCxn id="5" idx="1"/>
          </p:cNvCxnSpPr>
          <p:nvPr/>
        </p:nvCxnSpPr>
        <p:spPr>
          <a:xfrm>
            <a:off x="3962400" y="3581400"/>
            <a:ext cx="990600" cy="3226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if</a:t>
            </a:r>
            <a:r>
              <a:rPr lang="en-US" sz="4000" dirty="0"/>
              <a:t> statement</a:t>
            </a:r>
          </a:p>
        </p:txBody>
      </p:sp>
      <p:sp>
        <p:nvSpPr>
          <p:cNvPr id="3" name="Content Placeholder 2"/>
          <p:cNvSpPr>
            <a:spLocks noGrp="1"/>
          </p:cNvSpPr>
          <p:nvPr>
            <p:ph idx="1"/>
          </p:nvPr>
        </p:nvSpPr>
        <p:spPr>
          <a:xfrm>
            <a:off x="381000" y="1066800"/>
            <a:ext cx="8229600" cy="4525963"/>
          </a:xfrm>
        </p:spPr>
        <p:txBody>
          <a:bodyPr/>
          <a:lstStyle/>
          <a:p>
            <a:pPr>
              <a:spcBef>
                <a:spcPts val="500"/>
              </a:spcBef>
              <a:buClr>
                <a:srgbClr val="002060"/>
              </a:buClr>
            </a:pPr>
            <a:r>
              <a:rPr lang="en-US" dirty="0"/>
              <a:t>Syntax</a:t>
            </a:r>
            <a:r>
              <a:rPr lang="en-US" b="1" dirty="0">
                <a:solidFill>
                  <a:srgbClr val="000000"/>
                </a:solidFill>
                <a:latin typeface="Times New Roman" pitchFamily="18" charset="0"/>
              </a:rPr>
              <a:t>:</a:t>
            </a:r>
          </a:p>
          <a:p>
            <a:pPr>
              <a:spcBef>
                <a:spcPts val="500"/>
              </a:spcBef>
              <a:buClr>
                <a:srgbClr val="002060"/>
              </a:buClr>
              <a:buNone/>
            </a:pPr>
            <a:r>
              <a:rPr lang="en-US" b="1" dirty="0">
                <a:solidFill>
                  <a:srgbClr val="000000"/>
                </a:solidFill>
                <a:latin typeface="Times New Roman" pitchFamily="18" charset="0"/>
              </a:rPr>
              <a:t> </a:t>
            </a:r>
            <a:r>
              <a:rPr lang="en-US" b="1" dirty="0">
                <a:solidFill>
                  <a:srgbClr val="000000"/>
                </a:solidFill>
                <a:latin typeface="Courier New" pitchFamily="49" charset="0"/>
              </a:rPr>
              <a:t>if (</a:t>
            </a:r>
            <a:r>
              <a:rPr lang="en-US" b="1" i="1" dirty="0">
                <a:solidFill>
                  <a:srgbClr val="000000"/>
                </a:solidFill>
                <a:latin typeface="Courier New" pitchFamily="49" charset="0"/>
              </a:rPr>
              <a:t>condition</a:t>
            </a:r>
            <a:r>
              <a:rPr lang="en-US" b="1" dirty="0">
                <a:solidFill>
                  <a:srgbClr val="000000"/>
                </a:solidFill>
                <a:latin typeface="Courier New" pitchFamily="49" charset="0"/>
              </a:rPr>
              <a:t>) </a:t>
            </a:r>
            <a:r>
              <a:rPr lang="en-US" b="1" i="1" dirty="0">
                <a:solidFill>
                  <a:srgbClr val="000000"/>
                </a:solidFill>
                <a:latin typeface="Courier New" pitchFamily="49" charset="0"/>
              </a:rPr>
              <a:t>statement(s)</a:t>
            </a:r>
            <a:r>
              <a:rPr lang="en-US" b="1" dirty="0">
                <a:solidFill>
                  <a:srgbClr val="000000"/>
                </a:solidFill>
                <a:latin typeface="Courier New" pitchFamily="49" charset="0"/>
              </a:rPr>
              <a:t> </a:t>
            </a:r>
          </a:p>
          <a:p>
            <a:pPr>
              <a:spcBef>
                <a:spcPts val="500"/>
              </a:spcBef>
              <a:buClr>
                <a:srgbClr val="002060"/>
              </a:buClr>
              <a:buNone/>
            </a:pPr>
            <a:r>
              <a:rPr lang="en-US" b="1" dirty="0">
                <a:solidFill>
                  <a:srgbClr val="000000"/>
                </a:solidFill>
                <a:latin typeface="Courier New" pitchFamily="49" charset="0"/>
              </a:rPr>
              <a:t>[else </a:t>
            </a:r>
            <a:r>
              <a:rPr lang="en-US" b="1" i="1" dirty="0">
                <a:solidFill>
                  <a:srgbClr val="000000"/>
                </a:solidFill>
                <a:latin typeface="Courier New" pitchFamily="49" charset="0"/>
              </a:rPr>
              <a:t>statement(s)</a:t>
            </a:r>
            <a:r>
              <a:rPr lang="en-US" b="1" dirty="0">
                <a:solidFill>
                  <a:srgbClr val="000000"/>
                </a:solidFill>
                <a:latin typeface="Courier New" pitchFamily="49" charset="0"/>
              </a:rPr>
              <a:t>] ;</a:t>
            </a:r>
          </a:p>
          <a:p>
            <a:pPr>
              <a:spcBef>
                <a:spcPts val="500"/>
              </a:spcBef>
              <a:buClr>
                <a:srgbClr val="002060"/>
              </a:buClr>
              <a:buNone/>
            </a:pPr>
            <a:endParaRPr lang="en-US" b="1" dirty="0">
              <a:solidFill>
                <a:srgbClr val="000000"/>
              </a:solidFill>
              <a:latin typeface="Courier New" pitchFamily="49" charset="0"/>
            </a:endParaRPr>
          </a:p>
          <a:p>
            <a:pPr>
              <a:spcBef>
                <a:spcPts val="500"/>
              </a:spcBef>
              <a:buClr>
                <a:srgbClr val="002060"/>
              </a:buClr>
            </a:pPr>
            <a:r>
              <a:rPr lang="en-US" b="1" dirty="0">
                <a:solidFill>
                  <a:srgbClr val="000000"/>
                </a:solidFill>
                <a:latin typeface="Courier New" pitchFamily="49" charset="0"/>
              </a:rPr>
              <a:t>if </a:t>
            </a:r>
            <a:r>
              <a:rPr lang="en-US" dirty="0"/>
              <a:t>statement are same as that in C except that the condition must always evaluate to a </a:t>
            </a:r>
            <a:r>
              <a:rPr lang="en-US" b="1" dirty="0">
                <a:solidFill>
                  <a:srgbClr val="000000"/>
                </a:solidFill>
                <a:latin typeface="Courier New" pitchFamily="49" charset="0"/>
              </a:rPr>
              <a:t>boolean</a:t>
            </a:r>
            <a:r>
              <a:rPr lang="en-US" dirty="0"/>
              <a:t> value.</a:t>
            </a:r>
          </a:p>
          <a:p>
            <a:pPr>
              <a:spcBef>
                <a:spcPts val="500"/>
              </a:spcBef>
              <a:buClr>
                <a:srgbClr val="002060"/>
              </a:buClr>
            </a:pPr>
            <a:endParaRPr lang="en-US" b="1" dirty="0">
              <a:solidFill>
                <a:srgbClr val="000000"/>
              </a:solidFill>
              <a:latin typeface="Courier New" pitchFamily="49" charset="0"/>
            </a:endParaRPr>
          </a:p>
          <a:p>
            <a:pPr>
              <a:spcBef>
                <a:spcPts val="500"/>
              </a:spcBef>
              <a:buClr>
                <a:srgbClr val="002060"/>
              </a:buClr>
            </a:pPr>
            <a:endParaRPr lang="en-US" b="1" dirty="0">
              <a:latin typeface="Courier New" pitchFamily="49"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if</a:t>
            </a:r>
            <a:r>
              <a:rPr lang="en-US" dirty="0"/>
              <a:t> example</a:t>
            </a:r>
          </a:p>
        </p:txBody>
      </p:sp>
      <p:sp>
        <p:nvSpPr>
          <p:cNvPr id="3" name="Content Placeholder 2"/>
          <p:cNvSpPr>
            <a:spLocks noGrp="1"/>
          </p:cNvSpPr>
          <p:nvPr>
            <p:ph idx="1"/>
          </p:nvPr>
        </p:nvSpPr>
        <p:spPr>
          <a:xfrm>
            <a:off x="381000" y="1295400"/>
            <a:ext cx="8229600" cy="4525963"/>
          </a:xfrm>
        </p:spPr>
        <p:txBody>
          <a:bodyPr/>
          <a:lstStyle/>
          <a:p>
            <a:r>
              <a:rPr lang="en-US" b="1" dirty="0">
                <a:solidFill>
                  <a:schemeClr val="tx1"/>
                </a:solidFill>
                <a:latin typeface="Courier New" pitchFamily="49" charset="0"/>
                <a:cs typeface="Courier New" pitchFamily="49" charset="0"/>
              </a:rPr>
              <a:t>if(x==y) x++;</a:t>
            </a:r>
          </a:p>
          <a:p>
            <a:r>
              <a:rPr lang="en-US" b="1" dirty="0">
                <a:solidFill>
                  <a:schemeClr val="tx1"/>
                </a:solidFill>
                <a:latin typeface="Courier New" pitchFamily="49" charset="0"/>
                <a:cs typeface="Courier New" pitchFamily="49" charset="0"/>
              </a:rPr>
              <a:t>if (x&gt;y) y++;</a:t>
            </a:r>
          </a:p>
          <a:p>
            <a:pPr>
              <a:buNone/>
            </a:pPr>
            <a:r>
              <a:rPr lang="en-US" b="1" dirty="0">
                <a:solidFill>
                  <a:schemeClr val="tx1"/>
                </a:solidFill>
                <a:latin typeface="Courier New" pitchFamily="49" charset="0"/>
                <a:cs typeface="Courier New" pitchFamily="49" charset="0"/>
              </a:rPr>
              <a:t>  else x++;</a:t>
            </a:r>
          </a:p>
          <a:p>
            <a:r>
              <a:rPr lang="en-US" b="1" dirty="0">
                <a:solidFill>
                  <a:schemeClr val="tx1"/>
                </a:solidFill>
                <a:latin typeface="Courier New" pitchFamily="49" charset="0"/>
                <a:cs typeface="Courier New" pitchFamily="49" charset="0"/>
              </a:rPr>
              <a:t>if(true) {</a:t>
            </a:r>
          </a:p>
          <a:p>
            <a:pPr>
              <a:buNone/>
            </a:pPr>
            <a:r>
              <a:rPr lang="en-US" b="1" dirty="0">
                <a:solidFill>
                  <a:schemeClr val="tx1"/>
                </a:solidFill>
                <a:latin typeface="Courier New" pitchFamily="49" charset="0"/>
                <a:cs typeface="Courier New" pitchFamily="49" charset="0"/>
              </a:rPr>
              <a:t>	y++;</a:t>
            </a:r>
          </a:p>
          <a:p>
            <a:pPr>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(“OK”);</a:t>
            </a:r>
          </a:p>
          <a:p>
            <a:pPr>
              <a:buNone/>
            </a:pPr>
            <a:r>
              <a:rPr lang="en-US" b="1" dirty="0">
                <a:solidFill>
                  <a:schemeClr val="tx1"/>
                </a:solidFill>
                <a:latin typeface="Courier New" pitchFamily="49" charset="0"/>
                <a:cs typeface="Courier New" pitchFamily="49" charset="0"/>
              </a:rPr>
              <a:t>	}</a:t>
            </a:r>
          </a:p>
          <a:p>
            <a:pPr>
              <a:buNone/>
            </a:pPr>
            <a:endParaRPr lang="en-US" b="1" dirty="0">
              <a:solidFill>
                <a:schemeClr val="tx1"/>
              </a:solidFill>
              <a:latin typeface="Courier New" pitchFamily="49" charset="0"/>
              <a:cs typeface="Courier New" pitchFamily="49" charset="0"/>
            </a:endParaRPr>
          </a:p>
          <a:p>
            <a:pPr>
              <a:buNone/>
            </a:pPr>
            <a:r>
              <a:rPr lang="en-US" b="1" i="1" dirty="0">
                <a:solidFill>
                  <a:schemeClr val="tx1"/>
                </a:solidFill>
                <a:latin typeface="Courier New" pitchFamily="49" charset="0"/>
                <a:cs typeface="Courier New" pitchFamily="49" charset="0"/>
              </a:rPr>
              <a:t> </a:t>
            </a:r>
            <a:r>
              <a:rPr lang="en-US" i="1" kern="1200" dirty="0">
                <a:solidFill>
                  <a:schemeClr val="tx1"/>
                </a:solidFill>
                <a:latin typeface="Arial" charset="0"/>
              </a:rPr>
              <a:t>Will this work?</a:t>
            </a:r>
          </a:p>
          <a:p>
            <a:pPr>
              <a:buNone/>
            </a:pPr>
            <a:r>
              <a:rPr lang="en-US" b="1" dirty="0">
                <a:solidFill>
                  <a:schemeClr val="tx1"/>
                </a:solidFill>
                <a:latin typeface="Courier New" pitchFamily="49" charset="0"/>
                <a:cs typeface="Courier New" pitchFamily="49" charset="0"/>
              </a:rPr>
              <a:t>	if(1)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(“OK”);</a:t>
            </a:r>
          </a:p>
          <a:p>
            <a:pPr>
              <a:buNone/>
            </a:pPr>
            <a:endParaRPr lang="en-US" b="1" dirty="0">
              <a:solidFill>
                <a:schemeClr val="tx1"/>
              </a:solidFill>
              <a:latin typeface="Courier New" pitchFamily="49" charset="0"/>
              <a:cs typeface="Courier New" pitchFamily="49" charset="0"/>
            </a:endParaRPr>
          </a:p>
          <a:p>
            <a:pPr>
              <a:buNone/>
            </a:pPr>
            <a:endParaRPr lang="en-US" b="1" dirty="0">
              <a:solidFill>
                <a:schemeClr val="tx1"/>
              </a:solidFill>
              <a:latin typeface="Courier New" pitchFamily="49" charset="0"/>
              <a:cs typeface="Courier New" pitchFamily="49" charset="0"/>
            </a:endParaRPr>
          </a:p>
          <a:p>
            <a:pPr>
              <a:buNone/>
            </a:pP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Courier New" pitchFamily="49" charset="0"/>
              </a:rPr>
              <a:t>Activity</a:t>
            </a:r>
            <a:r>
              <a:rPr lang="en-US" sz="4000" dirty="0">
                <a:latin typeface="Courier New" pitchFamily="49" charset="0"/>
                <a:cs typeface="Courier New" pitchFamily="49" charset="0"/>
              </a:rPr>
              <a:t>: if </a:t>
            </a:r>
            <a:r>
              <a:rPr lang="en-US" sz="4000" dirty="0">
                <a:cs typeface="Courier New" pitchFamily="49" charset="0"/>
              </a:rPr>
              <a:t>statement</a:t>
            </a:r>
            <a:r>
              <a:rPr lang="en-US" sz="4000" dirty="0">
                <a:latin typeface="Courier New" pitchFamily="49" charset="0"/>
                <a:cs typeface="Courier New" pitchFamily="49" charset="0"/>
              </a:rPr>
              <a:t> </a:t>
            </a:r>
            <a:endParaRPr lang="en-US" sz="4000" dirty="0"/>
          </a:p>
        </p:txBody>
      </p:sp>
      <p:sp>
        <p:nvSpPr>
          <p:cNvPr id="3" name="Content Placeholder 2"/>
          <p:cNvSpPr>
            <a:spLocks noGrp="1"/>
          </p:cNvSpPr>
          <p:nvPr>
            <p:ph idx="1"/>
          </p:nvPr>
        </p:nvSpPr>
        <p:spPr>
          <a:xfrm>
            <a:off x="228600" y="1143000"/>
            <a:ext cx="4191000" cy="2468563"/>
          </a:xfrm>
        </p:spPr>
        <p:txBody>
          <a:bodyPr/>
          <a:lstStyle/>
          <a:p>
            <a:pPr>
              <a:buNone/>
            </a:pPr>
            <a:r>
              <a:rPr lang="en-US" dirty="0"/>
              <a:t>Tax slabs for general </a:t>
            </a:r>
          </a:p>
          <a:p>
            <a:pPr>
              <a:buNone/>
            </a:pPr>
            <a:r>
              <a:rPr lang="en-US" dirty="0"/>
              <a:t>0 to 1,80,000 No tax</a:t>
            </a:r>
          </a:p>
          <a:p>
            <a:pPr>
              <a:buNone/>
            </a:pPr>
            <a:r>
              <a:rPr lang="en-US" dirty="0"/>
              <a:t>1,80,001 to 5,00,000 10%</a:t>
            </a:r>
          </a:p>
          <a:p>
            <a:pPr>
              <a:buNone/>
            </a:pPr>
            <a:r>
              <a:rPr lang="en-US" dirty="0"/>
              <a:t>5,00,001 to 8,00,000 20%</a:t>
            </a:r>
          </a:p>
          <a:p>
            <a:pPr>
              <a:buNone/>
            </a:pPr>
            <a:r>
              <a:rPr lang="en-US" dirty="0"/>
              <a:t>Above 8,00,000 30%</a:t>
            </a:r>
          </a:p>
          <a:p>
            <a:pPr>
              <a:buNone/>
            </a:pPr>
            <a:endParaRPr lang="en-US" dirty="0"/>
          </a:p>
          <a:p>
            <a:pPr>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49</a:t>
            </a:fld>
            <a:endParaRPr lang="en-US"/>
          </a:p>
        </p:txBody>
      </p:sp>
      <p:sp>
        <p:nvSpPr>
          <p:cNvPr id="6" name="TextBox 5"/>
          <p:cNvSpPr txBox="1"/>
          <p:nvPr/>
        </p:nvSpPr>
        <p:spPr>
          <a:xfrm>
            <a:off x="3657600" y="1144886"/>
            <a:ext cx="5029200" cy="2492990"/>
          </a:xfrm>
          <a:prstGeom prst="rect">
            <a:avLst/>
          </a:prstGeom>
          <a:noFill/>
        </p:spPr>
        <p:txBody>
          <a:bodyPr wrap="square" rtlCol="0">
            <a:spAutoFit/>
          </a:bodyPr>
          <a:lstStyle/>
          <a:p>
            <a:pPr marL="342900" indent="-342900" eaLnBrk="0" hangingPunct="0">
              <a:lnSpc>
                <a:spcPct val="140000"/>
              </a:lnSpc>
              <a:spcBef>
                <a:spcPct val="20000"/>
              </a:spcBef>
              <a:buClr>
                <a:schemeClr val="accent2"/>
              </a:buClr>
            </a:pPr>
            <a:r>
              <a:rPr lang="en-US" sz="2000" dirty="0">
                <a:solidFill>
                  <a:srgbClr val="5F5F5F"/>
                </a:solidFill>
                <a:latin typeface="+mn-lt"/>
              </a:rPr>
              <a:t>Income tax slabs 2011-2012 for Women</a:t>
            </a:r>
          </a:p>
          <a:p>
            <a:pPr marL="342900" indent="-342900" eaLnBrk="0" hangingPunct="0">
              <a:lnSpc>
                <a:spcPct val="140000"/>
              </a:lnSpc>
              <a:spcBef>
                <a:spcPct val="20000"/>
              </a:spcBef>
              <a:buClr>
                <a:schemeClr val="accent2"/>
              </a:buClr>
            </a:pPr>
            <a:r>
              <a:rPr lang="en-US" sz="2000" dirty="0">
                <a:solidFill>
                  <a:srgbClr val="5F5F5F"/>
                </a:solidFill>
                <a:latin typeface="+mn-lt"/>
              </a:rPr>
              <a:t>0 to 1,90,000 No tax</a:t>
            </a:r>
          </a:p>
          <a:p>
            <a:pPr marL="342900" indent="-342900" eaLnBrk="0" hangingPunct="0">
              <a:lnSpc>
                <a:spcPct val="140000"/>
              </a:lnSpc>
              <a:spcBef>
                <a:spcPct val="20000"/>
              </a:spcBef>
              <a:buClr>
                <a:schemeClr val="accent2"/>
              </a:buClr>
            </a:pPr>
            <a:r>
              <a:rPr lang="en-US" sz="2000" dirty="0">
                <a:solidFill>
                  <a:srgbClr val="5F5F5F"/>
                </a:solidFill>
                <a:latin typeface="+mn-lt"/>
              </a:rPr>
              <a:t>1,90,001 to 5,00,000 10%</a:t>
            </a:r>
          </a:p>
          <a:p>
            <a:pPr marL="342900" indent="-342900" eaLnBrk="0" hangingPunct="0">
              <a:lnSpc>
                <a:spcPct val="140000"/>
              </a:lnSpc>
              <a:spcBef>
                <a:spcPct val="20000"/>
              </a:spcBef>
              <a:buClr>
                <a:schemeClr val="accent2"/>
              </a:buClr>
            </a:pPr>
            <a:r>
              <a:rPr lang="en-US" sz="2000" dirty="0">
                <a:solidFill>
                  <a:srgbClr val="5F5F5F"/>
                </a:solidFill>
                <a:latin typeface="+mn-lt"/>
              </a:rPr>
              <a:t>5,00,001 to 8,00,000 20%</a:t>
            </a:r>
          </a:p>
          <a:p>
            <a:pPr marL="342900" indent="-342900" eaLnBrk="0" hangingPunct="0">
              <a:lnSpc>
                <a:spcPct val="140000"/>
              </a:lnSpc>
              <a:spcBef>
                <a:spcPct val="20000"/>
              </a:spcBef>
              <a:buClr>
                <a:schemeClr val="accent2"/>
              </a:buClr>
            </a:pPr>
            <a:r>
              <a:rPr lang="en-US" sz="2000" dirty="0">
                <a:solidFill>
                  <a:srgbClr val="5F5F5F"/>
                </a:solidFill>
                <a:latin typeface="+mn-lt"/>
              </a:rPr>
              <a:t>Above 8,00,000 30%</a:t>
            </a:r>
          </a:p>
        </p:txBody>
      </p:sp>
      <p:sp>
        <p:nvSpPr>
          <p:cNvPr id="7" name="Rectangle 6"/>
          <p:cNvSpPr/>
          <p:nvPr/>
        </p:nvSpPr>
        <p:spPr>
          <a:xfrm>
            <a:off x="304800" y="3886200"/>
            <a:ext cx="7696200" cy="1015663"/>
          </a:xfrm>
          <a:prstGeom prst="rect">
            <a:avLst/>
          </a:prstGeom>
        </p:spPr>
        <p:txBody>
          <a:bodyPr wrap="square">
            <a:spAutoFit/>
          </a:bodyPr>
          <a:lstStyle/>
          <a:p>
            <a:pPr>
              <a:buNone/>
            </a:pPr>
            <a:r>
              <a:rPr lang="en-US" sz="2000" dirty="0">
                <a:solidFill>
                  <a:srgbClr val="5F5F5F"/>
                </a:solidFill>
                <a:latin typeface="+mn-lt"/>
              </a:rPr>
              <a:t>Write </a:t>
            </a:r>
            <a:r>
              <a:rPr lang="en-US" sz="2000" b="1" dirty="0">
                <a:latin typeface="Courier New" pitchFamily="49" charset="0"/>
                <a:cs typeface="Courier New" pitchFamily="49" charset="0"/>
              </a:rPr>
              <a:t>if</a:t>
            </a:r>
            <a:r>
              <a:rPr lang="en-US" sz="2000" dirty="0">
                <a:solidFill>
                  <a:srgbClr val="5F5F5F"/>
                </a:solidFill>
                <a:latin typeface="+mn-lt"/>
              </a:rPr>
              <a:t> statements to achieve this.</a:t>
            </a:r>
          </a:p>
          <a:p>
            <a:pPr>
              <a:buNone/>
            </a:pPr>
            <a:endParaRPr lang="en-US" sz="2000" dirty="0">
              <a:solidFill>
                <a:srgbClr val="5F5F5F"/>
              </a:solidFill>
              <a:latin typeface="+mn-lt"/>
            </a:endParaRPr>
          </a:p>
          <a:p>
            <a:pPr>
              <a:buNone/>
            </a:pPr>
            <a:r>
              <a:rPr lang="en-US" sz="2000" dirty="0">
                <a:solidFill>
                  <a:srgbClr val="5F5F5F"/>
                </a:solidFill>
                <a:latin typeface="+mn-lt"/>
              </a:rPr>
              <a:t>Make sure that you indent the code well so that it </a:t>
            </a:r>
            <a:r>
              <a:rPr lang="en-US" sz="2000">
                <a:solidFill>
                  <a:srgbClr val="5F5F5F"/>
                </a:solidFill>
                <a:latin typeface="+mn-lt"/>
              </a:rPr>
              <a:t>is readable. </a:t>
            </a:r>
            <a:endParaRPr lang="en-US" sz="2000" dirty="0">
              <a:solidFill>
                <a:srgbClr val="5F5F5F"/>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Why Unicode?</a:t>
            </a:r>
          </a:p>
        </p:txBody>
      </p:sp>
      <p:sp>
        <p:nvSpPr>
          <p:cNvPr id="4" name="Content Placeholder 3"/>
          <p:cNvSpPr>
            <a:spLocks noGrp="1"/>
          </p:cNvSpPr>
          <p:nvPr>
            <p:ph idx="1"/>
          </p:nvPr>
        </p:nvSpPr>
        <p:spPr/>
        <p:txBody>
          <a:bodyPr/>
          <a:lstStyle/>
          <a:p>
            <a:r>
              <a:rPr lang="en-US" dirty="0"/>
              <a:t>Limitation of ASCII/Extended ASCII</a:t>
            </a:r>
          </a:p>
          <a:p>
            <a:pPr lvl="1"/>
            <a:r>
              <a:rPr lang="en-US" sz="2000" dirty="0"/>
              <a:t>Limited number of bits therefore does not have capability to represent multi-lingual characters</a:t>
            </a:r>
          </a:p>
          <a:p>
            <a:pPr lvl="1">
              <a:buNone/>
            </a:pPr>
            <a:endParaRPr lang="en-US" sz="2000" dirty="0"/>
          </a:p>
          <a:p>
            <a:r>
              <a:rPr lang="en-US" dirty="0"/>
              <a:t>Unicode</a:t>
            </a:r>
          </a:p>
          <a:p>
            <a:pPr lvl="1"/>
            <a:r>
              <a:rPr lang="en-US" sz="2000" dirty="0"/>
              <a:t>Has 16 bits, therefore has ability to represent  multi-lingual characters</a:t>
            </a:r>
          </a:p>
          <a:p>
            <a:pPr lvl="1"/>
            <a:r>
              <a:rPr lang="en-US" sz="2000" dirty="0"/>
              <a:t>Industry standard </a:t>
            </a:r>
          </a:p>
          <a:p>
            <a:pPr lvl="1"/>
            <a:r>
              <a:rPr lang="en-US" sz="2000" dirty="0"/>
              <a:t>Internationalization</a:t>
            </a:r>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5</a:t>
            </a:fld>
            <a:endParaRPr lang="en-US"/>
          </a:p>
        </p:txBody>
      </p:sp>
      <p:sp>
        <p:nvSpPr>
          <p:cNvPr id="5" name="TextBox 4"/>
          <p:cNvSpPr txBox="1"/>
          <p:nvPr/>
        </p:nvSpPr>
        <p:spPr>
          <a:xfrm>
            <a:off x="1219200" y="6172200"/>
            <a:ext cx="4343400" cy="400110"/>
          </a:xfrm>
          <a:prstGeom prst="rect">
            <a:avLst/>
          </a:prstGeom>
          <a:noFill/>
        </p:spPr>
        <p:txBody>
          <a:bodyPr wrap="square" rtlCol="0">
            <a:spAutoFit/>
          </a:bodyPr>
          <a:lstStyle/>
          <a:p>
            <a:r>
              <a:rPr lang="en-US" sz="2000" i="1" dirty="0"/>
              <a:t>What is UTF 8 and UTF 16 then?</a:t>
            </a:r>
          </a:p>
        </p:txBody>
      </p:sp>
      <p:pic>
        <p:nvPicPr>
          <p:cNvPr id="66563" name="Picture 3" descr="C:\Program Files\Microsoft Office\MEDIA\CAGCAT10\j0292020.wmf"/>
          <p:cNvPicPr>
            <a:picLocks noChangeAspect="1" noChangeArrowheads="1"/>
          </p:cNvPicPr>
          <p:nvPr/>
        </p:nvPicPr>
        <p:blipFill>
          <a:blip r:embed="rId2" cstate="print"/>
          <a:srcRect/>
          <a:stretch>
            <a:fillRect/>
          </a:stretch>
        </p:blipFill>
        <p:spPr bwMode="auto">
          <a:xfrm>
            <a:off x="5029200" y="5084064"/>
            <a:ext cx="1869034" cy="177393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switch</a:t>
            </a:r>
            <a:r>
              <a:rPr lang="en-US" sz="4000" dirty="0"/>
              <a:t> Statement</a:t>
            </a:r>
          </a:p>
        </p:txBody>
      </p:sp>
      <p:sp>
        <p:nvSpPr>
          <p:cNvPr id="3" name="Content Placeholder 2"/>
          <p:cNvSpPr>
            <a:spLocks noGrp="1"/>
          </p:cNvSpPr>
          <p:nvPr>
            <p:ph idx="1"/>
          </p:nvPr>
        </p:nvSpPr>
        <p:spPr>
          <a:xfrm>
            <a:off x="457200" y="990600"/>
            <a:ext cx="8382000" cy="5562600"/>
          </a:xfrm>
        </p:spPr>
        <p:txBody>
          <a:bodyPr/>
          <a:lstStyle/>
          <a:p>
            <a:pPr>
              <a:lnSpc>
                <a:spcPct val="100000"/>
              </a:lnSpc>
              <a:spcBef>
                <a:spcPts val="500"/>
              </a:spcBef>
              <a:buClr>
                <a:srgbClr val="002060"/>
              </a:buClr>
            </a:pPr>
            <a:r>
              <a:rPr lang="en-US" sz="1800" b="1" dirty="0">
                <a:solidFill>
                  <a:srgbClr val="000000"/>
                </a:solidFill>
                <a:latin typeface="Courier New" pitchFamily="49" charset="0"/>
              </a:rPr>
              <a:t>Syntax:</a:t>
            </a:r>
          </a:p>
          <a:p>
            <a:pPr>
              <a:lnSpc>
                <a:spcPct val="100000"/>
              </a:lnSpc>
              <a:spcBef>
                <a:spcPts val="500"/>
              </a:spcBef>
              <a:buClr>
                <a:srgbClr val="002060"/>
              </a:buClr>
              <a:buNone/>
            </a:pPr>
            <a:r>
              <a:rPr lang="en-US" sz="1800" b="1" dirty="0">
                <a:solidFill>
                  <a:srgbClr val="000000"/>
                </a:solidFill>
                <a:latin typeface="Courier New" pitchFamily="49" charset="0"/>
              </a:rPr>
              <a:t>switch (</a:t>
            </a:r>
            <a:r>
              <a:rPr lang="en-US" sz="1800" b="1" i="1" dirty="0">
                <a:solidFill>
                  <a:srgbClr val="000000"/>
                </a:solidFill>
                <a:latin typeface="Courier New" pitchFamily="49" charset="0"/>
              </a:rPr>
              <a:t>expression</a:t>
            </a:r>
            <a:r>
              <a:rPr lang="en-US" sz="1800" b="1" dirty="0">
                <a:solidFill>
                  <a:srgbClr val="000000"/>
                </a:solidFill>
                <a:latin typeface="Courier New" pitchFamily="49" charset="0"/>
              </a:rPr>
              <a:t>){</a:t>
            </a:r>
          </a:p>
          <a:p>
            <a:pPr>
              <a:lnSpc>
                <a:spcPct val="100000"/>
              </a:lnSpc>
              <a:spcBef>
                <a:spcPts val="500"/>
              </a:spcBef>
              <a:buClr>
                <a:srgbClr val="002060"/>
              </a:buClr>
              <a:buNone/>
            </a:pPr>
            <a:r>
              <a:rPr lang="en-US" sz="1800" b="1" dirty="0">
                <a:solidFill>
                  <a:srgbClr val="000000"/>
                </a:solidFill>
                <a:latin typeface="Courier New" pitchFamily="49" charset="0"/>
              </a:rPr>
              <a:t>	[case </a:t>
            </a:r>
            <a:r>
              <a:rPr lang="en-US" sz="1800" b="1" i="1" dirty="0">
                <a:solidFill>
                  <a:srgbClr val="000000"/>
                </a:solidFill>
                <a:latin typeface="Courier New" pitchFamily="49" charset="0"/>
              </a:rPr>
              <a:t>expression</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statement(s)</a:t>
            </a:r>
            <a:r>
              <a:rPr lang="en-US" sz="1800" b="1" dirty="0">
                <a:solidFill>
                  <a:srgbClr val="000000"/>
                </a:solidFill>
                <a:latin typeface="Courier New" pitchFamily="49" charset="0"/>
              </a:rPr>
              <a:t>]</a:t>
            </a:r>
          </a:p>
          <a:p>
            <a:pPr>
              <a:lnSpc>
                <a:spcPct val="100000"/>
              </a:lnSpc>
              <a:spcBef>
                <a:spcPts val="500"/>
              </a:spcBef>
              <a:buClr>
                <a:srgbClr val="002060"/>
              </a:buClr>
              <a:buNone/>
            </a:pPr>
            <a:r>
              <a:rPr lang="en-US" sz="1800" b="1" dirty="0">
                <a:solidFill>
                  <a:srgbClr val="000000"/>
                </a:solidFill>
                <a:latin typeface="Courier New" pitchFamily="49" charset="0"/>
              </a:rPr>
              <a:t>	…</a:t>
            </a:r>
          </a:p>
          <a:p>
            <a:pPr>
              <a:lnSpc>
                <a:spcPct val="100000"/>
              </a:lnSpc>
              <a:spcBef>
                <a:spcPts val="500"/>
              </a:spcBef>
              <a:buClr>
                <a:srgbClr val="002060"/>
              </a:buClr>
              <a:buNone/>
            </a:pPr>
            <a:r>
              <a:rPr lang="en-US" sz="1800" b="1" dirty="0">
                <a:solidFill>
                  <a:srgbClr val="000000"/>
                </a:solidFill>
                <a:latin typeface="Courier New" pitchFamily="49" charset="0"/>
              </a:rPr>
              <a:t>  [default: </a:t>
            </a:r>
            <a:r>
              <a:rPr lang="en-US" sz="1800" b="1" i="1" dirty="0">
                <a:solidFill>
                  <a:srgbClr val="000000"/>
                </a:solidFill>
                <a:latin typeface="Courier New" pitchFamily="49" charset="0"/>
              </a:rPr>
              <a:t>statement(s)</a:t>
            </a:r>
            <a:r>
              <a:rPr lang="en-US" sz="1800" b="1" dirty="0">
                <a:solidFill>
                  <a:srgbClr val="000000"/>
                </a:solidFill>
                <a:latin typeface="Courier New" pitchFamily="49" charset="0"/>
              </a:rPr>
              <a:t>] </a:t>
            </a:r>
          </a:p>
          <a:p>
            <a:pPr>
              <a:lnSpc>
                <a:spcPct val="100000"/>
              </a:lnSpc>
              <a:spcBef>
                <a:spcPts val="500"/>
              </a:spcBef>
              <a:buClr>
                <a:srgbClr val="002060"/>
              </a:buClr>
              <a:buNone/>
            </a:pPr>
            <a:r>
              <a:rPr lang="en-US" sz="1800" b="1" dirty="0">
                <a:solidFill>
                  <a:srgbClr val="000000"/>
                </a:solidFill>
                <a:latin typeface="Courier New" pitchFamily="49" charset="0"/>
              </a:rPr>
              <a:t>}</a:t>
            </a:r>
          </a:p>
          <a:p>
            <a:pPr>
              <a:spcBef>
                <a:spcPts val="500"/>
              </a:spcBef>
              <a:buClr>
                <a:srgbClr val="002060"/>
              </a:buClr>
            </a:pPr>
            <a:endParaRPr lang="en-US" sz="1800" b="1" dirty="0">
              <a:solidFill>
                <a:srgbClr val="000000"/>
              </a:solidFill>
              <a:latin typeface="Courier New" pitchFamily="49" charset="0"/>
            </a:endParaRPr>
          </a:p>
          <a:p>
            <a:pPr>
              <a:spcBef>
                <a:spcPts val="500"/>
              </a:spcBef>
              <a:buClr>
                <a:srgbClr val="002060"/>
              </a:buClr>
            </a:pPr>
            <a:r>
              <a:rPr lang="en-US" sz="1800" b="1" dirty="0">
                <a:solidFill>
                  <a:srgbClr val="000000"/>
                </a:solidFill>
                <a:latin typeface="Courier New" pitchFamily="49" charset="0"/>
              </a:rPr>
              <a:t>switch </a:t>
            </a:r>
            <a:r>
              <a:rPr lang="en-US" sz="1800" dirty="0"/>
              <a:t>statement is also very similar to the one in C</a:t>
            </a:r>
          </a:p>
          <a:p>
            <a:pPr>
              <a:spcBef>
                <a:spcPts val="500"/>
              </a:spcBef>
              <a:buClr>
                <a:srgbClr val="002060"/>
              </a:buClr>
            </a:pPr>
            <a:r>
              <a:rPr lang="en-US" sz="1800" b="1" dirty="0">
                <a:solidFill>
                  <a:srgbClr val="000000"/>
                </a:solidFill>
                <a:latin typeface="Courier New" pitchFamily="49" charset="0"/>
              </a:rPr>
              <a:t>switch</a:t>
            </a:r>
            <a:r>
              <a:rPr lang="en-US" sz="1800" dirty="0"/>
              <a:t> expression must be either integer value (not long) or char. In Java SE  and later, </a:t>
            </a:r>
            <a:r>
              <a:rPr lang="en-US" sz="1800" b="1" dirty="0">
                <a:solidFill>
                  <a:srgbClr val="000000"/>
                </a:solidFill>
                <a:latin typeface="Courier New" pitchFamily="49" charset="0"/>
              </a:rPr>
              <a:t>String </a:t>
            </a:r>
            <a:r>
              <a:rPr lang="en-US" sz="1800" dirty="0"/>
              <a:t>can also be  used in </a:t>
            </a:r>
            <a:r>
              <a:rPr lang="en-US" sz="1800" b="1" dirty="0">
                <a:solidFill>
                  <a:srgbClr val="000000"/>
                </a:solidFill>
                <a:latin typeface="Courier New" pitchFamily="49" charset="0"/>
              </a:rPr>
              <a:t>switch</a:t>
            </a:r>
            <a:r>
              <a:rPr lang="en-US" sz="1800" dirty="0"/>
              <a:t> statement's expression</a:t>
            </a:r>
          </a:p>
          <a:p>
            <a:pPr>
              <a:spcBef>
                <a:spcPts val="500"/>
              </a:spcBef>
              <a:buClr>
                <a:srgbClr val="002060"/>
              </a:buClr>
            </a:pPr>
            <a:r>
              <a:rPr lang="en-US" sz="1800" b="1" dirty="0">
                <a:solidFill>
                  <a:srgbClr val="000000"/>
                </a:solidFill>
                <a:latin typeface="Courier New" pitchFamily="49" charset="0"/>
              </a:rPr>
              <a:t>case</a:t>
            </a:r>
            <a:r>
              <a:rPr lang="en-US" sz="1800" dirty="0"/>
              <a:t> expression must evaluate to a  constant/final value.</a:t>
            </a:r>
          </a:p>
          <a:p>
            <a:pPr>
              <a:spcBef>
                <a:spcPts val="500"/>
              </a:spcBef>
              <a:buClr>
                <a:srgbClr val="002060"/>
              </a:buClr>
            </a:pPr>
            <a:r>
              <a:rPr lang="en-US" sz="1800" b="1" dirty="0">
                <a:solidFill>
                  <a:srgbClr val="000000"/>
                </a:solidFill>
                <a:latin typeface="Courier New" pitchFamily="49" charset="0"/>
              </a:rPr>
              <a:t>break</a:t>
            </a:r>
            <a:r>
              <a:rPr lang="en-US" sz="1800" dirty="0"/>
              <a:t> statement after every set of case statements will prevent fall-through.</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50</a:t>
            </a:fld>
            <a:endParaRPr lang="en-US"/>
          </a:p>
        </p:txBody>
      </p:sp>
      <p:sp>
        <p:nvSpPr>
          <p:cNvPr id="5" name="Rectangle 4"/>
          <p:cNvSpPr/>
          <p:nvPr/>
        </p:nvSpPr>
        <p:spPr>
          <a:xfrm>
            <a:off x="609600" y="3364468"/>
            <a:ext cx="6858000" cy="369332"/>
          </a:xfrm>
          <a:prstGeom prst="rect">
            <a:avLst/>
          </a:prstGeom>
        </p:spPr>
        <p:txBody>
          <a:bodyPr wrap="square">
            <a:spAutoFit/>
          </a:bodyPr>
          <a:lstStyle/>
          <a:p>
            <a:pPr marL="342900" indent="-342900">
              <a:spcBef>
                <a:spcPts val="500"/>
              </a:spcBef>
              <a:buClr>
                <a:srgbClr val="002060"/>
              </a:buClr>
            </a:pPr>
            <a:r>
              <a:rPr lang="en-US" i="1" dirty="0">
                <a:solidFill>
                  <a:srgbClr val="000000"/>
                </a:solidFill>
              </a:rPr>
              <a:t>So when do you use switch statement instead of if statement?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switch</a:t>
            </a:r>
            <a:r>
              <a:rPr lang="en-US" sz="4000" dirty="0"/>
              <a:t> </a:t>
            </a:r>
            <a:r>
              <a:rPr lang="en-US" sz="4000" b="0" dirty="0"/>
              <a:t>Example 1</a:t>
            </a:r>
            <a:endParaRPr lang="en-US" sz="4000" dirty="0"/>
          </a:p>
        </p:txBody>
      </p:sp>
      <p:sp>
        <p:nvSpPr>
          <p:cNvPr id="3" name="Content Placeholder 2"/>
          <p:cNvSpPr>
            <a:spLocks noGrp="1"/>
          </p:cNvSpPr>
          <p:nvPr>
            <p:ph idx="1"/>
          </p:nvPr>
        </p:nvSpPr>
        <p:spPr>
          <a:xfrm>
            <a:off x="304800" y="914400"/>
            <a:ext cx="8305800" cy="5715000"/>
          </a:xfrm>
        </p:spPr>
        <p:txBody>
          <a:bodyPr/>
          <a:lstStyle/>
          <a:p>
            <a:pPr>
              <a:lnSpc>
                <a:spcPct val="100000"/>
              </a:lnSpc>
              <a:buNone/>
            </a:pPr>
            <a:r>
              <a:rPr lang="en-US" b="1" dirty="0">
                <a:solidFill>
                  <a:schemeClr val="tx1"/>
                </a:solidFill>
                <a:latin typeface="Courier New" pitchFamily="49" charset="0"/>
                <a:cs typeface="Courier New" pitchFamily="49" charset="0"/>
              </a:rPr>
              <a:t> switch (week) { </a:t>
            </a:r>
          </a:p>
          <a:p>
            <a:pPr>
              <a:lnSpc>
                <a:spcPct val="100000"/>
              </a:lnSpc>
              <a:buNone/>
            </a:pPr>
            <a:r>
              <a:rPr lang="en-US" b="1" dirty="0">
                <a:solidFill>
                  <a:schemeClr val="tx1"/>
                </a:solidFill>
                <a:latin typeface="Courier New" pitchFamily="49" charset="0"/>
                <a:cs typeface="Courier New" pitchFamily="49" charset="0"/>
              </a:rPr>
              <a:t>	case 1: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(“Sunday”);</a:t>
            </a:r>
          </a:p>
          <a:p>
            <a:pPr>
              <a:lnSpc>
                <a:spcPct val="100000"/>
              </a:lnSpc>
              <a:buNone/>
            </a:pPr>
            <a:r>
              <a:rPr lang="en-US" b="1" dirty="0">
                <a:solidFill>
                  <a:schemeClr val="tx1"/>
                </a:solidFill>
                <a:latin typeface="Courier New" pitchFamily="49" charset="0"/>
                <a:cs typeface="Courier New" pitchFamily="49" charset="0"/>
              </a:rPr>
              <a:t>		    break; </a:t>
            </a:r>
          </a:p>
          <a:p>
            <a:pPr>
              <a:lnSpc>
                <a:spcPct val="100000"/>
              </a:lnSpc>
              <a:buNone/>
            </a:pPr>
            <a:r>
              <a:rPr lang="en-US" b="1" dirty="0">
                <a:solidFill>
                  <a:schemeClr val="tx1"/>
                </a:solidFill>
                <a:latin typeface="Courier New" pitchFamily="49" charset="0"/>
                <a:cs typeface="Courier New" pitchFamily="49" charset="0"/>
              </a:rPr>
              <a:t>  case 2: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(“Monday”);</a:t>
            </a:r>
          </a:p>
          <a:p>
            <a:pPr>
              <a:lnSpc>
                <a:spcPct val="100000"/>
              </a:lnSpc>
              <a:buNone/>
            </a:pPr>
            <a:r>
              <a:rPr lang="en-US" b="1" dirty="0">
                <a:solidFill>
                  <a:schemeClr val="tx1"/>
                </a:solidFill>
                <a:latin typeface="Courier New" pitchFamily="49" charset="0"/>
                <a:cs typeface="Courier New" pitchFamily="49" charset="0"/>
              </a:rPr>
              <a:t>		    break; </a:t>
            </a:r>
          </a:p>
          <a:p>
            <a:pPr>
              <a:lnSpc>
                <a:spcPct val="100000"/>
              </a:lnSpc>
              <a:buNone/>
            </a:pPr>
            <a:r>
              <a:rPr lang="en-US" b="1" dirty="0">
                <a:solidFill>
                  <a:schemeClr val="tx1"/>
                </a:solidFill>
                <a:latin typeface="Courier New" pitchFamily="49" charset="0"/>
                <a:cs typeface="Courier New" pitchFamily="49" charset="0"/>
              </a:rPr>
              <a:t>  case 3: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(“Tuesday”);</a:t>
            </a:r>
          </a:p>
          <a:p>
            <a:pPr>
              <a:lnSpc>
                <a:spcPct val="100000"/>
              </a:lnSpc>
              <a:buNone/>
            </a:pPr>
            <a:r>
              <a:rPr lang="en-US" b="1" dirty="0">
                <a:solidFill>
                  <a:schemeClr val="tx1"/>
                </a:solidFill>
                <a:latin typeface="Courier New" pitchFamily="49" charset="0"/>
                <a:cs typeface="Courier New" pitchFamily="49" charset="0"/>
              </a:rPr>
              <a:t>		    break; </a:t>
            </a:r>
          </a:p>
          <a:p>
            <a:pPr>
              <a:lnSpc>
                <a:spcPct val="100000"/>
              </a:lnSpc>
              <a:buNone/>
            </a:pPr>
            <a:r>
              <a:rPr lang="en-US" b="1" dirty="0">
                <a:solidFill>
                  <a:schemeClr val="tx1"/>
                </a:solidFill>
                <a:latin typeface="Courier New" pitchFamily="49" charset="0"/>
                <a:cs typeface="Courier New" pitchFamily="49" charset="0"/>
              </a:rPr>
              <a:t>  case 4: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(“Wednesday”);</a:t>
            </a:r>
          </a:p>
          <a:p>
            <a:pPr>
              <a:lnSpc>
                <a:spcPct val="100000"/>
              </a:lnSpc>
              <a:buNone/>
            </a:pPr>
            <a:r>
              <a:rPr lang="en-US" b="1" dirty="0">
                <a:solidFill>
                  <a:schemeClr val="tx1"/>
                </a:solidFill>
                <a:latin typeface="Courier New" pitchFamily="49" charset="0"/>
                <a:cs typeface="Courier New" pitchFamily="49" charset="0"/>
              </a:rPr>
              <a:t>		    break;</a:t>
            </a:r>
          </a:p>
          <a:p>
            <a:pPr>
              <a:lnSpc>
                <a:spcPct val="100000"/>
              </a:lnSpc>
              <a:buNone/>
            </a:pPr>
            <a:r>
              <a:rPr lang="en-US" b="1" dirty="0">
                <a:solidFill>
                  <a:schemeClr val="tx1"/>
                </a:solidFill>
                <a:latin typeface="Courier New" pitchFamily="49" charset="0"/>
                <a:cs typeface="Courier New" pitchFamily="49" charset="0"/>
              </a:rPr>
              <a:t>  case 5: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a:t>
            </a:r>
            <a:r>
              <a:rPr lang="en-US" b="1" dirty="0" err="1">
                <a:solidFill>
                  <a:schemeClr val="tx1"/>
                </a:solidFill>
                <a:latin typeface="Courier New" pitchFamily="49" charset="0"/>
                <a:cs typeface="Courier New" pitchFamily="49" charset="0"/>
              </a:rPr>
              <a:t>Thrusday</a:t>
            </a:r>
            <a:r>
              <a:rPr lang="en-US" b="1" dirty="0">
                <a:solidFill>
                  <a:schemeClr val="tx1"/>
                </a:solidFill>
                <a:latin typeface="Courier New" pitchFamily="49" charset="0"/>
                <a:cs typeface="Courier New" pitchFamily="49" charset="0"/>
              </a:rPr>
              <a:t>”);</a:t>
            </a:r>
          </a:p>
          <a:p>
            <a:pPr>
              <a:lnSpc>
                <a:spcPct val="100000"/>
              </a:lnSpc>
              <a:buNone/>
            </a:pPr>
            <a:r>
              <a:rPr lang="en-US" b="1" dirty="0">
                <a:solidFill>
                  <a:schemeClr val="tx1"/>
                </a:solidFill>
                <a:latin typeface="Courier New" pitchFamily="49" charset="0"/>
                <a:cs typeface="Courier New" pitchFamily="49" charset="0"/>
              </a:rPr>
              <a:t>		    break;</a:t>
            </a:r>
          </a:p>
          <a:p>
            <a:pPr>
              <a:lnSpc>
                <a:spcPct val="100000"/>
              </a:lnSpc>
              <a:buNone/>
            </a:pPr>
            <a:r>
              <a:rPr lang="en-US" b="1" dirty="0">
                <a:solidFill>
                  <a:schemeClr val="tx1"/>
                </a:solidFill>
                <a:latin typeface="Courier New" pitchFamily="49" charset="0"/>
                <a:cs typeface="Courier New" pitchFamily="49" charset="0"/>
              </a:rPr>
              <a:t>  case 6: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(“Friday”);</a:t>
            </a:r>
          </a:p>
          <a:p>
            <a:pPr>
              <a:lnSpc>
                <a:spcPct val="100000"/>
              </a:lnSpc>
              <a:buNone/>
            </a:pPr>
            <a:r>
              <a:rPr lang="en-US" b="1" dirty="0">
                <a:solidFill>
                  <a:schemeClr val="tx1"/>
                </a:solidFill>
                <a:latin typeface="Courier New" pitchFamily="49" charset="0"/>
                <a:cs typeface="Courier New" pitchFamily="49" charset="0"/>
              </a:rPr>
              <a:t>		    break;</a:t>
            </a:r>
          </a:p>
          <a:p>
            <a:pPr>
              <a:lnSpc>
                <a:spcPct val="100000"/>
              </a:lnSpc>
              <a:buNone/>
            </a:pPr>
            <a:r>
              <a:rPr lang="en-US" b="1" dirty="0">
                <a:solidFill>
                  <a:schemeClr val="tx1"/>
                </a:solidFill>
                <a:latin typeface="Courier New" pitchFamily="49" charset="0"/>
                <a:cs typeface="Courier New" pitchFamily="49" charset="0"/>
              </a:rPr>
              <a:t>  case 7: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(“Saturday”);</a:t>
            </a:r>
          </a:p>
          <a:p>
            <a:pPr>
              <a:lnSpc>
                <a:spcPct val="100000"/>
              </a:lnSpc>
              <a:buNone/>
            </a:pPr>
            <a:r>
              <a:rPr lang="en-US" b="1" dirty="0">
                <a:solidFill>
                  <a:schemeClr val="tx1"/>
                </a:solidFill>
                <a:latin typeface="Courier New" pitchFamily="49" charset="0"/>
                <a:cs typeface="Courier New" pitchFamily="49" charset="0"/>
              </a:rPr>
              <a:t>		    break;</a:t>
            </a:r>
          </a:p>
          <a:p>
            <a:pPr>
              <a:lnSpc>
                <a:spcPct val="100000"/>
              </a:lnSpc>
              <a:buNone/>
            </a:pPr>
            <a:r>
              <a:rPr lang="en-US" b="1" dirty="0">
                <a:solidFill>
                  <a:schemeClr val="tx1"/>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switch</a:t>
            </a:r>
            <a:r>
              <a:rPr lang="en-US" sz="4000" dirty="0"/>
              <a:t> </a:t>
            </a:r>
            <a:r>
              <a:rPr lang="en-US" sz="4000" b="0" dirty="0"/>
              <a:t>Example 2</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52</a:t>
            </a:fld>
            <a:endParaRPr lang="en-US"/>
          </a:p>
        </p:txBody>
      </p:sp>
      <p:sp>
        <p:nvSpPr>
          <p:cNvPr id="5" name="Rectangle 4"/>
          <p:cNvSpPr/>
          <p:nvPr/>
        </p:nvSpPr>
        <p:spPr>
          <a:xfrm>
            <a:off x="228600" y="1524000"/>
            <a:ext cx="8382000" cy="378565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buClr>
                <a:schemeClr val="accent2"/>
              </a:buClr>
              <a:buFont typeface="Wingdings" pitchFamily="2" charset="2"/>
              <a:buNone/>
              <a:defRPr/>
            </a:pPr>
            <a:r>
              <a:rPr lang="en-US" sz="2000" b="1" dirty="0">
                <a:solidFill>
                  <a:srgbClr val="000000"/>
                </a:solidFill>
                <a:latin typeface="Courier New" pitchFamily="49" charset="0"/>
              </a:rPr>
              <a:t>switch(x){</a:t>
            </a:r>
          </a:p>
          <a:p>
            <a:pPr>
              <a:buClr>
                <a:schemeClr val="accent2"/>
              </a:buClr>
              <a:buFont typeface="Wingdings" pitchFamily="2" charset="2"/>
              <a:buNone/>
              <a:defRPr/>
            </a:pPr>
            <a:r>
              <a:rPr lang="en-US" sz="2000" b="1" dirty="0">
                <a:solidFill>
                  <a:srgbClr val="000000"/>
                </a:solidFill>
                <a:latin typeface="Courier New" pitchFamily="49" charset="0"/>
              </a:rPr>
              <a:t>case ‘m’:</a:t>
            </a:r>
          </a:p>
          <a:p>
            <a:pPr>
              <a:buClr>
                <a:schemeClr val="accent2"/>
              </a:buClr>
              <a:buFont typeface="Wingdings" pitchFamily="2" charset="2"/>
              <a:buNone/>
              <a:defRPr/>
            </a:pPr>
            <a:r>
              <a:rPr lang="en-US" sz="2000" b="1" dirty="0">
                <a:solidFill>
                  <a:srgbClr val="000000"/>
                </a:solidFill>
                <a:latin typeface="Courier New" pitchFamily="49" charset="0"/>
              </a:rPr>
              <a:t>case ‘M’: </a:t>
            </a:r>
          </a:p>
          <a:p>
            <a:pPr>
              <a:buClr>
                <a:schemeClr val="accent2"/>
              </a:buClr>
              <a:buFont typeface="Wingdings" pitchFamily="2" charset="2"/>
              <a:buNone/>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(“Male”);</a:t>
            </a:r>
          </a:p>
          <a:p>
            <a:pPr>
              <a:buClr>
                <a:schemeClr val="accent2"/>
              </a:buClr>
              <a:buFont typeface="Wingdings" pitchFamily="2" charset="2"/>
              <a:buNone/>
              <a:defRPr/>
            </a:pPr>
            <a:r>
              <a:rPr lang="en-US" sz="2000" b="1" dirty="0">
                <a:solidFill>
                  <a:srgbClr val="000000"/>
                </a:solidFill>
                <a:latin typeface="Courier New" pitchFamily="49" charset="0"/>
              </a:rPr>
              <a:t>	 break;</a:t>
            </a:r>
          </a:p>
          <a:p>
            <a:pPr>
              <a:buClr>
                <a:schemeClr val="accent2"/>
              </a:buClr>
              <a:buFont typeface="Wingdings" pitchFamily="2" charset="2"/>
              <a:buNone/>
              <a:defRPr/>
            </a:pPr>
            <a:r>
              <a:rPr lang="en-US" sz="2000" b="1" dirty="0">
                <a:solidFill>
                  <a:srgbClr val="000000"/>
                </a:solidFill>
                <a:latin typeface="Courier New" pitchFamily="49" charset="0"/>
              </a:rPr>
              <a:t>case ‘f’:</a:t>
            </a:r>
          </a:p>
          <a:p>
            <a:pPr>
              <a:buClr>
                <a:schemeClr val="accent2"/>
              </a:buClr>
              <a:buFont typeface="Wingdings" pitchFamily="2" charset="2"/>
              <a:buNone/>
              <a:defRPr/>
            </a:pPr>
            <a:r>
              <a:rPr lang="en-US" sz="2000" b="1" dirty="0">
                <a:solidFill>
                  <a:srgbClr val="000000"/>
                </a:solidFill>
                <a:latin typeface="Courier New" pitchFamily="49" charset="0"/>
              </a:rPr>
              <a:t>case ‘F’:</a:t>
            </a:r>
          </a:p>
          <a:p>
            <a:pPr>
              <a:buClr>
                <a:schemeClr val="accent2"/>
              </a:buClr>
              <a:buFont typeface="Wingdings" pitchFamily="2" charset="2"/>
              <a:buNone/>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(“Female”);	</a:t>
            </a:r>
          </a:p>
          <a:p>
            <a:pPr>
              <a:buClr>
                <a:schemeClr val="accent2"/>
              </a:buClr>
              <a:buFont typeface="Wingdings" pitchFamily="2" charset="2"/>
              <a:buNone/>
              <a:defRPr/>
            </a:pPr>
            <a:r>
              <a:rPr lang="en-US" sz="2000" b="1" dirty="0">
                <a:solidFill>
                  <a:srgbClr val="000000"/>
                </a:solidFill>
                <a:latin typeface="Courier New" pitchFamily="49" charset="0"/>
              </a:rPr>
              <a:t>	 break;</a:t>
            </a:r>
          </a:p>
          <a:p>
            <a:pPr>
              <a:buClr>
                <a:schemeClr val="accent2"/>
              </a:buClr>
              <a:buFont typeface="Wingdings" pitchFamily="2" charset="2"/>
              <a:buNone/>
              <a:defRPr/>
            </a:pPr>
            <a:r>
              <a:rPr lang="en-US" sz="2000" b="1" dirty="0">
                <a:solidFill>
                  <a:srgbClr val="000000"/>
                </a:solidFill>
                <a:latin typeface="Courier New" pitchFamily="49" charset="0"/>
              </a:rPr>
              <a:t>default: </a:t>
            </a:r>
          </a:p>
          <a:p>
            <a:pPr>
              <a:buClr>
                <a:schemeClr val="accent2"/>
              </a:buClr>
              <a:buFont typeface="Wingdings" pitchFamily="2" charset="2"/>
              <a:buNone/>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(“Male”);</a:t>
            </a:r>
          </a:p>
          <a:p>
            <a:pPr>
              <a:buClr>
                <a:schemeClr val="accent2"/>
              </a:buClr>
              <a:buFont typeface="Wingdings" pitchFamily="2" charset="2"/>
              <a:buNone/>
              <a:defRPr/>
            </a:pPr>
            <a:r>
              <a:rPr lang="en-US" sz="2000" b="1" dirty="0">
                <a:solidFill>
                  <a:srgbClr val="000000"/>
                </a:solidFill>
                <a:latin typeface="Courier New" pitchFamily="49" charset="0"/>
              </a:rPr>
              <a:t>}</a:t>
            </a:r>
          </a:p>
        </p:txBody>
      </p:sp>
      <p:sp>
        <p:nvSpPr>
          <p:cNvPr id="8" name="Arc 7"/>
          <p:cNvSpPr/>
          <p:nvPr/>
        </p:nvSpPr>
        <p:spPr>
          <a:xfrm>
            <a:off x="1706881" y="2057400"/>
            <a:ext cx="45719" cy="457200"/>
          </a:xfrm>
          <a:prstGeom prst="arc">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905000" y="1981200"/>
            <a:ext cx="1402948" cy="369332"/>
          </a:xfrm>
          <a:prstGeom prst="rect">
            <a:avLst/>
          </a:prstGeom>
          <a:noFill/>
        </p:spPr>
        <p:txBody>
          <a:bodyPr wrap="none" rtlCol="0">
            <a:spAutoFit/>
          </a:bodyPr>
          <a:lstStyle/>
          <a:p>
            <a:r>
              <a:rPr lang="en-US" dirty="0">
                <a:solidFill>
                  <a:srgbClr val="5F5F5F"/>
                </a:solidFill>
              </a:rPr>
              <a:t>Fall through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latin typeface="Courier New" pitchFamily="49" charset="0"/>
                <a:cs typeface="Courier New" pitchFamily="49" charset="0"/>
              </a:rPr>
              <a:t>for</a:t>
            </a:r>
            <a:r>
              <a:rPr lang="en-US" sz="4000" dirty="0"/>
              <a:t> Loop</a:t>
            </a:r>
          </a:p>
        </p:txBody>
      </p:sp>
      <p:sp>
        <p:nvSpPr>
          <p:cNvPr id="4" name="Content Placeholder 3"/>
          <p:cNvSpPr>
            <a:spLocks noGrp="1"/>
          </p:cNvSpPr>
          <p:nvPr>
            <p:ph idx="1"/>
          </p:nvPr>
        </p:nvSpPr>
        <p:spPr>
          <a:xfrm>
            <a:off x="381000" y="1143000"/>
            <a:ext cx="8229600" cy="5257800"/>
          </a:xfrm>
        </p:spPr>
        <p:txBody>
          <a:bodyPr/>
          <a:lstStyle/>
          <a:p>
            <a:r>
              <a:rPr lang="en-US" dirty="0"/>
              <a:t>Syntax</a:t>
            </a:r>
          </a:p>
          <a:p>
            <a:pPr lvl="1">
              <a:buNone/>
            </a:pPr>
            <a:r>
              <a:rPr lang="en-US" sz="2000" b="1" dirty="0">
                <a:solidFill>
                  <a:srgbClr val="000000"/>
                </a:solidFill>
                <a:latin typeface="Courier New" pitchFamily="49" charset="0"/>
              </a:rPr>
              <a:t>for(</a:t>
            </a:r>
            <a:r>
              <a:rPr lang="en-US" sz="2000" b="1" i="1" dirty="0" err="1">
                <a:solidFill>
                  <a:srgbClr val="000000"/>
                </a:solidFill>
                <a:latin typeface="Courier New" pitchFamily="49" charset="0"/>
              </a:rPr>
              <a:t>initialization</a:t>
            </a:r>
            <a:r>
              <a:rPr lang="en-US" sz="2000" b="1" dirty="0" err="1">
                <a:solidFill>
                  <a:srgbClr val="000000"/>
                </a:solidFill>
                <a:latin typeface="Courier New" pitchFamily="49" charset="0"/>
              </a:rPr>
              <a:t>;</a:t>
            </a:r>
            <a:r>
              <a:rPr lang="en-US" sz="2000" b="1" i="1" dirty="0" err="1">
                <a:solidFill>
                  <a:srgbClr val="000000"/>
                </a:solidFill>
                <a:latin typeface="Courier New" pitchFamily="49" charset="0"/>
              </a:rPr>
              <a:t>condition</a:t>
            </a:r>
            <a:r>
              <a:rPr lang="en-US" sz="2000" b="1" dirty="0" err="1">
                <a:solidFill>
                  <a:srgbClr val="000000"/>
                </a:solidFill>
                <a:latin typeface="Courier New" pitchFamily="49" charset="0"/>
              </a:rPr>
              <a:t>;</a:t>
            </a:r>
            <a:r>
              <a:rPr lang="en-US" sz="2000" b="1" i="1" dirty="0" err="1">
                <a:solidFill>
                  <a:srgbClr val="000000"/>
                </a:solidFill>
                <a:latin typeface="Courier New" pitchFamily="49" charset="0"/>
              </a:rPr>
              <a:t>iteration</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statement(s)</a:t>
            </a:r>
            <a:r>
              <a:rPr lang="en-US" sz="2000" b="1" dirty="0">
                <a:solidFill>
                  <a:srgbClr val="000000"/>
                </a:solidFill>
                <a:latin typeface="Courier New" pitchFamily="49" charset="0"/>
              </a:rPr>
              <a:t>;</a:t>
            </a:r>
          </a:p>
          <a:p>
            <a:r>
              <a:rPr lang="en-US" b="1" dirty="0">
                <a:solidFill>
                  <a:srgbClr val="000000"/>
                </a:solidFill>
                <a:latin typeface="Courier New" pitchFamily="49" charset="0"/>
              </a:rPr>
              <a:t>for</a:t>
            </a:r>
            <a:r>
              <a:rPr lang="en-US" dirty="0"/>
              <a:t> statement (like in C) is used to iterate through a set of statements over a range of values specified and computed by the </a:t>
            </a:r>
            <a:r>
              <a:rPr lang="en-US" b="1" dirty="0">
                <a:solidFill>
                  <a:srgbClr val="000000"/>
                </a:solidFill>
                <a:latin typeface="Courier New" pitchFamily="49" charset="0"/>
              </a:rPr>
              <a:t>for</a:t>
            </a:r>
            <a:r>
              <a:rPr lang="en-US" dirty="0"/>
              <a:t> loop itself.</a:t>
            </a:r>
          </a:p>
          <a:p>
            <a:r>
              <a:rPr lang="en-US" dirty="0"/>
              <a:t>The </a:t>
            </a:r>
            <a:r>
              <a:rPr lang="en-US" b="1" i="1" dirty="0">
                <a:solidFill>
                  <a:srgbClr val="000000"/>
                </a:solidFill>
                <a:latin typeface="Courier New" pitchFamily="49" charset="0"/>
              </a:rPr>
              <a:t>initialization</a:t>
            </a:r>
            <a:r>
              <a:rPr lang="en-US" dirty="0"/>
              <a:t> expression is</a:t>
            </a:r>
          </a:p>
          <a:p>
            <a:pPr lvl="1"/>
            <a:r>
              <a:rPr lang="en-US" sz="2000" dirty="0"/>
              <a:t> used to </a:t>
            </a:r>
            <a:r>
              <a:rPr lang="en-US" sz="2000" dirty="0">
                <a:ea typeface="+mn-ea"/>
                <a:cs typeface="+mn-cs"/>
              </a:rPr>
              <a:t>initialize variable(s) </a:t>
            </a:r>
          </a:p>
          <a:p>
            <a:pPr lvl="2"/>
            <a:r>
              <a:rPr lang="en-US" sz="2000" dirty="0">
                <a:ea typeface="+mn-ea"/>
                <a:cs typeface="+mn-cs"/>
              </a:rPr>
              <a:t>more than one variable initialization is separated by commas)</a:t>
            </a:r>
          </a:p>
          <a:p>
            <a:pPr lvl="2"/>
            <a:r>
              <a:rPr lang="en-US" sz="2000" dirty="0">
                <a:ea typeface="+mn-ea"/>
                <a:cs typeface="+mn-cs"/>
              </a:rPr>
              <a:t>can also include initialization with declaration</a:t>
            </a:r>
          </a:p>
          <a:p>
            <a:pPr lvl="1"/>
            <a:r>
              <a:rPr lang="en-US" sz="2000" dirty="0">
                <a:ea typeface="+mn-ea"/>
                <a:cs typeface="+mn-cs"/>
              </a:rPr>
              <a:t> executed only once when the loop begins.</a:t>
            </a:r>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525963"/>
          </a:xfrm>
        </p:spPr>
        <p:txBody>
          <a:bodyPr/>
          <a:lstStyle/>
          <a:p>
            <a:r>
              <a:rPr lang="en-US" dirty="0"/>
              <a:t>When the </a:t>
            </a:r>
            <a:r>
              <a:rPr lang="en-US" b="1" i="1" dirty="0">
                <a:solidFill>
                  <a:srgbClr val="000000"/>
                </a:solidFill>
                <a:latin typeface="Courier New" pitchFamily="49" charset="0"/>
              </a:rPr>
              <a:t>condition </a:t>
            </a:r>
            <a:r>
              <a:rPr lang="en-US" dirty="0"/>
              <a:t>expression</a:t>
            </a:r>
          </a:p>
          <a:p>
            <a:pPr lvl="1"/>
            <a:r>
              <a:rPr lang="en-US" sz="2000" dirty="0"/>
              <a:t>Must evaluate to a </a:t>
            </a:r>
            <a:r>
              <a:rPr lang="en-US" sz="2000" b="1" dirty="0">
                <a:solidFill>
                  <a:schemeClr val="tx1"/>
                </a:solidFill>
                <a:latin typeface="Courier New" pitchFamily="49" charset="0"/>
                <a:cs typeface="Courier New" pitchFamily="49" charset="0"/>
              </a:rPr>
              <a:t>boolean</a:t>
            </a:r>
            <a:r>
              <a:rPr lang="en-US" sz="2000" dirty="0"/>
              <a:t> value</a:t>
            </a:r>
          </a:p>
          <a:p>
            <a:pPr lvl="1"/>
            <a:r>
              <a:rPr lang="en-US" sz="2000" dirty="0"/>
              <a:t>Loop iterates till the condition is </a:t>
            </a:r>
            <a:r>
              <a:rPr lang="en-US" sz="2000" b="1" dirty="0">
                <a:solidFill>
                  <a:schemeClr val="tx1"/>
                </a:solidFill>
                <a:latin typeface="Courier New" pitchFamily="49" charset="0"/>
                <a:cs typeface="Courier New" pitchFamily="49" charset="0"/>
              </a:rPr>
              <a:t>true </a:t>
            </a:r>
          </a:p>
          <a:p>
            <a:pPr lvl="1"/>
            <a:r>
              <a:rPr lang="en-US" sz="2000" dirty="0"/>
              <a:t> Only one condition can be specified; multiple conditions can be combined using logical operators</a:t>
            </a:r>
          </a:p>
          <a:p>
            <a:pPr lvl="1"/>
            <a:r>
              <a:rPr lang="en-US" sz="2000" dirty="0"/>
              <a:t>is evaluated at the beginning of each loop</a:t>
            </a:r>
          </a:p>
          <a:p>
            <a:r>
              <a:rPr lang="en-US" dirty="0"/>
              <a:t>The </a:t>
            </a:r>
            <a:r>
              <a:rPr lang="en-US" b="1" i="1" dirty="0">
                <a:solidFill>
                  <a:srgbClr val="000000"/>
                </a:solidFill>
                <a:latin typeface="Courier New" pitchFamily="49" charset="0"/>
              </a:rPr>
              <a:t>iteration</a:t>
            </a:r>
            <a:r>
              <a:rPr lang="en-US" i="1" dirty="0"/>
              <a:t> </a:t>
            </a:r>
            <a:r>
              <a:rPr lang="en-US" dirty="0"/>
              <a:t>expression </a:t>
            </a:r>
          </a:p>
          <a:p>
            <a:pPr lvl="1"/>
            <a:r>
              <a:rPr lang="en-US" sz="2000" dirty="0"/>
              <a:t>is usually an increment or decrement expression of the variable initialized in the initialization expression</a:t>
            </a:r>
          </a:p>
          <a:p>
            <a:pPr lvl="1"/>
            <a:r>
              <a:rPr lang="en-US" sz="2000" dirty="0"/>
              <a:t>is evaluated at the beginning of each loop</a:t>
            </a:r>
          </a:p>
          <a:p>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0"/>
          </p:nvPr>
        </p:nvSpPr>
        <p:spPr>
          <a:xfrm>
            <a:off x="6553200" y="6245225"/>
            <a:ext cx="2133600" cy="476250"/>
          </a:xfrm>
          <a:noFill/>
        </p:spPr>
        <p:txBody>
          <a:bodyPr/>
          <a:lstStyle/>
          <a:p>
            <a:fld id="{5AA33AAC-A319-4303-8EDF-FC1AD6AAEA2A}" type="slidenum">
              <a:rPr lang="en-US" smtClean="0">
                <a:latin typeface="Arial" charset="0"/>
              </a:rPr>
              <a:pPr/>
              <a:t>55</a:t>
            </a:fld>
            <a:endParaRPr lang="en-US">
              <a:latin typeface="Arial" charset="0"/>
            </a:endParaRPr>
          </a:p>
        </p:txBody>
      </p:sp>
      <p:sp>
        <p:nvSpPr>
          <p:cNvPr id="44035" name="Rectangle 2"/>
          <p:cNvSpPr>
            <a:spLocks noGrp="1" noChangeArrowheads="1"/>
          </p:cNvSpPr>
          <p:nvPr>
            <p:ph type="body" idx="1"/>
          </p:nvPr>
        </p:nvSpPr>
        <p:spPr>
          <a:xfrm>
            <a:off x="0" y="914400"/>
            <a:ext cx="9067800" cy="5943600"/>
          </a:xfrm>
        </p:spPr>
        <p:txBody>
          <a:bodyPr/>
          <a:lstStyle/>
          <a:p>
            <a:pPr marL="0" indent="0" eaLnBrk="1" hangingPunct="1">
              <a:lnSpc>
                <a:spcPct val="90000"/>
              </a:lnSpc>
              <a:buFontTx/>
              <a:buNone/>
            </a:pPr>
            <a:r>
              <a:rPr lang="en-US" b="1" dirty="0">
                <a:solidFill>
                  <a:srgbClr val="000000"/>
                </a:solidFill>
                <a:latin typeface="Courier New" pitchFamily="49" charset="0"/>
              </a:rPr>
              <a:t>public class ________</a:t>
            </a:r>
          </a:p>
          <a:p>
            <a:pPr marL="0" indent="0" eaLnBrk="1" hangingPunct="1">
              <a:lnSpc>
                <a:spcPct val="90000"/>
              </a:lnSpc>
              <a:buFontTx/>
              <a:buNone/>
            </a:pPr>
            <a:r>
              <a:rPr lang="en-US" b="1" dirty="0">
                <a:solidFill>
                  <a:srgbClr val="000000"/>
                </a:solidFill>
                <a:latin typeface="Courier New" pitchFamily="49" charset="0"/>
              </a:rPr>
              <a:t>{</a:t>
            </a:r>
          </a:p>
          <a:p>
            <a:pPr marL="0" indent="0" eaLnBrk="1" hangingPunct="1">
              <a:lnSpc>
                <a:spcPct val="90000"/>
              </a:lnSpc>
              <a:buFontTx/>
              <a:buNone/>
            </a:pPr>
            <a:r>
              <a:rPr lang="en-US" b="1" dirty="0">
                <a:solidFill>
                  <a:srgbClr val="000000"/>
                </a:solidFill>
                <a:latin typeface="Courier New" pitchFamily="49" charset="0"/>
              </a:rPr>
              <a:t>/* This program checks if a ______ is a  _______. */</a:t>
            </a:r>
          </a:p>
          <a:p>
            <a:pPr marL="0" indent="0" eaLnBrk="1" hangingPunct="1">
              <a:lnSpc>
                <a:spcPct val="90000"/>
              </a:lnSpc>
              <a:buFontTx/>
              <a:buNone/>
            </a:pPr>
            <a:r>
              <a:rPr lang="en-US" b="1" dirty="0">
                <a:solidFill>
                  <a:srgbClr val="000000"/>
                </a:solidFill>
                <a:latin typeface="Courier New" pitchFamily="49" charset="0"/>
              </a:rPr>
              <a:t>public static void main(String </a:t>
            </a:r>
            <a:r>
              <a:rPr lang="en-US" b="1" dirty="0" err="1">
                <a:solidFill>
                  <a:srgbClr val="000000"/>
                </a:solidFill>
                <a:latin typeface="Courier New" pitchFamily="49" charset="0"/>
              </a:rPr>
              <a:t>str</a:t>
            </a:r>
            <a:r>
              <a:rPr lang="en-US" b="1" dirty="0">
                <a:solidFill>
                  <a:srgbClr val="000000"/>
                </a:solidFill>
                <a:latin typeface="Courier New" pitchFamily="49" charset="0"/>
              </a:rPr>
              <a:t>[]){</a:t>
            </a:r>
          </a:p>
          <a:p>
            <a:pPr marL="0" indent="0" eaLnBrk="1" hangingPunct="1">
              <a:lnSpc>
                <a:spcPct val="90000"/>
              </a:lnSpc>
              <a:buFontTx/>
              <a:buNone/>
            </a:pPr>
            <a:r>
              <a:rPr lang="en-US" b="1" dirty="0">
                <a:solidFill>
                  <a:srgbClr val="000000"/>
                </a:solidFill>
                <a:latin typeface="Courier New" pitchFamily="49" charset="0"/>
              </a:rPr>
              <a:t>int num = 5; </a:t>
            </a:r>
          </a:p>
          <a:p>
            <a:pPr marL="0" indent="0" eaLnBrk="1" hangingPunct="1">
              <a:lnSpc>
                <a:spcPct val="90000"/>
              </a:lnSpc>
              <a:buFontTx/>
              <a:buNone/>
            </a:pPr>
            <a:r>
              <a:rPr lang="en-US" b="1" dirty="0">
                <a:solidFill>
                  <a:srgbClr val="000000"/>
                </a:solidFill>
                <a:latin typeface="Courier New" pitchFamily="49" charset="0"/>
              </a:rPr>
              <a:t>boolean flag=true; </a:t>
            </a:r>
          </a:p>
          <a:p>
            <a:pPr marL="457200" indent="-457200">
              <a:lnSpc>
                <a:spcPct val="90000"/>
              </a:lnSpc>
              <a:spcBef>
                <a:spcPct val="50000"/>
              </a:spcBef>
              <a:buNone/>
            </a:pPr>
            <a:r>
              <a:rPr lang="en-US" b="1" dirty="0">
                <a:solidFill>
                  <a:srgbClr val="000000"/>
                </a:solidFill>
                <a:latin typeface="Courier New" pitchFamily="49" charset="0"/>
              </a:rPr>
              <a:t>for (int </a:t>
            </a:r>
            <a:r>
              <a:rPr lang="en-US" b="1" dirty="0" err="1">
                <a:solidFill>
                  <a:srgbClr val="000000"/>
                </a:solidFill>
                <a:latin typeface="Courier New" pitchFamily="49" charset="0"/>
              </a:rPr>
              <a:t>i</a:t>
            </a:r>
            <a:r>
              <a:rPr lang="en-US" b="1" dirty="0">
                <a:solidFill>
                  <a:srgbClr val="000000"/>
                </a:solidFill>
                <a:latin typeface="Courier New" pitchFamily="49" charset="0"/>
              </a:rPr>
              <a:t>=2;i&lt;=num/2;i++){</a:t>
            </a:r>
          </a:p>
          <a:p>
            <a:pPr marL="457200" indent="-457200">
              <a:lnSpc>
                <a:spcPct val="90000"/>
              </a:lnSpc>
              <a:spcBef>
                <a:spcPct val="50000"/>
              </a:spcBef>
              <a:buNone/>
            </a:pPr>
            <a:r>
              <a:rPr lang="en-US" b="1" dirty="0">
                <a:solidFill>
                  <a:srgbClr val="000000"/>
                </a:solidFill>
                <a:latin typeface="Courier New" pitchFamily="49" charset="0"/>
              </a:rPr>
              <a:t> if(</a:t>
            </a:r>
            <a:r>
              <a:rPr lang="en-US" b="1" dirty="0" err="1">
                <a:solidFill>
                  <a:srgbClr val="000000"/>
                </a:solidFill>
                <a:latin typeface="Courier New" pitchFamily="49" charset="0"/>
              </a:rPr>
              <a:t>num%i</a:t>
            </a:r>
            <a:r>
              <a:rPr lang="en-US" b="1" dirty="0">
                <a:solidFill>
                  <a:srgbClr val="000000"/>
                </a:solidFill>
                <a:latin typeface="Courier New" pitchFamily="49" charset="0"/>
              </a:rPr>
              <a:t>==0){</a:t>
            </a:r>
          </a:p>
          <a:p>
            <a:pPr marL="457200" indent="-457200">
              <a:lnSpc>
                <a:spcPct val="90000"/>
              </a:lnSpc>
              <a:spcBef>
                <a:spcPct val="50000"/>
              </a:spcBef>
              <a:buNone/>
            </a:pPr>
            <a:r>
              <a:rPr lang="en-US" b="1" dirty="0">
                <a:solidFill>
                  <a:srgbClr val="000000"/>
                </a:solidFill>
                <a:latin typeface="Courier New" pitchFamily="49" charset="0"/>
              </a:rPr>
              <a:t>  	flag=false;</a:t>
            </a:r>
          </a:p>
          <a:p>
            <a:pPr marL="457200" indent="-457200">
              <a:lnSpc>
                <a:spcPct val="90000"/>
              </a:lnSpc>
              <a:spcBef>
                <a:spcPct val="50000"/>
              </a:spcBef>
              <a:buNone/>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(“_______”);</a:t>
            </a:r>
          </a:p>
          <a:p>
            <a:pPr marL="457200" indent="-457200">
              <a:lnSpc>
                <a:spcPct val="90000"/>
              </a:lnSpc>
              <a:spcBef>
                <a:spcPct val="50000"/>
              </a:spcBef>
              <a:buNone/>
            </a:pPr>
            <a:r>
              <a:rPr lang="en-US" b="1" dirty="0">
                <a:solidFill>
                  <a:srgbClr val="000000"/>
                </a:solidFill>
                <a:latin typeface="Courier New" pitchFamily="49" charset="0"/>
              </a:rPr>
              <a:t>  	return; </a:t>
            </a:r>
          </a:p>
          <a:p>
            <a:pPr marL="457200" indent="-457200">
              <a:lnSpc>
                <a:spcPct val="90000"/>
              </a:lnSpc>
              <a:spcBef>
                <a:spcPct val="50000"/>
              </a:spcBef>
              <a:buNone/>
            </a:pPr>
            <a:r>
              <a:rPr lang="en-US" b="1" dirty="0">
                <a:solidFill>
                  <a:srgbClr val="000000"/>
                </a:solidFill>
                <a:latin typeface="Courier New" pitchFamily="49" charset="0"/>
              </a:rPr>
              <a:t>	}</a:t>
            </a:r>
          </a:p>
          <a:p>
            <a:pPr marL="457200" indent="-457200">
              <a:lnSpc>
                <a:spcPct val="90000"/>
              </a:lnSpc>
              <a:spcBef>
                <a:spcPct val="50000"/>
              </a:spcBef>
              <a:buNone/>
            </a:pPr>
            <a:r>
              <a:rPr lang="en-US" b="1" dirty="0">
                <a:solidFill>
                  <a:srgbClr val="000000"/>
                </a:solidFill>
                <a:latin typeface="Courier New" pitchFamily="49" charset="0"/>
              </a:rPr>
              <a:t>}</a:t>
            </a:r>
          </a:p>
          <a:p>
            <a:pPr marL="457200" indent="-457200">
              <a:lnSpc>
                <a:spcPct val="90000"/>
              </a:lnSpc>
              <a:spcBef>
                <a:spcPct val="50000"/>
              </a:spcBef>
              <a:buNone/>
            </a:pPr>
            <a:r>
              <a:rPr lang="en-US" b="1" dirty="0">
                <a:solidFill>
                  <a:srgbClr val="000000"/>
                </a:solidFill>
                <a:latin typeface="Courier New" pitchFamily="49" charset="0"/>
              </a:rPr>
              <a:t>if (flag)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(“______");</a:t>
            </a:r>
          </a:p>
          <a:p>
            <a:pPr marL="457200" indent="-457200">
              <a:lnSpc>
                <a:spcPct val="90000"/>
              </a:lnSpc>
              <a:spcBef>
                <a:spcPct val="50000"/>
              </a:spcBef>
              <a:buNone/>
            </a:pPr>
            <a:r>
              <a:rPr lang="en-US" b="1" dirty="0">
                <a:solidFill>
                  <a:srgbClr val="000000"/>
                </a:solidFill>
                <a:latin typeface="Courier New" pitchFamily="49" charset="0"/>
              </a:rPr>
              <a:t>}}</a:t>
            </a:r>
          </a:p>
          <a:p>
            <a:pPr marL="0" indent="0" eaLnBrk="1" hangingPunct="1">
              <a:lnSpc>
                <a:spcPct val="90000"/>
              </a:lnSpc>
              <a:buFontTx/>
              <a:buNone/>
            </a:pPr>
            <a:endParaRPr lang="en-US" b="1" dirty="0">
              <a:solidFill>
                <a:srgbClr val="000000"/>
              </a:solidFill>
              <a:latin typeface="Courier New" pitchFamily="49" charset="0"/>
            </a:endParaRPr>
          </a:p>
        </p:txBody>
      </p:sp>
      <p:sp>
        <p:nvSpPr>
          <p:cNvPr id="44038" name="Rectangle 6"/>
          <p:cNvSpPr>
            <a:spLocks noChangeArrowheads="1"/>
          </p:cNvSpPr>
          <p:nvPr/>
        </p:nvSpPr>
        <p:spPr bwMode="auto">
          <a:xfrm>
            <a:off x="42224" y="146447"/>
            <a:ext cx="5325497" cy="615553"/>
          </a:xfrm>
          <a:prstGeom prst="rect">
            <a:avLst/>
          </a:prstGeom>
          <a:noFill/>
          <a:ln w="9525">
            <a:noFill/>
            <a:miter lim="800000"/>
            <a:headEnd/>
            <a:tailEnd/>
          </a:ln>
        </p:spPr>
        <p:txBody>
          <a:bodyPr wrap="none">
            <a:spAutoFit/>
          </a:bodyPr>
          <a:lstStyle/>
          <a:p>
            <a:pPr algn="ctr">
              <a:lnSpc>
                <a:spcPct val="85000"/>
              </a:lnSpc>
            </a:pPr>
            <a:r>
              <a:rPr lang="en-US" sz="4000" b="1" dirty="0">
                <a:solidFill>
                  <a:schemeClr val="bg1"/>
                </a:solidFill>
              </a:rPr>
              <a:t> </a:t>
            </a:r>
            <a:r>
              <a:rPr lang="en-US" sz="4000" b="1" dirty="0">
                <a:solidFill>
                  <a:schemeClr val="bg1"/>
                </a:solidFill>
                <a:latin typeface="Courier New" pitchFamily="49" charset="0"/>
                <a:cs typeface="Courier New" pitchFamily="49" charset="0"/>
              </a:rPr>
              <a:t>for</a:t>
            </a:r>
            <a:r>
              <a:rPr lang="en-US" sz="4000" b="1" dirty="0">
                <a:solidFill>
                  <a:schemeClr val="bg1"/>
                </a:solidFill>
              </a:rPr>
              <a:t> loop- Example 1</a:t>
            </a:r>
          </a:p>
        </p:txBody>
      </p:sp>
      <p:sp>
        <p:nvSpPr>
          <p:cNvPr id="9" name="TextBox 8"/>
          <p:cNvSpPr txBox="1"/>
          <p:nvPr/>
        </p:nvSpPr>
        <p:spPr>
          <a:xfrm>
            <a:off x="4724400" y="5068669"/>
            <a:ext cx="4114800" cy="646331"/>
          </a:xfrm>
          <a:prstGeom prst="rect">
            <a:avLst/>
          </a:prstGeom>
          <a:noFill/>
        </p:spPr>
        <p:txBody>
          <a:bodyPr wrap="square" rtlCol="0">
            <a:spAutoFit/>
          </a:bodyPr>
          <a:lstStyle/>
          <a:p>
            <a:r>
              <a:rPr lang="en-US" b="1" i="1" dirty="0"/>
              <a:t>Can you guess what this code does and fill in the blanks?</a:t>
            </a:r>
          </a:p>
        </p:txBody>
      </p:sp>
      <p:sp>
        <p:nvSpPr>
          <p:cNvPr id="10" name="Rectangle 9"/>
          <p:cNvSpPr/>
          <p:nvPr/>
        </p:nvSpPr>
        <p:spPr>
          <a:xfrm>
            <a:off x="4572000" y="2706469"/>
            <a:ext cx="4572000" cy="646331"/>
          </a:xfrm>
          <a:prstGeom prst="rect">
            <a:avLst/>
          </a:prstGeom>
        </p:spPr>
        <p:txBody>
          <a:bodyPr>
            <a:spAutoFit/>
          </a:bodyPr>
          <a:lstStyle/>
          <a:p>
            <a:pPr>
              <a:defRPr/>
            </a:pPr>
            <a:r>
              <a:rPr lang="en-US" dirty="0">
                <a:solidFill>
                  <a:srgbClr val="002060"/>
                </a:solidFill>
              </a:rPr>
              <a:t>Notice the way i is initialized in the for loop. i is not available outside the for loop. </a:t>
            </a:r>
          </a:p>
        </p:txBody>
      </p:sp>
      <p:sp>
        <p:nvSpPr>
          <p:cNvPr id="11" name="Freeform 10"/>
          <p:cNvSpPr/>
          <p:nvPr/>
        </p:nvSpPr>
        <p:spPr>
          <a:xfrm>
            <a:off x="1209822" y="2736166"/>
            <a:ext cx="3446584" cy="344659"/>
          </a:xfrm>
          <a:custGeom>
            <a:avLst/>
            <a:gdLst>
              <a:gd name="connsiteX0" fmla="*/ 0 w 3446584"/>
              <a:gd name="connsiteY0" fmla="*/ 344659 h 344659"/>
              <a:gd name="connsiteX1" fmla="*/ 2560320 w 3446584"/>
              <a:gd name="connsiteY1" fmla="*/ 49237 h 344659"/>
              <a:gd name="connsiteX2" fmla="*/ 3446584 w 3446584"/>
              <a:gd name="connsiteY2" fmla="*/ 49237 h 344659"/>
            </a:gdLst>
            <a:ahLst/>
            <a:cxnLst>
              <a:cxn ang="0">
                <a:pos x="connsiteX0" y="connsiteY0"/>
              </a:cxn>
              <a:cxn ang="0">
                <a:pos x="connsiteX1" y="connsiteY1"/>
              </a:cxn>
              <a:cxn ang="0">
                <a:pos x="connsiteX2" y="connsiteY2"/>
              </a:cxn>
            </a:cxnLst>
            <a:rect l="l" t="t" r="r" b="b"/>
            <a:pathLst>
              <a:path w="3446584" h="344659">
                <a:moveTo>
                  <a:pt x="0" y="344659"/>
                </a:moveTo>
                <a:lnTo>
                  <a:pt x="2560320" y="49237"/>
                </a:lnTo>
                <a:cubicBezTo>
                  <a:pt x="3134750" y="0"/>
                  <a:pt x="3290667" y="24618"/>
                  <a:pt x="3446584" y="49237"/>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838200"/>
          </a:xfrm>
        </p:spPr>
        <p:txBody>
          <a:bodyPr/>
          <a:lstStyle/>
          <a:p>
            <a:r>
              <a:rPr lang="en-US" dirty="0">
                <a:latin typeface="Courier New" pitchFamily="49" charset="0"/>
                <a:cs typeface="Courier New" pitchFamily="49" charset="0"/>
              </a:rPr>
              <a:t>for</a:t>
            </a:r>
            <a:r>
              <a:rPr lang="en-US" dirty="0"/>
              <a:t> loop multiple declarations- Example 2</a:t>
            </a:r>
          </a:p>
        </p:txBody>
      </p:sp>
      <p:sp>
        <p:nvSpPr>
          <p:cNvPr id="3" name="Content Placeholder 2"/>
          <p:cNvSpPr>
            <a:spLocks noGrp="1"/>
          </p:cNvSpPr>
          <p:nvPr>
            <p:ph idx="1"/>
          </p:nvPr>
        </p:nvSpPr>
        <p:spPr>
          <a:xfrm>
            <a:off x="457200" y="1219201"/>
            <a:ext cx="8229600" cy="4191000"/>
          </a:xfrm>
        </p:spPr>
        <p:txBody>
          <a:bodyPr/>
          <a:lstStyle/>
          <a:p>
            <a:pPr>
              <a:buNone/>
            </a:pPr>
            <a:r>
              <a:rPr lang="en-US" b="1" dirty="0">
                <a:solidFill>
                  <a:schemeClr val="tx1"/>
                </a:solidFill>
                <a:latin typeface="Courier New" pitchFamily="49" charset="0"/>
                <a:cs typeface="Courier New" pitchFamily="49" charset="0"/>
              </a:rPr>
              <a:t>public class Test{</a:t>
            </a:r>
          </a:p>
          <a:p>
            <a:pPr>
              <a:buNone/>
            </a:pPr>
            <a:r>
              <a:rPr lang="en-US" b="1" dirty="0">
                <a:solidFill>
                  <a:schemeClr val="tx1"/>
                </a:solidFill>
                <a:latin typeface="Courier New" pitchFamily="49" charset="0"/>
                <a:cs typeface="Courier New" pitchFamily="49" charset="0"/>
              </a:rPr>
              <a:t>public static void main(String[] </a:t>
            </a:r>
            <a:r>
              <a:rPr lang="en-US" b="1" dirty="0" err="1">
                <a:solidFill>
                  <a:schemeClr val="tx1"/>
                </a:solidFill>
                <a:latin typeface="Courier New" pitchFamily="49" charset="0"/>
                <a:cs typeface="Courier New" pitchFamily="49" charset="0"/>
              </a:rPr>
              <a:t>args</a:t>
            </a: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a:t>
            </a:r>
          </a:p>
          <a:p>
            <a:pPr>
              <a:buNone/>
            </a:pPr>
            <a:r>
              <a:rPr lang="nn-NO" b="1" dirty="0">
                <a:solidFill>
                  <a:schemeClr val="tx1"/>
                </a:solidFill>
                <a:latin typeface="Courier New" pitchFamily="49" charset="0"/>
                <a:cs typeface="Courier New" pitchFamily="49" charset="0"/>
              </a:rPr>
              <a:t>for(int i=1, j=5 ; (i&lt;5) &amp;&amp; (j&gt;0) ; i++ , j--) {</a:t>
            </a:r>
          </a:p>
          <a:p>
            <a:pPr>
              <a:buNone/>
            </a:pP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a:t>
            </a:r>
            <a:r>
              <a:rPr lang="en-US" b="1" i="1" dirty="0" err="1">
                <a:solidFill>
                  <a:schemeClr val="tx1"/>
                </a:solidFill>
                <a:latin typeface="Courier New" pitchFamily="49" charset="0"/>
                <a:cs typeface="Courier New" pitchFamily="49" charset="0"/>
              </a:rPr>
              <a:t>i+j</a:t>
            </a:r>
            <a:r>
              <a:rPr lang="en-US" b="1" i="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a:t>
            </a:r>
          </a:p>
          <a:p>
            <a:pPr>
              <a:buNone/>
            </a:pPr>
            <a:r>
              <a:rPr lang="en-US" b="1" strike="sngStrike" dirty="0">
                <a:solidFill>
                  <a:schemeClr val="tx1"/>
                </a:solidFill>
                <a:latin typeface="Courier New" pitchFamily="49" charset="0"/>
                <a:cs typeface="Courier New" pitchFamily="49" charset="0"/>
              </a:rPr>
              <a:t>i=12; </a:t>
            </a:r>
            <a:r>
              <a:rPr lang="en-US" b="1" dirty="0">
                <a:solidFill>
                  <a:schemeClr val="tx1"/>
                </a:solidFill>
                <a:latin typeface="Courier New" pitchFamily="49" charset="0"/>
                <a:cs typeface="Courier New" pitchFamily="49" charset="0"/>
              </a:rPr>
              <a:t> /* gives error since i and j are available only inside the for loop */</a:t>
            </a:r>
            <a:endParaRPr lang="en-US" b="1" strike="sngStrike" dirty="0">
              <a:solidFill>
                <a:schemeClr val="tx1"/>
              </a:solidFill>
              <a:latin typeface="Courier New" pitchFamily="49" charset="0"/>
              <a:cs typeface="Courier New" pitchFamily="49" charset="0"/>
            </a:endParaRPr>
          </a:p>
          <a:p>
            <a:pPr>
              <a:buNone/>
            </a:pP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for</a:t>
            </a:r>
            <a:r>
              <a:rPr lang="en-US" dirty="0"/>
              <a:t> loop omitting options - Example 3</a:t>
            </a:r>
          </a:p>
        </p:txBody>
      </p:sp>
      <p:sp>
        <p:nvSpPr>
          <p:cNvPr id="3" name="Content Placeholder 2"/>
          <p:cNvSpPr>
            <a:spLocks noGrp="1"/>
          </p:cNvSpPr>
          <p:nvPr>
            <p:ph idx="1"/>
          </p:nvPr>
        </p:nvSpPr>
        <p:spPr>
          <a:xfrm>
            <a:off x="381000" y="1219200"/>
            <a:ext cx="8534400" cy="5410200"/>
          </a:xfrm>
        </p:spPr>
        <p:txBody>
          <a:bodyPr/>
          <a:lstStyle/>
          <a:p>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None/>
            </a:pPr>
            <a:r>
              <a:rPr lang="en-US" b="1" dirty="0">
                <a:solidFill>
                  <a:schemeClr val="tx1"/>
                </a:solidFill>
                <a:latin typeface="Courier New" pitchFamily="49" charset="0"/>
                <a:cs typeface="Courier New" pitchFamily="49" charset="0"/>
              </a:rPr>
              <a:t>	for(; j&gt;0 ;j--) {</a:t>
            </a:r>
          </a:p>
          <a:p>
            <a:pPr>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None/>
            </a:pPr>
            <a:r>
              <a:rPr lang="en-US" b="1" dirty="0">
                <a:solidFill>
                  <a:schemeClr val="tx1"/>
                </a:solidFill>
                <a:latin typeface="Courier New" pitchFamily="49" charset="0"/>
                <a:cs typeface="Courier New" pitchFamily="49" charset="0"/>
              </a:rPr>
              <a:t>	for(;j&gt;0;) {j--;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None/>
            </a:pPr>
            <a:r>
              <a:rPr lang="en-US" b="1" dirty="0">
                <a:solidFill>
                  <a:schemeClr val="tx1"/>
                </a:solidFill>
                <a:latin typeface="Courier New" pitchFamily="49" charset="0"/>
                <a:cs typeface="Courier New" pitchFamily="49" charset="0"/>
              </a:rPr>
              <a:t>	for(;;j--) {</a:t>
            </a:r>
          </a:p>
          <a:p>
            <a:pPr>
              <a:buNone/>
            </a:pPr>
            <a:r>
              <a:rPr lang="en-US" b="1" dirty="0">
                <a:solidFill>
                  <a:schemeClr val="tx1"/>
                </a:solidFill>
                <a:latin typeface="Courier New" pitchFamily="49" charset="0"/>
                <a:cs typeface="Courier New" pitchFamily="49" charset="0"/>
              </a:rPr>
              <a:t>	if(j&lt;0) break;</a:t>
            </a:r>
          </a:p>
          <a:p>
            <a:pPr>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endParaRPr lang="en-US" b="1" dirty="0">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for(;;){…} </a:t>
            </a:r>
          </a:p>
          <a:p>
            <a:pPr>
              <a:buNone/>
            </a:pPr>
            <a:r>
              <a:rPr lang="en-US" kern="1200" dirty="0">
                <a:solidFill>
                  <a:srgbClr val="002060"/>
                </a:solidFill>
                <a:latin typeface="Arial" charset="0"/>
              </a:rPr>
              <a:t>What is the purpose of the statement above?</a:t>
            </a: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while</a:t>
            </a:r>
            <a:r>
              <a:rPr lang="en-US" sz="4000" dirty="0"/>
              <a:t> and </a:t>
            </a:r>
            <a:r>
              <a:rPr lang="en-US" sz="4000" dirty="0">
                <a:latin typeface="Courier New" pitchFamily="49" charset="0"/>
                <a:cs typeface="Courier New" pitchFamily="49" charset="0"/>
              </a:rPr>
              <a:t>do-while</a:t>
            </a:r>
            <a:r>
              <a:rPr lang="en-US" sz="4000" dirty="0"/>
              <a:t> loop</a:t>
            </a:r>
          </a:p>
        </p:txBody>
      </p:sp>
      <p:sp>
        <p:nvSpPr>
          <p:cNvPr id="3" name="Content Placeholder 2"/>
          <p:cNvSpPr>
            <a:spLocks noGrp="1"/>
          </p:cNvSpPr>
          <p:nvPr>
            <p:ph idx="1"/>
          </p:nvPr>
        </p:nvSpPr>
        <p:spPr>
          <a:xfrm>
            <a:off x="76200" y="2133600"/>
            <a:ext cx="8991600" cy="4267200"/>
          </a:xfrm>
        </p:spPr>
        <p:txBody>
          <a:bodyPr/>
          <a:lstStyle/>
          <a:p>
            <a:r>
              <a:rPr lang="en-US" dirty="0"/>
              <a:t>Like in C, </a:t>
            </a:r>
            <a:r>
              <a:rPr lang="en-US" b="1" kern="1200" dirty="0">
                <a:solidFill>
                  <a:srgbClr val="000000"/>
                </a:solidFill>
                <a:latin typeface="Courier New" pitchFamily="49" charset="0"/>
              </a:rPr>
              <a:t>while</a:t>
            </a:r>
            <a:r>
              <a:rPr lang="en-US" dirty="0"/>
              <a:t> and </a:t>
            </a:r>
            <a:r>
              <a:rPr lang="en-US" b="1" kern="1200" dirty="0">
                <a:solidFill>
                  <a:srgbClr val="000000"/>
                </a:solidFill>
                <a:latin typeface="Courier New" pitchFamily="49" charset="0"/>
              </a:rPr>
              <a:t>do-while</a:t>
            </a:r>
            <a:r>
              <a:rPr lang="en-US" dirty="0"/>
              <a:t> statement is used to iterate through a set of statements till the condition remains true.</a:t>
            </a:r>
          </a:p>
          <a:p>
            <a:r>
              <a:rPr lang="en-US" b="1" kern="1200" dirty="0">
                <a:solidFill>
                  <a:srgbClr val="000000"/>
                </a:solidFill>
                <a:latin typeface="Courier New" pitchFamily="49" charset="0"/>
              </a:rPr>
              <a:t>while</a:t>
            </a:r>
            <a:r>
              <a:rPr lang="en-US" dirty="0"/>
              <a:t> evaluates the condition before at the beginning of each iteration whereas </a:t>
            </a:r>
            <a:r>
              <a:rPr lang="en-US" b="1" kern="1200" dirty="0">
                <a:solidFill>
                  <a:srgbClr val="000000"/>
                </a:solidFill>
                <a:latin typeface="Courier New" pitchFamily="49" charset="0"/>
              </a:rPr>
              <a:t>do-while</a:t>
            </a:r>
            <a:r>
              <a:rPr lang="en-US" dirty="0"/>
              <a:t> evaluates condition only at the end of each iteration.</a:t>
            </a:r>
          </a:p>
          <a:p>
            <a:r>
              <a:rPr lang="en-US" dirty="0"/>
              <a:t>Therefore, </a:t>
            </a:r>
            <a:r>
              <a:rPr lang="en-US" b="1" kern="1200" dirty="0">
                <a:solidFill>
                  <a:srgbClr val="000000"/>
                </a:solidFill>
                <a:latin typeface="Courier New" pitchFamily="49" charset="0"/>
              </a:rPr>
              <a:t>do-while</a:t>
            </a:r>
            <a:r>
              <a:rPr lang="en-US" dirty="0"/>
              <a:t> guarantees that the loop statements are executed at least once.</a:t>
            </a:r>
          </a:p>
          <a:p>
            <a:pPr>
              <a:buNone/>
            </a:pPr>
            <a:r>
              <a:rPr lang="en-US" dirty="0"/>
              <a:t>	</a:t>
            </a:r>
            <a:r>
              <a:rPr lang="en-US" i="1" dirty="0">
                <a:solidFill>
                  <a:schemeClr val="tx1"/>
                </a:solidFill>
              </a:rPr>
              <a:t>Condition expression must result in ___________</a:t>
            </a:r>
          </a:p>
          <a:p>
            <a:pPr>
              <a:buNone/>
            </a:pPr>
            <a:r>
              <a:rPr lang="en-US" i="1" dirty="0">
                <a:solidFill>
                  <a:schemeClr val="tx1"/>
                </a:solidFill>
              </a:rPr>
              <a:t>	Can you think of a situation where you would prefer </a:t>
            </a:r>
            <a:r>
              <a:rPr lang="en-US" b="1" kern="1200" dirty="0">
                <a:solidFill>
                  <a:srgbClr val="000000"/>
                </a:solidFill>
                <a:latin typeface="Courier New" pitchFamily="49" charset="0"/>
              </a:rPr>
              <a:t>do-while</a:t>
            </a:r>
            <a:r>
              <a:rPr lang="en-US" i="1" dirty="0">
                <a:solidFill>
                  <a:schemeClr val="tx1"/>
                </a:solidFill>
              </a:rPr>
              <a:t> instead of </a:t>
            </a:r>
            <a:r>
              <a:rPr lang="en-US" b="1" kern="1200" dirty="0">
                <a:solidFill>
                  <a:srgbClr val="000000"/>
                </a:solidFill>
                <a:latin typeface="Courier New" pitchFamily="49" charset="0"/>
              </a:rPr>
              <a:t>while</a:t>
            </a:r>
            <a:r>
              <a:rPr lang="en-US" i="1" dirty="0">
                <a:solidFill>
                  <a:schemeClr val="tx1"/>
                </a:solidFill>
              </a:rPr>
              <a:t>?</a:t>
            </a:r>
          </a:p>
          <a:p>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58</a:t>
            </a:fld>
            <a:endParaRPr lang="en-US"/>
          </a:p>
        </p:txBody>
      </p:sp>
      <p:sp>
        <p:nvSpPr>
          <p:cNvPr id="5" name="Rectangle 2"/>
          <p:cNvSpPr>
            <a:spLocks noChangeArrowheads="1"/>
          </p:cNvSpPr>
          <p:nvPr/>
        </p:nvSpPr>
        <p:spPr bwMode="auto">
          <a:xfrm>
            <a:off x="228600" y="1264384"/>
            <a:ext cx="8763000" cy="861774"/>
          </a:xfrm>
          <a:prstGeom prst="rect">
            <a:avLst/>
          </a:prstGeom>
          <a:noFill/>
          <a:ln w="9525">
            <a:noFill/>
            <a:miter lim="800000"/>
            <a:headEnd/>
            <a:tailEnd/>
          </a:ln>
        </p:spPr>
        <p:txBody>
          <a:bodyPr>
            <a:spAutoFit/>
          </a:bodyPr>
          <a:lstStyle/>
          <a:p>
            <a:pPr>
              <a:spcBef>
                <a:spcPct val="50000"/>
              </a:spcBef>
              <a:buClr>
                <a:srgbClr val="002060"/>
              </a:buClr>
              <a:buFont typeface="Wingdings" pitchFamily="2" charset="2"/>
              <a:buChar char="§"/>
            </a:pPr>
            <a:r>
              <a:rPr lang="en-US" sz="2000" b="1" dirty="0">
                <a:solidFill>
                  <a:srgbClr val="000000"/>
                </a:solidFill>
                <a:latin typeface="Courier New" pitchFamily="49" charset="0"/>
              </a:rPr>
              <a:t>while(</a:t>
            </a:r>
            <a:r>
              <a:rPr lang="en-US" sz="2000" b="1" i="1" dirty="0">
                <a:solidFill>
                  <a:srgbClr val="000000"/>
                </a:solidFill>
                <a:latin typeface="Courier New" pitchFamily="49" charset="0"/>
              </a:rPr>
              <a:t>condition</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statement(s)</a:t>
            </a:r>
            <a:r>
              <a:rPr lang="en-US" sz="2000" b="1" dirty="0">
                <a:solidFill>
                  <a:srgbClr val="000000"/>
                </a:solidFill>
                <a:latin typeface="Courier New" pitchFamily="49" charset="0"/>
              </a:rPr>
              <a:t>;</a:t>
            </a:r>
          </a:p>
          <a:p>
            <a:pPr>
              <a:spcBef>
                <a:spcPct val="50000"/>
              </a:spcBef>
              <a:buClr>
                <a:srgbClr val="002060"/>
              </a:buClr>
              <a:buFont typeface="Wingdings" pitchFamily="2" charset="2"/>
              <a:buChar char="§"/>
            </a:pPr>
            <a:r>
              <a:rPr lang="en-US" sz="2000" b="1" dirty="0">
                <a:solidFill>
                  <a:srgbClr val="000000"/>
                </a:solidFill>
                <a:latin typeface="Courier New" pitchFamily="49" charset="0"/>
              </a:rPr>
              <a:t>do </a:t>
            </a:r>
            <a:r>
              <a:rPr lang="en-US" sz="2000" b="1" i="1" dirty="0">
                <a:solidFill>
                  <a:srgbClr val="000000"/>
                </a:solidFill>
                <a:latin typeface="Courier New" pitchFamily="49" charset="0"/>
              </a:rPr>
              <a:t>statement(s)</a:t>
            </a:r>
            <a:r>
              <a:rPr lang="en-US" sz="2000" b="1" dirty="0">
                <a:solidFill>
                  <a:srgbClr val="000000"/>
                </a:solidFill>
                <a:latin typeface="Courier New" pitchFamily="49" charset="0"/>
              </a:rPr>
              <a:t> while(</a:t>
            </a:r>
            <a:r>
              <a:rPr lang="en-US" sz="2000" b="1" i="1" dirty="0">
                <a:solidFill>
                  <a:srgbClr val="000000"/>
                </a:solidFill>
                <a:latin typeface="Courier New" pitchFamily="49" charset="0"/>
              </a:rPr>
              <a:t>condition</a:t>
            </a:r>
            <a:r>
              <a:rPr lang="en-US" sz="2000" b="1" dirty="0">
                <a:solidFill>
                  <a:srgbClr val="000000"/>
                </a:solidFill>
                <a:latin typeface="Courier New" pitchFamily="49" charset="0"/>
              </a:rPr>
              <a:t>);</a:t>
            </a:r>
            <a:endParaRPr lang="en-US" sz="2000" dirty="0">
              <a:latin typeface="Times New Roman" pitchFamily="18" charset="0"/>
              <a:sym typeface="Wingdings" pitchFamily="2" charset="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while </a:t>
            </a:r>
            <a:r>
              <a:rPr lang="en-US" sz="4000" dirty="0"/>
              <a:t>loop- Example</a:t>
            </a:r>
          </a:p>
        </p:txBody>
      </p:sp>
      <p:sp>
        <p:nvSpPr>
          <p:cNvPr id="3" name="Content Placeholder 2"/>
          <p:cNvSpPr>
            <a:spLocks noGrp="1"/>
          </p:cNvSpPr>
          <p:nvPr>
            <p:ph idx="1"/>
          </p:nvPr>
        </p:nvSpPr>
        <p:spPr/>
        <p:txBody>
          <a:bodyPr/>
          <a:lstStyle/>
          <a:p>
            <a:pPr>
              <a:buNone/>
            </a:pPr>
            <a:r>
              <a:rPr lang="en-US" b="1" dirty="0">
                <a:solidFill>
                  <a:schemeClr val="tx1"/>
                </a:solidFill>
                <a:latin typeface="Courier New" pitchFamily="49" charset="0"/>
                <a:cs typeface="Courier New" pitchFamily="49" charset="0"/>
              </a:rPr>
              <a:t>int j=10002;</a:t>
            </a:r>
          </a:p>
          <a:p>
            <a:pPr>
              <a:buNone/>
            </a:pPr>
            <a:r>
              <a:rPr lang="en-US" b="1" dirty="0">
                <a:solidFill>
                  <a:schemeClr val="tx1"/>
                </a:solidFill>
                <a:latin typeface="Courier New" pitchFamily="49" charset="0"/>
                <a:cs typeface="Courier New" pitchFamily="49" charset="0"/>
              </a:rPr>
              <a:t>while(true)</a:t>
            </a:r>
          </a:p>
          <a:p>
            <a:pPr>
              <a:buNone/>
            </a:pP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if(j/13 ==0) break;</a:t>
            </a:r>
          </a:p>
          <a:p>
            <a:pPr>
              <a:buNone/>
            </a:pPr>
            <a:r>
              <a:rPr lang="en-US" b="1" dirty="0">
                <a:solidFill>
                  <a:schemeClr val="tx1"/>
                </a:solidFill>
                <a:latin typeface="Courier New" pitchFamily="49" charset="0"/>
                <a:cs typeface="Courier New" pitchFamily="49" charset="0"/>
              </a:rPr>
              <a:t>else</a:t>
            </a:r>
          </a:p>
          <a:p>
            <a:pPr>
              <a:buNone/>
            </a:pPr>
            <a:r>
              <a:rPr lang="en-US" b="1" dirty="0">
                <a:solidFill>
                  <a:schemeClr val="tx1"/>
                </a:solidFill>
                <a:latin typeface="Courier New" pitchFamily="49" charset="0"/>
                <a:cs typeface="Courier New" pitchFamily="49" charset="0"/>
              </a:rPr>
              <a:t>j++;</a:t>
            </a:r>
          </a:p>
          <a:p>
            <a:pPr>
              <a:buNone/>
            </a:pPr>
            <a:r>
              <a:rPr lang="en-US" b="1" dirty="0">
                <a:solidFill>
                  <a:schemeClr val="tx1"/>
                </a:solidFill>
                <a:latin typeface="Courier New" pitchFamily="49" charset="0"/>
                <a:cs typeface="Courier New" pitchFamily="49" charset="0"/>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59</a:t>
            </a:fld>
            <a:endParaRPr lang="en-US"/>
          </a:p>
        </p:txBody>
      </p:sp>
      <p:sp>
        <p:nvSpPr>
          <p:cNvPr id="5" name="TextBox 4"/>
          <p:cNvSpPr txBox="1"/>
          <p:nvPr/>
        </p:nvSpPr>
        <p:spPr>
          <a:xfrm>
            <a:off x="5181600" y="2286000"/>
            <a:ext cx="3352800" cy="707886"/>
          </a:xfrm>
          <a:prstGeom prst="rect">
            <a:avLst/>
          </a:prstGeom>
          <a:noFill/>
        </p:spPr>
        <p:txBody>
          <a:bodyPr wrap="square" rtlCol="0">
            <a:spAutoFit/>
          </a:bodyPr>
          <a:lstStyle/>
          <a:p>
            <a:r>
              <a:rPr lang="en-US" sz="2000" i="1" dirty="0"/>
              <a:t>What will happen if</a:t>
            </a:r>
            <a:r>
              <a:rPr lang="en-US" sz="2000" dirty="0"/>
              <a:t> </a:t>
            </a:r>
            <a:r>
              <a:rPr lang="en-US" sz="2000" b="1" dirty="0">
                <a:solidFill>
                  <a:srgbClr val="002060"/>
                </a:solidFill>
                <a:latin typeface="Courier New" pitchFamily="49" charset="0"/>
                <a:cs typeface="Courier New" pitchFamily="49" charset="0"/>
              </a:rPr>
              <a:t>true</a:t>
            </a:r>
            <a:r>
              <a:rPr lang="en-US" sz="2000" dirty="0"/>
              <a:t> is </a:t>
            </a:r>
            <a:r>
              <a:rPr lang="en-US" sz="2000" i="1" dirty="0"/>
              <a:t>changed</a:t>
            </a:r>
            <a:r>
              <a:rPr lang="en-US" sz="2000" dirty="0"/>
              <a:t> to </a:t>
            </a:r>
            <a:r>
              <a:rPr lang="en-US" sz="2000" b="1" dirty="0">
                <a:solidFill>
                  <a:srgbClr val="002060"/>
                </a:solidFill>
                <a:latin typeface="Courier New" pitchFamily="49" charset="0"/>
                <a:cs typeface="Courier New" pitchFamily="49" charset="0"/>
              </a:rPr>
              <a:t>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More on Unicode</a:t>
            </a:r>
          </a:p>
        </p:txBody>
      </p:sp>
      <p:sp>
        <p:nvSpPr>
          <p:cNvPr id="3" name="Content Placeholder 2"/>
          <p:cNvSpPr>
            <a:spLocks noGrp="1"/>
          </p:cNvSpPr>
          <p:nvPr>
            <p:ph idx="1"/>
          </p:nvPr>
        </p:nvSpPr>
        <p:spPr>
          <a:xfrm>
            <a:off x="457200" y="1722437"/>
            <a:ext cx="8229600" cy="4525963"/>
          </a:xfrm>
        </p:spPr>
        <p:txBody>
          <a:bodyPr/>
          <a:lstStyle/>
          <a:p>
            <a:r>
              <a:rPr lang="en-US" i="1" dirty="0"/>
              <a:t>Unicode transformation format </a:t>
            </a:r>
            <a:r>
              <a:rPr lang="en-US" dirty="0"/>
              <a:t> is character encoding form that assigns each Unicode scalar value to a unique code unit sequence. The Unicode Standard defines three Unicode encoding forms: </a:t>
            </a:r>
          </a:p>
          <a:p>
            <a:pPr lvl="1"/>
            <a:r>
              <a:rPr lang="en-US" sz="2000" dirty="0"/>
              <a:t>UTF 8</a:t>
            </a:r>
          </a:p>
          <a:p>
            <a:pPr lvl="1"/>
            <a:r>
              <a:rPr lang="en-US" sz="2000" dirty="0"/>
              <a:t>UTF 16</a:t>
            </a:r>
          </a:p>
          <a:p>
            <a:pPr lvl="1"/>
            <a:r>
              <a:rPr lang="en-US" sz="2000" dirty="0"/>
              <a:t>UTF 32</a:t>
            </a:r>
          </a:p>
          <a:p>
            <a:r>
              <a:rPr lang="en-US" dirty="0"/>
              <a:t>Java 6  char supports UTF 16.</a:t>
            </a:r>
          </a:p>
          <a:p>
            <a:r>
              <a:rPr lang="en-US" dirty="0"/>
              <a:t>Example: Printing char in Hindi</a:t>
            </a:r>
          </a:p>
          <a:p>
            <a:pPr lvl="1"/>
            <a:r>
              <a:rPr lang="en-US" sz="2000" b="1" dirty="0" err="1">
                <a:solidFill>
                  <a:schemeClr val="tx1">
                    <a:lumMod val="75000"/>
                    <a:lumOff val="25000"/>
                  </a:schemeClr>
                </a:solidFill>
                <a:latin typeface="Courier New" pitchFamily="49" charset="0"/>
                <a:ea typeface="+mn-ea"/>
                <a:cs typeface="Courier New" pitchFamily="49" charset="0"/>
              </a:rPr>
              <a:t>System.out.println</a:t>
            </a:r>
            <a:r>
              <a:rPr lang="en-US" sz="2000" b="1" dirty="0">
                <a:solidFill>
                  <a:schemeClr val="tx1">
                    <a:lumMod val="75000"/>
                    <a:lumOff val="25000"/>
                  </a:schemeClr>
                </a:solidFill>
                <a:latin typeface="Courier New" pitchFamily="49" charset="0"/>
                <a:ea typeface="+mn-ea"/>
                <a:cs typeface="Courier New" pitchFamily="49" charset="0"/>
              </a:rPr>
              <a:t>("\u0905”); </a:t>
            </a:r>
          </a:p>
          <a:p>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a:t>
            </a:fld>
            <a:endParaRPr lang="en-US"/>
          </a:p>
        </p:txBody>
      </p:sp>
      <p:sp>
        <p:nvSpPr>
          <p:cNvPr id="5" name="Rectangle 4"/>
          <p:cNvSpPr/>
          <p:nvPr/>
        </p:nvSpPr>
        <p:spPr>
          <a:xfrm>
            <a:off x="4038600" y="1170801"/>
            <a:ext cx="5105400" cy="276999"/>
          </a:xfrm>
          <a:prstGeom prst="rect">
            <a:avLst/>
          </a:prstGeom>
        </p:spPr>
        <p:txBody>
          <a:bodyPr wrap="square">
            <a:spAutoFit/>
          </a:bodyPr>
          <a:lstStyle/>
          <a:p>
            <a:r>
              <a:rPr lang="en-US" sz="1200" dirty="0"/>
              <a:t>Definition from http://www.unicode.org/glossary/#unicode_encoding_form</a:t>
            </a:r>
          </a:p>
        </p:txBody>
      </p:sp>
      <p:cxnSp>
        <p:nvCxnSpPr>
          <p:cNvPr id="7" name="Straight Arrow Connector 6"/>
          <p:cNvCxnSpPr/>
          <p:nvPr/>
        </p:nvCxnSpPr>
        <p:spPr>
          <a:xfrm flipH="1">
            <a:off x="5867400" y="1524000"/>
            <a:ext cx="2286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Activity:</a:t>
            </a:r>
            <a:r>
              <a:rPr lang="en-US" sz="4000" dirty="0">
                <a:latin typeface="Courier New" pitchFamily="49" charset="0"/>
                <a:cs typeface="Courier New" pitchFamily="49" charset="0"/>
              </a:rPr>
              <a:t> do-while </a:t>
            </a:r>
            <a:r>
              <a:rPr lang="en-US" sz="4000" dirty="0"/>
              <a:t>loop</a:t>
            </a:r>
          </a:p>
        </p:txBody>
      </p:sp>
      <p:sp>
        <p:nvSpPr>
          <p:cNvPr id="3" name="Content Placeholder 2"/>
          <p:cNvSpPr>
            <a:spLocks noGrp="1"/>
          </p:cNvSpPr>
          <p:nvPr>
            <p:ph idx="1"/>
          </p:nvPr>
        </p:nvSpPr>
        <p:spPr>
          <a:xfrm>
            <a:off x="304800" y="1219200"/>
            <a:ext cx="8382000" cy="5105400"/>
          </a:xfrm>
        </p:spPr>
        <p:txBody>
          <a:bodyPr/>
          <a:lstStyle/>
          <a:p>
            <a:pPr>
              <a:buNone/>
            </a:pPr>
            <a:r>
              <a:rPr lang="en-US" b="1" dirty="0">
                <a:solidFill>
                  <a:schemeClr val="tx1"/>
                </a:solidFill>
                <a:latin typeface="Courier New" pitchFamily="49" charset="0"/>
                <a:cs typeface="Courier New" pitchFamily="49" charset="0"/>
              </a:rPr>
              <a:t>public class Test1 {</a:t>
            </a:r>
          </a:p>
          <a:p>
            <a:pPr>
              <a:buNone/>
            </a:pPr>
            <a:r>
              <a:rPr lang="en-US" b="1" dirty="0">
                <a:solidFill>
                  <a:schemeClr val="tx1"/>
                </a:solidFill>
                <a:latin typeface="Courier New" pitchFamily="49" charset="0"/>
                <a:cs typeface="Courier New" pitchFamily="49" charset="0"/>
              </a:rPr>
              <a:t>public static void main(String[] </a:t>
            </a:r>
            <a:r>
              <a:rPr lang="en-US" b="1" dirty="0" err="1">
                <a:solidFill>
                  <a:schemeClr val="tx1"/>
                </a:solidFill>
                <a:latin typeface="Courier New" pitchFamily="49" charset="0"/>
                <a:cs typeface="Courier New" pitchFamily="49" charset="0"/>
              </a:rPr>
              <a:t>args</a:t>
            </a:r>
            <a:r>
              <a:rPr lang="en-US" b="1" dirty="0">
                <a:solidFill>
                  <a:schemeClr val="tx1"/>
                </a:solidFill>
                <a:latin typeface="Courier New" pitchFamily="49" charset="0"/>
                <a:cs typeface="Courier New" pitchFamily="49" charset="0"/>
              </a:rPr>
              <a:t>) {</a:t>
            </a:r>
          </a:p>
          <a:p>
            <a:pPr>
              <a:buNone/>
            </a:pPr>
            <a:r>
              <a:rPr lang="en-US" b="1" dirty="0">
                <a:solidFill>
                  <a:schemeClr val="tx1"/>
                </a:solidFill>
                <a:latin typeface="Courier New" pitchFamily="49" charset="0"/>
                <a:cs typeface="Courier New" pitchFamily="49" charset="0"/>
              </a:rPr>
              <a:t>// TODO Auto-generated method stub</a:t>
            </a:r>
          </a:p>
          <a:p>
            <a:pPr>
              <a:buNone/>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f1=0,f2=1;</a:t>
            </a:r>
          </a:p>
          <a:p>
            <a:pPr>
              <a:buNone/>
            </a:pP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(f1);</a:t>
            </a:r>
          </a:p>
          <a:p>
            <a:pPr>
              <a:buNone/>
            </a:pP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(f2);</a:t>
            </a:r>
          </a:p>
          <a:p>
            <a:pPr>
              <a:buNone/>
            </a:pPr>
            <a:r>
              <a:rPr lang="en-US" b="1" dirty="0">
                <a:solidFill>
                  <a:schemeClr val="tx1"/>
                </a:solidFill>
                <a:latin typeface="Courier New" pitchFamily="49" charset="0"/>
                <a:cs typeface="Courier New" pitchFamily="49" charset="0"/>
              </a:rPr>
              <a:t>do {</a:t>
            </a:r>
          </a:p>
          <a:p>
            <a:pPr>
              <a:buNone/>
            </a:pPr>
            <a:r>
              <a:rPr lang="en-US" b="1" dirty="0">
                <a:solidFill>
                  <a:schemeClr val="tx1"/>
                </a:solidFill>
                <a:latin typeface="Courier New" pitchFamily="49" charset="0"/>
                <a:cs typeface="Courier New" pitchFamily="49" charset="0"/>
              </a:rPr>
              <a:t>f2=f1+f2;</a:t>
            </a:r>
          </a:p>
          <a:p>
            <a:pPr>
              <a:buNone/>
            </a:pP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(f2);</a:t>
            </a:r>
          </a:p>
          <a:p>
            <a:pPr>
              <a:buNone/>
            </a:pPr>
            <a:r>
              <a:rPr lang="en-US" b="1" dirty="0">
                <a:solidFill>
                  <a:schemeClr val="tx1"/>
                </a:solidFill>
                <a:latin typeface="Courier New" pitchFamily="49" charset="0"/>
                <a:cs typeface="Courier New" pitchFamily="49" charset="0"/>
              </a:rPr>
              <a:t>}while(f2&lt;10);}</a:t>
            </a:r>
          </a:p>
          <a:p>
            <a:pPr>
              <a:buNone/>
            </a:pPr>
            <a:r>
              <a:rPr lang="en-US" b="1" dirty="0">
                <a:solidFill>
                  <a:schemeClr val="tx1"/>
                </a:solidFill>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60</a:t>
            </a:fld>
            <a:endParaRPr lang="en-US"/>
          </a:p>
        </p:txBody>
      </p:sp>
      <p:sp>
        <p:nvSpPr>
          <p:cNvPr id="6" name="TextBox 5"/>
          <p:cNvSpPr txBox="1"/>
          <p:nvPr/>
        </p:nvSpPr>
        <p:spPr>
          <a:xfrm>
            <a:off x="4267200" y="3200400"/>
            <a:ext cx="4648200" cy="2554545"/>
          </a:xfrm>
          <a:prstGeom prst="rect">
            <a:avLst/>
          </a:prstGeom>
          <a:noFill/>
          <a:ln>
            <a:solidFill>
              <a:schemeClr val="bg1">
                <a:lumMod val="85000"/>
              </a:schemeClr>
            </a:solidFill>
          </a:ln>
        </p:spPr>
        <p:txBody>
          <a:bodyPr wrap="square" rtlCol="0">
            <a:spAutoFit/>
          </a:bodyPr>
          <a:lstStyle/>
          <a:p>
            <a:pPr>
              <a:buClr>
                <a:srgbClr val="002060"/>
              </a:buClr>
              <a:buFont typeface="Wingdings" pitchFamily="2" charset="2"/>
              <a:buChar char="§"/>
            </a:pPr>
            <a:r>
              <a:rPr lang="en-US" sz="2000" i="1" dirty="0"/>
              <a:t>What is the program trying to do?</a:t>
            </a:r>
          </a:p>
          <a:p>
            <a:pPr>
              <a:buClr>
                <a:srgbClr val="002060"/>
              </a:buClr>
            </a:pPr>
            <a:endParaRPr lang="en-US" sz="2000" i="1" dirty="0"/>
          </a:p>
          <a:p>
            <a:pPr>
              <a:buClr>
                <a:srgbClr val="002060"/>
              </a:buClr>
              <a:buFont typeface="Wingdings" pitchFamily="2" charset="2"/>
              <a:buChar char="§"/>
            </a:pPr>
            <a:r>
              <a:rPr lang="en-US" sz="2000" i="1" dirty="0"/>
              <a:t>There is problem with this code. Can you correct this code by just inserting a line?</a:t>
            </a:r>
          </a:p>
          <a:p>
            <a:pPr>
              <a:buClr>
                <a:srgbClr val="002060"/>
              </a:buClr>
              <a:buFont typeface="Wingdings" pitchFamily="2" charset="2"/>
              <a:buChar char="§"/>
            </a:pPr>
            <a:endParaRPr lang="en-US" sz="2000" i="1" dirty="0"/>
          </a:p>
          <a:p>
            <a:pPr>
              <a:buClr>
                <a:srgbClr val="002060"/>
              </a:buClr>
              <a:buFont typeface="Wingdings" pitchFamily="2" charset="2"/>
              <a:buChar char="§"/>
            </a:pPr>
            <a:r>
              <a:rPr lang="en-US" sz="2000" i="1" dirty="0"/>
              <a:t>What will the code display after correction?</a:t>
            </a:r>
            <a:endParaRPr lang="en-US" sz="2000" b="1" dirty="0">
              <a:solidFill>
                <a:srgbClr val="002060"/>
              </a:solidFill>
              <a:latin typeface="Courier New" pitchFamily="49" charset="0"/>
              <a:cs typeface="Courier New"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dirty="0"/>
              <a:t>Test your understanding</a:t>
            </a:r>
          </a:p>
        </p:txBody>
      </p:sp>
      <p:sp>
        <p:nvSpPr>
          <p:cNvPr id="5" name="Text Placeholder 4"/>
          <p:cNvSpPr>
            <a:spLocks noGrp="1"/>
          </p:cNvSpPr>
          <p:nvPr>
            <p:ph type="body" idx="1"/>
          </p:nvPr>
        </p:nvSpPr>
        <p:spPr>
          <a:xfrm>
            <a:off x="457200" y="1219200"/>
            <a:ext cx="4040188" cy="639762"/>
          </a:xfrm>
        </p:spPr>
        <p:txBody>
          <a:bodyPr/>
          <a:lstStyle/>
          <a:p>
            <a:r>
              <a:rPr lang="en-US" dirty="0"/>
              <a:t>Scenarios</a:t>
            </a:r>
          </a:p>
        </p:txBody>
      </p:sp>
      <p:sp>
        <p:nvSpPr>
          <p:cNvPr id="6" name="Content Placeholder 5"/>
          <p:cNvSpPr>
            <a:spLocks noGrp="1"/>
          </p:cNvSpPr>
          <p:nvPr>
            <p:ph sz="half" idx="2"/>
          </p:nvPr>
        </p:nvSpPr>
        <p:spPr>
          <a:xfrm>
            <a:off x="457200" y="1858962"/>
            <a:ext cx="4953000" cy="4465638"/>
          </a:xfrm>
        </p:spPr>
        <p:txBody>
          <a:bodyPr/>
          <a:lstStyle/>
          <a:p>
            <a:r>
              <a:rPr lang="en-US" sz="2000" dirty="0"/>
              <a:t>User has to enter his/her information. After he/she finishes entering information, a choice whether he/she wants to change some the details is prompted (Y/N). IF Y is entered he can re-enter the details again.</a:t>
            </a:r>
          </a:p>
          <a:p>
            <a:r>
              <a:rPr lang="en-US" sz="2000" dirty="0"/>
              <a:t>Sum of first 50 odd numbers</a:t>
            </a:r>
          </a:p>
          <a:p>
            <a:r>
              <a:rPr lang="en-US" sz="2000" dirty="0"/>
              <a:t>Easiest way to write infinite loop.</a:t>
            </a:r>
          </a:p>
          <a:p>
            <a:r>
              <a:rPr lang="en-US" sz="2000" dirty="0"/>
              <a:t>Any of the 5 different types of Graph is to be displayed based on the user’s choice.</a:t>
            </a:r>
            <a:endParaRPr lang="en-US" dirty="0"/>
          </a:p>
        </p:txBody>
      </p:sp>
      <p:sp>
        <p:nvSpPr>
          <p:cNvPr id="7" name="Text Placeholder 6"/>
          <p:cNvSpPr>
            <a:spLocks noGrp="1"/>
          </p:cNvSpPr>
          <p:nvPr>
            <p:ph type="body" sz="quarter" idx="3"/>
          </p:nvPr>
        </p:nvSpPr>
        <p:spPr>
          <a:xfrm>
            <a:off x="5715000" y="1200150"/>
            <a:ext cx="3200400" cy="639762"/>
          </a:xfrm>
        </p:spPr>
        <p:txBody>
          <a:bodyPr/>
          <a:lstStyle/>
          <a:p>
            <a:r>
              <a:rPr lang="en-US" dirty="0"/>
              <a:t>Statements</a:t>
            </a:r>
          </a:p>
        </p:txBody>
      </p:sp>
      <p:sp>
        <p:nvSpPr>
          <p:cNvPr id="8" name="Content Placeholder 7"/>
          <p:cNvSpPr>
            <a:spLocks noGrp="1"/>
          </p:cNvSpPr>
          <p:nvPr>
            <p:ph sz="quarter" idx="4"/>
          </p:nvPr>
        </p:nvSpPr>
        <p:spPr>
          <a:xfrm>
            <a:off x="5715000" y="1839912"/>
            <a:ext cx="3200400" cy="3951288"/>
          </a:xfrm>
        </p:spPr>
        <p:txBody>
          <a:bodyPr/>
          <a:lstStyle/>
          <a:p>
            <a:r>
              <a:rPr lang="en-US" sz="2000" b="1" dirty="0">
                <a:latin typeface="Courier New" pitchFamily="49" charset="0"/>
                <a:cs typeface="Courier New" pitchFamily="49" charset="0"/>
              </a:rPr>
              <a:t>if</a:t>
            </a:r>
            <a:r>
              <a:rPr lang="en-US" sz="2000" dirty="0"/>
              <a:t> statement</a:t>
            </a:r>
          </a:p>
          <a:p>
            <a:r>
              <a:rPr lang="en-US" sz="2000" b="1" dirty="0">
                <a:latin typeface="Courier New" pitchFamily="49" charset="0"/>
                <a:cs typeface="Courier New" pitchFamily="49" charset="0"/>
              </a:rPr>
              <a:t>switch</a:t>
            </a:r>
            <a:r>
              <a:rPr lang="en-US" sz="2000" dirty="0"/>
              <a:t> statement</a:t>
            </a:r>
          </a:p>
          <a:p>
            <a:r>
              <a:rPr lang="en-US" sz="2000" b="1" dirty="0">
                <a:latin typeface="Courier New" pitchFamily="49" charset="0"/>
                <a:cs typeface="Courier New" pitchFamily="49" charset="0"/>
              </a:rPr>
              <a:t>while</a:t>
            </a:r>
            <a:r>
              <a:rPr lang="en-US" sz="2000" dirty="0"/>
              <a:t> statement</a:t>
            </a:r>
          </a:p>
          <a:p>
            <a:r>
              <a:rPr lang="en-US" sz="2000" b="1" dirty="0">
                <a:latin typeface="Courier New" pitchFamily="49" charset="0"/>
                <a:cs typeface="Courier New" pitchFamily="49" charset="0"/>
              </a:rPr>
              <a:t>do-while</a:t>
            </a:r>
            <a:r>
              <a:rPr lang="en-US" sz="2000" dirty="0"/>
              <a:t> statement</a:t>
            </a:r>
          </a:p>
          <a:p>
            <a:r>
              <a:rPr lang="en-US" sz="2000" b="1" dirty="0">
                <a:latin typeface="Courier New" pitchFamily="49" charset="0"/>
                <a:cs typeface="Courier New" pitchFamily="49" charset="0"/>
              </a:rPr>
              <a:t>for</a:t>
            </a:r>
            <a:r>
              <a:rPr lang="en-US" sz="2000" dirty="0"/>
              <a:t> statement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61</a:t>
            </a:fld>
            <a:endParaRPr lang="en-US"/>
          </a:p>
        </p:txBody>
      </p:sp>
      <p:sp>
        <p:nvSpPr>
          <p:cNvPr id="9" name="TextBox 8"/>
          <p:cNvSpPr txBox="1"/>
          <p:nvPr/>
        </p:nvSpPr>
        <p:spPr>
          <a:xfrm>
            <a:off x="228600" y="1066800"/>
            <a:ext cx="7010400" cy="369332"/>
          </a:xfrm>
          <a:prstGeom prst="rect">
            <a:avLst/>
          </a:prstGeom>
          <a:noFill/>
        </p:spPr>
        <p:txBody>
          <a:bodyPr wrap="square" rtlCol="0">
            <a:spAutoFit/>
          </a:bodyPr>
          <a:lstStyle/>
          <a:p>
            <a:r>
              <a:rPr lang="en-US" dirty="0"/>
              <a:t>Select the statement (s) are ideal for the scenarios.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Tell me why?</a:t>
            </a:r>
          </a:p>
        </p:txBody>
      </p:sp>
      <p:sp>
        <p:nvSpPr>
          <p:cNvPr id="3" name="Content Placeholder 2"/>
          <p:cNvSpPr>
            <a:spLocks noGrp="1"/>
          </p:cNvSpPr>
          <p:nvPr>
            <p:ph idx="1"/>
          </p:nvPr>
        </p:nvSpPr>
        <p:spPr>
          <a:xfrm>
            <a:off x="228600" y="990600"/>
            <a:ext cx="8382000" cy="5334000"/>
          </a:xfrm>
        </p:spPr>
        <p:txBody>
          <a:bodyPr/>
          <a:lstStyle/>
          <a:p>
            <a:r>
              <a:rPr lang="en-US" b="1" dirty="0">
                <a:solidFill>
                  <a:schemeClr val="tx1"/>
                </a:solidFill>
                <a:latin typeface="Courier New" pitchFamily="49" charset="0"/>
                <a:cs typeface="Courier New" pitchFamily="49" charset="0"/>
              </a:rPr>
              <a:t>while(false) { statement;} </a:t>
            </a:r>
            <a:r>
              <a:rPr lang="en-US" dirty="0">
                <a:sym typeface="Wingdings" pitchFamily="2" charset="2"/>
              </a:rPr>
              <a:t> unreachable code error</a:t>
            </a:r>
          </a:p>
          <a:p>
            <a:pPr>
              <a:buNone/>
            </a:pPr>
            <a:r>
              <a:rPr lang="en-US" dirty="0">
                <a:sym typeface="Wingdings" pitchFamily="2" charset="2"/>
              </a:rPr>
              <a:t>But </a:t>
            </a:r>
          </a:p>
          <a:p>
            <a:pPr>
              <a:buNone/>
            </a:pPr>
            <a:r>
              <a:rPr lang="en-US" dirty="0"/>
              <a:t>	</a:t>
            </a:r>
            <a:r>
              <a:rPr lang="en-US" b="1" dirty="0">
                <a:solidFill>
                  <a:schemeClr val="tx1"/>
                </a:solidFill>
                <a:latin typeface="Courier New" pitchFamily="49" charset="0"/>
                <a:cs typeface="Courier New" pitchFamily="49" charset="0"/>
              </a:rPr>
              <a:t>if(false) { statement;} </a:t>
            </a:r>
            <a:r>
              <a:rPr lang="en-US" dirty="0">
                <a:sym typeface="Wingdings" pitchFamily="2" charset="2"/>
              </a:rPr>
              <a:t> unreachable code error</a:t>
            </a:r>
          </a:p>
          <a:p>
            <a:pPr>
              <a:buNone/>
            </a:pPr>
            <a:r>
              <a:rPr lang="en-US" dirty="0">
                <a:sym typeface="Wingdings" pitchFamily="2" charset="2"/>
              </a:rPr>
              <a:t>Why?</a:t>
            </a:r>
          </a:p>
          <a:p>
            <a:pPr>
              <a:buNone/>
            </a:pPr>
            <a:r>
              <a:rPr lang="en-US" dirty="0">
                <a:sym typeface="Wingdings" pitchFamily="2" charset="2"/>
              </a:rPr>
              <a:t>	Reason is Java does not have conditional compilation statement. The java language creators decided to leave the if statement with false condition to enable programmers to use conditional compilation kind of statements in java.</a:t>
            </a:r>
          </a:p>
          <a:p>
            <a:pPr>
              <a:buNone/>
            </a:pPr>
            <a:r>
              <a:rPr lang="en-US" dirty="0">
                <a:sym typeface="Wingdings" pitchFamily="2" charset="2"/>
              </a:rPr>
              <a:t>Example:</a:t>
            </a:r>
          </a:p>
          <a:p>
            <a:pPr>
              <a:buNone/>
            </a:pPr>
            <a:r>
              <a:rPr lang="en-US" b="1" dirty="0">
                <a:solidFill>
                  <a:schemeClr val="tx1"/>
                </a:solidFill>
                <a:latin typeface="Courier New" pitchFamily="49" charset="0"/>
                <a:cs typeface="Courier New" pitchFamily="49" charset="0"/>
              </a:rPr>
              <a:t>final boolean DEBUG = false; </a:t>
            </a:r>
          </a:p>
          <a:p>
            <a:pPr>
              <a:buNone/>
            </a:pPr>
            <a:r>
              <a:rPr lang="en-US" b="1" dirty="0">
                <a:solidFill>
                  <a:schemeClr val="tx1"/>
                </a:solidFill>
                <a:latin typeface="Courier New" pitchFamily="49" charset="0"/>
                <a:cs typeface="Courier New" pitchFamily="49" charset="0"/>
              </a:rPr>
              <a:t>if (DEBUG) { y=10; }</a:t>
            </a:r>
            <a:br>
              <a:rPr lang="en-US" b="1" dirty="0">
                <a:solidFill>
                  <a:schemeClr val="tx1"/>
                </a:solidFill>
                <a:latin typeface="Courier New" pitchFamily="49" charset="0"/>
                <a:cs typeface="Courier New" pitchFamily="49" charset="0"/>
              </a:rPr>
            </a:br>
            <a:endParaRPr lang="en-US" b="1" dirty="0">
              <a:solidFill>
                <a:schemeClr val="tx1"/>
              </a:solidFill>
              <a:latin typeface="Courier New" pitchFamily="49" charset="0"/>
              <a:cs typeface="Courier New" pitchFamily="49" charset="0"/>
              <a:sym typeface="Wingdings" pitchFamily="2" charset="2"/>
            </a:endParaRPr>
          </a:p>
          <a:p>
            <a:pPr>
              <a:buNone/>
            </a:pPr>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break</a:t>
            </a:r>
            <a:r>
              <a:rPr lang="en-US" dirty="0"/>
              <a:t> and </a:t>
            </a:r>
            <a:r>
              <a:rPr lang="en-US" dirty="0">
                <a:latin typeface="Courier New" pitchFamily="49" charset="0"/>
                <a:cs typeface="Courier New" pitchFamily="49" charset="0"/>
              </a:rPr>
              <a:t>continue</a:t>
            </a:r>
          </a:p>
        </p:txBody>
      </p:sp>
      <p:sp>
        <p:nvSpPr>
          <p:cNvPr id="3" name="Content Placeholder 2"/>
          <p:cNvSpPr>
            <a:spLocks noGrp="1"/>
          </p:cNvSpPr>
          <p:nvPr>
            <p:ph idx="1"/>
          </p:nvPr>
        </p:nvSpPr>
        <p:spPr>
          <a:xfrm>
            <a:off x="304800" y="1219201"/>
            <a:ext cx="8229600" cy="1905000"/>
          </a:xfrm>
        </p:spPr>
        <p:txBody>
          <a:bodyPr/>
          <a:lstStyle/>
          <a:p>
            <a:r>
              <a:rPr lang="en-US" b="1" dirty="0">
                <a:solidFill>
                  <a:srgbClr val="000000"/>
                </a:solidFill>
                <a:latin typeface="Courier New" pitchFamily="49" charset="0"/>
              </a:rPr>
              <a:t>break </a:t>
            </a:r>
            <a:r>
              <a:rPr lang="en-US" dirty="0"/>
              <a:t>(as in C) is used to break out of the loop. It is also used with switch statement (which we have already seen).</a:t>
            </a:r>
          </a:p>
          <a:p>
            <a:r>
              <a:rPr lang="en-US" dirty="0"/>
              <a:t> </a:t>
            </a:r>
            <a:r>
              <a:rPr lang="en-US" b="1" dirty="0">
                <a:solidFill>
                  <a:srgbClr val="000000"/>
                </a:solidFill>
                <a:latin typeface="Courier New" pitchFamily="49" charset="0"/>
              </a:rPr>
              <a:t>continue</a:t>
            </a:r>
            <a:r>
              <a:rPr lang="en-US" dirty="0"/>
              <a:t> (as in C) is used to skip the rest of the statements in the loop and start with a new iteration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0"/>
          </p:nvPr>
        </p:nvSpPr>
        <p:spPr>
          <a:xfrm>
            <a:off x="6553200" y="6245225"/>
            <a:ext cx="2133600" cy="476250"/>
          </a:xfrm>
          <a:noFill/>
        </p:spPr>
        <p:txBody>
          <a:bodyPr/>
          <a:lstStyle/>
          <a:p>
            <a:fld id="{5AA33AAC-A319-4303-8EDF-FC1AD6AAEA2A}" type="slidenum">
              <a:rPr lang="en-US" smtClean="0">
                <a:latin typeface="Arial" charset="0"/>
              </a:rPr>
              <a:pPr/>
              <a:t>64</a:t>
            </a:fld>
            <a:endParaRPr lang="en-US">
              <a:latin typeface="Arial" charset="0"/>
            </a:endParaRPr>
          </a:p>
        </p:txBody>
      </p:sp>
      <p:sp>
        <p:nvSpPr>
          <p:cNvPr id="44035" name="Rectangle 2"/>
          <p:cNvSpPr>
            <a:spLocks noGrp="1" noChangeArrowheads="1"/>
          </p:cNvSpPr>
          <p:nvPr>
            <p:ph type="body" idx="1"/>
          </p:nvPr>
        </p:nvSpPr>
        <p:spPr>
          <a:xfrm>
            <a:off x="0" y="914400"/>
            <a:ext cx="9067800" cy="5943600"/>
          </a:xfrm>
        </p:spPr>
        <p:txBody>
          <a:bodyPr/>
          <a:lstStyle/>
          <a:p>
            <a:pPr marL="0" indent="0" eaLnBrk="1" hangingPunct="1">
              <a:lnSpc>
                <a:spcPct val="90000"/>
              </a:lnSpc>
              <a:buFontTx/>
              <a:buNone/>
            </a:pPr>
            <a:r>
              <a:rPr lang="en-US" b="1" dirty="0">
                <a:solidFill>
                  <a:srgbClr val="000000"/>
                </a:solidFill>
                <a:latin typeface="Courier New" pitchFamily="49" charset="0"/>
              </a:rPr>
              <a:t>public class Prime</a:t>
            </a:r>
          </a:p>
          <a:p>
            <a:pPr marL="0" indent="0" eaLnBrk="1" hangingPunct="1">
              <a:lnSpc>
                <a:spcPct val="90000"/>
              </a:lnSpc>
              <a:buFontTx/>
              <a:buNone/>
            </a:pPr>
            <a:r>
              <a:rPr lang="en-US" b="1" dirty="0">
                <a:solidFill>
                  <a:srgbClr val="000000"/>
                </a:solidFill>
                <a:latin typeface="Courier New" pitchFamily="49" charset="0"/>
              </a:rPr>
              <a:t>{</a:t>
            </a:r>
          </a:p>
          <a:p>
            <a:pPr marL="0" indent="0" eaLnBrk="1" hangingPunct="1">
              <a:lnSpc>
                <a:spcPct val="90000"/>
              </a:lnSpc>
              <a:buFontTx/>
              <a:buNone/>
            </a:pPr>
            <a:r>
              <a:rPr lang="en-US" b="1" dirty="0">
                <a:solidFill>
                  <a:srgbClr val="000000"/>
                </a:solidFill>
                <a:latin typeface="Courier New" pitchFamily="49" charset="0"/>
              </a:rPr>
              <a:t>public static void main(String </a:t>
            </a:r>
            <a:r>
              <a:rPr lang="en-US" b="1" dirty="0" err="1">
                <a:solidFill>
                  <a:srgbClr val="000000"/>
                </a:solidFill>
                <a:latin typeface="Courier New" pitchFamily="49" charset="0"/>
              </a:rPr>
              <a:t>str</a:t>
            </a:r>
            <a:r>
              <a:rPr lang="en-US" b="1" dirty="0">
                <a:solidFill>
                  <a:srgbClr val="000000"/>
                </a:solidFill>
                <a:latin typeface="Courier New" pitchFamily="49" charset="0"/>
              </a:rPr>
              <a:t>[]){</a:t>
            </a:r>
          </a:p>
          <a:p>
            <a:pPr>
              <a:buNone/>
            </a:pPr>
            <a:r>
              <a:rPr lang="en-US" b="1" dirty="0" err="1">
                <a:solidFill>
                  <a:srgbClr val="000000"/>
                </a:solidFill>
                <a:latin typeface="Courier New" pitchFamily="49" charset="0"/>
              </a:rPr>
              <a:t>int</a:t>
            </a:r>
            <a:r>
              <a:rPr lang="en-US" b="1" dirty="0">
                <a:solidFill>
                  <a:srgbClr val="000000"/>
                </a:solidFill>
                <a:latin typeface="Courier New" pitchFamily="49" charset="0"/>
              </a:rPr>
              <a:t> num = 5; </a:t>
            </a:r>
          </a:p>
          <a:p>
            <a:pPr>
              <a:buNone/>
            </a:pPr>
            <a:r>
              <a:rPr lang="en-US" b="1" dirty="0">
                <a:solidFill>
                  <a:srgbClr val="000000"/>
                </a:solidFill>
                <a:latin typeface="Courier New" pitchFamily="49" charset="0"/>
              </a:rPr>
              <a:t>boolean flag=true; </a:t>
            </a:r>
          </a:p>
          <a:p>
            <a:pPr>
              <a:buNone/>
            </a:pPr>
            <a:r>
              <a:rPr lang="en-US" b="1" dirty="0">
                <a:solidFill>
                  <a:srgbClr val="000000"/>
                </a:solidFill>
                <a:latin typeface="Courier New" pitchFamily="49" charset="0"/>
              </a:rPr>
              <a:t>for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=2;i&lt;=num/2;i++){</a:t>
            </a:r>
          </a:p>
          <a:p>
            <a:pPr>
              <a:buNone/>
            </a:pPr>
            <a:r>
              <a:rPr lang="en-US" b="1" dirty="0">
                <a:solidFill>
                  <a:srgbClr val="000000"/>
                </a:solidFill>
                <a:latin typeface="Courier New" pitchFamily="49" charset="0"/>
              </a:rPr>
              <a:t> if(</a:t>
            </a:r>
            <a:r>
              <a:rPr lang="en-US" b="1" dirty="0" err="1">
                <a:solidFill>
                  <a:srgbClr val="000000"/>
                </a:solidFill>
                <a:latin typeface="Courier New" pitchFamily="49" charset="0"/>
              </a:rPr>
              <a:t>num%i</a:t>
            </a:r>
            <a:r>
              <a:rPr lang="en-US" b="1" dirty="0">
                <a:solidFill>
                  <a:srgbClr val="000000"/>
                </a:solidFill>
                <a:latin typeface="Courier New" pitchFamily="49" charset="0"/>
              </a:rPr>
              <a:t>!=0) </a:t>
            </a:r>
            <a:r>
              <a:rPr lang="en-US" b="1" dirty="0">
                <a:solidFill>
                  <a:srgbClr val="C00000"/>
                </a:solidFill>
                <a:latin typeface="Courier New" pitchFamily="49" charset="0"/>
              </a:rPr>
              <a:t>continue</a:t>
            </a:r>
            <a:r>
              <a:rPr lang="en-US" b="1" dirty="0">
                <a:solidFill>
                  <a:srgbClr val="000000"/>
                </a:solidFill>
                <a:latin typeface="Courier New" pitchFamily="49" charset="0"/>
              </a:rPr>
              <a:t>;</a:t>
            </a:r>
          </a:p>
          <a:p>
            <a:pPr>
              <a:buNone/>
            </a:pPr>
            <a:r>
              <a:rPr lang="en-US" b="1" dirty="0">
                <a:solidFill>
                  <a:srgbClr val="000000"/>
                </a:solidFill>
                <a:latin typeface="Courier New" pitchFamily="49" charset="0"/>
              </a:rPr>
              <a:t>  flag=false;</a:t>
            </a:r>
          </a:p>
          <a:p>
            <a:pPr>
              <a:buNone/>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("Not Prime");</a:t>
            </a:r>
          </a:p>
          <a:p>
            <a:pPr>
              <a:buNone/>
            </a:pPr>
            <a:r>
              <a:rPr lang="en-US" b="1" dirty="0">
                <a:solidFill>
                  <a:srgbClr val="000000"/>
                </a:solidFill>
                <a:latin typeface="Courier New" pitchFamily="49" charset="0"/>
              </a:rPr>
              <a:t>  </a:t>
            </a:r>
            <a:r>
              <a:rPr lang="en-US" b="1" dirty="0">
                <a:solidFill>
                  <a:srgbClr val="C00000"/>
                </a:solidFill>
                <a:latin typeface="Courier New" pitchFamily="49" charset="0"/>
              </a:rPr>
              <a:t>break</a:t>
            </a:r>
            <a:r>
              <a:rPr lang="en-US" b="1" dirty="0">
                <a:solidFill>
                  <a:srgbClr val="000000"/>
                </a:solidFill>
                <a:latin typeface="Courier New" pitchFamily="49" charset="0"/>
              </a:rPr>
              <a:t>;</a:t>
            </a:r>
          </a:p>
          <a:p>
            <a:pPr>
              <a:buNone/>
            </a:pPr>
            <a:r>
              <a:rPr lang="en-US" b="1" dirty="0">
                <a:solidFill>
                  <a:srgbClr val="000000"/>
                </a:solidFill>
                <a:latin typeface="Courier New" pitchFamily="49" charset="0"/>
              </a:rPr>
              <a:t>}</a:t>
            </a:r>
          </a:p>
          <a:p>
            <a:pPr>
              <a:buNone/>
            </a:pPr>
            <a:r>
              <a:rPr lang="en-US" b="1" dirty="0">
                <a:solidFill>
                  <a:srgbClr val="000000"/>
                </a:solidFill>
                <a:latin typeface="Courier New" pitchFamily="49" charset="0"/>
              </a:rPr>
              <a:t>if (flag)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("Prime");</a:t>
            </a:r>
          </a:p>
          <a:p>
            <a:pPr marL="457200" indent="-457200">
              <a:lnSpc>
                <a:spcPct val="90000"/>
              </a:lnSpc>
              <a:spcBef>
                <a:spcPct val="50000"/>
              </a:spcBef>
              <a:buNone/>
            </a:pPr>
            <a:r>
              <a:rPr lang="en-US" b="1" dirty="0">
                <a:solidFill>
                  <a:srgbClr val="000000"/>
                </a:solidFill>
                <a:latin typeface="Courier New" pitchFamily="49" charset="0"/>
              </a:rPr>
              <a:t>}}</a:t>
            </a:r>
          </a:p>
          <a:p>
            <a:pPr marL="0" indent="0" eaLnBrk="1" hangingPunct="1">
              <a:lnSpc>
                <a:spcPct val="90000"/>
              </a:lnSpc>
              <a:buFontTx/>
              <a:buNone/>
            </a:pPr>
            <a:endParaRPr lang="en-US" b="1" dirty="0">
              <a:solidFill>
                <a:srgbClr val="000000"/>
              </a:solidFill>
              <a:latin typeface="Courier New" pitchFamily="49" charset="0"/>
            </a:endParaRPr>
          </a:p>
        </p:txBody>
      </p:sp>
      <p:sp>
        <p:nvSpPr>
          <p:cNvPr id="44038" name="Rectangle 6"/>
          <p:cNvSpPr>
            <a:spLocks noChangeArrowheads="1"/>
          </p:cNvSpPr>
          <p:nvPr/>
        </p:nvSpPr>
        <p:spPr bwMode="auto">
          <a:xfrm>
            <a:off x="142667" y="228600"/>
            <a:ext cx="8433719" cy="636521"/>
          </a:xfrm>
          <a:prstGeom prst="rect">
            <a:avLst/>
          </a:prstGeom>
          <a:noFill/>
          <a:ln w="9525">
            <a:noFill/>
            <a:miter lim="800000"/>
            <a:headEnd/>
            <a:tailEnd/>
          </a:ln>
        </p:spPr>
        <p:txBody>
          <a:bodyPr wrap="none">
            <a:spAutoFit/>
          </a:bodyPr>
          <a:lstStyle/>
          <a:p>
            <a:pPr algn="ctr">
              <a:lnSpc>
                <a:spcPct val="85000"/>
              </a:lnSpc>
            </a:pPr>
            <a:r>
              <a:rPr lang="en-US" sz="4000" b="1" dirty="0">
                <a:solidFill>
                  <a:schemeClr val="bg1"/>
                </a:solidFill>
              </a:rPr>
              <a:t> </a:t>
            </a:r>
            <a:r>
              <a:rPr lang="en-US" sz="4000" b="1" dirty="0">
                <a:solidFill>
                  <a:schemeClr val="bg1"/>
                </a:solidFill>
                <a:latin typeface="Courier New" pitchFamily="49" charset="0"/>
                <a:cs typeface="Courier New" pitchFamily="49" charset="0"/>
              </a:rPr>
              <a:t>break and continue</a:t>
            </a:r>
            <a:r>
              <a:rPr lang="en-US" sz="4000" b="1" dirty="0">
                <a:solidFill>
                  <a:schemeClr val="bg1"/>
                </a:solidFill>
              </a:rPr>
              <a:t>- Example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448800" cy="838200"/>
          </a:xfrm>
        </p:spPr>
        <p:txBody>
          <a:bodyPr/>
          <a:lstStyle/>
          <a:p>
            <a:r>
              <a:rPr lang="en-US" sz="4000" dirty="0"/>
              <a:t>Labeled </a:t>
            </a:r>
            <a:r>
              <a:rPr lang="en-US" sz="4000" dirty="0">
                <a:latin typeface="Courier New" pitchFamily="49" charset="0"/>
                <a:cs typeface="Courier New" pitchFamily="49" charset="0"/>
              </a:rPr>
              <a:t>continue/break</a:t>
            </a:r>
            <a:r>
              <a:rPr lang="en-US" sz="4000" dirty="0"/>
              <a:t> statements</a:t>
            </a:r>
          </a:p>
        </p:txBody>
      </p:sp>
      <p:sp>
        <p:nvSpPr>
          <p:cNvPr id="3" name="Content Placeholder 2"/>
          <p:cNvSpPr>
            <a:spLocks noGrp="1"/>
          </p:cNvSpPr>
          <p:nvPr>
            <p:ph idx="1"/>
          </p:nvPr>
        </p:nvSpPr>
        <p:spPr/>
        <p:txBody>
          <a:bodyPr/>
          <a:lstStyle/>
          <a:p>
            <a:r>
              <a:rPr lang="en-US" dirty="0"/>
              <a:t>In cases where there are multiple loops, when we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 the loop, the immediate loop breaks or continues.</a:t>
            </a:r>
          </a:p>
          <a:p>
            <a:r>
              <a:rPr lang="en-US" b="1" dirty="0">
                <a:solidFill>
                  <a:schemeClr val="tx1"/>
                </a:solidFill>
                <a:latin typeface="Courier New" pitchFamily="49" charset="0"/>
                <a:cs typeface="Courier New" pitchFamily="49" charset="0"/>
              </a:rPr>
              <a:t>break</a:t>
            </a:r>
            <a:r>
              <a:rPr lang="en-US" dirty="0"/>
              <a:t> and </a:t>
            </a:r>
            <a:r>
              <a:rPr lang="en-US" b="1" dirty="0">
                <a:solidFill>
                  <a:schemeClr val="tx1"/>
                </a:solidFill>
                <a:latin typeface="Courier New" pitchFamily="49" charset="0"/>
                <a:cs typeface="Courier New" pitchFamily="49" charset="0"/>
              </a:rPr>
              <a:t>continue</a:t>
            </a:r>
            <a:r>
              <a:rPr lang="en-US" dirty="0"/>
              <a:t> statement can also be used with labels to indicate from which outer loops should it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a:t>
            </a:r>
            <a:endParaRPr lang="en-IN" dirty="0"/>
          </a:p>
          <a:p>
            <a:r>
              <a:rPr lang="en-US" dirty="0"/>
              <a:t>The outer loop where the </a:t>
            </a:r>
            <a:r>
              <a:rPr lang="en-US" b="1" dirty="0">
                <a:solidFill>
                  <a:schemeClr val="tx1"/>
                </a:solidFill>
                <a:latin typeface="Courier New" pitchFamily="49" charset="0"/>
                <a:cs typeface="Courier New" pitchFamily="49" charset="0"/>
              </a:rPr>
              <a:t>break</a:t>
            </a:r>
            <a:r>
              <a:rPr lang="en-US" dirty="0"/>
              <a:t> or </a:t>
            </a:r>
            <a:r>
              <a:rPr lang="en-US" b="1" dirty="0">
                <a:solidFill>
                  <a:schemeClr val="tx1"/>
                </a:solidFill>
                <a:latin typeface="Courier New" pitchFamily="49" charset="0"/>
                <a:cs typeface="Courier New" pitchFamily="49" charset="0"/>
              </a:rPr>
              <a:t>continue</a:t>
            </a:r>
            <a:r>
              <a:rPr lang="en-US" dirty="0"/>
              <a:t> must happen is labeled.</a:t>
            </a:r>
          </a:p>
          <a:p>
            <a:r>
              <a:rPr lang="en-US" dirty="0"/>
              <a:t>Note that labeled break/ continue will work only if the labels are provided for the loops in which they </a:t>
            </a:r>
            <a:r>
              <a:rPr lang="en-US"/>
              <a:t>are enclosed.</a:t>
            </a:r>
            <a:endParaRPr lang="en-US" dirty="0"/>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xfrm>
            <a:off x="6553200" y="6245225"/>
            <a:ext cx="2133600" cy="476250"/>
          </a:xfrm>
          <a:noFill/>
        </p:spPr>
        <p:txBody>
          <a:bodyPr/>
          <a:lstStyle/>
          <a:p>
            <a:fld id="{61E7FD37-74E2-4945-ACDD-C949E9B55BEA}" type="slidenum">
              <a:rPr lang="en-US" smtClean="0">
                <a:latin typeface="Arial" charset="0"/>
              </a:rPr>
              <a:pPr/>
              <a:t>66</a:t>
            </a:fld>
            <a:endParaRPr lang="en-US">
              <a:latin typeface="Arial" charset="0"/>
            </a:endParaRPr>
          </a:p>
        </p:txBody>
      </p:sp>
      <p:sp>
        <p:nvSpPr>
          <p:cNvPr id="46083" name="Rectangle 2"/>
          <p:cNvSpPr>
            <a:spLocks noChangeArrowheads="1"/>
          </p:cNvSpPr>
          <p:nvPr/>
        </p:nvSpPr>
        <p:spPr bwMode="auto">
          <a:xfrm>
            <a:off x="304800" y="1066800"/>
            <a:ext cx="8610600" cy="3631763"/>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pPr>
            <a:r>
              <a:rPr lang="en-US" sz="2000" dirty="0">
                <a:solidFill>
                  <a:srgbClr val="5F5F5F"/>
                </a:solidFill>
                <a:latin typeface="+mn-lt"/>
              </a:rPr>
              <a:t>Example</a:t>
            </a:r>
            <a:r>
              <a:rPr lang="en-US" sz="2000" dirty="0"/>
              <a:t>:</a:t>
            </a:r>
          </a:p>
          <a:p>
            <a:pPr>
              <a:spcBef>
                <a:spcPct val="50000"/>
              </a:spcBef>
              <a:buClr>
                <a:schemeClr val="accent2"/>
              </a:buClr>
              <a:buFont typeface="Wingdings" pitchFamily="2" charset="2"/>
              <a:buNone/>
            </a:pPr>
            <a:r>
              <a:rPr lang="en-US" sz="2000" b="1" dirty="0">
                <a:solidFill>
                  <a:srgbClr val="000000"/>
                </a:solidFill>
                <a:latin typeface="Courier New" pitchFamily="49" charset="0"/>
              </a:rPr>
              <a:t>first: for(int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=0;i&lt;2;i++)</a:t>
            </a:r>
          </a:p>
          <a:p>
            <a:pPr>
              <a:spcBef>
                <a:spcPct val="50000"/>
              </a:spcBef>
              <a:buClr>
                <a:schemeClr val="accent2"/>
              </a:buClr>
              <a:buFont typeface="Wingdings" pitchFamily="2" charset="2"/>
              <a:buNone/>
            </a:pPr>
            <a:r>
              <a:rPr lang="en-US" sz="2000" b="1" dirty="0">
                <a:solidFill>
                  <a:srgbClr val="000000"/>
                </a:solidFill>
                <a:latin typeface="Courier New" pitchFamily="49" charset="0"/>
              </a:rPr>
              <a:t>   		for(int j=1;j&gt;0;j--)</a:t>
            </a:r>
          </a:p>
          <a:p>
            <a:pPr>
              <a:spcBef>
                <a:spcPct val="50000"/>
              </a:spcBef>
              <a:buClr>
                <a:schemeClr val="accent2"/>
              </a:buClr>
              <a:buFont typeface="Wingdings" pitchFamily="2" charset="2"/>
              <a:buNone/>
            </a:pPr>
            <a:r>
              <a:rPr lang="en-US" sz="2000" b="1" dirty="0">
                <a:solidFill>
                  <a:srgbClr val="000000"/>
                </a:solidFill>
                <a:latin typeface="Courier New" pitchFamily="49" charset="0"/>
              </a:rPr>
              <a:t>   		if(</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!=j)</a:t>
            </a:r>
          </a:p>
          <a:p>
            <a:pPr>
              <a:spcBef>
                <a:spcPct val="50000"/>
              </a:spcBef>
              <a:buClr>
                <a:schemeClr val="accent2"/>
              </a:buClr>
              <a:buFont typeface="Wingdings" pitchFamily="2" charset="2"/>
              <a:buNone/>
            </a:pPr>
            <a:r>
              <a:rPr lang="en-US" sz="2000" b="1" dirty="0">
                <a:solidFill>
                  <a:srgbClr val="000000"/>
                </a:solidFill>
                <a:latin typeface="Courier New" pitchFamily="49" charset="0"/>
              </a:rPr>
              <a:t>   			continue first;</a:t>
            </a:r>
          </a:p>
          <a:p>
            <a:pPr>
              <a:spcBef>
                <a:spcPct val="50000"/>
              </a:spcBef>
              <a:buClr>
                <a:schemeClr val="accent2"/>
              </a:buClr>
              <a:buFont typeface="Wingdings" pitchFamily="2" charset="2"/>
              <a:buNone/>
            </a:pPr>
            <a:r>
              <a:rPr lang="en-US" sz="2000" b="1" dirty="0">
                <a:solidFill>
                  <a:srgbClr val="000000"/>
                </a:solidFill>
                <a:latin typeface="Courier New" pitchFamily="49" charset="0"/>
              </a:rPr>
              <a:t>   		else</a:t>
            </a:r>
          </a:p>
          <a:p>
            <a:pPr>
              <a:spcBef>
                <a:spcPct val="50000"/>
              </a:spcBef>
              <a:buClr>
                <a:schemeClr val="accent2"/>
              </a:buClr>
              <a:buFont typeface="Wingdings" pitchFamily="2" charset="2"/>
              <a:buNone/>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i+j</a:t>
            </a:r>
            <a:r>
              <a:rPr lang="en-US" sz="2000" b="1" dirty="0">
                <a:solidFill>
                  <a:srgbClr val="000000"/>
                </a:solidFill>
                <a:latin typeface="Courier New" pitchFamily="49" charset="0"/>
              </a:rPr>
              <a:t>);</a:t>
            </a:r>
          </a:p>
          <a:p>
            <a:pPr>
              <a:spcBef>
                <a:spcPct val="50000"/>
              </a:spcBef>
              <a:buClr>
                <a:schemeClr val="accent2"/>
              </a:buClr>
              <a:buFont typeface="Wingdings" pitchFamily="2" charset="2"/>
              <a:buNone/>
            </a:pPr>
            <a:r>
              <a:rPr lang="en-US" sz="2000" b="1" dirty="0">
                <a:solidFill>
                  <a:srgbClr val="000000"/>
                </a:solidFill>
                <a:latin typeface="Courier New" pitchFamily="49" charset="0"/>
              </a:rPr>
              <a:t>//prints 2</a:t>
            </a:r>
          </a:p>
        </p:txBody>
      </p:sp>
      <p:sp>
        <p:nvSpPr>
          <p:cNvPr id="46084" name="Line 3"/>
          <p:cNvSpPr>
            <a:spLocks noChangeShapeType="1"/>
          </p:cNvSpPr>
          <p:nvPr/>
        </p:nvSpPr>
        <p:spPr bwMode="auto">
          <a:xfrm>
            <a:off x="5562600" y="3124200"/>
            <a:ext cx="762000" cy="0"/>
          </a:xfrm>
          <a:prstGeom prst="line">
            <a:avLst/>
          </a:prstGeom>
          <a:noFill/>
          <a:ln w="9525">
            <a:solidFill>
              <a:srgbClr val="C81E1E"/>
            </a:solidFill>
            <a:round/>
            <a:headEnd/>
            <a:tailEnd/>
          </a:ln>
        </p:spPr>
        <p:txBody>
          <a:bodyPr/>
          <a:lstStyle/>
          <a:p>
            <a:endParaRPr lang="en-US"/>
          </a:p>
        </p:txBody>
      </p:sp>
      <p:sp>
        <p:nvSpPr>
          <p:cNvPr id="46085" name="Line 5"/>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p:spPr>
        <p:txBody>
          <a:bodyPr/>
          <a:lstStyle/>
          <a:p>
            <a:endParaRPr lang="en-US"/>
          </a:p>
        </p:txBody>
      </p:sp>
      <p:sp>
        <p:nvSpPr>
          <p:cNvPr id="46086" name="Text Box 6"/>
          <p:cNvSpPr txBox="1">
            <a:spLocks noChangeArrowheads="1"/>
          </p:cNvSpPr>
          <p:nvPr/>
        </p:nvSpPr>
        <p:spPr bwMode="auto">
          <a:xfrm>
            <a:off x="6292850" y="2514600"/>
            <a:ext cx="2622550" cy="396875"/>
          </a:xfrm>
          <a:prstGeom prst="rect">
            <a:avLst/>
          </a:prstGeom>
          <a:noFill/>
          <a:ln w="9525">
            <a:noFill/>
            <a:miter lim="800000"/>
            <a:headEnd/>
            <a:tailEnd/>
          </a:ln>
        </p:spPr>
        <p:txBody>
          <a:bodyPr wrap="none">
            <a:spAutoFit/>
          </a:bodyPr>
          <a:lstStyle/>
          <a:p>
            <a:r>
              <a:rPr lang="en-US" sz="2000" b="1" dirty="0">
                <a:latin typeface="Courier New" pitchFamily="49" charset="0"/>
              </a:rPr>
              <a:t>When </a:t>
            </a:r>
            <a:r>
              <a:rPr lang="en-US" sz="2000" b="1" dirty="0" err="1">
                <a:latin typeface="Courier New" pitchFamily="49" charset="0"/>
              </a:rPr>
              <a:t>i</a:t>
            </a:r>
            <a:r>
              <a:rPr lang="en-US" sz="2000" b="1" dirty="0">
                <a:latin typeface="Courier New" pitchFamily="49" charset="0"/>
              </a:rPr>
              <a:t>=0 and j=1</a:t>
            </a:r>
          </a:p>
        </p:txBody>
      </p:sp>
      <p:sp>
        <p:nvSpPr>
          <p:cNvPr id="46087" name="Rectangle 7"/>
          <p:cNvSpPr>
            <a:spLocks noChangeArrowheads="1"/>
          </p:cNvSpPr>
          <p:nvPr/>
        </p:nvSpPr>
        <p:spPr bwMode="auto">
          <a:xfrm>
            <a:off x="0" y="152400"/>
            <a:ext cx="9144000" cy="708025"/>
          </a:xfrm>
          <a:prstGeom prst="rect">
            <a:avLst/>
          </a:prstGeom>
          <a:noFill/>
          <a:ln w="9525">
            <a:noFill/>
            <a:miter lim="800000"/>
            <a:headEnd/>
            <a:tailEnd/>
          </a:ln>
        </p:spPr>
        <p:txBody>
          <a:bodyPr>
            <a:spAutoFit/>
          </a:bodyPr>
          <a:lstStyle/>
          <a:p>
            <a:r>
              <a:rPr lang="en-US" sz="4000" dirty="0">
                <a:solidFill>
                  <a:schemeClr val="bg1"/>
                </a:solidFill>
              </a:rPr>
              <a:t>Labeled </a:t>
            </a:r>
            <a:r>
              <a:rPr lang="en-US" sz="4000" b="1" dirty="0">
                <a:solidFill>
                  <a:schemeClr val="bg1"/>
                </a:solidFill>
                <a:latin typeface="Courier New" pitchFamily="49" charset="0"/>
                <a:cs typeface="Courier New" pitchFamily="49" charset="0"/>
              </a:rPr>
              <a:t>continue/break</a:t>
            </a:r>
            <a:r>
              <a:rPr lang="en-US" sz="4000" dirty="0">
                <a:solidFill>
                  <a:schemeClr val="bg1"/>
                </a:solidFill>
              </a:rPr>
              <a:t> statements</a:t>
            </a:r>
          </a:p>
        </p:txBody>
      </p:sp>
      <p:cxnSp>
        <p:nvCxnSpPr>
          <p:cNvPr id="46089" name="Straight Connector 10"/>
          <p:cNvCxnSpPr>
            <a:cxnSpLocks noChangeShapeType="1"/>
            <a:stCxn id="46085" idx="0"/>
            <a:endCxn id="46084" idx="1"/>
          </p:cNvCxnSpPr>
          <p:nvPr/>
        </p:nvCxnSpPr>
        <p:spPr bwMode="auto">
          <a:xfrm>
            <a:off x="6324600" y="1676400"/>
            <a:ext cx="0" cy="1447800"/>
          </a:xfrm>
          <a:prstGeom prst="line">
            <a:avLst/>
          </a:prstGeom>
          <a:noFill/>
          <a:ln w="9525" algn="ctr">
            <a:solidFill>
              <a:srgbClr val="C00000"/>
            </a:solidFill>
            <a:round/>
            <a:headEnd/>
            <a:tailE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6553200" y="6245225"/>
            <a:ext cx="2133600" cy="476250"/>
          </a:xfrm>
          <a:noFill/>
        </p:spPr>
        <p:txBody>
          <a:bodyPr/>
          <a:lstStyle/>
          <a:p>
            <a:fld id="{1A02D49A-D34F-4628-B331-B0F898657448}" type="slidenum">
              <a:rPr lang="en-US" smtClean="0">
                <a:latin typeface="Arial" charset="0"/>
              </a:rPr>
              <a:pPr/>
              <a:t>7</a:t>
            </a:fld>
            <a:endParaRPr lang="en-US">
              <a:latin typeface="Arial" charset="0"/>
            </a:endParaRPr>
          </a:p>
        </p:txBody>
      </p:sp>
      <p:sp>
        <p:nvSpPr>
          <p:cNvPr id="9219" name="Rectangle 2"/>
          <p:cNvSpPr>
            <a:spLocks noChangeArrowheads="1"/>
          </p:cNvSpPr>
          <p:nvPr/>
        </p:nvSpPr>
        <p:spPr bwMode="auto">
          <a:xfrm>
            <a:off x="609600" y="228600"/>
            <a:ext cx="8153400" cy="381000"/>
          </a:xfrm>
          <a:prstGeom prst="rect">
            <a:avLst/>
          </a:prstGeom>
          <a:noFill/>
          <a:ln w="9525">
            <a:noFill/>
            <a:miter lim="800000"/>
            <a:headEnd/>
            <a:tailEnd/>
          </a:ln>
        </p:spPr>
        <p:txBody>
          <a:bodyPr anchor="ctr"/>
          <a:lstStyle/>
          <a:p>
            <a:pPr>
              <a:lnSpc>
                <a:spcPct val="85000"/>
              </a:lnSpc>
            </a:pPr>
            <a:r>
              <a:rPr lang="en-US" sz="4000" b="1" dirty="0">
                <a:solidFill>
                  <a:schemeClr val="bg1"/>
                </a:solidFill>
              </a:rPr>
              <a:t>Variables</a:t>
            </a:r>
          </a:p>
        </p:txBody>
      </p:sp>
      <p:sp>
        <p:nvSpPr>
          <p:cNvPr id="9220" name="Rectangle 3"/>
          <p:cNvSpPr>
            <a:spLocks noChangeArrowheads="1"/>
          </p:cNvSpPr>
          <p:nvPr/>
        </p:nvSpPr>
        <p:spPr bwMode="auto">
          <a:xfrm>
            <a:off x="457200" y="1600200"/>
            <a:ext cx="8382000" cy="441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Variable name must begin with </a:t>
            </a:r>
          </a:p>
          <a:p>
            <a:pPr marL="800100" lvl="1"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a letter (</a:t>
            </a:r>
            <a:r>
              <a:rPr lang="en-US" sz="2000" dirty="0">
                <a:solidFill>
                  <a:srgbClr val="5F5F5F"/>
                </a:solidFill>
              </a:rPr>
              <a:t>A-Z, a-z, or any other language letters supported by UFT 16)</a:t>
            </a:r>
            <a:endParaRPr lang="en-US" sz="2000" dirty="0">
              <a:solidFill>
                <a:srgbClr val="5F5F5F"/>
              </a:solidFill>
              <a:latin typeface="+mn-lt"/>
            </a:endParaRPr>
          </a:p>
          <a:p>
            <a:pPr marL="800100" lvl="1"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An underscore (_)</a:t>
            </a:r>
          </a:p>
          <a:p>
            <a:pPr marL="800100" lvl="1"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A dollar ($)</a:t>
            </a:r>
          </a:p>
          <a:p>
            <a:pPr marL="342900" indent="-342900" eaLnBrk="0" hangingPunct="0">
              <a:lnSpc>
                <a:spcPct val="140000"/>
              </a:lnSpc>
              <a:spcBef>
                <a:spcPct val="20000"/>
              </a:spcBef>
              <a:buClr>
                <a:schemeClr val="accent2"/>
              </a:buClr>
            </a:pPr>
            <a:r>
              <a:rPr lang="en-US" sz="2000" dirty="0">
                <a:solidFill>
                  <a:srgbClr val="5F5F5F"/>
                </a:solidFill>
                <a:latin typeface="+mn-lt"/>
              </a:rPr>
              <a:t>	after which it can be sequence of letters/digits.</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Digits: 0-9 or any Unicode that represents digit.</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Length of the variable name is unlimited</a:t>
            </a:r>
          </a:p>
          <a:p>
            <a:pPr marL="34290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Java reserved words should not be used as variable names.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Variable Naming Convention</a:t>
            </a:r>
          </a:p>
        </p:txBody>
      </p:sp>
      <p:sp>
        <p:nvSpPr>
          <p:cNvPr id="4" name="Content Placeholder 3"/>
          <p:cNvSpPr>
            <a:spLocks noGrp="1"/>
          </p:cNvSpPr>
          <p:nvPr>
            <p:ph idx="1"/>
          </p:nvPr>
        </p:nvSpPr>
        <p:spPr/>
        <p:txBody>
          <a:bodyPr/>
          <a:lstStyle/>
          <a:p>
            <a:r>
              <a:rPr lang="en-US" dirty="0"/>
              <a:t>Must begin with lower case</a:t>
            </a:r>
          </a:p>
          <a:p>
            <a:r>
              <a:rPr lang="en-US" dirty="0"/>
              <a:t>Must always begin your variable names with a letter, not "$" or "_".</a:t>
            </a:r>
          </a:p>
          <a:p>
            <a:r>
              <a:rPr lang="en-US" dirty="0"/>
              <a:t>Avoid  abbreviations, use meaningful names.</a:t>
            </a:r>
          </a:p>
          <a:p>
            <a:r>
              <a:rPr lang="en-US" dirty="0"/>
              <a:t>If a variable consists of two or more words, then the second  and subsequent words should start with upper case.</a:t>
            </a:r>
          </a:p>
          <a:p>
            <a:r>
              <a:rPr lang="en-US" dirty="0"/>
              <a:t>For example, </a:t>
            </a:r>
            <a:r>
              <a:rPr lang="en-US" dirty="0" err="1"/>
              <a:t>rowHeight</a:t>
            </a:r>
            <a:r>
              <a:rPr lang="en-US" dirty="0"/>
              <a:t>.</a:t>
            </a:r>
          </a:p>
          <a:p>
            <a:endParaRPr lang="en-US" dirty="0"/>
          </a:p>
        </p:txBody>
      </p:sp>
      <p:sp>
        <p:nvSpPr>
          <p:cNvPr id="2" name="Slide Number Placeholder 1"/>
          <p:cNvSpPr>
            <a:spLocks noGrp="1"/>
          </p:cNvSpPr>
          <p:nvPr>
            <p:ph type="sldNum" sz="quarter" idx="10"/>
          </p:nvPr>
        </p:nvSpPr>
        <p:spPr/>
        <p:txBody>
          <a:bodyPr/>
          <a:lstStyle/>
          <a:p>
            <a:pPr>
              <a:defRPr/>
            </a:pPr>
            <a:fld id="{04870CEC-D94F-4EF7-BCFC-487F12B54813}"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Keywords/ Reserved words </a:t>
            </a:r>
          </a:p>
        </p:txBody>
      </p:sp>
      <p:sp>
        <p:nvSpPr>
          <p:cNvPr id="4" name="Slide Number Placeholder 3"/>
          <p:cNvSpPr>
            <a:spLocks noGrp="1"/>
          </p:cNvSpPr>
          <p:nvPr>
            <p:ph type="sldNum" sz="quarter" idx="10"/>
          </p:nvPr>
        </p:nvSpPr>
        <p:spPr/>
        <p:txBody>
          <a:bodyPr/>
          <a:lstStyle/>
          <a:p>
            <a:pPr>
              <a:defRPr/>
            </a:pPr>
            <a:fld id="{2265AD22-7235-482A-A896-CC2D8067A1D8}" type="slidenum">
              <a:rPr lang="en-US" smtClean="0"/>
              <a:pPr>
                <a:defRPr/>
              </a:pPr>
              <a:t>9</a:t>
            </a:fld>
            <a:endParaRPr lang="en-US"/>
          </a:p>
        </p:txBody>
      </p:sp>
      <p:sp>
        <p:nvSpPr>
          <p:cNvPr id="6758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304800" y="990600"/>
          <a:ext cx="8382000" cy="4517404"/>
        </p:xfrm>
        <a:graphic>
          <a:graphicData uri="http://schemas.openxmlformats.org/drawingml/2006/table">
            <a:tbl>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76400">
                  <a:extLst>
                    <a:ext uri="{9D8B030D-6E8A-4147-A177-3AD203B41FA5}">
                      <a16:colId xmlns:a16="http://schemas.microsoft.com/office/drawing/2014/main" xmlns="" val="20004"/>
                    </a:ext>
                  </a:extLst>
                </a:gridCol>
              </a:tblGrid>
              <a:tr h="348119">
                <a:tc>
                  <a:txBody>
                    <a:bodyPr/>
                    <a:lstStyle/>
                    <a:p>
                      <a:pPr marL="0" marR="0" algn="l">
                        <a:lnSpc>
                          <a:spcPct val="115000"/>
                        </a:lnSpc>
                        <a:spcBef>
                          <a:spcPts val="0"/>
                        </a:spcBef>
                        <a:spcAft>
                          <a:spcPts val="0"/>
                        </a:spcAft>
                      </a:pPr>
                      <a:r>
                        <a:rPr lang="en-US" sz="2000" b="1" dirty="0">
                          <a:latin typeface="Courier New"/>
                          <a:ea typeface="Times New Roman"/>
                          <a:cs typeface="Times New Roman"/>
                        </a:rPr>
                        <a:t>abstract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continue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for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new</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switch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96239">
                <a:tc>
                  <a:txBody>
                    <a:bodyPr/>
                    <a:lstStyle/>
                    <a:p>
                      <a:pPr marL="0" marR="0" algn="l">
                        <a:lnSpc>
                          <a:spcPct val="115000"/>
                        </a:lnSpc>
                        <a:spcBef>
                          <a:spcPts val="0"/>
                        </a:spcBef>
                        <a:spcAft>
                          <a:spcPts val="0"/>
                        </a:spcAft>
                      </a:pPr>
                      <a:r>
                        <a:rPr lang="en-US" sz="2000" b="1">
                          <a:latin typeface="Courier New"/>
                          <a:ea typeface="Times New Roman"/>
                          <a:cs typeface="Times New Roman"/>
                        </a:rPr>
                        <a:t>assert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default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goto</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package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synchronized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8119">
                <a:tc>
                  <a:txBody>
                    <a:bodyPr/>
                    <a:lstStyle/>
                    <a:p>
                      <a:pPr marL="0" marR="0" algn="l">
                        <a:lnSpc>
                          <a:spcPct val="115000"/>
                        </a:lnSpc>
                        <a:spcBef>
                          <a:spcPts val="0"/>
                        </a:spcBef>
                        <a:spcAft>
                          <a:spcPts val="0"/>
                        </a:spcAft>
                      </a:pPr>
                      <a:r>
                        <a:rPr lang="en-US" sz="2000" b="1" dirty="0">
                          <a:latin typeface="Courier New"/>
                          <a:ea typeface="Times New Roman"/>
                          <a:cs typeface="Times New Roman"/>
                        </a:rPr>
                        <a:t>boolean</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private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this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81362">
                <a:tc>
                  <a:txBody>
                    <a:bodyPr/>
                    <a:lstStyle/>
                    <a:p>
                      <a:pPr marL="0" marR="0" algn="l">
                        <a:lnSpc>
                          <a:spcPct val="115000"/>
                        </a:lnSpc>
                        <a:spcBef>
                          <a:spcPts val="0"/>
                        </a:spcBef>
                        <a:spcAft>
                          <a:spcPts val="0"/>
                        </a:spcAft>
                      </a:pPr>
                      <a:r>
                        <a:rPr lang="en-US" sz="2000" b="1">
                          <a:latin typeface="Courier New"/>
                          <a:ea typeface="Times New Roman"/>
                          <a:cs typeface="Times New Roman"/>
                        </a:rPr>
                        <a:t>break</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double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implements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protected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throw</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8119">
                <a:tc>
                  <a:txBody>
                    <a:bodyPr/>
                    <a:lstStyle/>
                    <a:p>
                      <a:pPr marL="0" marR="0" algn="l">
                        <a:lnSpc>
                          <a:spcPct val="115000"/>
                        </a:lnSpc>
                        <a:spcBef>
                          <a:spcPts val="0"/>
                        </a:spcBef>
                        <a:spcAft>
                          <a:spcPts val="0"/>
                        </a:spcAft>
                      </a:pPr>
                      <a:r>
                        <a:rPr lang="en-US" sz="2000" b="1">
                          <a:latin typeface="Courier New"/>
                          <a:ea typeface="Times New Roman"/>
                          <a:cs typeface="Times New Roman"/>
                        </a:rPr>
                        <a:t>byte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else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public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throws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81362">
                <a:tc>
                  <a:txBody>
                    <a:bodyPr/>
                    <a:lstStyle/>
                    <a:p>
                      <a:pPr marL="0" marR="0" algn="l">
                        <a:lnSpc>
                          <a:spcPct val="115000"/>
                        </a:lnSpc>
                        <a:spcBef>
                          <a:spcPts val="0"/>
                        </a:spcBef>
                        <a:spcAft>
                          <a:spcPts val="0"/>
                        </a:spcAft>
                      </a:pPr>
                      <a:r>
                        <a:rPr lang="en-US" sz="2000" b="1" dirty="0">
                          <a:latin typeface="Courier New"/>
                          <a:ea typeface="Times New Roman"/>
                          <a:cs typeface="Times New Roman"/>
                        </a:rPr>
                        <a:t>case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enum</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instanceof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return</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transient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48119">
                <a:tc>
                  <a:txBody>
                    <a:bodyPr/>
                    <a:lstStyle/>
                    <a:p>
                      <a:pPr marL="0" marR="0" algn="l">
                        <a:lnSpc>
                          <a:spcPct val="115000"/>
                        </a:lnSpc>
                        <a:spcBef>
                          <a:spcPts val="0"/>
                        </a:spcBef>
                        <a:spcAft>
                          <a:spcPts val="0"/>
                        </a:spcAft>
                      </a:pPr>
                      <a:r>
                        <a:rPr lang="en-US" sz="2000" b="1" dirty="0">
                          <a:latin typeface="Courier New"/>
                          <a:ea typeface="Times New Roman"/>
                          <a:cs typeface="Times New Roman"/>
                        </a:rPr>
                        <a:t>catch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extends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int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short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48119">
                <a:tc>
                  <a:txBody>
                    <a:bodyPr/>
                    <a:lstStyle/>
                    <a:p>
                      <a:pPr marL="0" marR="0" algn="l">
                        <a:lnSpc>
                          <a:spcPct val="115000"/>
                        </a:lnSpc>
                        <a:spcBef>
                          <a:spcPts val="0"/>
                        </a:spcBef>
                        <a:spcAft>
                          <a:spcPts val="0"/>
                        </a:spcAft>
                      </a:pPr>
                      <a:r>
                        <a:rPr lang="en-US" sz="2000" b="1">
                          <a:latin typeface="Courier New"/>
                          <a:ea typeface="Times New Roman"/>
                          <a:cs typeface="Times New Roman"/>
                        </a:rPr>
                        <a:t>char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interface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static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void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48119">
                <a:tc>
                  <a:txBody>
                    <a:bodyPr/>
                    <a:lstStyle/>
                    <a:p>
                      <a:pPr marL="0" marR="0" algn="l">
                        <a:lnSpc>
                          <a:spcPct val="115000"/>
                        </a:lnSpc>
                        <a:spcBef>
                          <a:spcPts val="0"/>
                        </a:spcBef>
                        <a:spcAft>
                          <a:spcPts val="0"/>
                        </a:spcAft>
                      </a:pPr>
                      <a:r>
                        <a:rPr lang="en-US" sz="2000" b="1">
                          <a:latin typeface="Courier New"/>
                          <a:ea typeface="Times New Roman"/>
                          <a:cs typeface="Times New Roman"/>
                        </a:rPr>
                        <a:t>class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finally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long</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strictfp</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volatile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48119">
                <a:tc>
                  <a:txBody>
                    <a:bodyPr/>
                    <a:lstStyle/>
                    <a:p>
                      <a:pPr marL="0" marR="0" algn="l">
                        <a:lnSpc>
                          <a:spcPct val="115000"/>
                        </a:lnSpc>
                        <a:spcBef>
                          <a:spcPts val="0"/>
                        </a:spcBef>
                        <a:spcAft>
                          <a:spcPts val="0"/>
                        </a:spcAft>
                      </a:pPr>
                      <a:r>
                        <a:rPr lang="en-US" sz="2000" b="1" dirty="0">
                          <a:latin typeface="Courier New"/>
                          <a:ea typeface="Times New Roman"/>
                          <a:cs typeface="Times New Roman"/>
                        </a:rPr>
                        <a:t>const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float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native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super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while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2991E4-8AAE-4350-A6DD-2139C90FBED9}">
  <ds:schemaRefs>
    <ds:schemaRef ds:uri="http://schemas.microsoft.com/office/2006/metadata/properties"/>
  </ds:schemaRefs>
</ds:datastoreItem>
</file>

<file path=customXml/itemProps2.xml><?xml version="1.0" encoding="utf-8"?>
<ds:datastoreItem xmlns:ds="http://schemas.openxmlformats.org/officeDocument/2006/customXml" ds:itemID="{2E39ED41-1F17-4A97-B50B-9666C4982E97}">
  <ds:schemaRefs>
    <ds:schemaRef ds:uri="http://schemas.microsoft.com/sharepoint/v3/contenttype/forms"/>
  </ds:schemaRefs>
</ds:datastoreItem>
</file>

<file path=customXml/itemProps3.xml><?xml version="1.0" encoding="utf-8"?>
<ds:datastoreItem xmlns:ds="http://schemas.openxmlformats.org/officeDocument/2006/customXml" ds:itemID="{DDE4A41E-D8DE-4F6C-B83D-47E2CC5FB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1224</TotalTime>
  <Words>3165</Words>
  <Application>Microsoft Office PowerPoint</Application>
  <PresentationFormat>On-screen Show (4:3)</PresentationFormat>
  <Paragraphs>856</Paragraphs>
  <Slides>66</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3" baseType="lpstr">
      <vt:lpstr>Arial</vt:lpstr>
      <vt:lpstr>Calibri</vt:lpstr>
      <vt:lpstr>Courier New</vt:lpstr>
      <vt:lpstr>Times New Roman</vt:lpstr>
      <vt:lpstr>Wingdings</vt:lpstr>
      <vt:lpstr>Default Design</vt:lpstr>
      <vt:lpstr>Bitmap Image</vt:lpstr>
      <vt:lpstr>Basic Elements Of Java</vt:lpstr>
      <vt:lpstr>PowerPoint Presentation</vt:lpstr>
      <vt:lpstr>PowerPoint Presentation</vt:lpstr>
      <vt:lpstr>PowerPoint Presentation</vt:lpstr>
      <vt:lpstr>Why Unicode?</vt:lpstr>
      <vt:lpstr>More on Unicode</vt:lpstr>
      <vt:lpstr>PowerPoint Presentation</vt:lpstr>
      <vt:lpstr>Variable Naming Convention</vt:lpstr>
      <vt:lpstr>Keywords/ Reserved words </vt:lpstr>
      <vt:lpstr>More on Keywords</vt:lpstr>
      <vt:lpstr>PowerPoint Presentation</vt:lpstr>
      <vt:lpstr>PowerPoint Presentation</vt:lpstr>
      <vt:lpstr>Integer Literals</vt:lpstr>
      <vt:lpstr>PowerPoint Presentation</vt:lpstr>
      <vt:lpstr>PowerPoint Presentation</vt:lpstr>
      <vt:lpstr>PowerPoint Presentation</vt:lpstr>
      <vt:lpstr>PowerPoint Presentation</vt:lpstr>
      <vt:lpstr>String Literals</vt:lpstr>
      <vt:lpstr>PowerPoint Presentation</vt:lpstr>
      <vt:lpstr>Example</vt:lpstr>
      <vt:lpstr>PowerPoint Presentation</vt:lpstr>
      <vt:lpstr>Arithmetic Unary Operators</vt:lpstr>
      <vt:lpstr>Arithmetic Binary Operator</vt:lpstr>
      <vt:lpstr>PowerPoint Presentation</vt:lpstr>
      <vt:lpstr>Conditional Logical Operators  </vt:lpstr>
      <vt:lpstr>Short circuit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Shift operators</vt:lpstr>
      <vt:lpstr>Activity</vt:lpstr>
      <vt:lpstr>PowerPoint Presentation</vt:lpstr>
      <vt:lpstr>Conversions</vt:lpstr>
      <vt:lpstr>Automatic or implicit conversion</vt:lpstr>
      <vt:lpstr>Loss of information</vt:lpstr>
      <vt:lpstr>Assignment conversions- integers</vt:lpstr>
      <vt:lpstr>Assignment conversions- double</vt:lpstr>
      <vt:lpstr>Arithmetic operators conversions</vt:lpstr>
      <vt:lpstr>PowerPoint Presentation</vt:lpstr>
      <vt:lpstr>PowerPoint Presentation</vt:lpstr>
      <vt:lpstr>PowerPoint Presentation</vt:lpstr>
      <vt:lpstr>if statement</vt:lpstr>
      <vt:lpstr>if example</vt:lpstr>
      <vt:lpstr>Activity: if statement </vt:lpstr>
      <vt:lpstr>switch Statement</vt:lpstr>
      <vt:lpstr>switch Example 1</vt:lpstr>
      <vt:lpstr>switch Example 2</vt:lpstr>
      <vt:lpstr>for Loop</vt:lpstr>
      <vt:lpstr>PowerPoint Presentation</vt:lpstr>
      <vt:lpstr>PowerPoint Presentation</vt:lpstr>
      <vt:lpstr>for loop multiple declarations- Example 2</vt:lpstr>
      <vt:lpstr>for loop omitting options - Example 3</vt:lpstr>
      <vt:lpstr>while and do-while loop</vt:lpstr>
      <vt:lpstr>while loop- Example</vt:lpstr>
      <vt:lpstr>Activity: do-while loop</vt:lpstr>
      <vt:lpstr>Test your understanding</vt:lpstr>
      <vt:lpstr>Tell me why?</vt:lpstr>
      <vt:lpstr>break and continue</vt:lpstr>
      <vt:lpstr>PowerPoint Presentation</vt:lpstr>
      <vt:lpstr>Labeled continue/break statements</vt:lpstr>
      <vt:lpstr>PowerPoint Presentation</vt:lpstr>
    </vt:vector>
  </TitlesOfParts>
  <Company>fcb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Naveen Kumar</cp:lastModifiedBy>
  <cp:revision>561</cp:revision>
  <dcterms:created xsi:type="dcterms:W3CDTF">2005-08-31T12:40:43Z</dcterms:created>
  <dcterms:modified xsi:type="dcterms:W3CDTF">2018-03-06T05:11:49Z</dcterms:modified>
</cp:coreProperties>
</file>