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58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299" r:id="rId52"/>
    <p:sldId id="300" r:id="rId53"/>
    <p:sldId id="305" r:id="rId54"/>
    <p:sldId id="301" r:id="rId55"/>
    <p:sldId id="302" r:id="rId56"/>
    <p:sldId id="303" r:id="rId57"/>
    <p:sldId id="30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8201" autoAdjust="0"/>
  </p:normalViewPr>
  <p:slideViewPr>
    <p:cSldViewPr snapToGrid="0" snapToObjects="1">
      <p:cViewPr varScale="1">
        <p:scale>
          <a:sx n="127" d="100"/>
          <a:sy n="127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D11-251F-444F-85BD-03564C06796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566AB-581C-8546-9423-AC479BE2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566AB-581C-8546-9423-AC479BE29F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 reset –hard</a:t>
            </a:r>
            <a:r>
              <a:rPr lang="en-US" sz="1200" baseline="0" dirty="0">
                <a:solidFill>
                  <a:srgbClr val="0000FF"/>
                </a:solidFill>
                <a:latin typeface="Courier"/>
                <a:cs typeface="Courier"/>
              </a:rPr>
              <a:t> a2ae83 commit version number</a:t>
            </a:r>
            <a:endParaRPr lang="en-US" sz="1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566AB-581C-8546-9423-AC479BE29F9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9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566AB-581C-8546-9423-AC479BE29F9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delete the branch</a:t>
            </a:r>
            <a:r>
              <a:rPr lang="en-US" baseline="0" dirty="0"/>
              <a:t> : </a:t>
            </a:r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  <a:p>
            <a:r>
              <a:rPr lang="en-US" dirty="0"/>
              <a:t>To</a:t>
            </a:r>
            <a:r>
              <a:rPr lang="en-US" baseline="0" dirty="0"/>
              <a:t> View all </a:t>
            </a:r>
            <a:r>
              <a:rPr lang="en-US" baseline="0" dirty="0" err="1"/>
              <a:t>branchs</a:t>
            </a:r>
            <a:r>
              <a:rPr lang="en-US" baseline="0" dirty="0"/>
              <a:t> : </a:t>
            </a:r>
            <a:r>
              <a:rPr lang="en-US" baseline="0" dirty="0" err="1"/>
              <a:t>git</a:t>
            </a:r>
            <a:r>
              <a:rPr lang="en-US" baseline="0" dirty="0"/>
              <a:t> branch –a/</a:t>
            </a:r>
            <a:r>
              <a:rPr lang="en-US" baseline="0" dirty="0" err="1"/>
              <a:t>git</a:t>
            </a:r>
            <a:r>
              <a:rPr lang="en-US" baseline="0" dirty="0"/>
              <a:t> branch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566AB-581C-8546-9423-AC479BE29F9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34F5C4-A05C-4046-9D3B-B00F59E287B3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11DBB4D6-02DF-E743-85BF-D4F05FFD11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/>
                <a:cs typeface="Verdana"/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rebuchet MS"/>
                <a:cs typeface="Trebuchet MS"/>
              </a:rPr>
              <a:t>Naveen Kumar K S</a:t>
            </a:r>
          </a:p>
          <a:p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1787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charset="0"/>
                <a:ea typeface="新細明體" charset="0"/>
              </a:rPr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Calibri" charset="0"/>
                <a:ea typeface="新細明體" charset="0"/>
              </a:rPr>
              <a:t>A basic workflow</a:t>
            </a:r>
          </a:p>
          <a:p>
            <a:pPr lvl="1"/>
            <a:r>
              <a:rPr lang="en-US" altLang="zh-TW" sz="2800" dirty="0">
                <a:latin typeface="Calibri" charset="0"/>
                <a:ea typeface="新細明體" charset="0"/>
              </a:rPr>
              <a:t>(Possible </a:t>
            </a:r>
            <a:r>
              <a:rPr lang="en-US" altLang="zh-TW" sz="2800" dirty="0" err="1">
                <a:latin typeface="Calibri" charset="0"/>
                <a:ea typeface="新細明體" charset="0"/>
              </a:rPr>
              <a:t>init</a:t>
            </a:r>
            <a:r>
              <a:rPr lang="en-US" altLang="zh-TW" sz="2800" dirty="0">
                <a:latin typeface="Calibri" charset="0"/>
                <a:ea typeface="新細明體" charset="0"/>
              </a:rPr>
              <a:t> or clone) </a:t>
            </a:r>
            <a:r>
              <a:rPr lang="en-US" altLang="zh-TW" sz="2800" dirty="0" err="1">
                <a:latin typeface="Calibri" charset="0"/>
                <a:ea typeface="新細明體" charset="0"/>
              </a:rPr>
              <a:t>Init</a:t>
            </a:r>
            <a:r>
              <a:rPr lang="en-US" altLang="zh-TW" sz="2800" dirty="0">
                <a:latin typeface="Calibri" charset="0"/>
                <a:ea typeface="新細明體" charset="0"/>
              </a:rPr>
              <a:t> a repo</a:t>
            </a:r>
          </a:p>
          <a:p>
            <a:pPr lvl="1"/>
            <a:r>
              <a:rPr lang="en-US" altLang="zh-TW" sz="2800" dirty="0">
                <a:latin typeface="Calibri" charset="0"/>
                <a:ea typeface="新細明體" charset="0"/>
              </a:rPr>
              <a:t>Edit files</a:t>
            </a:r>
          </a:p>
          <a:p>
            <a:pPr lvl="1"/>
            <a:r>
              <a:rPr lang="en-US" altLang="zh-TW" sz="2800" dirty="0">
                <a:latin typeface="Calibri" charset="0"/>
                <a:ea typeface="新細明體" charset="0"/>
              </a:rPr>
              <a:t>Stage the changes</a:t>
            </a:r>
          </a:p>
          <a:p>
            <a:pPr lvl="1"/>
            <a:r>
              <a:rPr lang="en-US" altLang="zh-TW" sz="2800" dirty="0">
                <a:latin typeface="Calibri" charset="0"/>
                <a:ea typeface="新細明體" charset="0"/>
              </a:rPr>
              <a:t>Review your changes</a:t>
            </a:r>
          </a:p>
          <a:p>
            <a:pPr lvl="1"/>
            <a:r>
              <a:rPr lang="en-US" altLang="zh-TW" sz="2800" dirty="0">
                <a:latin typeface="Calibri" charset="0"/>
                <a:ea typeface="新細明體" charset="0"/>
              </a:rPr>
              <a:t>Commit the changes</a:t>
            </a:r>
            <a:endParaRPr lang="zh-TW" altLang="en-US" sz="2800" dirty="0">
              <a:latin typeface="Calibri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/>
                <a:cs typeface="Trebuchet MS"/>
              </a:rPr>
              <a:t>The </a:t>
            </a:r>
            <a:r>
              <a:rPr lang="en-US" sz="2400" b="1" dirty="0" err="1">
                <a:latin typeface="Courier"/>
                <a:cs typeface="Courier"/>
              </a:rPr>
              <a:t>git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init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dirty="0">
                <a:latin typeface="Trebuchet MS"/>
                <a:cs typeface="Trebuchet MS"/>
              </a:rPr>
              <a:t>command creates a new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repository. </a:t>
            </a:r>
          </a:p>
          <a:p>
            <a:r>
              <a:rPr lang="en-US" dirty="0">
                <a:latin typeface="Trebuchet MS"/>
                <a:cs typeface="Trebuchet MS"/>
              </a:rPr>
              <a:t>It can be used to convert an existing, </a:t>
            </a:r>
            <a:r>
              <a:rPr lang="en-US" dirty="0" err="1">
                <a:latin typeface="Trebuchet MS"/>
                <a:cs typeface="Trebuchet MS"/>
              </a:rPr>
              <a:t>unversioned</a:t>
            </a:r>
            <a:r>
              <a:rPr lang="en-US" dirty="0">
                <a:latin typeface="Trebuchet MS"/>
                <a:cs typeface="Trebuchet MS"/>
              </a:rPr>
              <a:t> project to a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repository or initialize a new empty repository. </a:t>
            </a:r>
          </a:p>
          <a:p>
            <a:r>
              <a:rPr lang="en-US" dirty="0">
                <a:latin typeface="Trebuchet MS"/>
                <a:cs typeface="Trebuchet MS"/>
              </a:rPr>
              <a:t>Executing </a:t>
            </a:r>
            <a:r>
              <a:rPr lang="en-US" sz="2800" dirty="0" err="1">
                <a:latin typeface="Courier"/>
                <a:cs typeface="Courier"/>
              </a:rPr>
              <a:t>git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Trebuchet MS"/>
                <a:cs typeface="Trebuchet MS"/>
              </a:rPr>
              <a:t> creates a .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subdirectory in the project root, which contains all of the necessary metadata for the repo.</a:t>
            </a:r>
          </a:p>
          <a:p>
            <a:r>
              <a:rPr lang="en-US" dirty="0">
                <a:latin typeface="Trebuchet MS"/>
                <a:cs typeface="Trebuchet MS"/>
              </a:rPr>
              <a:t>View with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ls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-la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709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&lt;directory&gt;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Above command will create an empty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repository in the specified directory. Running this command will create a new folder called &lt;directory&gt; containing nothing but the .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subdirectory.</a:t>
            </a:r>
          </a:p>
        </p:txBody>
      </p:sp>
    </p:spTree>
    <p:extLst>
      <p:ext uri="{BB962C8B-B14F-4D97-AF65-F5344CB8AC3E}">
        <p14:creationId xmlns:p14="http://schemas.microsoft.com/office/powerpoint/2010/main" val="391486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 :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--bare &lt;directory&gt;</a:t>
            </a:r>
          </a:p>
          <a:p>
            <a:pPr marL="0" indent="0">
              <a:buNone/>
            </a:pPr>
            <a:r>
              <a:rPr lang="en-US" dirty="0"/>
              <a:t>Example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–bare my-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project.git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>
                <a:latin typeface="Trebuchet MS"/>
                <a:cs typeface="Trebuchet MS"/>
              </a:rPr>
              <a:t>Initialize an empty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repository, but omit the working directory. </a:t>
            </a:r>
          </a:p>
          <a:p>
            <a:r>
              <a:rPr lang="en-US" dirty="0">
                <a:latin typeface="Trebuchet MS"/>
                <a:cs typeface="Trebuchet MS"/>
              </a:rPr>
              <a:t>Shared repositories should always be created with the --bare flag</a:t>
            </a:r>
          </a:p>
          <a:p>
            <a:r>
              <a:rPr lang="en-US" dirty="0">
                <a:latin typeface="Trebuchet MS"/>
                <a:cs typeface="Trebuchet MS"/>
              </a:rPr>
              <a:t> Conventionally, repositories initialized with the --bare flag end in .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139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rebuchet MS"/>
                <a:cs typeface="Trebuchet MS"/>
              </a:rPr>
              <a:t>The --bare flag creates a repository that doesn’t have a working directory, making it impossible to edit files and commit changes in that repository. 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Central repositories should always be created as bare repositories because pushing branches to a non-bare repository has the potential to overwrite changes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Virtually all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workflows, the central repository is bare, and developers local repositories are non-bare.</a:t>
            </a:r>
          </a:p>
          <a:p>
            <a:pPr algn="just"/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91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Repositories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710" r="-67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828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41549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rebuchet MS"/>
                <a:cs typeface="Trebuchet MS"/>
              </a:rPr>
              <a:t>The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clone command copies an existing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repository(This is sort of like </a:t>
            </a:r>
            <a:r>
              <a:rPr lang="en-US" dirty="0" err="1">
                <a:latin typeface="Trebuchet MS"/>
                <a:cs typeface="Trebuchet MS"/>
              </a:rPr>
              <a:t>svn</a:t>
            </a:r>
            <a:r>
              <a:rPr lang="en-US" dirty="0">
                <a:latin typeface="Trebuchet MS"/>
                <a:cs typeface="Trebuchet MS"/>
              </a:rPr>
              <a:t> checkout).</a:t>
            </a:r>
          </a:p>
          <a:p>
            <a:pPr algn="just"/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repository—it has its own history, manages its own files, and is a completely isolated environment from the original repository.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Usage : </a:t>
            </a:r>
            <a:r>
              <a:rPr lang="en-US" sz="2200" b="1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200" b="1" dirty="0">
                <a:solidFill>
                  <a:srgbClr val="0000FF"/>
                </a:solidFill>
                <a:latin typeface="Courier"/>
                <a:cs typeface="Courier"/>
              </a:rPr>
              <a:t> clone &lt;repo&gt;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a remote machine accessible via HTTP or SSH.</a:t>
            </a:r>
          </a:p>
          <a:p>
            <a:pPr marL="0" indent="0" algn="just">
              <a:buNone/>
            </a:pPr>
            <a:r>
              <a:rPr lang="en-US" sz="2200" b="1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200" b="1" dirty="0">
                <a:solidFill>
                  <a:srgbClr val="0000FF"/>
                </a:solidFill>
                <a:latin typeface="Courier"/>
                <a:cs typeface="Courier"/>
              </a:rPr>
              <a:t> clone &lt;repo&gt; &lt;directory&gt;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Clone the repository located at &lt;repo&gt; into the folder called &lt;directory&gt; on the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186793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vs</a:t>
            </a:r>
            <a:r>
              <a:rPr lang="en-US" dirty="0"/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rebuchet MS"/>
                <a:cs typeface="Trebuchet MS"/>
              </a:rPr>
              <a:t>Unlike SVN,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makes no distinction between the working copy and the central repository—they are all full-fledged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repositories.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SVN depends on the relationship between the central repository and the working copy, </a:t>
            </a:r>
            <a:r>
              <a:rPr lang="en-US" dirty="0" err="1">
                <a:latin typeface="Trebuchet MS"/>
                <a:cs typeface="Trebuchet MS"/>
              </a:rPr>
              <a:t>Git’s</a:t>
            </a:r>
            <a:r>
              <a:rPr lang="en-US" dirty="0">
                <a:latin typeface="Trebuchet MS"/>
                <a:cs typeface="Trebuchet MS"/>
              </a:rPr>
              <a:t> collaboration model is based on repository-to-repository interaction.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In GIT you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push</a:t>
            </a:r>
            <a:r>
              <a:rPr lang="en-US" dirty="0">
                <a:latin typeface="Trebuchet MS"/>
                <a:cs typeface="Trebuchet MS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pull</a:t>
            </a:r>
            <a:r>
              <a:rPr lang="en-US" dirty="0">
                <a:latin typeface="Trebuchet MS"/>
                <a:cs typeface="Trebuchet MS"/>
              </a:rPr>
              <a:t> commits from one repository to another.</a:t>
            </a:r>
          </a:p>
        </p:txBody>
      </p:sp>
    </p:spTree>
    <p:extLst>
      <p:ext uri="{BB962C8B-B14F-4D97-AF65-F5344CB8AC3E}">
        <p14:creationId xmlns:p14="http://schemas.microsoft.com/office/powerpoint/2010/main" val="274725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vs</a:t>
            </a:r>
            <a:r>
              <a:rPr lang="en-US" dirty="0"/>
              <a:t> SVN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18" t="-780" r="26569" b="-780"/>
          <a:stretch/>
        </p:blipFill>
        <p:spPr>
          <a:xfrm>
            <a:off x="457199" y="2209799"/>
            <a:ext cx="3107061" cy="396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31" r="20566"/>
          <a:stretch/>
        </p:blipFill>
        <p:spPr>
          <a:xfrm>
            <a:off x="4813044" y="2209799"/>
            <a:ext cx="332624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0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rebuchet MS"/>
                <a:cs typeface="Trebuchet MS"/>
              </a:rPr>
              <a:t>he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err="1">
                <a:latin typeface="Trebuchet MS"/>
                <a:cs typeface="Trebuchet MS"/>
              </a:rPr>
              <a:t>config</a:t>
            </a:r>
            <a:r>
              <a:rPr lang="en-US" dirty="0">
                <a:latin typeface="Trebuchet MS"/>
                <a:cs typeface="Trebuchet MS"/>
              </a:rPr>
              <a:t> command lets you configure your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installation (or an individual repository) from the command line.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Usage:</a:t>
            </a:r>
            <a:r>
              <a:rPr lang="en-US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Courier"/>
              </a:rPr>
              <a:t>config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Courier"/>
              </a:rPr>
              <a:t>user.name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 &lt;name&gt;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Define the author name to be used for all commits in the current repository. 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Typically, you’ll want to use the --global flag to set configuration options for the current user.</a:t>
            </a:r>
          </a:p>
          <a:p>
            <a:pPr marL="0" indent="0" algn="just">
              <a:buNone/>
            </a:pP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2682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cs typeface="Verdana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rebuchet MS"/>
                <a:ea typeface="新細明體" charset="0"/>
                <a:cs typeface="Trebuchet MS"/>
              </a:rPr>
              <a:t>History of </a:t>
            </a:r>
            <a:r>
              <a:rPr lang="en-US" altLang="zh-TW" sz="2400" dirty="0" err="1">
                <a:latin typeface="Trebuchet MS"/>
                <a:ea typeface="新細明體" charset="0"/>
                <a:cs typeface="Trebuchet MS"/>
              </a:rPr>
              <a:t>Git</a:t>
            </a:r>
            <a:endParaRPr lang="en-US" altLang="zh-TW" sz="2400" dirty="0">
              <a:latin typeface="Trebuchet MS"/>
              <a:ea typeface="新細明體" charset="0"/>
              <a:cs typeface="Trebuchet MS"/>
            </a:endParaRPr>
          </a:p>
          <a:p>
            <a:r>
              <a:rPr lang="en-US" altLang="zh-TW" sz="2400" dirty="0">
                <a:latin typeface="Trebuchet MS"/>
                <a:ea typeface="新細明體" charset="0"/>
                <a:cs typeface="Trebuchet MS"/>
              </a:rPr>
              <a:t>Distributed V.S Centralized Version Control</a:t>
            </a:r>
          </a:p>
          <a:p>
            <a:r>
              <a:rPr lang="en-US" altLang="zh-TW" sz="2400" dirty="0">
                <a:latin typeface="Trebuchet MS"/>
                <a:ea typeface="新細明體" charset="0"/>
                <a:cs typeface="Trebuchet MS"/>
              </a:rPr>
              <a:t>GIT Architecture</a:t>
            </a:r>
          </a:p>
          <a:p>
            <a:r>
              <a:rPr lang="en-US" altLang="zh-TW" sz="2400" dirty="0">
                <a:latin typeface="Trebuchet MS"/>
                <a:ea typeface="新細明體" charset="0"/>
                <a:cs typeface="Trebuchet MS"/>
              </a:rPr>
              <a:t>Getting started</a:t>
            </a:r>
          </a:p>
          <a:p>
            <a:r>
              <a:rPr lang="en-US" altLang="zh-TW" sz="2400" dirty="0">
                <a:latin typeface="Trebuchet MS"/>
                <a:ea typeface="新細明體" charset="0"/>
                <a:cs typeface="Trebuchet MS"/>
              </a:rPr>
              <a:t>Branching and Merging</a:t>
            </a:r>
          </a:p>
          <a:p>
            <a:r>
              <a:rPr lang="en-US" altLang="zh-TW" sz="2400" dirty="0">
                <a:latin typeface="Trebuchet MS"/>
                <a:ea typeface="新細明體" charset="0"/>
                <a:cs typeface="Trebuchet MS"/>
              </a:rPr>
              <a:t>Working with remote</a:t>
            </a:r>
          </a:p>
          <a:p>
            <a:r>
              <a:rPr lang="en-US" altLang="zh-TW" sz="2400" dirty="0">
                <a:latin typeface="Trebuchet MS"/>
                <a:ea typeface="新細明體" charset="0"/>
                <a:cs typeface="Trebuchet M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30911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config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--global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user.name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&lt;name&gt;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Define the author name to be used for all commits by the current user.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config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--global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user.email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&lt;email&gt;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Define the author email to be used for all commits by the current user.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Trebuchet MS"/>
                <a:cs typeface="Trebuchet MS"/>
              </a:rPr>
              <a:t>git</a:t>
            </a:r>
            <a:r>
              <a:rPr lang="en-US" b="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rebuchet MS"/>
                <a:cs typeface="Trebuchet MS"/>
              </a:rPr>
              <a:t>config</a:t>
            </a:r>
            <a:r>
              <a:rPr lang="en-US" b="1" dirty="0">
                <a:solidFill>
                  <a:srgbClr val="0000FF"/>
                </a:solidFill>
                <a:latin typeface="Trebuchet MS"/>
                <a:cs typeface="Trebuchet MS"/>
              </a:rPr>
              <a:t> --global alias.&lt;alias-name&gt; &lt;</a:t>
            </a:r>
            <a:r>
              <a:rPr lang="en-US" b="1" dirty="0" err="1">
                <a:solidFill>
                  <a:srgbClr val="0000FF"/>
                </a:solidFill>
                <a:latin typeface="Trebuchet MS"/>
                <a:cs typeface="Trebuchet MS"/>
              </a:rPr>
              <a:t>git</a:t>
            </a:r>
            <a:r>
              <a:rPr lang="en-US" b="1" dirty="0">
                <a:solidFill>
                  <a:srgbClr val="0000FF"/>
                </a:solidFill>
                <a:latin typeface="Trebuchet MS"/>
                <a:cs typeface="Trebuchet MS"/>
              </a:rPr>
              <a:t>-command&gt;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Create a shortcut for a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81396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git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config</a:t>
            </a:r>
            <a:r>
              <a:rPr lang="en-US" dirty="0">
                <a:latin typeface="Courier"/>
                <a:cs typeface="Courier"/>
              </a:rPr>
              <a:t> --system </a:t>
            </a:r>
            <a:r>
              <a:rPr lang="en-US" dirty="0" err="1">
                <a:latin typeface="Courier"/>
                <a:cs typeface="Courier"/>
              </a:rPr>
              <a:t>core.editor</a:t>
            </a:r>
            <a:r>
              <a:rPr lang="en-US" dirty="0">
                <a:latin typeface="Courier"/>
                <a:cs typeface="Courier"/>
              </a:rPr>
              <a:t> &lt;editor&gt;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Define the text editor used by commands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Note: editor : vim, </a:t>
            </a:r>
            <a:r>
              <a:rPr lang="en-US" dirty="0" err="1">
                <a:solidFill>
                  <a:srgbClr val="FF0000"/>
                </a:solidFill>
                <a:latin typeface="Trebuchet MS"/>
                <a:cs typeface="Trebuchet MS"/>
              </a:rPr>
              <a:t>notepad.exe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rebuchet MS"/>
                <a:cs typeface="Trebuchet MS"/>
              </a:rPr>
              <a:t>etc</a:t>
            </a:r>
            <a:endParaRPr lang="en-US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git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config</a:t>
            </a:r>
            <a:r>
              <a:rPr lang="en-US" dirty="0">
                <a:latin typeface="Courier"/>
                <a:cs typeface="Courier"/>
              </a:rPr>
              <a:t> --global --edit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Open the global configuration file in a text editor for manual editing.</a:t>
            </a:r>
          </a:p>
        </p:txBody>
      </p:sp>
    </p:spTree>
    <p:extLst>
      <p:ext uri="{BB962C8B-B14F-4D97-AF65-F5344CB8AC3E}">
        <p14:creationId xmlns:p14="http://schemas.microsoft.com/office/powerpoint/2010/main" val="194722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stores configuration options in three separate files, which lets you scope options to individual repositories, users, or the entire system:</a:t>
            </a:r>
          </a:p>
          <a:p>
            <a:pPr marL="0" indent="0" algn="just">
              <a:buNone/>
            </a:pPr>
            <a:endParaRPr lang="en-US" dirty="0">
              <a:latin typeface="Trebuchet MS"/>
              <a:cs typeface="Trebuchet MS"/>
            </a:endParaRPr>
          </a:p>
          <a:p>
            <a:pPr algn="just"/>
            <a:r>
              <a:rPr lang="en-US" dirty="0">
                <a:latin typeface="Trebuchet MS"/>
                <a:cs typeface="Trebuchet MS"/>
              </a:rPr>
              <a:t>&lt;repo&gt;/.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/</a:t>
            </a:r>
            <a:r>
              <a:rPr lang="en-US" dirty="0" err="1">
                <a:latin typeface="Trebuchet MS"/>
                <a:cs typeface="Trebuchet MS"/>
              </a:rPr>
              <a:t>config</a:t>
            </a:r>
            <a:r>
              <a:rPr lang="en-US" dirty="0">
                <a:latin typeface="Trebuchet MS"/>
                <a:cs typeface="Trebuchet MS"/>
              </a:rPr>
              <a:t> – Repository-specific settings.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~/.</a:t>
            </a:r>
            <a:r>
              <a:rPr lang="en-US" dirty="0" err="1">
                <a:latin typeface="Trebuchet MS"/>
                <a:cs typeface="Trebuchet MS"/>
              </a:rPr>
              <a:t>gitconfig</a:t>
            </a:r>
            <a:r>
              <a:rPr lang="en-US" dirty="0">
                <a:latin typeface="Trebuchet MS"/>
                <a:cs typeface="Trebuchet MS"/>
              </a:rPr>
              <a:t> – User-specific settings. This is where options set with the --global flag are stored.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$(prefix)/</a:t>
            </a:r>
            <a:r>
              <a:rPr lang="en-US" dirty="0" err="1">
                <a:latin typeface="Trebuchet MS"/>
                <a:cs typeface="Trebuchet MS"/>
              </a:rPr>
              <a:t>etc</a:t>
            </a:r>
            <a:r>
              <a:rPr lang="en-US" dirty="0">
                <a:latin typeface="Trebuchet MS"/>
                <a:cs typeface="Trebuchet MS"/>
              </a:rPr>
              <a:t>/</a:t>
            </a:r>
            <a:r>
              <a:rPr lang="en-US" dirty="0" err="1">
                <a:latin typeface="Trebuchet MS"/>
                <a:cs typeface="Trebuchet MS"/>
              </a:rPr>
              <a:t>gitconfig</a:t>
            </a:r>
            <a:r>
              <a:rPr lang="en-US" dirty="0">
                <a:latin typeface="Trebuchet MS"/>
                <a:cs typeface="Trebuchet MS"/>
              </a:rPr>
              <a:t> – System-wide settings.</a:t>
            </a:r>
          </a:p>
        </p:txBody>
      </p:sp>
    </p:spTree>
    <p:extLst>
      <p:ext uri="{BB962C8B-B14F-4D97-AF65-F5344CB8AC3E}">
        <p14:creationId xmlns:p14="http://schemas.microsoft.com/office/powerpoint/2010/main" val="122354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rebuchet MS"/>
                <a:cs typeface="Trebuchet MS"/>
              </a:rPr>
              <a:t>The </a:t>
            </a:r>
            <a:r>
              <a:rPr lang="en-US" sz="2800" dirty="0" err="1">
                <a:solidFill>
                  <a:srgbClr val="FF0000"/>
                </a:solidFill>
                <a:latin typeface="Trebuchet MS"/>
                <a:cs typeface="Trebuchet MS"/>
              </a:rPr>
              <a:t>git</a:t>
            </a:r>
            <a:r>
              <a:rPr lang="en-US" sz="2800" dirty="0">
                <a:solidFill>
                  <a:srgbClr val="FF0000"/>
                </a:solidFill>
                <a:latin typeface="Trebuchet MS"/>
                <a:cs typeface="Trebuchet MS"/>
              </a:rPr>
              <a:t> add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command adds a change in the working directory to the staging area.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However,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add doesn't really affect the repository in any significant way—changes are not actually recorded until you run </a:t>
            </a: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 commit</a:t>
            </a:r>
            <a:r>
              <a:rPr lang="en-US" dirty="0">
                <a:latin typeface="Trebuchet MS"/>
                <a:cs typeface="Trebuchet MS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Usage :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add &lt;file&gt; 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Stage all changes in &lt;file&gt; for the next commit.</a:t>
            </a:r>
          </a:p>
          <a:p>
            <a:pPr marL="0" indent="0" algn="just">
              <a:buNone/>
            </a:pP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add &lt;directory&gt;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Stage all changes in &lt;file&gt; for the next commit.</a:t>
            </a:r>
          </a:p>
          <a:p>
            <a:pPr algn="just"/>
            <a:endParaRPr lang="en-US" dirty="0">
              <a:latin typeface="Trebuchet MS"/>
              <a:cs typeface="Trebuchet MS"/>
            </a:endParaRPr>
          </a:p>
          <a:p>
            <a:pPr algn="just"/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7770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Trebuchet MS"/>
                <a:cs typeface="Trebuchet MS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When you’re starting a new project,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add serves the same function as </a:t>
            </a:r>
            <a:r>
              <a:rPr lang="en-US" dirty="0" err="1">
                <a:latin typeface="Trebuchet MS"/>
                <a:cs typeface="Trebuchet MS"/>
              </a:rPr>
              <a:t>svn</a:t>
            </a:r>
            <a:r>
              <a:rPr lang="en-US" dirty="0">
                <a:latin typeface="Trebuchet MS"/>
                <a:cs typeface="Trebuchet MS"/>
              </a:rPr>
              <a:t> import.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add . </a:t>
            </a:r>
            <a:r>
              <a:rPr lang="en-US" dirty="0">
                <a:latin typeface="Trebuchet MS"/>
                <a:cs typeface="Trebuchet MS"/>
              </a:rPr>
              <a:t>(dot for all files)</a:t>
            </a:r>
            <a:endParaRPr lang="en-US" sz="2800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commit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For Individual File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	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add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Hello.java</a:t>
            </a:r>
            <a:endParaRPr lang="en-US" sz="26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 commit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1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helps to think of it as a buffer between the working directory and the project history.</a:t>
            </a:r>
          </a:p>
        </p:txBody>
      </p:sp>
    </p:spTree>
    <p:extLst>
      <p:ext uri="{BB962C8B-B14F-4D97-AF65-F5344CB8AC3E}">
        <p14:creationId xmlns:p14="http://schemas.microsoft.com/office/powerpoint/2010/main" val="334474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Snapshots are always committed to the local repository. This is fundamentally different from SVN, wherein the working copy is committed to the central repository.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Just as the staging area is a buffer between the working directory and the project history, each developer’s local repository is a buffer between their contributions and the central repository.</a:t>
            </a:r>
          </a:p>
        </p:txBody>
      </p:sp>
    </p:spTree>
    <p:extLst>
      <p:ext uri="{BB962C8B-B14F-4D97-AF65-F5344CB8AC3E}">
        <p14:creationId xmlns:p14="http://schemas.microsoft.com/office/powerpoint/2010/main" val="398702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460023" cy="39163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u="sng" dirty="0" err="1">
                <a:latin typeface="Trebuchet MS"/>
                <a:cs typeface="Trebuchet MS"/>
              </a:rPr>
              <a:t>git</a:t>
            </a:r>
            <a:r>
              <a:rPr lang="en-US" sz="2400" u="sng" dirty="0">
                <a:latin typeface="Trebuchet MS"/>
                <a:cs typeface="Trebuchet MS"/>
              </a:rPr>
              <a:t> status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The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status command displays the state of the working directory and the staging area.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It lets you see which changes have been staged, which haven’t, and which files aren’t being tracked by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Us</a:t>
            </a:r>
            <a:r>
              <a:rPr lang="en-US" dirty="0"/>
              <a:t>age: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40283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55746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 err="1">
                <a:latin typeface="Trebuchet MS"/>
                <a:cs typeface="Trebuchet MS"/>
              </a:rPr>
              <a:t>git</a:t>
            </a:r>
            <a:r>
              <a:rPr lang="en-US" u="sng" dirty="0">
                <a:latin typeface="Trebuchet MS"/>
                <a:cs typeface="Trebuchet MS"/>
              </a:rPr>
              <a:t> log</a:t>
            </a:r>
          </a:p>
          <a:p>
            <a:pPr algn="just">
              <a:lnSpc>
                <a:spcPct val="50000"/>
              </a:lnSpc>
            </a:pPr>
            <a:r>
              <a:rPr lang="en-US" sz="1800" dirty="0">
                <a:latin typeface="Trebuchet MS"/>
                <a:cs typeface="Trebuchet MS"/>
              </a:rPr>
              <a:t>The </a:t>
            </a:r>
            <a:r>
              <a:rPr lang="en-US" sz="1800" dirty="0" err="1">
                <a:latin typeface="Trebuchet MS"/>
                <a:cs typeface="Trebuchet MS"/>
              </a:rPr>
              <a:t>git</a:t>
            </a:r>
            <a:r>
              <a:rPr lang="en-US" sz="1800" dirty="0">
                <a:latin typeface="Trebuchet MS"/>
                <a:cs typeface="Trebuchet MS"/>
              </a:rPr>
              <a:t> log command displays committed snapshots.</a:t>
            </a:r>
          </a:p>
          <a:p>
            <a:pPr algn="just">
              <a:lnSpc>
                <a:spcPct val="50000"/>
              </a:lnSpc>
            </a:pPr>
            <a:r>
              <a:rPr lang="en-US" sz="1800" dirty="0">
                <a:latin typeface="Trebuchet MS"/>
                <a:cs typeface="Trebuchet MS"/>
              </a:rPr>
              <a:t>It lets you list the project history, filter it, and search for specific changes. </a:t>
            </a:r>
          </a:p>
          <a:p>
            <a:pPr algn="just">
              <a:lnSpc>
                <a:spcPct val="50000"/>
              </a:lnSpc>
            </a:pPr>
            <a:r>
              <a:rPr lang="en-US" sz="1800" dirty="0">
                <a:latin typeface="Trebuchet MS"/>
                <a:cs typeface="Trebuchet MS"/>
              </a:rPr>
              <a:t> While </a:t>
            </a:r>
            <a:r>
              <a:rPr lang="en-US" sz="1800" dirty="0" err="1">
                <a:latin typeface="Trebuchet MS"/>
                <a:cs typeface="Trebuchet MS"/>
              </a:rPr>
              <a:t>git</a:t>
            </a:r>
            <a:r>
              <a:rPr lang="en-US" sz="1800" dirty="0">
                <a:latin typeface="Trebuchet MS"/>
                <a:cs typeface="Trebuchet MS"/>
              </a:rPr>
              <a:t> status lets you inspect the working directory and the staging area.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31" r="20789"/>
          <a:stretch/>
        </p:blipFill>
        <p:spPr>
          <a:xfrm>
            <a:off x="2806294" y="4110546"/>
            <a:ext cx="3543154" cy="22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Customized </a:t>
            </a:r>
            <a:r>
              <a:rPr lang="en-US" dirty="0" err="1"/>
              <a:t>git</a:t>
            </a:r>
            <a:r>
              <a:rPr lang="en-US" dirty="0"/>
              <a:t>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log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Display the entire commit history using the default formatting.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log -n &lt;limit&gt;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Limit the number of commits by &lt;limit&gt;. For example,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git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log -n 3</a:t>
            </a:r>
            <a:r>
              <a:rPr lang="en-US" dirty="0">
                <a:latin typeface="Trebuchet MS"/>
                <a:cs typeface="Trebuchet MS"/>
              </a:rPr>
              <a:t> will display only 3 commits.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log --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oneline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Condense each commit to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174671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Calibri" charset="0"/>
                <a:ea typeface="新細明體" charset="0"/>
              </a:rPr>
              <a:t>Linus Torvalds uses </a:t>
            </a:r>
            <a:r>
              <a:rPr lang="en-US" altLang="zh-TW" sz="2800" dirty="0" err="1">
                <a:latin typeface="Calibri" charset="0"/>
                <a:ea typeface="新細明體" charset="0"/>
              </a:rPr>
              <a:t>BitKeeper</a:t>
            </a:r>
            <a:r>
              <a:rPr lang="en-US" altLang="zh-TW" sz="2800" dirty="0">
                <a:latin typeface="Calibri" charset="0"/>
                <a:ea typeface="新細明體" charset="0"/>
              </a:rPr>
              <a:t> to manage Linux code</a:t>
            </a:r>
          </a:p>
          <a:p>
            <a:r>
              <a:rPr lang="en-US" altLang="zh-TW" sz="2800" dirty="0">
                <a:latin typeface="Calibri" charset="0"/>
                <a:ea typeface="新細明體" charset="0"/>
              </a:rPr>
              <a:t>Ran into </a:t>
            </a:r>
            <a:r>
              <a:rPr lang="en-US" altLang="zh-TW" sz="2800" dirty="0" err="1">
                <a:latin typeface="Calibri" charset="0"/>
                <a:ea typeface="新細明體" charset="0"/>
              </a:rPr>
              <a:t>BitKeeper</a:t>
            </a:r>
            <a:r>
              <a:rPr lang="en-US" altLang="zh-TW" sz="2800" dirty="0">
                <a:latin typeface="Calibri" charset="0"/>
                <a:ea typeface="新細明體" charset="0"/>
              </a:rPr>
              <a:t> licensing issue</a:t>
            </a:r>
          </a:p>
          <a:p>
            <a:pPr lvl="2"/>
            <a:r>
              <a:rPr lang="en-US" altLang="zh-TW" sz="2400" dirty="0">
                <a:latin typeface="Calibri" charset="0"/>
                <a:ea typeface="新細明體" charset="0"/>
              </a:rPr>
              <a:t>Liked functionality</a:t>
            </a:r>
          </a:p>
          <a:p>
            <a:pPr lvl="2"/>
            <a:r>
              <a:rPr lang="en-US" altLang="zh-TW" sz="2400" dirty="0">
                <a:latin typeface="Calibri" charset="0"/>
                <a:ea typeface="新細明體" charset="0"/>
              </a:rPr>
              <a:t>Looked at CVS as how not to do things</a:t>
            </a:r>
          </a:p>
          <a:p>
            <a:r>
              <a:rPr lang="en-US" altLang="zh-TW" sz="2800" dirty="0">
                <a:latin typeface="Calibri" charset="0"/>
                <a:ea typeface="新細明體" charset="0"/>
              </a:rPr>
              <a:t>April 5, 2005 - Linus sends out email showing first version</a:t>
            </a:r>
          </a:p>
          <a:p>
            <a:r>
              <a:rPr lang="en-US" altLang="zh-TW" sz="2800" dirty="0">
                <a:latin typeface="Calibri" charset="0"/>
                <a:ea typeface="新細明體" charset="0"/>
              </a:rPr>
              <a:t>June 15, 2005 - </a:t>
            </a:r>
            <a:r>
              <a:rPr lang="en-US" altLang="zh-TW" sz="2800" dirty="0" err="1">
                <a:latin typeface="Calibri" charset="0"/>
                <a:ea typeface="新細明體" charset="0"/>
              </a:rPr>
              <a:t>Git</a:t>
            </a:r>
            <a:r>
              <a:rPr lang="en-US" altLang="zh-TW" sz="2800" dirty="0">
                <a:latin typeface="Calibri" charset="0"/>
                <a:ea typeface="新細明體" charset="0"/>
              </a:rPr>
              <a:t> used for Linux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7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Customized </a:t>
            </a:r>
            <a:r>
              <a:rPr lang="en-US" dirty="0" err="1"/>
              <a:t>git</a:t>
            </a:r>
            <a:r>
              <a:rPr lang="en-US" dirty="0"/>
              <a:t>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log --stat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Along with the ordinary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log information, include which files were altered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log -p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Display the patch representing each commit.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log --author="&lt;pattern&gt;"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Search for commits by a particular author.</a:t>
            </a:r>
          </a:p>
        </p:txBody>
      </p:sp>
    </p:spTree>
    <p:extLst>
      <p:ext uri="{BB962C8B-B14F-4D97-AF65-F5344CB8AC3E}">
        <p14:creationId xmlns:p14="http://schemas.microsoft.com/office/powerpoint/2010/main" val="324712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Customized </a:t>
            </a:r>
            <a:r>
              <a:rPr lang="en-US" dirty="0" err="1"/>
              <a:t>git</a:t>
            </a:r>
            <a:r>
              <a:rPr lang="en-US" dirty="0"/>
              <a:t>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log --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="&lt;pattern&gt;"</a:t>
            </a:r>
          </a:p>
          <a:p>
            <a:pPr lvl="1" algn="just"/>
            <a:r>
              <a:rPr lang="en-US" dirty="0">
                <a:latin typeface="Trebuchet MS"/>
                <a:cs typeface="Trebuchet MS"/>
              </a:rPr>
              <a:t>Search for commits with a commit message that matches &lt;pattern&gt;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log &lt;file&gt;</a:t>
            </a:r>
          </a:p>
          <a:p>
            <a:pPr lvl="1" algn="just"/>
            <a:r>
              <a:rPr lang="en-US" dirty="0">
                <a:latin typeface="Trebuchet MS"/>
                <a:cs typeface="Trebuchet MS"/>
              </a:rPr>
              <a:t>Only display commits that include the specified file. </a:t>
            </a:r>
          </a:p>
          <a:p>
            <a:pPr algn="just"/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log --graph --decorate –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oneline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lvl="1" algn="just"/>
            <a:r>
              <a:rPr lang="en-US" dirty="0">
                <a:latin typeface="Trebuchet MS"/>
                <a:cs typeface="Trebuchet MS"/>
              </a:rPr>
              <a:t>—graph flag that will draw a text based graph of the commits on the left hand side of the commit messages.</a:t>
            </a:r>
          </a:p>
          <a:p>
            <a:pPr lvl="1" algn="just"/>
            <a:r>
              <a:rPr lang="en-US" dirty="0">
                <a:latin typeface="Trebuchet MS"/>
                <a:cs typeface="Trebuchet MS"/>
              </a:rPr>
              <a:t> —decorate adds the names of branches or tags of the commits that are shown. </a:t>
            </a:r>
          </a:p>
        </p:txBody>
      </p:sp>
    </p:spTree>
    <p:extLst>
      <p:ext uri="{BB962C8B-B14F-4D97-AF65-F5344CB8AC3E}">
        <p14:creationId xmlns:p14="http://schemas.microsoft.com/office/powerpoint/2010/main" val="490278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old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679511" cy="391636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err="1">
                <a:latin typeface="Trebuchet MS"/>
                <a:cs typeface="Trebuchet MS"/>
              </a:rPr>
              <a:t>git</a:t>
            </a:r>
            <a:r>
              <a:rPr lang="en-US" sz="2400" u="sng" dirty="0">
                <a:latin typeface="Trebuchet MS"/>
                <a:cs typeface="Trebuchet MS"/>
              </a:rPr>
              <a:t> checkout</a:t>
            </a:r>
          </a:p>
          <a:p>
            <a:r>
              <a:rPr lang="en-US" dirty="0">
                <a:latin typeface="Trebuchet MS"/>
                <a:cs typeface="Trebuchet MS"/>
              </a:rPr>
              <a:t>The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checkout command serves three distinct functions: checking out files, checking out commits, and checking out branches. </a:t>
            </a:r>
          </a:p>
          <a:p>
            <a:r>
              <a:rPr lang="en-US" dirty="0">
                <a:latin typeface="Trebuchet MS"/>
                <a:cs typeface="Trebuchet MS"/>
              </a:rPr>
              <a:t>Lets concentrate only on two, later on branches</a:t>
            </a:r>
          </a:p>
        </p:txBody>
      </p:sp>
    </p:spTree>
    <p:extLst>
      <p:ext uri="{BB962C8B-B14F-4D97-AF65-F5344CB8AC3E}">
        <p14:creationId xmlns:p14="http://schemas.microsoft.com/office/powerpoint/2010/main" val="20386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old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554089" cy="3916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rebuchet MS"/>
                <a:cs typeface="Trebuchet MS"/>
              </a:rPr>
              <a:t>Usage:</a:t>
            </a:r>
            <a:r>
              <a:rPr lang="en-US" dirty="0">
                <a:solidFill>
                  <a:srgbClr val="000090"/>
                </a:solidFill>
                <a:latin typeface="Trebuchet MS"/>
                <a:cs typeface="Trebuchet M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rebuchet MS"/>
                <a:cs typeface="Trebuchet MS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Trebuchet MS"/>
                <a:cs typeface="Trebuchet MS"/>
              </a:rPr>
              <a:t> checkout master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Return to the master branch.</a:t>
            </a:r>
          </a:p>
          <a:p>
            <a:pPr marL="0" indent="0">
              <a:buNone/>
            </a:pPr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u="sng" dirty="0">
                <a:latin typeface="Trebuchet MS"/>
                <a:cs typeface="Trebuchet MS"/>
              </a:rPr>
              <a:t>Usage: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checkout &lt;commit&gt; &lt;file&gt;</a:t>
            </a:r>
          </a:p>
          <a:p>
            <a:pPr marL="0" indent="0">
              <a:buNone/>
            </a:pPr>
            <a:r>
              <a:rPr lang="en-US" u="sng" dirty="0">
                <a:latin typeface="Trebuchet MS"/>
                <a:cs typeface="Trebuchet MS"/>
              </a:rPr>
              <a:t>Example:</a:t>
            </a:r>
            <a:r>
              <a:rPr lang="en-US" dirty="0">
                <a:solidFill>
                  <a:srgbClr val="000090"/>
                </a:solidFill>
                <a:latin typeface="Trebuchet MS"/>
                <a:cs typeface="Trebuchet M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checkout a1e8fb5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Hello.java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Check out a previous version of a file. </a:t>
            </a:r>
          </a:p>
        </p:txBody>
      </p:sp>
    </p:spTree>
    <p:extLst>
      <p:ext uri="{BB962C8B-B14F-4D97-AF65-F5344CB8AC3E}">
        <p14:creationId xmlns:p14="http://schemas.microsoft.com/office/powerpoint/2010/main" val="1159573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old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149841" cy="3916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rebuchet MS"/>
                <a:cs typeface="Trebuchet MS"/>
              </a:rPr>
              <a:t>Usage: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checkout &lt;commit&gt;</a:t>
            </a:r>
          </a:p>
          <a:p>
            <a:pPr marL="0" indent="0">
              <a:buNone/>
            </a:pPr>
            <a:r>
              <a:rPr lang="en-US" sz="2400" dirty="0">
                <a:latin typeface="Trebuchet MS"/>
                <a:cs typeface="Trebuchet MS"/>
              </a:rPr>
              <a:t>Example: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checkout a1e8fb5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Update all files in the working directory to match the specified commit. 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You can check out the most recent version with the following: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Example: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checkout HEAD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Hello.java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2442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4528299" cy="3916363"/>
          </a:xfrm>
        </p:spPr>
        <p:txBody>
          <a:bodyPr/>
          <a:lstStyle/>
          <a:p>
            <a:pPr marL="0" indent="0" algn="just">
              <a:buNone/>
            </a:pPr>
            <a:r>
              <a:rPr lang="en-US" u="sng" dirty="0">
                <a:latin typeface="Trebuchet MS"/>
                <a:cs typeface="Trebuchet MS"/>
              </a:rPr>
              <a:t>Usage: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git</a:t>
            </a:r>
            <a:r>
              <a:rPr lang="en-US" sz="2400" dirty="0">
                <a:latin typeface="Courier"/>
                <a:cs typeface="Courier"/>
              </a:rPr>
              <a:t> revert &lt;commit&gt;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Generate a new commit that undoes all of the changes introduced in &lt;commit&gt;, then apply it to the current branch.</a:t>
            </a:r>
          </a:p>
          <a:p>
            <a:pPr marL="0" indent="0" algn="just">
              <a:buNone/>
            </a:pPr>
            <a:endParaRPr lang="en-US" dirty="0">
              <a:latin typeface="Trebuchet MS"/>
              <a:cs typeface="Trebuchet MS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Note: It's important to understand that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git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revert undoes a single commit, 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as shown in next slide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47" r="23823"/>
          <a:stretch/>
        </p:blipFill>
        <p:spPr>
          <a:xfrm>
            <a:off x="5534223" y="2057399"/>
            <a:ext cx="3260955" cy="4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663833" cy="3916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Trebuchet MS"/>
                <a:cs typeface="Trebuchet MS"/>
              </a:rPr>
              <a:t>Example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The following example is a simple demonstration of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revert. It commits a snapshot, then immediately undoes it with a revert.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# Edit some tracked files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# Commit a snapshot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commit -m "Make some changes that will be undone”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# Revert the commit we just created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 revert HEAD</a:t>
            </a:r>
          </a:p>
        </p:txBody>
      </p:sp>
    </p:spTree>
    <p:extLst>
      <p:ext uri="{BB962C8B-B14F-4D97-AF65-F5344CB8AC3E}">
        <p14:creationId xmlns:p14="http://schemas.microsoft.com/office/powerpoint/2010/main" val="2006041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revert –abort</a:t>
            </a:r>
            <a:endParaRPr lang="en-US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To abort the revert process</a:t>
            </a:r>
          </a:p>
        </p:txBody>
      </p:sp>
    </p:spTree>
    <p:extLst>
      <p:ext uri="{BB962C8B-B14F-4D97-AF65-F5344CB8AC3E}">
        <p14:creationId xmlns:p14="http://schemas.microsoft.com/office/powerpoint/2010/main" val="664959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rebuchet MS"/>
                <a:cs typeface="Trebuchet MS"/>
              </a:rPr>
              <a:t>If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revert</a:t>
            </a:r>
            <a:r>
              <a:rPr lang="en-US" dirty="0">
                <a:latin typeface="Trebuchet MS"/>
                <a:cs typeface="Trebuchet MS"/>
              </a:rPr>
              <a:t> is a “safe” way to undo changes, you can think of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reset</a:t>
            </a:r>
            <a:r>
              <a:rPr lang="en-US" dirty="0">
                <a:latin typeface="Trebuchet MS"/>
                <a:cs typeface="Trebuchet MS"/>
              </a:rPr>
              <a:t> as the dangerous method. </a:t>
            </a:r>
          </a:p>
          <a:p>
            <a:pPr algn="just"/>
            <a:r>
              <a:rPr lang="en-US" dirty="0">
                <a:latin typeface="Trebuchet MS"/>
                <a:cs typeface="Trebuchet MS"/>
              </a:rPr>
              <a:t>When you undo with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reset</a:t>
            </a:r>
            <a:r>
              <a:rPr lang="en-US" dirty="0">
                <a:latin typeface="Trebuchet MS"/>
                <a:cs typeface="Trebuchet MS"/>
              </a:rPr>
              <a:t> there is no way to retrieve the original copy—it is a permanent undo. </a:t>
            </a:r>
          </a:p>
          <a:p>
            <a:pPr marL="0" indent="0" algn="just">
              <a:buNone/>
            </a:pP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reset --hard &lt;commit&gt;</a:t>
            </a:r>
          </a:p>
          <a:p>
            <a:pPr marL="0" indent="0" algn="just">
              <a:buNone/>
            </a:pPr>
            <a:r>
              <a:rPr lang="en-US" dirty="0">
                <a:latin typeface="Trebuchet MS"/>
                <a:cs typeface="Trebuchet MS"/>
              </a:rPr>
              <a:t>Move the current branch tip backward to &lt;commit&gt; and reset both the staging area and the working directory to match. This obliterates not only the uncommitted changes, but all commits after &lt;commit&gt;, as well.</a:t>
            </a:r>
          </a:p>
        </p:txBody>
      </p:sp>
    </p:spTree>
    <p:extLst>
      <p:ext uri="{BB962C8B-B14F-4D97-AF65-F5344CB8AC3E}">
        <p14:creationId xmlns:p14="http://schemas.microsoft.com/office/powerpoint/2010/main" val="168317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clean –n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Perform a “dry run” of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clean. This will show you which files are going to be removed without actually doing it.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clean -f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Remove untracked files from the current directory. The -f (force) flag is required unless the clean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372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not SCM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Arial" charset="0"/>
              <a:buNone/>
            </a:pPr>
            <a:r>
              <a:rPr lang="en-US" altLang="zh-TW" sz="2800" i="1" dirty="0">
                <a:latin typeface="Calibri" charset="0"/>
                <a:ea typeface="新細明體" charset="0"/>
              </a:rPr>
              <a:t>Never mind merging. It's not an SCM, it's a distribution and archival mechanism. I bet you could make a reasonable SCM on top of it, though.  Another way of looking at it is to say that it's really a content-addressable </a:t>
            </a:r>
            <a:r>
              <a:rPr lang="en-US" altLang="zh-TW" sz="2800" i="1" dirty="0" err="1">
                <a:latin typeface="Calibri" charset="0"/>
                <a:ea typeface="新細明體" charset="0"/>
              </a:rPr>
              <a:t>filesystem</a:t>
            </a:r>
            <a:r>
              <a:rPr lang="en-US" altLang="zh-TW" sz="2800" i="1" dirty="0">
                <a:latin typeface="Calibri" charset="0"/>
                <a:ea typeface="新細明體" charset="0"/>
              </a:rPr>
              <a:t>, used to track directory trees.</a:t>
            </a:r>
          </a:p>
          <a:p>
            <a:pPr marL="0" indent="0" algn="just">
              <a:buFont typeface="Arial" charset="0"/>
              <a:buNone/>
            </a:pPr>
            <a:r>
              <a:rPr lang="en-US" altLang="zh-TW" sz="2800" i="1" dirty="0">
                <a:latin typeface="Calibri" charset="0"/>
                <a:ea typeface="新細明體" charset="0"/>
              </a:rPr>
              <a:t>Linus Torvalds, 7 Apr 2005</a:t>
            </a:r>
          </a:p>
          <a:p>
            <a:pPr marL="0" indent="0" algn="just"/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930" y="3697085"/>
            <a:ext cx="16002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491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clean -f &lt;path&gt;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Remove untracked files, but limit the operation to the specified path.</a:t>
            </a:r>
          </a:p>
          <a:p>
            <a:pPr marL="0" indent="0">
              <a:buNone/>
            </a:pPr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clean -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df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Remove untracked files and untracked directories from the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147062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clean -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xf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Remove untracked files from the current directory as well as any files that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usually ignores.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92051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rebuchet MS"/>
                <a:cs typeface="Trebuchet MS"/>
              </a:rPr>
              <a:t>We discusses some of the most common reasons for overwriting committed snapshots and shows you how to avoid the pitfalls of doing so.</a:t>
            </a:r>
          </a:p>
          <a:p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242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--amend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commit --amend</a:t>
            </a:r>
            <a:r>
              <a:rPr lang="en-US" dirty="0"/>
              <a:t> command is a convenient way to fix up the most recent commit. </a:t>
            </a:r>
          </a:p>
          <a:p>
            <a:r>
              <a:rPr lang="en-US" dirty="0"/>
              <a:t>It lets you combine staged changes with the previous commit instead of committing it as an entirely new snapshot. </a:t>
            </a:r>
          </a:p>
          <a:p>
            <a:r>
              <a:rPr lang="en-US" dirty="0"/>
              <a:t>It can also be used to simply edit the previous commit message without changing its snapshot.</a:t>
            </a:r>
          </a:p>
        </p:txBody>
      </p:sp>
    </p:spTree>
    <p:extLst>
      <p:ext uri="{BB962C8B-B14F-4D97-AF65-F5344CB8AC3E}">
        <p14:creationId xmlns:p14="http://schemas.microsoft.com/office/powerpoint/2010/main" val="2420776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/>
                <a:cs typeface="Trebuchet MS"/>
              </a:rPr>
              <a:t>Rebasing is the process of moving a branch to a new base commit. </a:t>
            </a:r>
          </a:p>
          <a:p>
            <a:pPr marL="0" indent="0">
              <a:buNone/>
            </a:pPr>
            <a:r>
              <a:rPr lang="en-US" sz="1600" dirty="0">
                <a:latin typeface="Trebuchet MS"/>
                <a:cs typeface="Trebuchet MS"/>
              </a:rPr>
              <a:t>The general process can be visualized as the following:</a:t>
            </a:r>
          </a:p>
          <a:p>
            <a:endParaRPr lang="en-US" sz="16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44" y="2690621"/>
            <a:ext cx="5052266" cy="34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86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/>
                <a:cs typeface="Trebuchet MS"/>
              </a:rPr>
              <a:t>Rebasing really is just moving a branch from one commit to another</a:t>
            </a:r>
          </a:p>
          <a:p>
            <a:r>
              <a:rPr lang="en-US" dirty="0">
                <a:latin typeface="Trebuchet MS"/>
                <a:cs typeface="Trebuchet MS"/>
              </a:rPr>
              <a:t>But internally, </a:t>
            </a:r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accomplishes this by creating new commits and applying them to the specified base—it’s literally rewriting your project history. </a:t>
            </a:r>
          </a:p>
          <a:p>
            <a:pPr marL="0" indent="0">
              <a:buNone/>
            </a:pPr>
            <a:r>
              <a:rPr lang="en-US" b="1" dirty="0">
                <a:latin typeface="Trebuchet MS"/>
                <a:cs typeface="Trebuchet MS"/>
              </a:rPr>
              <a:t>Usage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git</a:t>
            </a:r>
            <a:r>
              <a:rPr lang="en-US" dirty="0">
                <a:latin typeface="Courier"/>
                <a:cs typeface="Courier"/>
              </a:rPr>
              <a:t> rebase &lt;base&gt;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57774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 Start a new feature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checkout -b new-feature master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 Edit files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commit -a -m "Start developing a feature"</a:t>
            </a:r>
          </a:p>
        </p:txBody>
      </p:sp>
    </p:spTree>
    <p:extLst>
      <p:ext uri="{BB962C8B-B14F-4D97-AF65-F5344CB8AC3E}">
        <p14:creationId xmlns:p14="http://schemas.microsoft.com/office/powerpoint/2010/main" val="1244081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7312" y="795317"/>
            <a:ext cx="6927759" cy="47077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rebuchet MS"/>
                <a:cs typeface="Trebuchet MS"/>
              </a:rPr>
              <a:t>In the middle of our feature, we realize there’s a security hole in our project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"/>
                <a:cs typeface="Courier"/>
              </a:rPr>
              <a:t># Create a hotfix branch based off of master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checkout -b hotfix master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"/>
                <a:cs typeface="Courier"/>
              </a:rPr>
              <a:t># Edit files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commit -a -m "Fix security hole"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Courier"/>
                <a:cs typeface="Courier"/>
              </a:rPr>
              <a:t># Merge back into master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checkout master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merge hotfix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branch -d hotfix</a:t>
            </a:r>
          </a:p>
        </p:txBody>
      </p:sp>
    </p:spTree>
    <p:extLst>
      <p:ext uri="{BB962C8B-B14F-4D97-AF65-F5344CB8AC3E}">
        <p14:creationId xmlns:p14="http://schemas.microsoft.com/office/powerpoint/2010/main" val="777519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875" y="936425"/>
            <a:ext cx="76077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rebuchet MS"/>
                <a:cs typeface="Trebuchet MS"/>
              </a:rPr>
              <a:t>After merging the hotfix into master, we have a forked project history. Instead of a plain </a:t>
            </a:r>
            <a:r>
              <a:rPr lang="en-US" sz="2000" dirty="0" err="1">
                <a:latin typeface="Trebuchet MS"/>
                <a:cs typeface="Trebuchet MS"/>
              </a:rPr>
              <a:t>git</a:t>
            </a:r>
            <a:r>
              <a:rPr lang="en-US" sz="2000" dirty="0">
                <a:latin typeface="Trebuchet MS"/>
                <a:cs typeface="Trebuchet MS"/>
              </a:rPr>
              <a:t> merge, we’ll integrate the feature branch with a rebase to maintain a linear history: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checkout new-feature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rebase master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 algn="just"/>
            <a:r>
              <a:rPr lang="en-US" sz="2000" dirty="0">
                <a:latin typeface="Trebuchet MS"/>
                <a:cs typeface="Trebuchet MS"/>
              </a:rPr>
              <a:t>This moves new-feature to the tip of master, which lets us do a standard fast-forward merge from master: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checkout master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merge new-feature</a:t>
            </a:r>
          </a:p>
          <a:p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112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4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charset="0"/>
                <a:ea typeface="新細明體" charset="0"/>
              </a:rPr>
              <a:t>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Calibri" charset="0"/>
                <a:ea typeface="新細明體" charset="0"/>
              </a:rPr>
              <a:t>Traditional version control system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Server with database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Clients have a working version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Calibri" charset="0"/>
                <a:ea typeface="新細明體" charset="0"/>
              </a:rPr>
              <a:t>Examples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CVS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Subversion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Visual Source Safe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Calibri" charset="0"/>
                <a:ea typeface="新細明體" charset="0"/>
              </a:rPr>
              <a:t>Challenges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Multi-developer conflicts</a:t>
            </a:r>
          </a:p>
          <a:p>
            <a:pPr lvl="2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Client/server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04442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682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Git</a:t>
            </a:r>
            <a:r>
              <a:rPr lang="en-US" dirty="0">
                <a:latin typeface="Trebuchet MS"/>
                <a:cs typeface="Trebuchet MS"/>
              </a:rPr>
              <a:t> keeps track of updates to the tip of branches using a mechanism called </a:t>
            </a:r>
            <a:r>
              <a:rPr lang="en-US" dirty="0" err="1">
                <a:latin typeface="Trebuchet MS"/>
                <a:cs typeface="Trebuchet MS"/>
              </a:rPr>
              <a:t>reflog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Trebuchet MS"/>
                <a:cs typeface="Trebuchet MS"/>
              </a:rPr>
              <a:t>Usage: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reflog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Show the </a:t>
            </a:r>
            <a:r>
              <a:rPr lang="en-US" dirty="0" err="1">
                <a:latin typeface="Trebuchet MS"/>
                <a:cs typeface="Trebuchet MS"/>
              </a:rPr>
              <a:t>reflog</a:t>
            </a:r>
            <a:r>
              <a:rPr lang="en-US" dirty="0">
                <a:latin typeface="Trebuchet MS"/>
                <a:cs typeface="Trebuchet MS"/>
              </a:rPr>
              <a:t> for the local repository.</a:t>
            </a:r>
          </a:p>
          <a:p>
            <a:pPr marL="0" indent="0">
              <a:buNone/>
            </a:pPr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git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reflog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--relative-date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Show the </a:t>
            </a:r>
            <a:r>
              <a:rPr lang="en-US" dirty="0" err="1">
                <a:latin typeface="Trebuchet MS"/>
                <a:cs typeface="Trebuchet MS"/>
              </a:rPr>
              <a:t>reflog</a:t>
            </a:r>
            <a:r>
              <a:rPr lang="en-US" dirty="0">
                <a:latin typeface="Trebuchet MS"/>
                <a:cs typeface="Trebuchet MS"/>
              </a:rPr>
              <a:t> with relative date information (e.g. 2 weeks ago).</a:t>
            </a:r>
          </a:p>
        </p:txBody>
      </p:sp>
    </p:spTree>
    <p:extLst>
      <p:ext uri="{BB962C8B-B14F-4D97-AF65-F5344CB8AC3E}">
        <p14:creationId xmlns:p14="http://schemas.microsoft.com/office/powerpoint/2010/main" val="2093688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9462" r="194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017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</a:t>
            </a:r>
            <a:r>
              <a:rPr lang="en-US" dirty="0" err="1"/>
              <a:t>vs</a:t>
            </a:r>
            <a:r>
              <a:rPr lang="en-US" dirty="0"/>
              <a:t>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rebuchet MS"/>
                <a:cs typeface="Trebuchet MS"/>
              </a:rPr>
              <a:t>SVN uses a single central repository to serve as the communication </a:t>
            </a:r>
          </a:p>
          <a:p>
            <a:pPr algn="just"/>
            <a:r>
              <a:rPr lang="en-US" sz="2200" dirty="0">
                <a:latin typeface="Trebuchet MS"/>
                <a:cs typeface="Trebuchet MS"/>
              </a:rPr>
              <a:t>This is different from </a:t>
            </a:r>
            <a:r>
              <a:rPr lang="en-US" sz="2200" dirty="0" err="1">
                <a:latin typeface="Trebuchet MS"/>
                <a:cs typeface="Trebuchet MS"/>
              </a:rPr>
              <a:t>Git’s</a:t>
            </a:r>
            <a:r>
              <a:rPr lang="en-US" sz="2200" dirty="0">
                <a:latin typeface="Trebuchet MS"/>
                <a:cs typeface="Trebuchet MS"/>
              </a:rPr>
              <a:t> collaboration model, which gives every developer their own copy of the repository, complete with its own local history and branch structure.</a:t>
            </a:r>
          </a:p>
          <a:p>
            <a:pPr algn="just"/>
            <a:r>
              <a:rPr lang="en-US" sz="2200" dirty="0" err="1">
                <a:latin typeface="Trebuchet MS"/>
                <a:cs typeface="Trebuchet MS"/>
              </a:rPr>
              <a:t>Git</a:t>
            </a:r>
            <a:r>
              <a:rPr lang="en-US" sz="2200" dirty="0">
                <a:latin typeface="Trebuchet MS"/>
                <a:cs typeface="Trebuchet MS"/>
              </a:rPr>
              <a:t> lets you share entire branches between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374608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remote command lets you create, view, and delete connections to other repositories.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0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7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6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Resilience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Calibri" charset="0"/>
                <a:ea typeface="新細明體" charset="0"/>
              </a:rPr>
              <a:t>No one repository has more data than any other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Speed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Calibri" charset="0"/>
                <a:ea typeface="新細明體" charset="0"/>
              </a:rPr>
              <a:t>Very fast operations compared to other VCS (I’m looking at you CVS and Subversion)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Space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Calibri" charset="0"/>
                <a:ea typeface="新細明體" charset="0"/>
              </a:rPr>
              <a:t>Compression can be done across repository not just per file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Calibri" charset="0"/>
                <a:ea typeface="新細明體" charset="0"/>
              </a:rPr>
              <a:t>Minimizes local size as well as push/pull data transfers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Calibri" charset="0"/>
                <a:ea typeface="新細明體" charset="0"/>
              </a:rPr>
              <a:t>Object model is very simple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Large </a:t>
            </a:r>
            <a:r>
              <a:rPr lang="en-US" altLang="zh-TW" sz="2400" dirty="0" err="1">
                <a:latin typeface="Calibri" charset="0"/>
                <a:ea typeface="新細明體" charset="0"/>
              </a:rPr>
              <a:t>userbase</a:t>
            </a:r>
            <a:r>
              <a:rPr lang="en-US" altLang="zh-TW" sz="2400" dirty="0">
                <a:latin typeface="Calibri" charset="0"/>
                <a:ea typeface="新細明體" charset="0"/>
              </a:rPr>
              <a:t> with robust tools</a:t>
            </a:r>
          </a:p>
        </p:txBody>
      </p:sp>
    </p:spTree>
    <p:extLst>
      <p:ext uri="{BB962C8B-B14F-4D97-AF65-F5344CB8AC3E}">
        <p14:creationId xmlns:p14="http://schemas.microsoft.com/office/powerpoint/2010/main" val="22854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latin typeface="Calibri" charset="0"/>
                <a:ea typeface="新細明體" charset="0"/>
              </a:rPr>
            </a:br>
            <a:r>
              <a:rPr lang="en-US" altLang="zh-TW" dirty="0">
                <a:latin typeface="Calibri" charset="0"/>
                <a:ea typeface="新細明體" charset="0"/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Calibri" charset="0"/>
                <a:ea typeface="新細明體" charset="0"/>
              </a:rPr>
              <a:t>Definite learning curve, especially for those used to centralized systems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Calibri" charset="0"/>
                <a:ea typeface="新細明體" charset="0"/>
              </a:rPr>
              <a:t>Can sometimes seem overwhelming to learn</a:t>
            </a:r>
            <a:endParaRPr lang="en-US" altLang="zh-TW" dirty="0">
              <a:latin typeface="Calibri" charset="0"/>
              <a:ea typeface="新細明體" charset="0"/>
            </a:endParaRP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latin typeface="Calibri" charset="0"/>
                <a:ea typeface="新細明體" charset="0"/>
              </a:rPr>
              <a:t>Conceptual difference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latin typeface="Calibri" charset="0"/>
                <a:ea typeface="新細明體" charset="0"/>
              </a:rPr>
              <a:t>Huge amount of commends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500"/>
            <a:ext cx="6508377" cy="1143000"/>
          </a:xfrm>
        </p:spPr>
        <p:txBody>
          <a:bodyPr/>
          <a:lstStyle/>
          <a:p>
            <a:r>
              <a:rPr lang="en-US" dirty="0"/>
              <a:t>GIT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638" r="-4086" b="7411"/>
          <a:stretch/>
        </p:blipFill>
        <p:spPr>
          <a:xfrm>
            <a:off x="1657523" y="1709499"/>
            <a:ext cx="5109660" cy="4745023"/>
          </a:xfrm>
        </p:spPr>
      </p:pic>
    </p:spTree>
    <p:extLst>
      <p:ext uri="{BB962C8B-B14F-4D97-AF65-F5344CB8AC3E}">
        <p14:creationId xmlns:p14="http://schemas.microsoft.com/office/powerpoint/2010/main" val="200498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that lets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rebuchet MS"/>
                <a:cs typeface="Trebuchet MS"/>
              </a:rPr>
              <a:t>You can download GIT from </a:t>
            </a: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  <a:hlinkClick r:id="rId2"/>
              </a:rPr>
              <a:t>https://git-scm.com/downloads</a:t>
            </a:r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US" dirty="0">
                <a:latin typeface="Trebuchet MS"/>
                <a:cs typeface="Trebuchet MS"/>
              </a:rPr>
              <a:t>Latest Version : 2.4.2</a:t>
            </a:r>
          </a:p>
          <a:p>
            <a:pPr marL="0" indent="0">
              <a:buNone/>
            </a:pP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2568309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7392</TotalTime>
  <Words>2354</Words>
  <Application>Microsoft Macintosh PowerPoint</Application>
  <PresentationFormat>On-screen Show (4:3)</PresentationFormat>
  <Paragraphs>281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新細明體</vt:lpstr>
      <vt:lpstr>Arial</vt:lpstr>
      <vt:lpstr>Calibri</vt:lpstr>
      <vt:lpstr>Century Gothic</vt:lpstr>
      <vt:lpstr>Courier</vt:lpstr>
      <vt:lpstr>Trebuchet MS</vt:lpstr>
      <vt:lpstr>Verdana</vt:lpstr>
      <vt:lpstr>Wingdings 2</vt:lpstr>
      <vt:lpstr>Plaza</vt:lpstr>
      <vt:lpstr>GIT</vt:lpstr>
      <vt:lpstr>Agenda</vt:lpstr>
      <vt:lpstr>A Brief History</vt:lpstr>
      <vt:lpstr>GIT is not SCM</vt:lpstr>
      <vt:lpstr>Centralized Version Control</vt:lpstr>
      <vt:lpstr>Advantages</vt:lpstr>
      <vt:lpstr> Disadvantages</vt:lpstr>
      <vt:lpstr>GIT Architecture</vt:lpstr>
      <vt:lpstr>Before that lets Install</vt:lpstr>
      <vt:lpstr>Getting Started</vt:lpstr>
      <vt:lpstr>git init</vt:lpstr>
      <vt:lpstr>git init</vt:lpstr>
      <vt:lpstr>git bare</vt:lpstr>
      <vt:lpstr>Bare Repositories</vt:lpstr>
      <vt:lpstr>Bare Repositories</vt:lpstr>
      <vt:lpstr>git clone</vt:lpstr>
      <vt:lpstr>GIT vs SVN</vt:lpstr>
      <vt:lpstr>GIT vs SVN</vt:lpstr>
      <vt:lpstr>git config</vt:lpstr>
      <vt:lpstr>git config</vt:lpstr>
      <vt:lpstr>git config</vt:lpstr>
      <vt:lpstr>git config</vt:lpstr>
      <vt:lpstr>git add</vt:lpstr>
      <vt:lpstr>git add</vt:lpstr>
      <vt:lpstr>Stage Area</vt:lpstr>
      <vt:lpstr>git commit</vt:lpstr>
      <vt:lpstr>Inspecting a repository</vt:lpstr>
      <vt:lpstr>Inspecting a repository</vt:lpstr>
      <vt:lpstr> Customized git log</vt:lpstr>
      <vt:lpstr> Customized git log</vt:lpstr>
      <vt:lpstr> Customized git log</vt:lpstr>
      <vt:lpstr>Viewing old commits</vt:lpstr>
      <vt:lpstr>Viewing old commits</vt:lpstr>
      <vt:lpstr>Viewing old commits</vt:lpstr>
      <vt:lpstr>git revert</vt:lpstr>
      <vt:lpstr>git revert</vt:lpstr>
      <vt:lpstr>git revert</vt:lpstr>
      <vt:lpstr>git reset</vt:lpstr>
      <vt:lpstr>git clean</vt:lpstr>
      <vt:lpstr>git clean</vt:lpstr>
      <vt:lpstr>git clean</vt:lpstr>
      <vt:lpstr>Rewriting history</vt:lpstr>
      <vt:lpstr>--amend</vt:lpstr>
      <vt:lpstr>git rebase</vt:lpstr>
      <vt:lpstr>git rebase</vt:lpstr>
      <vt:lpstr>Example - rebase</vt:lpstr>
      <vt:lpstr>PowerPoint Presentation</vt:lpstr>
      <vt:lpstr>PowerPoint Presentation</vt:lpstr>
      <vt:lpstr>PowerPoint Presentation</vt:lpstr>
      <vt:lpstr>PowerPoint Presentation</vt:lpstr>
      <vt:lpstr>git reflog</vt:lpstr>
      <vt:lpstr>Syncing</vt:lpstr>
      <vt:lpstr>SVN vs GIT</vt:lpstr>
      <vt:lpstr>git remote</vt:lpstr>
      <vt:lpstr>PowerPoint Presentation</vt:lpstr>
      <vt:lpstr>PowerPoint Presentation</vt:lpstr>
      <vt:lpstr>PowerPoint Presentation</vt:lpstr>
    </vt:vector>
  </TitlesOfParts>
  <Company>Exilant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naveenkumar kalburgy srinivas</dc:creator>
  <cp:lastModifiedBy>Microsoft Office User</cp:lastModifiedBy>
  <cp:revision>268</cp:revision>
  <dcterms:created xsi:type="dcterms:W3CDTF">2015-05-28T05:05:38Z</dcterms:created>
  <dcterms:modified xsi:type="dcterms:W3CDTF">2020-01-27T08:19:27Z</dcterms:modified>
</cp:coreProperties>
</file>