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embeddedFontLst>
    <p:embeddedFont>
      <p:font typeface="Libre Baskerville" panose="02000000000000000000" pitchFamily="2" charset="0"/>
      <p:regular r:id="rId23"/>
      <p:bold r:id="rId24"/>
      <p:italic r:id="rId25"/>
    </p:embeddedFont>
    <p:embeddedFont>
      <p:font typeface="Maven Pro" pitchFamily="2" charset="77"/>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p:cViewPr varScale="1">
        <p:scale>
          <a:sx n="107" d="100"/>
          <a:sy n="107" d="100"/>
        </p:scale>
        <p:origin x="200" y="4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Maven Pr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Maven Pr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Maven Pr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Maven Pr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ibre Baskerville"/>
                <a:ea typeface="Libre Baskerville"/>
                <a:cs typeface="Libre Baskerville"/>
                <a:sym typeface="Libre Baskerville"/>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Libre Baskerville"/>
                <a:ea typeface="Libre Baskerville"/>
                <a:cs typeface="Libre Baskerville"/>
                <a:sym typeface="Libre Baskerville"/>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ibre Baskerville"/>
                <a:ea typeface="Libre Baskerville"/>
                <a:cs typeface="Libre Baskerville"/>
                <a:sym typeface="Libre Baskerville"/>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ibre Baskerville"/>
                <a:ea typeface="Libre Baskerville"/>
                <a:cs typeface="Libre Baskerville"/>
                <a:sym typeface="Libre Baskerville"/>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ibre Baskerville"/>
                <a:ea typeface="Libre Baskerville"/>
                <a:cs typeface="Libre Baskerville"/>
                <a:sym typeface="Libre Baskerville"/>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ibre Baskerville"/>
                <a:ea typeface="Libre Baskerville"/>
                <a:cs typeface="Libre Baskerville"/>
                <a:sym typeface="Libre Baskerville"/>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ibre Baskerville"/>
                <a:ea typeface="Libre Baskerville"/>
                <a:cs typeface="Libre Baskerville"/>
                <a:sym typeface="Libre Baskerville"/>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ibre Baskerville"/>
                <a:ea typeface="Libre Baskerville"/>
                <a:cs typeface="Libre Baskerville"/>
                <a:sym typeface="Libre Baskerville"/>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Maven Pro"/>
              <a:buNone/>
              <a:defRPr sz="4400" b="0" i="0" u="none" strike="noStrike" cap="none">
                <a:solidFill>
                  <a:schemeClr val="dk1"/>
                </a:solidFill>
                <a:latin typeface="Maven Pro"/>
                <a:ea typeface="Maven Pro"/>
                <a:cs typeface="Maven Pro"/>
                <a:sym typeface="Maven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Baskerville"/>
                <a:ea typeface="Libre Baskerville"/>
                <a:cs typeface="Libre Baskerville"/>
                <a:sym typeface="Libre Baskervill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Libre Baskerville"/>
                <a:ea typeface="Libre Baskerville"/>
                <a:cs typeface="Libre Baskerville"/>
                <a:sym typeface="Libre Baskerville"/>
              </a:defRPr>
            </a:lvl1pPr>
            <a:lvl2pPr marL="0" marR="0" lvl="1" indent="0" algn="r" rtl="0">
              <a:spcBef>
                <a:spcPts val="0"/>
              </a:spcBef>
              <a:buNone/>
              <a:defRPr sz="1200" b="0" i="0" u="none" strike="noStrike" cap="none">
                <a:solidFill>
                  <a:srgbClr val="888888"/>
                </a:solidFill>
                <a:latin typeface="Libre Baskerville"/>
                <a:ea typeface="Libre Baskerville"/>
                <a:cs typeface="Libre Baskerville"/>
                <a:sym typeface="Libre Baskerville"/>
              </a:defRPr>
            </a:lvl2pPr>
            <a:lvl3pPr marL="0" marR="0" lvl="2" indent="0" algn="r" rtl="0">
              <a:spcBef>
                <a:spcPts val="0"/>
              </a:spcBef>
              <a:buNone/>
              <a:defRPr sz="1200" b="0" i="0" u="none" strike="noStrike" cap="none">
                <a:solidFill>
                  <a:srgbClr val="888888"/>
                </a:solidFill>
                <a:latin typeface="Libre Baskerville"/>
                <a:ea typeface="Libre Baskerville"/>
                <a:cs typeface="Libre Baskerville"/>
                <a:sym typeface="Libre Baskerville"/>
              </a:defRPr>
            </a:lvl3pPr>
            <a:lvl4pPr marL="0" marR="0" lvl="3" indent="0" algn="r" rtl="0">
              <a:spcBef>
                <a:spcPts val="0"/>
              </a:spcBef>
              <a:buNone/>
              <a:defRPr sz="1200" b="0" i="0" u="none" strike="noStrike" cap="none">
                <a:solidFill>
                  <a:srgbClr val="888888"/>
                </a:solidFill>
                <a:latin typeface="Libre Baskerville"/>
                <a:ea typeface="Libre Baskerville"/>
                <a:cs typeface="Libre Baskerville"/>
                <a:sym typeface="Libre Baskerville"/>
              </a:defRPr>
            </a:lvl4pPr>
            <a:lvl5pPr marL="0" marR="0" lvl="4" indent="0" algn="r" rtl="0">
              <a:spcBef>
                <a:spcPts val="0"/>
              </a:spcBef>
              <a:buNone/>
              <a:defRPr sz="1200" b="0" i="0" u="none" strike="noStrike" cap="none">
                <a:solidFill>
                  <a:srgbClr val="888888"/>
                </a:solidFill>
                <a:latin typeface="Libre Baskerville"/>
                <a:ea typeface="Libre Baskerville"/>
                <a:cs typeface="Libre Baskerville"/>
                <a:sym typeface="Libre Baskerville"/>
              </a:defRPr>
            </a:lvl5pPr>
            <a:lvl6pPr marL="0" marR="0" lvl="5" indent="0" algn="r" rtl="0">
              <a:spcBef>
                <a:spcPts val="0"/>
              </a:spcBef>
              <a:buNone/>
              <a:defRPr sz="1200" b="0" i="0" u="none" strike="noStrike" cap="none">
                <a:solidFill>
                  <a:srgbClr val="888888"/>
                </a:solidFill>
                <a:latin typeface="Libre Baskerville"/>
                <a:ea typeface="Libre Baskerville"/>
                <a:cs typeface="Libre Baskerville"/>
                <a:sym typeface="Libre Baskerville"/>
              </a:defRPr>
            </a:lvl6pPr>
            <a:lvl7pPr marL="0" marR="0" lvl="6" indent="0" algn="r" rtl="0">
              <a:spcBef>
                <a:spcPts val="0"/>
              </a:spcBef>
              <a:buNone/>
              <a:defRPr sz="1200" b="0" i="0" u="none" strike="noStrike" cap="none">
                <a:solidFill>
                  <a:srgbClr val="888888"/>
                </a:solidFill>
                <a:latin typeface="Libre Baskerville"/>
                <a:ea typeface="Libre Baskerville"/>
                <a:cs typeface="Libre Baskerville"/>
                <a:sym typeface="Libre Baskerville"/>
              </a:defRPr>
            </a:lvl7pPr>
            <a:lvl8pPr marL="0" marR="0" lvl="7" indent="0" algn="r" rtl="0">
              <a:spcBef>
                <a:spcPts val="0"/>
              </a:spcBef>
              <a:buNone/>
              <a:defRPr sz="1200" b="0" i="0" u="none" strike="noStrike" cap="none">
                <a:solidFill>
                  <a:srgbClr val="888888"/>
                </a:solidFill>
                <a:latin typeface="Libre Baskerville"/>
                <a:ea typeface="Libre Baskerville"/>
                <a:cs typeface="Libre Baskerville"/>
                <a:sym typeface="Libre Baskerville"/>
              </a:defRPr>
            </a:lvl8pPr>
            <a:lvl9pPr marL="0" marR="0" lvl="8" indent="0" algn="r" rtl="0">
              <a:spcBef>
                <a:spcPts val="0"/>
              </a:spcBef>
              <a:buNone/>
              <a:defRPr sz="1200" b="0" i="0" u="none" strike="noStrike" cap="none">
                <a:solidFill>
                  <a:srgbClr val="888888"/>
                </a:solidFill>
                <a:latin typeface="Libre Baskerville"/>
                <a:ea typeface="Libre Baskerville"/>
                <a:cs typeface="Libre Baskerville"/>
                <a:sym typeface="Libre Baskerville"/>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maven.apache.org/download.cg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earch.maven.org/"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2425147" y="5257800"/>
            <a:ext cx="9144000" cy="965546"/>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rgbClr val="2E75B5"/>
              </a:buClr>
              <a:buSzPts val="6000"/>
              <a:buFont typeface="Arial"/>
              <a:buNone/>
            </a:pPr>
            <a:r>
              <a:rPr lang="en-US" b="1">
                <a:solidFill>
                  <a:srgbClr val="2E75B5"/>
                </a:solidFill>
                <a:latin typeface="Arial"/>
                <a:ea typeface="Arial"/>
                <a:cs typeface="Arial"/>
                <a:sym typeface="Arial"/>
              </a:rPr>
              <a:t>Maven</a:t>
            </a:r>
            <a:endParaRPr b="1">
              <a:solidFill>
                <a:srgbClr val="2E75B5"/>
              </a:solidFill>
              <a:latin typeface="Arial"/>
              <a:ea typeface="Arial"/>
              <a:cs typeface="Arial"/>
              <a:sym typeface="Arial"/>
            </a:endParaRPr>
          </a:p>
        </p:txBody>
      </p:sp>
      <p:sp>
        <p:nvSpPr>
          <p:cNvPr id="85" name="Google Shape;85;p13"/>
          <p:cNvSpPr txBox="1">
            <a:spLocks noGrp="1"/>
          </p:cNvSpPr>
          <p:nvPr>
            <p:ph type="subTitle" idx="1"/>
          </p:nvPr>
        </p:nvSpPr>
        <p:spPr>
          <a:xfrm>
            <a:off x="2425147" y="4890289"/>
            <a:ext cx="9144000" cy="473765"/>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accent2"/>
              </a:buClr>
              <a:buSzPts val="28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838200" y="1828454"/>
            <a:ext cx="904875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5"/>
              </a:buClr>
              <a:buSzPts val="4400"/>
              <a:buFont typeface="Arial"/>
              <a:buNone/>
            </a:pPr>
            <a:r>
              <a:rPr lang="en-US">
                <a:solidFill>
                  <a:schemeClr val="accent5"/>
                </a:solidFill>
                <a:latin typeface="Arial"/>
                <a:ea typeface="Arial"/>
                <a:cs typeface="Arial"/>
                <a:sym typeface="Arial"/>
              </a:rPr>
              <a:t>To Execute</a:t>
            </a:r>
            <a:endParaRPr>
              <a:solidFill>
                <a:schemeClr val="accent2"/>
              </a:solidFill>
              <a:latin typeface="Arial"/>
              <a:ea typeface="Arial"/>
              <a:cs typeface="Arial"/>
              <a:sym typeface="Arial"/>
            </a:endParaRPr>
          </a:p>
        </p:txBody>
      </p:sp>
      <p:sp>
        <p:nvSpPr>
          <p:cNvPr id="166" name="Google Shape;166;p22"/>
          <p:cNvSpPr txBox="1">
            <a:spLocks noGrp="1"/>
          </p:cNvSpPr>
          <p:nvPr>
            <p:ph type="body" idx="1"/>
          </p:nvPr>
        </p:nvSpPr>
        <p:spPr>
          <a:xfrm>
            <a:off x="838200" y="3390899"/>
            <a:ext cx="10902244" cy="313407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5"/>
              </a:buClr>
              <a:buSzPts val="3200"/>
              <a:buNone/>
            </a:pPr>
            <a:r>
              <a:rPr lang="en-US" sz="3200">
                <a:latin typeface="Consolas"/>
                <a:ea typeface="Consolas"/>
                <a:cs typeface="Consolas"/>
                <a:sym typeface="Consolas"/>
              </a:rPr>
              <a:t>java -cp target/my-app-1.0-SNAPSHOT.jar com.mycompany.app.App</a:t>
            </a:r>
            <a:endParaRPr sz="32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1" name="Google Shape;171;p23"/>
          <p:cNvSpPr/>
          <p:nvPr/>
        </p:nvSpPr>
        <p:spPr>
          <a:xfrm>
            <a:off x="0" y="1"/>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Libre Baskerville"/>
              <a:ea typeface="Libre Baskerville"/>
              <a:cs typeface="Libre Baskerville"/>
              <a:sym typeface="Libre Baskerville"/>
            </a:endParaRPr>
          </a:p>
        </p:txBody>
      </p:sp>
      <p:sp>
        <p:nvSpPr>
          <p:cNvPr id="172" name="Google Shape;172;p23"/>
          <p:cNvSpPr/>
          <p:nvPr/>
        </p:nvSpPr>
        <p:spPr>
          <a:xfrm>
            <a:off x="1524001" y="43934"/>
            <a:ext cx="184731"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173" name="Google Shape;173;p23" descr="Screen Shot 2015-03-21 at 2.08.10 pm.png"/>
          <p:cNvPicPr preferRelativeResize="0"/>
          <p:nvPr/>
        </p:nvPicPr>
        <p:blipFill rotWithShape="1">
          <a:blip r:embed="rId3">
            <a:alphaModFix/>
          </a:blip>
          <a:srcRect/>
          <a:stretch/>
        </p:blipFill>
        <p:spPr>
          <a:xfrm>
            <a:off x="1148443" y="613061"/>
            <a:ext cx="8638794" cy="6156701"/>
          </a:xfrm>
          <a:prstGeom prst="rect">
            <a:avLst/>
          </a:prstGeom>
          <a:noFill/>
          <a:ln>
            <a:noFill/>
          </a:ln>
        </p:spPr>
      </p:pic>
      <p:sp>
        <p:nvSpPr>
          <p:cNvPr id="174" name="Google Shape;174;p23"/>
          <p:cNvSpPr/>
          <p:nvPr/>
        </p:nvSpPr>
        <p:spPr>
          <a:xfrm>
            <a:off x="2824843" y="243729"/>
            <a:ext cx="8686800" cy="132343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3600" b="0" i="0" u="none" strike="noStrike" cap="none">
                <a:solidFill>
                  <a:schemeClr val="accent5"/>
                </a:solidFill>
                <a:latin typeface="Arial"/>
                <a:ea typeface="Arial"/>
                <a:cs typeface="Arial"/>
                <a:sym typeface="Arial"/>
              </a:rPr>
              <a:t>EXAMPLE</a:t>
            </a:r>
            <a:br>
              <a:rPr lang="en-US" sz="3600" b="0" i="0" u="none" strike="noStrike" cap="none">
                <a:solidFill>
                  <a:schemeClr val="accent5"/>
                </a:solidFill>
                <a:latin typeface="Arial"/>
                <a:ea typeface="Arial"/>
                <a:cs typeface="Arial"/>
                <a:sym typeface="Arial"/>
              </a:rPr>
            </a:br>
            <a:r>
              <a:rPr lang="en-US" sz="4400" b="0" i="0" u="none" strike="noStrike" cap="none">
                <a:solidFill>
                  <a:schemeClr val="accent5"/>
                </a:solidFill>
                <a:latin typeface="Arial"/>
                <a:ea typeface="Arial"/>
                <a:cs typeface="Arial"/>
                <a:sym typeface="Arial"/>
              </a:rPr>
              <a:t>Logging with Slf4j</a:t>
            </a:r>
            <a:endParaRPr sz="4400" b="0" i="0" u="none" strike="noStrike" cap="none">
              <a:solidFill>
                <a:schemeClr val="accent5"/>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24"/>
          <p:cNvSpPr/>
          <p:nvPr/>
        </p:nvSpPr>
        <p:spPr>
          <a:xfrm>
            <a:off x="0" y="2362200"/>
            <a:ext cx="12192000" cy="3200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Libre Baskerville"/>
              <a:ea typeface="Libre Baskerville"/>
              <a:cs typeface="Libre Baskerville"/>
              <a:sym typeface="Libre Baskerville"/>
            </a:endParaRPr>
          </a:p>
        </p:txBody>
      </p:sp>
      <p:sp>
        <p:nvSpPr>
          <p:cNvPr id="180" name="Google Shape;180;p24"/>
          <p:cNvSpPr/>
          <p:nvPr/>
        </p:nvSpPr>
        <p:spPr>
          <a:xfrm>
            <a:off x="1524001" y="43934"/>
            <a:ext cx="184731"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81" name="Google Shape;181;p24"/>
          <p:cNvSpPr/>
          <p:nvPr/>
        </p:nvSpPr>
        <p:spPr>
          <a:xfrm>
            <a:off x="1752600" y="243729"/>
            <a:ext cx="8686800" cy="76944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b="1" i="0" u="none" strike="noStrike" cap="none">
                <a:solidFill>
                  <a:schemeClr val="lt1"/>
                </a:solidFill>
                <a:latin typeface="Arial"/>
                <a:ea typeface="Arial"/>
                <a:cs typeface="Arial"/>
                <a:sym typeface="Arial"/>
              </a:rPr>
              <a:t>Compiling after Loggers</a:t>
            </a:r>
            <a:endParaRPr/>
          </a:p>
        </p:txBody>
      </p:sp>
      <p:pic>
        <p:nvPicPr>
          <p:cNvPr id="182" name="Google Shape;182;p24" descr="Screen Shot 2015-03-21 at 2.16.46 pm.png"/>
          <p:cNvPicPr preferRelativeResize="0"/>
          <p:nvPr/>
        </p:nvPicPr>
        <p:blipFill rotWithShape="1">
          <a:blip r:embed="rId3">
            <a:alphaModFix/>
          </a:blip>
          <a:srcRect/>
          <a:stretch/>
        </p:blipFill>
        <p:spPr>
          <a:xfrm>
            <a:off x="191073" y="3486149"/>
            <a:ext cx="11772327" cy="1537535"/>
          </a:xfrm>
          <a:prstGeom prst="rect">
            <a:avLst/>
          </a:prstGeom>
          <a:noFill/>
          <a:ln>
            <a:noFill/>
          </a:ln>
        </p:spPr>
      </p:pic>
      <p:sp>
        <p:nvSpPr>
          <p:cNvPr id="183" name="Google Shape;183;p24"/>
          <p:cNvSpPr/>
          <p:nvPr/>
        </p:nvSpPr>
        <p:spPr>
          <a:xfrm>
            <a:off x="5324475" y="1641820"/>
            <a:ext cx="1543050" cy="154305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600" b="1" i="0" u="none" strike="noStrike" cap="none">
                <a:solidFill>
                  <a:schemeClr val="lt1"/>
                </a:solidFill>
                <a:latin typeface="Arial"/>
                <a:ea typeface="Arial"/>
                <a:cs typeface="Arial"/>
                <a:sym typeface="Arial"/>
              </a:rPr>
              <a:t>!</a:t>
            </a:r>
            <a:endParaRPr sz="9600" b="1" i="0" u="none" strike="noStrike" cap="non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87"/>
        <p:cNvGrpSpPr/>
        <p:nvPr/>
      </p:nvGrpSpPr>
      <p:grpSpPr>
        <a:xfrm>
          <a:off x="0" y="0"/>
          <a:ext cx="0" cy="0"/>
          <a:chOff x="0" y="0"/>
          <a:chExt cx="0" cy="0"/>
        </a:xfrm>
      </p:grpSpPr>
      <p:sp>
        <p:nvSpPr>
          <p:cNvPr id="188" name="Google Shape;188;p25"/>
          <p:cNvSpPr/>
          <p:nvPr/>
        </p:nvSpPr>
        <p:spPr>
          <a:xfrm>
            <a:off x="0" y="2381250"/>
            <a:ext cx="12192000" cy="4476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Libre Baskerville"/>
              <a:ea typeface="Libre Baskerville"/>
              <a:cs typeface="Libre Baskerville"/>
              <a:sym typeface="Libre Baskerville"/>
            </a:endParaRPr>
          </a:p>
        </p:txBody>
      </p:sp>
      <p:sp>
        <p:nvSpPr>
          <p:cNvPr id="189" name="Google Shape;189;p25"/>
          <p:cNvSpPr/>
          <p:nvPr/>
        </p:nvSpPr>
        <p:spPr>
          <a:xfrm>
            <a:off x="1524001" y="43934"/>
            <a:ext cx="184731"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0" name="Google Shape;190;p25"/>
          <p:cNvSpPr/>
          <p:nvPr/>
        </p:nvSpPr>
        <p:spPr>
          <a:xfrm>
            <a:off x="1752600" y="243729"/>
            <a:ext cx="8686800" cy="14465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b="1" i="0" u="none" strike="noStrike" cap="none">
                <a:solidFill>
                  <a:srgbClr val="FFFFFF"/>
                </a:solidFill>
                <a:latin typeface="Arial"/>
                <a:ea typeface="Arial"/>
                <a:cs typeface="Arial"/>
                <a:sym typeface="Arial"/>
              </a:rPr>
              <a:t>Change</a:t>
            </a:r>
            <a:r>
              <a:rPr lang="en-US" sz="4400" b="1" i="0" u="none" strike="noStrike" cap="none">
                <a:solidFill>
                  <a:srgbClr val="FFFFFF"/>
                </a:solidFill>
                <a:latin typeface="Maven Pro"/>
                <a:ea typeface="Maven Pro"/>
                <a:cs typeface="Maven Pro"/>
                <a:sym typeface="Maven Pro"/>
              </a:rPr>
              <a:t> </a:t>
            </a:r>
            <a:r>
              <a:rPr lang="en-US" sz="4400" b="0" i="0" u="none" strike="noStrike" cap="none">
                <a:solidFill>
                  <a:srgbClr val="FFFFFF"/>
                </a:solidFill>
                <a:latin typeface="Consolas"/>
                <a:ea typeface="Consolas"/>
                <a:cs typeface="Consolas"/>
                <a:sym typeface="Consolas"/>
              </a:rPr>
              <a:t>pom.xml</a:t>
            </a:r>
            <a:br>
              <a:rPr lang="en-US" sz="4400" b="0" i="0" u="none" strike="noStrike" cap="none">
                <a:solidFill>
                  <a:srgbClr val="FFFFFF"/>
                </a:solidFill>
                <a:latin typeface="Consolas"/>
                <a:ea typeface="Consolas"/>
                <a:cs typeface="Consolas"/>
                <a:sym typeface="Consolas"/>
              </a:rPr>
            </a:br>
            <a:r>
              <a:rPr lang="en-US" sz="4400" b="0" i="0" u="none" strike="noStrike" cap="none">
                <a:solidFill>
                  <a:srgbClr val="FFFFFF"/>
                </a:solidFill>
                <a:latin typeface="Libre Baskerville"/>
                <a:ea typeface="Libre Baskerville"/>
                <a:cs typeface="Libre Baskerville"/>
                <a:sym typeface="Libre Baskerville"/>
              </a:rPr>
              <a:t>One change to pom.xml will fix</a:t>
            </a:r>
            <a:endParaRPr sz="4400" b="0" i="0" u="none" strike="noStrike" cap="none">
              <a:solidFill>
                <a:srgbClr val="FFFFFF"/>
              </a:solidFill>
              <a:latin typeface="Libre Baskerville"/>
              <a:ea typeface="Libre Baskerville"/>
              <a:cs typeface="Libre Baskerville"/>
              <a:sym typeface="Libre Baskerville"/>
            </a:endParaRPr>
          </a:p>
        </p:txBody>
      </p:sp>
      <p:pic>
        <p:nvPicPr>
          <p:cNvPr id="191" name="Google Shape;191;p25" descr="Screen Shot 2015-03-21 at 2.25.04 pm.png"/>
          <p:cNvPicPr preferRelativeResize="0"/>
          <p:nvPr/>
        </p:nvPicPr>
        <p:blipFill rotWithShape="1">
          <a:blip r:embed="rId3">
            <a:alphaModFix/>
          </a:blip>
          <a:srcRect/>
          <a:stretch/>
        </p:blipFill>
        <p:spPr>
          <a:xfrm>
            <a:off x="1847851" y="1868645"/>
            <a:ext cx="8591549" cy="4494041"/>
          </a:xfrm>
          <a:prstGeom prst="rect">
            <a:avLst/>
          </a:prstGeom>
          <a:noFill/>
          <a:ln w="9525" cap="flat" cmpd="sng">
            <a:solidFill>
              <a:srgbClr val="BFBFBF"/>
            </a:solidFill>
            <a:prstDash val="solid"/>
            <a:round/>
            <a:headEnd type="none" w="sm" len="sm"/>
            <a:tailEnd type="none" w="sm" len="sm"/>
          </a:ln>
          <a:effectLst>
            <a:outerShdw blurRad="50800" dist="38100" dir="2700000" algn="tl" rotWithShape="0">
              <a:srgbClr val="000000">
                <a:alpha val="4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95"/>
        <p:cNvGrpSpPr/>
        <p:nvPr/>
      </p:nvGrpSpPr>
      <p:grpSpPr>
        <a:xfrm>
          <a:off x="0" y="0"/>
          <a:ext cx="0" cy="0"/>
          <a:chOff x="0" y="0"/>
          <a:chExt cx="0" cy="0"/>
        </a:xfrm>
      </p:grpSpPr>
      <p:sp>
        <p:nvSpPr>
          <p:cNvPr id="196" name="Google Shape;196;p26"/>
          <p:cNvSpPr/>
          <p:nvPr/>
        </p:nvSpPr>
        <p:spPr>
          <a:xfrm>
            <a:off x="0" y="2381250"/>
            <a:ext cx="12192000" cy="4476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Libre Baskerville"/>
              <a:ea typeface="Libre Baskerville"/>
              <a:cs typeface="Libre Baskerville"/>
              <a:sym typeface="Libre Baskerville"/>
            </a:endParaRPr>
          </a:p>
        </p:txBody>
      </p:sp>
      <p:sp>
        <p:nvSpPr>
          <p:cNvPr id="197" name="Google Shape;197;p26"/>
          <p:cNvSpPr/>
          <p:nvPr/>
        </p:nvSpPr>
        <p:spPr>
          <a:xfrm>
            <a:off x="1524001" y="43934"/>
            <a:ext cx="184731"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 name="Google Shape;198;p26"/>
          <p:cNvSpPr/>
          <p:nvPr/>
        </p:nvSpPr>
        <p:spPr>
          <a:xfrm>
            <a:off x="1752600" y="243729"/>
            <a:ext cx="8686800" cy="14465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b="1" i="0" u="none" strike="noStrike" cap="none">
                <a:solidFill>
                  <a:srgbClr val="FFFFFF"/>
                </a:solidFill>
                <a:latin typeface="Arial"/>
                <a:ea typeface="Arial"/>
                <a:cs typeface="Arial"/>
                <a:sym typeface="Arial"/>
              </a:rPr>
              <a:t>Change</a:t>
            </a:r>
            <a:r>
              <a:rPr lang="en-US" sz="4400" b="1" i="0" u="none" strike="noStrike" cap="none">
                <a:solidFill>
                  <a:srgbClr val="FFFFFF"/>
                </a:solidFill>
                <a:latin typeface="Maven Pro"/>
                <a:ea typeface="Maven Pro"/>
                <a:cs typeface="Maven Pro"/>
                <a:sym typeface="Maven Pro"/>
              </a:rPr>
              <a:t> </a:t>
            </a:r>
            <a:r>
              <a:rPr lang="en-US" sz="4400" b="0" i="0" u="none" strike="noStrike" cap="none">
                <a:solidFill>
                  <a:srgbClr val="FFFFFF"/>
                </a:solidFill>
                <a:latin typeface="Consolas"/>
                <a:ea typeface="Consolas"/>
                <a:cs typeface="Consolas"/>
                <a:sym typeface="Consolas"/>
              </a:rPr>
              <a:t>pom.xml</a:t>
            </a:r>
            <a:br>
              <a:rPr lang="en-US" sz="4400" b="0" i="0" u="none" strike="noStrike" cap="none">
                <a:solidFill>
                  <a:srgbClr val="FFFFFF"/>
                </a:solidFill>
                <a:latin typeface="Consolas"/>
                <a:ea typeface="Consolas"/>
                <a:cs typeface="Consolas"/>
                <a:sym typeface="Consolas"/>
              </a:rPr>
            </a:br>
            <a:r>
              <a:rPr lang="en-US" sz="4400" b="0" i="0" u="none" strike="noStrike" cap="none">
                <a:solidFill>
                  <a:srgbClr val="FFFFFF"/>
                </a:solidFill>
                <a:latin typeface="Libre Baskerville"/>
                <a:ea typeface="Libre Baskerville"/>
                <a:cs typeface="Libre Baskerville"/>
                <a:sym typeface="Libre Baskerville"/>
              </a:rPr>
              <a:t>One change to pom.xml will fix</a:t>
            </a:r>
            <a:endParaRPr sz="4400" b="0" i="0" u="none" strike="noStrike" cap="none">
              <a:solidFill>
                <a:srgbClr val="FFFFFF"/>
              </a:solidFill>
              <a:latin typeface="Libre Baskerville"/>
              <a:ea typeface="Libre Baskerville"/>
              <a:cs typeface="Libre Baskerville"/>
              <a:sym typeface="Libre Baskerville"/>
            </a:endParaRPr>
          </a:p>
        </p:txBody>
      </p:sp>
      <p:sp>
        <p:nvSpPr>
          <p:cNvPr id="199" name="Google Shape;199;p26"/>
          <p:cNvSpPr/>
          <p:nvPr/>
        </p:nvSpPr>
        <p:spPr>
          <a:xfrm>
            <a:off x="1162050" y="2650689"/>
            <a:ext cx="10077450" cy="3508653"/>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dk1"/>
              </a:buClr>
              <a:buSzPts val="3200"/>
              <a:buFont typeface="Maven Pro"/>
              <a:buAutoNum type="arabicPeriod"/>
            </a:pPr>
            <a:r>
              <a:rPr lang="en-US" sz="3200" b="0" i="0" u="none" strike="noStrike" cap="none">
                <a:solidFill>
                  <a:schemeClr val="dk1"/>
                </a:solidFill>
                <a:latin typeface="Libre Baskerville"/>
                <a:ea typeface="Libre Baskerville"/>
                <a:cs typeface="Libre Baskerville"/>
                <a:sym typeface="Libre Baskerville"/>
              </a:rPr>
              <a:t>Open pom.xml in editor</a:t>
            </a:r>
            <a:endParaRPr/>
          </a:p>
          <a:p>
            <a:pPr marL="457200" marR="0" lvl="0" indent="-457200" algn="l" rtl="0">
              <a:spcBef>
                <a:spcPts val="0"/>
              </a:spcBef>
              <a:spcAft>
                <a:spcPts val="0"/>
              </a:spcAft>
              <a:buClr>
                <a:schemeClr val="dk1"/>
              </a:buClr>
              <a:buSzPts val="3200"/>
              <a:buFont typeface="Maven Pro"/>
              <a:buAutoNum type="arabicPeriod"/>
            </a:pPr>
            <a:r>
              <a:rPr lang="en-US" sz="3200" b="0" i="0" u="none" strike="noStrike" cap="none">
                <a:solidFill>
                  <a:schemeClr val="dk1"/>
                </a:solidFill>
                <a:latin typeface="Libre Baskerville"/>
                <a:ea typeface="Libre Baskerville"/>
                <a:cs typeface="Libre Baskerville"/>
                <a:sym typeface="Libre Baskerville"/>
              </a:rPr>
              <a:t>Add below code (under dependencies)</a:t>
            </a:r>
            <a:endParaRPr/>
          </a:p>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a:p>
            <a:pPr marL="457200" marR="0" lvl="1" indent="0" algn="l" rtl="0">
              <a:spcBef>
                <a:spcPts val="0"/>
              </a:spcBef>
              <a:spcAft>
                <a:spcPts val="0"/>
              </a:spcAft>
              <a:buNone/>
            </a:pPr>
            <a:r>
              <a:rPr lang="en-US" sz="2800" b="0" i="0" u="none" strike="noStrike" cap="none">
                <a:solidFill>
                  <a:schemeClr val="dk1"/>
                </a:solidFill>
                <a:latin typeface="Consolas"/>
                <a:ea typeface="Consolas"/>
                <a:cs typeface="Consolas"/>
                <a:sym typeface="Consolas"/>
              </a:rPr>
              <a:t>&lt;dependency&gt;</a:t>
            </a:r>
            <a:endParaRPr/>
          </a:p>
          <a:p>
            <a:pPr marL="457200" marR="0" lvl="1" indent="0" algn="l" rtl="0">
              <a:spcBef>
                <a:spcPts val="0"/>
              </a:spcBef>
              <a:spcAft>
                <a:spcPts val="0"/>
              </a:spcAft>
              <a:buNone/>
            </a:pPr>
            <a:r>
              <a:rPr lang="en-US" sz="2800" b="0" i="0" u="none" strike="noStrike" cap="none">
                <a:solidFill>
                  <a:schemeClr val="dk1"/>
                </a:solidFill>
                <a:latin typeface="Consolas"/>
                <a:ea typeface="Consolas"/>
                <a:cs typeface="Consolas"/>
                <a:sym typeface="Consolas"/>
              </a:rPr>
              <a:t>	&lt;groupId&gt;</a:t>
            </a:r>
            <a:r>
              <a:rPr lang="en-US" sz="2800" b="0" i="0" u="none" strike="noStrike" cap="none">
                <a:solidFill>
                  <a:schemeClr val="accent5"/>
                </a:solidFill>
                <a:latin typeface="Consolas"/>
                <a:ea typeface="Consolas"/>
                <a:cs typeface="Consolas"/>
                <a:sym typeface="Consolas"/>
              </a:rPr>
              <a:t>org.slf4j</a:t>
            </a:r>
            <a:r>
              <a:rPr lang="en-US" sz="2800" b="0" i="0" u="none" strike="noStrike" cap="none">
                <a:solidFill>
                  <a:schemeClr val="dk1"/>
                </a:solidFill>
                <a:latin typeface="Consolas"/>
                <a:ea typeface="Consolas"/>
                <a:cs typeface="Consolas"/>
                <a:sym typeface="Consolas"/>
              </a:rPr>
              <a:t>&lt;/groupId&gt;</a:t>
            </a:r>
            <a:endParaRPr/>
          </a:p>
          <a:p>
            <a:pPr marL="457200" marR="0" lvl="1" indent="0" algn="l" rtl="0">
              <a:spcBef>
                <a:spcPts val="0"/>
              </a:spcBef>
              <a:spcAft>
                <a:spcPts val="0"/>
              </a:spcAft>
              <a:buNone/>
            </a:pPr>
            <a:r>
              <a:rPr lang="en-US" sz="2800" b="0" i="0" u="none" strike="noStrike" cap="none">
                <a:solidFill>
                  <a:schemeClr val="dk1"/>
                </a:solidFill>
                <a:latin typeface="Consolas"/>
                <a:ea typeface="Consolas"/>
                <a:cs typeface="Consolas"/>
                <a:sym typeface="Consolas"/>
              </a:rPr>
              <a:t>	&lt;artifactId&gt;</a:t>
            </a:r>
            <a:r>
              <a:rPr lang="en-US" sz="2800" b="0" i="0" u="none" strike="noStrike" cap="none">
                <a:solidFill>
                  <a:schemeClr val="accent5"/>
                </a:solidFill>
                <a:latin typeface="Consolas"/>
                <a:ea typeface="Consolas"/>
                <a:cs typeface="Consolas"/>
                <a:sym typeface="Consolas"/>
              </a:rPr>
              <a:t>slf4j-api</a:t>
            </a:r>
            <a:r>
              <a:rPr lang="en-US" sz="2800" b="0" i="0" u="none" strike="noStrike" cap="none">
                <a:solidFill>
                  <a:schemeClr val="dk1"/>
                </a:solidFill>
                <a:latin typeface="Consolas"/>
                <a:ea typeface="Consolas"/>
                <a:cs typeface="Consolas"/>
                <a:sym typeface="Consolas"/>
              </a:rPr>
              <a:t>&lt;/artifactId&gt;</a:t>
            </a:r>
            <a:endParaRPr/>
          </a:p>
          <a:p>
            <a:pPr marL="457200" marR="0" lvl="1" indent="0" algn="l" rtl="0">
              <a:spcBef>
                <a:spcPts val="0"/>
              </a:spcBef>
              <a:spcAft>
                <a:spcPts val="0"/>
              </a:spcAft>
              <a:buNone/>
            </a:pPr>
            <a:r>
              <a:rPr lang="en-US" sz="2800" b="0" i="0" u="none" strike="noStrike" cap="none">
                <a:solidFill>
                  <a:schemeClr val="dk1"/>
                </a:solidFill>
                <a:latin typeface="Consolas"/>
                <a:ea typeface="Consolas"/>
                <a:cs typeface="Consolas"/>
                <a:sym typeface="Consolas"/>
              </a:rPr>
              <a:t>	&lt;version&gt;</a:t>
            </a:r>
            <a:r>
              <a:rPr lang="en-US" sz="2800" b="0" i="0" u="none" strike="noStrike" cap="none">
                <a:solidFill>
                  <a:schemeClr val="accent5"/>
                </a:solidFill>
                <a:latin typeface="Consolas"/>
                <a:ea typeface="Consolas"/>
                <a:cs typeface="Consolas"/>
                <a:sym typeface="Consolas"/>
              </a:rPr>
              <a:t>1.7.7</a:t>
            </a:r>
            <a:r>
              <a:rPr lang="en-US" sz="2800" b="0" i="0" u="none" strike="noStrike" cap="none">
                <a:solidFill>
                  <a:schemeClr val="dk1"/>
                </a:solidFill>
                <a:latin typeface="Consolas"/>
                <a:ea typeface="Consolas"/>
                <a:cs typeface="Consolas"/>
                <a:sym typeface="Consolas"/>
              </a:rPr>
              <a:t>&lt;/version&gt;</a:t>
            </a:r>
            <a:endParaRPr/>
          </a:p>
          <a:p>
            <a:pPr marL="457200" marR="0" lvl="1" indent="0" algn="l" rtl="0">
              <a:spcBef>
                <a:spcPts val="0"/>
              </a:spcBef>
              <a:spcAft>
                <a:spcPts val="0"/>
              </a:spcAft>
              <a:buNone/>
            </a:pPr>
            <a:r>
              <a:rPr lang="en-US" sz="2800" b="0" i="0" u="none" strike="noStrike" cap="none">
                <a:solidFill>
                  <a:schemeClr val="dk1"/>
                </a:solidFill>
                <a:latin typeface="Consolas"/>
                <a:ea typeface="Consolas"/>
                <a:cs typeface="Consolas"/>
                <a:sym typeface="Consolas"/>
              </a:rPr>
              <a:t>&lt;/dependency&gt;</a:t>
            </a:r>
            <a:endParaRPr sz="2800" b="0" i="0" u="none" strike="noStrike" cap="none">
              <a:solidFill>
                <a:schemeClr val="dk1"/>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27"/>
          <p:cNvSpPr/>
          <p:nvPr/>
        </p:nvSpPr>
        <p:spPr>
          <a:xfrm>
            <a:off x="0" y="2381250"/>
            <a:ext cx="12192000" cy="4476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ibre Baskerville"/>
              <a:ea typeface="Libre Baskerville"/>
              <a:cs typeface="Libre Baskerville"/>
              <a:sym typeface="Libre Baskerville"/>
            </a:endParaRPr>
          </a:p>
        </p:txBody>
      </p:sp>
      <p:sp>
        <p:nvSpPr>
          <p:cNvPr id="205" name="Google Shape;205;p27"/>
          <p:cNvSpPr/>
          <p:nvPr/>
        </p:nvSpPr>
        <p:spPr>
          <a:xfrm>
            <a:off x="1524001" y="43934"/>
            <a:ext cx="184731"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6" name="Google Shape;206;p27"/>
          <p:cNvSpPr/>
          <p:nvPr/>
        </p:nvSpPr>
        <p:spPr>
          <a:xfrm>
            <a:off x="1752600" y="243729"/>
            <a:ext cx="8686800" cy="14465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b="1">
                <a:solidFill>
                  <a:srgbClr val="FFFFFF"/>
                </a:solidFill>
                <a:latin typeface="Arial"/>
                <a:ea typeface="Arial"/>
                <a:cs typeface="Arial"/>
                <a:sym typeface="Arial"/>
              </a:rPr>
              <a:t>Change</a:t>
            </a:r>
            <a:r>
              <a:rPr lang="en-US" sz="4400" b="1">
                <a:solidFill>
                  <a:srgbClr val="FFFFFF"/>
                </a:solidFill>
                <a:latin typeface="Maven Pro"/>
                <a:ea typeface="Maven Pro"/>
                <a:cs typeface="Maven Pro"/>
                <a:sym typeface="Maven Pro"/>
              </a:rPr>
              <a:t> </a:t>
            </a:r>
            <a:r>
              <a:rPr lang="en-US" sz="4400">
                <a:solidFill>
                  <a:srgbClr val="FFFFFF"/>
                </a:solidFill>
                <a:latin typeface="Consolas"/>
                <a:ea typeface="Consolas"/>
                <a:cs typeface="Consolas"/>
                <a:sym typeface="Consolas"/>
              </a:rPr>
              <a:t>pom.xml</a:t>
            </a:r>
            <a:br>
              <a:rPr lang="en-US" sz="4400">
                <a:solidFill>
                  <a:srgbClr val="FFFFFF"/>
                </a:solidFill>
                <a:latin typeface="Consolas"/>
                <a:ea typeface="Consolas"/>
                <a:cs typeface="Consolas"/>
                <a:sym typeface="Consolas"/>
              </a:rPr>
            </a:br>
            <a:r>
              <a:rPr lang="en-US" sz="4400">
                <a:solidFill>
                  <a:srgbClr val="FFFFFF"/>
                </a:solidFill>
                <a:latin typeface="Libre Baskerville"/>
                <a:ea typeface="Libre Baskerville"/>
                <a:cs typeface="Libre Baskerville"/>
                <a:sym typeface="Libre Baskerville"/>
              </a:rPr>
              <a:t>One change to pom.xml will fix</a:t>
            </a:r>
            <a:endParaRPr sz="4400">
              <a:solidFill>
                <a:srgbClr val="FFFFFF"/>
              </a:solidFill>
              <a:latin typeface="Libre Baskerville"/>
              <a:ea typeface="Libre Baskerville"/>
              <a:cs typeface="Libre Baskerville"/>
              <a:sym typeface="Libre Baskerville"/>
            </a:endParaRPr>
          </a:p>
        </p:txBody>
      </p:sp>
      <p:pic>
        <p:nvPicPr>
          <p:cNvPr id="207" name="Google Shape;207;p27" descr="Screen Shot 2015-03-21 at 2.35.57 pm.png"/>
          <p:cNvPicPr preferRelativeResize="0"/>
          <p:nvPr/>
        </p:nvPicPr>
        <p:blipFill rotWithShape="1">
          <a:blip r:embed="rId3">
            <a:alphaModFix/>
          </a:blip>
          <a:srcRect/>
          <a:stretch/>
        </p:blipFill>
        <p:spPr>
          <a:xfrm>
            <a:off x="3308767" y="1870776"/>
            <a:ext cx="5574465" cy="4491924"/>
          </a:xfrm>
          <a:prstGeom prst="rect">
            <a:avLst/>
          </a:prstGeom>
          <a:noFill/>
          <a:ln w="9525" cap="flat" cmpd="sng">
            <a:solidFill>
              <a:srgbClr val="BFBFBF"/>
            </a:solidFill>
            <a:prstDash val="solid"/>
            <a:round/>
            <a:headEnd type="none" w="sm" len="sm"/>
            <a:tailEnd type="none" w="sm" len="sm"/>
          </a:ln>
          <a:effectLst>
            <a:outerShdw blurRad="50800" dist="38100" dir="2700000" algn="tl" rotWithShape="0">
              <a:srgbClr val="000000">
                <a:alpha val="40000"/>
              </a:srgbClr>
            </a:outerShdw>
          </a:effectLst>
        </p:spPr>
      </p:pic>
      <p:pic>
        <p:nvPicPr>
          <p:cNvPr id="208" name="Google Shape;208;p27" descr="http://cliparts.co/cliparts/kcK/B8p/kcKB8pagi.jpg"/>
          <p:cNvPicPr preferRelativeResize="0"/>
          <p:nvPr/>
        </p:nvPicPr>
        <p:blipFill rotWithShape="1">
          <a:blip r:embed="rId4">
            <a:alphaModFix/>
          </a:blip>
          <a:srcRect/>
          <a:stretch/>
        </p:blipFill>
        <p:spPr>
          <a:xfrm>
            <a:off x="9508752" y="3482229"/>
            <a:ext cx="1861296" cy="18612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12"/>
        <p:cNvGrpSpPr/>
        <p:nvPr/>
      </p:nvGrpSpPr>
      <p:grpSpPr>
        <a:xfrm>
          <a:off x="0" y="0"/>
          <a:ext cx="0" cy="0"/>
          <a:chOff x="0" y="0"/>
          <a:chExt cx="0" cy="0"/>
        </a:xfrm>
      </p:grpSpPr>
      <p:sp>
        <p:nvSpPr>
          <p:cNvPr id="213" name="Google Shape;213;p28"/>
          <p:cNvSpPr/>
          <p:nvPr/>
        </p:nvSpPr>
        <p:spPr>
          <a:xfrm>
            <a:off x="0" y="1924050"/>
            <a:ext cx="12192000" cy="49339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ibre Baskerville"/>
              <a:ea typeface="Libre Baskerville"/>
              <a:cs typeface="Libre Baskerville"/>
              <a:sym typeface="Libre Baskerville"/>
            </a:endParaRPr>
          </a:p>
        </p:txBody>
      </p:sp>
      <p:sp>
        <p:nvSpPr>
          <p:cNvPr id="214" name="Google Shape;214;p28"/>
          <p:cNvSpPr/>
          <p:nvPr/>
        </p:nvSpPr>
        <p:spPr>
          <a:xfrm>
            <a:off x="1524001" y="43934"/>
            <a:ext cx="184731"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5" name="Google Shape;215;p28"/>
          <p:cNvSpPr/>
          <p:nvPr/>
        </p:nvSpPr>
        <p:spPr>
          <a:xfrm>
            <a:off x="1752600" y="582283"/>
            <a:ext cx="8686800" cy="76944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chemeClr val="accent5"/>
                </a:solidFill>
                <a:latin typeface="Arial"/>
                <a:ea typeface="Arial"/>
                <a:cs typeface="Arial"/>
                <a:sym typeface="Arial"/>
              </a:rPr>
              <a:t>Building a Web Application</a:t>
            </a:r>
            <a:endParaRPr/>
          </a:p>
        </p:txBody>
      </p:sp>
      <p:sp>
        <p:nvSpPr>
          <p:cNvPr id="216" name="Google Shape;216;p28"/>
          <p:cNvSpPr/>
          <p:nvPr/>
        </p:nvSpPr>
        <p:spPr>
          <a:xfrm>
            <a:off x="1162050" y="2650689"/>
            <a:ext cx="10077450"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latin typeface="Consolas"/>
                <a:ea typeface="Consolas"/>
                <a:cs typeface="Consolas"/>
                <a:sym typeface="Consolas"/>
              </a:rPr>
              <a:t>mvn archetype:generate</a:t>
            </a:r>
            <a:endParaRPr sz="3200">
              <a:solidFill>
                <a:schemeClr val="dk1"/>
              </a:solidFill>
              <a:latin typeface="Consolas"/>
              <a:ea typeface="Consolas"/>
              <a:cs typeface="Consolas"/>
              <a:sym typeface="Consolas"/>
            </a:endParaRPr>
          </a:p>
          <a:p>
            <a:pPr marL="0" marR="0" lvl="0" indent="0" algn="l" rtl="0">
              <a:spcBef>
                <a:spcPts val="0"/>
              </a:spcBef>
              <a:spcAft>
                <a:spcPts val="0"/>
              </a:spcAft>
              <a:buNone/>
            </a:pPr>
            <a:endParaRPr sz="32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3200" i="1">
                <a:solidFill>
                  <a:schemeClr val="dk1"/>
                </a:solidFill>
                <a:latin typeface="Libre Baskerville"/>
                <a:ea typeface="Libre Baskerville"/>
                <a:cs typeface="Libre Baskerville"/>
                <a:sym typeface="Libre Baskerville"/>
              </a:rPr>
              <a:t>Look for webapp-j2ee</a:t>
            </a:r>
            <a:endParaRPr sz="3200" i="1">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29"/>
          <p:cNvSpPr/>
          <p:nvPr/>
        </p:nvSpPr>
        <p:spPr>
          <a:xfrm>
            <a:off x="0" y="1924050"/>
            <a:ext cx="12192000" cy="49339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ibre Baskerville"/>
              <a:ea typeface="Libre Baskerville"/>
              <a:cs typeface="Libre Baskerville"/>
              <a:sym typeface="Libre Baskerville"/>
            </a:endParaRPr>
          </a:p>
        </p:txBody>
      </p:sp>
      <p:sp>
        <p:nvSpPr>
          <p:cNvPr id="222" name="Google Shape;222;p29"/>
          <p:cNvSpPr/>
          <p:nvPr/>
        </p:nvSpPr>
        <p:spPr>
          <a:xfrm>
            <a:off x="1524001" y="43934"/>
            <a:ext cx="184731"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3" name="Google Shape;223;p29"/>
          <p:cNvSpPr/>
          <p:nvPr/>
        </p:nvSpPr>
        <p:spPr>
          <a:xfrm>
            <a:off x="1752600" y="274506"/>
            <a:ext cx="8686800" cy="138499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rgbClr val="4472C4"/>
                </a:solidFill>
                <a:latin typeface="Arial"/>
                <a:ea typeface="Arial"/>
                <a:cs typeface="Arial"/>
                <a:sym typeface="Arial"/>
              </a:rPr>
              <a:t>Building a Web Application</a:t>
            </a:r>
            <a:endParaRPr/>
          </a:p>
          <a:p>
            <a:pPr marL="0" marR="0" lvl="0" indent="0" algn="ctr" rtl="0">
              <a:spcBef>
                <a:spcPts val="0"/>
              </a:spcBef>
              <a:spcAft>
                <a:spcPts val="0"/>
              </a:spcAft>
              <a:buNone/>
            </a:pPr>
            <a:r>
              <a:rPr lang="en-US" sz="4400">
                <a:solidFill>
                  <a:srgbClr val="4472C4"/>
                </a:solidFill>
                <a:latin typeface="Arial"/>
                <a:ea typeface="Arial"/>
                <a:cs typeface="Arial"/>
                <a:sym typeface="Arial"/>
              </a:rPr>
              <a:t>Look for pom.xml</a:t>
            </a:r>
            <a:endParaRPr/>
          </a:p>
        </p:txBody>
      </p:sp>
      <p:sp>
        <p:nvSpPr>
          <p:cNvPr id="224" name="Google Shape;224;p29"/>
          <p:cNvSpPr/>
          <p:nvPr/>
        </p:nvSpPr>
        <p:spPr>
          <a:xfrm>
            <a:off x="1162050" y="2650689"/>
            <a:ext cx="10077450" cy="25545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i="1">
                <a:solidFill>
                  <a:schemeClr val="dk1"/>
                </a:solidFill>
                <a:latin typeface="Libre Baskerville"/>
                <a:ea typeface="Libre Baskerville"/>
                <a:cs typeface="Libre Baskerville"/>
                <a:sym typeface="Libre Baskerville"/>
              </a:rPr>
              <a:t>There are 3 scopes, by default is </a:t>
            </a:r>
            <a:r>
              <a:rPr lang="en-US" sz="3200" b="1">
                <a:solidFill>
                  <a:schemeClr val="dk1"/>
                </a:solidFill>
                <a:latin typeface="Libre Baskerville"/>
                <a:ea typeface="Libre Baskerville"/>
                <a:cs typeface="Libre Baskerville"/>
                <a:sym typeface="Libre Baskerville"/>
              </a:rPr>
              <a:t>compile</a:t>
            </a:r>
            <a:endParaRPr/>
          </a:p>
          <a:p>
            <a:pPr marL="0" marR="0" lvl="0" indent="0" algn="l" rtl="0">
              <a:spcBef>
                <a:spcPts val="0"/>
              </a:spcBef>
              <a:spcAft>
                <a:spcPts val="0"/>
              </a:spcAft>
              <a:buNone/>
            </a:pPr>
            <a:endParaRPr sz="32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3200">
                <a:solidFill>
                  <a:schemeClr val="dk1"/>
                </a:solidFill>
                <a:latin typeface="Consolas"/>
                <a:ea typeface="Consolas"/>
                <a:cs typeface="Consolas"/>
                <a:sym typeface="Consolas"/>
              </a:rPr>
              <a:t>&lt;scope&gt;scope&lt;/scope&gt;</a:t>
            </a:r>
            <a:endParaRPr/>
          </a:p>
          <a:p>
            <a:pPr marL="0" marR="0" lvl="0" indent="0" algn="l" rtl="0">
              <a:spcBef>
                <a:spcPts val="0"/>
              </a:spcBef>
              <a:spcAft>
                <a:spcPts val="0"/>
              </a:spcAft>
              <a:buNone/>
            </a:pPr>
            <a:r>
              <a:rPr lang="en-US" sz="3200">
                <a:solidFill>
                  <a:schemeClr val="dk1"/>
                </a:solidFill>
                <a:latin typeface="Consolas"/>
                <a:ea typeface="Consolas"/>
                <a:cs typeface="Consolas"/>
                <a:sym typeface="Consolas"/>
              </a:rPr>
              <a:t>&lt;scope&gt;provided&lt;/scope&gt;</a:t>
            </a:r>
            <a:endParaRPr/>
          </a:p>
          <a:p>
            <a:pPr marL="0" marR="0" lvl="0" indent="0" algn="l" rtl="0">
              <a:spcBef>
                <a:spcPts val="0"/>
              </a:spcBef>
              <a:spcAft>
                <a:spcPts val="0"/>
              </a:spcAft>
              <a:buNone/>
            </a:pPr>
            <a:r>
              <a:rPr lang="en-US" sz="3200">
                <a:solidFill>
                  <a:schemeClr val="dk1"/>
                </a:solidFill>
                <a:latin typeface="Consolas"/>
                <a:ea typeface="Consolas"/>
                <a:cs typeface="Consolas"/>
                <a:sym typeface="Consolas"/>
              </a:rPr>
              <a:t>&lt;scope&gt;compile&lt;/scope&gt;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sp>
        <p:nvSpPr>
          <p:cNvPr id="229" name="Google Shape;229;p30"/>
          <p:cNvSpPr/>
          <p:nvPr/>
        </p:nvSpPr>
        <p:spPr>
          <a:xfrm>
            <a:off x="0" y="1924050"/>
            <a:ext cx="12192000" cy="49339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ibre Baskerville"/>
              <a:ea typeface="Libre Baskerville"/>
              <a:cs typeface="Libre Baskerville"/>
              <a:sym typeface="Libre Baskerville"/>
            </a:endParaRPr>
          </a:p>
        </p:txBody>
      </p:sp>
      <p:sp>
        <p:nvSpPr>
          <p:cNvPr id="230" name="Google Shape;230;p30"/>
          <p:cNvSpPr/>
          <p:nvPr/>
        </p:nvSpPr>
        <p:spPr>
          <a:xfrm>
            <a:off x="1524001" y="43934"/>
            <a:ext cx="184731"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1" name="Google Shape;231;p30"/>
          <p:cNvSpPr/>
          <p:nvPr/>
        </p:nvSpPr>
        <p:spPr>
          <a:xfrm>
            <a:off x="1752600" y="274506"/>
            <a:ext cx="8686800" cy="138499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rgbClr val="4472C4"/>
                </a:solidFill>
                <a:latin typeface="Arial"/>
                <a:ea typeface="Arial"/>
                <a:cs typeface="Arial"/>
                <a:sym typeface="Arial"/>
              </a:rPr>
              <a:t>Building a Web Application</a:t>
            </a:r>
            <a:endParaRPr/>
          </a:p>
          <a:p>
            <a:pPr marL="0" marR="0" lvl="0" indent="0" algn="ctr" rtl="0">
              <a:spcBef>
                <a:spcPts val="0"/>
              </a:spcBef>
              <a:spcAft>
                <a:spcPts val="0"/>
              </a:spcAft>
              <a:buNone/>
            </a:pPr>
            <a:r>
              <a:rPr lang="en-US" sz="4400">
                <a:solidFill>
                  <a:srgbClr val="4472C4"/>
                </a:solidFill>
                <a:latin typeface="Arial"/>
                <a:ea typeface="Arial"/>
                <a:cs typeface="Arial"/>
                <a:sym typeface="Arial"/>
              </a:rPr>
              <a:t>Plugins</a:t>
            </a:r>
            <a:endParaRPr/>
          </a:p>
        </p:txBody>
      </p:sp>
      <p:sp>
        <p:nvSpPr>
          <p:cNvPr id="232" name="Google Shape;232;p30"/>
          <p:cNvSpPr/>
          <p:nvPr/>
        </p:nvSpPr>
        <p:spPr>
          <a:xfrm>
            <a:off x="1162050" y="2136339"/>
            <a:ext cx="10077450" cy="415498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0000"/>
                </a:solidFill>
                <a:latin typeface="Consolas"/>
                <a:ea typeface="Consolas"/>
                <a:cs typeface="Consolas"/>
                <a:sym typeface="Consolas"/>
              </a:rPr>
              <a:t> &lt;plugins&gt;</a:t>
            </a:r>
            <a:endParaRPr/>
          </a:p>
          <a:p>
            <a:pPr marL="0" marR="0" lvl="0" indent="0" algn="l" rtl="0">
              <a:spcBef>
                <a:spcPts val="0"/>
              </a:spcBef>
              <a:spcAft>
                <a:spcPts val="0"/>
              </a:spcAft>
              <a:buNone/>
            </a:pPr>
            <a:r>
              <a:rPr lang="en-US" sz="2400">
                <a:solidFill>
                  <a:srgbClr val="000000"/>
                </a:solidFill>
                <a:latin typeface="Consolas"/>
                <a:ea typeface="Consolas"/>
                <a:cs typeface="Consolas"/>
                <a:sym typeface="Consolas"/>
              </a:rPr>
              <a:t>      &lt;plugin&gt;</a:t>
            </a:r>
            <a:endParaRPr/>
          </a:p>
          <a:p>
            <a:pPr marL="0" marR="0" lvl="0" indent="0" algn="l" rtl="0">
              <a:spcBef>
                <a:spcPts val="0"/>
              </a:spcBef>
              <a:spcAft>
                <a:spcPts val="0"/>
              </a:spcAft>
              <a:buNone/>
            </a:pPr>
            <a:r>
              <a:rPr lang="en-US" sz="2400">
                <a:solidFill>
                  <a:srgbClr val="000000"/>
                </a:solidFill>
                <a:latin typeface="Consolas"/>
                <a:ea typeface="Consolas"/>
                <a:cs typeface="Consolas"/>
                <a:sym typeface="Consolas"/>
              </a:rPr>
              <a:t>        &lt;groupId&gt;</a:t>
            </a:r>
            <a:r>
              <a:rPr lang="en-US" sz="2400">
                <a:solidFill>
                  <a:schemeClr val="accent5"/>
                </a:solidFill>
                <a:latin typeface="Consolas"/>
                <a:ea typeface="Consolas"/>
                <a:cs typeface="Consolas"/>
                <a:sym typeface="Consolas"/>
              </a:rPr>
              <a:t>org.apache.maven.plugins</a:t>
            </a:r>
            <a:r>
              <a:rPr lang="en-US" sz="2400">
                <a:solidFill>
                  <a:srgbClr val="000000"/>
                </a:solidFill>
                <a:latin typeface="Consolas"/>
                <a:ea typeface="Consolas"/>
                <a:cs typeface="Consolas"/>
                <a:sym typeface="Consolas"/>
              </a:rPr>
              <a:t>&lt;/groupId&gt;</a:t>
            </a:r>
            <a:endParaRPr/>
          </a:p>
          <a:p>
            <a:pPr marL="0" marR="0" lvl="0" indent="0" algn="l" rtl="0">
              <a:spcBef>
                <a:spcPts val="0"/>
              </a:spcBef>
              <a:spcAft>
                <a:spcPts val="0"/>
              </a:spcAft>
              <a:buNone/>
            </a:pPr>
            <a:r>
              <a:rPr lang="en-US" sz="2400">
                <a:solidFill>
                  <a:srgbClr val="000000"/>
                </a:solidFill>
                <a:latin typeface="Consolas"/>
                <a:ea typeface="Consolas"/>
                <a:cs typeface="Consolas"/>
                <a:sym typeface="Consolas"/>
              </a:rPr>
              <a:t>        &lt;artifactId&gt;</a:t>
            </a:r>
            <a:r>
              <a:rPr lang="en-US" sz="2400">
                <a:solidFill>
                  <a:schemeClr val="accent5"/>
                </a:solidFill>
                <a:latin typeface="Consolas"/>
                <a:ea typeface="Consolas"/>
                <a:cs typeface="Consolas"/>
                <a:sym typeface="Consolas"/>
              </a:rPr>
              <a:t>maven-compiler-plugin</a:t>
            </a:r>
            <a:r>
              <a:rPr lang="en-US" sz="2400">
                <a:solidFill>
                  <a:srgbClr val="000000"/>
                </a:solidFill>
                <a:latin typeface="Consolas"/>
                <a:ea typeface="Consolas"/>
                <a:cs typeface="Consolas"/>
                <a:sym typeface="Consolas"/>
              </a:rPr>
              <a:t>&lt;/artifactId&gt;</a:t>
            </a:r>
            <a:endParaRPr/>
          </a:p>
          <a:p>
            <a:pPr marL="0" marR="0" lvl="0" indent="0" algn="l" rtl="0">
              <a:spcBef>
                <a:spcPts val="0"/>
              </a:spcBef>
              <a:spcAft>
                <a:spcPts val="0"/>
              </a:spcAft>
              <a:buNone/>
            </a:pPr>
            <a:r>
              <a:rPr lang="en-US" sz="2400">
                <a:solidFill>
                  <a:srgbClr val="000000"/>
                </a:solidFill>
                <a:latin typeface="Consolas"/>
                <a:ea typeface="Consolas"/>
                <a:cs typeface="Consolas"/>
                <a:sym typeface="Consolas"/>
              </a:rPr>
              <a:t>        &lt;version&gt;</a:t>
            </a:r>
            <a:r>
              <a:rPr lang="en-US" sz="2400">
                <a:solidFill>
                  <a:schemeClr val="accent5"/>
                </a:solidFill>
                <a:latin typeface="Consolas"/>
                <a:ea typeface="Consolas"/>
                <a:cs typeface="Consolas"/>
                <a:sym typeface="Consolas"/>
              </a:rPr>
              <a:t>2.0.2</a:t>
            </a:r>
            <a:r>
              <a:rPr lang="en-US" sz="2400">
                <a:solidFill>
                  <a:srgbClr val="000000"/>
                </a:solidFill>
                <a:latin typeface="Consolas"/>
                <a:ea typeface="Consolas"/>
                <a:cs typeface="Consolas"/>
                <a:sym typeface="Consolas"/>
              </a:rPr>
              <a:t>&lt;/version&gt;</a:t>
            </a:r>
            <a:endParaRPr/>
          </a:p>
          <a:p>
            <a:pPr marL="0" marR="0" lvl="0" indent="0" algn="l" rtl="0">
              <a:spcBef>
                <a:spcPts val="0"/>
              </a:spcBef>
              <a:spcAft>
                <a:spcPts val="0"/>
              </a:spcAft>
              <a:buNone/>
            </a:pPr>
            <a:r>
              <a:rPr lang="en-US" sz="2400">
                <a:solidFill>
                  <a:srgbClr val="000000"/>
                </a:solidFill>
                <a:latin typeface="Consolas"/>
                <a:ea typeface="Consolas"/>
                <a:cs typeface="Consolas"/>
                <a:sym typeface="Consolas"/>
              </a:rPr>
              <a:t>        &lt;configuration&gt;</a:t>
            </a:r>
            <a:endParaRPr/>
          </a:p>
          <a:p>
            <a:pPr marL="0" marR="0" lvl="0" indent="0" algn="l" rtl="0">
              <a:spcBef>
                <a:spcPts val="0"/>
              </a:spcBef>
              <a:spcAft>
                <a:spcPts val="0"/>
              </a:spcAft>
              <a:buNone/>
            </a:pPr>
            <a:r>
              <a:rPr lang="en-US" sz="2400">
                <a:solidFill>
                  <a:srgbClr val="000000"/>
                </a:solidFill>
                <a:latin typeface="Consolas"/>
                <a:ea typeface="Consolas"/>
                <a:cs typeface="Consolas"/>
                <a:sym typeface="Consolas"/>
              </a:rPr>
              <a:t>          &lt;source&gt;</a:t>
            </a:r>
            <a:r>
              <a:rPr lang="en-US" sz="2400">
                <a:solidFill>
                  <a:schemeClr val="accent5"/>
                </a:solidFill>
                <a:latin typeface="Consolas"/>
                <a:ea typeface="Consolas"/>
                <a:cs typeface="Consolas"/>
                <a:sym typeface="Consolas"/>
              </a:rPr>
              <a:t>1.4</a:t>
            </a:r>
            <a:r>
              <a:rPr lang="en-US" sz="2400">
                <a:solidFill>
                  <a:srgbClr val="000000"/>
                </a:solidFill>
                <a:latin typeface="Consolas"/>
                <a:ea typeface="Consolas"/>
                <a:cs typeface="Consolas"/>
                <a:sym typeface="Consolas"/>
              </a:rPr>
              <a:t>&lt;/source&gt;</a:t>
            </a:r>
            <a:endParaRPr/>
          </a:p>
          <a:p>
            <a:pPr marL="0" marR="0" lvl="0" indent="0" algn="l" rtl="0">
              <a:spcBef>
                <a:spcPts val="0"/>
              </a:spcBef>
              <a:spcAft>
                <a:spcPts val="0"/>
              </a:spcAft>
              <a:buNone/>
            </a:pPr>
            <a:r>
              <a:rPr lang="en-US" sz="2400">
                <a:solidFill>
                  <a:srgbClr val="000000"/>
                </a:solidFill>
                <a:latin typeface="Consolas"/>
                <a:ea typeface="Consolas"/>
                <a:cs typeface="Consolas"/>
                <a:sym typeface="Consolas"/>
              </a:rPr>
              <a:t>          &lt;target&gt;</a:t>
            </a:r>
            <a:r>
              <a:rPr lang="en-US" sz="2400">
                <a:solidFill>
                  <a:schemeClr val="accent5"/>
                </a:solidFill>
                <a:latin typeface="Consolas"/>
                <a:ea typeface="Consolas"/>
                <a:cs typeface="Consolas"/>
                <a:sym typeface="Consolas"/>
              </a:rPr>
              <a:t>1.4</a:t>
            </a:r>
            <a:r>
              <a:rPr lang="en-US" sz="2400">
                <a:solidFill>
                  <a:srgbClr val="000000"/>
                </a:solidFill>
                <a:latin typeface="Consolas"/>
                <a:ea typeface="Consolas"/>
                <a:cs typeface="Consolas"/>
                <a:sym typeface="Consolas"/>
              </a:rPr>
              <a:t>&lt;/target&gt;</a:t>
            </a:r>
            <a:endParaRPr/>
          </a:p>
          <a:p>
            <a:pPr marL="0" marR="0" lvl="0" indent="0" algn="l" rtl="0">
              <a:spcBef>
                <a:spcPts val="0"/>
              </a:spcBef>
              <a:spcAft>
                <a:spcPts val="0"/>
              </a:spcAft>
              <a:buNone/>
            </a:pPr>
            <a:r>
              <a:rPr lang="en-US" sz="2400">
                <a:solidFill>
                  <a:srgbClr val="000000"/>
                </a:solidFill>
                <a:latin typeface="Consolas"/>
                <a:ea typeface="Consolas"/>
                <a:cs typeface="Consolas"/>
                <a:sym typeface="Consolas"/>
              </a:rPr>
              <a:t>        &lt;/configuration&gt;</a:t>
            </a:r>
            <a:endParaRPr/>
          </a:p>
          <a:p>
            <a:pPr marL="0" marR="0" lvl="0" indent="0" algn="l" rtl="0">
              <a:spcBef>
                <a:spcPts val="0"/>
              </a:spcBef>
              <a:spcAft>
                <a:spcPts val="0"/>
              </a:spcAft>
              <a:buNone/>
            </a:pPr>
            <a:r>
              <a:rPr lang="en-US" sz="2400">
                <a:solidFill>
                  <a:srgbClr val="000000"/>
                </a:solidFill>
                <a:latin typeface="Consolas"/>
                <a:ea typeface="Consolas"/>
                <a:cs typeface="Consolas"/>
                <a:sym typeface="Consolas"/>
              </a:rPr>
              <a:t>      &lt;/plugin&gt;</a:t>
            </a:r>
            <a:endParaRPr/>
          </a:p>
          <a:p>
            <a:pPr marL="0" marR="0" lvl="0" indent="0" algn="l" rtl="0">
              <a:spcBef>
                <a:spcPts val="0"/>
              </a:spcBef>
              <a:spcAft>
                <a:spcPts val="0"/>
              </a:spcAft>
              <a:buNone/>
            </a:pPr>
            <a:r>
              <a:rPr lang="en-US" sz="2400">
                <a:solidFill>
                  <a:srgbClr val="000000"/>
                </a:solidFill>
                <a:latin typeface="Consolas"/>
                <a:ea typeface="Consolas"/>
                <a:cs typeface="Consolas"/>
                <a:sym typeface="Consolas"/>
              </a:rPr>
              <a:t> &lt;/plugins&gt;</a:t>
            </a:r>
            <a:endParaRPr/>
          </a:p>
        </p:txBody>
      </p:sp>
      <p:sp>
        <p:nvSpPr>
          <p:cNvPr id="233" name="Google Shape;233;p30"/>
          <p:cNvSpPr txBox="1"/>
          <p:nvPr/>
        </p:nvSpPr>
        <p:spPr>
          <a:xfrm>
            <a:off x="7639050" y="5372100"/>
            <a:ext cx="386715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7F7F7F"/>
                </a:solidFill>
                <a:latin typeface="Arial"/>
                <a:ea typeface="Arial"/>
                <a:cs typeface="Arial"/>
                <a:sym typeface="Arial"/>
              </a:rPr>
              <a:t>Note: Maven considers everything as plugin, including compiler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37"/>
        <p:cNvGrpSpPr/>
        <p:nvPr/>
      </p:nvGrpSpPr>
      <p:grpSpPr>
        <a:xfrm>
          <a:off x="0" y="0"/>
          <a:ext cx="0" cy="0"/>
          <a:chOff x="0" y="0"/>
          <a:chExt cx="0" cy="0"/>
        </a:xfrm>
      </p:grpSpPr>
      <p:sp>
        <p:nvSpPr>
          <p:cNvPr id="238" name="Google Shape;238;p31"/>
          <p:cNvSpPr/>
          <p:nvPr/>
        </p:nvSpPr>
        <p:spPr>
          <a:xfrm>
            <a:off x="0" y="1947800"/>
            <a:ext cx="12192000" cy="49339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ibre Baskerville"/>
              <a:ea typeface="Libre Baskerville"/>
              <a:cs typeface="Libre Baskerville"/>
              <a:sym typeface="Libre Baskerville"/>
            </a:endParaRPr>
          </a:p>
        </p:txBody>
      </p:sp>
      <p:sp>
        <p:nvSpPr>
          <p:cNvPr id="239" name="Google Shape;239;p31"/>
          <p:cNvSpPr/>
          <p:nvPr/>
        </p:nvSpPr>
        <p:spPr>
          <a:xfrm>
            <a:off x="1524001" y="43934"/>
            <a:ext cx="184731"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0" name="Google Shape;240;p31"/>
          <p:cNvSpPr/>
          <p:nvPr/>
        </p:nvSpPr>
        <p:spPr>
          <a:xfrm>
            <a:off x="1162050" y="2959864"/>
            <a:ext cx="10077450" cy="2862322"/>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rgbClr val="4472C4"/>
              </a:buClr>
              <a:buSzPts val="3200"/>
              <a:buFont typeface="Arial"/>
              <a:buChar char="•"/>
            </a:pPr>
            <a:r>
              <a:rPr lang="en-US" sz="2400" dirty="0">
                <a:solidFill>
                  <a:srgbClr val="000000"/>
                </a:solidFill>
                <a:latin typeface="Libre Baskerville"/>
                <a:ea typeface="Libre Baskerville"/>
                <a:cs typeface="Libre Baskerville"/>
                <a:sym typeface="Libre Baskerville"/>
              </a:rPr>
              <a:t>The previous </a:t>
            </a:r>
            <a:r>
              <a:rPr lang="en-US" sz="2400" dirty="0" err="1">
                <a:solidFill>
                  <a:srgbClr val="000000"/>
                </a:solidFill>
                <a:latin typeface="Libre Baskerville"/>
                <a:ea typeface="Libre Baskerville"/>
                <a:cs typeface="Libre Baskerville"/>
                <a:sym typeface="Libre Baskerville"/>
              </a:rPr>
              <a:t>pom.xml</a:t>
            </a:r>
            <a:r>
              <a:rPr lang="en-US" sz="2400" dirty="0">
                <a:solidFill>
                  <a:srgbClr val="000000"/>
                </a:solidFill>
                <a:latin typeface="Libre Baskerville"/>
                <a:ea typeface="Libre Baskerville"/>
                <a:cs typeface="Libre Baskerville"/>
                <a:sym typeface="Libre Baskerville"/>
              </a:rPr>
              <a:t> will not compile if you have generics used, since it was introduced in 1.5. </a:t>
            </a:r>
            <a:endParaRPr sz="1100" dirty="0"/>
          </a:p>
          <a:p>
            <a:pPr marL="457200" marR="0" lvl="0" indent="-457200" algn="l" rtl="0">
              <a:spcBef>
                <a:spcPts val="1200"/>
              </a:spcBef>
              <a:spcAft>
                <a:spcPts val="0"/>
              </a:spcAft>
              <a:buClr>
                <a:srgbClr val="4472C4"/>
              </a:buClr>
              <a:buSzPts val="3200"/>
              <a:buFont typeface="Arial"/>
              <a:buChar char="•"/>
            </a:pPr>
            <a:r>
              <a:rPr lang="en-US" sz="2400" dirty="0">
                <a:solidFill>
                  <a:srgbClr val="000000"/>
                </a:solidFill>
                <a:latin typeface="Libre Baskerville"/>
                <a:ea typeface="Libre Baskerville"/>
                <a:cs typeface="Libre Baskerville"/>
                <a:sym typeface="Libre Baskerville"/>
              </a:rPr>
              <a:t>We can make changes in </a:t>
            </a:r>
            <a:r>
              <a:rPr lang="en-US" sz="2400" dirty="0" err="1">
                <a:solidFill>
                  <a:srgbClr val="000000"/>
                </a:solidFill>
                <a:latin typeface="Libre Baskerville"/>
                <a:ea typeface="Libre Baskerville"/>
                <a:cs typeface="Libre Baskerville"/>
                <a:sym typeface="Libre Baskerville"/>
              </a:rPr>
              <a:t>pom.xml</a:t>
            </a:r>
            <a:r>
              <a:rPr lang="en-US" sz="2400" dirty="0">
                <a:solidFill>
                  <a:srgbClr val="000000"/>
                </a:solidFill>
                <a:latin typeface="Libre Baskerville"/>
                <a:ea typeface="Libre Baskerville"/>
                <a:cs typeface="Libre Baskerville"/>
                <a:sym typeface="Libre Baskerville"/>
              </a:rPr>
              <a:t>, from 1.4 to 1.5 </a:t>
            </a:r>
            <a:endParaRPr sz="1100" dirty="0"/>
          </a:p>
          <a:p>
            <a:pPr marL="457200" marR="0" lvl="0" indent="-457200" algn="l" rtl="0">
              <a:spcBef>
                <a:spcPts val="1200"/>
              </a:spcBef>
              <a:spcAft>
                <a:spcPts val="0"/>
              </a:spcAft>
              <a:buClr>
                <a:srgbClr val="4472C4"/>
              </a:buClr>
              <a:buSzPts val="3200"/>
              <a:buFont typeface="Arial"/>
              <a:buChar char="•"/>
            </a:pPr>
            <a:r>
              <a:rPr lang="en-US" sz="2400" dirty="0">
                <a:solidFill>
                  <a:srgbClr val="000000"/>
                </a:solidFill>
                <a:latin typeface="Libre Baskerville"/>
                <a:ea typeface="Libre Baskerville"/>
                <a:cs typeface="Libre Baskerville"/>
                <a:sym typeface="Libre Baskerville"/>
              </a:rPr>
              <a:t>Or you can delete the plugin and try it should work since by default it would have taken jdk1.5+</a:t>
            </a:r>
            <a:endParaRPr sz="2400" dirty="0">
              <a:solidFill>
                <a:srgbClr val="000000"/>
              </a:solidFill>
              <a:latin typeface="Libre Baskerville"/>
              <a:ea typeface="Libre Baskerville"/>
              <a:cs typeface="Libre Baskerville"/>
              <a:sym typeface="Libre Baskerville"/>
            </a:endParaRPr>
          </a:p>
        </p:txBody>
      </p:sp>
      <p:sp>
        <p:nvSpPr>
          <p:cNvPr id="241" name="Google Shape;241;p31"/>
          <p:cNvSpPr/>
          <p:nvPr/>
        </p:nvSpPr>
        <p:spPr>
          <a:xfrm>
            <a:off x="5235985" y="492234"/>
            <a:ext cx="1931731" cy="1931731"/>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600" b="1">
                <a:solidFill>
                  <a:schemeClr val="lt1"/>
                </a:solidFill>
                <a:latin typeface="Arial"/>
                <a:ea typeface="Arial"/>
                <a:cs typeface="Arial"/>
                <a:sym typeface="Arial"/>
              </a:rPr>
              <a:t>!</a:t>
            </a:r>
            <a:endParaRPr sz="9600" b="1">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1365879"/>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2"/>
              </a:buClr>
              <a:buSzPts val="4400"/>
              <a:buFont typeface="Arial"/>
              <a:buNone/>
            </a:pPr>
            <a:r>
              <a:rPr lang="en-US">
                <a:solidFill>
                  <a:schemeClr val="accent2"/>
                </a:solidFill>
                <a:latin typeface="Arial"/>
                <a:ea typeface="Arial"/>
                <a:cs typeface="Arial"/>
                <a:sym typeface="Arial"/>
              </a:rPr>
              <a:t>Introduction</a:t>
            </a:r>
            <a:endParaRPr>
              <a:solidFill>
                <a:schemeClr val="accent2"/>
              </a:solidFill>
              <a:latin typeface="Arial"/>
              <a:ea typeface="Arial"/>
              <a:cs typeface="Arial"/>
              <a:sym typeface="Arial"/>
            </a:endParaRPr>
          </a:p>
        </p:txBody>
      </p:sp>
      <p:sp>
        <p:nvSpPr>
          <p:cNvPr id="91" name="Google Shape;91;p14"/>
          <p:cNvSpPr txBox="1">
            <a:spLocks noGrp="1"/>
          </p:cNvSpPr>
          <p:nvPr>
            <p:ph type="body" idx="1"/>
          </p:nvPr>
        </p:nvSpPr>
        <p:spPr>
          <a:xfrm>
            <a:off x="838200" y="2691442"/>
            <a:ext cx="10324381" cy="339880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accent2"/>
              </a:buClr>
              <a:buSzPts val="3200"/>
              <a:buChar char="•"/>
            </a:pPr>
            <a:r>
              <a:rPr lang="en-US" sz="3200" dirty="0"/>
              <a:t>Apache Maven is a software project management and comprehension tool.</a:t>
            </a:r>
            <a:endParaRPr dirty="0"/>
          </a:p>
          <a:p>
            <a:pPr marL="914400" lvl="1" indent="0" algn="l" rtl="0">
              <a:lnSpc>
                <a:spcPct val="90000"/>
              </a:lnSpc>
              <a:spcBef>
                <a:spcPts val="500"/>
              </a:spcBef>
              <a:spcAft>
                <a:spcPts val="0"/>
              </a:spcAft>
              <a:buClr>
                <a:schemeClr val="accent2"/>
              </a:buClr>
              <a:buSzPts val="3200"/>
              <a:buNone/>
            </a:pPr>
            <a:r>
              <a:rPr lang="en-US" sz="3200" i="1" dirty="0"/>
              <a:t>Download:</a:t>
            </a:r>
            <a:r>
              <a:rPr lang="en-US" sz="3200" dirty="0"/>
              <a:t> </a:t>
            </a:r>
            <a:r>
              <a:rPr lang="en-US" sz="3200" u="sng" dirty="0">
                <a:solidFill>
                  <a:schemeClr val="hlink"/>
                </a:solidFill>
                <a:hlinkClick r:id="rId3"/>
              </a:rPr>
              <a:t>http://maven.apache.org/download.cgi</a:t>
            </a:r>
            <a:endParaRPr sz="3200" dirty="0"/>
          </a:p>
          <a:p>
            <a:pPr marL="228600" lvl="0" indent="-228600" algn="l" rtl="0">
              <a:lnSpc>
                <a:spcPct val="90000"/>
              </a:lnSpc>
              <a:spcBef>
                <a:spcPts val="1000"/>
              </a:spcBef>
              <a:spcAft>
                <a:spcPts val="0"/>
              </a:spcAft>
              <a:buClr>
                <a:schemeClr val="accent2"/>
              </a:buClr>
              <a:buSzPts val="3200"/>
              <a:buChar char="•"/>
            </a:pPr>
            <a:r>
              <a:rPr lang="en-US" sz="3200" dirty="0"/>
              <a:t>Super set of ANT</a:t>
            </a:r>
            <a:endParaRPr sz="3200" dirty="0"/>
          </a:p>
          <a:p>
            <a:pPr marL="228600" lvl="0" indent="-228600" algn="l" rtl="0">
              <a:lnSpc>
                <a:spcPct val="90000"/>
              </a:lnSpc>
              <a:spcBef>
                <a:spcPts val="1000"/>
              </a:spcBef>
              <a:spcAft>
                <a:spcPts val="0"/>
              </a:spcAft>
              <a:buClr>
                <a:schemeClr val="accent2"/>
              </a:buClr>
              <a:buSzPts val="3200"/>
              <a:buChar char="•"/>
            </a:pPr>
            <a:r>
              <a:rPr lang="en-US" sz="3200" dirty="0"/>
              <a:t>Maven can manage a project's build, reporting and documentation</a:t>
            </a:r>
            <a:endParaRPr dirty="0"/>
          </a:p>
          <a:p>
            <a:pPr marL="228600" lvl="0" indent="-228600" algn="l" rtl="0">
              <a:lnSpc>
                <a:spcPct val="90000"/>
              </a:lnSpc>
              <a:spcBef>
                <a:spcPts val="1000"/>
              </a:spcBef>
              <a:spcAft>
                <a:spcPts val="0"/>
              </a:spcAft>
              <a:buClr>
                <a:schemeClr val="accent2"/>
              </a:buClr>
              <a:buSzPts val="3200"/>
              <a:buChar char="•"/>
            </a:pPr>
            <a:r>
              <a:rPr lang="en-US" sz="3200" dirty="0"/>
              <a:t>Has own repository: </a:t>
            </a:r>
            <a:r>
              <a:rPr lang="en-US" sz="3200" u="sng" dirty="0">
                <a:solidFill>
                  <a:schemeClr val="hlink"/>
                </a:solidFill>
                <a:hlinkClick r:id="rId4"/>
              </a:rPr>
              <a:t>http://search.maven.org/</a:t>
            </a:r>
            <a:endParaRPr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45"/>
        <p:cNvGrpSpPr/>
        <p:nvPr/>
      </p:nvGrpSpPr>
      <p:grpSpPr>
        <a:xfrm>
          <a:off x="0" y="0"/>
          <a:ext cx="0" cy="0"/>
          <a:chOff x="0" y="0"/>
          <a:chExt cx="0" cy="0"/>
        </a:xfrm>
      </p:grpSpPr>
      <p:sp>
        <p:nvSpPr>
          <p:cNvPr id="246" name="Google Shape;246;p32"/>
          <p:cNvSpPr txBox="1">
            <a:spLocks noGrp="1"/>
          </p:cNvSpPr>
          <p:nvPr>
            <p:ph type="title"/>
          </p:nvPr>
        </p:nvSpPr>
        <p:spPr>
          <a:xfrm>
            <a:off x="4876800" y="856904"/>
            <a:ext cx="6243484"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5"/>
              </a:buClr>
              <a:buSzPts val="4400"/>
              <a:buFont typeface="Arial"/>
              <a:buNone/>
            </a:pPr>
            <a:r>
              <a:rPr lang="en-US">
                <a:solidFill>
                  <a:schemeClr val="accent5"/>
                </a:solidFill>
                <a:latin typeface="Arial"/>
                <a:ea typeface="Arial"/>
                <a:cs typeface="Arial"/>
                <a:sym typeface="Arial"/>
              </a:rPr>
              <a:t>Maven &amp; Eclipse</a:t>
            </a:r>
            <a:endParaRPr>
              <a:solidFill>
                <a:schemeClr val="accent2"/>
              </a:solidFill>
              <a:latin typeface="Arial"/>
              <a:ea typeface="Arial"/>
              <a:cs typeface="Arial"/>
              <a:sym typeface="Arial"/>
            </a:endParaRPr>
          </a:p>
        </p:txBody>
      </p:sp>
      <p:sp>
        <p:nvSpPr>
          <p:cNvPr id="247" name="Google Shape;247;p32"/>
          <p:cNvSpPr txBox="1">
            <a:spLocks noGrp="1"/>
          </p:cNvSpPr>
          <p:nvPr>
            <p:ph type="body" idx="1"/>
          </p:nvPr>
        </p:nvSpPr>
        <p:spPr>
          <a:xfrm>
            <a:off x="285008" y="2419349"/>
            <a:ext cx="11307224" cy="313407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sz="3200" dirty="0"/>
              <a:t>Eclipse and </a:t>
            </a:r>
            <a:r>
              <a:rPr lang="en-US" sz="3200"/>
              <a:t>Maven have seamless </a:t>
            </a:r>
            <a:r>
              <a:rPr lang="en-US" sz="3200" dirty="0"/>
              <a:t>integration together, we have two plugins in market Maven to Eclipse and Eclipse to Maven, most of the latest Eclipse has Maven, if you have old Eclipse then find it in market place.</a:t>
            </a:r>
            <a:endParaRPr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838200" y="1365879"/>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2"/>
              </a:buClr>
              <a:buSzPts val="4400"/>
              <a:buFont typeface="Arial"/>
              <a:buNone/>
            </a:pPr>
            <a:r>
              <a:rPr lang="en-US">
                <a:solidFill>
                  <a:schemeClr val="accent2"/>
                </a:solidFill>
                <a:latin typeface="Arial"/>
                <a:ea typeface="Arial"/>
                <a:cs typeface="Arial"/>
                <a:sym typeface="Arial"/>
              </a:rPr>
              <a:t>Introduction</a:t>
            </a:r>
            <a:endParaRPr>
              <a:solidFill>
                <a:schemeClr val="accent2"/>
              </a:solidFill>
              <a:latin typeface="Arial"/>
              <a:ea typeface="Arial"/>
              <a:cs typeface="Arial"/>
              <a:sym typeface="Arial"/>
            </a:endParaRPr>
          </a:p>
        </p:txBody>
      </p:sp>
      <p:sp>
        <p:nvSpPr>
          <p:cNvPr id="97" name="Google Shape;97;p15"/>
          <p:cNvSpPr txBox="1">
            <a:spLocks noGrp="1"/>
          </p:cNvSpPr>
          <p:nvPr>
            <p:ph type="body" idx="1"/>
          </p:nvPr>
        </p:nvSpPr>
        <p:spPr>
          <a:xfrm>
            <a:off x="838200" y="2691442"/>
            <a:ext cx="10324381" cy="339880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accent2"/>
              </a:buClr>
              <a:buSzPts val="3200"/>
              <a:buChar char="•"/>
            </a:pPr>
            <a:r>
              <a:rPr lang="en-US" sz="3200"/>
              <a:t>Based on the concept of a project object model </a:t>
            </a:r>
            <a:endParaRPr/>
          </a:p>
          <a:p>
            <a:pPr marL="228600" lvl="0" indent="-228600" algn="l" rtl="0">
              <a:lnSpc>
                <a:spcPct val="90000"/>
              </a:lnSpc>
              <a:spcBef>
                <a:spcPts val="1000"/>
              </a:spcBef>
              <a:spcAft>
                <a:spcPts val="0"/>
              </a:spcAft>
              <a:buClr>
                <a:schemeClr val="accent2"/>
              </a:buClr>
              <a:buSzPts val="3200"/>
              <a:buChar char="•"/>
            </a:pPr>
            <a:r>
              <a:rPr lang="en-US" sz="3200"/>
              <a:t>Maven can manage a project's build, reporting and documentation from a central piece of information.</a:t>
            </a:r>
            <a:endParaRPr/>
          </a:p>
          <a:p>
            <a:pPr marL="228600" lvl="0" indent="-228600" algn="l" rtl="0">
              <a:lnSpc>
                <a:spcPct val="90000"/>
              </a:lnSpc>
              <a:spcBef>
                <a:spcPts val="1000"/>
              </a:spcBef>
              <a:spcAft>
                <a:spcPts val="0"/>
              </a:spcAft>
              <a:buClr>
                <a:schemeClr val="accent2"/>
              </a:buClr>
              <a:buSzPts val="3200"/>
              <a:buChar char="•"/>
            </a:pPr>
            <a:r>
              <a:rPr lang="en-US" sz="3200"/>
              <a:t>All configuration is done in single file (pom.xml)</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1162050" y="2156184"/>
            <a:ext cx="4686300" cy="256821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5"/>
              </a:buClr>
              <a:buSzPts val="6000"/>
              <a:buFont typeface="Arial"/>
              <a:buNone/>
            </a:pPr>
            <a:r>
              <a:rPr lang="en-US" sz="6000" b="1">
                <a:solidFill>
                  <a:schemeClr val="accent5"/>
                </a:solidFill>
                <a:latin typeface="Arial"/>
                <a:ea typeface="Arial"/>
                <a:cs typeface="Arial"/>
                <a:sym typeface="Arial"/>
              </a:rPr>
              <a:t>Maven</a:t>
            </a:r>
            <a:br>
              <a:rPr lang="en-US" sz="6000" b="1">
                <a:solidFill>
                  <a:schemeClr val="accent5"/>
                </a:solidFill>
                <a:latin typeface="Arial"/>
                <a:ea typeface="Arial"/>
                <a:cs typeface="Arial"/>
                <a:sym typeface="Arial"/>
              </a:rPr>
            </a:br>
            <a:r>
              <a:rPr lang="en-US" sz="6000" b="1">
                <a:solidFill>
                  <a:schemeClr val="accent5"/>
                </a:solidFill>
                <a:latin typeface="Arial"/>
                <a:ea typeface="Arial"/>
                <a:cs typeface="Arial"/>
                <a:sym typeface="Arial"/>
              </a:rPr>
              <a:t>LifeCycle</a:t>
            </a:r>
            <a:endParaRPr sz="6000" b="1">
              <a:solidFill>
                <a:schemeClr val="accent5"/>
              </a:solidFill>
              <a:latin typeface="Arial"/>
              <a:ea typeface="Arial"/>
              <a:cs typeface="Arial"/>
              <a:sym typeface="Arial"/>
            </a:endParaRPr>
          </a:p>
        </p:txBody>
      </p:sp>
      <p:grpSp>
        <p:nvGrpSpPr>
          <p:cNvPr id="103" name="Google Shape;103;p16"/>
          <p:cNvGrpSpPr/>
          <p:nvPr/>
        </p:nvGrpSpPr>
        <p:grpSpPr>
          <a:xfrm>
            <a:off x="5621005" y="243777"/>
            <a:ext cx="5594686" cy="6943989"/>
            <a:chOff x="458455" y="4729"/>
            <a:chExt cx="5594686" cy="6943989"/>
          </a:xfrm>
        </p:grpSpPr>
        <p:sp>
          <p:nvSpPr>
            <p:cNvPr id="104" name="Google Shape;104;p16"/>
            <p:cNvSpPr/>
            <p:nvPr/>
          </p:nvSpPr>
          <p:spPr>
            <a:xfrm>
              <a:off x="2167314" y="6150946"/>
              <a:ext cx="512110" cy="516866"/>
            </a:xfrm>
            <a:custGeom>
              <a:avLst/>
              <a:gdLst/>
              <a:ahLst/>
              <a:cxnLst/>
              <a:rect l="l" t="t" r="r" b="b"/>
              <a:pathLst>
                <a:path w="120000" h="120000" extrusionOk="0">
                  <a:moveTo>
                    <a:pt x="120000" y="0"/>
                  </a:moveTo>
                  <a:lnTo>
                    <a:pt x="0" y="120000"/>
                  </a:lnTo>
                </a:path>
              </a:pathLst>
            </a:custGeom>
            <a:noFill/>
            <a:ln>
              <a:noFill/>
            </a:ln>
          </p:spPr>
        </p:sp>
        <p:sp>
          <p:nvSpPr>
            <p:cNvPr id="105" name="Google Shape;105;p16"/>
            <p:cNvSpPr/>
            <p:nvPr/>
          </p:nvSpPr>
          <p:spPr>
            <a:xfrm>
              <a:off x="3826891" y="5353174"/>
              <a:ext cx="351963" cy="235960"/>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rgbClr val="528CBE"/>
              </a:solidFill>
              <a:prstDash val="solid"/>
              <a:miter lim="800000"/>
              <a:headEnd type="none" w="sm" len="sm"/>
              <a:tailEnd type="none" w="sm" len="sm"/>
            </a:ln>
          </p:spPr>
        </p:sp>
        <p:sp>
          <p:nvSpPr>
            <p:cNvPr id="106" name="Google Shape;106;p16"/>
            <p:cNvSpPr/>
            <p:nvPr/>
          </p:nvSpPr>
          <p:spPr>
            <a:xfrm>
              <a:off x="3568615" y="4555401"/>
              <a:ext cx="258275" cy="235960"/>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rgbClr val="528CBE"/>
              </a:solidFill>
              <a:prstDash val="solid"/>
              <a:miter lim="800000"/>
              <a:headEnd type="none" w="sm" len="sm"/>
              <a:tailEnd type="none" w="sm" len="sm"/>
            </a:ln>
          </p:spPr>
        </p:sp>
        <p:sp>
          <p:nvSpPr>
            <p:cNvPr id="107" name="Google Shape;107;p16"/>
            <p:cNvSpPr/>
            <p:nvPr/>
          </p:nvSpPr>
          <p:spPr>
            <a:xfrm>
              <a:off x="3389655" y="3757629"/>
              <a:ext cx="178959" cy="235960"/>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rgbClr val="528CBE"/>
              </a:solidFill>
              <a:prstDash val="solid"/>
              <a:miter lim="800000"/>
              <a:headEnd type="none" w="sm" len="sm"/>
              <a:tailEnd type="none" w="sm" len="sm"/>
            </a:ln>
          </p:spPr>
        </p:sp>
        <p:sp>
          <p:nvSpPr>
            <p:cNvPr id="108" name="Google Shape;108;p16"/>
            <p:cNvSpPr/>
            <p:nvPr/>
          </p:nvSpPr>
          <p:spPr>
            <a:xfrm>
              <a:off x="3104458" y="2959857"/>
              <a:ext cx="285197" cy="235960"/>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rgbClr val="528CBE"/>
              </a:solidFill>
              <a:prstDash val="solid"/>
              <a:miter lim="800000"/>
              <a:headEnd type="none" w="sm" len="sm"/>
              <a:tailEnd type="none" w="sm" len="sm"/>
            </a:ln>
          </p:spPr>
        </p:sp>
        <p:sp>
          <p:nvSpPr>
            <p:cNvPr id="109" name="Google Shape;109;p16"/>
            <p:cNvSpPr/>
            <p:nvPr/>
          </p:nvSpPr>
          <p:spPr>
            <a:xfrm>
              <a:off x="2957195" y="2162085"/>
              <a:ext cx="147262" cy="235960"/>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rgbClr val="528CBE"/>
              </a:solidFill>
              <a:prstDash val="solid"/>
              <a:miter lim="800000"/>
              <a:headEnd type="none" w="sm" len="sm"/>
              <a:tailEnd type="none" w="sm" len="sm"/>
            </a:ln>
          </p:spPr>
        </p:sp>
        <p:sp>
          <p:nvSpPr>
            <p:cNvPr id="110" name="Google Shape;110;p16"/>
            <p:cNvSpPr/>
            <p:nvPr/>
          </p:nvSpPr>
          <p:spPr>
            <a:xfrm>
              <a:off x="2584389" y="1364313"/>
              <a:ext cx="372806" cy="235960"/>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rgbClr val="528CBE"/>
              </a:solidFill>
              <a:prstDash val="solid"/>
              <a:miter lim="800000"/>
              <a:headEnd type="none" w="sm" len="sm"/>
              <a:tailEnd type="none" w="sm" len="sm"/>
            </a:ln>
          </p:spPr>
        </p:sp>
        <p:sp>
          <p:nvSpPr>
            <p:cNvPr id="111" name="Google Shape;111;p16"/>
            <p:cNvSpPr/>
            <p:nvPr/>
          </p:nvSpPr>
          <p:spPr>
            <a:xfrm>
              <a:off x="2332742" y="566540"/>
              <a:ext cx="251646" cy="235960"/>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rgbClr val="487AA8"/>
              </a:solidFill>
              <a:prstDash val="solid"/>
              <a:miter lim="800000"/>
              <a:headEnd type="none" w="sm" len="sm"/>
              <a:tailEnd type="none" w="sm" len="sm"/>
            </a:ln>
          </p:spPr>
        </p:sp>
        <p:sp>
          <p:nvSpPr>
            <p:cNvPr id="112" name="Google Shape;112;p16"/>
            <p:cNvSpPr/>
            <p:nvPr/>
          </p:nvSpPr>
          <p:spPr>
            <a:xfrm>
              <a:off x="458455" y="4729"/>
              <a:ext cx="3748574" cy="561811"/>
            </a:xfrm>
            <a:prstGeom prst="rect">
              <a:avLst/>
            </a:prstGeom>
            <a:gradFill>
              <a:gsLst>
                <a:gs pos="0">
                  <a:srgbClr val="6EA5DA"/>
                </a:gs>
                <a:gs pos="50000">
                  <a:srgbClr val="529BDA"/>
                </a:gs>
                <a:gs pos="100000">
                  <a:srgbClr val="4188C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txBox="1"/>
            <p:nvPr/>
          </p:nvSpPr>
          <p:spPr>
            <a:xfrm>
              <a:off x="458455" y="4729"/>
              <a:ext cx="3748574" cy="561811"/>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None/>
              </a:pPr>
              <a:r>
                <a:rPr lang="en-US" sz="2400" b="0" i="0" u="none" strike="noStrike" cap="none">
                  <a:solidFill>
                    <a:schemeClr val="lt1"/>
                  </a:solidFill>
                  <a:latin typeface="Arial"/>
                  <a:ea typeface="Arial"/>
                  <a:cs typeface="Arial"/>
                  <a:sym typeface="Arial"/>
                </a:rPr>
                <a:t>Validate</a:t>
              </a:r>
              <a:endParaRPr sz="2400" b="0" i="0" u="none" strike="noStrike" cap="none">
                <a:solidFill>
                  <a:schemeClr val="lt1"/>
                </a:solidFill>
                <a:latin typeface="Arial"/>
                <a:ea typeface="Arial"/>
                <a:cs typeface="Arial"/>
                <a:sym typeface="Arial"/>
              </a:endParaRPr>
            </a:p>
          </p:txBody>
        </p:sp>
        <p:sp>
          <p:nvSpPr>
            <p:cNvPr id="114" name="Google Shape;114;p16"/>
            <p:cNvSpPr/>
            <p:nvPr/>
          </p:nvSpPr>
          <p:spPr>
            <a:xfrm>
              <a:off x="710102" y="802501"/>
              <a:ext cx="3748574" cy="561811"/>
            </a:xfrm>
            <a:prstGeom prst="rect">
              <a:avLst/>
            </a:prstGeom>
            <a:gradFill>
              <a:gsLst>
                <a:gs pos="0">
                  <a:srgbClr val="6EA5DA"/>
                </a:gs>
                <a:gs pos="50000">
                  <a:srgbClr val="529BDA"/>
                </a:gs>
                <a:gs pos="100000">
                  <a:srgbClr val="4188C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txBox="1"/>
            <p:nvPr/>
          </p:nvSpPr>
          <p:spPr>
            <a:xfrm>
              <a:off x="710102" y="802501"/>
              <a:ext cx="3748574" cy="561811"/>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None/>
              </a:pPr>
              <a:r>
                <a:rPr lang="en-US" sz="2400" b="0" i="0" u="none" strike="noStrike" cap="none">
                  <a:solidFill>
                    <a:schemeClr val="lt1"/>
                  </a:solidFill>
                  <a:latin typeface="Arial"/>
                  <a:ea typeface="Arial"/>
                  <a:cs typeface="Arial"/>
                  <a:sym typeface="Arial"/>
                </a:rPr>
                <a:t>Generate Sources</a:t>
              </a:r>
              <a:endParaRPr sz="2400" b="0" i="0" u="none" strike="noStrike" cap="none">
                <a:solidFill>
                  <a:schemeClr val="lt1"/>
                </a:solidFill>
                <a:latin typeface="Arial"/>
                <a:ea typeface="Arial"/>
                <a:cs typeface="Arial"/>
                <a:sym typeface="Arial"/>
              </a:endParaRPr>
            </a:p>
          </p:txBody>
        </p:sp>
        <p:sp>
          <p:nvSpPr>
            <p:cNvPr id="116" name="Google Shape;116;p16"/>
            <p:cNvSpPr/>
            <p:nvPr/>
          </p:nvSpPr>
          <p:spPr>
            <a:xfrm>
              <a:off x="1082908" y="1600273"/>
              <a:ext cx="3748574" cy="561811"/>
            </a:xfrm>
            <a:prstGeom prst="rect">
              <a:avLst/>
            </a:prstGeom>
            <a:gradFill>
              <a:gsLst>
                <a:gs pos="0">
                  <a:srgbClr val="6EA5DA"/>
                </a:gs>
                <a:gs pos="50000">
                  <a:srgbClr val="529BDA"/>
                </a:gs>
                <a:gs pos="100000">
                  <a:srgbClr val="4188C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txBox="1"/>
            <p:nvPr/>
          </p:nvSpPr>
          <p:spPr>
            <a:xfrm>
              <a:off x="1082908" y="1600273"/>
              <a:ext cx="3748574" cy="561811"/>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None/>
              </a:pPr>
              <a:r>
                <a:rPr lang="en-US" sz="2400" b="0" i="0" u="none" strike="noStrike" cap="none">
                  <a:solidFill>
                    <a:schemeClr val="lt1"/>
                  </a:solidFill>
                  <a:latin typeface="Arial"/>
                  <a:ea typeface="Arial"/>
                  <a:cs typeface="Arial"/>
                  <a:sym typeface="Arial"/>
                </a:rPr>
                <a:t>Generate Resources</a:t>
              </a:r>
              <a:endParaRPr sz="2400" b="0" i="0" u="none" strike="noStrike" cap="none">
                <a:solidFill>
                  <a:schemeClr val="lt1"/>
                </a:solidFill>
                <a:latin typeface="Arial"/>
                <a:ea typeface="Arial"/>
                <a:cs typeface="Arial"/>
                <a:sym typeface="Arial"/>
              </a:endParaRPr>
            </a:p>
          </p:txBody>
        </p:sp>
        <p:sp>
          <p:nvSpPr>
            <p:cNvPr id="118" name="Google Shape;118;p16"/>
            <p:cNvSpPr/>
            <p:nvPr/>
          </p:nvSpPr>
          <p:spPr>
            <a:xfrm>
              <a:off x="1230170" y="2398046"/>
              <a:ext cx="3748574" cy="561811"/>
            </a:xfrm>
            <a:prstGeom prst="rect">
              <a:avLst/>
            </a:prstGeom>
            <a:gradFill>
              <a:gsLst>
                <a:gs pos="0">
                  <a:srgbClr val="6EA5DA"/>
                </a:gs>
                <a:gs pos="50000">
                  <a:srgbClr val="529BDA"/>
                </a:gs>
                <a:gs pos="100000">
                  <a:srgbClr val="4188C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txBox="1"/>
            <p:nvPr/>
          </p:nvSpPr>
          <p:spPr>
            <a:xfrm>
              <a:off x="1230170" y="2398046"/>
              <a:ext cx="3748574" cy="561811"/>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None/>
              </a:pPr>
              <a:r>
                <a:rPr lang="en-US" sz="2400" b="0" i="0" u="none" strike="noStrike" cap="none">
                  <a:solidFill>
                    <a:schemeClr val="lt1"/>
                  </a:solidFill>
                  <a:latin typeface="Arial"/>
                  <a:ea typeface="Arial"/>
                  <a:cs typeface="Arial"/>
                  <a:sym typeface="Arial"/>
                </a:rPr>
                <a:t>Compile</a:t>
              </a:r>
              <a:endParaRPr sz="2400" b="0" i="0" u="none" strike="noStrike" cap="none">
                <a:solidFill>
                  <a:schemeClr val="lt1"/>
                </a:solidFill>
                <a:latin typeface="Arial"/>
                <a:ea typeface="Arial"/>
                <a:cs typeface="Arial"/>
                <a:sym typeface="Arial"/>
              </a:endParaRPr>
            </a:p>
          </p:txBody>
        </p:sp>
        <p:sp>
          <p:nvSpPr>
            <p:cNvPr id="120" name="Google Shape;120;p16"/>
            <p:cNvSpPr/>
            <p:nvPr/>
          </p:nvSpPr>
          <p:spPr>
            <a:xfrm>
              <a:off x="1515368" y="3195818"/>
              <a:ext cx="3748574" cy="561811"/>
            </a:xfrm>
            <a:prstGeom prst="rect">
              <a:avLst/>
            </a:prstGeom>
            <a:gradFill>
              <a:gsLst>
                <a:gs pos="0">
                  <a:srgbClr val="6EA5DA"/>
                </a:gs>
                <a:gs pos="50000">
                  <a:srgbClr val="529BDA"/>
                </a:gs>
                <a:gs pos="100000">
                  <a:srgbClr val="4188C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txBox="1"/>
            <p:nvPr/>
          </p:nvSpPr>
          <p:spPr>
            <a:xfrm>
              <a:off x="1515368" y="3195818"/>
              <a:ext cx="3748574" cy="561811"/>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None/>
              </a:pPr>
              <a:r>
                <a:rPr lang="en-US" sz="2400" b="0" i="0" u="none" strike="noStrike" cap="none">
                  <a:solidFill>
                    <a:schemeClr val="lt1"/>
                  </a:solidFill>
                  <a:latin typeface="Arial"/>
                  <a:ea typeface="Arial"/>
                  <a:cs typeface="Arial"/>
                  <a:sym typeface="Arial"/>
                </a:rPr>
                <a:t>Test</a:t>
              </a:r>
              <a:endParaRPr sz="2400" b="0" i="0" u="none" strike="noStrike" cap="none">
                <a:solidFill>
                  <a:schemeClr val="lt1"/>
                </a:solidFill>
                <a:latin typeface="Arial"/>
                <a:ea typeface="Arial"/>
                <a:cs typeface="Arial"/>
                <a:sym typeface="Arial"/>
              </a:endParaRPr>
            </a:p>
          </p:txBody>
        </p:sp>
        <p:sp>
          <p:nvSpPr>
            <p:cNvPr id="122" name="Google Shape;122;p16"/>
            <p:cNvSpPr/>
            <p:nvPr/>
          </p:nvSpPr>
          <p:spPr>
            <a:xfrm>
              <a:off x="1694328" y="3993590"/>
              <a:ext cx="3748574" cy="561811"/>
            </a:xfrm>
            <a:prstGeom prst="rect">
              <a:avLst/>
            </a:prstGeom>
            <a:gradFill>
              <a:gsLst>
                <a:gs pos="0">
                  <a:srgbClr val="6EA5DA"/>
                </a:gs>
                <a:gs pos="50000">
                  <a:srgbClr val="529BDA"/>
                </a:gs>
                <a:gs pos="100000">
                  <a:srgbClr val="4188C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txBox="1"/>
            <p:nvPr/>
          </p:nvSpPr>
          <p:spPr>
            <a:xfrm>
              <a:off x="1694328" y="3993590"/>
              <a:ext cx="3748574" cy="561811"/>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None/>
              </a:pPr>
              <a:r>
                <a:rPr lang="en-US" sz="2400" b="0" i="0" u="none" strike="noStrike" cap="none">
                  <a:solidFill>
                    <a:schemeClr val="lt1"/>
                  </a:solidFill>
                  <a:latin typeface="Arial"/>
                  <a:ea typeface="Arial"/>
                  <a:cs typeface="Arial"/>
                  <a:sym typeface="Arial"/>
                </a:rPr>
                <a:t>Package</a:t>
              </a:r>
              <a:endParaRPr sz="2400" b="0" i="0" u="none" strike="noStrike" cap="none">
                <a:solidFill>
                  <a:schemeClr val="lt1"/>
                </a:solidFill>
                <a:latin typeface="Arial"/>
                <a:ea typeface="Arial"/>
                <a:cs typeface="Arial"/>
                <a:sym typeface="Arial"/>
              </a:endParaRPr>
            </a:p>
          </p:txBody>
        </p:sp>
        <p:sp>
          <p:nvSpPr>
            <p:cNvPr id="124" name="Google Shape;124;p16"/>
            <p:cNvSpPr/>
            <p:nvPr/>
          </p:nvSpPr>
          <p:spPr>
            <a:xfrm>
              <a:off x="1952604" y="4791362"/>
              <a:ext cx="3748574" cy="561811"/>
            </a:xfrm>
            <a:prstGeom prst="rect">
              <a:avLst/>
            </a:prstGeom>
            <a:gradFill>
              <a:gsLst>
                <a:gs pos="0">
                  <a:srgbClr val="6EA5DA"/>
                </a:gs>
                <a:gs pos="50000">
                  <a:srgbClr val="529BDA"/>
                </a:gs>
                <a:gs pos="100000">
                  <a:srgbClr val="4188C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txBox="1"/>
            <p:nvPr/>
          </p:nvSpPr>
          <p:spPr>
            <a:xfrm>
              <a:off x="1952604" y="4791362"/>
              <a:ext cx="3748574" cy="561811"/>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None/>
              </a:pPr>
              <a:r>
                <a:rPr lang="en-US" sz="2400" b="0" i="0" u="none" strike="noStrike" cap="none">
                  <a:solidFill>
                    <a:schemeClr val="lt1"/>
                  </a:solidFill>
                  <a:latin typeface="Arial"/>
                  <a:ea typeface="Arial"/>
                  <a:cs typeface="Arial"/>
                  <a:sym typeface="Arial"/>
                </a:rPr>
                <a:t>Install</a:t>
              </a:r>
              <a:endParaRPr sz="2400" b="0" i="0" u="none" strike="noStrike" cap="none">
                <a:solidFill>
                  <a:schemeClr val="lt1"/>
                </a:solidFill>
                <a:latin typeface="Arial"/>
                <a:ea typeface="Arial"/>
                <a:cs typeface="Arial"/>
                <a:sym typeface="Arial"/>
              </a:endParaRPr>
            </a:p>
          </p:txBody>
        </p:sp>
        <p:sp>
          <p:nvSpPr>
            <p:cNvPr id="126" name="Google Shape;126;p16"/>
            <p:cNvSpPr/>
            <p:nvPr/>
          </p:nvSpPr>
          <p:spPr>
            <a:xfrm>
              <a:off x="2304567" y="5589134"/>
              <a:ext cx="3748574" cy="561811"/>
            </a:xfrm>
            <a:prstGeom prst="rect">
              <a:avLst/>
            </a:prstGeom>
            <a:gradFill>
              <a:gsLst>
                <a:gs pos="0">
                  <a:srgbClr val="6EA5DA"/>
                </a:gs>
                <a:gs pos="50000">
                  <a:srgbClr val="529BDA"/>
                </a:gs>
                <a:gs pos="100000">
                  <a:srgbClr val="4188C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p:nvPr/>
          </p:nvSpPr>
          <p:spPr>
            <a:xfrm>
              <a:off x="2304567" y="5589134"/>
              <a:ext cx="3748574" cy="561811"/>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None/>
              </a:pPr>
              <a:r>
                <a:rPr lang="en-US" sz="2400" b="0" i="0" u="none" strike="noStrike" cap="none">
                  <a:solidFill>
                    <a:schemeClr val="lt1"/>
                  </a:solidFill>
                  <a:latin typeface="Arial"/>
                  <a:ea typeface="Arial"/>
                  <a:cs typeface="Arial"/>
                  <a:sym typeface="Arial"/>
                </a:rPr>
                <a:t>Deploy</a:t>
              </a:r>
              <a:endParaRPr sz="2400" b="0" i="0" u="none" strike="noStrike" cap="none">
                <a:solidFill>
                  <a:schemeClr val="lt1"/>
                </a:solidFill>
                <a:latin typeface="Arial"/>
                <a:ea typeface="Arial"/>
                <a:cs typeface="Arial"/>
                <a:sym typeface="Arial"/>
              </a:endParaRPr>
            </a:p>
          </p:txBody>
        </p:sp>
        <p:sp>
          <p:nvSpPr>
            <p:cNvPr id="128" name="Google Shape;128;p16"/>
            <p:cNvSpPr/>
            <p:nvPr/>
          </p:nvSpPr>
          <p:spPr>
            <a:xfrm>
              <a:off x="2167314" y="6386907"/>
              <a:ext cx="1371111" cy="561811"/>
            </a:xfrm>
            <a:prstGeom prst="rect">
              <a:avLst/>
            </a:prstGeom>
            <a:no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txBox="1"/>
            <p:nvPr/>
          </p:nvSpPr>
          <p:spPr>
            <a:xfrm>
              <a:off x="2167314" y="6386907"/>
              <a:ext cx="1371111" cy="561811"/>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None/>
              </a:pPr>
              <a:endParaRPr sz="2400" b="0" i="0" u="none" strike="noStrike" cap="non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838200" y="1828454"/>
            <a:ext cx="904875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5"/>
              </a:buClr>
              <a:buSzPts val="4400"/>
              <a:buFont typeface="Arial"/>
              <a:buNone/>
            </a:pPr>
            <a:r>
              <a:rPr lang="en-US">
                <a:solidFill>
                  <a:schemeClr val="accent5"/>
                </a:solidFill>
                <a:latin typeface="Arial"/>
                <a:ea typeface="Arial"/>
                <a:cs typeface="Arial"/>
                <a:sym typeface="Arial"/>
              </a:rPr>
              <a:t>Installation &amp; Configuration</a:t>
            </a:r>
            <a:endParaRPr>
              <a:solidFill>
                <a:schemeClr val="accent2"/>
              </a:solidFill>
              <a:latin typeface="Arial"/>
              <a:ea typeface="Arial"/>
              <a:cs typeface="Arial"/>
              <a:sym typeface="Arial"/>
            </a:endParaRPr>
          </a:p>
        </p:txBody>
      </p:sp>
      <p:sp>
        <p:nvSpPr>
          <p:cNvPr id="135" name="Google Shape;135;p17"/>
          <p:cNvSpPr txBox="1">
            <a:spLocks noGrp="1"/>
          </p:cNvSpPr>
          <p:nvPr>
            <p:ph type="body" idx="1"/>
          </p:nvPr>
        </p:nvSpPr>
        <p:spPr>
          <a:xfrm>
            <a:off x="838200" y="3390899"/>
            <a:ext cx="10902244" cy="3134079"/>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Clr>
                <a:schemeClr val="accent2"/>
              </a:buClr>
              <a:buSzPts val="3200"/>
              <a:buFont typeface="Maven Pro"/>
              <a:buAutoNum type="arabicPeriod"/>
            </a:pPr>
            <a:r>
              <a:rPr lang="en-US" sz="3200"/>
              <a:t>Unzip the file </a:t>
            </a:r>
            <a:endParaRPr/>
          </a:p>
          <a:p>
            <a:pPr marL="514350" lvl="0" indent="-514350" algn="l" rtl="0">
              <a:lnSpc>
                <a:spcPct val="90000"/>
              </a:lnSpc>
              <a:spcBef>
                <a:spcPts val="1000"/>
              </a:spcBef>
              <a:spcAft>
                <a:spcPts val="0"/>
              </a:spcAft>
              <a:buClr>
                <a:schemeClr val="accent2"/>
              </a:buClr>
              <a:buSzPts val="3200"/>
              <a:buFont typeface="Maven Pro"/>
              <a:buAutoNum type="arabicPeriod"/>
            </a:pPr>
            <a:r>
              <a:rPr lang="en-US" sz="3200"/>
              <a:t>set/export the path for </a:t>
            </a:r>
            <a:r>
              <a:rPr lang="en-US" sz="3200">
                <a:latin typeface="Consolas"/>
                <a:ea typeface="Consolas"/>
                <a:cs typeface="Consolas"/>
                <a:sym typeface="Consolas"/>
              </a:rPr>
              <a:t>$&gt;../../../bin</a:t>
            </a:r>
            <a:endParaRPr/>
          </a:p>
          <a:p>
            <a:pPr marL="514350" lvl="0" indent="-514350" algn="l" rtl="0">
              <a:lnSpc>
                <a:spcPct val="90000"/>
              </a:lnSpc>
              <a:spcBef>
                <a:spcPts val="1000"/>
              </a:spcBef>
              <a:spcAft>
                <a:spcPts val="0"/>
              </a:spcAft>
              <a:buClr>
                <a:schemeClr val="accent2"/>
              </a:buClr>
              <a:buSzPts val="3200"/>
              <a:buFont typeface="Maven Pro"/>
              <a:buAutoNum type="arabicPeriod"/>
            </a:pPr>
            <a:r>
              <a:rPr lang="en-US" sz="3200"/>
              <a:t>Optional: </a:t>
            </a:r>
            <a:r>
              <a:rPr lang="en-US" sz="3200">
                <a:latin typeface="Consolas"/>
                <a:ea typeface="Consolas"/>
                <a:cs typeface="Consolas"/>
                <a:sym typeface="Consolas"/>
              </a:rPr>
              <a:t>MAVEN_OPTS=-Xms256m -Xmx512m</a:t>
            </a:r>
            <a:endParaRPr/>
          </a:p>
          <a:p>
            <a:pPr marL="0" lvl="0" indent="0" algn="l" rtl="0">
              <a:lnSpc>
                <a:spcPct val="90000"/>
              </a:lnSpc>
              <a:spcBef>
                <a:spcPts val="1000"/>
              </a:spcBef>
              <a:spcAft>
                <a:spcPts val="0"/>
              </a:spcAft>
              <a:buClr>
                <a:schemeClr val="accent2"/>
              </a:buClr>
              <a:buSzPts val="3200"/>
              <a:buNone/>
            </a:pPr>
            <a:r>
              <a:rPr lang="en-US" sz="3200"/>
              <a:t>	Can also be used to set more parameters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838200" y="1828454"/>
            <a:ext cx="904875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5"/>
              </a:buClr>
              <a:buSzPts val="4400"/>
              <a:buFont typeface="Arial"/>
              <a:buNone/>
            </a:pPr>
            <a:r>
              <a:rPr lang="en-US">
                <a:solidFill>
                  <a:schemeClr val="accent5"/>
                </a:solidFill>
                <a:latin typeface="Arial"/>
                <a:ea typeface="Arial"/>
                <a:cs typeface="Arial"/>
                <a:sym typeface="Arial"/>
              </a:rPr>
              <a:t>Using Maven</a:t>
            </a:r>
            <a:endParaRPr>
              <a:solidFill>
                <a:schemeClr val="accent2"/>
              </a:solidFill>
              <a:latin typeface="Arial"/>
              <a:ea typeface="Arial"/>
              <a:cs typeface="Arial"/>
              <a:sym typeface="Arial"/>
            </a:endParaRPr>
          </a:p>
        </p:txBody>
      </p:sp>
      <p:sp>
        <p:nvSpPr>
          <p:cNvPr id="141" name="Google Shape;141;p18"/>
          <p:cNvSpPr txBox="1">
            <a:spLocks noGrp="1"/>
          </p:cNvSpPr>
          <p:nvPr>
            <p:ph type="body" idx="1"/>
          </p:nvPr>
        </p:nvSpPr>
        <p:spPr>
          <a:xfrm>
            <a:off x="838200" y="3390899"/>
            <a:ext cx="10902244" cy="313407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5"/>
              </a:buClr>
              <a:buSzPts val="3200"/>
              <a:buNone/>
            </a:pPr>
            <a:r>
              <a:rPr lang="en-US" sz="3200"/>
              <a:t>To Know version: </a:t>
            </a:r>
            <a:r>
              <a:rPr lang="en-US" sz="3200">
                <a:latin typeface="Consolas"/>
                <a:ea typeface="Consolas"/>
                <a:cs typeface="Consolas"/>
                <a:sym typeface="Consolas"/>
              </a:rPr>
              <a:t>mvn –version</a:t>
            </a:r>
            <a:endParaRPr/>
          </a:p>
          <a:p>
            <a:pPr marL="228600" lvl="0" indent="-228600" algn="l" rtl="0">
              <a:lnSpc>
                <a:spcPct val="90000"/>
              </a:lnSpc>
              <a:spcBef>
                <a:spcPts val="1000"/>
              </a:spcBef>
              <a:spcAft>
                <a:spcPts val="0"/>
              </a:spcAft>
              <a:buClr>
                <a:schemeClr val="accent5"/>
              </a:buClr>
              <a:buSzPts val="3200"/>
              <a:buChar char="•"/>
            </a:pPr>
            <a:r>
              <a:rPr lang="en-US" sz="3200"/>
              <a:t>Maven has boiler plate for 1301 projects (depends on version) </a:t>
            </a:r>
            <a:endParaRPr/>
          </a:p>
          <a:p>
            <a:pPr marL="228600" lvl="0" indent="-228600" algn="l" rtl="0">
              <a:lnSpc>
                <a:spcPct val="90000"/>
              </a:lnSpc>
              <a:spcBef>
                <a:spcPts val="1000"/>
              </a:spcBef>
              <a:spcAft>
                <a:spcPts val="0"/>
              </a:spcAft>
              <a:buClr>
                <a:schemeClr val="accent5"/>
              </a:buClr>
              <a:buSzPts val="3200"/>
              <a:buChar char="•"/>
            </a:pPr>
            <a:r>
              <a:rPr lang="en-US" sz="3200"/>
              <a:t>By default maven will point to core java project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838200" y="1828454"/>
            <a:ext cx="904875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5"/>
              </a:buClr>
              <a:buSzPts val="4400"/>
              <a:buFont typeface="Arial"/>
              <a:buNone/>
            </a:pPr>
            <a:r>
              <a:rPr lang="en-US">
                <a:solidFill>
                  <a:schemeClr val="accent5"/>
                </a:solidFill>
                <a:latin typeface="Arial"/>
                <a:ea typeface="Arial"/>
                <a:cs typeface="Arial"/>
                <a:sym typeface="Arial"/>
              </a:rPr>
              <a:t>To Get All Projects</a:t>
            </a:r>
            <a:endParaRPr>
              <a:solidFill>
                <a:schemeClr val="accent2"/>
              </a:solidFill>
              <a:latin typeface="Arial"/>
              <a:ea typeface="Arial"/>
              <a:cs typeface="Arial"/>
              <a:sym typeface="Arial"/>
            </a:endParaRPr>
          </a:p>
        </p:txBody>
      </p:sp>
      <p:sp>
        <p:nvSpPr>
          <p:cNvPr id="147" name="Google Shape;147;p19"/>
          <p:cNvSpPr txBox="1">
            <a:spLocks noGrp="1"/>
          </p:cNvSpPr>
          <p:nvPr>
            <p:ph type="body" idx="1"/>
          </p:nvPr>
        </p:nvSpPr>
        <p:spPr>
          <a:xfrm>
            <a:off x="838200" y="3390899"/>
            <a:ext cx="10902244" cy="313407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5"/>
              </a:buClr>
              <a:buSzPts val="3200"/>
              <a:buNone/>
            </a:pPr>
            <a:r>
              <a:rPr lang="en-US" sz="3200">
                <a:latin typeface="Consolas"/>
                <a:ea typeface="Consolas"/>
                <a:cs typeface="Consolas"/>
                <a:sym typeface="Consolas"/>
              </a:rPr>
              <a:t>mvn archetype:generate</a:t>
            </a:r>
            <a:endParaRPr sz="3200">
              <a:latin typeface="Consolas"/>
              <a:ea typeface="Consolas"/>
              <a:cs typeface="Consolas"/>
              <a:sym typeface="Consolas"/>
            </a:endParaRPr>
          </a:p>
          <a:p>
            <a:pPr marL="0" lvl="0" indent="0" algn="l" rtl="0">
              <a:lnSpc>
                <a:spcPct val="90000"/>
              </a:lnSpc>
              <a:spcBef>
                <a:spcPts val="1000"/>
              </a:spcBef>
              <a:spcAft>
                <a:spcPts val="0"/>
              </a:spcAft>
              <a:buClr>
                <a:schemeClr val="accent5"/>
              </a:buClr>
              <a:buSzPts val="3200"/>
              <a:buNone/>
            </a:pPr>
            <a:endParaRPr sz="3200">
              <a:latin typeface="Consolas"/>
              <a:ea typeface="Consolas"/>
              <a:cs typeface="Consolas"/>
              <a:sym typeface="Consolas"/>
            </a:endParaRPr>
          </a:p>
          <a:p>
            <a:pPr marL="0" lvl="0" indent="0" algn="l" rtl="0">
              <a:lnSpc>
                <a:spcPct val="100000"/>
              </a:lnSpc>
              <a:spcBef>
                <a:spcPts val="1000"/>
              </a:spcBef>
              <a:spcAft>
                <a:spcPts val="0"/>
              </a:spcAft>
              <a:buClr>
                <a:schemeClr val="accent5"/>
              </a:buClr>
              <a:buSzPts val="3200"/>
              <a:buNone/>
            </a:pPr>
            <a:r>
              <a:rPr lang="en-US" sz="3200" i="1"/>
              <a:t>You can choose from over 1000+ readily available project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51"/>
        <p:cNvGrpSpPr/>
        <p:nvPr/>
      </p:nvGrpSpPr>
      <p:grpSpPr>
        <a:xfrm>
          <a:off x="0" y="0"/>
          <a:ext cx="0" cy="0"/>
          <a:chOff x="0" y="0"/>
          <a:chExt cx="0" cy="0"/>
        </a:xfrm>
      </p:grpSpPr>
      <p:sp>
        <p:nvSpPr>
          <p:cNvPr id="152" name="Google Shape;152;p20"/>
          <p:cNvSpPr txBox="1">
            <a:spLocks noGrp="1"/>
          </p:cNvSpPr>
          <p:nvPr>
            <p:ph type="body" idx="1"/>
          </p:nvPr>
        </p:nvSpPr>
        <p:spPr>
          <a:xfrm>
            <a:off x="1009650" y="190501"/>
            <a:ext cx="9982200" cy="6667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5"/>
              </a:buClr>
              <a:buSzPts val="2800"/>
              <a:buNone/>
            </a:pPr>
            <a:r>
              <a:rPr lang="en-US">
                <a:latin typeface="Consolas"/>
                <a:ea typeface="Consolas"/>
                <a:cs typeface="Consolas"/>
                <a:sym typeface="Consolas"/>
              </a:rPr>
              <a:t>my-app</a:t>
            </a:r>
            <a:endParaRPr/>
          </a:p>
          <a:p>
            <a:pPr marL="0" lvl="0" indent="0" algn="l" rtl="0">
              <a:lnSpc>
                <a:spcPct val="100000"/>
              </a:lnSpc>
              <a:spcBef>
                <a:spcPts val="0"/>
              </a:spcBef>
              <a:spcAft>
                <a:spcPts val="0"/>
              </a:spcAft>
              <a:buClr>
                <a:schemeClr val="accent5"/>
              </a:buClr>
              <a:buSzPts val="2800"/>
              <a:buNone/>
            </a:pPr>
            <a:r>
              <a:rPr lang="en-US">
                <a:latin typeface="Consolas"/>
                <a:ea typeface="Consolas"/>
                <a:cs typeface="Consolas"/>
                <a:sym typeface="Consolas"/>
              </a:rPr>
              <a:t>|-- pom.xml</a:t>
            </a:r>
            <a:endParaRPr/>
          </a:p>
          <a:p>
            <a:pPr marL="0" lvl="0" indent="0" algn="l" rtl="0">
              <a:lnSpc>
                <a:spcPct val="100000"/>
              </a:lnSpc>
              <a:spcBef>
                <a:spcPts val="0"/>
              </a:spcBef>
              <a:spcAft>
                <a:spcPts val="0"/>
              </a:spcAft>
              <a:buClr>
                <a:schemeClr val="accent5"/>
              </a:buClr>
              <a:buSzPts val="2800"/>
              <a:buNone/>
            </a:pPr>
            <a:r>
              <a:rPr lang="en-US">
                <a:latin typeface="Consolas"/>
                <a:ea typeface="Consolas"/>
                <a:cs typeface="Consolas"/>
                <a:sym typeface="Consolas"/>
              </a:rPr>
              <a:t>`-- src</a:t>
            </a:r>
            <a:endParaRPr>
              <a:latin typeface="Consolas"/>
              <a:ea typeface="Consolas"/>
              <a:cs typeface="Consolas"/>
              <a:sym typeface="Consolas"/>
            </a:endParaRPr>
          </a:p>
          <a:p>
            <a:pPr marL="0" lvl="0" indent="0" algn="l" rtl="0">
              <a:lnSpc>
                <a:spcPct val="100000"/>
              </a:lnSpc>
              <a:spcBef>
                <a:spcPts val="0"/>
              </a:spcBef>
              <a:spcAft>
                <a:spcPts val="0"/>
              </a:spcAft>
              <a:buClr>
                <a:schemeClr val="accent5"/>
              </a:buClr>
              <a:buSzPts val="2800"/>
              <a:buNone/>
            </a:pPr>
            <a:r>
              <a:rPr lang="en-US">
                <a:latin typeface="Consolas"/>
                <a:ea typeface="Consolas"/>
                <a:cs typeface="Consolas"/>
                <a:sym typeface="Consolas"/>
              </a:rPr>
              <a:t>    |-- main</a:t>
            </a:r>
            <a:endParaRPr/>
          </a:p>
          <a:p>
            <a:pPr marL="0" lvl="0" indent="0" algn="l" rtl="0">
              <a:lnSpc>
                <a:spcPct val="100000"/>
              </a:lnSpc>
              <a:spcBef>
                <a:spcPts val="0"/>
              </a:spcBef>
              <a:spcAft>
                <a:spcPts val="0"/>
              </a:spcAft>
              <a:buClr>
                <a:schemeClr val="accent5"/>
              </a:buClr>
              <a:buSzPts val="2800"/>
              <a:buNone/>
            </a:pPr>
            <a:r>
              <a:rPr lang="en-US">
                <a:latin typeface="Consolas"/>
                <a:ea typeface="Consolas"/>
                <a:cs typeface="Consolas"/>
                <a:sym typeface="Consolas"/>
              </a:rPr>
              <a:t>    |   `-- java</a:t>
            </a:r>
            <a:endParaRPr/>
          </a:p>
          <a:p>
            <a:pPr marL="0" lvl="0" indent="0" algn="l" rtl="0">
              <a:lnSpc>
                <a:spcPct val="100000"/>
              </a:lnSpc>
              <a:spcBef>
                <a:spcPts val="0"/>
              </a:spcBef>
              <a:spcAft>
                <a:spcPts val="0"/>
              </a:spcAft>
              <a:buClr>
                <a:schemeClr val="accent5"/>
              </a:buClr>
              <a:buSzPts val="2800"/>
              <a:buNone/>
            </a:pPr>
            <a:r>
              <a:rPr lang="en-US">
                <a:latin typeface="Consolas"/>
                <a:ea typeface="Consolas"/>
                <a:cs typeface="Consolas"/>
                <a:sym typeface="Consolas"/>
              </a:rPr>
              <a:t>    |       `-- com</a:t>
            </a:r>
            <a:endParaRPr/>
          </a:p>
          <a:p>
            <a:pPr marL="0" lvl="0" indent="0" algn="l" rtl="0">
              <a:lnSpc>
                <a:spcPct val="100000"/>
              </a:lnSpc>
              <a:spcBef>
                <a:spcPts val="0"/>
              </a:spcBef>
              <a:spcAft>
                <a:spcPts val="0"/>
              </a:spcAft>
              <a:buClr>
                <a:schemeClr val="accent5"/>
              </a:buClr>
              <a:buSzPts val="2800"/>
              <a:buNone/>
            </a:pPr>
            <a:r>
              <a:rPr lang="en-US">
                <a:latin typeface="Consolas"/>
                <a:ea typeface="Consolas"/>
                <a:cs typeface="Consolas"/>
                <a:sym typeface="Consolas"/>
              </a:rPr>
              <a:t>    |           `-- mycompany</a:t>
            </a:r>
            <a:endParaRPr>
              <a:latin typeface="Consolas"/>
              <a:ea typeface="Consolas"/>
              <a:cs typeface="Consolas"/>
              <a:sym typeface="Consolas"/>
            </a:endParaRPr>
          </a:p>
          <a:p>
            <a:pPr marL="0" lvl="0" indent="0" algn="l" rtl="0">
              <a:lnSpc>
                <a:spcPct val="100000"/>
              </a:lnSpc>
              <a:spcBef>
                <a:spcPts val="0"/>
              </a:spcBef>
              <a:spcAft>
                <a:spcPts val="0"/>
              </a:spcAft>
              <a:buClr>
                <a:schemeClr val="accent5"/>
              </a:buClr>
              <a:buSzPts val="2800"/>
              <a:buNone/>
            </a:pPr>
            <a:r>
              <a:rPr lang="en-US">
                <a:latin typeface="Consolas"/>
                <a:ea typeface="Consolas"/>
                <a:cs typeface="Consolas"/>
                <a:sym typeface="Consolas"/>
              </a:rPr>
              <a:t>    |               `-- app</a:t>
            </a:r>
            <a:endParaRPr/>
          </a:p>
          <a:p>
            <a:pPr marL="0" lvl="0" indent="0" algn="l" rtl="0">
              <a:lnSpc>
                <a:spcPct val="100000"/>
              </a:lnSpc>
              <a:spcBef>
                <a:spcPts val="0"/>
              </a:spcBef>
              <a:spcAft>
                <a:spcPts val="0"/>
              </a:spcAft>
              <a:buClr>
                <a:schemeClr val="accent5"/>
              </a:buClr>
              <a:buSzPts val="2800"/>
              <a:buNone/>
            </a:pPr>
            <a:r>
              <a:rPr lang="en-US">
                <a:latin typeface="Consolas"/>
                <a:ea typeface="Consolas"/>
                <a:cs typeface="Consolas"/>
                <a:sym typeface="Consolas"/>
              </a:rPr>
              <a:t>    |                   `-- App.java</a:t>
            </a:r>
            <a:endParaRPr/>
          </a:p>
          <a:p>
            <a:pPr marL="0" lvl="0" indent="0" algn="l" rtl="0">
              <a:lnSpc>
                <a:spcPct val="100000"/>
              </a:lnSpc>
              <a:spcBef>
                <a:spcPts val="0"/>
              </a:spcBef>
              <a:spcAft>
                <a:spcPts val="0"/>
              </a:spcAft>
              <a:buClr>
                <a:schemeClr val="accent5"/>
              </a:buClr>
              <a:buSzPts val="2800"/>
              <a:buNone/>
            </a:pPr>
            <a:r>
              <a:rPr lang="en-US">
                <a:latin typeface="Consolas"/>
                <a:ea typeface="Consolas"/>
                <a:cs typeface="Consolas"/>
                <a:sym typeface="Consolas"/>
              </a:rPr>
              <a:t>    `-- test</a:t>
            </a:r>
            <a:endParaRPr/>
          </a:p>
          <a:p>
            <a:pPr marL="0" lvl="0" indent="0" algn="l" rtl="0">
              <a:lnSpc>
                <a:spcPct val="100000"/>
              </a:lnSpc>
              <a:spcBef>
                <a:spcPts val="0"/>
              </a:spcBef>
              <a:spcAft>
                <a:spcPts val="0"/>
              </a:spcAft>
              <a:buClr>
                <a:schemeClr val="accent5"/>
              </a:buClr>
              <a:buSzPts val="2800"/>
              <a:buNone/>
            </a:pPr>
            <a:r>
              <a:rPr lang="en-US">
                <a:latin typeface="Consolas"/>
                <a:ea typeface="Consolas"/>
                <a:cs typeface="Consolas"/>
                <a:sym typeface="Consolas"/>
              </a:rPr>
              <a:t>        `-- java</a:t>
            </a:r>
            <a:endParaRPr/>
          </a:p>
          <a:p>
            <a:pPr marL="0" lvl="0" indent="0" algn="l" rtl="0">
              <a:lnSpc>
                <a:spcPct val="100000"/>
              </a:lnSpc>
              <a:spcBef>
                <a:spcPts val="0"/>
              </a:spcBef>
              <a:spcAft>
                <a:spcPts val="0"/>
              </a:spcAft>
              <a:buClr>
                <a:schemeClr val="accent5"/>
              </a:buClr>
              <a:buSzPts val="2800"/>
              <a:buNone/>
            </a:pPr>
            <a:r>
              <a:rPr lang="en-US">
                <a:latin typeface="Consolas"/>
                <a:ea typeface="Consolas"/>
                <a:cs typeface="Consolas"/>
                <a:sym typeface="Consolas"/>
              </a:rPr>
              <a:t>            `-- com</a:t>
            </a:r>
            <a:endParaRPr/>
          </a:p>
          <a:p>
            <a:pPr marL="0" lvl="0" indent="0" algn="l" rtl="0">
              <a:lnSpc>
                <a:spcPct val="100000"/>
              </a:lnSpc>
              <a:spcBef>
                <a:spcPts val="0"/>
              </a:spcBef>
              <a:spcAft>
                <a:spcPts val="0"/>
              </a:spcAft>
              <a:buClr>
                <a:schemeClr val="accent5"/>
              </a:buClr>
              <a:buSzPts val="2800"/>
              <a:buNone/>
            </a:pPr>
            <a:r>
              <a:rPr lang="en-US">
                <a:latin typeface="Consolas"/>
                <a:ea typeface="Consolas"/>
                <a:cs typeface="Consolas"/>
                <a:sym typeface="Consolas"/>
              </a:rPr>
              <a:t>                `-- mycompany</a:t>
            </a:r>
            <a:endParaRPr>
              <a:latin typeface="Consolas"/>
              <a:ea typeface="Consolas"/>
              <a:cs typeface="Consolas"/>
              <a:sym typeface="Consolas"/>
            </a:endParaRPr>
          </a:p>
          <a:p>
            <a:pPr marL="0" lvl="0" indent="0" algn="l" rtl="0">
              <a:lnSpc>
                <a:spcPct val="100000"/>
              </a:lnSpc>
              <a:spcBef>
                <a:spcPts val="0"/>
              </a:spcBef>
              <a:spcAft>
                <a:spcPts val="0"/>
              </a:spcAft>
              <a:buClr>
                <a:schemeClr val="accent5"/>
              </a:buClr>
              <a:buSzPts val="2800"/>
              <a:buNone/>
            </a:pPr>
            <a:r>
              <a:rPr lang="en-US">
                <a:latin typeface="Consolas"/>
                <a:ea typeface="Consolas"/>
                <a:cs typeface="Consolas"/>
                <a:sym typeface="Consolas"/>
              </a:rPr>
              <a:t>                    `-- app</a:t>
            </a:r>
            <a:endParaRPr/>
          </a:p>
          <a:p>
            <a:pPr marL="0" lvl="0" indent="0" algn="l" rtl="0">
              <a:lnSpc>
                <a:spcPct val="100000"/>
              </a:lnSpc>
              <a:spcBef>
                <a:spcPts val="0"/>
              </a:spcBef>
              <a:spcAft>
                <a:spcPts val="0"/>
              </a:spcAft>
              <a:buClr>
                <a:schemeClr val="accent5"/>
              </a:buClr>
              <a:buSzPts val="2800"/>
              <a:buNone/>
            </a:pPr>
            <a:r>
              <a:rPr lang="en-US">
                <a:latin typeface="Consolas"/>
                <a:ea typeface="Consolas"/>
                <a:cs typeface="Consolas"/>
                <a:sym typeface="Consolas"/>
              </a:rPr>
              <a:t>                        `-- AppTest.java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21"/>
          <p:cNvSpPr/>
          <p:nvPr/>
        </p:nvSpPr>
        <p:spPr>
          <a:xfrm>
            <a:off x="3581400" y="0"/>
            <a:ext cx="8610600"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Libre Baskerville"/>
              <a:ea typeface="Libre Baskerville"/>
              <a:cs typeface="Libre Baskerville"/>
              <a:sym typeface="Libre Baskerville"/>
            </a:endParaRPr>
          </a:p>
        </p:txBody>
      </p:sp>
      <p:sp>
        <p:nvSpPr>
          <p:cNvPr id="158" name="Google Shape;158;p21"/>
          <p:cNvSpPr/>
          <p:nvPr/>
        </p:nvSpPr>
        <p:spPr>
          <a:xfrm>
            <a:off x="1524001" y="43934"/>
            <a:ext cx="184731"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59" name="Google Shape;159;p21"/>
          <p:cNvSpPr txBox="1"/>
          <p:nvPr/>
        </p:nvSpPr>
        <p:spPr>
          <a:xfrm>
            <a:off x="4158343" y="413266"/>
            <a:ext cx="7747907" cy="644473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5"/>
              </a:buClr>
              <a:buSzPts val="3000"/>
              <a:buFont typeface="Arial"/>
              <a:buNone/>
            </a:pPr>
            <a:r>
              <a:rPr lang="en-US" sz="2400" b="0" i="0" u="none" strike="noStrike" cap="none" dirty="0">
                <a:solidFill>
                  <a:schemeClr val="dk1"/>
                </a:solidFill>
                <a:latin typeface="Consolas"/>
                <a:ea typeface="Consolas"/>
                <a:cs typeface="Consolas"/>
                <a:sym typeface="Consolas"/>
              </a:rPr>
              <a:t>cd my-app</a:t>
            </a:r>
            <a:endParaRPr sz="1100" dirty="0"/>
          </a:p>
          <a:p>
            <a:pPr marL="0" marR="0" lvl="0" indent="0" algn="l" rtl="0">
              <a:lnSpc>
                <a:spcPct val="90000"/>
              </a:lnSpc>
              <a:spcBef>
                <a:spcPts val="1000"/>
              </a:spcBef>
              <a:spcAft>
                <a:spcPts val="0"/>
              </a:spcAft>
              <a:buClr>
                <a:schemeClr val="accent5"/>
              </a:buClr>
              <a:buSzPts val="3000"/>
              <a:buFont typeface="Arial"/>
              <a:buNone/>
            </a:pPr>
            <a:r>
              <a:rPr lang="en-US" sz="2400" b="0" i="0" u="none" strike="noStrike" cap="none" dirty="0">
                <a:solidFill>
                  <a:schemeClr val="dk1"/>
                </a:solidFill>
                <a:latin typeface="Libre Baskerville"/>
                <a:ea typeface="Libre Baskerville"/>
                <a:cs typeface="Libre Baskerville"/>
                <a:sym typeface="Libre Baskerville"/>
              </a:rPr>
              <a:t>Look for</a:t>
            </a:r>
            <a:r>
              <a:rPr lang="en-US" sz="2400" b="0" i="0" u="none" strike="noStrike" cap="none" dirty="0">
                <a:solidFill>
                  <a:schemeClr val="dk1"/>
                </a:solidFill>
                <a:latin typeface="Consolas"/>
                <a:ea typeface="Consolas"/>
                <a:cs typeface="Consolas"/>
                <a:sym typeface="Consolas"/>
              </a:rPr>
              <a:t> </a:t>
            </a:r>
            <a:r>
              <a:rPr lang="en-US" sz="2400" b="0" i="0" u="none" strike="noStrike" cap="none" dirty="0" err="1">
                <a:solidFill>
                  <a:schemeClr val="dk1"/>
                </a:solidFill>
                <a:latin typeface="Consolas"/>
                <a:ea typeface="Consolas"/>
                <a:cs typeface="Consolas"/>
                <a:sym typeface="Consolas"/>
              </a:rPr>
              <a:t>pom.xml</a:t>
            </a:r>
            <a:br>
              <a:rPr lang="en-US" sz="2400" b="0" i="0" u="none" strike="noStrike" cap="none" dirty="0">
                <a:solidFill>
                  <a:schemeClr val="dk1"/>
                </a:solidFill>
                <a:latin typeface="Consolas"/>
                <a:ea typeface="Consolas"/>
                <a:cs typeface="Consolas"/>
                <a:sym typeface="Consolas"/>
              </a:rPr>
            </a:br>
            <a:endParaRPr sz="1200" b="0" i="0" u="none" strike="noStrike" cap="none" dirty="0">
              <a:solidFill>
                <a:schemeClr val="dk1"/>
              </a:solidFill>
              <a:latin typeface="Consolas"/>
              <a:ea typeface="Consolas"/>
              <a:cs typeface="Consolas"/>
              <a:sym typeface="Consolas"/>
            </a:endParaRPr>
          </a:p>
          <a:p>
            <a:pPr marL="0" marR="0" lvl="0" indent="0" algn="l" rtl="0">
              <a:lnSpc>
                <a:spcPct val="90000"/>
              </a:lnSpc>
              <a:spcBef>
                <a:spcPts val="1000"/>
              </a:spcBef>
              <a:spcAft>
                <a:spcPts val="0"/>
              </a:spcAft>
              <a:buClr>
                <a:schemeClr val="accent5"/>
              </a:buClr>
              <a:buSzPts val="3000"/>
              <a:buFont typeface="Arial"/>
              <a:buNone/>
            </a:pPr>
            <a:r>
              <a:rPr lang="en-US" sz="2400" b="0" i="0" u="none" strike="noStrike" cap="none" dirty="0" err="1">
                <a:solidFill>
                  <a:schemeClr val="dk1"/>
                </a:solidFill>
                <a:latin typeface="Consolas"/>
                <a:ea typeface="Consolas"/>
                <a:cs typeface="Consolas"/>
                <a:sym typeface="Consolas"/>
              </a:rPr>
              <a:t>mvn</a:t>
            </a:r>
            <a:r>
              <a:rPr lang="en-US" sz="2400" b="0" i="0" u="none" strike="noStrike" cap="none" dirty="0">
                <a:solidFill>
                  <a:schemeClr val="dk1"/>
                </a:solidFill>
                <a:latin typeface="Consolas"/>
                <a:ea typeface="Consolas"/>
                <a:cs typeface="Consolas"/>
                <a:sym typeface="Consolas"/>
              </a:rPr>
              <a:t> compile</a:t>
            </a:r>
            <a:endParaRPr sz="1100" dirty="0"/>
          </a:p>
          <a:p>
            <a:pPr marL="0" marR="0" lvl="0" indent="0" algn="l" rtl="0">
              <a:lnSpc>
                <a:spcPct val="90000"/>
              </a:lnSpc>
              <a:spcBef>
                <a:spcPts val="1000"/>
              </a:spcBef>
              <a:spcAft>
                <a:spcPts val="0"/>
              </a:spcAft>
              <a:buClr>
                <a:schemeClr val="accent5"/>
              </a:buClr>
              <a:buSzPts val="3000"/>
              <a:buFont typeface="Arial"/>
              <a:buNone/>
            </a:pPr>
            <a:r>
              <a:rPr lang="en-US" sz="2400" b="0" i="0" u="none" strike="noStrike" cap="none" dirty="0" err="1">
                <a:solidFill>
                  <a:schemeClr val="dk1"/>
                </a:solidFill>
                <a:latin typeface="Consolas"/>
                <a:ea typeface="Consolas"/>
                <a:cs typeface="Consolas"/>
                <a:sym typeface="Consolas"/>
              </a:rPr>
              <a:t>mvn</a:t>
            </a:r>
            <a:r>
              <a:rPr lang="en-US" sz="2400" b="0" i="0" u="none" strike="noStrike" cap="none" dirty="0">
                <a:solidFill>
                  <a:schemeClr val="dk1"/>
                </a:solidFill>
                <a:latin typeface="Consolas"/>
                <a:ea typeface="Consolas"/>
                <a:cs typeface="Consolas"/>
                <a:sym typeface="Consolas"/>
              </a:rPr>
              <a:t> clean compile</a:t>
            </a:r>
            <a:endParaRPr sz="1100" dirty="0"/>
          </a:p>
          <a:p>
            <a:pPr marL="0" marR="0" lvl="0" indent="0" algn="l" rtl="0">
              <a:lnSpc>
                <a:spcPct val="90000"/>
              </a:lnSpc>
              <a:spcBef>
                <a:spcPts val="1000"/>
              </a:spcBef>
              <a:spcAft>
                <a:spcPts val="0"/>
              </a:spcAft>
              <a:buClr>
                <a:schemeClr val="accent5"/>
              </a:buClr>
              <a:buSzPts val="3000"/>
              <a:buFont typeface="Arial"/>
              <a:buNone/>
            </a:pPr>
            <a:r>
              <a:rPr lang="en-US" sz="2400" b="0" i="0" u="none" strike="noStrike" cap="none" dirty="0" err="1">
                <a:solidFill>
                  <a:schemeClr val="dk1"/>
                </a:solidFill>
                <a:latin typeface="Consolas"/>
                <a:ea typeface="Consolas"/>
                <a:cs typeface="Consolas"/>
                <a:sym typeface="Consolas"/>
              </a:rPr>
              <a:t>mvn</a:t>
            </a:r>
            <a:r>
              <a:rPr lang="en-US" sz="2400" b="0" i="0" u="none" strike="noStrike" cap="none" dirty="0">
                <a:solidFill>
                  <a:schemeClr val="dk1"/>
                </a:solidFill>
                <a:latin typeface="Consolas"/>
                <a:ea typeface="Consolas"/>
                <a:cs typeface="Consolas"/>
                <a:sym typeface="Consolas"/>
              </a:rPr>
              <a:t> package</a:t>
            </a:r>
            <a:endParaRPr sz="1100" dirty="0"/>
          </a:p>
          <a:p>
            <a:pPr marL="0" marR="0" lvl="0" indent="0" algn="l" rtl="0">
              <a:lnSpc>
                <a:spcPct val="90000"/>
              </a:lnSpc>
              <a:spcBef>
                <a:spcPts val="1000"/>
              </a:spcBef>
              <a:spcAft>
                <a:spcPts val="0"/>
              </a:spcAft>
              <a:buClr>
                <a:schemeClr val="accent5"/>
              </a:buClr>
              <a:buSzPts val="3000"/>
              <a:buFont typeface="Arial"/>
              <a:buNone/>
            </a:pPr>
            <a:r>
              <a:rPr lang="en-US" sz="2400" b="0" i="0" u="none" strike="noStrike" cap="none" dirty="0" err="1">
                <a:solidFill>
                  <a:schemeClr val="dk1"/>
                </a:solidFill>
                <a:latin typeface="Consolas"/>
                <a:ea typeface="Consolas"/>
                <a:cs typeface="Consolas"/>
                <a:sym typeface="Consolas"/>
              </a:rPr>
              <a:t>mvn</a:t>
            </a:r>
            <a:r>
              <a:rPr lang="en-US" sz="2400" b="0" i="0" u="none" strike="noStrike" cap="none" dirty="0">
                <a:solidFill>
                  <a:schemeClr val="dk1"/>
                </a:solidFill>
                <a:latin typeface="Consolas"/>
                <a:ea typeface="Consolas"/>
                <a:cs typeface="Consolas"/>
                <a:sym typeface="Consolas"/>
              </a:rPr>
              <a:t> clean package</a:t>
            </a:r>
            <a:endParaRPr sz="1100" dirty="0"/>
          </a:p>
          <a:p>
            <a:pPr marL="0" marR="0" lvl="0" indent="0" algn="l" rtl="0">
              <a:lnSpc>
                <a:spcPct val="90000"/>
              </a:lnSpc>
              <a:spcBef>
                <a:spcPts val="1000"/>
              </a:spcBef>
              <a:spcAft>
                <a:spcPts val="0"/>
              </a:spcAft>
              <a:buClr>
                <a:schemeClr val="accent5"/>
              </a:buClr>
              <a:buSzPts val="3000"/>
              <a:buFont typeface="Arial"/>
              <a:buNone/>
            </a:pPr>
            <a:r>
              <a:rPr lang="en-US" sz="2400" b="0" i="0" u="none" strike="noStrike" cap="none" dirty="0" err="1">
                <a:solidFill>
                  <a:schemeClr val="dk1"/>
                </a:solidFill>
                <a:latin typeface="Consolas"/>
                <a:ea typeface="Consolas"/>
                <a:cs typeface="Consolas"/>
                <a:sym typeface="Consolas"/>
              </a:rPr>
              <a:t>mvn</a:t>
            </a:r>
            <a:r>
              <a:rPr lang="en-US" sz="2400" b="0" i="0" u="none" strike="noStrike" cap="none" dirty="0">
                <a:solidFill>
                  <a:schemeClr val="dk1"/>
                </a:solidFill>
                <a:latin typeface="Consolas"/>
                <a:ea typeface="Consolas"/>
                <a:cs typeface="Consolas"/>
                <a:sym typeface="Consolas"/>
              </a:rPr>
              <a:t> test</a:t>
            </a:r>
            <a:endParaRPr sz="1100" dirty="0"/>
          </a:p>
          <a:p>
            <a:pPr marL="0" marR="0" lvl="0" indent="0" algn="l" rtl="0">
              <a:lnSpc>
                <a:spcPct val="90000"/>
              </a:lnSpc>
              <a:spcBef>
                <a:spcPts val="1000"/>
              </a:spcBef>
              <a:spcAft>
                <a:spcPts val="0"/>
              </a:spcAft>
              <a:buClr>
                <a:schemeClr val="accent5"/>
              </a:buClr>
              <a:buSzPts val="3000"/>
              <a:buFont typeface="Arial"/>
              <a:buNone/>
            </a:pPr>
            <a:r>
              <a:rPr lang="en-US" sz="2400" b="0" i="0" u="none" strike="noStrike" cap="none" dirty="0" err="1">
                <a:solidFill>
                  <a:schemeClr val="dk1"/>
                </a:solidFill>
                <a:latin typeface="Consolas"/>
                <a:ea typeface="Consolas"/>
                <a:cs typeface="Consolas"/>
                <a:sym typeface="Consolas"/>
              </a:rPr>
              <a:t>mvn</a:t>
            </a:r>
            <a:r>
              <a:rPr lang="en-US" sz="2400" b="0" i="0" u="none" strike="noStrike" cap="none" dirty="0">
                <a:solidFill>
                  <a:schemeClr val="dk1"/>
                </a:solidFill>
                <a:latin typeface="Consolas"/>
                <a:ea typeface="Consolas"/>
                <a:cs typeface="Consolas"/>
                <a:sym typeface="Consolas"/>
              </a:rPr>
              <a:t> clean test</a:t>
            </a:r>
            <a:endParaRPr sz="1100" dirty="0"/>
          </a:p>
          <a:p>
            <a:pPr marL="0" marR="0" lvl="0" indent="0" algn="l" rtl="0">
              <a:lnSpc>
                <a:spcPct val="90000"/>
              </a:lnSpc>
              <a:spcBef>
                <a:spcPts val="1000"/>
              </a:spcBef>
              <a:spcAft>
                <a:spcPts val="0"/>
              </a:spcAft>
              <a:buClr>
                <a:schemeClr val="accent5"/>
              </a:buClr>
              <a:buSzPts val="3000"/>
              <a:buFont typeface="Arial"/>
              <a:buNone/>
            </a:pPr>
            <a:r>
              <a:rPr lang="en-US" sz="2400" b="0" i="0" u="none" strike="noStrike" cap="none" dirty="0" err="1">
                <a:solidFill>
                  <a:schemeClr val="dk1"/>
                </a:solidFill>
                <a:latin typeface="Consolas"/>
                <a:ea typeface="Consolas"/>
                <a:cs typeface="Consolas"/>
                <a:sym typeface="Consolas"/>
              </a:rPr>
              <a:t>mvn</a:t>
            </a:r>
            <a:r>
              <a:rPr lang="en-US" sz="2400" b="0" i="0" u="none" strike="noStrike" cap="none" dirty="0">
                <a:solidFill>
                  <a:schemeClr val="dk1"/>
                </a:solidFill>
                <a:latin typeface="Consolas"/>
                <a:ea typeface="Consolas"/>
                <a:cs typeface="Consolas"/>
                <a:sym typeface="Consolas"/>
              </a:rPr>
              <a:t> site </a:t>
            </a:r>
            <a:r>
              <a:rPr lang="en-US" sz="2400" b="0" i="0" u="none" strike="noStrike" cap="none" dirty="0">
                <a:solidFill>
                  <a:schemeClr val="dk1"/>
                </a:solidFill>
                <a:latin typeface="Libre Baskerville"/>
                <a:ea typeface="Libre Baskerville"/>
                <a:cs typeface="Libre Baskerville"/>
                <a:sym typeface="Libre Baskerville"/>
              </a:rPr>
              <a:t>– to generate documentation</a:t>
            </a:r>
            <a:endParaRPr sz="1100" dirty="0"/>
          </a:p>
          <a:p>
            <a:pPr marL="0" marR="0" lvl="0" indent="0" algn="l" rtl="0">
              <a:lnSpc>
                <a:spcPct val="90000"/>
              </a:lnSpc>
              <a:spcBef>
                <a:spcPts val="1000"/>
              </a:spcBef>
              <a:spcAft>
                <a:spcPts val="0"/>
              </a:spcAft>
              <a:buClr>
                <a:schemeClr val="accent5"/>
              </a:buClr>
              <a:buSzPts val="3000"/>
              <a:buFont typeface="Arial"/>
              <a:buNone/>
            </a:pPr>
            <a:r>
              <a:rPr lang="en-US" sz="2400" b="0" i="0" u="none" strike="noStrike" cap="none" dirty="0" err="1">
                <a:solidFill>
                  <a:schemeClr val="dk1"/>
                </a:solidFill>
                <a:latin typeface="Consolas"/>
                <a:ea typeface="Consolas"/>
                <a:cs typeface="Consolas"/>
                <a:sym typeface="Consolas"/>
              </a:rPr>
              <a:t>mvn</a:t>
            </a:r>
            <a:r>
              <a:rPr lang="en-US" sz="2400" b="0" i="0" u="none" strike="noStrike" cap="none" dirty="0">
                <a:solidFill>
                  <a:schemeClr val="dk1"/>
                </a:solidFill>
                <a:latin typeface="Consolas"/>
                <a:ea typeface="Consolas"/>
                <a:cs typeface="Consolas"/>
                <a:sym typeface="Consolas"/>
              </a:rPr>
              <a:t> clean</a:t>
            </a:r>
            <a:endParaRPr sz="1100" dirty="0"/>
          </a:p>
          <a:p>
            <a:pPr marL="0" marR="0" lvl="0" indent="0" algn="l" rtl="0">
              <a:lnSpc>
                <a:spcPct val="90000"/>
              </a:lnSpc>
              <a:spcBef>
                <a:spcPts val="1000"/>
              </a:spcBef>
              <a:spcAft>
                <a:spcPts val="0"/>
              </a:spcAft>
              <a:buClr>
                <a:schemeClr val="accent5"/>
              </a:buClr>
              <a:buSzPts val="3000"/>
              <a:buFont typeface="Arial"/>
              <a:buNone/>
            </a:pPr>
            <a:r>
              <a:rPr lang="en-US" sz="2400" b="0" i="0" u="none" strike="noStrike" cap="none" dirty="0" err="1">
                <a:solidFill>
                  <a:schemeClr val="dk1"/>
                </a:solidFill>
                <a:latin typeface="Consolas"/>
                <a:ea typeface="Consolas"/>
                <a:cs typeface="Consolas"/>
                <a:sym typeface="Consolas"/>
              </a:rPr>
              <a:t>mvn</a:t>
            </a:r>
            <a:r>
              <a:rPr lang="en-US" sz="2400" b="0" i="0" u="none" strike="noStrike" cap="none" dirty="0">
                <a:solidFill>
                  <a:schemeClr val="dk1"/>
                </a:solidFill>
                <a:latin typeface="Consolas"/>
                <a:ea typeface="Consolas"/>
                <a:cs typeface="Consolas"/>
                <a:sym typeface="Consolas"/>
              </a:rPr>
              <a:t> </a:t>
            </a:r>
            <a:r>
              <a:rPr lang="en-US" sz="2400" b="0" i="0" u="none" strike="noStrike" cap="none" dirty="0" err="1">
                <a:solidFill>
                  <a:schemeClr val="dk1"/>
                </a:solidFill>
                <a:latin typeface="Consolas"/>
                <a:ea typeface="Consolas"/>
                <a:cs typeface="Consolas"/>
                <a:sym typeface="Consolas"/>
              </a:rPr>
              <a:t>eclipse:eclipse</a:t>
            </a:r>
            <a:r>
              <a:rPr lang="en-US" sz="2400" b="0" i="0" u="none" strike="noStrike" cap="none" dirty="0">
                <a:solidFill>
                  <a:schemeClr val="dk1"/>
                </a:solidFill>
                <a:latin typeface="Consolas"/>
                <a:ea typeface="Consolas"/>
                <a:cs typeface="Consolas"/>
                <a:sym typeface="Consolas"/>
              </a:rPr>
              <a:t> </a:t>
            </a:r>
            <a:r>
              <a:rPr lang="en-US" sz="2400" b="0" i="0" u="none" strike="noStrike" cap="none" dirty="0">
                <a:solidFill>
                  <a:schemeClr val="dk1"/>
                </a:solidFill>
                <a:latin typeface="Libre Baskerville"/>
                <a:ea typeface="Libre Baskerville"/>
                <a:cs typeface="Libre Baskerville"/>
                <a:sym typeface="Libre Baskerville"/>
              </a:rPr>
              <a:t>– compatible to eclipse</a:t>
            </a:r>
            <a:endParaRPr sz="2400" b="0" i="0" u="none" strike="noStrike" cap="none" dirty="0">
              <a:solidFill>
                <a:schemeClr val="dk1"/>
              </a:solidFill>
              <a:latin typeface="Libre Baskerville"/>
              <a:ea typeface="Libre Baskerville"/>
              <a:cs typeface="Libre Baskerville"/>
              <a:sym typeface="Libre Baskerville"/>
            </a:endParaRPr>
          </a:p>
        </p:txBody>
      </p:sp>
      <p:sp>
        <p:nvSpPr>
          <p:cNvPr id="160" name="Google Shape;160;p21"/>
          <p:cNvSpPr txBox="1"/>
          <p:nvPr/>
        </p:nvSpPr>
        <p:spPr>
          <a:xfrm>
            <a:off x="353785" y="2609504"/>
            <a:ext cx="2939143" cy="270544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5"/>
              </a:buClr>
              <a:buSzPts val="4000"/>
              <a:buFont typeface="Arial"/>
              <a:buNone/>
            </a:pPr>
            <a:r>
              <a:rPr lang="en-US" sz="4000" b="0" i="0" u="none" strike="noStrike" cap="none">
                <a:solidFill>
                  <a:schemeClr val="accent5"/>
                </a:solidFill>
                <a:latin typeface="Arial"/>
                <a:ea typeface="Arial"/>
                <a:cs typeface="Arial"/>
                <a:sym typeface="Arial"/>
              </a:rPr>
              <a:t>Maven Commands</a:t>
            </a:r>
            <a:endParaRPr sz="4000" b="0" i="0" u="none" strike="noStrike" cap="none">
              <a:solidFill>
                <a:schemeClr val="accent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622</Words>
  <Application>Microsoft Macintosh PowerPoint</Application>
  <PresentationFormat>Widescreen</PresentationFormat>
  <Paragraphs>107</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Consolas</vt:lpstr>
      <vt:lpstr>Maven Pro</vt:lpstr>
      <vt:lpstr>Libre Baskerville</vt:lpstr>
      <vt:lpstr>Office Theme</vt:lpstr>
      <vt:lpstr>Maven</vt:lpstr>
      <vt:lpstr>Introduction</vt:lpstr>
      <vt:lpstr>Introduction</vt:lpstr>
      <vt:lpstr>Maven LifeCycle</vt:lpstr>
      <vt:lpstr>Installation &amp; Configuration</vt:lpstr>
      <vt:lpstr>Using Maven</vt:lpstr>
      <vt:lpstr>To Get All Projects</vt:lpstr>
      <vt:lpstr>PowerPoint Presentation</vt:lpstr>
      <vt:lpstr>PowerPoint Presentation</vt:lpstr>
      <vt:lpstr>To Execute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Maven &amp; Eclipse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dc:title>
  <cp:lastModifiedBy>Microsoft Office User</cp:lastModifiedBy>
  <cp:revision>4</cp:revision>
  <dcterms:modified xsi:type="dcterms:W3CDTF">2020-01-27T04:43:05Z</dcterms:modified>
</cp:coreProperties>
</file>