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36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7" r:id="rId18"/>
    <p:sldId id="331" r:id="rId19"/>
    <p:sldId id="332" r:id="rId20"/>
    <p:sldId id="333" r:id="rId21"/>
    <p:sldId id="334" r:id="rId22"/>
    <p:sldId id="33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BAC04-43C4-4E13-8533-5483259A1C1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86FA-E429-460D-9D32-1AD4F481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Stereotype - A conventional or formulaic conception or image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F8CDE-F8F7-4D0A-9FA5-BBDC2AB93E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6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5CBF-C4FF-45D2-B254-BD139CEC626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6C36-1D83-4A4E-997E-136A5C5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Microsoft_Word_97_-_2003_Document2.doc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wmf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Microsoft_Word_97_-_2003_Document3.doc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793" y="5218527"/>
            <a:ext cx="11254354" cy="965546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UML, Use Case, Sequence Diagram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5147" y="4890289"/>
            <a:ext cx="9144000" cy="473765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>
                <a:solidFill>
                  <a:schemeClr val="accent2"/>
                </a:solidFill>
                <a:latin typeface="Maven Pro Light 200" panose="02000000000000000000" pitchFamily="50" charset="0"/>
              </a:rPr>
              <a:t>UML </a:t>
            </a:r>
            <a:r>
              <a:rPr lang="en-US" sz="2800" dirty="0">
                <a:solidFill>
                  <a:schemeClr val="accent2"/>
                </a:solidFill>
                <a:latin typeface="Maven Pro Light 200" panose="02000000000000000000" pitchFamily="50" charset="0"/>
              </a:rPr>
              <a:t>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0594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Motivations for UML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UML is a fusion of ideas from several precursor modeling </a:t>
            </a:r>
            <a:r>
              <a:rPr lang="en-US" sz="3200" b="1" dirty="0" smtClean="0"/>
              <a:t>languages. </a:t>
            </a:r>
            <a:r>
              <a:rPr lang="en-US" sz="3200" dirty="0" smtClean="0"/>
              <a:t>We </a:t>
            </a:r>
            <a:r>
              <a:rPr lang="en-US" sz="3200" dirty="0"/>
              <a:t>need a modeling language to:</a:t>
            </a:r>
          </a:p>
          <a:p>
            <a:pPr lvl="1"/>
            <a:r>
              <a:rPr lang="en-US" sz="2800" dirty="0"/>
              <a:t>help develop efficient, effective and correct designs, particularly Object Oriented designs.</a:t>
            </a:r>
          </a:p>
          <a:p>
            <a:pPr lvl="1"/>
            <a:r>
              <a:rPr lang="en-US" sz="2800" dirty="0"/>
              <a:t>communicate clearly with project stakeholders (concerned parties:  developers, customer, etc).</a:t>
            </a:r>
          </a:p>
          <a:p>
            <a:pPr lvl="1"/>
            <a:r>
              <a:rPr lang="en-US" sz="2800" dirty="0"/>
              <a:t>give us the “big picture” view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36757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327275"/>
            <a:ext cx="3676650" cy="1673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Types of </a:t>
            </a:r>
            <a:r>
              <a:rPr lang="en-US" dirty="0" smtClean="0">
                <a:solidFill>
                  <a:schemeClr val="accent5"/>
                </a:solidFill>
              </a:rPr>
              <a:t>UML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Diagrams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91050" y="1023938"/>
            <a:ext cx="7600950" cy="49768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b="1" dirty="0"/>
              <a:t>There are different types of UML diagram, each with slightly different syntax rules:</a:t>
            </a:r>
          </a:p>
          <a:p>
            <a:r>
              <a:rPr lang="en-US" sz="3200" dirty="0"/>
              <a:t>use cases.</a:t>
            </a:r>
          </a:p>
          <a:p>
            <a:r>
              <a:rPr lang="en-US" sz="3200" dirty="0"/>
              <a:t>class diagrams.</a:t>
            </a:r>
          </a:p>
          <a:p>
            <a:r>
              <a:rPr lang="en-US" sz="3200" dirty="0"/>
              <a:t>sequence diagrams.</a:t>
            </a:r>
          </a:p>
          <a:p>
            <a:r>
              <a:rPr lang="en-US" sz="3200" dirty="0"/>
              <a:t>package diagrams.</a:t>
            </a:r>
          </a:p>
          <a:p>
            <a:r>
              <a:rPr lang="en-US" sz="3200" dirty="0"/>
              <a:t>state diagrams</a:t>
            </a:r>
          </a:p>
          <a:p>
            <a:r>
              <a:rPr lang="en-US" sz="3200" dirty="0"/>
              <a:t>activity diagrams</a:t>
            </a:r>
          </a:p>
          <a:p>
            <a:r>
              <a:rPr lang="en-US" sz="3200" dirty="0"/>
              <a:t>deployment diagrams.</a:t>
            </a:r>
          </a:p>
        </p:txBody>
      </p:sp>
    </p:spTree>
    <p:extLst>
      <p:ext uri="{BB962C8B-B14F-4D97-AF65-F5344CB8AC3E}">
        <p14:creationId xmlns:p14="http://schemas.microsoft.com/office/powerpoint/2010/main" val="1875136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UML </a:t>
            </a:r>
            <a:r>
              <a:rPr lang="en-US" dirty="0" smtClean="0">
                <a:solidFill>
                  <a:schemeClr val="accent2"/>
                </a:solidFill>
              </a:rPr>
              <a:t>Syntax</a:t>
            </a:r>
            <a:r>
              <a:rPr lang="en-US" dirty="0">
                <a:solidFill>
                  <a:schemeClr val="accent2"/>
                </a:solidFill>
              </a:rPr>
              <a:t>, 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b="1" dirty="0"/>
              <a:t>Actors</a:t>
            </a:r>
            <a:r>
              <a:rPr lang="en-US" sz="3200" dirty="0"/>
              <a:t>:  a UML actor indicates an interface (point of interaction) with the system.  </a:t>
            </a:r>
          </a:p>
          <a:p>
            <a:pPr lvl="1">
              <a:spcBef>
                <a:spcPts val="1800"/>
              </a:spcBef>
            </a:pPr>
            <a:r>
              <a:rPr lang="en-US" sz="2800" dirty="0"/>
              <a:t>We use actors to group and name sets of system interactions.  </a:t>
            </a:r>
          </a:p>
          <a:p>
            <a:pPr lvl="1">
              <a:spcBef>
                <a:spcPts val="1800"/>
              </a:spcBef>
            </a:pPr>
            <a:r>
              <a:rPr lang="en-US" sz="2800" dirty="0"/>
              <a:t>Actors may be people, or other systems.</a:t>
            </a:r>
          </a:p>
          <a:p>
            <a:pPr lvl="1">
              <a:spcBef>
                <a:spcPts val="1800"/>
              </a:spcBef>
            </a:pPr>
            <a:r>
              <a:rPr lang="en-US" sz="2800" dirty="0"/>
              <a:t>An actor is NOT part of the system you are modeling.  An actor is something external that your system has to deal with.</a:t>
            </a:r>
          </a:p>
          <a:p>
            <a:pPr>
              <a:spcBef>
                <a:spcPts val="1800"/>
              </a:spcBef>
            </a:pPr>
            <a:r>
              <a:rPr lang="en-US" sz="3200" b="1" dirty="0"/>
              <a:t>Boxes</a:t>
            </a:r>
            <a:r>
              <a:rPr lang="en-US" sz="3200" dirty="0"/>
              <a:t>:  boxes are used variously throughout UML to indicate discrete elements, groupings and containment. </a:t>
            </a:r>
          </a:p>
        </p:txBody>
      </p:sp>
    </p:spTree>
    <p:extLst>
      <p:ext uri="{BB962C8B-B14F-4D97-AF65-F5344CB8AC3E}">
        <p14:creationId xmlns:p14="http://schemas.microsoft.com/office/powerpoint/2010/main" val="22931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UML </a:t>
            </a:r>
            <a:r>
              <a:rPr lang="en-US" dirty="0" smtClean="0">
                <a:solidFill>
                  <a:schemeClr val="accent2"/>
                </a:solidFill>
              </a:rPr>
              <a:t>Syntax</a:t>
            </a:r>
            <a:r>
              <a:rPr lang="en-US" dirty="0">
                <a:solidFill>
                  <a:schemeClr val="accent2"/>
                </a:solidFill>
              </a:rPr>
              <a:t>,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b="1" dirty="0"/>
              <a:t>Arrows</a:t>
            </a:r>
            <a:r>
              <a:rPr lang="en-US" dirty="0"/>
              <a:t>:  arrows indicate all manner of things, depending on which particular type of UML diagram they’re in.  Usually, arrows indicate flow, dependency, association or generalization.</a:t>
            </a:r>
          </a:p>
          <a:p>
            <a:pPr>
              <a:spcBef>
                <a:spcPts val="1800"/>
              </a:spcBef>
            </a:pPr>
            <a:r>
              <a:rPr lang="en-US" b="1" dirty="0"/>
              <a:t>Cardinality</a:t>
            </a:r>
            <a:r>
              <a:rPr lang="en-US" dirty="0"/>
              <a:t>:  applied to arrows, cardinalities show relative numerical relationships between elements in a model:  1 to 1, 1 to many, etc.</a:t>
            </a:r>
          </a:p>
        </p:txBody>
      </p:sp>
    </p:spTree>
    <p:extLst>
      <p:ext uri="{BB962C8B-B14F-4D97-AF65-F5344CB8AC3E}">
        <p14:creationId xmlns:p14="http://schemas.microsoft.com/office/powerpoint/2010/main" val="82229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UML </a:t>
            </a:r>
            <a:r>
              <a:rPr lang="en-US" dirty="0" smtClean="0">
                <a:solidFill>
                  <a:schemeClr val="accent2"/>
                </a:solidFill>
              </a:rPr>
              <a:t>Syntax</a:t>
            </a:r>
            <a:r>
              <a:rPr lang="en-US" dirty="0">
                <a:solidFill>
                  <a:schemeClr val="accent2"/>
                </a:solidFill>
              </a:rPr>
              <a:t>, 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b="1" dirty="0"/>
              <a:t>Constraints</a:t>
            </a:r>
            <a:r>
              <a:rPr lang="en-US" dirty="0"/>
              <a:t>:  allow notation of arbitrary constraints on model elements.  Used, for example, to constrain the value of a class attribute (a piece of data).</a:t>
            </a:r>
          </a:p>
          <a:p>
            <a:pPr>
              <a:spcBef>
                <a:spcPts val="1800"/>
              </a:spcBef>
            </a:pPr>
            <a:r>
              <a:rPr lang="en-US" b="1" dirty="0"/>
              <a:t>Stereotypes</a:t>
            </a:r>
            <a:r>
              <a:rPr lang="en-US" dirty="0"/>
              <a:t>:  allow us to extend the semantics of UML with English.  A stereotype is usually a word or short phrase that describes what a diagram element does.  That is, we mark an element with a word that will remind us of a common (stereotypical) role for that sort of thing.  Stereotypes should always be applied consistently (with the same intended meaning in all instances).</a:t>
            </a:r>
          </a:p>
        </p:txBody>
      </p:sp>
    </p:spTree>
    <p:extLst>
      <p:ext uri="{BB962C8B-B14F-4D97-AF65-F5344CB8AC3E}">
        <p14:creationId xmlns:p14="http://schemas.microsoft.com/office/powerpoint/2010/main" val="290738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UML </a:t>
            </a:r>
            <a:r>
              <a:rPr lang="en-US" dirty="0" smtClean="0">
                <a:solidFill>
                  <a:schemeClr val="accent2"/>
                </a:solidFill>
              </a:rPr>
              <a:t>Diagrams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2"/>
                </a:solidFill>
              </a:rPr>
              <a:t>Use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ases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use case encodes a typical user interaction with the system.  In particular, it:</a:t>
            </a:r>
          </a:p>
          <a:p>
            <a:pPr lvl="1"/>
            <a:r>
              <a:rPr lang="en-US" dirty="0"/>
              <a:t>captures some user-visible function.</a:t>
            </a:r>
          </a:p>
          <a:p>
            <a:pPr lvl="1"/>
            <a:r>
              <a:rPr lang="en-US" dirty="0"/>
              <a:t>achieves some concrete goal for the user.</a:t>
            </a:r>
          </a:p>
          <a:p>
            <a:r>
              <a:rPr lang="en-US" dirty="0"/>
              <a:t>A complete set of use cases largely defines the requirements for your system:  everything the user can see, and would like to do.</a:t>
            </a:r>
          </a:p>
          <a:p>
            <a:r>
              <a:rPr lang="en-US" dirty="0"/>
              <a:t>The granularity of your use cases determines the number of them (for you system).  A clear design depends on showing the right level of detail.</a:t>
            </a:r>
          </a:p>
          <a:p>
            <a:r>
              <a:rPr lang="en-US" dirty="0"/>
              <a:t>A use case maps actors to functions.  The actors need not be people.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802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1450" y="365125"/>
            <a:ext cx="737235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UML </a:t>
            </a:r>
            <a:r>
              <a:rPr lang="en-US" dirty="0" smtClean="0">
                <a:solidFill>
                  <a:schemeClr val="accent2"/>
                </a:solidFill>
              </a:rPr>
              <a:t>Pitfalls</a:t>
            </a:r>
            <a:r>
              <a:rPr lang="en-US" dirty="0">
                <a:solidFill>
                  <a:schemeClr val="accent2"/>
                </a:solidFill>
              </a:rPr>
              <a:t>, 1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981450" y="2133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UML is a language, with a (reasonably) rigorous syntax and accepted semantics; that is, the diagrams have a meaning.  Thus you have to be careful that the meaning of your diagram is what you intended.</a:t>
            </a:r>
          </a:p>
          <a:p>
            <a:pPr>
              <a:lnSpc>
                <a:spcPct val="90000"/>
              </a:lnSpc>
            </a:pPr>
            <a:r>
              <a:rPr lang="en-US" dirty="0"/>
              <a:t>However, the semantics of UML are less well-defined than a programming language (where the semantics are defined by the compiler).  Thus there is some leeway to use UML your own way:  but you must be consistent in what you mean by the things you draw.</a:t>
            </a:r>
          </a:p>
        </p:txBody>
      </p:sp>
    </p:spTree>
    <p:extLst>
      <p:ext uri="{BB962C8B-B14F-4D97-AF65-F5344CB8AC3E}">
        <p14:creationId xmlns:p14="http://schemas.microsoft.com/office/powerpoint/2010/main" val="246234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1450" y="0"/>
            <a:ext cx="737235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UML </a:t>
            </a:r>
            <a:r>
              <a:rPr lang="en-US" dirty="0" smtClean="0">
                <a:solidFill>
                  <a:schemeClr val="accent2"/>
                </a:solidFill>
              </a:rPr>
              <a:t>Pitfalls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981450" y="1257300"/>
            <a:ext cx="7924800" cy="5600700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Arrow happiness: </a:t>
            </a:r>
            <a:r>
              <a:rPr lang="en-US" dirty="0" smtClean="0">
                <a:solidFill>
                  <a:prstClr val="black"/>
                </a:solidFill>
              </a:rPr>
              <a:t>people </a:t>
            </a:r>
            <a:r>
              <a:rPr lang="en-US" dirty="0">
                <a:solidFill>
                  <a:prstClr val="black"/>
                </a:solidFill>
              </a:rPr>
              <a:t>tend to draw arrows (associations) everywhere in their diagrams, inconsistently without much regard for the UML meaning of a given arrow.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Diagram fever:  it’s easy to do too many diagrams.  The trick is to get the correct granularity.  </a:t>
            </a:r>
            <a:r>
              <a:rPr lang="en-US" dirty="0" err="1">
                <a:solidFill>
                  <a:prstClr val="black"/>
                </a:solidFill>
              </a:rPr>
              <a:t>Eg</a:t>
            </a:r>
            <a:r>
              <a:rPr lang="en-US" dirty="0">
                <a:solidFill>
                  <a:prstClr val="black"/>
                </a:solidFill>
              </a:rPr>
              <a:t>, the requirements document should leave implementation detail to the architecture.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General </a:t>
            </a:r>
            <a:r>
              <a:rPr lang="en-US" dirty="0" err="1">
                <a:solidFill>
                  <a:prstClr val="black"/>
                </a:solidFill>
              </a:rPr>
              <a:t>loopiness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 smtClean="0">
                <a:solidFill>
                  <a:prstClr val="black"/>
                </a:solidFill>
              </a:rPr>
              <a:t>be </a:t>
            </a:r>
            <a:r>
              <a:rPr lang="en-US" dirty="0">
                <a:solidFill>
                  <a:prstClr val="black"/>
                </a:solidFill>
              </a:rPr>
              <a:t>careful about slapping together UML diagrams, or doing a diagram without thoroughly understanding your system.  You should always be able to give a clear and concise explanation of your diagram, and why you did it that way.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9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UML </a:t>
            </a:r>
            <a:r>
              <a:rPr lang="en-US" dirty="0" smtClean="0">
                <a:solidFill>
                  <a:schemeClr val="accent2"/>
                </a:solidFill>
              </a:rPr>
              <a:t>Diagrams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2"/>
                </a:solidFill>
              </a:rPr>
              <a:t>Class Diagram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US" dirty="0"/>
              <a:t>Motivated by Object-Oriented design and programming (OOD, OOP).  </a:t>
            </a:r>
          </a:p>
          <a:p>
            <a:r>
              <a:rPr lang="en-US" dirty="0"/>
              <a:t>A class diagram partitions the system into areas of responsibility (classes), and shows “associations” (dependencies) between them.  </a:t>
            </a:r>
          </a:p>
          <a:p>
            <a:pPr algn="just"/>
            <a:r>
              <a:rPr lang="en-US" dirty="0"/>
              <a:t>Attributes (data), operations (methods), constraints, part-of (navigability) and type-of (inheritance) relationships, access, and cardinality (1 to many) may all be noted.</a:t>
            </a:r>
          </a:p>
        </p:txBody>
      </p:sp>
    </p:spTree>
    <p:extLst>
      <p:ext uri="{BB962C8B-B14F-4D97-AF65-F5344CB8AC3E}">
        <p14:creationId xmlns:p14="http://schemas.microsoft.com/office/powerpoint/2010/main" val="227356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Class </a:t>
            </a:r>
            <a:r>
              <a:rPr lang="en-US" dirty="0" smtClean="0">
                <a:solidFill>
                  <a:schemeClr val="accent2"/>
                </a:solidFill>
              </a:rPr>
              <a:t>Diagram: Perspective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diagrams can make sense at three distinct levels, or perspectives:</a:t>
            </a:r>
          </a:p>
          <a:p>
            <a:r>
              <a:rPr lang="en-US" b="1" dirty="0"/>
              <a:t>Conceptual</a:t>
            </a:r>
            <a:r>
              <a:rPr lang="en-US" dirty="0"/>
              <a:t>:  the diagram represents the concepts in the project domain.  That is, it is a partitioning of the relevant roles and responsibilities in the domain. </a:t>
            </a:r>
          </a:p>
          <a:p>
            <a:r>
              <a:rPr lang="en-US" b="1" dirty="0"/>
              <a:t>Specification</a:t>
            </a:r>
            <a:r>
              <a:rPr lang="en-US" dirty="0"/>
              <a:t>:  shows interfaces between components in the software.  Interfaces are independent of implementation.</a:t>
            </a:r>
          </a:p>
          <a:p>
            <a:r>
              <a:rPr lang="en-US" b="1" dirty="0"/>
              <a:t>Implementation</a:t>
            </a:r>
            <a:r>
              <a:rPr lang="en-US" dirty="0"/>
              <a:t>:  shows classes that correspond directly to computer code (often Java or C++ classes).  Serves as a blueprint for an actual realization of the software in code.</a:t>
            </a:r>
          </a:p>
        </p:txBody>
      </p:sp>
    </p:spTree>
    <p:extLst>
      <p:ext uri="{BB962C8B-B14F-4D97-AF65-F5344CB8AC3E}">
        <p14:creationId xmlns:p14="http://schemas.microsoft.com/office/powerpoint/2010/main" val="410388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006" y="1828801"/>
            <a:ext cx="7793038" cy="6445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4800" dirty="0" smtClean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Use Case Modeling</a:t>
            </a:r>
            <a:r>
              <a:rPr lang="en-US" sz="48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14450" y="3551287"/>
            <a:ext cx="10058400" cy="27940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3200" b="1" dirty="0" smtClean="0"/>
              <a:t>Use Case Model</a:t>
            </a:r>
            <a:r>
              <a:rPr lang="en-US" sz="3200" dirty="0"/>
              <a:t>: a view of a system that emphasizes the behavior as it appears to outside users. A use case model partitions system functionality into transactions (‘use cases’) that are meaningful to users (‘actors’).</a:t>
            </a:r>
          </a:p>
        </p:txBody>
      </p:sp>
    </p:spTree>
    <p:extLst>
      <p:ext uri="{BB962C8B-B14F-4D97-AF65-F5344CB8AC3E}">
        <p14:creationId xmlns:p14="http://schemas.microsoft.com/office/powerpoint/2010/main" val="17862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3174" y="3409950"/>
            <a:ext cx="12195173" cy="344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611314" y="466725"/>
            <a:ext cx="89995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4400" dirty="0">
                <a:solidFill>
                  <a:schemeClr val="accent5"/>
                </a:solidFill>
                <a:latin typeface="+mj-lt"/>
              </a:rPr>
              <a:t>What is a Class Diagram?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009650" y="1333499"/>
            <a:ext cx="10344150" cy="195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/>
          <a:lstStyle/>
          <a:p>
            <a:pPr>
              <a:spcBef>
                <a:spcPct val="20000"/>
              </a:spcBef>
            </a:pPr>
            <a:r>
              <a:rPr lang="en-US" sz="3200" dirty="0"/>
              <a:t>A class diagram is a view of the static structure of a </a:t>
            </a:r>
            <a:r>
              <a:rPr lang="en-US" sz="3200" dirty="0" smtClean="0"/>
              <a:t>system. Models </a:t>
            </a:r>
            <a:r>
              <a:rPr lang="en-US" sz="3200" dirty="0"/>
              <a:t>contain many class diagrams</a:t>
            </a:r>
          </a:p>
          <a:p>
            <a:pPr>
              <a:spcBef>
                <a:spcPct val="20000"/>
              </a:spcBef>
            </a:pPr>
            <a:r>
              <a:rPr lang="en-US" sz="3200" dirty="0"/>
              <a:t>Class diagrams </a:t>
            </a:r>
            <a:r>
              <a:rPr lang="en-US" sz="3200" dirty="0" smtClean="0"/>
              <a:t>contain packages</a:t>
            </a:r>
            <a:r>
              <a:rPr lang="en-US" sz="3200" dirty="0"/>
              <a:t>, classes, interfaces, and </a:t>
            </a:r>
            <a:r>
              <a:rPr lang="en-US" sz="3200" dirty="0" smtClean="0"/>
              <a:t>relationships</a:t>
            </a:r>
            <a:endParaRPr lang="en-US" sz="3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1" y="4511675"/>
            <a:ext cx="1433513" cy="1123950"/>
            <a:chOff x="1008" y="3110"/>
            <a:chExt cx="903" cy="708"/>
          </a:xfrm>
        </p:grpSpPr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1008" y="3273"/>
              <a:ext cx="903" cy="54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008" y="3110"/>
              <a:ext cx="361" cy="16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1008" y="3110"/>
              <a:ext cx="361" cy="16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1179" y="3292"/>
              <a:ext cx="6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Package </a:t>
              </a:r>
              <a:endParaRPr lang="en-US">
                <a:latin typeface="Arial" charset="0"/>
              </a:endParaRPr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1283" y="3445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Name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29200" y="4783139"/>
            <a:ext cx="1993900" cy="852487"/>
            <a:chOff x="2462" y="3289"/>
            <a:chExt cx="1256" cy="537"/>
          </a:xfrm>
        </p:grpSpPr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2462" y="3289"/>
              <a:ext cx="1256" cy="5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2622" y="3339"/>
              <a:ext cx="7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Class Name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2462" y="3576"/>
              <a:ext cx="1256" cy="2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2462" y="3676"/>
              <a:ext cx="1256" cy="1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848601" y="4708525"/>
            <a:ext cx="1800225" cy="927100"/>
            <a:chOff x="4041" y="3341"/>
            <a:chExt cx="1134" cy="584"/>
          </a:xfrm>
        </p:grpSpPr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4041" y="3341"/>
              <a:ext cx="1134" cy="58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4108" y="3532"/>
              <a:ext cx="9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Interface Name</a:t>
              </a:r>
              <a:endParaRPr lang="en-US">
                <a:latin typeface="Arial" charset="0"/>
              </a:endParaRPr>
            </a:p>
          </p:txBody>
        </p:sp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4041" y="3714"/>
              <a:ext cx="1134" cy="21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4041" y="3791"/>
              <a:ext cx="1134" cy="13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4222" y="3379"/>
              <a:ext cx="7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&lt;&lt;Interface&gt;&gt;</a:t>
              </a:r>
              <a:endParaRPr lang="en-US" sz="16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404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3174" y="3409950"/>
            <a:ext cx="12195173" cy="344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405731" y="782640"/>
            <a:ext cx="89995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4400" dirty="0">
                <a:solidFill>
                  <a:schemeClr val="accent5"/>
                </a:solidFill>
                <a:latin typeface="+mj-lt"/>
              </a:rPr>
              <a:t>Relationships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009650" y="1742282"/>
            <a:ext cx="10267950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/>
          <a:lstStyle/>
          <a:p>
            <a:pPr>
              <a:spcBef>
                <a:spcPct val="20000"/>
              </a:spcBef>
            </a:pPr>
            <a:r>
              <a:rPr lang="en-US" sz="3200" dirty="0"/>
              <a:t>Class diagrams may contain the following </a:t>
            </a:r>
            <a:r>
              <a:rPr lang="en-US" sz="3200" dirty="0" smtClean="0"/>
              <a:t>relationships: Association</a:t>
            </a:r>
            <a:r>
              <a:rPr lang="en-US" sz="3200" dirty="0"/>
              <a:t>, aggregation, dependency, realize, and </a:t>
            </a:r>
            <a:r>
              <a:rPr lang="en-US" sz="3200" dirty="0" smtClean="0"/>
              <a:t>inheritance</a:t>
            </a:r>
            <a:endParaRPr lang="en-US" sz="3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4038601"/>
            <a:ext cx="7177088" cy="1463675"/>
            <a:chOff x="672" y="2880"/>
            <a:chExt cx="4521" cy="922"/>
          </a:xfrm>
        </p:grpSpPr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672" y="2880"/>
              <a:ext cx="2319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515" y="2880"/>
              <a:ext cx="981" cy="54"/>
              <a:chOff x="2371" y="3072"/>
              <a:chExt cx="981" cy="54"/>
            </a:xfrm>
          </p:grpSpPr>
          <p:sp>
            <p:nvSpPr>
              <p:cNvPr id="68615" name="Line 7"/>
              <p:cNvSpPr>
                <a:spLocks noChangeShapeType="1"/>
              </p:cNvSpPr>
              <p:nvPr/>
            </p:nvSpPr>
            <p:spPr bwMode="auto">
              <a:xfrm>
                <a:off x="2861" y="3102"/>
                <a:ext cx="491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616" name="Line 8"/>
              <p:cNvSpPr>
                <a:spLocks noChangeShapeType="1"/>
              </p:cNvSpPr>
              <p:nvPr/>
            </p:nvSpPr>
            <p:spPr bwMode="auto">
              <a:xfrm flipH="1">
                <a:off x="2371" y="3102"/>
                <a:ext cx="490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617" name="Freeform 9"/>
              <p:cNvSpPr>
                <a:spLocks/>
              </p:cNvSpPr>
              <p:nvPr/>
            </p:nvSpPr>
            <p:spPr bwMode="auto">
              <a:xfrm>
                <a:off x="2371" y="3072"/>
                <a:ext cx="102" cy="5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48" y="54"/>
                  </a:cxn>
                  <a:cxn ang="0">
                    <a:pos x="102" y="30"/>
                  </a:cxn>
                  <a:cxn ang="0">
                    <a:pos x="48" y="0"/>
                  </a:cxn>
                  <a:cxn ang="0">
                    <a:pos x="0" y="30"/>
                  </a:cxn>
                </a:cxnLst>
                <a:rect l="0" t="0" r="r" b="b"/>
                <a:pathLst>
                  <a:path w="102" h="54">
                    <a:moveTo>
                      <a:pt x="0" y="30"/>
                    </a:moveTo>
                    <a:lnTo>
                      <a:pt x="48" y="54"/>
                    </a:lnTo>
                    <a:lnTo>
                      <a:pt x="102" y="30"/>
                    </a:lnTo>
                    <a:lnTo>
                      <a:pt x="48" y="0"/>
                    </a:lnTo>
                    <a:lnTo>
                      <a:pt x="0" y="3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195" y="2880"/>
              <a:ext cx="981" cy="54"/>
              <a:chOff x="3646" y="3091"/>
              <a:chExt cx="981" cy="54"/>
            </a:xfrm>
          </p:grpSpPr>
          <p:sp>
            <p:nvSpPr>
              <p:cNvPr id="68619" name="Line 11"/>
              <p:cNvSpPr>
                <a:spLocks noChangeShapeType="1"/>
              </p:cNvSpPr>
              <p:nvPr/>
            </p:nvSpPr>
            <p:spPr bwMode="auto">
              <a:xfrm>
                <a:off x="3646" y="3121"/>
                <a:ext cx="981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620" name="Line 12"/>
              <p:cNvSpPr>
                <a:spLocks noChangeShapeType="1"/>
              </p:cNvSpPr>
              <p:nvPr/>
            </p:nvSpPr>
            <p:spPr bwMode="auto">
              <a:xfrm flipH="1">
                <a:off x="4561" y="3121"/>
                <a:ext cx="66" cy="24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1" name="Line 13"/>
              <p:cNvSpPr>
                <a:spLocks noChangeShapeType="1"/>
              </p:cNvSpPr>
              <p:nvPr/>
            </p:nvSpPr>
            <p:spPr bwMode="auto">
              <a:xfrm flipH="1" flipV="1">
                <a:off x="4561" y="3091"/>
                <a:ext cx="66" cy="3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632" y="3408"/>
              <a:ext cx="981" cy="84"/>
              <a:chOff x="1870" y="3655"/>
              <a:chExt cx="981" cy="84"/>
            </a:xfrm>
          </p:grpSpPr>
          <p:sp>
            <p:nvSpPr>
              <p:cNvPr id="68623" name="Line 15"/>
              <p:cNvSpPr>
                <a:spLocks noChangeShapeType="1"/>
              </p:cNvSpPr>
              <p:nvPr/>
            </p:nvSpPr>
            <p:spPr bwMode="auto">
              <a:xfrm>
                <a:off x="1870" y="3697"/>
                <a:ext cx="981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624" name="Freeform 16"/>
              <p:cNvSpPr>
                <a:spLocks/>
              </p:cNvSpPr>
              <p:nvPr/>
            </p:nvSpPr>
            <p:spPr bwMode="auto">
              <a:xfrm>
                <a:off x="2737" y="3655"/>
                <a:ext cx="114" cy="84"/>
              </a:xfrm>
              <a:custGeom>
                <a:avLst/>
                <a:gdLst/>
                <a:ahLst/>
                <a:cxnLst>
                  <a:cxn ang="0">
                    <a:pos x="114" y="42"/>
                  </a:cxn>
                  <a:cxn ang="0">
                    <a:pos x="0" y="84"/>
                  </a:cxn>
                  <a:cxn ang="0">
                    <a:pos x="0" y="0"/>
                  </a:cxn>
                  <a:cxn ang="0">
                    <a:pos x="114" y="42"/>
                  </a:cxn>
                </a:cxnLst>
                <a:rect l="0" t="0" r="r" b="b"/>
                <a:pathLst>
                  <a:path w="114" h="84">
                    <a:moveTo>
                      <a:pt x="114" y="42"/>
                    </a:moveTo>
                    <a:lnTo>
                      <a:pt x="0" y="84"/>
                    </a:lnTo>
                    <a:lnTo>
                      <a:pt x="0" y="0"/>
                    </a:lnTo>
                    <a:lnTo>
                      <a:pt x="114" y="42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502" y="3408"/>
              <a:ext cx="981" cy="84"/>
              <a:chOff x="3358" y="3559"/>
              <a:chExt cx="981" cy="84"/>
            </a:xfrm>
          </p:grpSpPr>
          <p:sp>
            <p:nvSpPr>
              <p:cNvPr id="68626" name="Line 18"/>
              <p:cNvSpPr>
                <a:spLocks noChangeShapeType="1"/>
              </p:cNvSpPr>
              <p:nvPr/>
            </p:nvSpPr>
            <p:spPr bwMode="auto">
              <a:xfrm>
                <a:off x="3358" y="3601"/>
                <a:ext cx="981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627" name="Freeform 19"/>
              <p:cNvSpPr>
                <a:spLocks/>
              </p:cNvSpPr>
              <p:nvPr/>
            </p:nvSpPr>
            <p:spPr bwMode="auto">
              <a:xfrm>
                <a:off x="4225" y="3559"/>
                <a:ext cx="114" cy="84"/>
              </a:xfrm>
              <a:custGeom>
                <a:avLst/>
                <a:gdLst/>
                <a:ahLst/>
                <a:cxnLst>
                  <a:cxn ang="0">
                    <a:pos x="114" y="42"/>
                  </a:cxn>
                  <a:cxn ang="0">
                    <a:pos x="0" y="84"/>
                  </a:cxn>
                  <a:cxn ang="0">
                    <a:pos x="0" y="0"/>
                  </a:cxn>
                  <a:cxn ang="0">
                    <a:pos x="114" y="42"/>
                  </a:cxn>
                </a:cxnLst>
                <a:rect l="0" t="0" r="r" b="b"/>
                <a:pathLst>
                  <a:path w="114" h="84">
                    <a:moveTo>
                      <a:pt x="114" y="42"/>
                    </a:moveTo>
                    <a:lnTo>
                      <a:pt x="0" y="84"/>
                    </a:lnTo>
                    <a:lnTo>
                      <a:pt x="0" y="0"/>
                    </a:lnTo>
                    <a:lnTo>
                      <a:pt x="114" y="42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768" y="2880"/>
              <a:ext cx="986" cy="1"/>
              <a:chOff x="1144" y="3121"/>
              <a:chExt cx="986" cy="1"/>
            </a:xfrm>
          </p:grpSpPr>
          <p:sp>
            <p:nvSpPr>
              <p:cNvPr id="68629" name="Line 21"/>
              <p:cNvSpPr>
                <a:spLocks noChangeShapeType="1"/>
              </p:cNvSpPr>
              <p:nvPr/>
            </p:nvSpPr>
            <p:spPr bwMode="auto">
              <a:xfrm>
                <a:off x="1634" y="3121"/>
                <a:ext cx="496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630" name="Line 22"/>
              <p:cNvSpPr>
                <a:spLocks noChangeShapeType="1"/>
              </p:cNvSpPr>
              <p:nvPr/>
            </p:nvSpPr>
            <p:spPr bwMode="auto">
              <a:xfrm flipH="1">
                <a:off x="1144" y="3121"/>
                <a:ext cx="490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631" name="Text Box 23"/>
            <p:cNvSpPr txBox="1">
              <a:spLocks noChangeArrowheads="1"/>
            </p:cNvSpPr>
            <p:nvPr/>
          </p:nvSpPr>
          <p:spPr bwMode="auto">
            <a:xfrm>
              <a:off x="794" y="2976"/>
              <a:ext cx="9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Association</a:t>
              </a:r>
            </a:p>
          </p:txBody>
        </p:sp>
        <p:sp>
          <p:nvSpPr>
            <p:cNvPr id="68632" name="Text Box 24"/>
            <p:cNvSpPr txBox="1">
              <a:spLocks noChangeArrowheads="1"/>
            </p:cNvSpPr>
            <p:nvPr/>
          </p:nvSpPr>
          <p:spPr bwMode="auto">
            <a:xfrm>
              <a:off x="2516" y="2983"/>
              <a:ext cx="9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Aggregation</a:t>
              </a:r>
            </a:p>
          </p:txBody>
        </p:sp>
        <p:sp>
          <p:nvSpPr>
            <p:cNvPr id="68633" name="Text Box 25"/>
            <p:cNvSpPr txBox="1">
              <a:spLocks noChangeArrowheads="1"/>
            </p:cNvSpPr>
            <p:nvPr/>
          </p:nvSpPr>
          <p:spPr bwMode="auto">
            <a:xfrm>
              <a:off x="4178" y="2983"/>
              <a:ext cx="10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Dependency</a:t>
              </a:r>
            </a:p>
          </p:txBody>
        </p:sp>
        <p:sp>
          <p:nvSpPr>
            <p:cNvPr id="68634" name="Text Box 26"/>
            <p:cNvSpPr txBox="1">
              <a:spLocks noChangeArrowheads="1"/>
            </p:cNvSpPr>
            <p:nvPr/>
          </p:nvSpPr>
          <p:spPr bwMode="auto">
            <a:xfrm>
              <a:off x="1669" y="3552"/>
              <a:ext cx="9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Inheritance</a:t>
              </a:r>
            </a:p>
          </p:txBody>
        </p:sp>
        <p:sp>
          <p:nvSpPr>
            <p:cNvPr id="68635" name="Text Box 27"/>
            <p:cNvSpPr txBox="1">
              <a:spLocks noChangeArrowheads="1"/>
            </p:cNvSpPr>
            <p:nvPr/>
          </p:nvSpPr>
          <p:spPr bwMode="auto">
            <a:xfrm>
              <a:off x="3667" y="3552"/>
              <a:ext cx="6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Realize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3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3174" y="3409950"/>
            <a:ext cx="12195173" cy="344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33801" y="3581401"/>
            <a:ext cx="4086225" cy="2513013"/>
            <a:chOff x="1536" y="2064"/>
            <a:chExt cx="2574" cy="1583"/>
          </a:xfrm>
        </p:grpSpPr>
        <p:sp>
          <p:nvSpPr>
            <p:cNvPr id="73731" name="Rectangle 3"/>
            <p:cNvSpPr>
              <a:spLocks noChangeArrowheads="1"/>
            </p:cNvSpPr>
            <p:nvPr/>
          </p:nvSpPr>
          <p:spPr bwMode="auto">
            <a:xfrm>
              <a:off x="3041" y="2431"/>
              <a:ext cx="906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</a:rPr>
                <a:t>Zero or more</a:t>
              </a:r>
            </a:p>
          </p:txBody>
        </p:sp>
        <p:sp>
          <p:nvSpPr>
            <p:cNvPr id="73732" name="Line 4"/>
            <p:cNvSpPr>
              <a:spLocks noChangeShapeType="1"/>
            </p:cNvSpPr>
            <p:nvPr/>
          </p:nvSpPr>
          <p:spPr bwMode="auto">
            <a:xfrm>
              <a:off x="1536" y="2442"/>
              <a:ext cx="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Rectangle 5"/>
            <p:cNvSpPr>
              <a:spLocks noChangeArrowheads="1"/>
            </p:cNvSpPr>
            <p:nvPr/>
          </p:nvSpPr>
          <p:spPr bwMode="auto">
            <a:xfrm>
              <a:off x="2399" y="2459"/>
              <a:ext cx="263" cy="1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Arial" charset="0"/>
                </a:rPr>
                <a:t>0..*</a:t>
              </a:r>
            </a:p>
          </p:txBody>
        </p:sp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3041" y="2757"/>
              <a:ext cx="87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</a:rPr>
                <a:t>One or more</a:t>
              </a:r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>
              <a:off x="1536" y="2768"/>
              <a:ext cx="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2399" y="2785"/>
              <a:ext cx="263" cy="1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Arial" charset="0"/>
                </a:rPr>
                <a:t>1..*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041" y="3073"/>
              <a:ext cx="8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</a:rPr>
                <a:t>Zero or one</a:t>
              </a:r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>
              <a:off x="1536" y="3084"/>
              <a:ext cx="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2399" y="3101"/>
              <a:ext cx="27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Arial" charset="0"/>
                </a:rPr>
                <a:t>0..1</a:t>
              </a:r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3041" y="3435"/>
              <a:ext cx="1069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</a:rPr>
                <a:t>Specified range</a:t>
              </a:r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>
              <a:off x="1536" y="3446"/>
              <a:ext cx="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2399" y="3463"/>
              <a:ext cx="279" cy="1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Arial" charset="0"/>
                </a:rPr>
                <a:t>2..7</a:t>
              </a:r>
            </a:p>
          </p:txBody>
        </p:sp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3041" y="2064"/>
              <a:ext cx="827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</a:rPr>
                <a:t>Exactly one</a:t>
              </a:r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>
              <a:off x="1536" y="2179"/>
              <a:ext cx="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2399" y="2189"/>
              <a:ext cx="171" cy="1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Arial" charset="0"/>
                </a:rPr>
                <a:t>1</a:t>
              </a:r>
            </a:p>
          </p:txBody>
        </p:sp>
      </p:grp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1611314" y="635796"/>
            <a:ext cx="89995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4400" dirty="0">
                <a:solidFill>
                  <a:schemeClr val="accent5"/>
                </a:solidFill>
                <a:latin typeface="+mj-lt"/>
              </a:rPr>
              <a:t>Multiplicity Indicators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1238250" y="1535908"/>
            <a:ext cx="9707564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/>
          <a:lstStyle/>
          <a:p>
            <a:pPr>
              <a:spcBef>
                <a:spcPct val="20000"/>
              </a:spcBef>
            </a:pPr>
            <a:r>
              <a:rPr lang="en-US" sz="3200" dirty="0"/>
              <a:t>Each end of an association or aggregation contains a multiplicity </a:t>
            </a:r>
            <a:r>
              <a:rPr lang="en-US" sz="3200" dirty="0" smtClean="0"/>
              <a:t>indicator. Indicates </a:t>
            </a:r>
            <a:r>
              <a:rPr lang="en-US" sz="3200" dirty="0"/>
              <a:t>the number of objects participating in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941279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79388"/>
            <a:ext cx="12192000" cy="1252538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Use Case </a:t>
            </a:r>
            <a:r>
              <a:rPr lang="en-US" sz="4400" dirty="0" smtClean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Modeling:</a:t>
            </a:r>
            <a:br>
              <a:rPr lang="en-US" sz="4400" dirty="0" smtClean="0">
                <a:solidFill>
                  <a:schemeClr val="accent5"/>
                </a:solidFill>
                <a:latin typeface="+mj-lt"/>
                <a:ea typeface="+mj-ea"/>
                <a:cs typeface="+mj-cs"/>
              </a:rPr>
            </a:br>
            <a:r>
              <a:rPr lang="en-US" sz="4400" dirty="0" smtClean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Core </a:t>
            </a:r>
            <a:r>
              <a:rPr lang="en-US" sz="44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Elements</a:t>
            </a:r>
            <a:endParaRPr lang="en-US" sz="3200" dirty="0">
              <a:solidFill>
                <a:schemeClr val="accent5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999344"/>
              </p:ext>
            </p:extLst>
          </p:nvPr>
        </p:nvGraphicFramePr>
        <p:xfrm>
          <a:off x="2286000" y="1771650"/>
          <a:ext cx="7412038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Document" r:id="rId4" imgW="7418572" imgH="4504828" progId="Word.Document.8">
                  <p:embed/>
                </p:oleObj>
              </mc:Choice>
              <mc:Fallback>
                <p:oleObj name="Document" r:id="rId4" imgW="7418572" imgH="4504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71650"/>
                        <a:ext cx="7412038" cy="449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165398"/>
              </p:ext>
            </p:extLst>
          </p:nvPr>
        </p:nvGraphicFramePr>
        <p:xfrm>
          <a:off x="8382001" y="2609850"/>
          <a:ext cx="10810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VISIO" r:id="rId6" imgW="1081440" imgH="552960" progId="">
                  <p:embed/>
                </p:oleObj>
              </mc:Choice>
              <mc:Fallback>
                <p:oleObj name="VISIO" r:id="rId6" imgW="1081440" imgH="552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2609850"/>
                        <a:ext cx="10810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477736"/>
              </p:ext>
            </p:extLst>
          </p:nvPr>
        </p:nvGraphicFramePr>
        <p:xfrm>
          <a:off x="8729664" y="3524251"/>
          <a:ext cx="5667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VISIO" r:id="rId8" imgW="613080" imgH="1032120" progId="">
                  <p:embed/>
                </p:oleObj>
              </mc:Choice>
              <mc:Fallback>
                <p:oleObj name="VISIO" r:id="rId8" imgW="613080" imgH="1032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524251"/>
                        <a:ext cx="5667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41616"/>
              </p:ext>
            </p:extLst>
          </p:nvPr>
        </p:nvGraphicFramePr>
        <p:xfrm>
          <a:off x="8763000" y="4819650"/>
          <a:ext cx="611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VISIO" r:id="rId10" imgW="1007280" imgH="1383480" progId="">
                  <p:embed/>
                </p:oleObj>
              </mc:Choice>
              <mc:Fallback>
                <p:oleObj name="VISIO" r:id="rId10" imgW="1007280" imgH="138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4819650"/>
                        <a:ext cx="611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87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831298"/>
              </p:ext>
            </p:extLst>
          </p:nvPr>
        </p:nvGraphicFramePr>
        <p:xfrm>
          <a:off x="1909763" y="1733551"/>
          <a:ext cx="8412162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Document" r:id="rId4" imgW="8580164" imgH="5400831" progId="Word.Document.8">
                  <p:embed/>
                </p:oleObj>
              </mc:Choice>
              <mc:Fallback>
                <p:oleObj name="Document" r:id="rId4" imgW="8580164" imgH="54008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733551"/>
                        <a:ext cx="8412162" cy="539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0" y="171451"/>
            <a:ext cx="12192000" cy="13255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4472C4"/>
                </a:solidFill>
                <a:latin typeface="Maven Pro Light 300"/>
              </a:rPr>
              <a:t>Use Case Modeling:</a:t>
            </a:r>
            <a:br>
              <a:rPr lang="en-US" sz="4400" dirty="0">
                <a:solidFill>
                  <a:srgbClr val="4472C4"/>
                </a:solidFill>
                <a:latin typeface="Maven Pro Light 300"/>
              </a:rPr>
            </a:br>
            <a:r>
              <a:rPr lang="en-US" sz="4400" dirty="0">
                <a:solidFill>
                  <a:srgbClr val="4472C4"/>
                </a:solidFill>
                <a:latin typeface="Maven Pro Light 300"/>
              </a:rPr>
              <a:t>Core </a:t>
            </a:r>
            <a:r>
              <a:rPr lang="en-US" sz="4400" dirty="0" smtClean="0">
                <a:solidFill>
                  <a:srgbClr val="4472C4"/>
                </a:solidFill>
                <a:latin typeface="Maven Pro Light 300"/>
              </a:rPr>
              <a:t>Relationships</a:t>
            </a:r>
            <a:endParaRPr lang="en-US" sz="3200" dirty="0">
              <a:solidFill>
                <a:srgbClr val="4472C4"/>
              </a:solidFill>
              <a:latin typeface="Maven Pro Light 30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783022"/>
              </p:ext>
            </p:extLst>
          </p:nvPr>
        </p:nvGraphicFramePr>
        <p:xfrm>
          <a:off x="8763001" y="3617914"/>
          <a:ext cx="103981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VISIO" r:id="rId6" imgW="1039320" imgH="345240" progId="">
                  <p:embed/>
                </p:oleObj>
              </mc:Choice>
              <mc:Fallback>
                <p:oleObj name="VISIO" r:id="rId6" imgW="1039320" imgH="345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3617914"/>
                        <a:ext cx="1039813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60268"/>
              </p:ext>
            </p:extLst>
          </p:nvPr>
        </p:nvGraphicFramePr>
        <p:xfrm>
          <a:off x="8763001" y="2724150"/>
          <a:ext cx="925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VISIO" r:id="rId8" imgW="926280" imgH="483480" progId="">
                  <p:embed/>
                </p:oleObj>
              </mc:Choice>
              <mc:Fallback>
                <p:oleObj name="VISIO" r:id="rId8" imgW="926280" imgH="48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2724150"/>
                        <a:ext cx="9255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18418"/>
              </p:ext>
            </p:extLst>
          </p:nvPr>
        </p:nvGraphicFramePr>
        <p:xfrm>
          <a:off x="8839201" y="5162550"/>
          <a:ext cx="10382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VISIO" r:id="rId10" imgW="1039320" imgH="345240" progId="">
                  <p:embed/>
                </p:oleObj>
              </mc:Choice>
              <mc:Fallback>
                <p:oleObj name="VISIO" r:id="rId10" imgW="1039320" imgH="345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5162550"/>
                        <a:ext cx="10382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763000" y="4933950"/>
            <a:ext cx="12065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&lt;&lt;</a:t>
            </a:r>
            <a:r>
              <a:rPr lang="en-US" sz="1600">
                <a:latin typeface="Arial" charset="0"/>
              </a:rPr>
              <a:t>extend</a:t>
            </a:r>
            <a:r>
              <a:rPr lang="en-US" sz="1400">
                <a:latin typeface="Arial" charset="0"/>
              </a:rPr>
              <a:t>&gt;&gt;</a:t>
            </a:r>
            <a:endParaRPr lang="en-US" sz="2000" b="1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34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339696"/>
              </p:ext>
            </p:extLst>
          </p:nvPr>
        </p:nvGraphicFramePr>
        <p:xfrm>
          <a:off x="1905001" y="1824038"/>
          <a:ext cx="8543925" cy="389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Document" r:id="rId4" imgW="8546400" imgH="3893760" progId="Word.Document.8">
                  <p:embed/>
                </p:oleObj>
              </mc:Choice>
              <mc:Fallback>
                <p:oleObj name="Document" r:id="rId4" imgW="8546400" imgH="3893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824038"/>
                        <a:ext cx="8543925" cy="3890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0" y="171451"/>
            <a:ext cx="12192000" cy="135255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4472C4"/>
                </a:solidFill>
                <a:latin typeface="Maven Pro Light 300"/>
              </a:rPr>
              <a:t>Use Case Modeling:</a:t>
            </a:r>
            <a:br>
              <a:rPr lang="en-US" sz="4400" dirty="0">
                <a:solidFill>
                  <a:srgbClr val="4472C4"/>
                </a:solidFill>
                <a:latin typeface="Maven Pro Light 300"/>
              </a:rPr>
            </a:br>
            <a:r>
              <a:rPr lang="en-US" sz="4400" dirty="0">
                <a:solidFill>
                  <a:srgbClr val="4472C4"/>
                </a:solidFill>
                <a:latin typeface="Maven Pro Light 300"/>
              </a:rPr>
              <a:t>Core Relationships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763001" y="2971800"/>
          <a:ext cx="10382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VISIO" r:id="rId6" imgW="1039320" imgH="345240" progId="">
                  <p:embed/>
                </p:oleObj>
              </mc:Choice>
              <mc:Fallback>
                <p:oleObj name="VISIO" r:id="rId6" imgW="1039320" imgH="345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2971800"/>
                        <a:ext cx="10382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686800" y="2590800"/>
            <a:ext cx="12382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latin typeface="Arial" charset="0"/>
              </a:rPr>
              <a:t>&lt;&lt;</a:t>
            </a:r>
            <a:r>
              <a:rPr lang="en-US" sz="1600" dirty="0">
                <a:latin typeface="Arial" charset="0"/>
              </a:rPr>
              <a:t>include</a:t>
            </a:r>
            <a:r>
              <a:rPr lang="en-US" sz="1400" dirty="0">
                <a:latin typeface="Arial" charset="0"/>
              </a:rPr>
              <a:t>&gt;&gt;</a:t>
            </a:r>
            <a:endParaRPr lang="en-US" sz="2000" b="1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81450" y="1809750"/>
            <a:ext cx="7772400" cy="4191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Shows use cases, actor and their relationships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Use case internals can be specified by text and/or interaction diagrams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Kinds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/>
              <a:t>use case diagram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/>
              <a:t>use case description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81450" y="914401"/>
            <a:ext cx="7793038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44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Use Case Diagram Tour</a:t>
            </a:r>
          </a:p>
        </p:txBody>
      </p:sp>
    </p:spTree>
    <p:extLst>
      <p:ext uri="{BB962C8B-B14F-4D97-AF65-F5344CB8AC3E}">
        <p14:creationId xmlns:p14="http://schemas.microsoft.com/office/powerpoint/2010/main" val="4926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3500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096"/>
            <a:ext cx="12192000" cy="51409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9"/>
          <p:cNvSpPr txBox="1">
            <a:spLocks noChangeArrowheads="1"/>
          </p:cNvSpPr>
          <p:nvPr/>
        </p:nvSpPr>
        <p:spPr>
          <a:xfrm>
            <a:off x="0" y="269876"/>
            <a:ext cx="12192000" cy="1066219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800" dirty="0"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5550" y="1420505"/>
            <a:ext cx="6762750" cy="50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73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81450" y="1809750"/>
            <a:ext cx="7772400" cy="4191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What is UML?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Motivations for UML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Types of UML diagrams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UML syntax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Descriptions of the various diagram types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Rational Rose and UML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UML pitfalls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81450" y="914401"/>
            <a:ext cx="7793038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4472C4"/>
                </a:solidFill>
                <a:latin typeface="Maven Pro Light 300"/>
              </a:rPr>
              <a:t>Introduction to UML</a:t>
            </a:r>
            <a:endParaRPr lang="en-US" sz="4400" dirty="0">
              <a:solidFill>
                <a:srgbClr val="4472C4"/>
              </a:solidFill>
              <a:latin typeface="Maven Pro Light 300"/>
            </a:endParaRPr>
          </a:p>
        </p:txBody>
      </p:sp>
    </p:spTree>
    <p:extLst>
      <p:ext uri="{BB962C8B-B14F-4D97-AF65-F5344CB8AC3E}">
        <p14:creationId xmlns:p14="http://schemas.microsoft.com/office/powerpoint/2010/main" val="340413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What is UML?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1182350" cy="5032376"/>
          </a:xfrm>
        </p:spPr>
        <p:txBody>
          <a:bodyPr>
            <a:normAutofit/>
          </a:bodyPr>
          <a:lstStyle/>
          <a:p>
            <a:r>
              <a:rPr lang="en-US" dirty="0"/>
              <a:t>A standardized, graphical “modeling language” for communicating software design.</a:t>
            </a:r>
          </a:p>
          <a:p>
            <a:r>
              <a:rPr lang="en-US" dirty="0"/>
              <a:t>Allows implementation-independent specification of:</a:t>
            </a:r>
          </a:p>
          <a:p>
            <a:pPr lvl="1"/>
            <a:r>
              <a:rPr lang="en-US" dirty="0"/>
              <a:t>user/system interactions (required behaviors)</a:t>
            </a:r>
          </a:p>
          <a:p>
            <a:pPr lvl="1"/>
            <a:r>
              <a:rPr lang="en-US" dirty="0"/>
              <a:t>partitioning of responsibility (OO)</a:t>
            </a:r>
          </a:p>
          <a:p>
            <a:pPr lvl="1"/>
            <a:r>
              <a:rPr lang="en-US" dirty="0"/>
              <a:t>integration with larger or existing systems</a:t>
            </a:r>
          </a:p>
          <a:p>
            <a:pPr lvl="1"/>
            <a:r>
              <a:rPr lang="en-US" dirty="0"/>
              <a:t>data flow and dependency</a:t>
            </a:r>
          </a:p>
          <a:p>
            <a:pPr lvl="1"/>
            <a:r>
              <a:rPr lang="en-US" dirty="0"/>
              <a:t>operation orderings (algorithms)</a:t>
            </a:r>
          </a:p>
          <a:p>
            <a:pPr lvl="1"/>
            <a:r>
              <a:rPr lang="en-US" dirty="0"/>
              <a:t>concurrent operations</a:t>
            </a:r>
          </a:p>
          <a:p>
            <a:r>
              <a:rPr lang="en-US" dirty="0"/>
              <a:t>Pretty pictures.</a:t>
            </a:r>
          </a:p>
          <a:p>
            <a:r>
              <a:rPr lang="en-US" dirty="0"/>
              <a:t>UML is not “</a:t>
            </a:r>
            <a:r>
              <a:rPr lang="en-US" dirty="0" smtClean="0"/>
              <a:t>process”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2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aven Pro Light 300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1156</Words>
  <Application>Microsoft Office PowerPoint</Application>
  <PresentationFormat>Widescreen</PresentationFormat>
  <Paragraphs>113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Maven Pro Light 200</vt:lpstr>
      <vt:lpstr>Maven Pro Light 300</vt:lpstr>
      <vt:lpstr>Perpetua</vt:lpstr>
      <vt:lpstr>Verdana</vt:lpstr>
      <vt:lpstr>Office Theme</vt:lpstr>
      <vt:lpstr>Microsoft Word 97 - 2003 Document</vt:lpstr>
      <vt:lpstr>VISIO</vt:lpstr>
      <vt:lpstr>Document</vt:lpstr>
      <vt:lpstr>UML, Use Case, 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UML?</vt:lpstr>
      <vt:lpstr>Motivations for UML</vt:lpstr>
      <vt:lpstr>Types of UML Diagrams</vt:lpstr>
      <vt:lpstr>UML Syntax, 1</vt:lpstr>
      <vt:lpstr>UML Syntax, 2</vt:lpstr>
      <vt:lpstr>UML Syntax, 3</vt:lpstr>
      <vt:lpstr>UML Diagrams: Use Cases</vt:lpstr>
      <vt:lpstr>UML Pitfalls, 1</vt:lpstr>
      <vt:lpstr>UML Pitfalls, 2</vt:lpstr>
      <vt:lpstr>UML Diagrams: Class Diagram</vt:lpstr>
      <vt:lpstr>Class Diagram: Perspective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with Java</dc:title>
  <dc:creator>Tim Short</dc:creator>
  <cp:lastModifiedBy>Naveen Kumar</cp:lastModifiedBy>
  <cp:revision>471</cp:revision>
  <dcterms:created xsi:type="dcterms:W3CDTF">2015-12-22T16:25:36Z</dcterms:created>
  <dcterms:modified xsi:type="dcterms:W3CDTF">2017-11-22T04:35:06Z</dcterms:modified>
</cp:coreProperties>
</file>