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6"/>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146847065" r:id="rId15"/>
    <p:sldId id="2146847066" r:id="rId16"/>
    <p:sldId id="2146847067" r:id="rId17"/>
    <p:sldId id="2146847068" r:id="rId18"/>
    <p:sldId id="268" r:id="rId19"/>
    <p:sldId id="2146847055" r:id="rId20"/>
    <p:sldId id="269" r:id="rId21"/>
    <p:sldId id="2146847059" r:id="rId22"/>
    <p:sldId id="2146847060" r:id="rId23"/>
    <p:sldId id="2146847061" r:id="rId24"/>
    <p:sldId id="259"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Mechanical Engineering: (Machine Learning project)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ZUBER SHAIK-Raghu Engineering College-CSM(AI-ML)</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23D27E6-A93D-61B5-DC6F-5C331843B7C5}"/>
              </a:ext>
            </a:extLst>
          </p:cNvPr>
          <p:cNvPicPr>
            <a:picLocks noChangeAspect="1"/>
          </p:cNvPicPr>
          <p:nvPr/>
        </p:nvPicPr>
        <p:blipFill>
          <a:blip r:embed="rId2"/>
          <a:stretch>
            <a:fillRect/>
          </a:stretch>
        </p:blipFill>
        <p:spPr>
          <a:xfrm>
            <a:off x="270029" y="0"/>
            <a:ext cx="11651941" cy="6858000"/>
          </a:xfrm>
          <a:prstGeom prst="rect">
            <a:avLst/>
          </a:prstGeom>
        </p:spPr>
      </p:pic>
      <p:pic>
        <p:nvPicPr>
          <p:cNvPr id="5" name="Picture 4">
            <a:extLst>
              <a:ext uri="{FF2B5EF4-FFF2-40B4-BE49-F238E27FC236}">
                <a16:creationId xmlns:a16="http://schemas.microsoft.com/office/drawing/2014/main" id="{D5DED1A5-16D5-812E-3EAE-AB860A1D96E7}"/>
              </a:ext>
            </a:extLst>
          </p:cNvPr>
          <p:cNvPicPr>
            <a:picLocks noChangeAspect="1"/>
          </p:cNvPicPr>
          <p:nvPr/>
        </p:nvPicPr>
        <p:blipFill>
          <a:blip r:embed="rId3"/>
          <a:stretch>
            <a:fillRect/>
          </a:stretch>
        </p:blipFill>
        <p:spPr>
          <a:xfrm>
            <a:off x="2152098" y="6772001"/>
            <a:ext cx="45719" cy="204184"/>
          </a:xfrm>
          <a:prstGeom prst="rect">
            <a:avLst/>
          </a:prstGeom>
        </p:spPr>
      </p:pic>
    </p:spTree>
    <p:extLst>
      <p:ext uri="{BB962C8B-B14F-4D97-AF65-F5344CB8AC3E}">
        <p14:creationId xmlns:p14="http://schemas.microsoft.com/office/powerpoint/2010/main" val="1233780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DC44B7F-2EE3-F88F-0811-03B242E6CBB4}"/>
              </a:ext>
            </a:extLst>
          </p:cNvPr>
          <p:cNvPicPr>
            <a:picLocks noChangeAspect="1"/>
          </p:cNvPicPr>
          <p:nvPr/>
        </p:nvPicPr>
        <p:blipFill>
          <a:blip r:embed="rId2"/>
          <a:stretch>
            <a:fillRect/>
          </a:stretch>
        </p:blipFill>
        <p:spPr>
          <a:xfrm>
            <a:off x="2152099" y="442495"/>
            <a:ext cx="7887801" cy="5973009"/>
          </a:xfrm>
          <a:prstGeom prst="rect">
            <a:avLst/>
          </a:prstGeom>
        </p:spPr>
      </p:pic>
    </p:spTree>
    <p:extLst>
      <p:ext uri="{BB962C8B-B14F-4D97-AF65-F5344CB8AC3E}">
        <p14:creationId xmlns:p14="http://schemas.microsoft.com/office/powerpoint/2010/main" val="17682520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74E122E-1DF3-C6F3-BD97-6BE5DCAB35A1}"/>
              </a:ext>
            </a:extLst>
          </p:cNvPr>
          <p:cNvPicPr>
            <a:picLocks noChangeAspect="1"/>
          </p:cNvPicPr>
          <p:nvPr/>
        </p:nvPicPr>
        <p:blipFill>
          <a:blip r:embed="rId2"/>
          <a:stretch>
            <a:fillRect/>
          </a:stretch>
        </p:blipFill>
        <p:spPr>
          <a:xfrm>
            <a:off x="1732941" y="2295367"/>
            <a:ext cx="8726118" cy="2267266"/>
          </a:xfrm>
          <a:prstGeom prst="rect">
            <a:avLst/>
          </a:prstGeom>
        </p:spPr>
      </p:pic>
    </p:spTree>
    <p:extLst>
      <p:ext uri="{BB962C8B-B14F-4D97-AF65-F5344CB8AC3E}">
        <p14:creationId xmlns:p14="http://schemas.microsoft.com/office/powerpoint/2010/main" val="1521980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8E4619D-060B-41C2-A25E-AB5A6F1F4998}"/>
              </a:ext>
            </a:extLst>
          </p:cNvPr>
          <p:cNvPicPr>
            <a:picLocks noChangeAspect="1"/>
          </p:cNvPicPr>
          <p:nvPr/>
        </p:nvPicPr>
        <p:blipFill>
          <a:blip r:embed="rId2"/>
          <a:stretch>
            <a:fillRect/>
          </a:stretch>
        </p:blipFill>
        <p:spPr>
          <a:xfrm>
            <a:off x="6067421" y="3414710"/>
            <a:ext cx="57158" cy="28579"/>
          </a:xfrm>
          <a:prstGeom prst="rect">
            <a:avLst/>
          </a:prstGeom>
        </p:spPr>
      </p:pic>
      <p:pic>
        <p:nvPicPr>
          <p:cNvPr id="5" name="Picture 4">
            <a:extLst>
              <a:ext uri="{FF2B5EF4-FFF2-40B4-BE49-F238E27FC236}">
                <a16:creationId xmlns:a16="http://schemas.microsoft.com/office/drawing/2014/main" id="{837D0BAB-7147-C332-A75B-167EE0D3E0C1}"/>
              </a:ext>
            </a:extLst>
          </p:cNvPr>
          <p:cNvPicPr>
            <a:picLocks noChangeAspect="1"/>
          </p:cNvPicPr>
          <p:nvPr/>
        </p:nvPicPr>
        <p:blipFill>
          <a:blip r:embed="rId3"/>
          <a:stretch>
            <a:fillRect/>
          </a:stretch>
        </p:blipFill>
        <p:spPr>
          <a:xfrm>
            <a:off x="0" y="1667033"/>
            <a:ext cx="12192000" cy="3523934"/>
          </a:xfrm>
          <a:prstGeom prst="rect">
            <a:avLst/>
          </a:prstGeom>
        </p:spPr>
      </p:pic>
    </p:spTree>
    <p:extLst>
      <p:ext uri="{BB962C8B-B14F-4D97-AF65-F5344CB8AC3E}">
        <p14:creationId xmlns:p14="http://schemas.microsoft.com/office/powerpoint/2010/main" val="8699273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DA2C428-6790-C17D-89C0-735957AABC86}"/>
              </a:ext>
            </a:extLst>
          </p:cNvPr>
          <p:cNvPicPr>
            <a:picLocks noChangeAspect="1"/>
          </p:cNvPicPr>
          <p:nvPr/>
        </p:nvPicPr>
        <p:blipFill>
          <a:blip r:embed="rId2"/>
          <a:stretch>
            <a:fillRect/>
          </a:stretch>
        </p:blipFill>
        <p:spPr>
          <a:xfrm>
            <a:off x="1157563" y="865239"/>
            <a:ext cx="9876873" cy="5447072"/>
          </a:xfrm>
          <a:prstGeom prst="rect">
            <a:avLst/>
          </a:prstGeom>
        </p:spPr>
      </p:pic>
    </p:spTree>
    <p:extLst>
      <p:ext uri="{BB962C8B-B14F-4D97-AF65-F5344CB8AC3E}">
        <p14:creationId xmlns:p14="http://schemas.microsoft.com/office/powerpoint/2010/main" val="3988362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IN" sz="2000" dirty="0">
                <a:solidFill>
                  <a:srgbClr val="0F0F0F"/>
                </a:solidFill>
                <a:ea typeface="+mn-lt"/>
                <a:cs typeface="+mn-lt"/>
              </a:rPr>
              <a:t>Summarize the findings and discuss the effectiveness of the proposed solution. Highlight any challenges encountered during the implementation and potential improvements. Emphasize the importance of accurate bike count predictions for ensuring a stable supply of rental bikes in urban areas.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 techniques.</a:t>
            </a: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List and cite relevant sources, research papers, and articles that were instrumental in developing the proposed solution. This could include academic papers on bike demand prediction, machine learning algorithms, and best practices in data preprocessing and model evaluation.</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a:xfrm>
            <a:off x="581192" y="1435510"/>
            <a:ext cx="11029615" cy="4539840"/>
          </a:xfrm>
        </p:spPr>
        <p:txBody>
          <a:bodyPr/>
          <a:lstStyle/>
          <a:p>
            <a:pPr marL="0" indent="0">
              <a:buNone/>
            </a:pPr>
            <a:endParaRPr lang="en-IN" dirty="0"/>
          </a:p>
        </p:txBody>
      </p:sp>
      <p:pic>
        <p:nvPicPr>
          <p:cNvPr id="5" name="Picture 4">
            <a:extLst>
              <a:ext uri="{FF2B5EF4-FFF2-40B4-BE49-F238E27FC236}">
                <a16:creationId xmlns:a16="http://schemas.microsoft.com/office/drawing/2014/main" id="{C6FE7015-134C-A4D3-C2C3-59A2943158DE}"/>
              </a:ext>
            </a:extLst>
          </p:cNvPr>
          <p:cNvPicPr>
            <a:picLocks noChangeAspect="1"/>
          </p:cNvPicPr>
          <p:nvPr/>
        </p:nvPicPr>
        <p:blipFill>
          <a:blip r:embed="rId2"/>
          <a:stretch>
            <a:fillRect/>
          </a:stretch>
        </p:blipFill>
        <p:spPr>
          <a:xfrm>
            <a:off x="1670417" y="1435509"/>
            <a:ext cx="8851166" cy="4837471"/>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6D36CEEF-3B99-10D8-50F2-8CF6E37B6601}"/>
              </a:ext>
            </a:extLst>
          </p:cNvPr>
          <p:cNvPicPr>
            <a:picLocks noGrp="1" noChangeAspect="1"/>
          </p:cNvPicPr>
          <p:nvPr>
            <p:ph idx="1"/>
          </p:nvPr>
        </p:nvPicPr>
        <p:blipFill>
          <a:blip r:embed="rId2"/>
          <a:stretch>
            <a:fillRect/>
          </a:stretch>
        </p:blipFill>
        <p:spPr>
          <a:xfrm>
            <a:off x="2153265" y="1350911"/>
            <a:ext cx="7275870" cy="4673600"/>
          </a:xfrm>
        </p:spPr>
      </p:pic>
    </p:spTree>
    <p:extLst>
      <p:ext uri="{BB962C8B-B14F-4D97-AF65-F5344CB8AC3E}">
        <p14:creationId xmlns:p14="http://schemas.microsoft.com/office/powerpoint/2010/main" val="41287103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42299BD0-9C22-E5BA-9BBE-57C111675518}"/>
              </a:ext>
            </a:extLst>
          </p:cNvPr>
          <p:cNvPicPr>
            <a:picLocks noGrp="1" noChangeAspect="1"/>
          </p:cNvPicPr>
          <p:nvPr>
            <p:ph idx="1"/>
          </p:nvPr>
        </p:nvPicPr>
        <p:blipFill>
          <a:blip r:embed="rId2"/>
          <a:stretch>
            <a:fillRect/>
          </a:stretch>
        </p:blipFill>
        <p:spPr>
          <a:xfrm>
            <a:off x="2208381" y="1718310"/>
            <a:ext cx="7775237" cy="4673600"/>
          </a:xfrm>
        </p:spPr>
      </p:pic>
    </p:spTree>
    <p:extLst>
      <p:ext uri="{BB962C8B-B14F-4D97-AF65-F5344CB8AC3E}">
        <p14:creationId xmlns:p14="http://schemas.microsoft.com/office/powerpoint/2010/main" val="21718527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800" dirty="0"/>
              <a:t>Develop a predictive maintenance model for a fleet of industrial machines to anticipate failures before they occur. This project will involve analyzing sensor data from machinery to identify patterns that precede a failure. The goal is to create a classification model that can predict the type of failure (e.g., tool wear, heat dissipation, power failure) based on real-time operational data. This will enable proactive maintenance, reducing downtime and operational costs.</a:t>
            </a:r>
            <a:endParaRPr lang="en-IN" sz="2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 address the challenge of predicting the required bike count at each hour to ensure a stable supply of rental bikes. This involves leveraging data analytics and machine learning techniques to forecast demand patterns accurately.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Data Collection:</a:t>
            </a:r>
            <a:endParaRPr lang="en-IN" sz="1200" b="1" dirty="0">
              <a:latin typeface="Calibri"/>
              <a:cs typeface="Calibri"/>
            </a:endParaRPr>
          </a:p>
          <a:p>
            <a:pPr marL="629920" lvl="1" indent="-305435"/>
            <a:r>
              <a:rPr lang="en-IN" sz="1200" b="1" dirty="0">
                <a:latin typeface="Calibri"/>
                <a:ea typeface="+mn-lt"/>
                <a:cs typeface="+mn-lt"/>
              </a:rPr>
              <a:t>Gather </a:t>
            </a:r>
            <a:r>
              <a:rPr lang="en-IN" sz="1200" b="1" dirty="0" err="1">
                <a:latin typeface="Calibri"/>
                <a:ea typeface="+mn-lt"/>
                <a:cs typeface="+mn-lt"/>
              </a:rPr>
              <a:t>historial</a:t>
            </a:r>
            <a:r>
              <a:rPr lang="en-IN" sz="1200" b="1" dirty="0">
                <a:latin typeface="Calibri"/>
                <a:ea typeface="+mn-lt"/>
                <a:cs typeface="+mn-lt"/>
              </a:rPr>
              <a:t> data developing a model of data in </a:t>
            </a:r>
            <a:r>
              <a:rPr lang="en-IN" sz="1200" b="1" dirty="0" err="1">
                <a:latin typeface="Calibri"/>
                <a:ea typeface="+mn-lt"/>
                <a:cs typeface="+mn-lt"/>
              </a:rPr>
              <a:t>meachine</a:t>
            </a:r>
            <a:r>
              <a:rPr lang="en-IN" sz="1200" b="1" dirty="0">
                <a:latin typeface="Calibri"/>
                <a:ea typeface="+mn-lt"/>
                <a:cs typeface="+mn-lt"/>
              </a:rPr>
              <a:t> learning</a:t>
            </a:r>
          </a:p>
          <a:p>
            <a:pPr marL="629920" lvl="1" indent="-305435"/>
            <a:r>
              <a:rPr lang="en-IN" sz="1200" b="1" dirty="0">
                <a:latin typeface="Calibri"/>
                <a:ea typeface="+mn-lt"/>
                <a:cs typeface="+mn-lt"/>
              </a:rPr>
              <a:t>Utilize real-time data sources, such as Air </a:t>
            </a:r>
            <a:r>
              <a:rPr lang="en-IN" sz="1200" b="1" dirty="0" err="1">
                <a:latin typeface="Calibri"/>
                <a:ea typeface="+mn-lt"/>
                <a:cs typeface="+mn-lt"/>
              </a:rPr>
              <a:t>temperature,process</a:t>
            </a:r>
            <a:r>
              <a:rPr lang="en-IN" sz="1200" b="1" dirty="0">
                <a:latin typeface="Calibri"/>
                <a:ea typeface="+mn-lt"/>
                <a:cs typeface="+mn-lt"/>
              </a:rPr>
              <a:t> temperature, Rotational speed , Target</a:t>
            </a:r>
            <a:endParaRPr lang="en-IN" sz="1200" b="1" dirty="0">
              <a:latin typeface="Calibri"/>
              <a:cs typeface="Calibri"/>
            </a:endParaRP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marL="629920" lvl="1" indent="-305435"/>
            <a:r>
              <a:rPr lang="en-IN" sz="1200" b="1" dirty="0">
                <a:latin typeface="Calibri"/>
                <a:ea typeface="+mn-lt"/>
                <a:cs typeface="+mn-lt"/>
              </a:rPr>
              <a:t>Feature engineering to extract relevant features from the data that might impact future demand.</a:t>
            </a:r>
            <a:endParaRPr lang="en-IN" sz="1200" b="1" dirty="0">
              <a:latin typeface="Calibri"/>
              <a:cs typeface="Calibri"/>
            </a:endParaRPr>
          </a:p>
          <a:p>
            <a:pPr marL="305435" indent="-305435"/>
            <a:r>
              <a:rPr lang="en-IN" sz="1200" b="1" dirty="0">
                <a:latin typeface="Calibri"/>
                <a:ea typeface="+mn-lt"/>
                <a:cs typeface="+mn-lt"/>
              </a:rPr>
              <a:t>Machine Learning Algorithm:</a:t>
            </a:r>
            <a:endParaRPr lang="en-IN" sz="1200" b="1" dirty="0">
              <a:latin typeface="Calibri"/>
              <a:cs typeface="Calibri"/>
            </a:endParaRPr>
          </a:p>
          <a:p>
            <a:pPr marL="629920" lvl="1" indent="-305435"/>
            <a:r>
              <a:rPr lang="en-IN" sz="1200" b="1" dirty="0">
                <a:latin typeface="Calibri"/>
                <a:ea typeface="+mn-lt"/>
                <a:cs typeface="+mn-lt"/>
              </a:rPr>
              <a:t>Implement a machine learning algorithm, such as a time-series forecasting model (e.g., ARIMA, SARIMA, or LSTM), to predict bike counts based on historical patterns.</a:t>
            </a:r>
            <a:endParaRPr lang="en-IN" sz="1200" b="1" dirty="0">
              <a:latin typeface="Calibri"/>
              <a:cs typeface="Calibri"/>
            </a:endParaRPr>
          </a:p>
          <a:p>
            <a:pPr marL="629920" lvl="1" indent="-305435"/>
            <a:r>
              <a:rPr lang="en-IN" sz="1200" b="1" dirty="0">
                <a:latin typeface="Calibri"/>
                <a:ea typeface="+mn-lt"/>
                <a:cs typeface="+mn-lt"/>
              </a:rPr>
              <a:t>Consider incorporating other factors like weather conditions, day of the week, and special events to improve prediction accuracy.</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predictions for bike counts at different hours.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b="1" dirty="0">
                <a:latin typeface="Calibri"/>
                <a:ea typeface="+mn-lt"/>
                <a:cs typeface="+mn-lt"/>
              </a:rPr>
              <a:t>Assess the model's performance using appropriate metrics such as Mean Absolute Error (MAE), Root Mean Squared Error (RMSE), or other relevant metrics.</a:t>
            </a:r>
            <a:endParaRPr lang="en-IN" sz="1200" b="1" dirty="0">
              <a:latin typeface="Calibri"/>
              <a:cs typeface="Calibri"/>
            </a:endParaRPr>
          </a:p>
          <a:p>
            <a:pPr marL="629920" lvl="1" indent="-305435"/>
            <a:r>
              <a:rPr lang="en-IN" sz="1200" b="1" dirty="0">
                <a:latin typeface="Calibri"/>
                <a:ea typeface="+mn-lt"/>
                <a:cs typeface="+mn-lt"/>
              </a:rPr>
              <a:t>Fine-tune the model based on feedback and continuous monitoring of prediction accuracy.</a:t>
            </a:r>
            <a:endParaRPr lang="en-IN" sz="1200" b="1" dirty="0">
              <a:latin typeface="Calibri"/>
            </a:endParaRPr>
          </a:p>
          <a:p>
            <a:pPr marL="629920" lvl="1" indent="-305435"/>
            <a:r>
              <a:rPr lang="en-IN" sz="1200" dirty="0">
                <a:ea typeface="+mn-lt"/>
                <a:cs typeface="+mn-lt"/>
              </a:rPr>
              <a:t>Result:</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a:p>
          <a:p>
            <a:pPr marL="305435" indent="-305435"/>
            <a:r>
              <a:rPr lang="en-IN" sz="1800" b="1">
                <a:solidFill>
                  <a:srgbClr val="0F0F0F"/>
                </a:solidFill>
              </a:rPr>
              <a:t>System requirements</a:t>
            </a:r>
          </a:p>
          <a:p>
            <a:pPr marL="305435" indent="-305435"/>
            <a:r>
              <a:rPr lang="en-IN" sz="1800" b="1">
                <a:solidFill>
                  <a:srgbClr val="0F0F0F"/>
                </a:solidFill>
              </a:rPr>
              <a:t>Library required to build the model</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ea typeface="+mn-lt"/>
                <a:cs typeface="+mn-lt"/>
              </a:rPr>
              <a:t>Provide a brief overview of the chosen algorithm (e.g., time-series forecasting model, like ARIMA or LSTM) and justify its selection based on the problem statement and data characteristics.</a:t>
            </a:r>
            <a:endParaRPr lang="en-IN" dirty="0"/>
          </a:p>
          <a:p>
            <a:pPr marL="305435" indent="-305435"/>
            <a:r>
              <a:rPr lang="en-IN" sz="1400" b="1" dirty="0">
                <a:ea typeface="+mn-lt"/>
                <a:cs typeface="+mn-lt"/>
              </a:rPr>
              <a:t>Data Input:</a:t>
            </a:r>
            <a:endParaRPr lang="en-IN" sz="1400" dirty="0"/>
          </a:p>
          <a:p>
            <a:pPr marL="629920" lvl="1" indent="-305435"/>
            <a:r>
              <a:rPr lang="en-IN" dirty="0">
                <a:ea typeface="+mn-lt"/>
                <a:cs typeface="+mn-lt"/>
              </a:rPr>
              <a:t>Specify the input features used by the algorithm, such as historical bike rental data, weather conditions, day of the week, and any other relevant factors.</a:t>
            </a:r>
            <a:endParaRPr lang="en-IN" dirty="0"/>
          </a:p>
          <a:p>
            <a:pPr marL="305435" indent="-305435"/>
            <a:r>
              <a:rPr lang="en-IN" sz="1400" b="1" dirty="0">
                <a:ea typeface="+mn-lt"/>
                <a:cs typeface="+mn-lt"/>
              </a:rPr>
              <a:t>Training Process:</a:t>
            </a:r>
            <a:endParaRPr lang="en-IN" sz="1400" dirty="0"/>
          </a:p>
          <a:p>
            <a:pPr marL="629920" lvl="1" indent="-305435"/>
            <a:r>
              <a:rPr lang="en-IN" dirty="0">
                <a:ea typeface="+mn-lt"/>
                <a:cs typeface="+mn-lt"/>
              </a:rPr>
              <a:t>Explain how the algorithm is trained using historical data. Highlight any specific considerations or techniques employed, such as cross-validation or hyperparameter tuning.</a:t>
            </a:r>
            <a:endParaRPr lang="en-IN" dirty="0"/>
          </a:p>
          <a:p>
            <a:pPr marL="305435" indent="-305435"/>
            <a:r>
              <a:rPr lang="en-IN" sz="1400" b="1" dirty="0">
                <a:ea typeface="+mn-lt"/>
                <a:cs typeface="+mn-lt"/>
              </a:rPr>
              <a:t>Prediction Process:</a:t>
            </a:r>
            <a:endParaRPr lang="en-IN" sz="1400" dirty="0"/>
          </a:p>
          <a:p>
            <a:pPr marL="629920" lvl="1" indent="-305435"/>
            <a:r>
              <a:rPr lang="en-IN" dirty="0">
                <a:ea typeface="+mn-lt"/>
                <a:cs typeface="+mn-lt"/>
              </a:rPr>
              <a:t>Detail how the trained algorithm makes predictions for future bike counts. Discuss any real-time data inputs considered during the prediction phase.</a:t>
            </a:r>
            <a:endParaRPr lang="en-IN" dirty="0"/>
          </a:p>
          <a:p>
            <a:pPr marL="305435" indent="-305435"/>
            <a:endParaRPr lang="en-IN"/>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0" indent="0">
              <a:buNone/>
            </a:pPr>
            <a:r>
              <a:rPr lang="en-IN" sz="2400" dirty="0">
                <a:solidFill>
                  <a:srgbClr val="0F0F0F"/>
                </a:solidFill>
                <a:ea typeface="+mn-lt"/>
                <a:cs typeface="+mn-lt"/>
              </a:rPr>
              <a:t>Present the results of the machine learning model in terms of its accuracy and effectiveness in predicting machine learning. Include visualizations and comparisons between predicted and actual counts to highlight the model's performance.</a:t>
            </a: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184015-BB35-F3FB-14E9-7C68C964EDE4}"/>
              </a:ext>
            </a:extLst>
          </p:cNvPr>
          <p:cNvPicPr>
            <a:picLocks noChangeAspect="1"/>
          </p:cNvPicPr>
          <p:nvPr/>
        </p:nvPicPr>
        <p:blipFill>
          <a:blip r:embed="rId2"/>
          <a:stretch>
            <a:fillRect/>
          </a:stretch>
        </p:blipFill>
        <p:spPr>
          <a:xfrm>
            <a:off x="165860" y="218627"/>
            <a:ext cx="11860280" cy="6420746"/>
          </a:xfrm>
          <a:prstGeom prst="rect">
            <a:avLst/>
          </a:prstGeom>
        </p:spPr>
      </p:pic>
    </p:spTree>
    <p:extLst>
      <p:ext uri="{BB962C8B-B14F-4D97-AF65-F5344CB8AC3E}">
        <p14:creationId xmlns:p14="http://schemas.microsoft.com/office/powerpoint/2010/main" val="34189589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D5A0BE9-9C5E-42E2-0DC2-9A71C4DFCDE2}"/>
              </a:ext>
            </a:extLst>
          </p:cNvPr>
          <p:cNvPicPr>
            <a:picLocks noChangeAspect="1"/>
          </p:cNvPicPr>
          <p:nvPr/>
        </p:nvPicPr>
        <p:blipFill>
          <a:blip r:embed="rId2"/>
          <a:stretch>
            <a:fillRect/>
          </a:stretch>
        </p:blipFill>
        <p:spPr>
          <a:xfrm>
            <a:off x="308678" y="0"/>
            <a:ext cx="11574643" cy="6858000"/>
          </a:xfrm>
          <a:prstGeom prst="rect">
            <a:avLst/>
          </a:prstGeom>
        </p:spPr>
      </p:pic>
    </p:spTree>
    <p:extLst>
      <p:ext uri="{BB962C8B-B14F-4D97-AF65-F5344CB8AC3E}">
        <p14:creationId xmlns:p14="http://schemas.microsoft.com/office/powerpoint/2010/main" val="377884130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43</TotalTime>
  <Words>778</Words>
  <Application>Microsoft Office PowerPoint</Application>
  <PresentationFormat>Widescreen</PresentationFormat>
  <Paragraphs>62</Paragraphs>
  <Slides>21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Franklin Gothic Book</vt:lpstr>
      <vt:lpstr>Franklin Gothic Demi</vt:lpstr>
      <vt:lpstr>Wingdings 2</vt:lpstr>
      <vt:lpstr>DividendVTI</vt:lpstr>
      <vt:lpstr>Mechanical Engineering: (Machine Learning project) </vt:lpstr>
      <vt:lpstr>OUTLINE</vt:lpstr>
      <vt:lpstr>Problem Statement</vt:lpstr>
      <vt:lpstr>Proposed Solution</vt:lpstr>
      <vt:lpstr>System  Approach</vt:lpstr>
      <vt:lpstr>Algorithm &amp; Deployment</vt:lpstr>
      <vt:lpstr>Result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zuber shaik</cp:lastModifiedBy>
  <cp:revision>25</cp:revision>
  <dcterms:created xsi:type="dcterms:W3CDTF">2021-05-26T16:50:10Z</dcterms:created>
  <dcterms:modified xsi:type="dcterms:W3CDTF">2025-08-03T15:12:38Z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