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ED8391-910A-4A41-98E4-9B68F43FC9F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7662490-F4BD-4E5A-84D9-0808C83AB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06CDEA4-6D62-4A9E-8A6B-9C433EDC75BD}"/>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5" name="Alt Bilgi Yer Tutucusu 4">
            <a:extLst>
              <a:ext uri="{FF2B5EF4-FFF2-40B4-BE49-F238E27FC236}">
                <a16:creationId xmlns:a16="http://schemas.microsoft.com/office/drawing/2014/main" id="{8D28F20F-E340-41CD-A904-3EF6A9075AA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0657470-ABC5-4FD2-B6F0-3DFB9CC16356}"/>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297387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F0975-68AC-4348-9236-82A6D278EA7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B1F4686-C8E5-42F4-BE0E-B2676F65E2F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3B2D788-9E9A-4BCD-9A48-10FD2FEC6FC1}"/>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5" name="Alt Bilgi Yer Tutucusu 4">
            <a:extLst>
              <a:ext uri="{FF2B5EF4-FFF2-40B4-BE49-F238E27FC236}">
                <a16:creationId xmlns:a16="http://schemas.microsoft.com/office/drawing/2014/main" id="{BDFD4733-0494-4D78-A0C9-4545325C27D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CEC746-BE1A-4CBE-8432-BB5A6BAB4424}"/>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216208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CABD070-9DEB-4AE2-8F15-BB109F41B5B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CDE27D4-86F8-4B15-BAC9-FBC9C2239A0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A16DF07-8CD7-41C5-B7FB-6DA5B75E2ACC}"/>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5" name="Alt Bilgi Yer Tutucusu 4">
            <a:extLst>
              <a:ext uri="{FF2B5EF4-FFF2-40B4-BE49-F238E27FC236}">
                <a16:creationId xmlns:a16="http://schemas.microsoft.com/office/drawing/2014/main" id="{5F923A09-8920-4DE7-8382-02FD928F176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75549A-3541-41CB-98A7-2B53C01C9587}"/>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6469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BCF27E-F8C4-45C8-915A-645F5E38421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03F1256-1C44-4707-B930-B35F5869E08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754AB17-4589-4FAE-909D-07788ED34031}"/>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5" name="Alt Bilgi Yer Tutucusu 4">
            <a:extLst>
              <a:ext uri="{FF2B5EF4-FFF2-40B4-BE49-F238E27FC236}">
                <a16:creationId xmlns:a16="http://schemas.microsoft.com/office/drawing/2014/main" id="{02517824-9553-4C97-A810-CEF10705238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2366C3A-3C52-4690-A730-FD95ECA92010}"/>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391443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DB13D8-D4F6-492E-94BB-B88ED3EB3D8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2E48F13-9917-4A00-82AC-F0B3A4B87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A0689D2-3610-41D9-A9D2-A09B0204E4EE}"/>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5" name="Alt Bilgi Yer Tutucusu 4">
            <a:extLst>
              <a:ext uri="{FF2B5EF4-FFF2-40B4-BE49-F238E27FC236}">
                <a16:creationId xmlns:a16="http://schemas.microsoft.com/office/drawing/2014/main" id="{16A24DB6-E175-4986-BAA6-11BB818EE31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F6A53B-B64B-49A4-8B72-8ED8DDC29C6D}"/>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195763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9AA015-1F83-414C-A6DC-B9B7C22A1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5431A5B-1351-48AA-B6B3-D3AB46097CB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7AD9B6A-FEBE-4B4B-BAC0-DEBC5677708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875952B-BB54-4E3B-A4BF-914C17361E98}"/>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6" name="Alt Bilgi Yer Tutucusu 5">
            <a:extLst>
              <a:ext uri="{FF2B5EF4-FFF2-40B4-BE49-F238E27FC236}">
                <a16:creationId xmlns:a16="http://schemas.microsoft.com/office/drawing/2014/main" id="{E29A1F34-E990-419A-B00A-D43DAC47ECB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BE79F4-2F5A-4CB5-9588-6E6FD124CD32}"/>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178664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BF18AE-1294-4C2D-9DDB-BF85D016B53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5B37D34-4E86-4FBD-B5B6-DA3A1C463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7A36E6B-BD02-4B80-8323-1CDE9D6FD26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0B1A295-1EA6-4945-8F43-EC883BFD8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BD4FC77-B396-4F56-9EAB-8302D6F5F69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692DBBB-F886-4564-8DEC-8AD006F56897}"/>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8" name="Alt Bilgi Yer Tutucusu 7">
            <a:extLst>
              <a:ext uri="{FF2B5EF4-FFF2-40B4-BE49-F238E27FC236}">
                <a16:creationId xmlns:a16="http://schemas.microsoft.com/office/drawing/2014/main" id="{5EBEB91B-1F08-4525-B8BC-90442796730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8E56C0D-2F3C-4DD6-AF0B-D59AFFF4E630}"/>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287048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077588-8366-49C1-A2A2-AFB5631A11C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3AF96BD-9439-4C69-BC69-22330ABA11C6}"/>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4" name="Alt Bilgi Yer Tutucusu 3">
            <a:extLst>
              <a:ext uri="{FF2B5EF4-FFF2-40B4-BE49-F238E27FC236}">
                <a16:creationId xmlns:a16="http://schemas.microsoft.com/office/drawing/2014/main" id="{23AEB54B-19F0-4A96-8649-D3F20E4E19B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5C7A8C8-A752-4581-9F59-1A6EF753CD16}"/>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187281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A186E8F-59DC-4755-93FF-D0365823B30A}"/>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3" name="Alt Bilgi Yer Tutucusu 2">
            <a:extLst>
              <a:ext uri="{FF2B5EF4-FFF2-40B4-BE49-F238E27FC236}">
                <a16:creationId xmlns:a16="http://schemas.microsoft.com/office/drawing/2014/main" id="{B74EF85F-FBB2-4D94-8D1B-A9DB7E02B89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908707E-FC85-4B2E-87A0-838EC45ED225}"/>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13478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BD61AB-42FA-47EA-BC81-2DBF5C00551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837CE6A-28F7-4F97-B203-1034B0808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48D93D1-E282-4ED7-94AA-20C453015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B46934F-0ECB-4FC3-B378-2CE9D2BB481D}"/>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6" name="Alt Bilgi Yer Tutucusu 5">
            <a:extLst>
              <a:ext uri="{FF2B5EF4-FFF2-40B4-BE49-F238E27FC236}">
                <a16:creationId xmlns:a16="http://schemas.microsoft.com/office/drawing/2014/main" id="{BE063EB6-F618-4E02-8D90-EEF4874BFC7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911DD1D-9857-4C5F-813A-C3AFBC6B59A2}"/>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221313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75F2FD-CA46-420D-8C8B-E17AD3CA66A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3DBDFC7-2E41-4896-973A-9815FD0F7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8192D13-E972-49D6-8B97-B34368815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B929A8E-7B96-4D55-9599-BDD7411D1A4B}"/>
              </a:ext>
            </a:extLst>
          </p:cNvPr>
          <p:cNvSpPr>
            <a:spLocks noGrp="1"/>
          </p:cNvSpPr>
          <p:nvPr>
            <p:ph type="dt" sz="half" idx="10"/>
          </p:nvPr>
        </p:nvSpPr>
        <p:spPr/>
        <p:txBody>
          <a:bodyPr/>
          <a:lstStyle/>
          <a:p>
            <a:fld id="{825EE7C8-B36C-47E6-B296-CD19293A7EE1}" type="datetimeFigureOut">
              <a:rPr lang="tr-TR" smtClean="0"/>
              <a:t>15.10.2021</a:t>
            </a:fld>
            <a:endParaRPr lang="tr-TR"/>
          </a:p>
        </p:txBody>
      </p:sp>
      <p:sp>
        <p:nvSpPr>
          <p:cNvPr id="6" name="Alt Bilgi Yer Tutucusu 5">
            <a:extLst>
              <a:ext uri="{FF2B5EF4-FFF2-40B4-BE49-F238E27FC236}">
                <a16:creationId xmlns:a16="http://schemas.microsoft.com/office/drawing/2014/main" id="{6DBB9DAF-1D76-4479-9135-94319191803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28E7E41-674A-428E-8CE1-5A7CA4DCD140}"/>
              </a:ext>
            </a:extLst>
          </p:cNvPr>
          <p:cNvSpPr>
            <a:spLocks noGrp="1"/>
          </p:cNvSpPr>
          <p:nvPr>
            <p:ph type="sldNum" sz="quarter" idx="12"/>
          </p:nvPr>
        </p:nvSpPr>
        <p:spPr/>
        <p:txBody>
          <a:bodyPr/>
          <a:lstStyle/>
          <a:p>
            <a:fld id="{3DA3DCF3-C711-46C5-B437-1573F967E8CD}" type="slidenum">
              <a:rPr lang="tr-TR" smtClean="0"/>
              <a:t>‹#›</a:t>
            </a:fld>
            <a:endParaRPr lang="tr-TR"/>
          </a:p>
        </p:txBody>
      </p:sp>
    </p:spTree>
    <p:extLst>
      <p:ext uri="{BB962C8B-B14F-4D97-AF65-F5344CB8AC3E}">
        <p14:creationId xmlns:p14="http://schemas.microsoft.com/office/powerpoint/2010/main" val="286535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29E676D-6B35-48E2-825D-1F474484F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850303A-788B-426C-AD5F-5EC2BFB1C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29A8248-5637-4B83-8E8B-094EACD03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EE7C8-B36C-47E6-B296-CD19293A7EE1}" type="datetimeFigureOut">
              <a:rPr lang="tr-TR" smtClean="0"/>
              <a:t>15.10.2021</a:t>
            </a:fld>
            <a:endParaRPr lang="tr-TR"/>
          </a:p>
        </p:txBody>
      </p:sp>
      <p:sp>
        <p:nvSpPr>
          <p:cNvPr id="5" name="Alt Bilgi Yer Tutucusu 4">
            <a:extLst>
              <a:ext uri="{FF2B5EF4-FFF2-40B4-BE49-F238E27FC236}">
                <a16:creationId xmlns:a16="http://schemas.microsoft.com/office/drawing/2014/main" id="{3B95B035-0103-4D1F-907B-565971D42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CA593B7F-0C26-416C-A70C-C2A38B936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3DCF3-C711-46C5-B437-1573F967E8CD}" type="slidenum">
              <a:rPr lang="tr-TR" smtClean="0"/>
              <a:t>‹#›</a:t>
            </a:fld>
            <a:endParaRPr lang="tr-TR"/>
          </a:p>
        </p:txBody>
      </p:sp>
    </p:spTree>
    <p:extLst>
      <p:ext uri="{BB962C8B-B14F-4D97-AF65-F5344CB8AC3E}">
        <p14:creationId xmlns:p14="http://schemas.microsoft.com/office/powerpoint/2010/main" val="353755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00D7C977-C0B4-4330-8F55-89AA5DACEC7A}"/>
              </a:ext>
            </a:extLst>
          </p:cNvPr>
          <p:cNvSpPr txBox="1"/>
          <p:nvPr/>
        </p:nvSpPr>
        <p:spPr>
          <a:xfrm>
            <a:off x="197963" y="273377"/>
            <a:ext cx="11283884" cy="4247317"/>
          </a:xfrm>
          <a:prstGeom prst="rect">
            <a:avLst/>
          </a:prstGeom>
          <a:noFill/>
        </p:spPr>
        <p:txBody>
          <a:bodyPr wrap="square" rtlCol="0">
            <a:spAutoFit/>
          </a:bodyPr>
          <a:lstStyle/>
          <a:p>
            <a:r>
              <a:rPr lang="tr-TR" b="0" dirty="0" err="1">
                <a:solidFill>
                  <a:srgbClr val="569CD6"/>
                </a:solidFill>
                <a:effectLst/>
                <a:latin typeface="Consolas" panose="020B0609020204030204" pitchFamily="49" charset="0"/>
              </a:rPr>
              <a:t>const</a:t>
            </a:r>
            <a:r>
              <a:rPr lang="tr-TR" b="0" dirty="0">
                <a:solidFill>
                  <a:srgbClr val="D4D4D4"/>
                </a:solidFill>
                <a:effectLst/>
                <a:latin typeface="Consolas" panose="020B0609020204030204" pitchFamily="49" charset="0"/>
              </a:rPr>
              <a:t> </a:t>
            </a:r>
            <a:r>
              <a:rPr lang="tr-TR" b="0" dirty="0" err="1">
                <a:solidFill>
                  <a:srgbClr val="4FC1FF"/>
                </a:solidFill>
                <a:effectLst/>
                <a:latin typeface="Consolas" panose="020B0609020204030204" pitchFamily="49" charset="0"/>
              </a:rPr>
              <a:t>classifier</a:t>
            </a:r>
            <a:r>
              <a:rPr lang="tr-TR" b="0" dirty="0">
                <a:solidFill>
                  <a:srgbClr val="D4D4D4"/>
                </a:solidFill>
                <a:effectLst/>
                <a:latin typeface="Consolas" panose="020B0609020204030204" pitchFamily="49" charset="0"/>
              </a:rPr>
              <a:t> = </a:t>
            </a:r>
            <a:r>
              <a:rPr lang="tr-TR" b="0" dirty="0" err="1">
                <a:solidFill>
                  <a:srgbClr val="9CDCFE"/>
                </a:solidFill>
                <a:effectLst/>
                <a:latin typeface="Consolas" panose="020B0609020204030204" pitchFamily="49" charset="0"/>
              </a:rPr>
              <a:t>knnClassifier</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create</a:t>
            </a:r>
            <a:r>
              <a:rPr lang="tr-TR" b="0" dirty="0">
                <a:solidFill>
                  <a:srgbClr val="D4D4D4"/>
                </a:solidFill>
                <a:effectLst/>
                <a:latin typeface="Consolas" panose="020B0609020204030204" pitchFamily="49" charset="0"/>
              </a:rPr>
              <a:t>();</a:t>
            </a:r>
          </a:p>
          <a:p>
            <a:pPr rtl="0"/>
            <a:r>
              <a:rPr lang="tr-TR" dirty="0">
                <a:solidFill>
                  <a:srgbClr val="000000"/>
                </a:solidFill>
                <a:effectLst/>
              </a:rPr>
              <a:t>K En Yakın Komşu (KNN), öneri sistemlerinde ve benzerliğe dayalı sınıflandırma görevlerinde birçok gerçek yaşam kullanımına sahip, basit, uygulaması kolay bir makine öğrenme algoritmasıdır. Örnekleri etiketli sınıflar olarak saklar. Yeni bir örneğin sınıfını tahmin etmeniz gerektiğinde, yeni örnek ile zaten etiketlenmiş ve bilinen diğer tüm örnekler arasındaki mesafeyi hesaplar. K en yakın komşu sayısıdır. Bu noktada, sınıflandırma komşuların oy çokluğu ile yapılır.</a:t>
            </a:r>
          </a:p>
          <a:p>
            <a:pPr rtl="0"/>
            <a:endParaRPr lang="tr-TR" dirty="0">
              <a:solidFill>
                <a:srgbClr val="000000"/>
              </a:solidFill>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video</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autoplay</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playsinline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muted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"webcam"</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"500"</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height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"500"</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video</a:t>
            </a:r>
            <a:r>
              <a:rPr lang="en-US" b="0" dirty="0">
                <a:solidFill>
                  <a:srgbClr val="808080"/>
                </a:solidFill>
                <a:effectLst/>
                <a:latin typeface="Consolas" panose="020B0609020204030204" pitchFamily="49" charset="0"/>
              </a:rPr>
              <a:t>&gt;</a:t>
            </a:r>
            <a:endParaRPr lang="tr-TR" b="0" dirty="0">
              <a:solidFill>
                <a:srgbClr val="808080"/>
              </a:solidFill>
              <a:effectLst/>
              <a:latin typeface="Consolas" panose="020B0609020204030204" pitchFamily="49" charset="0"/>
            </a:endParaRPr>
          </a:p>
          <a:p>
            <a:r>
              <a:rPr lang="tr-TR" b="0" dirty="0" err="1">
                <a:solidFill>
                  <a:srgbClr val="569CD6"/>
                </a:solidFill>
                <a:effectLst/>
                <a:latin typeface="Consolas" panose="020B0609020204030204" pitchFamily="49" charset="0"/>
              </a:rPr>
              <a:t>const</a:t>
            </a:r>
            <a:r>
              <a:rPr lang="tr-TR" b="0" dirty="0">
                <a:solidFill>
                  <a:srgbClr val="D4D4D4"/>
                </a:solidFill>
                <a:effectLst/>
                <a:latin typeface="Consolas" panose="020B0609020204030204" pitchFamily="49" charset="0"/>
              </a:rPr>
              <a:t> </a:t>
            </a:r>
            <a:r>
              <a:rPr lang="tr-TR" b="0" dirty="0" err="1">
                <a:solidFill>
                  <a:srgbClr val="4FC1FF"/>
                </a:solidFill>
                <a:effectLst/>
                <a:latin typeface="Consolas" panose="020B0609020204030204" pitchFamily="49" charset="0"/>
              </a:rPr>
              <a:t>webcamElement</a:t>
            </a:r>
            <a:r>
              <a:rPr lang="tr-TR" b="0" dirty="0">
                <a:solidFill>
                  <a:srgbClr val="D4D4D4"/>
                </a:solidFill>
                <a:effectLst/>
                <a:latin typeface="Consolas" panose="020B0609020204030204" pitchFamily="49" charset="0"/>
              </a:rPr>
              <a:t> =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getElementById</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webcam</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err="1">
                <a:solidFill>
                  <a:srgbClr val="569CD6"/>
                </a:solidFill>
                <a:effectLst/>
                <a:latin typeface="Consolas" panose="020B0609020204030204" pitchFamily="49" charset="0"/>
              </a:rPr>
              <a:t>const</a:t>
            </a:r>
            <a:r>
              <a:rPr lang="tr-TR" b="0" dirty="0">
                <a:solidFill>
                  <a:srgbClr val="D4D4D4"/>
                </a:solidFill>
                <a:effectLst/>
                <a:latin typeface="Consolas" panose="020B0609020204030204" pitchFamily="49" charset="0"/>
              </a:rPr>
              <a:t> </a:t>
            </a:r>
            <a:r>
              <a:rPr lang="tr-TR" b="0" dirty="0" err="1">
                <a:solidFill>
                  <a:srgbClr val="4FC1FF"/>
                </a:solidFill>
                <a:effectLst/>
                <a:latin typeface="Consolas" panose="020B0609020204030204" pitchFamily="49" charset="0"/>
              </a:rPr>
              <a:t>webcam</a:t>
            </a:r>
            <a:r>
              <a:rPr lang="tr-TR" b="0" dirty="0">
                <a:solidFill>
                  <a:srgbClr val="D4D4D4"/>
                </a:solidFill>
                <a:effectLst/>
                <a:latin typeface="Consolas" panose="020B0609020204030204" pitchFamily="49" charset="0"/>
              </a:rPr>
              <a:t> = </a:t>
            </a:r>
            <a:r>
              <a:rPr lang="tr-TR" b="0" dirty="0" err="1">
                <a:solidFill>
                  <a:srgbClr val="C586C0"/>
                </a:solidFill>
                <a:effectLst/>
                <a:latin typeface="Consolas" panose="020B0609020204030204" pitchFamily="49" charset="0"/>
              </a:rPr>
              <a:t>await</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tf</a:t>
            </a:r>
            <a:r>
              <a:rPr lang="tr-TR" b="0" dirty="0" err="1">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data</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webcam</a:t>
            </a:r>
            <a:r>
              <a:rPr lang="tr-TR" b="0" dirty="0">
                <a:solidFill>
                  <a:srgbClr val="D4D4D4"/>
                </a:solidFill>
                <a:effectLst/>
                <a:latin typeface="Consolas" panose="020B0609020204030204" pitchFamily="49" charset="0"/>
              </a:rPr>
              <a:t>(</a:t>
            </a:r>
            <a:r>
              <a:rPr lang="tr-TR" b="0" dirty="0" err="1">
                <a:solidFill>
                  <a:srgbClr val="4FC1FF"/>
                </a:solidFill>
                <a:effectLst/>
                <a:latin typeface="Consolas" panose="020B0609020204030204" pitchFamily="49" charset="0"/>
              </a:rPr>
              <a:t>webcamElement</a:t>
            </a:r>
            <a:r>
              <a:rPr lang="tr-TR" b="0" dirty="0">
                <a:solidFill>
                  <a:srgbClr val="D4D4D4"/>
                </a:solidFill>
                <a:effectLst/>
                <a:latin typeface="Consolas" panose="020B0609020204030204" pitchFamily="49" charset="0"/>
              </a:rPr>
              <a:t>);</a:t>
            </a:r>
          </a:p>
          <a:p>
            <a:endParaRPr lang="tr-TR" b="0" dirty="0">
              <a:effectLst/>
              <a:latin typeface="Consolas" panose="020B0609020204030204" pitchFamily="49" charset="0"/>
            </a:endParaRPr>
          </a:p>
          <a:p>
            <a:r>
              <a:rPr lang="en-US" dirty="0" err="1">
                <a:effectLst/>
                <a:latin typeface="Consolas" panose="020B0609020204030204" pitchFamily="49" charset="0"/>
              </a:rPr>
              <a:t>tf.data.webcam</a:t>
            </a:r>
            <a:r>
              <a:rPr lang="en-US" dirty="0">
                <a:effectLst/>
                <a:latin typeface="Consolas" panose="020B0609020204030204" pitchFamily="49" charset="0"/>
              </a:rPr>
              <a:t>() </a:t>
            </a:r>
            <a:r>
              <a:rPr lang="en-US" dirty="0" err="1">
                <a:effectLst/>
                <a:latin typeface="Consolas" panose="020B0609020204030204" pitchFamily="49" charset="0"/>
              </a:rPr>
              <a:t>işlevi</a:t>
            </a:r>
            <a:r>
              <a:rPr lang="en-US" dirty="0">
                <a:effectLst/>
                <a:latin typeface="Consolas" panose="020B0609020204030204" pitchFamily="49" charset="0"/>
              </a:rPr>
              <a:t>, web </a:t>
            </a:r>
            <a:r>
              <a:rPr lang="en-US" dirty="0" err="1">
                <a:effectLst/>
                <a:latin typeface="Consolas" panose="020B0609020204030204" pitchFamily="49" charset="0"/>
              </a:rPr>
              <a:t>kamerası</a:t>
            </a:r>
            <a:r>
              <a:rPr lang="en-US" dirty="0">
                <a:effectLst/>
                <a:latin typeface="Consolas" panose="020B0609020204030204" pitchFamily="49" charset="0"/>
              </a:rPr>
              <a:t> video </a:t>
            </a:r>
            <a:r>
              <a:rPr lang="en-US" dirty="0" err="1">
                <a:effectLst/>
                <a:latin typeface="Consolas" panose="020B0609020204030204" pitchFamily="49" charset="0"/>
              </a:rPr>
              <a:t>akışından</a:t>
            </a:r>
            <a:r>
              <a:rPr lang="en-US" dirty="0">
                <a:effectLst/>
                <a:latin typeface="Consolas" panose="020B0609020204030204" pitchFamily="49" charset="0"/>
              </a:rPr>
              <a:t> </a:t>
            </a:r>
            <a:r>
              <a:rPr lang="en-US" dirty="0" err="1">
                <a:effectLst/>
                <a:latin typeface="Consolas" panose="020B0609020204030204" pitchFamily="49" charset="0"/>
              </a:rPr>
              <a:t>Tensörler</a:t>
            </a:r>
            <a:r>
              <a:rPr lang="en-US" dirty="0">
                <a:effectLst/>
                <a:latin typeface="Consolas" panose="020B0609020204030204" pitchFamily="49" charset="0"/>
              </a:rPr>
              <a:t> </a:t>
            </a:r>
            <a:r>
              <a:rPr lang="en-US" dirty="0" err="1">
                <a:effectLst/>
                <a:latin typeface="Consolas" panose="020B0609020204030204" pitchFamily="49" charset="0"/>
              </a:rPr>
              <a:t>oluşturan</a:t>
            </a:r>
            <a:r>
              <a:rPr lang="en-US" dirty="0">
                <a:effectLst/>
                <a:latin typeface="Consolas" panose="020B0609020204030204" pitchFamily="49" charset="0"/>
              </a:rPr>
              <a:t> </a:t>
            </a:r>
            <a:r>
              <a:rPr lang="en-US" dirty="0" err="1">
                <a:effectLst/>
                <a:latin typeface="Consolas" panose="020B0609020204030204" pitchFamily="49" charset="0"/>
              </a:rPr>
              <a:t>bir</a:t>
            </a:r>
            <a:r>
              <a:rPr lang="en-US" dirty="0">
                <a:effectLst/>
                <a:latin typeface="Consolas" panose="020B0609020204030204" pitchFamily="49" charset="0"/>
              </a:rPr>
              <a:t> </a:t>
            </a:r>
            <a:r>
              <a:rPr lang="en-US" dirty="0" err="1">
                <a:effectLst/>
                <a:latin typeface="Consolas" panose="020B0609020204030204" pitchFamily="49" charset="0"/>
              </a:rPr>
              <a:t>yineleyici</a:t>
            </a:r>
            <a:r>
              <a:rPr lang="en-US" dirty="0">
                <a:effectLst/>
                <a:latin typeface="Consolas" panose="020B0609020204030204" pitchFamily="49" charset="0"/>
              </a:rPr>
              <a:t> </a:t>
            </a:r>
            <a:r>
              <a:rPr lang="en-US" dirty="0" err="1">
                <a:effectLst/>
                <a:latin typeface="Consolas" panose="020B0609020204030204" pitchFamily="49" charset="0"/>
              </a:rPr>
              <a:t>oluşturmak</a:t>
            </a:r>
            <a:r>
              <a:rPr lang="en-US" dirty="0">
                <a:effectLst/>
                <a:latin typeface="Consolas" panose="020B0609020204030204" pitchFamily="49" charset="0"/>
              </a:rPr>
              <a:t> </a:t>
            </a:r>
            <a:r>
              <a:rPr lang="en-US" dirty="0" err="1">
                <a:effectLst/>
                <a:latin typeface="Consolas" panose="020B0609020204030204" pitchFamily="49" charset="0"/>
              </a:rPr>
              <a:t>için</a:t>
            </a:r>
            <a:r>
              <a:rPr lang="en-US" dirty="0">
                <a:effectLst/>
                <a:latin typeface="Consolas" panose="020B0609020204030204" pitchFamily="49" charset="0"/>
              </a:rPr>
              <a:t> </a:t>
            </a:r>
            <a:r>
              <a:rPr lang="en-US" dirty="0" err="1">
                <a:effectLst/>
                <a:latin typeface="Consolas" panose="020B0609020204030204" pitchFamily="49" charset="0"/>
              </a:rPr>
              <a:t>kullanılır</a:t>
            </a:r>
            <a:r>
              <a:rPr lang="en-US" dirty="0">
                <a:effectLst/>
                <a:latin typeface="Consolas" panose="020B0609020204030204" pitchFamily="49" charset="0"/>
              </a:rPr>
              <a:t>.</a:t>
            </a:r>
            <a:endParaRPr lang="tr-TR" dirty="0">
              <a:effectLst/>
              <a:latin typeface="Consolas" panose="020B0609020204030204" pitchFamily="49" charset="0"/>
            </a:endParaRPr>
          </a:p>
          <a:p>
            <a:endParaRPr lang="en-US" dirty="0">
              <a:effectLst/>
              <a:latin typeface="Consolas" panose="020B0609020204030204" pitchFamily="49" charset="0"/>
            </a:endParaRPr>
          </a:p>
          <a:p>
            <a:pPr rtl="0"/>
            <a:r>
              <a:rPr lang="tr-TR" dirty="0">
                <a:solidFill>
                  <a:srgbClr val="000000"/>
                </a:solidFill>
                <a:effectLst/>
              </a:rPr>
              <a:t> </a:t>
            </a:r>
          </a:p>
          <a:p>
            <a:endParaRPr lang="tr-TR" dirty="0"/>
          </a:p>
        </p:txBody>
      </p:sp>
    </p:spTree>
    <p:extLst>
      <p:ext uri="{BB962C8B-B14F-4D97-AF65-F5344CB8AC3E}">
        <p14:creationId xmlns:p14="http://schemas.microsoft.com/office/powerpoint/2010/main" val="45634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07869D1B-462C-46F5-ACE1-25625FF66361}"/>
              </a:ext>
            </a:extLst>
          </p:cNvPr>
          <p:cNvSpPr txBox="1"/>
          <p:nvPr/>
        </p:nvSpPr>
        <p:spPr>
          <a:xfrm>
            <a:off x="213674" y="311085"/>
            <a:ext cx="11764652" cy="3416320"/>
          </a:xfrm>
          <a:prstGeom prst="rect">
            <a:avLst/>
          </a:prstGeom>
          <a:noFill/>
        </p:spPr>
        <p:txBody>
          <a:bodyPr wrap="square" rtlCol="0">
            <a:spAutoFit/>
          </a:bodyPr>
          <a:lstStyle/>
          <a:p>
            <a:r>
              <a:rPr lang="tr-TR" dirty="0" err="1"/>
              <a:t>await</a:t>
            </a:r>
            <a:r>
              <a:rPr lang="tr-TR" dirty="0"/>
              <a:t> hakkında</a:t>
            </a:r>
          </a:p>
          <a:p>
            <a:endParaRPr lang="tr-TR" dirty="0"/>
          </a:p>
          <a:p>
            <a:pPr algn="l"/>
            <a:r>
              <a:rPr lang="tr-TR" b="0" i="0" dirty="0">
                <a:solidFill>
                  <a:srgbClr val="292929"/>
                </a:solidFill>
                <a:effectLst/>
                <a:latin typeface="sohne"/>
              </a:rPr>
              <a:t>Nedir </a:t>
            </a:r>
            <a:r>
              <a:rPr lang="tr-TR" b="0" i="0" dirty="0" err="1">
                <a:solidFill>
                  <a:srgbClr val="292929"/>
                </a:solidFill>
                <a:effectLst/>
                <a:latin typeface="sohne"/>
              </a:rPr>
              <a:t>Promise</a:t>
            </a:r>
            <a:r>
              <a:rPr lang="tr-TR" b="0" i="0" dirty="0">
                <a:solidFill>
                  <a:srgbClr val="292929"/>
                </a:solidFill>
                <a:effectLst/>
                <a:latin typeface="sohne"/>
              </a:rPr>
              <a:t>?</a:t>
            </a:r>
          </a:p>
          <a:p>
            <a:pPr algn="l"/>
            <a:r>
              <a:rPr lang="tr-TR" b="0" i="0" dirty="0">
                <a:solidFill>
                  <a:srgbClr val="292929"/>
                </a:solidFill>
                <a:effectLst/>
                <a:latin typeface="charter"/>
              </a:rPr>
              <a:t>Diyelim ki bir hamburgerciye gittiniz ve kasada siparişinizi verdiniz. Kasiyer de size siparişinizi hazırladıklarında haber vermek üzere bir elektronik alet teslim etti. Şu anda hamburger bizim için gelecekte elde edebileceğimiz bir değer. Elimizdeki aygıt da bu değere ulaşmamız için müessesenin bize verdiği sözün (işte </a:t>
            </a:r>
            <a:r>
              <a:rPr lang="tr-TR" b="0" i="1" dirty="0" err="1">
                <a:solidFill>
                  <a:srgbClr val="292929"/>
                </a:solidFill>
                <a:effectLst/>
                <a:latin typeface="charter"/>
              </a:rPr>
              <a:t>promise</a:t>
            </a:r>
            <a:r>
              <a:rPr lang="tr-TR" b="0" i="0" dirty="0">
                <a:solidFill>
                  <a:srgbClr val="292929"/>
                </a:solidFill>
                <a:effectLst/>
                <a:latin typeface="charter"/>
              </a:rPr>
              <a:t>) bir göstergesi. Aygıt bildirim alıncaya kadar </a:t>
            </a:r>
            <a:r>
              <a:rPr lang="tr-TR" b="1" i="0" dirty="0">
                <a:solidFill>
                  <a:srgbClr val="292929"/>
                </a:solidFill>
                <a:effectLst/>
                <a:latin typeface="charter"/>
              </a:rPr>
              <a:t>bekleme </a:t>
            </a:r>
            <a:r>
              <a:rPr lang="tr-TR" b="0" i="0" dirty="0">
                <a:solidFill>
                  <a:srgbClr val="292929"/>
                </a:solidFill>
                <a:effectLst/>
                <a:latin typeface="charter"/>
              </a:rPr>
              <a:t>(</a:t>
            </a:r>
            <a:r>
              <a:rPr lang="tr-TR" b="0" i="1" dirty="0" err="1">
                <a:solidFill>
                  <a:srgbClr val="292929"/>
                </a:solidFill>
                <a:effectLst/>
                <a:latin typeface="charter"/>
              </a:rPr>
              <a:t>pending</a:t>
            </a:r>
            <a:r>
              <a:rPr lang="tr-TR" b="0" i="0" dirty="0">
                <a:solidFill>
                  <a:srgbClr val="292929"/>
                </a:solidFill>
                <a:effectLst/>
                <a:latin typeface="charter"/>
              </a:rPr>
              <a:t>) durumundadır. Bildirim geldiğinde ise ya hamburgerimiz </a:t>
            </a:r>
            <a:r>
              <a:rPr lang="tr-TR" b="1" i="0" dirty="0">
                <a:solidFill>
                  <a:srgbClr val="292929"/>
                </a:solidFill>
                <a:effectLst/>
                <a:latin typeface="charter"/>
              </a:rPr>
              <a:t>başarılı </a:t>
            </a:r>
            <a:r>
              <a:rPr lang="tr-TR" b="0" i="0" dirty="0">
                <a:solidFill>
                  <a:srgbClr val="292929"/>
                </a:solidFill>
                <a:effectLst/>
                <a:latin typeface="charter"/>
              </a:rPr>
              <a:t>(</a:t>
            </a:r>
            <a:r>
              <a:rPr lang="tr-TR" b="0" i="1" dirty="0" err="1">
                <a:solidFill>
                  <a:srgbClr val="292929"/>
                </a:solidFill>
                <a:effectLst/>
                <a:latin typeface="charter"/>
              </a:rPr>
              <a:t>resolved</a:t>
            </a:r>
            <a:r>
              <a:rPr lang="tr-TR" b="0" i="0" dirty="0">
                <a:solidFill>
                  <a:srgbClr val="292929"/>
                </a:solidFill>
                <a:effectLst/>
                <a:latin typeface="charter"/>
              </a:rPr>
              <a:t>) bir şekilde hazırlanmıştır, ya da beklenenin dışına çıkarak </a:t>
            </a:r>
            <a:r>
              <a:rPr lang="tr-TR" b="1" i="0" dirty="0">
                <a:solidFill>
                  <a:srgbClr val="292929"/>
                </a:solidFill>
                <a:effectLst/>
                <a:latin typeface="charter"/>
              </a:rPr>
              <a:t>başarısız </a:t>
            </a:r>
            <a:r>
              <a:rPr lang="tr-TR" b="0" i="0" dirty="0">
                <a:solidFill>
                  <a:srgbClr val="292929"/>
                </a:solidFill>
                <a:effectLst/>
                <a:latin typeface="charter"/>
              </a:rPr>
              <a:t>(</a:t>
            </a:r>
            <a:r>
              <a:rPr lang="tr-TR" b="0" i="1" dirty="0" err="1">
                <a:solidFill>
                  <a:srgbClr val="292929"/>
                </a:solidFill>
                <a:effectLst/>
                <a:latin typeface="charter"/>
              </a:rPr>
              <a:t>rejected</a:t>
            </a:r>
            <a:r>
              <a:rPr lang="tr-TR" b="0" i="0" dirty="0">
                <a:solidFill>
                  <a:srgbClr val="292929"/>
                </a:solidFill>
                <a:effectLst/>
                <a:latin typeface="charter"/>
              </a:rPr>
              <a:t>) olmuştur. Başarılı durumda afiyetle yemeğimize yumuluruz tabii ki. Başarısız durum biraz daha nahoş olacaktır. Kasiyerle kavga ederek veya yeniden sipariş vererek </a:t>
            </a:r>
            <a:r>
              <a:rPr lang="tr-TR" b="1" i="0" dirty="0">
                <a:solidFill>
                  <a:srgbClr val="292929"/>
                </a:solidFill>
                <a:effectLst/>
                <a:latin typeface="charter"/>
              </a:rPr>
              <a:t>hatalı durumu yönetmemiz</a:t>
            </a:r>
            <a:r>
              <a:rPr lang="tr-TR" b="0" i="0" dirty="0">
                <a:solidFill>
                  <a:srgbClr val="292929"/>
                </a:solidFill>
                <a:effectLst/>
                <a:latin typeface="charter"/>
              </a:rPr>
              <a:t> (</a:t>
            </a:r>
            <a:r>
              <a:rPr lang="tr-TR" b="0" i="1" dirty="0" err="1">
                <a:solidFill>
                  <a:srgbClr val="292929"/>
                </a:solidFill>
                <a:effectLst/>
                <a:latin typeface="charter"/>
              </a:rPr>
              <a:t>error</a:t>
            </a:r>
            <a:r>
              <a:rPr lang="tr-TR" b="0" i="1" dirty="0">
                <a:solidFill>
                  <a:srgbClr val="292929"/>
                </a:solidFill>
                <a:effectLst/>
                <a:latin typeface="charter"/>
              </a:rPr>
              <a:t> </a:t>
            </a:r>
            <a:r>
              <a:rPr lang="tr-TR" b="0" i="1" dirty="0" err="1">
                <a:solidFill>
                  <a:srgbClr val="292929"/>
                </a:solidFill>
                <a:effectLst/>
                <a:latin typeface="charter"/>
              </a:rPr>
              <a:t>handling</a:t>
            </a:r>
            <a:r>
              <a:rPr lang="tr-TR" b="0" i="0" dirty="0">
                <a:solidFill>
                  <a:srgbClr val="292929"/>
                </a:solidFill>
                <a:effectLst/>
                <a:latin typeface="charter"/>
              </a:rPr>
              <a:t>) gerekir.</a:t>
            </a:r>
          </a:p>
          <a:p>
            <a:r>
              <a:rPr lang="tr-TR" dirty="0" err="1"/>
              <a:t>await</a:t>
            </a:r>
            <a:r>
              <a:rPr lang="tr-TR" dirty="0"/>
              <a:t> ifadesi, bir </a:t>
            </a:r>
            <a:r>
              <a:rPr lang="tr-TR" dirty="0" err="1"/>
              <a:t>Promise</a:t>
            </a:r>
            <a:r>
              <a:rPr lang="tr-TR" dirty="0"/>
              <a:t> verilene kadar (yani yerine getirilene veya reddedilene) </a:t>
            </a:r>
            <a:r>
              <a:rPr lang="tr-TR" dirty="0" err="1"/>
              <a:t>async</a:t>
            </a:r>
            <a:r>
              <a:rPr lang="tr-TR" dirty="0"/>
              <a:t> </a:t>
            </a:r>
            <a:r>
              <a:rPr lang="tr-TR" dirty="0" err="1"/>
              <a:t>function</a:t>
            </a:r>
            <a:r>
              <a:rPr lang="tr-TR" dirty="0"/>
              <a:t> yürütmesinin duraklamasına ve yerine getirildikten sonra </a:t>
            </a:r>
            <a:r>
              <a:rPr lang="tr-TR" dirty="0" err="1"/>
              <a:t>async</a:t>
            </a:r>
            <a:r>
              <a:rPr lang="tr-TR" dirty="0"/>
              <a:t> </a:t>
            </a:r>
            <a:r>
              <a:rPr lang="tr-TR" dirty="0" err="1"/>
              <a:t>function’ın</a:t>
            </a:r>
            <a:r>
              <a:rPr lang="tr-TR" dirty="0"/>
              <a:t> devam etmesine neden olur.</a:t>
            </a:r>
          </a:p>
        </p:txBody>
      </p:sp>
    </p:spTree>
    <p:extLst>
      <p:ext uri="{BB962C8B-B14F-4D97-AF65-F5344CB8AC3E}">
        <p14:creationId xmlns:p14="http://schemas.microsoft.com/office/powerpoint/2010/main" val="212700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4300583A-AA57-42FC-B659-01BB8863E66A}"/>
              </a:ext>
            </a:extLst>
          </p:cNvPr>
          <p:cNvSpPr txBox="1"/>
          <p:nvPr/>
        </p:nvSpPr>
        <p:spPr>
          <a:xfrm>
            <a:off x="395926" y="273377"/>
            <a:ext cx="11670383" cy="1200329"/>
          </a:xfrm>
          <a:prstGeom prst="rect">
            <a:avLst/>
          </a:prstGeom>
          <a:noFill/>
        </p:spPr>
        <p:txBody>
          <a:bodyPr wrap="square" rtlCol="0">
            <a:spAutoFit/>
          </a:bodyPr>
          <a:lstStyle/>
          <a:p>
            <a:r>
              <a:rPr lang="tr-TR" dirty="0"/>
              <a:t>Kitap, kalem ve cetvel gibi 3 farklı nesne kullanarak kendi modelimizi eğitmek için KNN modelini kullanıyoruz. Web kamerasının hangi nesneyi gördüğünü KNN modelimizi eğitmek için ekrandaki 3 düğmeyi </a:t>
            </a:r>
            <a:r>
              <a:rPr lang="tr-TR" dirty="0" err="1"/>
              <a:t>kullanabiliriz.KNN</a:t>
            </a:r>
            <a:r>
              <a:rPr lang="tr-TR" dirty="0"/>
              <a:t> modelimizi eğitmemize yardımcı olması için </a:t>
            </a:r>
            <a:r>
              <a:rPr lang="tr-TR" dirty="0" err="1"/>
              <a:t>MobileNet</a:t>
            </a:r>
            <a:r>
              <a:rPr lang="tr-TR" dirty="0"/>
              <a:t> model aktivasyon fonksiyonunu kullanın.</a:t>
            </a:r>
          </a:p>
          <a:p>
            <a:r>
              <a:rPr lang="tr-TR" b="0" i="0" dirty="0" err="1">
                <a:solidFill>
                  <a:srgbClr val="292929"/>
                </a:solidFill>
                <a:effectLst/>
                <a:latin typeface="charter"/>
              </a:rPr>
              <a:t>MobileNet</a:t>
            </a:r>
            <a:r>
              <a:rPr lang="tr-TR" b="0" i="0" dirty="0">
                <a:solidFill>
                  <a:srgbClr val="292929"/>
                </a:solidFill>
                <a:effectLst/>
                <a:latin typeface="charter"/>
              </a:rPr>
              <a:t> ise kısaca bahsetmek gerekirse bir resim sınıflandırma kütüphanesidir.</a:t>
            </a:r>
            <a:endParaRPr lang="tr-TR" dirty="0"/>
          </a:p>
        </p:txBody>
      </p:sp>
    </p:spTree>
    <p:extLst>
      <p:ext uri="{BB962C8B-B14F-4D97-AF65-F5344CB8AC3E}">
        <p14:creationId xmlns:p14="http://schemas.microsoft.com/office/powerpoint/2010/main" val="245832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0D5806E0-411C-4963-9DF2-70EF84053814}"/>
              </a:ext>
            </a:extLst>
          </p:cNvPr>
          <p:cNvSpPr txBox="1"/>
          <p:nvPr/>
        </p:nvSpPr>
        <p:spPr>
          <a:xfrm>
            <a:off x="358219" y="320511"/>
            <a:ext cx="11566688" cy="5632311"/>
          </a:xfrm>
          <a:prstGeom prst="rect">
            <a:avLst/>
          </a:prstGeom>
          <a:noFill/>
        </p:spPr>
        <p:txBody>
          <a:bodyPr wrap="square" rtlCol="0">
            <a:spAutoFit/>
          </a:bodyPr>
          <a:lstStyle/>
          <a:p>
            <a:r>
              <a:rPr lang="tr-TR" b="0" dirty="0">
                <a:solidFill>
                  <a:srgbClr val="D4D4D4"/>
                </a:solidFill>
                <a:effectLst/>
                <a:latin typeface="Consolas" panose="020B0609020204030204" pitchFamily="49" charset="0"/>
              </a:rPr>
              <a:t>    </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When</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clicking</a:t>
            </a:r>
            <a:r>
              <a:rPr lang="tr-TR" b="0" dirty="0">
                <a:solidFill>
                  <a:srgbClr val="6A9955"/>
                </a:solidFill>
                <a:effectLst/>
                <a:latin typeface="Consolas" panose="020B0609020204030204" pitchFamily="49" charset="0"/>
              </a:rPr>
              <a:t> a </a:t>
            </a:r>
            <a:r>
              <a:rPr lang="tr-TR" b="0" dirty="0" err="1">
                <a:solidFill>
                  <a:srgbClr val="6A9955"/>
                </a:solidFill>
                <a:effectLst/>
                <a:latin typeface="Consolas" panose="020B0609020204030204" pitchFamily="49" charset="0"/>
              </a:rPr>
              <a:t>button</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add</a:t>
            </a:r>
            <a:r>
              <a:rPr lang="tr-TR" b="0" dirty="0">
                <a:solidFill>
                  <a:srgbClr val="6A9955"/>
                </a:solidFill>
                <a:effectLst/>
                <a:latin typeface="Consolas" panose="020B0609020204030204" pitchFamily="49" charset="0"/>
              </a:rPr>
              <a:t> an </a:t>
            </a:r>
            <a:r>
              <a:rPr lang="tr-TR" b="0" dirty="0" err="1">
                <a:solidFill>
                  <a:srgbClr val="6A9955"/>
                </a:solidFill>
                <a:effectLst/>
                <a:latin typeface="Consolas" panose="020B0609020204030204" pitchFamily="49" charset="0"/>
              </a:rPr>
              <a:t>example</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for</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that</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class</a:t>
            </a:r>
            <a:r>
              <a:rPr lang="tr-TR" b="0" dirty="0">
                <a:solidFill>
                  <a:srgbClr val="6A9955"/>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getElementById</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'class-1'</a:t>
            </a:r>
            <a:r>
              <a:rPr lang="tr-TR" b="0" dirty="0">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addEventListener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click</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 </a:t>
            </a:r>
            <a:r>
              <a:rPr lang="tr-TR" b="0" dirty="0">
                <a:solidFill>
                  <a:srgbClr val="569CD6"/>
                </a:solidFill>
                <a:effectLst/>
                <a:latin typeface="Consolas" panose="020B0609020204030204" pitchFamily="49" charset="0"/>
              </a:rPr>
              <a:t>=&gt;</a:t>
            </a:r>
            <a:r>
              <a:rPr lang="tr-TR" b="0" dirty="0">
                <a:solidFill>
                  <a:srgbClr val="D4D4D4"/>
                </a:solidFill>
                <a:effectLst/>
                <a:latin typeface="Consolas" panose="020B0609020204030204" pitchFamily="49" charset="0"/>
              </a:rPr>
              <a:t> </a:t>
            </a:r>
            <a:r>
              <a:rPr lang="tr-TR" b="0" dirty="0" err="1">
                <a:solidFill>
                  <a:srgbClr val="DCDCAA"/>
                </a:solidFill>
                <a:effectLst/>
                <a:latin typeface="Consolas" panose="020B0609020204030204" pitchFamily="49" charset="0"/>
              </a:rPr>
              <a:t>addExample</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getElementById</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'class-2'</a:t>
            </a:r>
            <a:r>
              <a:rPr lang="tr-TR" b="0" dirty="0">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addEventListener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click</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 </a:t>
            </a:r>
            <a:r>
              <a:rPr lang="tr-TR" b="0" dirty="0">
                <a:solidFill>
                  <a:srgbClr val="569CD6"/>
                </a:solidFill>
                <a:effectLst/>
                <a:latin typeface="Consolas" panose="020B0609020204030204" pitchFamily="49" charset="0"/>
              </a:rPr>
              <a:t>=&gt;</a:t>
            </a:r>
            <a:r>
              <a:rPr lang="tr-TR" b="0" dirty="0">
                <a:solidFill>
                  <a:srgbClr val="D4D4D4"/>
                </a:solidFill>
                <a:effectLst/>
                <a:latin typeface="Consolas" panose="020B0609020204030204" pitchFamily="49" charset="0"/>
              </a:rPr>
              <a:t> </a:t>
            </a:r>
            <a:r>
              <a:rPr lang="tr-TR" b="0" dirty="0" err="1">
                <a:solidFill>
                  <a:srgbClr val="DCDCAA"/>
                </a:solidFill>
                <a:effectLst/>
                <a:latin typeface="Consolas" panose="020B0609020204030204" pitchFamily="49" charset="0"/>
              </a:rPr>
              <a:t>addExample</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getElementById</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'class-3'</a:t>
            </a:r>
            <a:r>
              <a:rPr lang="tr-TR" b="0" dirty="0">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addEventListener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click</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 </a:t>
            </a:r>
            <a:r>
              <a:rPr lang="tr-TR" b="0" dirty="0">
                <a:solidFill>
                  <a:srgbClr val="569CD6"/>
                </a:solidFill>
                <a:effectLst/>
                <a:latin typeface="Consolas" panose="020B0609020204030204" pitchFamily="49" charset="0"/>
              </a:rPr>
              <a:t>=&gt;</a:t>
            </a:r>
            <a:r>
              <a:rPr lang="tr-TR" b="0" dirty="0">
                <a:solidFill>
                  <a:srgbClr val="D4D4D4"/>
                </a:solidFill>
                <a:effectLst/>
                <a:latin typeface="Consolas" panose="020B0609020204030204" pitchFamily="49" charset="0"/>
              </a:rPr>
              <a:t> </a:t>
            </a:r>
            <a:r>
              <a:rPr lang="tr-TR" b="0" dirty="0" err="1">
                <a:solidFill>
                  <a:srgbClr val="DCDCAA"/>
                </a:solidFill>
                <a:effectLst/>
                <a:latin typeface="Consolas" panose="020B0609020204030204" pitchFamily="49" charset="0"/>
              </a:rPr>
              <a:t>addExample</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endParaRPr lang="tr-TR"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addExample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async</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classId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Capture an image from the web camera.</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err="1">
                <a:solidFill>
                  <a:srgbClr val="4FC1FF"/>
                </a:solidFill>
                <a:effectLst/>
                <a:latin typeface="Consolas" panose="020B0609020204030204" pitchFamily="49" charset="0"/>
              </a:rPr>
              <a:t>img</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await</a:t>
            </a:r>
            <a:r>
              <a:rPr lang="en-US" b="0" dirty="0">
                <a:solidFill>
                  <a:srgbClr val="D4D4D4"/>
                </a:solidFill>
                <a:effectLst/>
                <a:latin typeface="Consolas" panose="020B0609020204030204" pitchFamily="49" charset="0"/>
              </a:rPr>
              <a:t> </a:t>
            </a:r>
            <a:r>
              <a:rPr lang="en-US" b="0" dirty="0" err="1">
                <a:solidFill>
                  <a:srgbClr val="4FC1FF"/>
                </a:solidFill>
                <a:effectLst/>
                <a:latin typeface="Consolas" panose="020B0609020204030204" pitchFamily="49" charset="0"/>
              </a:rPr>
              <a:t>webcam</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capture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Get the intermediate activation of </a:t>
            </a:r>
            <a:r>
              <a:rPr lang="en-US" b="0" dirty="0" err="1">
                <a:solidFill>
                  <a:srgbClr val="6A9955"/>
                </a:solidFill>
                <a:effectLst/>
                <a:latin typeface="Consolas" panose="020B0609020204030204" pitchFamily="49" charset="0"/>
              </a:rPr>
              <a:t>MobileNet</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conv_preds</a:t>
            </a:r>
            <a:r>
              <a:rPr lang="en-US" b="0" dirty="0">
                <a:solidFill>
                  <a:srgbClr val="6A9955"/>
                </a:solidFill>
                <a:effectLst/>
                <a:latin typeface="Consolas" panose="020B0609020204030204" pitchFamily="49" charset="0"/>
              </a:rPr>
              <a:t>' and pass that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to the KNN classifier.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activation</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net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infer</a:t>
            </a:r>
            <a:r>
              <a:rPr lang="en-US" b="0" dirty="0">
                <a:solidFill>
                  <a:srgbClr val="D4D4D4"/>
                </a:solidFill>
                <a:effectLst/>
                <a:latin typeface="Consolas" panose="020B0609020204030204" pitchFamily="49" charset="0"/>
              </a:rPr>
              <a:t>(</a:t>
            </a:r>
            <a:r>
              <a:rPr lang="en-US" b="0" dirty="0" err="1">
                <a:solidFill>
                  <a:srgbClr val="4FC1FF"/>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Pass the intermediate activation to the classifier.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FC1FF"/>
                </a:solidFill>
                <a:effectLst/>
                <a:latin typeface="Consolas" panose="020B0609020204030204" pitchFamily="49" charset="0"/>
              </a:rPr>
              <a:t>classifier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addExample</a:t>
            </a:r>
            <a:r>
              <a:rPr lang="en-US" b="0" dirty="0">
                <a:solidFill>
                  <a:srgbClr val="D4D4D4"/>
                </a:solidFill>
                <a:effectLst/>
                <a:latin typeface="Consolas" panose="020B0609020204030204" pitchFamily="49" charset="0"/>
              </a:rPr>
              <a:t>(</a:t>
            </a:r>
            <a:r>
              <a:rPr lang="en-US" b="0" dirty="0">
                <a:solidFill>
                  <a:srgbClr val="4FC1FF"/>
                </a:solidFill>
                <a:effectLst/>
                <a:latin typeface="Consolas" panose="020B0609020204030204" pitchFamily="49" charset="0"/>
              </a:rPr>
              <a:t>activation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classId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Dispose the tensor to release the memory.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FC1FF"/>
                </a:solidFill>
                <a:effectLst/>
                <a:latin typeface="Consolas" panose="020B0609020204030204" pitchFamily="49" charset="0"/>
              </a:rPr>
              <a:t>img</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dispose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endParaRPr lang="tr-TR" dirty="0"/>
          </a:p>
        </p:txBody>
      </p:sp>
    </p:spTree>
    <p:extLst>
      <p:ext uri="{BB962C8B-B14F-4D97-AF65-F5344CB8AC3E}">
        <p14:creationId xmlns:p14="http://schemas.microsoft.com/office/powerpoint/2010/main" val="38946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782D4C82-361D-439F-B31D-BA65CE4FED7D}"/>
              </a:ext>
            </a:extLst>
          </p:cNvPr>
          <p:cNvSpPr txBox="1"/>
          <p:nvPr/>
        </p:nvSpPr>
        <p:spPr>
          <a:xfrm>
            <a:off x="263951" y="282804"/>
            <a:ext cx="11651529" cy="4247317"/>
          </a:xfrm>
          <a:prstGeom prst="rect">
            <a:avLst/>
          </a:prstGeom>
          <a:noFill/>
        </p:spPr>
        <p:txBody>
          <a:bodyPr wrap="square" rtlCol="0">
            <a:spAutoFit/>
          </a:bodyPr>
          <a:lstStyle/>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Get the activation from </a:t>
            </a:r>
            <a:r>
              <a:rPr lang="en-US" b="0" dirty="0" err="1">
                <a:solidFill>
                  <a:srgbClr val="6A9955"/>
                </a:solidFill>
                <a:effectLst/>
                <a:latin typeface="Consolas" panose="020B0609020204030204" pitchFamily="49" charset="0"/>
              </a:rPr>
              <a:t>mobilenet</a:t>
            </a:r>
            <a:r>
              <a:rPr lang="en-US" b="0" dirty="0">
                <a:solidFill>
                  <a:srgbClr val="6A9955"/>
                </a:solidFill>
                <a:effectLst/>
                <a:latin typeface="Consolas" panose="020B0609020204030204" pitchFamily="49" charset="0"/>
              </a:rPr>
              <a:t> from the webcam.</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activation</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net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infer</a:t>
            </a:r>
            <a:r>
              <a:rPr lang="en-US" b="0" dirty="0">
                <a:solidFill>
                  <a:srgbClr val="D4D4D4"/>
                </a:solidFill>
                <a:effectLst/>
                <a:latin typeface="Consolas" panose="020B0609020204030204" pitchFamily="49" charset="0"/>
              </a:rPr>
              <a:t>(</a:t>
            </a:r>
            <a:r>
              <a:rPr lang="en-US" b="0" dirty="0" err="1">
                <a:solidFill>
                  <a:srgbClr val="4FC1FF"/>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conv_preds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Get the most likely class and confidence from the classifier module.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await</a:t>
            </a:r>
            <a:r>
              <a:rPr lang="en-US" b="0" dirty="0">
                <a:solidFill>
                  <a:srgbClr val="D4D4D4"/>
                </a:solidFill>
                <a:effectLst/>
                <a:latin typeface="Consolas" panose="020B0609020204030204" pitchFamily="49" charset="0"/>
              </a:rPr>
              <a:t> </a:t>
            </a:r>
            <a:r>
              <a:rPr lang="en-US" b="0" dirty="0" err="1">
                <a:solidFill>
                  <a:srgbClr val="4FC1FF"/>
                </a:solidFill>
                <a:effectLst/>
                <a:latin typeface="Consolas" panose="020B0609020204030204" pitchFamily="49" charset="0"/>
              </a:rPr>
              <a:t>classifier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predictClass</a:t>
            </a:r>
            <a:r>
              <a:rPr lang="en-US" b="0" dirty="0">
                <a:solidFill>
                  <a:srgbClr val="D4D4D4"/>
                </a:solidFill>
                <a:effectLst/>
                <a:latin typeface="Consolas" panose="020B0609020204030204" pitchFamily="49" charset="0"/>
              </a:rPr>
              <a:t>(</a:t>
            </a:r>
            <a:r>
              <a:rPr lang="en-US" b="0" dirty="0">
                <a:solidFill>
                  <a:srgbClr val="4FC1FF"/>
                </a:solidFill>
                <a:effectLst/>
                <a:latin typeface="Consolas" panose="020B0609020204030204" pitchFamily="49" charset="0"/>
              </a:rPr>
              <a:t>activation</a:t>
            </a:r>
            <a:r>
              <a:rPr lang="en-US" b="0" dirty="0">
                <a:solidFill>
                  <a:srgbClr val="D4D4D4"/>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dirty="0" err="1">
                <a:solidFill>
                  <a:srgbClr val="D4D4D4"/>
                </a:solidFill>
                <a:latin typeface="Consolas" panose="020B0609020204030204" pitchFamily="49" charset="0"/>
              </a:rPr>
              <a:t>Result</a:t>
            </a:r>
            <a:r>
              <a:rPr lang="tr-TR" dirty="0">
                <a:solidFill>
                  <a:srgbClr val="D4D4D4"/>
                </a:solidFill>
                <a:latin typeface="Consolas" panose="020B0609020204030204" pitchFamily="49" charset="0"/>
              </a:rPr>
              <a:t> içeriği:</a:t>
            </a:r>
            <a:endParaRPr lang="tr-TR" b="0" dirty="0">
              <a:solidFill>
                <a:srgbClr val="D4D4D4"/>
              </a:solidFill>
              <a:effectLst/>
              <a:latin typeface="Consolas" panose="020B0609020204030204" pitchFamily="49" charset="0"/>
            </a:endParaRPr>
          </a:p>
          <a:p>
            <a:pPr algn="l">
              <a:buFont typeface="+mj-lt"/>
              <a:buAutoNum type="arabicPeriod"/>
            </a:pPr>
            <a:r>
              <a:rPr lang="tr-TR" b="0" i="1" dirty="0">
                <a:solidFill>
                  <a:srgbClr val="202124"/>
                </a:solidFill>
                <a:effectLst/>
                <a:latin typeface="consolas" panose="020B0609020204030204" pitchFamily="49" charset="0"/>
              </a:rPr>
              <a:t>{</a:t>
            </a:r>
            <a:r>
              <a:rPr lang="tr-TR" b="0" i="1" dirty="0" err="1">
                <a:solidFill>
                  <a:srgbClr val="202124"/>
                </a:solidFill>
                <a:effectLst/>
                <a:latin typeface="consolas" panose="020B0609020204030204" pitchFamily="49" charset="0"/>
              </a:rPr>
              <a:t>classIndex</a:t>
            </a:r>
            <a:r>
              <a:rPr lang="tr-TR" b="0" i="1" dirty="0">
                <a:solidFill>
                  <a:srgbClr val="202124"/>
                </a:solidFill>
                <a:effectLst/>
                <a:latin typeface="consolas" panose="020B0609020204030204" pitchFamily="49" charset="0"/>
              </a:rPr>
              <a:t>: 2, </a:t>
            </a:r>
            <a:r>
              <a:rPr lang="tr-TR" b="0" i="1" dirty="0" err="1">
                <a:solidFill>
                  <a:srgbClr val="202124"/>
                </a:solidFill>
                <a:effectLst/>
                <a:latin typeface="consolas" panose="020B0609020204030204" pitchFamily="49" charset="0"/>
              </a:rPr>
              <a:t>label</a:t>
            </a:r>
            <a:r>
              <a:rPr lang="tr-TR" b="0" i="1" dirty="0">
                <a:solidFill>
                  <a:srgbClr val="202124"/>
                </a:solidFill>
                <a:effectLst/>
                <a:latin typeface="consolas" panose="020B0609020204030204" pitchFamily="49" charset="0"/>
              </a:rPr>
              <a:t>: '2', </a:t>
            </a:r>
            <a:r>
              <a:rPr lang="tr-TR" b="0" i="1" dirty="0" err="1">
                <a:solidFill>
                  <a:srgbClr val="202124"/>
                </a:solidFill>
                <a:effectLst/>
                <a:latin typeface="consolas" panose="020B0609020204030204" pitchFamily="49" charset="0"/>
              </a:rPr>
              <a:t>confidences</a:t>
            </a:r>
            <a:r>
              <a:rPr lang="tr-TR" b="0" i="1" dirty="0">
                <a:solidFill>
                  <a:srgbClr val="202124"/>
                </a:solidFill>
                <a:effectLst/>
                <a:latin typeface="consolas" panose="020B0609020204030204" pitchFamily="49" charset="0"/>
              </a:rPr>
              <a:t>: {…}}</a:t>
            </a:r>
            <a:endParaRPr lang="tr-TR" b="0" i="0" dirty="0">
              <a:solidFill>
                <a:srgbClr val="202124"/>
              </a:solidFill>
              <a:effectLst/>
              <a:latin typeface="consolas" panose="020B0609020204030204" pitchFamily="49" charset="0"/>
            </a:endParaRPr>
          </a:p>
          <a:p>
            <a:pPr marL="742950" lvl="1" indent="-285750" algn="l">
              <a:buFont typeface="+mj-lt"/>
              <a:buAutoNum type="arabicPeriod"/>
            </a:pPr>
            <a:r>
              <a:rPr lang="tr-TR" b="0" i="0" dirty="0" err="1">
                <a:solidFill>
                  <a:srgbClr val="202124"/>
                </a:solidFill>
                <a:effectLst/>
                <a:latin typeface="consolas" panose="020B0609020204030204" pitchFamily="49" charset="0"/>
              </a:rPr>
              <a:t>classIndex</a:t>
            </a:r>
            <a:r>
              <a:rPr lang="tr-TR" b="0" i="0" dirty="0">
                <a:solidFill>
                  <a:srgbClr val="202124"/>
                </a:solidFill>
                <a:effectLst/>
                <a:latin typeface="consolas" panose="020B0609020204030204" pitchFamily="49" charset="0"/>
              </a:rPr>
              <a:t>: 2</a:t>
            </a:r>
          </a:p>
          <a:p>
            <a:pPr marL="742950" lvl="1" indent="-285750" algn="l">
              <a:buFont typeface="+mj-lt"/>
              <a:buAutoNum type="arabicPeriod"/>
            </a:pPr>
            <a:r>
              <a:rPr lang="tr-TR" b="0" i="0" dirty="0" err="1">
                <a:solidFill>
                  <a:srgbClr val="202124"/>
                </a:solidFill>
                <a:effectLst/>
                <a:latin typeface="consolas" panose="020B0609020204030204" pitchFamily="49" charset="0"/>
              </a:rPr>
              <a:t>confidences</a:t>
            </a:r>
            <a:r>
              <a:rPr lang="tr-TR" b="0" i="0" dirty="0">
                <a:solidFill>
                  <a:srgbClr val="202124"/>
                </a:solidFill>
                <a:effectLst/>
                <a:latin typeface="consolas" panose="020B0609020204030204" pitchFamily="49" charset="0"/>
              </a:rPr>
              <a:t>:</a:t>
            </a:r>
          </a:p>
          <a:p>
            <a:pPr marL="1143000" lvl="2" indent="-228600" algn="l">
              <a:buFont typeface="+mj-lt"/>
              <a:buAutoNum type="arabicPeriod"/>
            </a:pPr>
            <a:r>
              <a:rPr lang="tr-TR" b="0" i="0" dirty="0">
                <a:solidFill>
                  <a:srgbClr val="202124"/>
                </a:solidFill>
                <a:effectLst/>
                <a:latin typeface="consolas" panose="020B0609020204030204" pitchFamily="49" charset="0"/>
              </a:rPr>
              <a:t>0: 0</a:t>
            </a:r>
          </a:p>
          <a:p>
            <a:pPr marL="1143000" lvl="2" indent="-228600" algn="l">
              <a:buFont typeface="+mj-lt"/>
              <a:buAutoNum type="arabicPeriod"/>
            </a:pPr>
            <a:r>
              <a:rPr lang="tr-TR" b="0" i="0" dirty="0">
                <a:solidFill>
                  <a:srgbClr val="202124"/>
                </a:solidFill>
                <a:effectLst/>
                <a:latin typeface="consolas" panose="020B0609020204030204" pitchFamily="49" charset="0"/>
              </a:rPr>
              <a:t>1: 0</a:t>
            </a:r>
          </a:p>
          <a:p>
            <a:pPr marL="1143000" lvl="2" indent="-228600" algn="l">
              <a:buFont typeface="+mj-lt"/>
              <a:buAutoNum type="arabicPeriod"/>
            </a:pPr>
            <a:r>
              <a:rPr lang="tr-TR" b="0" i="0" dirty="0">
                <a:solidFill>
                  <a:srgbClr val="202124"/>
                </a:solidFill>
                <a:effectLst/>
                <a:latin typeface="consolas" panose="020B0609020204030204" pitchFamily="49" charset="0"/>
              </a:rPr>
              <a:t>2: 1</a:t>
            </a:r>
          </a:p>
          <a:p>
            <a:pPr marL="1143000" lvl="2" indent="-228600" algn="l">
              <a:buFont typeface="+mj-lt"/>
              <a:buAutoNum type="arabicPeriod"/>
            </a:pPr>
            <a:r>
              <a:rPr lang="tr-TR" b="0" i="1" dirty="0">
                <a:solidFill>
                  <a:srgbClr val="202124"/>
                </a:solidFill>
                <a:effectLst/>
                <a:latin typeface="consolas" panose="020B0609020204030204" pitchFamily="49" charset="0"/>
              </a:rPr>
              <a:t>[[</a:t>
            </a:r>
            <a:r>
              <a:rPr lang="tr-TR" b="0" i="1" dirty="0" err="1">
                <a:solidFill>
                  <a:srgbClr val="202124"/>
                </a:solidFill>
                <a:effectLst/>
                <a:latin typeface="consolas" panose="020B0609020204030204" pitchFamily="49" charset="0"/>
              </a:rPr>
              <a:t>Prototype</a:t>
            </a:r>
            <a:r>
              <a:rPr lang="tr-TR" b="0" i="1" dirty="0">
                <a:solidFill>
                  <a:srgbClr val="202124"/>
                </a:solidFill>
                <a:effectLst/>
                <a:latin typeface="consolas" panose="020B0609020204030204" pitchFamily="49" charset="0"/>
              </a:rPr>
              <a:t>]]</a:t>
            </a:r>
            <a:r>
              <a:rPr lang="tr-TR" b="0" i="0" dirty="0">
                <a:solidFill>
                  <a:srgbClr val="202124"/>
                </a:solidFill>
                <a:effectLst/>
                <a:latin typeface="consolas" panose="020B0609020204030204" pitchFamily="49" charset="0"/>
              </a:rPr>
              <a:t>: Object</a:t>
            </a:r>
          </a:p>
          <a:p>
            <a:pPr marL="742950" lvl="1" indent="-285750" algn="l">
              <a:buFont typeface="+mj-lt"/>
              <a:buAutoNum type="arabicPeriod"/>
            </a:pPr>
            <a:r>
              <a:rPr lang="tr-TR" b="0" i="0" dirty="0" err="1">
                <a:solidFill>
                  <a:srgbClr val="202124"/>
                </a:solidFill>
                <a:effectLst/>
                <a:latin typeface="consolas" panose="020B0609020204030204" pitchFamily="49" charset="0"/>
              </a:rPr>
              <a:t>label</a:t>
            </a:r>
            <a:r>
              <a:rPr lang="tr-TR" b="0" i="0" dirty="0">
                <a:solidFill>
                  <a:srgbClr val="202124"/>
                </a:solidFill>
                <a:effectLst/>
                <a:latin typeface="consolas" panose="020B0609020204030204" pitchFamily="49" charset="0"/>
              </a:rPr>
              <a:t>: "2"</a:t>
            </a:r>
          </a:p>
          <a:p>
            <a:pPr marL="742950" lvl="1" indent="-285750" algn="l">
              <a:buFont typeface="+mj-lt"/>
              <a:buAutoNum type="arabicPeriod"/>
            </a:pPr>
            <a:r>
              <a:rPr lang="tr-TR" b="0" i="1" dirty="0">
                <a:solidFill>
                  <a:srgbClr val="202124"/>
                </a:solidFill>
                <a:effectLst/>
                <a:latin typeface="consolas" panose="020B0609020204030204" pitchFamily="49" charset="0"/>
              </a:rPr>
              <a:t>[[</a:t>
            </a:r>
            <a:r>
              <a:rPr lang="tr-TR" b="0" i="1" dirty="0" err="1">
                <a:solidFill>
                  <a:srgbClr val="202124"/>
                </a:solidFill>
                <a:effectLst/>
                <a:latin typeface="consolas" panose="020B0609020204030204" pitchFamily="49" charset="0"/>
              </a:rPr>
              <a:t>Prototype</a:t>
            </a:r>
            <a:r>
              <a:rPr lang="tr-TR" b="0" i="1" dirty="0">
                <a:solidFill>
                  <a:srgbClr val="202124"/>
                </a:solidFill>
                <a:effectLst/>
                <a:latin typeface="consolas" panose="020B0609020204030204" pitchFamily="49" charset="0"/>
              </a:rPr>
              <a:t>]]</a:t>
            </a:r>
            <a:r>
              <a:rPr lang="tr-TR" b="0" i="0" dirty="0">
                <a:solidFill>
                  <a:srgbClr val="202124"/>
                </a:solidFill>
                <a:effectLst/>
                <a:latin typeface="consolas" panose="020B0609020204030204" pitchFamily="49" charset="0"/>
              </a:rPr>
              <a:t>: Object</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5520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CA7A2C0F-1B09-4246-90A7-18A3EBC07501}"/>
              </a:ext>
            </a:extLst>
          </p:cNvPr>
          <p:cNvSpPr txBox="1"/>
          <p:nvPr/>
        </p:nvSpPr>
        <p:spPr>
          <a:xfrm>
            <a:off x="226243" y="254524"/>
            <a:ext cx="11660957" cy="2031325"/>
          </a:xfrm>
          <a:prstGeom prst="rect">
            <a:avLst/>
          </a:prstGeom>
          <a:noFill/>
        </p:spPr>
        <p:txBody>
          <a:bodyPr wrap="square" rtlCol="0">
            <a:spAutoFit/>
          </a:bodyPr>
          <a:lstStyle/>
          <a:p>
            <a:r>
              <a:rPr lang="tr-TR" b="0" dirty="0">
                <a:solidFill>
                  <a:srgbClr val="D4D4D4"/>
                </a:solidFill>
                <a:effectLst/>
                <a:latin typeface="Consolas" panose="020B0609020204030204" pitchFamily="49" charset="0"/>
              </a:rPr>
              <a:t>        </a:t>
            </a:r>
            <a:r>
              <a:rPr lang="tr-TR" b="0" dirty="0" err="1">
                <a:solidFill>
                  <a:srgbClr val="569CD6"/>
                </a:solidFill>
                <a:effectLst/>
                <a:latin typeface="Consolas" panose="020B0609020204030204" pitchFamily="49" charset="0"/>
              </a:rPr>
              <a:t>const</a:t>
            </a:r>
            <a:r>
              <a:rPr lang="tr-TR" b="0" dirty="0">
                <a:solidFill>
                  <a:srgbClr val="D4D4D4"/>
                </a:solidFill>
                <a:effectLst/>
                <a:latin typeface="Consolas" panose="020B0609020204030204" pitchFamily="49" charset="0"/>
              </a:rPr>
              <a:t> </a:t>
            </a:r>
            <a:r>
              <a:rPr lang="tr-TR" b="0" dirty="0" err="1">
                <a:solidFill>
                  <a:srgbClr val="4FC1FF"/>
                </a:solidFill>
                <a:effectLst/>
                <a:latin typeface="Consolas" panose="020B0609020204030204" pitchFamily="49" charset="0"/>
              </a:rPr>
              <a:t>classes</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'class-1'</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'class-2'</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'class-3'</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console</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log</a:t>
            </a:r>
            <a:r>
              <a:rPr lang="tr-TR" b="0" dirty="0">
                <a:solidFill>
                  <a:srgbClr val="D4D4D4"/>
                </a:solidFill>
                <a:effectLst/>
                <a:latin typeface="Consolas" panose="020B0609020204030204" pitchFamily="49" charset="0"/>
              </a:rPr>
              <a:t>(</a:t>
            </a:r>
            <a:r>
              <a:rPr lang="tr-TR" b="0" dirty="0" err="1">
                <a:solidFill>
                  <a:srgbClr val="4FC1FF"/>
                </a:solidFill>
                <a:effectLst/>
                <a:latin typeface="Consolas" panose="020B0609020204030204" pitchFamily="49" charset="0"/>
              </a:rPr>
              <a:t>result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getElementById</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console</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innerText</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CE9178"/>
                </a:solidFill>
                <a:effectLst/>
                <a:latin typeface="Consolas" panose="020B0609020204030204" pitchFamily="49" charset="0"/>
              </a:rPr>
              <a:t>          </a:t>
            </a:r>
            <a:r>
              <a:rPr lang="tr-TR" b="0" dirty="0" err="1">
                <a:solidFill>
                  <a:srgbClr val="CE9178"/>
                </a:solidFill>
                <a:effectLst/>
                <a:latin typeface="Consolas" panose="020B0609020204030204" pitchFamily="49" charset="0"/>
              </a:rPr>
              <a:t>prediction</a:t>
            </a:r>
            <a:r>
              <a:rPr lang="tr-TR" b="0" dirty="0">
                <a:solidFill>
                  <a:srgbClr val="CE9178"/>
                </a:solidFill>
                <a:effectLst/>
                <a:latin typeface="Consolas" panose="020B0609020204030204" pitchFamily="49" charset="0"/>
              </a:rPr>
              <a:t>: </a:t>
            </a:r>
            <a:r>
              <a:rPr lang="tr-TR" b="0" dirty="0">
                <a:solidFill>
                  <a:srgbClr val="569CD6"/>
                </a:solidFill>
                <a:effectLst/>
                <a:latin typeface="Consolas" panose="020B0609020204030204" pitchFamily="49" charset="0"/>
              </a:rPr>
              <a:t>${</a:t>
            </a:r>
            <a:r>
              <a:rPr lang="tr-TR" b="0" dirty="0" err="1">
                <a:solidFill>
                  <a:srgbClr val="4FC1FF"/>
                </a:solidFill>
                <a:effectLst/>
                <a:latin typeface="Consolas" panose="020B0609020204030204" pitchFamily="49" charset="0"/>
              </a:rPr>
              <a:t>classes</a:t>
            </a:r>
            <a:r>
              <a:rPr lang="tr-TR" b="0" dirty="0">
                <a:solidFill>
                  <a:srgbClr val="D4D4D4"/>
                </a:solidFill>
                <a:effectLst/>
                <a:latin typeface="Consolas" panose="020B0609020204030204" pitchFamily="49" charset="0"/>
              </a:rPr>
              <a:t>[</a:t>
            </a:r>
            <a:r>
              <a:rPr lang="tr-TR" b="0" dirty="0" err="1">
                <a:solidFill>
                  <a:srgbClr val="4FC1FF"/>
                </a:solidFill>
                <a:effectLst/>
                <a:latin typeface="Consolas" panose="020B0609020204030204" pitchFamily="49" charset="0"/>
              </a:rPr>
              <a:t>result</a:t>
            </a:r>
            <a:r>
              <a:rPr lang="tr-TR" b="0" dirty="0" err="1">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label</a:t>
            </a:r>
            <a:r>
              <a:rPr lang="tr-TR" b="0" dirty="0">
                <a:solidFill>
                  <a:srgbClr val="D4D4D4"/>
                </a:solidFill>
                <a:effectLst/>
                <a:latin typeface="Consolas" panose="020B0609020204030204" pitchFamily="49" charset="0"/>
              </a:rPr>
              <a:t>]</a:t>
            </a:r>
            <a:r>
              <a:rPr lang="tr-TR" b="0" dirty="0">
                <a:solidFill>
                  <a:srgbClr val="569CD6"/>
                </a:solidFill>
                <a:effectLst/>
                <a:latin typeface="Consolas" panose="020B0609020204030204" pitchFamily="49" charset="0"/>
              </a:rPr>
              <a:t>}</a:t>
            </a:r>
            <a:r>
              <a:rPr lang="tr-TR" b="0" dirty="0">
                <a:solidFill>
                  <a:srgbClr val="D7BA7D"/>
                </a:solidFill>
                <a:effectLst/>
                <a:latin typeface="Consolas" panose="020B0609020204030204" pitchFamily="49" charset="0"/>
              </a:rPr>
              <a:t>\n</a:t>
            </a:r>
            <a:endParaRPr lang="tr-TR" b="0" dirty="0">
              <a:solidFill>
                <a:srgbClr val="D4D4D4"/>
              </a:solidFill>
              <a:effectLst/>
              <a:latin typeface="Consolas" panose="020B0609020204030204" pitchFamily="49" charset="0"/>
            </a:endParaRPr>
          </a:p>
          <a:p>
            <a:r>
              <a:rPr lang="tr-TR" b="0" dirty="0">
                <a:solidFill>
                  <a:srgbClr val="CE9178"/>
                </a:solidFill>
                <a:effectLst/>
                <a:latin typeface="Consolas" panose="020B0609020204030204" pitchFamily="49" charset="0"/>
              </a:rPr>
              <a:t>          </a:t>
            </a:r>
            <a:r>
              <a:rPr lang="tr-TR" b="0" dirty="0" err="1">
                <a:solidFill>
                  <a:srgbClr val="CE9178"/>
                </a:solidFill>
                <a:effectLst/>
                <a:latin typeface="Consolas" panose="020B0609020204030204" pitchFamily="49" charset="0"/>
              </a:rPr>
              <a:t>probability</a:t>
            </a:r>
            <a:r>
              <a:rPr lang="tr-TR" b="0" dirty="0">
                <a:solidFill>
                  <a:srgbClr val="CE9178"/>
                </a:solidFill>
                <a:effectLst/>
                <a:latin typeface="Consolas" panose="020B0609020204030204" pitchFamily="49" charset="0"/>
              </a:rPr>
              <a:t>: </a:t>
            </a:r>
            <a:r>
              <a:rPr lang="tr-TR" b="0" dirty="0">
                <a:solidFill>
                  <a:srgbClr val="569CD6"/>
                </a:solidFill>
                <a:effectLst/>
                <a:latin typeface="Consolas" panose="020B0609020204030204" pitchFamily="49" charset="0"/>
              </a:rPr>
              <a:t>${</a:t>
            </a:r>
            <a:r>
              <a:rPr lang="tr-TR" b="0" dirty="0" err="1">
                <a:solidFill>
                  <a:srgbClr val="4FC1FF"/>
                </a:solidFill>
                <a:effectLst/>
                <a:latin typeface="Consolas" panose="020B0609020204030204" pitchFamily="49" charset="0"/>
              </a:rPr>
              <a:t>result</a:t>
            </a:r>
            <a:r>
              <a:rPr lang="tr-TR" b="0" dirty="0" err="1">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confidences</a:t>
            </a:r>
            <a:r>
              <a:rPr lang="tr-TR" b="0" dirty="0">
                <a:solidFill>
                  <a:srgbClr val="D4D4D4"/>
                </a:solidFill>
                <a:effectLst/>
                <a:latin typeface="Consolas" panose="020B0609020204030204" pitchFamily="49" charset="0"/>
              </a:rPr>
              <a:t>[</a:t>
            </a:r>
            <a:r>
              <a:rPr lang="tr-TR" b="0" dirty="0" err="1">
                <a:solidFill>
                  <a:srgbClr val="4FC1FF"/>
                </a:solidFill>
                <a:effectLst/>
                <a:latin typeface="Consolas" panose="020B0609020204030204" pitchFamily="49" charset="0"/>
              </a:rPr>
              <a:t>result</a:t>
            </a:r>
            <a:r>
              <a:rPr lang="tr-TR" b="0" dirty="0" err="1">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label</a:t>
            </a:r>
            <a:r>
              <a:rPr lang="tr-TR" b="0" dirty="0">
                <a:solidFill>
                  <a:srgbClr val="D4D4D4"/>
                </a:solidFill>
                <a:effectLst/>
                <a:latin typeface="Consolas" panose="020B0609020204030204" pitchFamily="49" charset="0"/>
              </a:rPr>
              <a:t>]</a:t>
            </a:r>
            <a:r>
              <a:rPr lang="tr-TR" b="0" dirty="0">
                <a:solidFill>
                  <a:srgbClr val="569CD6"/>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CE9178"/>
                </a:solidFill>
                <a:effectLst/>
                <a:latin typeface="Consolas" panose="020B0609020204030204" pitchFamily="49" charset="0"/>
              </a:rPr>
              <a:t>        `</a:t>
            </a:r>
            <a:r>
              <a:rPr lang="tr-TR" b="0" dirty="0">
                <a:solidFill>
                  <a:srgbClr val="D4D4D4"/>
                </a:solidFill>
                <a:effectLst/>
                <a:latin typeface="Consolas" panose="020B0609020204030204" pitchFamily="49" charset="0"/>
              </a:rPr>
              <a:t>;</a:t>
            </a:r>
          </a:p>
          <a:p>
            <a:endParaRPr lang="tr-TR" b="0" dirty="0">
              <a:solidFill>
                <a:srgbClr val="D4D4D4"/>
              </a:solidFill>
              <a:effectLst/>
              <a:latin typeface="Consolas" panose="020B0609020204030204" pitchFamily="49" charset="0"/>
            </a:endParaRPr>
          </a:p>
        </p:txBody>
      </p:sp>
      <p:pic>
        <p:nvPicPr>
          <p:cNvPr id="6" name="Resim 5">
            <a:extLst>
              <a:ext uri="{FF2B5EF4-FFF2-40B4-BE49-F238E27FC236}">
                <a16:creationId xmlns:a16="http://schemas.microsoft.com/office/drawing/2014/main" id="{8ED198CC-AF27-4AE6-A253-09CDCECC9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217" y="2941277"/>
            <a:ext cx="5151566" cy="975445"/>
          </a:xfrm>
          <a:prstGeom prst="rect">
            <a:avLst/>
          </a:prstGeom>
        </p:spPr>
      </p:pic>
    </p:spTree>
    <p:extLst>
      <p:ext uri="{BB962C8B-B14F-4D97-AF65-F5344CB8AC3E}">
        <p14:creationId xmlns:p14="http://schemas.microsoft.com/office/powerpoint/2010/main" val="239189963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657</Words>
  <Application>Microsoft Office PowerPoint</Application>
  <PresentationFormat>Geniş ekran</PresentationFormat>
  <Paragraphs>56</Paragraphs>
  <Slides>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6</vt:i4>
      </vt:variant>
    </vt:vector>
  </HeadingPairs>
  <TitlesOfParts>
    <vt:vector size="14" baseType="lpstr">
      <vt:lpstr>Arial</vt:lpstr>
      <vt:lpstr>Calibri</vt:lpstr>
      <vt:lpstr>Calibri Light</vt:lpstr>
      <vt:lpstr>charter</vt:lpstr>
      <vt:lpstr>consolas</vt:lpstr>
      <vt:lpstr>consolas</vt:lpstr>
      <vt:lpstr>sohne</vt:lpstr>
      <vt:lpstr>Office Teması</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Volkan Yörükoğlu</dc:creator>
  <cp:lastModifiedBy>Volkan Yörükoğlu</cp:lastModifiedBy>
  <cp:revision>5</cp:revision>
  <dcterms:created xsi:type="dcterms:W3CDTF">2021-10-15T06:45:34Z</dcterms:created>
  <dcterms:modified xsi:type="dcterms:W3CDTF">2021-10-15T12:54:29Z</dcterms:modified>
</cp:coreProperties>
</file>