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notesMasterIdLst>
    <p:notesMasterId r:id="rId3"/>
  </p:notesMasterIdLst>
  <p:sldIdLst>
    <p:sldId id="256" r:id="rId2"/>
  </p:sldIdLst>
  <p:sldSz cx="51206400" cy="320040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A04183-9B32-41BD-8656-A8AC2B843441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orient="horz" pos="19087">
          <p15:clr>
            <a:srgbClr val="A4A3A4"/>
          </p15:clr>
        </p15:guide>
        <p15:guide id="3" orient="horz" pos="3625">
          <p15:clr>
            <a:srgbClr val="A4A3A4"/>
          </p15:clr>
        </p15:guide>
        <p15:guide id="4" orient="horz" pos="2070">
          <p15:clr>
            <a:srgbClr val="A4A3A4"/>
          </p15:clr>
        </p15:guide>
        <p15:guide id="5" pos="7439">
          <p15:clr>
            <a:srgbClr val="A4A3A4"/>
          </p15:clr>
        </p15:guide>
        <p15:guide id="6" pos="8412">
          <p15:clr>
            <a:srgbClr val="A4A3A4"/>
          </p15:clr>
        </p15:guide>
        <p15:guide id="7" pos="15311">
          <p15:clr>
            <a:srgbClr val="A4A3A4"/>
          </p15:clr>
        </p15:guide>
        <p15:guide id="8" pos="24535">
          <p15:clr>
            <a:srgbClr val="A4A3A4"/>
          </p15:clr>
        </p15:guide>
        <p15:guide id="9" pos="1150">
          <p15:clr>
            <a:srgbClr val="A4A3A4"/>
          </p15:clr>
        </p15:guide>
        <p15:guide id="10" pos="16330">
          <p15:clr>
            <a:srgbClr val="A4A3A4"/>
          </p15:clr>
        </p15:guide>
        <p15:guide id="11" pos="23563">
          <p15:clr>
            <a:srgbClr val="A4A3A4"/>
          </p15:clr>
        </p15:guide>
        <p15:guide id="12" pos="30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81C"/>
    <a:srgbClr val="191919"/>
    <a:srgbClr val="FFFF66"/>
    <a:srgbClr val="FFFFE1"/>
    <a:srgbClr val="FFF3F3"/>
    <a:srgbClr val="800040"/>
    <a:srgbClr val="004080"/>
    <a:srgbClr val="FF6FC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44" d="100"/>
          <a:sy n="44" d="100"/>
        </p:scale>
        <p:origin x="42" y="-5760"/>
      </p:cViewPr>
      <p:guideLst>
        <p:guide orient="horz" pos="697"/>
        <p:guide orient="horz" pos="19087"/>
        <p:guide orient="horz" pos="3625"/>
        <p:guide orient="horz" pos="2070"/>
        <p:guide pos="7439"/>
        <p:guide pos="8412"/>
        <p:guide pos="15311"/>
        <p:guide pos="24535"/>
        <p:guide pos="1150"/>
        <p:guide pos="16330"/>
        <p:guide pos="23563"/>
        <p:guide pos="30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0CA250A-CA05-49B7-ADB5-EB93597F2095}" type="datetime1">
              <a:rPr lang="en-US" altLang="en-US"/>
              <a:pPr/>
              <a:t>12/12/2015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3840163"/>
            <a:ext cx="307213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F5B457C-4A67-47FB-880C-BE3F218E32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034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9600" dirty="0" smtClean="0">
              <a:solidFill>
                <a:srgbClr val="FF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8F92CDB-728C-47A7-9D6C-63CC934D6B4D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6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9511"/>
            <a:ext cx="51206400" cy="32043513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9682" y="11221159"/>
            <a:ext cx="32621131" cy="7682743"/>
          </a:xfrm>
        </p:spPr>
        <p:txBody>
          <a:bodyPr anchor="b">
            <a:noAutofit/>
          </a:bodyPr>
          <a:lstStyle>
            <a:lvl1pPr algn="r">
              <a:defRPr sz="2268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9682" y="18903890"/>
            <a:ext cx="32621131" cy="511886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0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49FD-5A2D-429A-996F-976C8C40AF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98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7" y="2844800"/>
            <a:ext cx="36106006" cy="15883467"/>
          </a:xfrm>
        </p:spPr>
        <p:txBody>
          <a:bodyPr anchor="ctr">
            <a:normAutofit/>
          </a:bodyPr>
          <a:lstStyle>
            <a:lvl1pPr algn="l">
              <a:defRPr sz="184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7" y="20861867"/>
            <a:ext cx="36106006" cy="7331156"/>
          </a:xfrm>
        </p:spPr>
        <p:txBody>
          <a:bodyPr anchor="ctr">
            <a:normAutofit/>
          </a:bodyPr>
          <a:lstStyle>
            <a:lvl1pPr marL="0" indent="0" algn="l">
              <a:buNone/>
              <a:defRPr sz="7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2024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0F3B-4055-4BBD-B64F-BCC0E7C596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77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603" y="2844800"/>
            <a:ext cx="33995363" cy="14105467"/>
          </a:xfrm>
        </p:spPr>
        <p:txBody>
          <a:bodyPr anchor="ctr">
            <a:normAutofit/>
          </a:bodyPr>
          <a:lstStyle>
            <a:lvl1pPr algn="l">
              <a:defRPr sz="184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37784" y="16950267"/>
            <a:ext cx="30343001" cy="177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67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920240" indent="0">
              <a:buFontTx/>
              <a:buNone/>
              <a:defRPr/>
            </a:lvl2pPr>
            <a:lvl3pPr marL="3840480" indent="0">
              <a:buFontTx/>
              <a:buNone/>
              <a:defRPr/>
            </a:lvl3pPr>
            <a:lvl4pPr marL="5760720" indent="0">
              <a:buFontTx/>
              <a:buNone/>
              <a:defRPr/>
            </a:lvl4pPr>
            <a:lvl5pPr marL="768096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7" y="20861867"/>
            <a:ext cx="36106006" cy="7331156"/>
          </a:xfrm>
        </p:spPr>
        <p:txBody>
          <a:bodyPr anchor="ctr">
            <a:normAutofit/>
          </a:bodyPr>
          <a:lstStyle>
            <a:lvl1pPr marL="0" indent="0" algn="l">
              <a:buNone/>
              <a:defRPr sz="7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2024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0F3B-4055-4BBD-B64F-BCC0E7C5967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275854" y="3688431"/>
            <a:ext cx="2560320" cy="2728955"/>
          </a:xfrm>
          <a:prstGeom prst="rect">
            <a:avLst/>
          </a:prstGeom>
        </p:spPr>
        <p:txBody>
          <a:bodyPr vert="horz" lIns="384048" tIns="192024" rIns="384048" bIns="192024" rtlCol="0" anchor="ctr">
            <a:noAutofit/>
          </a:bodyPr>
          <a:lstStyle/>
          <a:p>
            <a:pPr lvl="0"/>
            <a:r>
              <a:rPr lang="en-US" sz="33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50646" y="13470595"/>
            <a:ext cx="2560320" cy="2728955"/>
          </a:xfrm>
          <a:prstGeom prst="rect">
            <a:avLst/>
          </a:prstGeom>
        </p:spPr>
        <p:txBody>
          <a:bodyPr vert="horz" lIns="384048" tIns="192024" rIns="384048" bIns="192024" rtlCol="0" anchor="ctr">
            <a:noAutofit/>
          </a:bodyPr>
          <a:lstStyle/>
          <a:p>
            <a:pPr lvl="0"/>
            <a:r>
              <a:rPr lang="en-US" sz="33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44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23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7" y="9015944"/>
            <a:ext cx="36106006" cy="12112147"/>
          </a:xfrm>
        </p:spPr>
        <p:txBody>
          <a:bodyPr anchor="b">
            <a:normAutofit/>
          </a:bodyPr>
          <a:lstStyle>
            <a:lvl1pPr algn="l">
              <a:defRPr sz="184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7" y="21128091"/>
            <a:ext cx="36106006" cy="7064932"/>
          </a:xfrm>
        </p:spPr>
        <p:txBody>
          <a:bodyPr anchor="t">
            <a:normAutofit/>
          </a:bodyPr>
          <a:lstStyle>
            <a:lvl1pPr marL="0" indent="0" algn="l">
              <a:buNone/>
              <a:defRPr sz="7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2024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0F3B-4055-4BBD-B64F-BCC0E7C596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601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603" y="2844800"/>
            <a:ext cx="33995363" cy="14105467"/>
          </a:xfrm>
        </p:spPr>
        <p:txBody>
          <a:bodyPr anchor="ctr">
            <a:normAutofit/>
          </a:bodyPr>
          <a:lstStyle>
            <a:lvl1pPr algn="l">
              <a:defRPr sz="184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44796" y="18728267"/>
            <a:ext cx="36106010" cy="239982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00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20240" indent="0">
              <a:buFontTx/>
              <a:buNone/>
              <a:defRPr/>
            </a:lvl2pPr>
            <a:lvl3pPr marL="3840480" indent="0">
              <a:buFontTx/>
              <a:buNone/>
              <a:defRPr/>
            </a:lvl3pPr>
            <a:lvl4pPr marL="5760720" indent="0">
              <a:buFontTx/>
              <a:buNone/>
              <a:defRPr/>
            </a:lvl4pPr>
            <a:lvl5pPr marL="768096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7" y="21128091"/>
            <a:ext cx="36106006" cy="7064932"/>
          </a:xfrm>
        </p:spPr>
        <p:txBody>
          <a:bodyPr anchor="t">
            <a:normAutofit/>
          </a:bodyPr>
          <a:lstStyle>
            <a:lvl1pPr marL="0" indent="0" algn="l">
              <a:buNone/>
              <a:defRPr sz="7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92024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0F3B-4055-4BBD-B64F-BCC0E7C5967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75854" y="3688431"/>
            <a:ext cx="2560320" cy="2728955"/>
          </a:xfrm>
          <a:prstGeom prst="rect">
            <a:avLst/>
          </a:prstGeom>
        </p:spPr>
        <p:txBody>
          <a:bodyPr vert="horz" lIns="384048" tIns="192024" rIns="384048" bIns="192024" rtlCol="0" anchor="ctr">
            <a:noAutofit/>
          </a:bodyPr>
          <a:lstStyle/>
          <a:p>
            <a:pPr lvl="0"/>
            <a:r>
              <a:rPr lang="en-US" sz="33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350646" y="13470595"/>
            <a:ext cx="2560320" cy="2728955"/>
          </a:xfrm>
          <a:prstGeom prst="rect">
            <a:avLst/>
          </a:prstGeom>
        </p:spPr>
        <p:txBody>
          <a:bodyPr vert="horz" lIns="384048" tIns="192024" rIns="384048" bIns="192024" rtlCol="0" anchor="ctr">
            <a:noAutofit/>
          </a:bodyPr>
          <a:lstStyle/>
          <a:p>
            <a:pPr lvl="0"/>
            <a:r>
              <a:rPr lang="en-US" sz="33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472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58" y="2844800"/>
            <a:ext cx="36070453" cy="14105467"/>
          </a:xfrm>
        </p:spPr>
        <p:txBody>
          <a:bodyPr anchor="ctr">
            <a:normAutofit/>
          </a:bodyPr>
          <a:lstStyle>
            <a:lvl1pPr algn="l">
              <a:defRPr sz="184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44796" y="18728267"/>
            <a:ext cx="36106010" cy="239982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0080">
                <a:solidFill>
                  <a:schemeClr val="accent1"/>
                </a:solidFill>
              </a:defRPr>
            </a:lvl1pPr>
            <a:lvl2pPr marL="1920240" indent="0">
              <a:buFontTx/>
              <a:buNone/>
              <a:defRPr/>
            </a:lvl2pPr>
            <a:lvl3pPr marL="3840480" indent="0">
              <a:buFontTx/>
              <a:buNone/>
              <a:defRPr/>
            </a:lvl3pPr>
            <a:lvl4pPr marL="5760720" indent="0">
              <a:buFontTx/>
              <a:buNone/>
              <a:defRPr/>
            </a:lvl4pPr>
            <a:lvl5pPr marL="768096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7" y="21128091"/>
            <a:ext cx="36106006" cy="7064932"/>
          </a:xfrm>
        </p:spPr>
        <p:txBody>
          <a:bodyPr anchor="t">
            <a:normAutofit/>
          </a:bodyPr>
          <a:lstStyle>
            <a:lvl1pPr marL="0" indent="0" algn="l">
              <a:buNone/>
              <a:defRPr sz="7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92024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0F3B-4055-4BBD-B64F-BCC0E7C596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784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F344-7FF6-4139-9478-2AE94C7B5A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8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64229" y="2844798"/>
            <a:ext cx="5479921" cy="2450677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4807" y="2844800"/>
            <a:ext cx="29652630" cy="245067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C338-BE3E-47B8-97C4-D3614E9D087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53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628C-8433-484E-BF62-47CD552BED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84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7" y="12604048"/>
            <a:ext cx="36106006" cy="8524045"/>
          </a:xfrm>
        </p:spPr>
        <p:txBody>
          <a:bodyPr anchor="b"/>
          <a:lstStyle>
            <a:lvl1pPr algn="l">
              <a:defRPr sz="16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7" y="21128091"/>
            <a:ext cx="36106006" cy="4015200"/>
          </a:xfrm>
        </p:spPr>
        <p:txBody>
          <a:bodyPr anchor="t"/>
          <a:lstStyle>
            <a:lvl1pPr marL="0" indent="0" algn="l">
              <a:buNone/>
              <a:defRPr sz="8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92024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C91F-6DA9-486F-B3B2-21555BBB17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44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4805" y="10082749"/>
            <a:ext cx="17572947" cy="181102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77874" y="10082751"/>
            <a:ext cx="17572943" cy="181102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CDF-BF21-4BF6-8BD5-875879F28AC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22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8131" y="10084587"/>
            <a:ext cx="17579617" cy="2689223"/>
          </a:xfrm>
        </p:spPr>
        <p:txBody>
          <a:bodyPr anchor="b">
            <a:noAutofit/>
          </a:bodyPr>
          <a:lstStyle>
            <a:lvl1pPr marL="0" indent="0">
              <a:buNone/>
              <a:defRPr sz="10080" b="0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8131" y="12773812"/>
            <a:ext cx="17579617" cy="1541921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71208" y="10084587"/>
            <a:ext cx="17579596" cy="2689223"/>
          </a:xfrm>
        </p:spPr>
        <p:txBody>
          <a:bodyPr anchor="b">
            <a:noAutofit/>
          </a:bodyPr>
          <a:lstStyle>
            <a:lvl1pPr marL="0" indent="0">
              <a:buNone/>
              <a:defRPr sz="10080" b="0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71215" y="12773812"/>
            <a:ext cx="17579591" cy="1541921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B3C7-43B2-4F9E-9157-915CF5FE1C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03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3" y="2844800"/>
            <a:ext cx="36106006" cy="6163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A4BC-0E24-40D3-A48F-088E2657BE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85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8654-CC8D-4DD5-9175-22D3F53668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8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3" y="6993485"/>
            <a:ext cx="16189018" cy="5966175"/>
          </a:xfrm>
        </p:spPr>
        <p:txBody>
          <a:bodyPr anchor="b">
            <a:normAutofit/>
          </a:bodyPr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3938" y="2402981"/>
            <a:ext cx="18956872" cy="2579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4803" y="12959658"/>
            <a:ext cx="16189018" cy="12060762"/>
          </a:xfrm>
        </p:spPr>
        <p:txBody>
          <a:bodyPr>
            <a:normAutofit/>
          </a:bodyPr>
          <a:lstStyle>
            <a:lvl1pPr marL="0" indent="0">
              <a:buNone/>
              <a:defRPr sz="5880"/>
            </a:lvl1pPr>
            <a:lvl2pPr marL="1919665" indent="0">
              <a:buNone/>
              <a:defRPr sz="5880"/>
            </a:lvl2pPr>
            <a:lvl3pPr marL="3839329" indent="0">
              <a:buNone/>
              <a:defRPr sz="5040"/>
            </a:lvl3pPr>
            <a:lvl4pPr marL="5758994" indent="0">
              <a:buNone/>
              <a:defRPr sz="4200"/>
            </a:lvl4pPr>
            <a:lvl5pPr marL="7678654" indent="0">
              <a:buNone/>
              <a:defRPr sz="4200"/>
            </a:lvl5pPr>
            <a:lvl6pPr marL="9598319" indent="0">
              <a:buNone/>
              <a:defRPr sz="4200"/>
            </a:lvl6pPr>
            <a:lvl7pPr marL="11517983" indent="0">
              <a:buNone/>
              <a:defRPr sz="4200"/>
            </a:lvl7pPr>
            <a:lvl8pPr marL="13437648" indent="0">
              <a:buNone/>
              <a:defRPr sz="4200"/>
            </a:lvl8pPr>
            <a:lvl9pPr marL="15357313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699-5B77-4D8F-9E33-D78C345DEE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36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5" y="22402800"/>
            <a:ext cx="36106001" cy="2644777"/>
          </a:xfrm>
        </p:spPr>
        <p:txBody>
          <a:bodyPr anchor="b">
            <a:normAutofit/>
          </a:bodyPr>
          <a:lstStyle>
            <a:lvl1pPr algn="l">
              <a:defRPr sz="100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44803" y="2844800"/>
            <a:ext cx="36106006" cy="17946684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1920240" indent="0">
              <a:buNone/>
              <a:defRPr sz="6720"/>
            </a:lvl2pPr>
            <a:lvl3pPr marL="3840480" indent="0">
              <a:buNone/>
              <a:defRPr sz="6720"/>
            </a:lvl3pPr>
            <a:lvl4pPr marL="5760720" indent="0">
              <a:buNone/>
              <a:defRPr sz="6720"/>
            </a:lvl4pPr>
            <a:lvl5pPr marL="7680960" indent="0">
              <a:buNone/>
              <a:defRPr sz="6720"/>
            </a:lvl5pPr>
            <a:lvl6pPr marL="9601200" indent="0">
              <a:buNone/>
              <a:defRPr sz="6720"/>
            </a:lvl6pPr>
            <a:lvl7pPr marL="11521440" indent="0">
              <a:buNone/>
              <a:defRPr sz="6720"/>
            </a:lvl7pPr>
            <a:lvl8pPr marL="13441680" indent="0">
              <a:buNone/>
              <a:defRPr sz="6720"/>
            </a:lvl8pPr>
            <a:lvl9pPr marL="15361920" indent="0">
              <a:buNone/>
              <a:defRPr sz="67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4805" y="25047578"/>
            <a:ext cx="36106001" cy="3145445"/>
          </a:xfrm>
        </p:spPr>
        <p:txBody>
          <a:bodyPr>
            <a:normAutofit/>
          </a:bodyPr>
          <a:lstStyle>
            <a:lvl1pPr marL="0" indent="0">
              <a:buNone/>
              <a:defRPr sz="5040"/>
            </a:lvl1pPr>
            <a:lvl2pPr marL="1920240" indent="0">
              <a:buNone/>
              <a:defRPr sz="5040"/>
            </a:lvl2pPr>
            <a:lvl3pPr marL="3840480" indent="0">
              <a:buNone/>
              <a:defRPr sz="4200"/>
            </a:lvl3pPr>
            <a:lvl4pPr marL="5760720" indent="0">
              <a:buNone/>
              <a:defRPr sz="3780"/>
            </a:lvl4pPr>
            <a:lvl5pPr marL="7680960" indent="0">
              <a:buNone/>
              <a:defRPr sz="3780"/>
            </a:lvl5pPr>
            <a:lvl6pPr marL="9601200" indent="0">
              <a:buNone/>
              <a:defRPr sz="3780"/>
            </a:lvl6pPr>
            <a:lvl7pPr marL="11521440" indent="0">
              <a:buNone/>
              <a:defRPr sz="3780"/>
            </a:lvl7pPr>
            <a:lvl8pPr marL="13441680" indent="0">
              <a:buNone/>
              <a:defRPr sz="3780"/>
            </a:lvl8pPr>
            <a:lvl9pPr marL="15361920" indent="0">
              <a:buNone/>
              <a:defRPr sz="37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4D66-D024-498F-8F83-CBDB5837C2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72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9511"/>
            <a:ext cx="51206400" cy="3204351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4803" y="2844800"/>
            <a:ext cx="36106006" cy="6163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3" y="10082751"/>
            <a:ext cx="36106006" cy="18110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261561" y="28193025"/>
            <a:ext cx="3830144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4803" y="28193025"/>
            <a:ext cx="2644997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80787" y="28193025"/>
            <a:ext cx="2870024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accent1"/>
                </a:solidFill>
              </a:defRPr>
            </a:lvl1pPr>
          </a:lstStyle>
          <a:p>
            <a:fld id="{BB100F3B-4055-4BBD-B64F-BCC0E7C596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74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1920240" rtl="0" eaLnBrk="1" latinLnBrk="0" hangingPunct="1">
        <a:spcBef>
          <a:spcPct val="0"/>
        </a:spcBef>
        <a:buNone/>
        <a:defRPr sz="1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440180" indent="-144018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20390" indent="-120015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800600" indent="-96012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720840" indent="-96012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641080" indent="-96012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561320" indent="-96012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481560" indent="-96012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401800" indent="-96012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322040" indent="-96012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youtube.com/watch?v=8z3h4Uv9YbE&amp;ab_channel=NewCircleTraining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0" y="0"/>
            <a:ext cx="51206400" cy="32004000"/>
          </a:xfrm>
          <a:prstGeom prst="rect">
            <a:avLst/>
          </a:prstGeom>
          <a:solidFill>
            <a:schemeClr val="bg1">
              <a:alpha val="7843"/>
            </a:schemeClr>
          </a:solidFill>
          <a:ln w="9525">
            <a:solidFill>
              <a:srgbClr val="D8D8D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995488" y="6902450"/>
            <a:ext cx="10512425" cy="180116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0" tIns="457200" rIns="914400" bIns="9144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6000" b="1" dirty="0" smtClean="0">
                <a:latin typeface="Calibri" panose="020F0502020204030204" pitchFamily="34" charset="0"/>
              </a:rPr>
              <a:t>Introduction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sz="2800" dirty="0" smtClean="0">
                <a:latin typeface="Calibri" panose="020F0502020204030204" pitchFamily="34" charset="0"/>
              </a:rPr>
              <a:t>The </a:t>
            </a:r>
            <a:r>
              <a:rPr lang="en-US" altLang="ja-JP" sz="2800" dirty="0" smtClean="0">
                <a:latin typeface="Calibri" panose="020F0502020204030204" pitchFamily="34" charset="0"/>
              </a:rPr>
              <a:t>idea is to develop a web application for a computer science students who would like to learn Scala programming language and functional programming </a:t>
            </a:r>
            <a:r>
              <a:rPr lang="en-US" altLang="ja-JP" sz="2800" dirty="0" smtClean="0">
                <a:latin typeface="Calibri" panose="020F0502020204030204" pitchFamily="34" charset="0"/>
              </a:rPr>
              <a:t>paradigm. </a:t>
            </a:r>
            <a:r>
              <a:rPr lang="en-IE" altLang="ja-JP" sz="2800" dirty="0" smtClean="0">
                <a:latin typeface="Calibri" panose="020F0502020204030204" pitchFamily="34" charset="0"/>
              </a:rPr>
              <a:t>The </a:t>
            </a:r>
            <a:r>
              <a:rPr lang="en-IE" altLang="ja-JP" sz="2800" dirty="0" smtClean="0">
                <a:latin typeface="Calibri" panose="020F0502020204030204" pitchFamily="34" charset="0"/>
              </a:rPr>
              <a:t>application will be developed using Scala itself and Play Framework</a:t>
            </a:r>
            <a:r>
              <a:rPr lang="en-IE" altLang="ja-JP" sz="2800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endParaRPr lang="en-IE" altLang="ja-JP" sz="2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IE" altLang="ja-JP" sz="4000" b="1" dirty="0">
                <a:latin typeface="Calibri" panose="020F0502020204030204" pitchFamily="34" charset="0"/>
              </a:rPr>
              <a:t>Research Questions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Calibri" panose="020F0502020204030204" pitchFamily="34" charset="0"/>
              </a:rPr>
              <a:t>What exactly is functional programming paradigm and what benefits does it bring </a:t>
            </a:r>
            <a:r>
              <a:rPr lang="en-US" altLang="ja-JP" sz="2800" dirty="0" smtClean="0">
                <a:latin typeface="Calibri" panose="020F0502020204030204" pitchFamily="34" charset="0"/>
              </a:rPr>
              <a:t>to application </a:t>
            </a:r>
            <a:r>
              <a:rPr lang="en-US" altLang="ja-JP" sz="2800" dirty="0">
                <a:latin typeface="Calibri" panose="020F0502020204030204" pitchFamily="34" charset="0"/>
              </a:rPr>
              <a:t>development?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Calibri" panose="020F0502020204030204" pitchFamily="34" charset="0"/>
              </a:rPr>
              <a:t>What are the advantages and disadvantages of </a:t>
            </a:r>
            <a:r>
              <a:rPr lang="en-US" altLang="ja-JP" sz="2800" dirty="0" smtClean="0">
                <a:latin typeface="Calibri" panose="020F0502020204030204" pitchFamily="34" charset="0"/>
              </a:rPr>
              <a:t>Play! </a:t>
            </a:r>
            <a:r>
              <a:rPr lang="en-US" altLang="ja-JP" sz="2800" dirty="0">
                <a:latin typeface="Calibri" panose="020F0502020204030204" pitchFamily="34" charset="0"/>
              </a:rPr>
              <a:t>framework in terms of </a:t>
            </a:r>
            <a:r>
              <a:rPr lang="en-US" altLang="ja-JP" sz="2800" dirty="0" smtClean="0">
                <a:latin typeface="Calibri" panose="020F0502020204030204" pitchFamily="34" charset="0"/>
              </a:rPr>
              <a:t>productivity</a:t>
            </a:r>
            <a:r>
              <a:rPr lang="en-US" altLang="ja-JP" sz="2800" dirty="0">
                <a:latin typeface="Calibri" panose="020F0502020204030204" pitchFamily="34" charset="0"/>
              </a:rPr>
              <a:t>, performance and scalability and in comparison to other Web Application </a:t>
            </a:r>
            <a:r>
              <a:rPr lang="en-US" altLang="ja-JP" sz="2800" dirty="0" smtClean="0">
                <a:latin typeface="Calibri" panose="020F0502020204030204" pitchFamily="34" charset="0"/>
              </a:rPr>
              <a:t>frameworks such as Java EE?</a:t>
            </a:r>
            <a:endParaRPr lang="en-US" altLang="ja-JP" sz="2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10000"/>
              </a:spcBef>
            </a:pPr>
            <a:endParaRPr lang="en-IE" altLang="ja-JP" sz="2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IE" altLang="ja-JP" sz="4000" b="1" dirty="0" smtClean="0">
                <a:latin typeface="Calibri" panose="020F0502020204030204" pitchFamily="34" charset="0"/>
              </a:rPr>
              <a:t>Benefits</a:t>
            </a:r>
            <a:endParaRPr lang="en-US" altLang="ja-JP" sz="4000" b="1" dirty="0">
              <a:latin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latin typeface="Calibri" panose="020F0502020204030204" pitchFamily="34" charset="0"/>
              </a:rPr>
              <a:t>Filling </a:t>
            </a:r>
            <a:r>
              <a:rPr lang="en-US" altLang="ja-JP" sz="2800" dirty="0">
                <a:latin typeface="Calibri" panose="020F0502020204030204" pitchFamily="34" charset="0"/>
              </a:rPr>
              <a:t>the ’educative hole’ in the Computer Science </a:t>
            </a:r>
            <a:r>
              <a:rPr lang="en-US" altLang="ja-JP" sz="2800" dirty="0" smtClean="0">
                <a:latin typeface="Calibri" panose="020F0502020204030204" pitchFamily="34" charset="0"/>
              </a:rPr>
              <a:t>courses </a:t>
            </a:r>
            <a:r>
              <a:rPr lang="en-US" altLang="ja-JP" sz="2800" dirty="0">
                <a:latin typeface="Calibri" panose="020F0502020204030204" pitchFamily="34" charset="0"/>
              </a:rPr>
              <a:t>curriculum by </a:t>
            </a:r>
            <a:r>
              <a:rPr lang="en-US" altLang="ja-JP" sz="2800" dirty="0" smtClean="0">
                <a:latin typeface="Calibri" panose="020F0502020204030204" pitchFamily="34" charset="0"/>
              </a:rPr>
              <a:t>creating learning </a:t>
            </a:r>
            <a:r>
              <a:rPr lang="en-US" altLang="ja-JP" sz="2800" dirty="0">
                <a:latin typeface="Calibri" panose="020F0502020204030204" pitchFamily="34" charset="0"/>
              </a:rPr>
              <a:t>web resource</a:t>
            </a:r>
            <a:r>
              <a:rPr lang="en-US" altLang="ja-JP" sz="28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latin typeface="Calibri" panose="020F0502020204030204" pitchFamily="34" charset="0"/>
              </a:rPr>
              <a:t>Acquiring </a:t>
            </a:r>
            <a:r>
              <a:rPr lang="en-US" altLang="ja-JP" sz="2800" dirty="0">
                <a:latin typeface="Calibri" panose="020F0502020204030204" pitchFamily="34" charset="0"/>
              </a:rPr>
              <a:t>valuable skills and deeper insides into </a:t>
            </a:r>
            <a:r>
              <a:rPr lang="en-US" altLang="ja-JP" sz="2800" dirty="0" smtClean="0">
                <a:latin typeface="Calibri" panose="020F0502020204030204" pitchFamily="34" charset="0"/>
              </a:rPr>
              <a:t>functional </a:t>
            </a:r>
            <a:r>
              <a:rPr lang="en-US" altLang="ja-JP" sz="2800" dirty="0">
                <a:latin typeface="Calibri" panose="020F0502020204030204" pitchFamily="34" charset="0"/>
              </a:rPr>
              <a:t>programming </a:t>
            </a:r>
            <a:r>
              <a:rPr lang="en-US" altLang="ja-JP" sz="2800" dirty="0" smtClean="0">
                <a:latin typeface="Calibri" panose="020F0502020204030204" pitchFamily="34" charset="0"/>
              </a:rPr>
              <a:t>paradigm and </a:t>
            </a:r>
            <a:r>
              <a:rPr lang="en-US" altLang="ja-JP" sz="2800" dirty="0">
                <a:latin typeface="Calibri" panose="020F0502020204030204" pitchFamily="34" charset="0"/>
              </a:rPr>
              <a:t>design patterns</a:t>
            </a:r>
            <a:r>
              <a:rPr lang="en-US" altLang="ja-JP" sz="28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Calibri" panose="020F0502020204030204" pitchFamily="34" charset="0"/>
              </a:rPr>
              <a:t>Learning Scala programming language and better understanding of Java SE 8 </a:t>
            </a:r>
            <a:r>
              <a:rPr lang="en-US" altLang="ja-JP" sz="2800" dirty="0" smtClean="0">
                <a:latin typeface="Calibri" panose="020F0502020204030204" pitchFamily="34" charset="0"/>
              </a:rPr>
              <a:t>platform </a:t>
            </a:r>
            <a:r>
              <a:rPr lang="en-US" altLang="ja-JP" sz="2800" dirty="0">
                <a:latin typeface="Calibri" panose="020F0502020204030204" pitchFamily="34" charset="0"/>
              </a:rPr>
              <a:t>and Java Virtual Machine (JVM</a:t>
            </a:r>
            <a:r>
              <a:rPr lang="en-US" altLang="ja-JP" sz="2800" dirty="0" smtClean="0">
                <a:latin typeface="Calibri" panose="020F0502020204030204" pitchFamily="34" charset="0"/>
              </a:rPr>
              <a:t>).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Calibri" panose="020F0502020204030204" pitchFamily="34" charset="0"/>
              </a:rPr>
              <a:t>Building valuable skill set in contemporary web application development and </a:t>
            </a:r>
            <a:r>
              <a:rPr lang="en-US" altLang="ja-JP" sz="2800" dirty="0" smtClean="0">
                <a:latin typeface="Calibri" panose="020F0502020204030204" pitchFamily="34" charset="0"/>
              </a:rPr>
              <a:t>acquiring </a:t>
            </a:r>
            <a:r>
              <a:rPr lang="en-US" altLang="ja-JP" sz="2800" dirty="0">
                <a:latin typeface="Calibri" panose="020F0502020204030204" pitchFamily="34" charset="0"/>
              </a:rPr>
              <a:t>a better understanding of MVC design </a:t>
            </a:r>
            <a:r>
              <a:rPr lang="en-US" altLang="ja-JP" sz="2800" dirty="0" smtClean="0">
                <a:latin typeface="Calibri" panose="020F0502020204030204" pitchFamily="34" charset="0"/>
              </a:rPr>
              <a:t>pattern.</a:t>
            </a:r>
          </a:p>
          <a:p>
            <a:pPr eaLnBrk="1" hangingPunct="1">
              <a:spcBef>
                <a:spcPct val="10000"/>
              </a:spcBef>
            </a:pPr>
            <a:endParaRPr lang="en-IE" altLang="ja-JP" sz="2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IE" altLang="ja-JP" sz="4000" b="1" dirty="0" smtClean="0">
                <a:latin typeface="Calibri" panose="020F0502020204030204" pitchFamily="34" charset="0"/>
              </a:rPr>
              <a:t>Deliverables</a:t>
            </a:r>
            <a:endParaRPr lang="en-IE" altLang="ja-JP" sz="4000" b="1" dirty="0">
              <a:latin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IE" altLang="ja-JP" sz="2800" dirty="0" smtClean="0">
                <a:latin typeface="Calibri" panose="020F0502020204030204" pitchFamily="34" charset="0"/>
              </a:rPr>
              <a:t>Working and deployed web application prototype.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IE" altLang="ja-JP" sz="2800" dirty="0" smtClean="0">
                <a:latin typeface="Calibri" panose="020F0502020204030204" pitchFamily="34" charset="0"/>
              </a:rPr>
              <a:t>Course content in form of lectures and exercises.</a:t>
            </a:r>
          </a:p>
          <a:p>
            <a:pPr eaLnBrk="1" hangingPunct="1">
              <a:spcBef>
                <a:spcPct val="10000"/>
              </a:spcBef>
            </a:pPr>
            <a:endParaRPr lang="en-IE" altLang="ja-JP" sz="2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IE" altLang="ja-JP" sz="4000" b="1" dirty="0" smtClean="0">
                <a:latin typeface="Calibri" panose="020F0502020204030204" pitchFamily="34" charset="0"/>
              </a:rPr>
              <a:t>Technologies</a:t>
            </a:r>
          </a:p>
          <a:p>
            <a:pPr eaLnBrk="1" hangingPunct="1">
              <a:spcBef>
                <a:spcPct val="10000"/>
              </a:spcBef>
            </a:pPr>
            <a:r>
              <a:rPr lang="en-IE" altLang="ja-JP" sz="2800" dirty="0">
                <a:latin typeface="Calibri" panose="020F0502020204030204" pitchFamily="34" charset="0"/>
              </a:rPr>
              <a:t>Ubuntu Server 14.04 LTS, Scala 2.11, Play 2.4.4, SBT, </a:t>
            </a:r>
            <a:r>
              <a:rPr lang="en-IE" altLang="ja-JP" sz="2800" dirty="0" err="1">
                <a:latin typeface="Calibri" panose="020F0502020204030204" pitchFamily="34" charset="0"/>
              </a:rPr>
              <a:t>Typesafe</a:t>
            </a:r>
            <a:r>
              <a:rPr lang="en-IE" altLang="ja-JP" sz="2800" dirty="0">
                <a:latin typeface="Calibri" panose="020F0502020204030204" pitchFamily="34" charset="0"/>
              </a:rPr>
              <a:t> Activator, MySQL server, IntelliJ IDEA 15 with Scala plugin, Git and GitHub</a:t>
            </a:r>
            <a:r>
              <a:rPr lang="en-IE" altLang="ja-JP" sz="2800" dirty="0" smtClean="0">
                <a:latin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endParaRPr lang="en-IE" altLang="ja-JP" sz="2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en-US" sz="2800" dirty="0" smtClean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38485082" y="21169360"/>
            <a:ext cx="10512425" cy="68504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0" tIns="457200" rIns="914400" bIns="9144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 b="1" dirty="0" smtClean="0">
                <a:latin typeface="Calibri" panose="020F0502020204030204" pitchFamily="34" charset="0"/>
              </a:rPr>
              <a:t>References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i="1" dirty="0" err="1">
                <a:latin typeface="Calibri" panose="020F0502020204030204" pitchFamily="34" charset="0"/>
              </a:rPr>
              <a:t>Brikman</a:t>
            </a:r>
            <a:r>
              <a:rPr lang="en-US" altLang="en-US" sz="2800" i="1" dirty="0">
                <a:latin typeface="Calibri" panose="020F0502020204030204" pitchFamily="34" charset="0"/>
              </a:rPr>
              <a:t>, </a:t>
            </a:r>
            <a:r>
              <a:rPr lang="en-US" altLang="en-US" sz="2800" i="1" dirty="0" err="1">
                <a:latin typeface="Calibri" panose="020F0502020204030204" pitchFamily="34" charset="0"/>
              </a:rPr>
              <a:t>Yevgeniy</a:t>
            </a:r>
            <a:r>
              <a:rPr lang="en-US" altLang="en-US" sz="2800" i="1" dirty="0">
                <a:latin typeface="Calibri" panose="020F0502020204030204" pitchFamily="34" charset="0"/>
              </a:rPr>
              <a:t>, The Play Framework at LinkedIn: Productivity and </a:t>
            </a:r>
            <a:r>
              <a:rPr lang="en-US" altLang="en-US" sz="2800" i="1" dirty="0" smtClean="0">
                <a:latin typeface="Calibri" panose="020F0502020204030204" pitchFamily="34" charset="0"/>
              </a:rPr>
              <a:t>Performance at Scale</a:t>
            </a:r>
            <a:r>
              <a:rPr lang="en-US" altLang="en-US" sz="2800" dirty="0" smtClean="0">
                <a:latin typeface="Calibri" panose="020F0502020204030204" pitchFamily="34" charset="0"/>
              </a:rPr>
              <a:t>, </a:t>
            </a:r>
            <a:r>
              <a:rPr lang="en-US" altLang="en-US" sz="2800" dirty="0" smtClean="0">
                <a:latin typeface="Calibri" panose="020F0502020204030204" pitchFamily="34" charset="0"/>
                <a:hlinkClick r:id="rId3"/>
              </a:rPr>
              <a:t>https://www.youtube.com/watch?v=8z3h4Uv9YbE&amp;ab_channel=NewCircleTraining</a:t>
            </a:r>
            <a:r>
              <a:rPr lang="en-US" altLang="en-US" sz="2800" dirty="0" smtClean="0">
                <a:latin typeface="Calibri" panose="020F0502020204030204" pitchFamily="34" charset="0"/>
              </a:rPr>
              <a:t> </a:t>
            </a:r>
            <a:r>
              <a:rPr lang="en-US" altLang="en-US" sz="2800" dirty="0">
                <a:latin typeface="Calibri" panose="020F0502020204030204" pitchFamily="34" charset="0"/>
              </a:rPr>
              <a:t>(2013-06-26</a:t>
            </a:r>
            <a:r>
              <a:rPr lang="en-US" altLang="en-US" sz="2800" dirty="0" smtClean="0">
                <a:latin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i="1" dirty="0">
                <a:latin typeface="Calibri" panose="020F0502020204030204" pitchFamily="34" charset="0"/>
              </a:rPr>
              <a:t>Paul </a:t>
            </a:r>
            <a:r>
              <a:rPr lang="en-US" altLang="en-US" sz="2800" i="1" dirty="0" err="1">
                <a:latin typeface="Calibri" panose="020F0502020204030204" pitchFamily="34" charset="0"/>
              </a:rPr>
              <a:t>Chiusano</a:t>
            </a:r>
            <a:r>
              <a:rPr lang="en-US" altLang="en-US" sz="2800" i="1" dirty="0">
                <a:latin typeface="Calibri" panose="020F0502020204030204" pitchFamily="34" charset="0"/>
              </a:rPr>
              <a:t>, </a:t>
            </a:r>
            <a:r>
              <a:rPr lang="en-US" altLang="en-US" sz="2800" i="1" dirty="0" err="1">
                <a:latin typeface="Calibri" panose="020F0502020204030204" pitchFamily="34" charset="0"/>
              </a:rPr>
              <a:t>Runar</a:t>
            </a:r>
            <a:r>
              <a:rPr lang="en-US" altLang="en-US" sz="2800" i="1" dirty="0">
                <a:latin typeface="Calibri" panose="020F0502020204030204" pitchFamily="34" charset="0"/>
              </a:rPr>
              <a:t> </a:t>
            </a:r>
            <a:r>
              <a:rPr lang="en-US" altLang="en-US" sz="2800" i="1" dirty="0" err="1">
                <a:latin typeface="Calibri" panose="020F0502020204030204" pitchFamily="34" charset="0"/>
              </a:rPr>
              <a:t>Bjarnason</a:t>
            </a:r>
            <a:r>
              <a:rPr lang="en-US" altLang="en-US" sz="2800" i="1" dirty="0">
                <a:latin typeface="Calibri" panose="020F0502020204030204" pitchFamily="34" charset="0"/>
              </a:rPr>
              <a:t>, Functional Programming in Scala., </a:t>
            </a:r>
            <a:r>
              <a:rPr lang="en-US" altLang="en-US" sz="2800" dirty="0">
                <a:latin typeface="Calibri" panose="020F0502020204030204" pitchFamily="34" charset="0"/>
              </a:rPr>
              <a:t>Shelter </a:t>
            </a:r>
            <a:r>
              <a:rPr lang="en-US" altLang="en-US" sz="2800" dirty="0" smtClean="0">
                <a:latin typeface="Calibri" panose="020F0502020204030204" pitchFamily="34" charset="0"/>
              </a:rPr>
              <a:t>Island, NY </a:t>
            </a:r>
            <a:r>
              <a:rPr lang="en-US" altLang="en-US" sz="2800" dirty="0">
                <a:latin typeface="Calibri" panose="020F0502020204030204" pitchFamily="34" charset="0"/>
              </a:rPr>
              <a:t>11964, Manning Publications Co., 2015. ISBN 9781617290657</a:t>
            </a:r>
            <a:r>
              <a:rPr lang="en-US" altLang="en-US" sz="2800" dirty="0" smtClean="0">
                <a:latin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i="1" dirty="0">
                <a:latin typeface="Calibri" panose="020F0502020204030204" pitchFamily="34" charset="0"/>
              </a:rPr>
              <a:t>Peter </a:t>
            </a:r>
            <a:r>
              <a:rPr lang="en-US" altLang="en-US" sz="2800" i="1" dirty="0" smtClean="0">
                <a:latin typeface="Calibri" panose="020F0502020204030204" pitchFamily="34" charset="0"/>
              </a:rPr>
              <a:t>Hilton, Erik Bakker, Francisco </a:t>
            </a:r>
            <a:r>
              <a:rPr lang="en-US" altLang="en-US" sz="2800" i="1" dirty="0" err="1" smtClean="0">
                <a:latin typeface="Calibri" panose="020F0502020204030204" pitchFamily="34" charset="0"/>
              </a:rPr>
              <a:t>Canedo</a:t>
            </a:r>
            <a:r>
              <a:rPr lang="en-US" altLang="en-US" sz="2800" i="1" dirty="0" smtClean="0">
                <a:latin typeface="Calibri" panose="020F0502020204030204" pitchFamily="34" charset="0"/>
              </a:rPr>
              <a:t>, Play for Scala, </a:t>
            </a:r>
            <a:r>
              <a:rPr lang="en-US" altLang="en-US" sz="2800" dirty="0">
                <a:latin typeface="Calibri" panose="020F0502020204030204" pitchFamily="34" charset="0"/>
              </a:rPr>
              <a:t>Shelter Island, NY 11964, Manning Publications Co., 2014. ISBN 9781617290794 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26300566" y="6902449"/>
            <a:ext cx="10510838" cy="14123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0" tIns="457200" rIns="914400" bIns="9144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6000" b="1" dirty="0" smtClean="0">
                <a:latin typeface="Calibri" panose="020F0502020204030204" pitchFamily="34" charset="0"/>
              </a:rPr>
              <a:t>Methodologies</a:t>
            </a:r>
          </a:p>
          <a:p>
            <a:pPr algn="just" eaLnBrk="1" hangingPunct="1"/>
            <a:endParaRPr lang="en-IE" altLang="en-US" sz="2800" dirty="0" smtClean="0">
              <a:latin typeface="Calibri" panose="020F0502020204030204" pitchFamily="34" charset="0"/>
            </a:endParaRPr>
          </a:p>
          <a:p>
            <a:pPr algn="just" eaLnBrk="1" hangingPunct="1"/>
            <a:r>
              <a:rPr lang="en-IE" altLang="en-US" sz="4000" b="1" dirty="0">
                <a:latin typeface="Calibri" panose="020F0502020204030204" pitchFamily="34" charset="0"/>
              </a:rPr>
              <a:t>Prototyping SDLC </a:t>
            </a:r>
            <a:r>
              <a:rPr lang="en-IE" altLang="en-US" sz="4000" b="1" dirty="0" smtClean="0">
                <a:latin typeface="Calibri" panose="020F0502020204030204" pitchFamily="34" charset="0"/>
              </a:rPr>
              <a:t>model</a:t>
            </a:r>
          </a:p>
          <a:p>
            <a:pPr algn="just" eaLnBrk="1" hangingPunct="1"/>
            <a:endParaRPr lang="en-IE" altLang="en-US" sz="4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IE" altLang="en-US" sz="4000" b="1" dirty="0" smtClean="0">
              <a:latin typeface="Calibri" panose="020F0502020204030204" pitchFamily="34" charset="0"/>
            </a:endParaRPr>
          </a:p>
          <a:p>
            <a:pPr algn="just" eaLnBrk="1" hangingPunct="1"/>
            <a:endParaRPr lang="en-IE" altLang="en-US" sz="4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IE" altLang="en-US" sz="4000" b="1" dirty="0" smtClean="0">
              <a:latin typeface="Calibri" panose="020F0502020204030204" pitchFamily="34" charset="0"/>
            </a:endParaRPr>
          </a:p>
          <a:p>
            <a:pPr algn="just" eaLnBrk="1" hangingPunct="1"/>
            <a:endParaRPr lang="en-IE" altLang="en-US" sz="4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IE" altLang="en-US" sz="4000" b="1" dirty="0" smtClean="0">
              <a:latin typeface="Calibri" panose="020F0502020204030204" pitchFamily="34" charset="0"/>
            </a:endParaRPr>
          </a:p>
          <a:p>
            <a:pPr algn="just" eaLnBrk="1" hangingPunct="1"/>
            <a:endParaRPr lang="en-IE" altLang="en-US" sz="4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IE" altLang="en-US" sz="4000" b="1" dirty="0" smtClean="0">
              <a:latin typeface="Calibri" panose="020F0502020204030204" pitchFamily="34" charset="0"/>
            </a:endParaRPr>
          </a:p>
          <a:p>
            <a:pPr algn="just" eaLnBrk="1" hangingPunct="1"/>
            <a:endParaRPr lang="en-IE" altLang="en-US" sz="4000" b="1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800" dirty="0">
                <a:latin typeface="Calibri" panose="020F0502020204030204" pitchFamily="34" charset="0"/>
              </a:rPr>
              <a:t>Instead of creating ‘a big design in advance’, prototyping methodology is allowing </a:t>
            </a:r>
            <a:r>
              <a:rPr lang="en-US" altLang="en-US" sz="2800" dirty="0" smtClean="0">
                <a:latin typeface="Calibri" panose="020F0502020204030204" pitchFamily="34" charset="0"/>
              </a:rPr>
              <a:t>the developer </a:t>
            </a:r>
            <a:r>
              <a:rPr lang="en-US" altLang="en-US" sz="2800" dirty="0">
                <a:latin typeface="Calibri" panose="020F0502020204030204" pitchFamily="34" charset="0"/>
              </a:rPr>
              <a:t>to change the design in each iteration of the design / development / evaluation </a:t>
            </a:r>
            <a:r>
              <a:rPr lang="en-US" altLang="en-US" sz="2800" dirty="0" smtClean="0">
                <a:latin typeface="Calibri" panose="020F0502020204030204" pitchFamily="34" charset="0"/>
              </a:rPr>
              <a:t>/ refining </a:t>
            </a:r>
            <a:r>
              <a:rPr lang="en-US" altLang="en-US" sz="2800" dirty="0">
                <a:latin typeface="Calibri" panose="020F0502020204030204" pitchFamily="34" charset="0"/>
              </a:rPr>
              <a:t>circle. I should expect major changes in design based on my lack of experience </a:t>
            </a:r>
            <a:r>
              <a:rPr lang="en-US" altLang="en-US" sz="2800" dirty="0" smtClean="0">
                <a:latin typeface="Calibri" panose="020F0502020204030204" pitchFamily="34" charset="0"/>
              </a:rPr>
              <a:t>in MVC </a:t>
            </a:r>
            <a:r>
              <a:rPr lang="en-US" altLang="en-US" sz="2800" dirty="0">
                <a:latin typeface="Calibri" panose="020F0502020204030204" pitchFamily="34" charset="0"/>
              </a:rPr>
              <a:t>web development and technologies I decided to use. The </a:t>
            </a:r>
            <a:r>
              <a:rPr lang="en-US" altLang="en-US" sz="2800" dirty="0" smtClean="0">
                <a:latin typeface="Calibri" panose="020F0502020204030204" pitchFamily="34" charset="0"/>
              </a:rPr>
              <a:t>prototyping methodology will </a:t>
            </a:r>
            <a:r>
              <a:rPr lang="en-US" altLang="en-US" sz="2800" dirty="0">
                <a:latin typeface="Calibri" panose="020F0502020204030204" pitchFamily="34" charset="0"/>
              </a:rPr>
              <a:t>allow me to have simple, but functioning prototype reasonably early. As more insights</a:t>
            </a:r>
          </a:p>
          <a:p>
            <a:pPr eaLnBrk="1" hangingPunct="1"/>
            <a:r>
              <a:rPr lang="en-US" altLang="en-US" sz="2800" dirty="0">
                <a:latin typeface="Calibri" panose="020F0502020204030204" pitchFamily="34" charset="0"/>
              </a:rPr>
              <a:t>are acquired from the research, the prototype can be re-designed to implement </a:t>
            </a:r>
            <a:r>
              <a:rPr lang="en-US" altLang="en-US" sz="2800" dirty="0" smtClean="0">
                <a:latin typeface="Calibri" panose="020F0502020204030204" pitchFamily="34" charset="0"/>
              </a:rPr>
              <a:t>additional functionality </a:t>
            </a:r>
            <a:r>
              <a:rPr lang="en-US" altLang="en-US" sz="2800" dirty="0">
                <a:latin typeface="Calibri" panose="020F0502020204030204" pitchFamily="34" charset="0"/>
              </a:rPr>
              <a:t>or re-thought the design flaws in terms of performance optimization and </a:t>
            </a:r>
            <a:r>
              <a:rPr lang="en-US" altLang="en-US" sz="2800" dirty="0" smtClean="0">
                <a:latin typeface="Calibri" panose="020F0502020204030204" pitchFamily="34" charset="0"/>
              </a:rPr>
              <a:t>the functional </a:t>
            </a:r>
            <a:r>
              <a:rPr lang="en-US" altLang="en-US" sz="2800" dirty="0">
                <a:latin typeface="Calibri" panose="020F0502020204030204" pitchFamily="34" charset="0"/>
              </a:rPr>
              <a:t>programming design patterns additions.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38485083" y="6902450"/>
            <a:ext cx="10512425" cy="81727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0" tIns="457200" rIns="914400" bIns="914400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 b="1" dirty="0" smtClean="0">
                <a:latin typeface="Calibri" panose="020F0502020204030204" pitchFamily="34" charset="0"/>
              </a:rPr>
              <a:t>Conclusion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At the end of this project, I will hopefully introduce some of Scala dedicated </a:t>
            </a:r>
            <a:r>
              <a:rPr lang="en-US" altLang="en-US" sz="2800" dirty="0" smtClean="0">
                <a:latin typeface="Calibri" panose="020F0502020204030204" pitchFamily="34" charset="0"/>
              </a:rPr>
              <a:t>learning material </a:t>
            </a:r>
            <a:r>
              <a:rPr lang="en-US" altLang="en-US" sz="2800" dirty="0">
                <a:latin typeface="Calibri" panose="020F0502020204030204" pitchFamily="34" charset="0"/>
              </a:rPr>
              <a:t>in the form of </a:t>
            </a:r>
            <a:r>
              <a:rPr lang="en-US" altLang="en-US" sz="2800" dirty="0" smtClean="0">
                <a:latin typeface="Calibri" panose="020F0502020204030204" pitchFamily="34" charset="0"/>
              </a:rPr>
              <a:t>an interactive </a:t>
            </a:r>
            <a:r>
              <a:rPr lang="en-US" altLang="en-US" sz="2800" dirty="0">
                <a:latin typeface="Calibri" panose="020F0502020204030204" pitchFamily="34" charset="0"/>
              </a:rPr>
              <a:t>web application. It can be used in a fictional </a:t>
            </a:r>
            <a:r>
              <a:rPr lang="en-US" altLang="en-US" sz="2800" dirty="0" smtClean="0">
                <a:latin typeface="Calibri" panose="020F0502020204030204" pitchFamily="34" charset="0"/>
              </a:rPr>
              <a:t>course module </a:t>
            </a:r>
            <a:r>
              <a:rPr lang="en-US" altLang="en-US" sz="2800" dirty="0">
                <a:latin typeface="Calibri" panose="020F0502020204030204" pitchFamily="34" charset="0"/>
              </a:rPr>
              <a:t>for a fictional college. The application main purpose is to promote the </a:t>
            </a:r>
            <a:r>
              <a:rPr lang="en-US" altLang="en-US" sz="2800" dirty="0" smtClean="0">
                <a:latin typeface="Calibri" panose="020F0502020204030204" pitchFamily="34" charset="0"/>
              </a:rPr>
              <a:t>interest into </a:t>
            </a:r>
            <a:r>
              <a:rPr lang="en-US" altLang="en-US" sz="2800" dirty="0">
                <a:latin typeface="Calibri" panose="020F0502020204030204" pitchFamily="34" charset="0"/>
              </a:rPr>
              <a:t>Scala programming language and functional programming paradigm</a:t>
            </a:r>
            <a:r>
              <a:rPr lang="en-US" altLang="en-US" sz="2800" dirty="0" smtClean="0">
                <a:latin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This research project will not contribute at all to </a:t>
            </a:r>
            <a:r>
              <a:rPr lang="en-US" altLang="en-US" sz="2800" dirty="0" smtClean="0">
                <a:latin typeface="Calibri" panose="020F0502020204030204" pitchFamily="34" charset="0"/>
              </a:rPr>
              <a:t>the discipline </a:t>
            </a:r>
            <a:r>
              <a:rPr lang="en-US" altLang="en-US" sz="2800" dirty="0">
                <a:latin typeface="Calibri" panose="020F0502020204030204" pitchFamily="34" charset="0"/>
              </a:rPr>
              <a:t>area. Maybe only in a </a:t>
            </a:r>
            <a:r>
              <a:rPr lang="en-US" altLang="en-US" sz="2800" dirty="0" smtClean="0">
                <a:latin typeface="Calibri" panose="020F0502020204030204" pitchFamily="34" charset="0"/>
              </a:rPr>
              <a:t>sense that </a:t>
            </a:r>
            <a:r>
              <a:rPr lang="en-US" altLang="en-US" sz="2800" dirty="0">
                <a:latin typeface="Calibri" panose="020F0502020204030204" pitchFamily="34" charset="0"/>
              </a:rPr>
              <a:t>it will hopefully bring one more student with the passion for programming </a:t>
            </a:r>
            <a:r>
              <a:rPr lang="en-US" altLang="en-US" sz="2800" dirty="0" smtClean="0">
                <a:latin typeface="Calibri" panose="020F0502020204030204" pitchFamily="34" charset="0"/>
              </a:rPr>
              <a:t>languages to </a:t>
            </a:r>
            <a:r>
              <a:rPr lang="en-US" altLang="en-US" sz="2800" dirty="0">
                <a:latin typeface="Calibri" panose="020F0502020204030204" pitchFamily="34" charset="0"/>
              </a:rPr>
              <a:t>the functional programming paradigm. And maybe if other students or lecturers will </a:t>
            </a:r>
            <a:r>
              <a:rPr lang="en-US" altLang="en-US" sz="2800" dirty="0" smtClean="0">
                <a:latin typeface="Calibri" panose="020F0502020204030204" pitchFamily="34" charset="0"/>
              </a:rPr>
              <a:t>see how </a:t>
            </a:r>
            <a:r>
              <a:rPr lang="en-US" altLang="en-US" sz="2800" dirty="0">
                <a:latin typeface="Calibri" panose="020F0502020204030204" pitchFamily="34" charset="0"/>
              </a:rPr>
              <a:t>elegant and declarative functional programming really is, </a:t>
            </a:r>
            <a:r>
              <a:rPr lang="en-US" altLang="en-US" sz="2800" dirty="0" smtClean="0">
                <a:latin typeface="Calibri" panose="020F0502020204030204" pitchFamily="34" charset="0"/>
              </a:rPr>
              <a:t>the contribution </a:t>
            </a:r>
            <a:r>
              <a:rPr lang="en-US" altLang="en-US" sz="2800" dirty="0">
                <a:latin typeface="Calibri" panose="020F0502020204030204" pitchFamily="34" charset="0"/>
              </a:rPr>
              <a:t>could be </a:t>
            </a:r>
            <a:r>
              <a:rPr lang="en-US" altLang="en-US" sz="2800" dirty="0" smtClean="0">
                <a:latin typeface="Calibri" panose="020F0502020204030204" pitchFamily="34" charset="0"/>
              </a:rPr>
              <a:t>a bit </a:t>
            </a:r>
            <a:r>
              <a:rPr lang="en-US" altLang="en-US" sz="2800" dirty="0">
                <a:latin typeface="Calibri" panose="020F0502020204030204" pitchFamily="34" charset="0"/>
              </a:rPr>
              <a:t>more significant.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744663" y="3971747"/>
            <a:ext cx="477012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274320" rIns="274320" bIns="274320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altLang="en-US" sz="6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Author: Martin Zuber (B00066378)</a:t>
            </a:r>
            <a:br>
              <a:rPr lang="en-US" altLang="en-US" sz="6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altLang="en-US" sz="6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Project Supervisor: Luke </a:t>
            </a:r>
            <a:r>
              <a:rPr lang="en-US" altLang="en-US" sz="600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Raeside</a:t>
            </a:r>
            <a:endParaRPr lang="en-US" altLang="en-US" sz="60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38496875" y="15605290"/>
            <a:ext cx="10510838" cy="50340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0" tIns="457200" rIns="914400" bIns="9144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 b="1" dirty="0">
                <a:latin typeface="Calibri" panose="020F0502020204030204" pitchFamily="34" charset="0"/>
              </a:rPr>
              <a:t>Future </a:t>
            </a:r>
            <a:r>
              <a:rPr lang="en-US" altLang="en-US" sz="6000" b="1" dirty="0" smtClean="0">
                <a:latin typeface="Calibri" panose="020F0502020204030204" pitchFamily="34" charset="0"/>
              </a:rPr>
              <a:t>work</a:t>
            </a:r>
          </a:p>
          <a:p>
            <a:pPr marL="0" indent="0" eaLnBrk="1" hangingPunct="1">
              <a:spcBef>
                <a:spcPct val="50000"/>
              </a:spcBef>
            </a:pPr>
            <a:r>
              <a:rPr lang="en-IE" altLang="en-US" sz="2800" dirty="0" smtClean="0">
                <a:latin typeface="Calibri" panose="020F0502020204030204" pitchFamily="34" charset="0"/>
              </a:rPr>
              <a:t>In the future, I would like to explore Scala in depth and study the functional programming further. For instance, </a:t>
            </a:r>
            <a:r>
              <a:rPr lang="en-IE" altLang="en-US" sz="2800" dirty="0">
                <a:latin typeface="Calibri" panose="020F0502020204030204" pitchFamily="34" charset="0"/>
              </a:rPr>
              <a:t>i</a:t>
            </a:r>
            <a:r>
              <a:rPr lang="en-IE" altLang="en-US" sz="2800" dirty="0" smtClean="0">
                <a:latin typeface="Calibri" panose="020F0502020204030204" pitchFamily="34" charset="0"/>
              </a:rPr>
              <a:t>n JVM ecosystem, there are other functional languages which I would like to study, such as </a:t>
            </a:r>
            <a:r>
              <a:rPr lang="en-IE" altLang="en-US" sz="2800" dirty="0" err="1" smtClean="0">
                <a:latin typeface="Calibri" panose="020F0502020204030204" pitchFamily="34" charset="0"/>
              </a:rPr>
              <a:t>Clojure</a:t>
            </a:r>
            <a:r>
              <a:rPr lang="en-IE" altLang="en-US" sz="2800" dirty="0" smtClean="0">
                <a:latin typeface="Calibri" panose="020F0502020204030204" pitchFamily="34" charset="0"/>
              </a:rPr>
              <a:t>.</a:t>
            </a:r>
          </a:p>
          <a:p>
            <a:pPr marL="0" indent="0" eaLnBrk="1" hangingPunct="1">
              <a:spcBef>
                <a:spcPct val="50000"/>
              </a:spcBef>
            </a:pPr>
            <a:r>
              <a:rPr lang="en-IE" altLang="en-US" sz="2800" dirty="0" smtClean="0">
                <a:latin typeface="Calibri" panose="020F0502020204030204" pitchFamily="34" charset="0"/>
              </a:rPr>
              <a:t>At some point in the future, I’m planning to study Haskell programming language as well.</a:t>
            </a:r>
            <a:endParaRPr lang="en-IE" altLang="en-US" sz="2800" dirty="0">
              <a:latin typeface="Calibri" panose="020F0502020204030204" pitchFamily="34" charset="0"/>
            </a:endParaRPr>
          </a:p>
        </p:txBody>
      </p:sp>
      <p:sp>
        <p:nvSpPr>
          <p:cNvPr id="2" name="Rectangle 180"/>
          <p:cNvSpPr>
            <a:spLocks noChangeArrowheads="1"/>
          </p:cNvSpPr>
          <p:nvPr/>
        </p:nvSpPr>
        <p:spPr bwMode="auto">
          <a:xfrm>
            <a:off x="896938" y="398631"/>
            <a:ext cx="4945062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2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/>
                <a:ea typeface="ＭＳ Ｐゴシック" charset="0"/>
                <a:cs typeface="ＭＳ Ｐゴシック" charset="0"/>
              </a:rPr>
              <a:t>Play </a:t>
            </a:r>
            <a:r>
              <a:rPr lang="en-US" sz="12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/>
                <a:ea typeface="ＭＳ Ｐゴシック" charset="0"/>
                <a:cs typeface="ＭＳ Ｐゴシック" charset="0"/>
              </a:rPr>
              <a:t>with Scala</a:t>
            </a:r>
            <a:br>
              <a:rPr lang="en-US" sz="12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/>
                <a:ea typeface="ＭＳ Ｐゴシック" charset="0"/>
                <a:cs typeface="ＭＳ Ｐゴシック" charset="0"/>
              </a:rPr>
            </a:br>
            <a:r>
              <a:rPr lang="en-US" sz="10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/>
                <a:ea typeface="ＭＳ Ｐゴシック" charset="0"/>
                <a:cs typeface="ＭＳ Ｐゴシック" charset="0"/>
              </a:rPr>
              <a:t>(Functional Programming Course with Scala)</a:t>
            </a:r>
            <a:endParaRPr lang="en-US" sz="100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6300566" y="21556482"/>
            <a:ext cx="10510837" cy="8524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0" tIns="457200" rIns="914400" bIns="9144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6000" b="1" dirty="0" smtClean="0">
                <a:latin typeface="Calibri" panose="020F0502020204030204" pitchFamily="34" charset="0"/>
              </a:rPr>
              <a:t>Expected Results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The project would be considered successful if it would meet at least two following </a:t>
            </a:r>
            <a:r>
              <a:rPr lang="en-US" altLang="en-US" sz="2800" dirty="0" smtClean="0">
                <a:latin typeface="Calibri" panose="020F0502020204030204" pitchFamily="34" charset="0"/>
              </a:rPr>
              <a:t>criteria </a:t>
            </a:r>
            <a:r>
              <a:rPr lang="en-US" altLang="en-US" sz="2800" dirty="0">
                <a:latin typeface="Calibri" panose="020F0502020204030204" pitchFamily="34" charset="0"/>
              </a:rPr>
              <a:t>and goals. In the case of three or more goals accomplished I would consider </a:t>
            </a:r>
            <a:r>
              <a:rPr lang="en-US" altLang="en-US" sz="2800" dirty="0" smtClean="0">
                <a:latin typeface="Calibri" panose="020F0502020204030204" pitchFamily="34" charset="0"/>
              </a:rPr>
              <a:t>project outcome </a:t>
            </a:r>
            <a:r>
              <a:rPr lang="en-US" altLang="en-US" sz="2800" dirty="0">
                <a:latin typeface="Calibri" panose="020F0502020204030204" pitchFamily="34" charset="0"/>
              </a:rPr>
              <a:t>to be very successful</a:t>
            </a:r>
            <a:r>
              <a:rPr lang="en-US" altLang="en-US" sz="2800" dirty="0" smtClean="0">
                <a:latin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endParaRPr lang="en-US" altLang="en-US" sz="2800" dirty="0" smtClean="0">
              <a:latin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Calibri" panose="020F0502020204030204" pitchFamily="34" charset="0"/>
              </a:rPr>
              <a:t>The </a:t>
            </a:r>
            <a:r>
              <a:rPr lang="en-US" altLang="en-US" sz="2800" dirty="0">
                <a:latin typeface="Calibri" panose="020F0502020204030204" pitchFamily="34" charset="0"/>
              </a:rPr>
              <a:t>comprehensive research on functional programming paradigm and design patterns performed.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Calibri" panose="020F0502020204030204" pitchFamily="34" charset="0"/>
              </a:rPr>
              <a:t>Acquisition of </a:t>
            </a:r>
            <a:r>
              <a:rPr lang="en-US" altLang="en-US" sz="2800" dirty="0">
                <a:latin typeface="Calibri" panose="020F0502020204030204" pitchFamily="34" charset="0"/>
              </a:rPr>
              <a:t>the declarative style coding skills</a:t>
            </a:r>
            <a:r>
              <a:rPr lang="en-US" altLang="en-US" sz="28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The acquisition of skill-set in rapid web development using Play MVC framework</a:t>
            </a:r>
            <a:r>
              <a:rPr lang="en-US" altLang="en-US" sz="28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The gain in Scala coding skills and creation of enough learning material content </a:t>
            </a:r>
            <a:r>
              <a:rPr lang="en-US" altLang="en-US" sz="2800" dirty="0" smtClean="0">
                <a:latin typeface="Calibri" panose="020F0502020204030204" pitchFamily="34" charset="0"/>
              </a:rPr>
              <a:t>for Scala course.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The delivery of fully functioning prototype </a:t>
            </a:r>
            <a:r>
              <a:rPr lang="en-US" altLang="en-US" sz="2800" dirty="0" smtClean="0">
                <a:latin typeface="Calibri" panose="020F0502020204030204" pitchFamily="34" charset="0"/>
              </a:rPr>
              <a:t>of </a:t>
            </a:r>
            <a:r>
              <a:rPr lang="en-US" altLang="en-US" sz="2800" dirty="0">
                <a:latin typeface="Calibri" panose="020F0502020204030204" pitchFamily="34" charset="0"/>
              </a:rPr>
              <a:t>web application</a:t>
            </a:r>
            <a:r>
              <a:rPr lang="en-US" altLang="en-US" sz="2800" dirty="0" smtClean="0">
                <a:latin typeface="Calibri" panose="020F0502020204030204" pitchFamily="34" charset="0"/>
              </a:rPr>
              <a:t>.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5" y="1106488"/>
            <a:ext cx="3810868" cy="3810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40" y="1106488"/>
            <a:ext cx="3810868" cy="38108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485" y="10085342"/>
            <a:ext cx="6223000" cy="3987800"/>
          </a:xfrm>
          <a:prstGeom prst="rect">
            <a:avLst/>
          </a:prstGeom>
        </p:spPr>
      </p:pic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14116049" y="6902449"/>
            <a:ext cx="10510838" cy="7110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0" tIns="457200" rIns="914400" bIns="9144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000" b="1" dirty="0" smtClean="0">
                <a:latin typeface="Calibri" panose="020F0502020204030204" pitchFamily="34" charset="0"/>
              </a:rPr>
              <a:t>Why Functional Programming?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IE" altLang="en-US" sz="2800" dirty="0" smtClean="0">
                <a:latin typeface="Calibri" panose="020F0502020204030204" pitchFamily="34" charset="0"/>
              </a:rPr>
              <a:t>Referential transparent functions are easier to reason about or test.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IE" altLang="en-US" sz="2800" dirty="0" smtClean="0">
                <a:latin typeface="Calibri" panose="020F0502020204030204" pitchFamily="34" charset="0"/>
              </a:rPr>
              <a:t>Encourages safe way of programming by promoting immutability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IE" altLang="en-US" sz="2800" dirty="0" smtClean="0">
                <a:latin typeface="Calibri" panose="020F0502020204030204" pitchFamily="34" charset="0"/>
              </a:rPr>
              <a:t>Very concise, expressive even elegant code.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IE" altLang="en-US" sz="2800" dirty="0" smtClean="0">
                <a:latin typeface="Calibri" panose="020F0502020204030204" pitchFamily="34" charset="0"/>
              </a:rPr>
              <a:t>Modular in the dimension of functionality and reusability.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IE" altLang="en-US" sz="2800" dirty="0" smtClean="0">
                <a:latin typeface="Calibri" panose="020F0502020204030204" pitchFamily="34" charset="0"/>
              </a:rPr>
              <a:t>Safe multithreading without the race conditions.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IE" altLang="en-US" sz="2800" dirty="0" smtClean="0">
                <a:latin typeface="Calibri" panose="020F0502020204030204" pitchFamily="34" charset="0"/>
              </a:rPr>
              <a:t>A higher level of abstraction and pattern matching.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IE" altLang="en-US" sz="2800" dirty="0" smtClean="0">
              <a:latin typeface="Calibri" panose="020F0502020204030204" pitchFamily="34" charset="0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14104257" y="14603188"/>
            <a:ext cx="10510838" cy="103108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0" tIns="457200" rIns="914400" bIns="9144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E" altLang="en-US" sz="6000" b="1" dirty="0" smtClean="0">
                <a:latin typeface="Calibri" panose="020F0502020204030204" pitchFamily="34" charset="0"/>
              </a:rPr>
              <a:t>Why Scala?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IE" altLang="en-US" sz="2800" dirty="0" smtClean="0">
                <a:latin typeface="Calibri" panose="020F0502020204030204" pitchFamily="34" charset="0"/>
              </a:rPr>
              <a:t>JVM language which compiles to Java byte code.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IE" altLang="en-US" sz="2800" dirty="0" smtClean="0">
                <a:latin typeface="Calibri" panose="020F0502020204030204" pitchFamily="34" charset="0"/>
              </a:rPr>
              <a:t>Fully compatible with thousands of Java libraries.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IE" altLang="en-US" sz="2800" dirty="0" smtClean="0">
                <a:latin typeface="Calibri" panose="020F0502020204030204" pitchFamily="34" charset="0"/>
              </a:rPr>
              <a:t>Multi-paradigm and probably most evolved programming language.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IE" altLang="en-US" sz="2800" dirty="0" smtClean="0">
                <a:latin typeface="Calibri" panose="020F0502020204030204" pitchFamily="34" charset="0"/>
              </a:rPr>
              <a:t>Scalable syntax by design.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IE" altLang="en-US" sz="2800" dirty="0" smtClean="0">
                <a:latin typeface="Calibri" panose="020F0502020204030204" pitchFamily="34" charset="0"/>
              </a:rPr>
              <a:t>Powerful tools, libraries and frameworks.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800" dirty="0">
              <a:latin typeface="Calibri" panose="020F050202020403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599" y="19962517"/>
            <a:ext cx="6682154" cy="4360985"/>
          </a:xfrm>
          <a:prstGeom prst="rect">
            <a:avLst/>
          </a:prstGeom>
        </p:spPr>
      </p:pic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6683829" y="25504630"/>
            <a:ext cx="17943057" cy="45762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0" tIns="457200" rIns="914400" bIns="9144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E" altLang="en-US" sz="6000" b="1" dirty="0" smtClean="0">
                <a:latin typeface="Calibri" panose="020F0502020204030204" pitchFamily="34" charset="0"/>
              </a:rPr>
              <a:t>Why Play! ?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IE" altLang="en-US" sz="2800" dirty="0" smtClean="0">
                <a:latin typeface="Calibri" panose="020F0502020204030204" pitchFamily="34" charset="0"/>
              </a:rPr>
              <a:t>Prefers simplicity over complexity.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Calibri" panose="020F0502020204030204" pitchFamily="34" charset="0"/>
              </a:rPr>
              <a:t>Embraces </a:t>
            </a:r>
            <a:r>
              <a:rPr lang="en-US" altLang="en-US" sz="2800" dirty="0">
                <a:latin typeface="Calibri" panose="020F0502020204030204" pitchFamily="34" charset="0"/>
              </a:rPr>
              <a:t>web architecture </a:t>
            </a:r>
            <a:r>
              <a:rPr lang="en-US" altLang="en-US" sz="2800" dirty="0" smtClean="0">
                <a:latin typeface="Calibri" panose="020F0502020204030204" pitchFamily="34" charset="0"/>
              </a:rPr>
              <a:t>instead of hiding it.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IE" altLang="en-US" sz="2800" dirty="0" smtClean="0">
                <a:latin typeface="Calibri" panose="020F0502020204030204" pitchFamily="34" charset="0"/>
              </a:rPr>
              <a:t>Promotes REST style.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IE" altLang="en-US" sz="2800" dirty="0" smtClean="0">
                <a:latin typeface="Calibri" panose="020F0502020204030204" pitchFamily="34" charset="0"/>
              </a:rPr>
              <a:t>Utilizes real-time reactive web programming.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800" dirty="0">
              <a:latin typeface="Calibri" panose="020F050202020403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347" y="25702564"/>
            <a:ext cx="9258657" cy="418034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5959</TotalTime>
  <Words>814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ＭＳ Ｐゴシック</vt:lpstr>
      <vt:lpstr>Arial</vt:lpstr>
      <vt:lpstr>Calibri</vt:lpstr>
      <vt:lpstr>Helvetica</vt:lpstr>
      <vt:lpstr>Times New Roman</vt:lpstr>
      <vt:lpstr>Trebuchet MS</vt:lpstr>
      <vt:lpstr>Wingdings 3</vt:lpstr>
      <vt:lpstr>Facet</vt:lpstr>
      <vt:lpstr>PowerPoint Presentation</vt:lpstr>
    </vt:vector>
  </TitlesOfParts>
  <Manager/>
  <Company/>
  <LinksUpToDate>false</LinksUpToDate>
  <SharedDoc>false</SharedDoc>
  <HyperlinkBase>http://colinpurrington.com/tips/academic/posterdesign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Martin Zuber</cp:lastModifiedBy>
  <cp:revision>586</cp:revision>
  <cp:lastPrinted>2011-10-30T12:54:45Z</cp:lastPrinted>
  <dcterms:created xsi:type="dcterms:W3CDTF">2012-06-12T14:08:55Z</dcterms:created>
  <dcterms:modified xsi:type="dcterms:W3CDTF">2015-12-12T22:48:33Z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  <property fmtid="{D5CDD505-2E9C-101B-9397-08002B2CF9AE}" pid="3" name="Tfs.IsStoryboard">
    <vt:bool>true</vt:bool>
  </property>
</Properties>
</file>