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4"/>
  </p:notesMasterIdLst>
  <p:sldIdLst>
    <p:sldId id="263" r:id="rId5"/>
    <p:sldId id="264" r:id="rId6"/>
    <p:sldId id="272" r:id="rId7"/>
    <p:sldId id="273" r:id="rId8"/>
    <p:sldId id="274" r:id="rId9"/>
    <p:sldId id="275" r:id="rId10"/>
    <p:sldId id="276" r:id="rId11"/>
    <p:sldId id="277" r:id="rId12"/>
    <p:sldId id="278" r:id="rId13"/>
    <p:sldId id="279" r:id="rId14"/>
    <p:sldId id="271" r:id="rId15"/>
    <p:sldId id="258" r:id="rId16"/>
    <p:sldId id="260" r:id="rId17"/>
    <p:sldId id="266" r:id="rId18"/>
    <p:sldId id="261" r:id="rId19"/>
    <p:sldId id="265" r:id="rId20"/>
    <p:sldId id="267" r:id="rId21"/>
    <p:sldId id="268"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67" autoAdjust="0"/>
  </p:normalViewPr>
  <p:slideViewPr>
    <p:cSldViewPr>
      <p:cViewPr varScale="1">
        <p:scale>
          <a:sx n="75" d="100"/>
          <a:sy n="75" d="100"/>
        </p:scale>
        <p:origin x="16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069BD5-665F-4DD3-95C2-570E5AE69A59}" type="datetimeFigureOut">
              <a:rPr lang="en-US" smtClean="0"/>
              <a:t>10/26/2016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AFF443-48A1-445F-9E75-FCB18743A40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explain two dimensionality</a:t>
            </a:r>
            <a:r>
              <a:rPr lang="en-US" baseline="0" dirty="0" smtClean="0"/>
              <a:t> reducing algorithms viz. factor analysis (FA) and non-negative matrix factorization (NMF)</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a:t>
            </a:fld>
            <a:endParaRPr lang="en-US"/>
          </a:p>
        </p:txBody>
      </p:sp>
    </p:spTree>
    <p:extLst>
      <p:ext uri="{BB962C8B-B14F-4D97-AF65-F5344CB8AC3E}">
        <p14:creationId xmlns:p14="http://schemas.microsoft.com/office/powerpoint/2010/main" val="4126626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present non-negative matrix factorization</a:t>
            </a:r>
            <a:r>
              <a:rPr lang="en-US" baseline="0" dirty="0" smtClean="0"/>
              <a:t> or NMF</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11</a:t>
            </a:fld>
            <a:endParaRPr lang="en-US"/>
          </a:p>
        </p:txBody>
      </p:sp>
    </p:spTree>
    <p:extLst>
      <p:ext uri="{BB962C8B-B14F-4D97-AF65-F5344CB8AC3E}">
        <p14:creationId xmlns:p14="http://schemas.microsoft.com/office/powerpoint/2010/main" val="38390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NMF is a group of algorithms where a matrix V can be decomposed into two matrices W and H, each of which are easier to work with and when multiplied together, yield the original matrix. </a:t>
            </a:r>
          </a:p>
          <a:p>
            <a:r>
              <a:rPr lang="en-IN" sz="1200" kern="1200" dirty="0" smtClean="0">
                <a:solidFill>
                  <a:schemeClr val="tx1"/>
                </a:solidFill>
                <a:effectLst/>
                <a:latin typeface="+mn-lt"/>
                <a:ea typeface="+mn-ea"/>
                <a:cs typeface="+mn-cs"/>
              </a:rPr>
              <a:t>In the figure, V (4 X 6) is approximated as the multiplication of W (4 X 2) and </a:t>
            </a:r>
            <a:r>
              <a:rPr lang="en-IN" sz="1200" kern="1200" dirty="0" smtClean="0">
                <a:solidFill>
                  <a:schemeClr val="tx1"/>
                </a:solidFill>
                <a:effectLst/>
                <a:latin typeface="+mn-lt"/>
                <a:ea typeface="+mn-ea"/>
                <a:cs typeface="+mn-cs"/>
              </a:rPr>
              <a:t>H (2 </a:t>
            </a:r>
            <a:r>
              <a:rPr lang="en-IN" sz="1200" kern="1200" dirty="0" smtClean="0">
                <a:solidFill>
                  <a:schemeClr val="tx1"/>
                </a:solidFill>
                <a:effectLst/>
                <a:latin typeface="+mn-lt"/>
                <a:ea typeface="+mn-ea"/>
                <a:cs typeface="+mn-cs"/>
              </a:rPr>
              <a:t>X 6)</a:t>
            </a:r>
          </a:p>
          <a:p>
            <a:r>
              <a:rPr lang="en-IN" sz="1200" kern="1200" dirty="0" smtClean="0">
                <a:solidFill>
                  <a:schemeClr val="tx1"/>
                </a:solidFill>
                <a:effectLst/>
                <a:latin typeface="+mn-lt"/>
                <a:ea typeface="+mn-ea"/>
                <a:cs typeface="+mn-cs"/>
              </a:rPr>
              <a:t>Given, a matrix V of dimension m x n and each element of V is positive, NMF decomposes it into 2 matrices W and H of dimension m x r and r x n where each element of W and H are positive.</a:t>
            </a:r>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12</a:t>
            </a:fld>
            <a:endParaRPr lang="en-US"/>
          </a:p>
        </p:txBody>
      </p:sp>
    </p:spTree>
    <p:extLst>
      <p:ext uri="{BB962C8B-B14F-4D97-AF65-F5344CB8AC3E}">
        <p14:creationId xmlns:p14="http://schemas.microsoft.com/office/powerpoint/2010/main" val="4142591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Suppose V is a large dataset where each column is an observation and each row is a feature. For example, in a database of images, a column might represent some image and a row can represent a pixel. </a:t>
            </a:r>
          </a:p>
          <a:p>
            <a:r>
              <a:rPr lang="en-IN" sz="1200" kern="1200" dirty="0" smtClean="0">
                <a:solidFill>
                  <a:schemeClr val="tx1"/>
                </a:solidFill>
                <a:effectLst/>
                <a:latin typeface="+mn-lt"/>
                <a:ea typeface="+mn-ea"/>
                <a:cs typeface="+mn-cs"/>
              </a:rPr>
              <a:t>In machine learning, it is necessary to reduce the feature space for easy computation. In the above example, it is difficult to consider each pixel value every time an image is handled, so it is worthwhile to break it down into fewer components. </a:t>
            </a:r>
          </a:p>
          <a:p>
            <a:r>
              <a:rPr lang="en-IN" sz="1200" kern="1200" dirty="0" smtClean="0">
                <a:solidFill>
                  <a:schemeClr val="tx1"/>
                </a:solidFill>
                <a:effectLst/>
                <a:latin typeface="+mn-lt"/>
                <a:ea typeface="+mn-ea"/>
                <a:cs typeface="+mn-cs"/>
              </a:rPr>
              <a:t>Thus, NMF is used as a new way of reducing the dimensionality of data. </a:t>
            </a:r>
          </a:p>
          <a:p>
            <a:r>
              <a:rPr lang="en-IN" sz="1200" kern="1200" dirty="0" smtClean="0">
                <a:solidFill>
                  <a:schemeClr val="tx1"/>
                </a:solidFill>
                <a:effectLst/>
                <a:latin typeface="+mn-lt"/>
                <a:ea typeface="+mn-ea"/>
                <a:cs typeface="+mn-cs"/>
              </a:rPr>
              <a:t>Since NMF has a non-negative constraint, it is used to represent data with positive features. This advantage can be used in image processing since each image has a positive pixel value. </a:t>
            </a:r>
          </a:p>
          <a:p>
            <a:r>
              <a:rPr lang="en-IN" sz="1200" kern="1200" dirty="0" smtClean="0">
                <a:solidFill>
                  <a:schemeClr val="tx1"/>
                </a:solidFill>
                <a:effectLst/>
                <a:latin typeface="+mn-lt"/>
                <a:ea typeface="+mn-ea"/>
                <a:cs typeface="+mn-cs"/>
              </a:rPr>
              <a:t>This is compatible with the intuitive notion of combining parts to a whole which is how NMF learns part based representation.</a:t>
            </a:r>
          </a:p>
          <a:p>
            <a:r>
              <a:rPr lang="en-IN" sz="1200" kern="1200" dirty="0" smtClean="0">
                <a:solidFill>
                  <a:schemeClr val="tx1"/>
                </a:solidFill>
                <a:effectLst/>
                <a:latin typeface="+mn-lt"/>
                <a:ea typeface="+mn-ea"/>
                <a:cs typeface="+mn-cs"/>
              </a:rPr>
              <a:t>NMF is similar to PCA where each base is assigned a weight. But in NMF, the weights are constrained to be positive. So, only additive combinations are allowed.</a:t>
            </a:r>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13</a:t>
            </a:fld>
            <a:endParaRPr lang="en-US"/>
          </a:p>
        </p:txBody>
      </p:sp>
    </p:spTree>
    <p:extLst>
      <p:ext uri="{BB962C8B-B14F-4D97-AF65-F5344CB8AC3E}">
        <p14:creationId xmlns:p14="http://schemas.microsoft.com/office/powerpoint/2010/main" val="339108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NMF is beginning to be used in many fields. It is used in computer vision to reduce the feature space in images. This can be useful in identifying and classifying images.</a:t>
            </a:r>
          </a:p>
          <a:p>
            <a:r>
              <a:rPr lang="en-IN" sz="1200" kern="1200" dirty="0" smtClean="0">
                <a:solidFill>
                  <a:schemeClr val="tx1"/>
                </a:solidFill>
                <a:effectLst/>
                <a:latin typeface="+mn-lt"/>
                <a:ea typeface="+mn-ea"/>
                <a:cs typeface="+mn-cs"/>
              </a:rPr>
              <a:t>NMF is also used in text mining. For example, you might organize a series of documents into a matrix where each column may represent the frequency a particular word and a row might represent the document. Then you would extract sematic features about the data.</a:t>
            </a:r>
          </a:p>
          <a:p>
            <a:r>
              <a:rPr lang="en-IN" sz="1200" kern="1200" dirty="0" smtClean="0">
                <a:solidFill>
                  <a:schemeClr val="tx1"/>
                </a:solidFill>
                <a:effectLst/>
                <a:latin typeface="+mn-lt"/>
                <a:ea typeface="+mn-ea"/>
                <a:cs typeface="+mn-cs"/>
              </a:rPr>
              <a:t>NMF is used to break audio recordings of speech into speech parts and noise parts so that the speech parts alone can be isolated.</a:t>
            </a:r>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14</a:t>
            </a:fld>
            <a:endParaRPr lang="en-US"/>
          </a:p>
        </p:txBody>
      </p:sp>
    </p:spTree>
    <p:extLst>
      <p:ext uri="{BB962C8B-B14F-4D97-AF65-F5344CB8AC3E}">
        <p14:creationId xmlns:p14="http://schemas.microsoft.com/office/powerpoint/2010/main" val="299543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So far, the black box is taking in a matrix V and return W and H. How is this done? We are trying to solve the problem: minimize the square of the distance between V and WH and WH should be non-negative. Often, the </a:t>
            </a:r>
            <a:r>
              <a:rPr lang="en-IN" sz="1200" kern="1200" dirty="0" err="1" smtClean="0">
                <a:solidFill>
                  <a:schemeClr val="tx1"/>
                </a:solidFill>
                <a:effectLst/>
                <a:latin typeface="+mn-lt"/>
                <a:ea typeface="+mn-ea"/>
                <a:cs typeface="+mn-cs"/>
              </a:rPr>
              <a:t>eucledian</a:t>
            </a:r>
            <a:r>
              <a:rPr lang="en-IN" sz="1200" kern="1200" dirty="0" smtClean="0">
                <a:solidFill>
                  <a:schemeClr val="tx1"/>
                </a:solidFill>
                <a:effectLst/>
                <a:latin typeface="+mn-lt"/>
                <a:ea typeface="+mn-ea"/>
                <a:cs typeface="+mn-cs"/>
              </a:rPr>
              <a:t> distance or </a:t>
            </a:r>
            <a:r>
              <a:rPr lang="en-IN" sz="1200" kern="1200" dirty="0" err="1" smtClean="0">
                <a:solidFill>
                  <a:schemeClr val="tx1"/>
                </a:solidFill>
                <a:effectLst/>
                <a:latin typeface="+mn-lt"/>
                <a:ea typeface="+mn-ea"/>
                <a:cs typeface="+mn-cs"/>
              </a:rPr>
              <a:t>frobenius</a:t>
            </a:r>
            <a:r>
              <a:rPr lang="en-IN" sz="1200" kern="1200" dirty="0" smtClean="0">
                <a:solidFill>
                  <a:schemeClr val="tx1"/>
                </a:solidFill>
                <a:effectLst/>
                <a:latin typeface="+mn-lt"/>
                <a:ea typeface="+mn-ea"/>
                <a:cs typeface="+mn-cs"/>
              </a:rPr>
              <a:t> norm is used. Moreover, it is nonconvex which makes the problem difficult. It is of </a:t>
            </a:r>
            <a:r>
              <a:rPr lang="en-IN" sz="1200" kern="1200" baseline="0" dirty="0" smtClean="0">
                <a:solidFill>
                  <a:schemeClr val="tx1"/>
                </a:solidFill>
                <a:effectLst/>
                <a:latin typeface="+mn-lt"/>
                <a:ea typeface="+mn-ea"/>
                <a:cs typeface="+mn-cs"/>
              </a:rPr>
              <a:t>type NP (hard)</a:t>
            </a:r>
            <a:endParaRPr lang="en-I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a:t>
            </a:r>
            <a:r>
              <a:rPr lang="en-US" sz="1200" kern="1200" dirty="0" err="1" smtClean="0">
                <a:solidFill>
                  <a:schemeClr val="tx1"/>
                </a:solidFill>
                <a:effectLst/>
                <a:latin typeface="+mn-lt"/>
                <a:ea typeface="+mn-ea"/>
                <a:cs typeface="+mn-cs"/>
              </a:rPr>
              <a:t>Frobenius</a:t>
            </a:r>
            <a:r>
              <a:rPr lang="en-US" sz="1200" kern="1200" dirty="0" smtClean="0">
                <a:solidFill>
                  <a:schemeClr val="tx1"/>
                </a:solidFill>
                <a:effectLst/>
                <a:latin typeface="+mn-lt"/>
                <a:ea typeface="+mn-ea"/>
                <a:cs typeface="+mn-cs"/>
              </a:rPr>
              <a:t> distance is</a:t>
            </a:r>
            <a:r>
              <a:rPr lang="en-US" sz="1200" kern="1200" baseline="0" dirty="0" smtClean="0">
                <a:solidFill>
                  <a:schemeClr val="tx1"/>
                </a:solidFill>
                <a:effectLst/>
                <a:latin typeface="+mn-lt"/>
                <a:ea typeface="+mn-ea"/>
                <a:cs typeface="+mn-cs"/>
              </a:rPr>
              <a:t> the sum of the squares of individual elements in a matrix</a:t>
            </a:r>
          </a:p>
          <a:p>
            <a:r>
              <a:rPr lang="en-US" sz="1200" kern="1200" baseline="0" dirty="0" smtClean="0">
                <a:solidFill>
                  <a:schemeClr val="tx1"/>
                </a:solidFill>
                <a:effectLst/>
                <a:latin typeface="+mn-lt"/>
                <a:ea typeface="+mn-ea"/>
                <a:cs typeface="+mn-cs"/>
              </a:rPr>
              <a:t>Note: Nonconvex is a concept from optimization; is a problem where the objective or any of the constraints are non convex or unbounded </a:t>
            </a:r>
            <a:r>
              <a:rPr lang="en-US" sz="1200" kern="1200" baseline="0" dirty="0" err="1"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 sine wave</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15</a:t>
            </a:fld>
            <a:endParaRPr lang="en-US"/>
          </a:p>
        </p:txBody>
      </p:sp>
    </p:spTree>
    <p:extLst>
      <p:ext uri="{BB962C8B-B14F-4D97-AF65-F5344CB8AC3E}">
        <p14:creationId xmlns:p14="http://schemas.microsoft.com/office/powerpoint/2010/main" val="256691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Several algorithms have been proposed for this. But all of them use a framework from optimization called block coordinate descent framework because of its convergence. This is based on alternating updates on W and H until a tolerance is met. So when it converges, it will converge at a local minimum and because the problem is nonconvex,</a:t>
            </a:r>
            <a:r>
              <a:rPr lang="en-IN" sz="1200" kern="1200" baseline="0" dirty="0" smtClean="0">
                <a:solidFill>
                  <a:schemeClr val="tx1"/>
                </a:solidFill>
                <a:effectLst/>
                <a:latin typeface="+mn-lt"/>
                <a:ea typeface="+mn-ea"/>
                <a:cs typeface="+mn-cs"/>
              </a:rPr>
              <a:t> this is what a good algorithm should achieve</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16</a:t>
            </a:fld>
            <a:endParaRPr lang="en-US"/>
          </a:p>
        </p:txBody>
      </p:sp>
    </p:spTree>
    <p:extLst>
      <p:ext uri="{BB962C8B-B14F-4D97-AF65-F5344CB8AC3E}">
        <p14:creationId xmlns:p14="http://schemas.microsoft.com/office/powerpoint/2010/main" val="2121979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multiplicative update algorithm proposed by Lee and </a:t>
            </a:r>
            <a:r>
              <a:rPr lang="en-IN" sz="1200" kern="1200" dirty="0" err="1" smtClean="0">
                <a:solidFill>
                  <a:schemeClr val="tx1"/>
                </a:solidFill>
                <a:effectLst/>
                <a:latin typeface="+mn-lt"/>
                <a:ea typeface="+mn-ea"/>
                <a:cs typeface="+mn-cs"/>
              </a:rPr>
              <a:t>Seung</a:t>
            </a:r>
            <a:r>
              <a:rPr lang="en-IN" sz="1200" kern="1200" dirty="0" smtClean="0">
                <a:solidFill>
                  <a:schemeClr val="tx1"/>
                </a:solidFill>
                <a:effectLst/>
                <a:latin typeface="+mn-lt"/>
                <a:ea typeface="+mn-ea"/>
                <a:cs typeface="+mn-cs"/>
              </a:rPr>
              <a:t> is the most commonly used NMF algorithm. On the downside, it converges slow and the objective function does not increase with every iteration. </a:t>
            </a:r>
          </a:p>
          <a:p>
            <a:r>
              <a:rPr lang="en-IN" sz="1200" kern="1200" dirty="0" smtClean="0">
                <a:solidFill>
                  <a:schemeClr val="tx1"/>
                </a:solidFill>
                <a:effectLst/>
                <a:latin typeface="+mn-lt"/>
                <a:ea typeface="+mn-ea"/>
                <a:cs typeface="+mn-cs"/>
              </a:rPr>
              <a:t>Then after several years, Michael Berry and others presented alternating least squares algorithm. Non-negativity is expensive to impose, the problem is considered to be fully non-negative and even if there is any negative component in the solution, it is set to 0. So, the goal was to find a fast solution but it suffers from lack of convergence.</a:t>
            </a:r>
          </a:p>
          <a:p>
            <a:r>
              <a:rPr lang="en-IN" sz="1200" kern="1200" dirty="0" smtClean="0">
                <a:solidFill>
                  <a:schemeClr val="tx1"/>
                </a:solidFill>
                <a:effectLst/>
                <a:latin typeface="+mn-lt"/>
                <a:ea typeface="+mn-ea"/>
                <a:cs typeface="+mn-cs"/>
              </a:rPr>
              <a:t>Later, people found out that although it is expensive locally, it is important to impose non-negativity explicitly. Those algorithms are called alternating non-negative least squares.</a:t>
            </a:r>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17</a:t>
            </a:fld>
            <a:endParaRPr lang="en-US"/>
          </a:p>
        </p:txBody>
      </p:sp>
    </p:spTree>
    <p:extLst>
      <p:ext uri="{BB962C8B-B14F-4D97-AF65-F5344CB8AC3E}">
        <p14:creationId xmlns:p14="http://schemas.microsoft.com/office/powerpoint/2010/main" val="272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works as randomly initializing non-negative matrices and then alternatively solving. So, fix either W or H and then solve the other one by solving the non-negative basis problem</a:t>
            </a:r>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18</a:t>
            </a:fld>
            <a:endParaRPr lang="en-US"/>
          </a:p>
        </p:txBody>
      </p:sp>
    </p:spTree>
    <p:extLst>
      <p:ext uri="{BB962C8B-B14F-4D97-AF65-F5344CB8AC3E}">
        <p14:creationId xmlns:p14="http://schemas.microsoft.com/office/powerpoint/2010/main" val="2840400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CBCL face database.</a:t>
            </a:r>
            <a:r>
              <a:rPr lang="en-US" baseline="0" dirty="0" smtClean="0"/>
              <a:t> </a:t>
            </a:r>
          </a:p>
          <a:p>
            <a:r>
              <a:rPr lang="en-US" baseline="0" dirty="0" smtClean="0"/>
              <a:t>Although we do not require to train the network, we can simply use any of the two for our purpose.</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19</a:t>
            </a:fld>
            <a:endParaRPr lang="en-US"/>
          </a:p>
        </p:txBody>
      </p:sp>
    </p:spTree>
    <p:extLst>
      <p:ext uri="{BB962C8B-B14F-4D97-AF65-F5344CB8AC3E}">
        <p14:creationId xmlns:p14="http://schemas.microsoft.com/office/powerpoint/2010/main" val="167453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start with factor analysis or FA</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2</a:t>
            </a:fld>
            <a:endParaRPr lang="en-US"/>
          </a:p>
        </p:txBody>
      </p:sp>
    </p:spTree>
    <p:extLst>
      <p:ext uri="{BB962C8B-B14F-4D97-AF65-F5344CB8AC3E}">
        <p14:creationId xmlns:p14="http://schemas.microsoft.com/office/powerpoint/2010/main" val="137146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Factor analysis is used to identity the</a:t>
            </a:r>
            <a:r>
              <a:rPr lang="en-US" baseline="0" dirty="0" smtClean="0"/>
              <a:t> variability among the data. Based on this variability, Factor analysis reduces the dimensionality of the data.</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becomes easier to analyze the data, after it has been reduced, allowing us to focus more on key distinguishing factors </a:t>
            </a:r>
          </a:p>
          <a:p>
            <a:r>
              <a:rPr lang="en-US" sz="1200" b="0" i="0" u="none" strike="noStrike" kern="1200" baseline="0" dirty="0" smtClean="0">
                <a:solidFill>
                  <a:schemeClr val="tx1"/>
                </a:solidFill>
                <a:latin typeface="+mn-lt"/>
                <a:ea typeface="+mn-ea"/>
                <a:cs typeface="+mn-cs"/>
              </a:rPr>
              <a:t>The main purpose of factor analysis is to summarize data so that relationships and patterns can be easily interpreted and understood</a:t>
            </a:r>
            <a:endParaRPr lang="en-US" dirty="0" smtClean="0"/>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3</a:t>
            </a:fld>
            <a:endParaRPr lang="en-US"/>
          </a:p>
        </p:txBody>
      </p:sp>
    </p:spTree>
    <p:extLst>
      <p:ext uri="{BB962C8B-B14F-4D97-AF65-F5344CB8AC3E}">
        <p14:creationId xmlns:p14="http://schemas.microsoft.com/office/powerpoint/2010/main" val="360877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a:t>
            </a:r>
            <a:r>
              <a:rPr lang="en-US" baseline="0" dirty="0" smtClean="0"/>
              <a:t>there are 2 types of FA: </a:t>
            </a:r>
          </a:p>
          <a:p>
            <a:r>
              <a:rPr lang="en-US" dirty="0" smtClean="0"/>
              <a:t>Exploratory FA which uses a correlation matrix and </a:t>
            </a:r>
          </a:p>
          <a:p>
            <a:r>
              <a:rPr lang="en-US" dirty="0" smtClean="0"/>
              <a:t>Confirmatory FA which uses a covariance matrix</a:t>
            </a:r>
          </a:p>
          <a:p>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EFA, t</a:t>
            </a:r>
            <a:r>
              <a:rPr lang="en-US" sz="1200" b="0" i="0" kern="1200" dirty="0" smtClean="0">
                <a:solidFill>
                  <a:schemeClr val="tx1"/>
                </a:solidFill>
                <a:effectLst/>
                <a:latin typeface="+mn-lt"/>
                <a:ea typeface="+mn-ea"/>
                <a:cs typeface="+mn-cs"/>
              </a:rPr>
              <a:t>he researcher is not required to have any specific hypotheses about how many factors will emerge, and what items or variables these factors will comprise</a:t>
            </a:r>
          </a:p>
          <a:p>
            <a:r>
              <a:rPr lang="en-US" dirty="0" smtClean="0"/>
              <a:t>CFA evaluates a priori hypotheses and is largely driven by theory. CFA analysis require the researcher to hypothesize in advance, the number of factors, whether or not these factors are correlated, and which items/measures load onto and reflect which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Note: If the variables can be meaningfully compared -&gt; covariance since it will explain the variable with the highest variance else -&gt; correlation</a:t>
            </a:r>
            <a:endParaRPr lang="en-US" baseline="0" dirty="0" smtClean="0"/>
          </a:p>
        </p:txBody>
      </p:sp>
      <p:sp>
        <p:nvSpPr>
          <p:cNvPr id="4" name="Slide Number Placeholder 3"/>
          <p:cNvSpPr>
            <a:spLocks noGrp="1"/>
          </p:cNvSpPr>
          <p:nvPr>
            <p:ph type="sldNum" sz="quarter" idx="10"/>
          </p:nvPr>
        </p:nvSpPr>
        <p:spPr/>
        <p:txBody>
          <a:bodyPr/>
          <a:lstStyle/>
          <a:p>
            <a:fld id="{32AFF443-48A1-445F-9E75-FCB18743A409}" type="slidenum">
              <a:rPr lang="en-US" smtClean="0"/>
              <a:t>4</a:t>
            </a:fld>
            <a:endParaRPr lang="en-US"/>
          </a:p>
        </p:txBody>
      </p:sp>
    </p:spTree>
    <p:extLst>
      <p:ext uri="{BB962C8B-B14F-4D97-AF65-F5344CB8AC3E}">
        <p14:creationId xmlns:p14="http://schemas.microsoft.com/office/powerpoint/2010/main" val="422417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there are certain assumptions that EFA is based on.</a:t>
            </a:r>
          </a:p>
          <a:p>
            <a:r>
              <a:rPr lang="en-US" dirty="0" smtClean="0"/>
              <a:t>EFA requires</a:t>
            </a:r>
            <a:r>
              <a:rPr lang="en-US" baseline="0" dirty="0" smtClean="0"/>
              <a:t> that there exists</a:t>
            </a:r>
            <a:r>
              <a:rPr lang="en-US" dirty="0" smtClean="0"/>
              <a:t> a linear relationship</a:t>
            </a:r>
            <a:r>
              <a:rPr lang="en-US" baseline="0" dirty="0" smtClean="0"/>
              <a:t> between the variables and the factors.</a:t>
            </a:r>
          </a:p>
          <a:p>
            <a:r>
              <a:rPr lang="en-US" baseline="0" dirty="0" smtClean="0"/>
              <a:t>EFA works better with larger sample size.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the dataset has several high factor loading scores (&gt; .80), then a smaller small size should be sufficient. </a:t>
            </a:r>
          </a:p>
          <a:p>
            <a:r>
              <a:rPr lang="en-US" sz="1200" b="0" i="0" u="none" strike="noStrike" kern="1200" baseline="0" dirty="0" smtClean="0">
                <a:solidFill>
                  <a:schemeClr val="tx1"/>
                </a:solidFill>
                <a:latin typeface="+mn-lt"/>
                <a:ea typeface="+mn-ea"/>
                <a:cs typeface="+mn-cs"/>
              </a:rPr>
              <a:t>Note: A factor loading for a variable is a measure of how much the variable contributes to the </a:t>
            </a:r>
            <a:r>
              <a:rPr lang="en-US" sz="1200" b="0" i="0" u="none" strike="noStrike" kern="1200" baseline="0" dirty="0" smtClean="0">
                <a:solidFill>
                  <a:schemeClr val="tx1"/>
                </a:solidFill>
                <a:latin typeface="+mn-lt"/>
                <a:ea typeface="+mn-ea"/>
                <a:cs typeface="+mn-cs"/>
              </a:rPr>
              <a:t>factor</a:t>
            </a:r>
            <a:endParaRPr lang="en-US" baseline="0"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5</a:t>
            </a:fld>
            <a:endParaRPr lang="en-US"/>
          </a:p>
        </p:txBody>
      </p:sp>
    </p:spTree>
    <p:extLst>
      <p:ext uri="{BB962C8B-B14F-4D97-AF65-F5344CB8AC3E}">
        <p14:creationId xmlns:p14="http://schemas.microsoft.com/office/powerpoint/2010/main" val="405570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Broadly speaking, there are many different ways to express the theoretical ideas behind factor analysis. </a:t>
            </a:r>
          </a:p>
          <a:p>
            <a:r>
              <a:rPr lang="en-US" sz="1200" b="0" i="0" u="none" strike="noStrike" kern="1200" baseline="0" dirty="0" smtClean="0">
                <a:solidFill>
                  <a:schemeClr val="tx1"/>
                </a:solidFill>
                <a:latin typeface="+mn-lt"/>
                <a:ea typeface="+mn-ea"/>
                <a:cs typeface="+mn-cs"/>
              </a:rPr>
              <a:t>Over here, we will just focus on basic mathematical and geometric approaches.</a:t>
            </a:r>
          </a:p>
          <a:p>
            <a:endParaRPr lang="en-US" sz="1200" b="0" i="0" u="none" strike="noStrike"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6</a:t>
            </a:fld>
            <a:endParaRPr lang="en-US"/>
          </a:p>
        </p:txBody>
      </p:sp>
    </p:spTree>
    <p:extLst>
      <p:ext uri="{BB962C8B-B14F-4D97-AF65-F5344CB8AC3E}">
        <p14:creationId xmlns:p14="http://schemas.microsoft.com/office/powerpoint/2010/main" val="3107185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equations that can be used to express the mathematical model.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first equation, the </a:t>
            </a:r>
            <a:r>
              <a:rPr lang="en-US" sz="1200" b="0" i="0" u="none" strike="noStrike" kern="1200" baseline="0" dirty="0" err="1" smtClean="0">
                <a:solidFill>
                  <a:schemeClr val="tx1"/>
                </a:solidFill>
                <a:latin typeface="+mn-lt"/>
                <a:ea typeface="+mn-ea"/>
                <a:cs typeface="+mn-cs"/>
              </a:rPr>
              <a:t>Xj</a:t>
            </a:r>
            <a:r>
              <a:rPr lang="en-US" sz="1200" b="0" i="0" u="none" strike="noStrike" kern="1200" baseline="0" dirty="0" smtClean="0">
                <a:solidFill>
                  <a:schemeClr val="tx1"/>
                </a:solidFill>
                <a:latin typeface="+mn-lt"/>
                <a:ea typeface="+mn-ea"/>
                <a:cs typeface="+mn-cs"/>
              </a:rPr>
              <a:t> is the variable and F1, F2… are the factors. Aj1,aj2… are the factor loadings. </a:t>
            </a:r>
            <a:r>
              <a:rPr lang="en-US" sz="1200" b="0" i="0" u="none" strike="noStrike" kern="1200" baseline="0" dirty="0" err="1" smtClean="0">
                <a:solidFill>
                  <a:schemeClr val="tx1"/>
                </a:solidFill>
                <a:latin typeface="+mn-lt"/>
                <a:ea typeface="+mn-ea"/>
                <a:cs typeface="+mn-cs"/>
              </a:rPr>
              <a:t>ej</a:t>
            </a:r>
            <a:r>
              <a:rPr lang="en-US" sz="1200" b="0" i="0" u="none" strike="noStrike" kern="1200" baseline="0" dirty="0" smtClean="0">
                <a:solidFill>
                  <a:schemeClr val="tx1"/>
                </a:solidFill>
                <a:latin typeface="+mn-lt"/>
                <a:ea typeface="+mn-ea"/>
                <a:cs typeface="+mn-cs"/>
              </a:rPr>
              <a:t> is a constant that represents a unique factor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second equation R is the correlation matrix of the variables. P is the matrix of factor loadings, C is the correlation matrix among the factors, and U is a diagonal matrix that represents the unique variances of the variables.</a:t>
            </a:r>
          </a:p>
          <a:p>
            <a:endParaRPr lang="en-US" sz="1200" b="0" i="0" u="none" strike="noStrike" kern="1200" baseline="0" dirty="0" smtClean="0">
              <a:solidFill>
                <a:schemeClr val="tx1"/>
              </a:solidFill>
              <a:latin typeface="+mn-lt"/>
              <a:ea typeface="+mn-ea"/>
              <a:cs typeface="+mn-cs"/>
            </a:endParaRPr>
          </a:p>
          <a:p>
            <a:endParaRPr lang="en-US" dirty="0" smtClean="0"/>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7</a:t>
            </a:fld>
            <a:endParaRPr lang="en-US"/>
          </a:p>
        </p:txBody>
      </p:sp>
    </p:spTree>
    <p:extLst>
      <p:ext uri="{BB962C8B-B14F-4D97-AF65-F5344CB8AC3E}">
        <p14:creationId xmlns:p14="http://schemas.microsoft.com/office/powerpoint/2010/main" val="407628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 represent factor analysis using geometry to for better understanding. In this representation each axis represents a factor and the vectors or lines on the graph represents the variable. So if a variable is highly correlated to a factor than, it will be very close to that axis.</a:t>
            </a:r>
          </a:p>
          <a:p>
            <a:r>
              <a:rPr lang="en-US" sz="1200" kern="1200" dirty="0" smtClean="0">
                <a:solidFill>
                  <a:schemeClr val="tx1"/>
                </a:solidFill>
                <a:effectLst/>
                <a:latin typeface="+mn-lt"/>
                <a:ea typeface="+mn-ea"/>
                <a:cs typeface="+mn-cs"/>
              </a:rPr>
              <a:t>The axis will range from -1 to 1 which represents the factor loading.</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two axis are the two factors. Factor 1 and Factor 2 and the triangles are the variables. The Blue triangles have higher correlation with Factor 1 and the Green triangles have a higher correlation with Factor 2.</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8</a:t>
            </a:fld>
            <a:endParaRPr lang="en-US"/>
          </a:p>
        </p:txBody>
      </p:sp>
    </p:spTree>
    <p:extLst>
      <p:ext uri="{BB962C8B-B14F-4D97-AF65-F5344CB8AC3E}">
        <p14:creationId xmlns:p14="http://schemas.microsoft.com/office/powerpoint/2010/main" val="163122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There are many extraction</a:t>
            </a:r>
            <a:r>
              <a:rPr lang="en-US" baseline="0" dirty="0" smtClean="0"/>
              <a:t> techniques available to extract factors. We can select a technique based on our requirements.</a:t>
            </a:r>
          </a:p>
          <a:p>
            <a:r>
              <a:rPr lang="en-US" baseline="0" dirty="0" smtClean="0"/>
              <a:t>Some techniques are Maximum Likelihood, Principal Axis Factor.</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factors are identified, rotation is performed on the factors. The objective of performing rotation on the factors is to reduce ambiguity. This allows us to fit more variables into less number of factors. </a:t>
            </a:r>
          </a:p>
          <a:p>
            <a:endParaRPr lang="en-US" baseline="0" dirty="0" smtClean="0"/>
          </a:p>
          <a:p>
            <a:r>
              <a:rPr lang="en-US" sz="1200" kern="1200" dirty="0" smtClean="0">
                <a:solidFill>
                  <a:schemeClr val="tx1"/>
                </a:solidFill>
                <a:effectLst/>
                <a:latin typeface="+mn-lt"/>
                <a:ea typeface="+mn-ea"/>
                <a:cs typeface="+mn-cs"/>
              </a:rPr>
              <a:t>Next we need to determine the strength of the factors by examining the factor loadings. We need to examine the factors with high factor loading, and factors with low factor loading, and ensure that they are consistent with the data. Like there should not be cases where a factor that should have low correlation with a variable has high factor loading.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step is to determine the number of factors to retain. This is very important, because if we keep too many factors than it may result in a high error variance, on the other end keeping very few factors may result in loss of important data. </a:t>
            </a:r>
            <a:endParaRPr lang="en-US" baseline="0" dirty="0" smtClean="0"/>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9</a:t>
            </a:fld>
            <a:endParaRPr lang="en-US"/>
          </a:p>
        </p:txBody>
      </p:sp>
    </p:spTree>
    <p:extLst>
      <p:ext uri="{BB962C8B-B14F-4D97-AF65-F5344CB8AC3E}">
        <p14:creationId xmlns:p14="http://schemas.microsoft.com/office/powerpoint/2010/main" val="162280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2"/>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50" y="434499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90"/>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1"/>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7"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7" y="4777382"/>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60"/>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651204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2"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6"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519757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6"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6"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BB9B27-4D02-2940-AED5-BC8F2B3B1507}"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9" y="3166529"/>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2"/>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6289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7" y="2136708"/>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8" y="2136708"/>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5"/>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576308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90"/>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5"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6" y="2799662"/>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10/26/2016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5"/>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737168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10/26/2016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48098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90"/>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10/26/2016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509858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5" y="446091"/>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EB8CB6-48D8-4E47-B0D3-B56230F429D0}" type="datetimeFigureOut">
              <a:rPr lang="en-US" dirty="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535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6"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6"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6"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F716D3-DCE8-CC45-8106-AE5DFCD073F9}" type="datetimeFigureOut">
              <a:rPr lang="en-US" dirty="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9" y="4910662"/>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9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8312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6"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6"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4F351F-53B1-3B4C-8CD4-15B0457E8E3F}"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9" y="3166529"/>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2"/>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9497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4"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6"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B1E8F6-4F69-E448-82E4-3FF8C30628E4}"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9" y="3166529"/>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2"/>
            <a:ext cx="584978" cy="365125"/>
          </a:xfrm>
        </p:spPr>
        <p:txBody>
          <a:bodyPr/>
          <a:lstStyle/>
          <a:p>
            <a:fld id="{D57F1E4F-1CFF-5643-939E-217C01CDF565}" type="slidenum">
              <a:rPr lang="en-US" dirty="0"/>
              <a:pPr/>
              <a:t>‹#›</a:t>
            </a:fld>
            <a:endParaRPr lang="en-US" dirty="0"/>
          </a:p>
        </p:txBody>
      </p:sp>
      <p:sp>
        <p:nvSpPr>
          <p:cNvPr id="14" name="TextBox 13"/>
          <p:cNvSpPr txBox="1"/>
          <p:nvPr/>
        </p:nvSpPr>
        <p:spPr>
          <a:xfrm>
            <a:off x="1808317"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4"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8252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6" y="2438403"/>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6"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90BAD4-EC93-8B4C-97AE-9AB5F3271B19}" type="datetimeFigureOut">
              <a:rPr lang="en-US" dirty="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9" y="4910662"/>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9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6285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4"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6"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6"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6C9050E-E079-6441-81E7-806D30677343}" type="datetimeFigureOut">
              <a:rPr lang="en-US" dirty="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9" y="4910662"/>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90"/>
            <a:ext cx="584978" cy="365125"/>
          </a:xfrm>
        </p:spPr>
        <p:txBody>
          <a:bodyPr/>
          <a:lstStyle/>
          <a:p>
            <a:fld id="{D57F1E4F-1CFF-5643-939E-217C01CDF565}" type="slidenum">
              <a:rPr lang="en-US" dirty="0"/>
              <a:pPr/>
              <a:t>‹#›</a:t>
            </a:fld>
            <a:endParaRPr lang="en-US" dirty="0"/>
          </a:p>
        </p:txBody>
      </p:sp>
      <p:sp>
        <p:nvSpPr>
          <p:cNvPr id="11" name="TextBox 10"/>
          <p:cNvSpPr txBox="1"/>
          <p:nvPr/>
        </p:nvSpPr>
        <p:spPr>
          <a:xfrm>
            <a:off x="1808317"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4"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2833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6"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6"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9B230AF-FFB7-DE42-B481-AAC2589869DA}" type="datetimeFigureOut">
              <a:rPr lang="en-US" dirty="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9" y="4910662"/>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9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23571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230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8"/>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8"/>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9"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491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6762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4"/>
            <a:ext cx="41148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4"/>
            <a:ext cx="41148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757803"/>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757803"/>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90"/>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7"/>
            <a:ext cx="8382000" cy="2135969"/>
          </a:xfrm>
          <a:prstGeom prst="rect">
            <a:avLst/>
          </a:prstGeom>
        </p:spPr>
        <p:txBody>
          <a:bodyPr vert="horz" lIns="0" tIns="0" rIns="0" bIns="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90"/>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3" y="1905002"/>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6"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91"/>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10/26/2016</a:t>
            </a:fld>
            <a:endParaRPr lang="en-US" dirty="0"/>
          </a:p>
        </p:txBody>
      </p:sp>
      <p:sp>
        <p:nvSpPr>
          <p:cNvPr id="5" name="Footer Placeholder 4"/>
          <p:cNvSpPr>
            <a:spLocks noGrp="1"/>
          </p:cNvSpPr>
          <p:nvPr>
            <p:ph type="ftr" sz="quarter" idx="3"/>
          </p:nvPr>
        </p:nvSpPr>
        <p:spPr>
          <a:xfrm>
            <a:off x="1942415" y="6135811"/>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5"/>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557829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ransition>
    <p:fad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00" y="2217055"/>
            <a:ext cx="6589200" cy="2423890"/>
          </a:xfrm>
        </p:spPr>
        <p:txBody>
          <a:bodyPr>
            <a:normAutofit/>
          </a:bodyPr>
          <a:lstStyle/>
          <a:p>
            <a:pPr algn="ctr"/>
            <a:r>
              <a:rPr lang="en-US" dirty="0"/>
              <a:t>FACTOR ANALYSIS (FA) </a:t>
            </a:r>
            <a:br>
              <a:rPr lang="en-US" dirty="0"/>
            </a:br>
            <a:r>
              <a:rPr lang="en-US" dirty="0"/>
              <a:t/>
            </a:r>
            <a:br>
              <a:rPr lang="en-US" dirty="0"/>
            </a:br>
            <a:r>
              <a:rPr lang="en-US" dirty="0"/>
              <a:t>NON-NEGATIVE MATRIX FACTORIZATION (NMF)</a:t>
            </a:r>
            <a:endParaRPr lang="en-IN" dirty="0"/>
          </a:p>
        </p:txBody>
      </p:sp>
      <p:sp>
        <p:nvSpPr>
          <p:cNvPr id="4" name="Subtitle 2"/>
          <p:cNvSpPr txBox="1">
            <a:spLocks/>
          </p:cNvSpPr>
          <p:nvPr/>
        </p:nvSpPr>
        <p:spPr>
          <a:xfrm>
            <a:off x="1143002" y="5410200"/>
            <a:ext cx="7681913" cy="1370012"/>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US" sz="2800" dirty="0"/>
              <a:t>Group 6:</a:t>
            </a:r>
          </a:p>
          <a:p>
            <a:pPr marL="0" indent="0" algn="r">
              <a:buNone/>
            </a:pPr>
            <a:r>
              <a:rPr lang="en-US" sz="2800" dirty="0"/>
              <a:t>Taher Patanwala</a:t>
            </a:r>
          </a:p>
          <a:p>
            <a:pPr marL="0" indent="0" algn="r">
              <a:buNone/>
            </a:pPr>
            <a:r>
              <a:rPr lang="en-US" sz="2800" dirty="0"/>
              <a:t>Zubin Kadva</a:t>
            </a:r>
            <a:endParaRPr lang="en-IN" sz="2800" dirty="0"/>
          </a:p>
        </p:txBody>
      </p:sp>
      <p:cxnSp>
        <p:nvCxnSpPr>
          <p:cNvPr id="5" name="Straight Connector 4"/>
          <p:cNvCxnSpPr/>
          <p:nvPr/>
        </p:nvCxnSpPr>
        <p:spPr>
          <a:xfrm>
            <a:off x="1277400" y="3048000"/>
            <a:ext cx="67818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20140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Data Set</a:t>
            </a:r>
            <a:endParaRPr lang="en-IN" dirty="0"/>
          </a:p>
        </p:txBody>
      </p:sp>
      <p:sp>
        <p:nvSpPr>
          <p:cNvPr id="3" name="Content Placeholder 2"/>
          <p:cNvSpPr>
            <a:spLocks noGrp="1"/>
          </p:cNvSpPr>
          <p:nvPr>
            <p:ph idx="1"/>
          </p:nvPr>
        </p:nvSpPr>
        <p:spPr/>
        <p:txBody>
          <a:bodyPr/>
          <a:lstStyle/>
          <a:p>
            <a:r>
              <a:rPr lang="en-US" dirty="0"/>
              <a:t>AEIS(Academic Excellence Indicator System) which is provided by Texas Education Agency </a:t>
            </a:r>
          </a:p>
          <a:p>
            <a:endParaRPr lang="en-US" altLang="en-US" dirty="0"/>
          </a:p>
          <a:p>
            <a:r>
              <a:rPr lang="en-US" dirty="0"/>
              <a:t>This dataset has records of thousands of schools in Texas </a:t>
            </a:r>
          </a:p>
          <a:p>
            <a:endParaRPr lang="en-US" altLang="en-US" dirty="0"/>
          </a:p>
          <a:p>
            <a:r>
              <a:rPr lang="en-US" altLang="en-US" dirty="0"/>
              <a:t>It has State level, Region level, District level, and Campus level data of the schools</a:t>
            </a:r>
          </a:p>
          <a:p>
            <a:endParaRPr lang="en-IN" dirty="0"/>
          </a:p>
        </p:txBody>
      </p:sp>
    </p:spTree>
    <p:extLst>
      <p:ext uri="{BB962C8B-B14F-4D97-AF65-F5344CB8AC3E}">
        <p14:creationId xmlns:p14="http://schemas.microsoft.com/office/powerpoint/2010/main" val="34747905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77400" y="2746830"/>
            <a:ext cx="6589200" cy="1364345"/>
          </a:xfrm>
        </p:spPr>
        <p:txBody>
          <a:bodyPr>
            <a:normAutofit/>
          </a:bodyPr>
          <a:lstStyle/>
          <a:p>
            <a:pPr algn="ctr"/>
            <a:r>
              <a:rPr lang="en-US" dirty="0" smtClean="0"/>
              <a:t>NON-NEGATIVE </a:t>
            </a:r>
            <a:r>
              <a:rPr lang="en-US" dirty="0"/>
              <a:t>MATRIX FACTORIZATION (NMF)</a:t>
            </a:r>
            <a:endParaRPr lang="en-IN" dirty="0"/>
          </a:p>
        </p:txBody>
      </p:sp>
    </p:spTree>
    <p:extLst>
      <p:ext uri="{BB962C8B-B14F-4D97-AF65-F5344CB8AC3E}">
        <p14:creationId xmlns:p14="http://schemas.microsoft.com/office/powerpoint/2010/main" val="69173091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mmolano.files.wordpress.com/2014/10/nmf.png"/>
          <p:cNvPicPr>
            <a:picLocks noChangeAspect="1" noChangeArrowheads="1"/>
          </p:cNvPicPr>
          <p:nvPr/>
        </p:nvPicPr>
        <p:blipFill rotWithShape="1">
          <a:blip r:embed="rId3">
            <a:extLst>
              <a:ext uri="{28A0092B-C50C-407E-A947-70E740481C1C}">
                <a14:useLocalDpi xmlns:a14="http://schemas.microsoft.com/office/drawing/2010/main" val="0"/>
              </a:ext>
            </a:extLst>
          </a:blip>
          <a:srcRect b="27946"/>
          <a:stretch/>
        </p:blipFill>
        <p:spPr bwMode="auto">
          <a:xfrm>
            <a:off x="685802" y="1447800"/>
            <a:ext cx="7718425"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212" y="6544308"/>
            <a:ext cx="8991600" cy="253916"/>
          </a:xfrm>
          <a:prstGeom prst="rect">
            <a:avLst/>
          </a:prstGeom>
          <a:noFill/>
        </p:spPr>
        <p:txBody>
          <a:bodyPr wrap="square" rtlCol="0">
            <a:spAutoFit/>
          </a:bodyPr>
          <a:lstStyle/>
          <a:p>
            <a:pPr algn="r"/>
            <a:r>
              <a:rPr lang="en-US" sz="1050" dirty="0"/>
              <a:t>By </a:t>
            </a:r>
            <a:r>
              <a:rPr lang="en-US" sz="1050" dirty="0" err="1"/>
              <a:t>Qwertyus</a:t>
            </a:r>
            <a:r>
              <a:rPr lang="en-US" sz="1050" dirty="0"/>
              <a:t> - Own work, CC BY-SA 3.0, https://commons.wikimedia.org/w/index.php?curid=29114677</a:t>
            </a:r>
            <a:endParaRPr lang="en-IN" sz="1050" dirty="0"/>
          </a:p>
        </p:txBody>
      </p:sp>
      <p:sp>
        <p:nvSpPr>
          <p:cNvPr id="10" name="TextBox 9"/>
          <p:cNvSpPr txBox="1"/>
          <p:nvPr/>
        </p:nvSpPr>
        <p:spPr>
          <a:xfrm>
            <a:off x="3531755" y="3610157"/>
            <a:ext cx="2026517" cy="2554545"/>
          </a:xfrm>
          <a:prstGeom prst="rect">
            <a:avLst/>
          </a:prstGeom>
          <a:noFill/>
        </p:spPr>
        <p:txBody>
          <a:bodyPr wrap="none" rtlCol="0">
            <a:spAutoFit/>
          </a:bodyPr>
          <a:lstStyle/>
          <a:p>
            <a:pPr algn="ctr"/>
            <a:r>
              <a:rPr lang="en-US" sz="3200" dirty="0"/>
              <a:t>W * H = V</a:t>
            </a:r>
          </a:p>
          <a:p>
            <a:pPr algn="ctr"/>
            <a:endParaRPr lang="en-US" sz="3200" dirty="0"/>
          </a:p>
          <a:p>
            <a:pPr algn="ctr"/>
            <a:r>
              <a:rPr lang="nl-NL" sz="3200" dirty="0"/>
              <a:t>V </a:t>
            </a:r>
            <a:r>
              <a:rPr lang="nl-NL" sz="3200" baseline="-25000" dirty="0"/>
              <a:t>m x n</a:t>
            </a:r>
          </a:p>
          <a:p>
            <a:pPr algn="ctr"/>
            <a:r>
              <a:rPr lang="nl-NL" sz="3200" dirty="0"/>
              <a:t>W </a:t>
            </a:r>
            <a:r>
              <a:rPr lang="nl-NL" sz="3200" baseline="-25000" dirty="0"/>
              <a:t>m x r</a:t>
            </a:r>
          </a:p>
          <a:p>
            <a:pPr algn="ctr"/>
            <a:r>
              <a:rPr lang="nl-NL" sz="3200" dirty="0"/>
              <a:t>H </a:t>
            </a:r>
            <a:r>
              <a:rPr lang="nl-NL" sz="3200" baseline="-25000" dirty="0"/>
              <a:t>r x n</a:t>
            </a:r>
            <a:endParaRPr lang="en-IN" sz="3200" baseline="-25000" dirty="0"/>
          </a:p>
        </p:txBody>
      </p:sp>
      <p:sp>
        <p:nvSpPr>
          <p:cNvPr id="4" name="Title 3"/>
          <p:cNvSpPr>
            <a:spLocks noGrp="1"/>
          </p:cNvSpPr>
          <p:nvPr>
            <p:ph type="title"/>
          </p:nvPr>
        </p:nvSpPr>
        <p:spPr>
          <a:xfrm>
            <a:off x="1945203" y="624110"/>
            <a:ext cx="6589199" cy="671290"/>
          </a:xfrm>
        </p:spPr>
        <p:txBody>
          <a:bodyPr/>
          <a:lstStyle/>
          <a:p>
            <a:r>
              <a:rPr lang="en-US" dirty="0"/>
              <a:t>What is NMF?</a:t>
            </a:r>
            <a:endParaRPr lang="en-IN" dirty="0"/>
          </a:p>
        </p:txBody>
      </p:sp>
    </p:spTree>
    <p:extLst>
      <p:ext uri="{BB962C8B-B14F-4D97-AF65-F5344CB8AC3E}">
        <p14:creationId xmlns:p14="http://schemas.microsoft.com/office/powerpoint/2010/main" val="385002960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203" y="1600200"/>
            <a:ext cx="6817799" cy="3594830"/>
          </a:xfrm>
        </p:spPr>
        <p:txBody>
          <a:bodyPr>
            <a:noAutofit/>
          </a:bodyPr>
          <a:lstStyle/>
          <a:p>
            <a:r>
              <a:rPr lang="en-US" dirty="0" smtClean="0"/>
              <a:t>V is a large dataset where each column is an observation and each row is a feature</a:t>
            </a:r>
          </a:p>
          <a:p>
            <a:endParaRPr lang="en-US" dirty="0" smtClean="0"/>
          </a:p>
          <a:p>
            <a:r>
              <a:rPr lang="en-US" dirty="0" smtClean="0"/>
              <a:t>Machine Learning</a:t>
            </a:r>
          </a:p>
          <a:p>
            <a:endParaRPr lang="en-US" dirty="0" smtClean="0"/>
          </a:p>
          <a:p>
            <a:r>
              <a:rPr lang="en-US" dirty="0" smtClean="0"/>
              <a:t>New way of reducing dimensionality of data</a:t>
            </a:r>
          </a:p>
          <a:p>
            <a:endParaRPr lang="en-US" dirty="0" smtClean="0"/>
          </a:p>
          <a:p>
            <a:r>
              <a:rPr lang="en-US" dirty="0" smtClean="0"/>
              <a:t>Non-negative constraint</a:t>
            </a:r>
          </a:p>
          <a:p>
            <a:endParaRPr lang="en-US" dirty="0" smtClean="0"/>
          </a:p>
          <a:p>
            <a:r>
              <a:rPr lang="en-US" dirty="0" smtClean="0"/>
              <a:t>Intuitive</a:t>
            </a:r>
          </a:p>
          <a:p>
            <a:endParaRPr lang="en-US" dirty="0" smtClean="0"/>
          </a:p>
          <a:p>
            <a:r>
              <a:rPr lang="en-US" dirty="0" smtClean="0"/>
              <a:t>Similarity to PCA</a:t>
            </a:r>
            <a:endParaRPr lang="en-IN" dirty="0"/>
          </a:p>
        </p:txBody>
      </p:sp>
      <p:sp>
        <p:nvSpPr>
          <p:cNvPr id="4" name="Title 3"/>
          <p:cNvSpPr>
            <a:spLocks noGrp="1"/>
          </p:cNvSpPr>
          <p:nvPr>
            <p:ph type="title"/>
          </p:nvPr>
        </p:nvSpPr>
        <p:spPr>
          <a:xfrm>
            <a:off x="1945203" y="624112"/>
            <a:ext cx="6589199" cy="788765"/>
          </a:xfrm>
        </p:spPr>
        <p:txBody>
          <a:bodyPr/>
          <a:lstStyle/>
          <a:p>
            <a:r>
              <a:rPr lang="en-US" dirty="0" smtClean="0"/>
              <a:t>Why use NMF?</a:t>
            </a:r>
            <a:endParaRPr lang="en-IN" dirty="0"/>
          </a:p>
        </p:txBody>
      </p:sp>
    </p:spTree>
    <p:extLst>
      <p:ext uri="{BB962C8B-B14F-4D97-AF65-F5344CB8AC3E}">
        <p14:creationId xmlns:p14="http://schemas.microsoft.com/office/powerpoint/2010/main" val="36289043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r>
              <a:rPr lang="en-US" dirty="0" smtClean="0"/>
              <a:t>Computer Vision</a:t>
            </a:r>
          </a:p>
          <a:p>
            <a:pPr lvl="1"/>
            <a:r>
              <a:rPr lang="en-US" dirty="0" smtClean="0"/>
              <a:t>Reduce feature space</a:t>
            </a:r>
          </a:p>
          <a:p>
            <a:pPr lvl="1"/>
            <a:r>
              <a:rPr lang="en-US" dirty="0" smtClean="0"/>
              <a:t>Identifying and classifying</a:t>
            </a:r>
            <a:endParaRPr lang="en-US" dirty="0"/>
          </a:p>
          <a:p>
            <a:endParaRPr lang="en-US" dirty="0" smtClean="0"/>
          </a:p>
          <a:p>
            <a:r>
              <a:rPr lang="en-US" dirty="0" smtClean="0"/>
              <a:t>Text Mining</a:t>
            </a:r>
          </a:p>
          <a:p>
            <a:pPr lvl="1"/>
            <a:r>
              <a:rPr lang="en-US" dirty="0" smtClean="0"/>
              <a:t>Extract features</a:t>
            </a:r>
          </a:p>
          <a:p>
            <a:endParaRPr lang="en-US" dirty="0"/>
          </a:p>
          <a:p>
            <a:r>
              <a:rPr lang="en-US" dirty="0" smtClean="0"/>
              <a:t>Speech denoising</a:t>
            </a:r>
          </a:p>
          <a:p>
            <a:pPr lvl="1"/>
            <a:r>
              <a:rPr lang="en-US" dirty="0" smtClean="0"/>
              <a:t>Break audio into parts</a:t>
            </a:r>
            <a:endParaRPr lang="en-IN" dirty="0" smtClean="0"/>
          </a:p>
        </p:txBody>
      </p:sp>
    </p:spTree>
    <p:extLst>
      <p:ext uri="{BB962C8B-B14F-4D97-AF65-F5344CB8AC3E}">
        <p14:creationId xmlns:p14="http://schemas.microsoft.com/office/powerpoint/2010/main" val="234359538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a:xfrm>
            <a:off x="381000" y="1876245"/>
            <a:ext cx="8382000" cy="990600"/>
          </a:xfrm>
        </p:spPr>
        <p:txBody>
          <a:bodyPr>
            <a:noAutofit/>
          </a:bodyPr>
          <a:lstStyle/>
          <a:p>
            <a:pPr marL="0" indent="0" algn="ctr">
              <a:buNone/>
            </a:pPr>
            <a:r>
              <a:rPr lang="en-US" sz="2400" dirty="0"/>
              <a:t>Minimize ‖V-WH‖</a:t>
            </a:r>
            <a:r>
              <a:rPr lang="en-US" sz="2400" baseline="30000" dirty="0"/>
              <a:t>2 </a:t>
            </a:r>
            <a:r>
              <a:rPr lang="en-US" sz="2400" dirty="0"/>
              <a:t>	</a:t>
            </a:r>
          </a:p>
          <a:p>
            <a:pPr marL="0" indent="0" algn="ctr">
              <a:buNone/>
            </a:pPr>
            <a:r>
              <a:rPr lang="en-US" sz="2400" dirty="0"/>
              <a:t>subject to the constraints W, H ≥ 0 </a:t>
            </a:r>
          </a:p>
        </p:txBody>
      </p:sp>
      <p:sp>
        <p:nvSpPr>
          <p:cNvPr id="9" name="Content Placeholder 3"/>
          <p:cNvSpPr txBox="1">
            <a:spLocks/>
          </p:cNvSpPr>
          <p:nvPr/>
        </p:nvSpPr>
        <p:spPr>
          <a:xfrm>
            <a:off x="1945201" y="3581400"/>
            <a:ext cx="7239000" cy="1990288"/>
          </a:xfrm>
          <a:prstGeom prst="rect">
            <a:avLst/>
          </a:prstGeom>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pPr>
            <a:r>
              <a:rPr lang="en-US" dirty="0">
                <a:solidFill>
                  <a:prstClr val="black">
                    <a:lumMod val="75000"/>
                    <a:lumOff val="25000"/>
                  </a:prstClr>
                </a:solidFill>
              </a:rPr>
              <a:t>Often, the </a:t>
            </a:r>
            <a:r>
              <a:rPr lang="en-US" dirty="0" err="1">
                <a:solidFill>
                  <a:prstClr val="black">
                    <a:lumMod val="75000"/>
                    <a:lumOff val="25000"/>
                  </a:prstClr>
                </a:solidFill>
              </a:rPr>
              <a:t>Eucledian</a:t>
            </a:r>
            <a:r>
              <a:rPr lang="en-US" dirty="0">
                <a:solidFill>
                  <a:prstClr val="black">
                    <a:lumMod val="75000"/>
                    <a:lumOff val="25000"/>
                  </a:prstClr>
                </a:solidFill>
              </a:rPr>
              <a:t> or </a:t>
            </a:r>
            <a:r>
              <a:rPr lang="en-US" dirty="0" err="1">
                <a:solidFill>
                  <a:prstClr val="black">
                    <a:lumMod val="75000"/>
                    <a:lumOff val="25000"/>
                  </a:prstClr>
                </a:solidFill>
              </a:rPr>
              <a:t>Frobenius</a:t>
            </a:r>
            <a:r>
              <a:rPr lang="en-US" dirty="0">
                <a:solidFill>
                  <a:prstClr val="black">
                    <a:lumMod val="75000"/>
                    <a:lumOff val="25000"/>
                  </a:prstClr>
                </a:solidFill>
              </a:rPr>
              <a:t> distance is </a:t>
            </a:r>
            <a:r>
              <a:rPr lang="en-US" dirty="0" smtClean="0">
                <a:solidFill>
                  <a:prstClr val="black">
                    <a:lumMod val="75000"/>
                    <a:lumOff val="25000"/>
                  </a:prstClr>
                </a:solidFill>
              </a:rPr>
              <a:t>used</a:t>
            </a:r>
          </a:p>
          <a:p>
            <a:pPr>
              <a:buClr>
                <a:srgbClr val="A53010"/>
              </a:buClr>
            </a:pPr>
            <a:endParaRPr lang="en-US" dirty="0">
              <a:solidFill>
                <a:prstClr val="black">
                  <a:lumMod val="75000"/>
                  <a:lumOff val="25000"/>
                </a:prstClr>
              </a:solidFill>
            </a:endParaRPr>
          </a:p>
          <a:p>
            <a:pPr>
              <a:buClr>
                <a:srgbClr val="A53010"/>
              </a:buClr>
            </a:pPr>
            <a:r>
              <a:rPr lang="en-US" dirty="0">
                <a:solidFill>
                  <a:prstClr val="black">
                    <a:lumMod val="75000"/>
                    <a:lumOff val="25000"/>
                  </a:prstClr>
                </a:solidFill>
              </a:rPr>
              <a:t>Non </a:t>
            </a:r>
            <a:r>
              <a:rPr lang="en-US" dirty="0" smtClean="0">
                <a:solidFill>
                  <a:prstClr val="black">
                    <a:lumMod val="75000"/>
                    <a:lumOff val="25000"/>
                  </a:prstClr>
                </a:solidFill>
              </a:rPr>
              <a:t>Convex</a:t>
            </a:r>
          </a:p>
          <a:p>
            <a:pPr>
              <a:buClr>
                <a:srgbClr val="A53010"/>
              </a:buClr>
            </a:pPr>
            <a:endParaRPr lang="en-US" dirty="0">
              <a:solidFill>
                <a:prstClr val="black">
                  <a:lumMod val="75000"/>
                  <a:lumOff val="25000"/>
                </a:prstClr>
              </a:solidFill>
            </a:endParaRPr>
          </a:p>
          <a:p>
            <a:pPr>
              <a:buClr>
                <a:srgbClr val="A53010"/>
              </a:buClr>
            </a:pPr>
            <a:r>
              <a:rPr lang="en-US" dirty="0">
                <a:solidFill>
                  <a:prstClr val="black">
                    <a:lumMod val="75000"/>
                    <a:lumOff val="25000"/>
                  </a:prstClr>
                </a:solidFill>
              </a:rPr>
              <a:t>NP (Hard)</a:t>
            </a:r>
          </a:p>
        </p:txBody>
      </p:sp>
    </p:spTree>
    <p:extLst>
      <p:ext uri="{BB962C8B-B14F-4D97-AF65-F5344CB8AC3E}">
        <p14:creationId xmlns:p14="http://schemas.microsoft.com/office/powerpoint/2010/main" val="17177243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3" y="624110"/>
            <a:ext cx="6589199" cy="747490"/>
          </a:xfrm>
        </p:spPr>
        <p:txBody>
          <a:bodyPr/>
          <a:lstStyle/>
          <a:p>
            <a:r>
              <a:rPr lang="en-US" dirty="0" smtClean="0"/>
              <a:t>Framework</a:t>
            </a:r>
            <a:endParaRPr lang="en-IN" dirty="0"/>
          </a:p>
        </p:txBody>
      </p:sp>
      <p:sp>
        <p:nvSpPr>
          <p:cNvPr id="3" name="Content Placeholder 2"/>
          <p:cNvSpPr>
            <a:spLocks noGrp="1"/>
          </p:cNvSpPr>
          <p:nvPr>
            <p:ph idx="1"/>
          </p:nvPr>
        </p:nvSpPr>
        <p:spPr>
          <a:xfrm>
            <a:off x="2133600" y="1676400"/>
            <a:ext cx="5200992" cy="3505200"/>
          </a:xfrm>
        </p:spPr>
        <p:txBody>
          <a:bodyPr>
            <a:noAutofit/>
          </a:bodyPr>
          <a:lstStyle/>
          <a:p>
            <a:pPr marL="0" indent="0">
              <a:buNone/>
            </a:pPr>
            <a:r>
              <a:rPr lang="en-US" dirty="0" smtClean="0"/>
              <a:t>Block Coordinate </a:t>
            </a:r>
            <a:r>
              <a:rPr lang="en-US" dirty="0"/>
              <a:t>D</a:t>
            </a:r>
            <a:r>
              <a:rPr lang="en-US" dirty="0" smtClean="0"/>
              <a:t>escent (BCD)</a:t>
            </a:r>
          </a:p>
          <a:p>
            <a:pPr marL="0" indent="0">
              <a:buNone/>
            </a:pPr>
            <a:endParaRPr lang="en-US" dirty="0" smtClean="0"/>
          </a:p>
          <a:p>
            <a:pPr marL="400050" lvl="1" indent="0">
              <a:buNone/>
            </a:pPr>
            <a:r>
              <a:rPr lang="en-US" sz="1800" dirty="0">
                <a:latin typeface="Courier New" panose="02070309020205020404" pitchFamily="49" charset="0"/>
                <a:cs typeface="Courier New" panose="02070309020205020404" pitchFamily="49" charset="0"/>
              </a:rPr>
              <a:t>while(tolerance met) {</a:t>
            </a:r>
          </a:p>
          <a:p>
            <a:pPr marL="800100" lvl="2" indent="0">
              <a:buNone/>
            </a:pPr>
            <a:r>
              <a:rPr lang="en-US" sz="1800" dirty="0">
                <a:latin typeface="Courier New" panose="02070309020205020404" pitchFamily="49" charset="0"/>
                <a:cs typeface="Courier New" panose="02070309020205020404" pitchFamily="49" charset="0"/>
              </a:rPr>
              <a:t>fix H</a:t>
            </a:r>
          </a:p>
          <a:p>
            <a:pPr marL="800100" lvl="2" indent="0">
              <a:buNone/>
            </a:pPr>
            <a:r>
              <a:rPr lang="en-US" sz="1800" dirty="0">
                <a:latin typeface="Courier New" panose="02070309020205020404" pitchFamily="49" charset="0"/>
                <a:cs typeface="Courier New" panose="02070309020205020404" pitchFamily="49" charset="0"/>
              </a:rPr>
              <a:t>update W</a:t>
            </a:r>
          </a:p>
          <a:p>
            <a:pPr marL="800100" lvl="2" indent="0">
              <a:buNone/>
            </a:pPr>
            <a:endParaRPr lang="en-US" sz="1800" dirty="0">
              <a:latin typeface="Courier New" panose="02070309020205020404" pitchFamily="49" charset="0"/>
              <a:cs typeface="Courier New" panose="02070309020205020404" pitchFamily="49" charset="0"/>
            </a:endParaRPr>
          </a:p>
          <a:p>
            <a:pPr marL="800100" lvl="2" indent="0">
              <a:buNone/>
            </a:pPr>
            <a:r>
              <a:rPr lang="en-US" sz="1800" dirty="0">
                <a:latin typeface="Courier New" panose="02070309020205020404" pitchFamily="49" charset="0"/>
                <a:cs typeface="Courier New" panose="02070309020205020404" pitchFamily="49" charset="0"/>
              </a:rPr>
              <a:t>fix W</a:t>
            </a:r>
          </a:p>
          <a:p>
            <a:pPr marL="800100" lvl="2" indent="0">
              <a:buNone/>
            </a:pPr>
            <a:r>
              <a:rPr lang="en-US" sz="1800" dirty="0">
                <a:latin typeface="Courier New" panose="02070309020205020404" pitchFamily="49" charset="0"/>
                <a:cs typeface="Courier New" panose="02070309020205020404" pitchFamily="49" charset="0"/>
              </a:rPr>
              <a:t>update H</a:t>
            </a:r>
          </a:p>
          <a:p>
            <a:pPr marL="400050" lvl="1" indent="0">
              <a:buNone/>
            </a:pPr>
            <a:r>
              <a:rPr lang="en-US" sz="1800" dirty="0">
                <a:latin typeface="Courier New" panose="02070309020205020404" pitchFamily="49" charset="0"/>
                <a:cs typeface="Courier New" panose="02070309020205020404" pitchFamily="49" charset="0"/>
              </a:rPr>
              <a:t>}</a:t>
            </a:r>
          </a:p>
          <a:p>
            <a:pPr marL="400050" lvl="1" indent="0">
              <a:buNone/>
            </a:pPr>
            <a:endParaRPr lang="en-US" sz="1800" dirty="0">
              <a:latin typeface="Courier New" panose="02070309020205020404" pitchFamily="49" charset="0"/>
              <a:cs typeface="Courier New" panose="02070309020205020404" pitchFamily="49" charset="0"/>
            </a:endParaRPr>
          </a:p>
          <a:p>
            <a:pPr marL="285750"/>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168095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3" y="624110"/>
            <a:ext cx="6589199" cy="747490"/>
          </a:xfrm>
        </p:spPr>
        <p:txBody>
          <a:bodyPr/>
          <a:lstStyle/>
          <a:p>
            <a:r>
              <a:rPr lang="en-US" dirty="0" smtClean="0"/>
              <a:t>Algorithms</a:t>
            </a:r>
            <a:endParaRPr lang="en-IN" dirty="0"/>
          </a:p>
        </p:txBody>
      </p:sp>
      <p:sp>
        <p:nvSpPr>
          <p:cNvPr id="3" name="Content Placeholder 2"/>
          <p:cNvSpPr>
            <a:spLocks noGrp="1"/>
          </p:cNvSpPr>
          <p:nvPr>
            <p:ph idx="1"/>
          </p:nvPr>
        </p:nvSpPr>
        <p:spPr>
          <a:xfrm>
            <a:off x="1942417" y="1752600"/>
            <a:ext cx="6744385" cy="3777622"/>
          </a:xfrm>
        </p:spPr>
        <p:txBody>
          <a:bodyPr/>
          <a:lstStyle/>
          <a:p>
            <a:r>
              <a:rPr lang="en-US" dirty="0" smtClean="0"/>
              <a:t>Multiplicative update [Lee and </a:t>
            </a:r>
            <a:r>
              <a:rPr lang="en-US" dirty="0" err="1" smtClean="0"/>
              <a:t>Seung</a:t>
            </a:r>
            <a:r>
              <a:rPr lang="en-US" dirty="0" smtClean="0"/>
              <a:t>, 2001]</a:t>
            </a:r>
          </a:p>
          <a:p>
            <a:pPr lvl="1"/>
            <a:r>
              <a:rPr lang="en-US" dirty="0"/>
              <a:t>Converges slow </a:t>
            </a:r>
          </a:p>
          <a:p>
            <a:pPr lvl="1"/>
            <a:r>
              <a:rPr lang="en-US" dirty="0" smtClean="0"/>
              <a:t>Objective </a:t>
            </a:r>
            <a:r>
              <a:rPr lang="en-US" dirty="0"/>
              <a:t>function does not increase with every </a:t>
            </a:r>
            <a:r>
              <a:rPr lang="en-US" dirty="0" smtClean="0"/>
              <a:t>iteration</a:t>
            </a:r>
          </a:p>
          <a:p>
            <a:pPr lvl="1"/>
            <a:endParaRPr lang="en-US" dirty="0"/>
          </a:p>
          <a:p>
            <a:r>
              <a:rPr lang="en-US" dirty="0" smtClean="0"/>
              <a:t>Alternating least squares (ALS) [Berry, 2006]</a:t>
            </a:r>
          </a:p>
          <a:p>
            <a:endParaRPr lang="en-US" dirty="0"/>
          </a:p>
          <a:p>
            <a:r>
              <a:rPr lang="en-US" b="1" dirty="0" smtClean="0"/>
              <a:t>Alternating non-negative least squares (ANLS) [Lin, 2007]</a:t>
            </a:r>
            <a:endParaRPr lang="en-IN" b="1" dirty="0"/>
          </a:p>
        </p:txBody>
      </p:sp>
    </p:spTree>
    <p:extLst>
      <p:ext uri="{BB962C8B-B14F-4D97-AF65-F5344CB8AC3E}">
        <p14:creationId xmlns:p14="http://schemas.microsoft.com/office/powerpoint/2010/main" val="10683930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3" y="624110"/>
            <a:ext cx="6589199" cy="747490"/>
          </a:xfrm>
        </p:spPr>
        <p:txBody>
          <a:bodyPr>
            <a:normAutofit fontScale="90000"/>
          </a:bodyPr>
          <a:lstStyle/>
          <a:p>
            <a:r>
              <a:rPr lang="en-US" dirty="0" smtClean="0"/>
              <a:t>ANLS using projected gradient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u="sng" dirty="0" smtClean="0">
                    <a:solidFill>
                      <a:srgbClr val="000000"/>
                    </a:solidFill>
                    <a:latin typeface="+mj-lt"/>
                  </a:rPr>
                  <a:t>Algorithm – Alternating non-negative least squares</a:t>
                </a:r>
              </a:p>
              <a:p>
                <a:pPr marL="0" indent="0">
                  <a:buNone/>
                </a:pPr>
                <a:endParaRPr lang="en-IN" dirty="0" smtClean="0">
                  <a:solidFill>
                    <a:srgbClr val="000000"/>
                  </a:solidFill>
                  <a:latin typeface="+mj-lt"/>
                </a:endParaRPr>
              </a:p>
              <a:p>
                <a:pPr marL="0" indent="0">
                  <a:buNone/>
                </a:pPr>
                <a:r>
                  <a:rPr lang="en-IN" dirty="0" smtClean="0">
                    <a:solidFill>
                      <a:srgbClr val="000000"/>
                    </a:solidFill>
                    <a:latin typeface="+mj-lt"/>
                  </a:rPr>
                  <a:t>1. 	Initialize </a:t>
                </a:r>
                <a14:m>
                  <m:oMath xmlns:m="http://schemas.openxmlformats.org/officeDocument/2006/math">
                    <m:sSubSup>
                      <m:sSubSupPr>
                        <m:ctrlPr>
                          <a:rPr lang="en-IN" i="1" dirty="0" smtClean="0">
                            <a:solidFill>
                              <a:srgbClr val="000000"/>
                            </a:solidFill>
                            <a:latin typeface="Cambria Math" panose="02040503050406030204" pitchFamily="18" charset="0"/>
                          </a:rPr>
                        </m:ctrlPr>
                      </m:sSubSupPr>
                      <m:e>
                        <m:r>
                          <a:rPr lang="en-US" b="0" i="1" dirty="0" smtClean="0">
                            <a:solidFill>
                              <a:srgbClr val="000000"/>
                            </a:solidFill>
                            <a:latin typeface="Cambria Math" panose="02040503050406030204" pitchFamily="18" charset="0"/>
                          </a:rPr>
                          <m:t>𝑊</m:t>
                        </m:r>
                      </m:e>
                      <m:sub>
                        <m:r>
                          <a:rPr lang="en-US" b="0" i="1" dirty="0" smtClean="0">
                            <a:solidFill>
                              <a:srgbClr val="000000"/>
                            </a:solidFill>
                            <a:latin typeface="Cambria Math" panose="02040503050406030204" pitchFamily="18" charset="0"/>
                          </a:rPr>
                          <m:t>𝑖𝑎</m:t>
                        </m:r>
                      </m:sub>
                      <m:sup>
                        <m:r>
                          <a:rPr lang="en-US" b="0" i="1" dirty="0" smtClean="0">
                            <a:solidFill>
                              <a:srgbClr val="000000"/>
                            </a:solidFill>
                            <a:latin typeface="Cambria Math" panose="02040503050406030204" pitchFamily="18" charset="0"/>
                          </a:rPr>
                          <m:t>1</m:t>
                        </m:r>
                      </m:sup>
                    </m:sSubSup>
                    <m:r>
                      <a:rPr lang="en-IN" i="1" dirty="0" smtClean="0">
                        <a:solidFill>
                          <a:srgbClr val="000000"/>
                        </a:solidFill>
                        <a:latin typeface="Cambria Math" panose="02040503050406030204" pitchFamily="18" charset="0"/>
                      </a:rPr>
                      <m:t> ≥ 0,</m:t>
                    </m:r>
                    <m:sSubSup>
                      <m:sSubSupPr>
                        <m:ctrlPr>
                          <a:rPr lang="en-IN" i="1" dirty="0" smtClean="0">
                            <a:solidFill>
                              <a:srgbClr val="000000"/>
                            </a:solidFill>
                            <a:latin typeface="Cambria Math" panose="02040503050406030204" pitchFamily="18" charset="0"/>
                          </a:rPr>
                        </m:ctrlPr>
                      </m:sSubSupPr>
                      <m:e>
                        <m:r>
                          <a:rPr lang="en-US" b="0" i="1" dirty="0" smtClean="0">
                            <a:solidFill>
                              <a:srgbClr val="000000"/>
                            </a:solidFill>
                            <a:latin typeface="Cambria Math" panose="02040503050406030204" pitchFamily="18" charset="0"/>
                          </a:rPr>
                          <m:t>    </m:t>
                        </m:r>
                        <m:r>
                          <a:rPr lang="en-US" b="0" i="1" dirty="0" smtClean="0">
                            <a:solidFill>
                              <a:srgbClr val="000000"/>
                            </a:solidFill>
                            <a:latin typeface="Cambria Math" panose="02040503050406030204" pitchFamily="18" charset="0"/>
                          </a:rPr>
                          <m:t>𝐻</m:t>
                        </m:r>
                      </m:e>
                      <m:sub>
                        <m:r>
                          <a:rPr lang="en-US" b="0" i="1" dirty="0" smtClean="0">
                            <a:solidFill>
                              <a:srgbClr val="000000"/>
                            </a:solidFill>
                            <a:latin typeface="Cambria Math" panose="02040503050406030204" pitchFamily="18" charset="0"/>
                          </a:rPr>
                          <m:t>𝑏𝑗</m:t>
                        </m:r>
                      </m:sub>
                      <m:sup>
                        <m:r>
                          <a:rPr lang="en-US" b="0" i="1" dirty="0" smtClean="0">
                            <a:solidFill>
                              <a:srgbClr val="000000"/>
                            </a:solidFill>
                            <a:latin typeface="Cambria Math" panose="02040503050406030204" pitchFamily="18" charset="0"/>
                          </a:rPr>
                          <m:t>1</m:t>
                        </m:r>
                      </m:sup>
                    </m:sSubSup>
                    <m:r>
                      <a:rPr lang="en-IN" i="1" dirty="0" smtClean="0">
                        <a:solidFill>
                          <a:srgbClr val="000000"/>
                        </a:solidFill>
                        <a:latin typeface="Cambria Math" panose="02040503050406030204" pitchFamily="18" charset="0"/>
                      </a:rPr>
                      <m:t>≥ 0, </m:t>
                    </m:r>
                    <m:r>
                      <a:rPr lang="en-US" b="0" i="1" dirty="0" smtClean="0">
                        <a:solidFill>
                          <a:srgbClr val="000000"/>
                        </a:solidFill>
                        <a:latin typeface="Cambria Math" panose="02040503050406030204" pitchFamily="18" charset="0"/>
                      </a:rPr>
                      <m:t>    </m:t>
                    </m:r>
                    <m:r>
                      <a:rPr lang="en-IN" i="1" dirty="0" smtClean="0">
                        <a:solidFill>
                          <a:srgbClr val="000000"/>
                        </a:solidFill>
                        <a:latin typeface="Cambria Math" panose="02040503050406030204" pitchFamily="18" charset="0"/>
                      </a:rPr>
                      <m:t>∀ </m:t>
                    </m:r>
                    <m:r>
                      <a:rPr lang="en-IN" i="1" dirty="0" smtClean="0">
                        <a:solidFill>
                          <a:srgbClr val="000000"/>
                        </a:solidFill>
                        <a:latin typeface="Cambria Math" panose="02040503050406030204" pitchFamily="18" charset="0"/>
                      </a:rPr>
                      <m:t>𝑖</m:t>
                    </m:r>
                    <m:r>
                      <a:rPr lang="en-IN" i="1" dirty="0" smtClean="0">
                        <a:solidFill>
                          <a:srgbClr val="000000"/>
                        </a:solidFill>
                        <a:latin typeface="Cambria Math" panose="02040503050406030204" pitchFamily="18" charset="0"/>
                      </a:rPr>
                      <m:t>,</m:t>
                    </m:r>
                    <m:r>
                      <a:rPr lang="en-IN" i="1" dirty="0" smtClean="0">
                        <a:solidFill>
                          <a:srgbClr val="000000"/>
                        </a:solidFill>
                        <a:latin typeface="Cambria Math" panose="02040503050406030204" pitchFamily="18" charset="0"/>
                      </a:rPr>
                      <m:t>𝑎</m:t>
                    </m:r>
                    <m:r>
                      <a:rPr lang="en-IN" i="1" dirty="0" smtClean="0">
                        <a:solidFill>
                          <a:srgbClr val="000000"/>
                        </a:solidFill>
                        <a:latin typeface="Cambria Math" panose="02040503050406030204" pitchFamily="18" charset="0"/>
                      </a:rPr>
                      <m:t>,</m:t>
                    </m:r>
                    <m:r>
                      <a:rPr lang="en-IN" i="1" dirty="0" smtClean="0">
                        <a:solidFill>
                          <a:srgbClr val="000000"/>
                        </a:solidFill>
                        <a:latin typeface="Cambria Math" panose="02040503050406030204" pitchFamily="18" charset="0"/>
                      </a:rPr>
                      <m:t>𝑏</m:t>
                    </m:r>
                    <m:r>
                      <a:rPr lang="en-IN" i="1" dirty="0" smtClean="0">
                        <a:solidFill>
                          <a:srgbClr val="000000"/>
                        </a:solidFill>
                        <a:latin typeface="Cambria Math" panose="02040503050406030204" pitchFamily="18" charset="0"/>
                      </a:rPr>
                      <m:t>,</m:t>
                    </m:r>
                    <m:r>
                      <a:rPr lang="en-IN" i="1" dirty="0" smtClean="0">
                        <a:solidFill>
                          <a:srgbClr val="000000"/>
                        </a:solidFill>
                        <a:latin typeface="Cambria Math" panose="02040503050406030204" pitchFamily="18" charset="0"/>
                      </a:rPr>
                      <m:t>𝑗</m:t>
                    </m:r>
                  </m:oMath>
                </a14:m>
                <a:endParaRPr lang="en-US" dirty="0" smtClean="0">
                  <a:solidFill>
                    <a:srgbClr val="000000"/>
                  </a:solidFill>
                  <a:latin typeface="+mj-lt"/>
                </a:endParaRPr>
              </a:p>
              <a:p>
                <a:pPr marL="0" indent="0">
                  <a:buNone/>
                </a:pPr>
                <a:endParaRPr lang="en-IN" dirty="0">
                  <a:solidFill>
                    <a:srgbClr val="000000"/>
                  </a:solidFill>
                  <a:latin typeface="+mj-lt"/>
                </a:endParaRPr>
              </a:p>
              <a:p>
                <a:pPr marL="0" indent="0">
                  <a:buNone/>
                </a:pPr>
                <a:r>
                  <a:rPr lang="en-IN" dirty="0">
                    <a:solidFill>
                      <a:srgbClr val="000000"/>
                    </a:solidFill>
                    <a:latin typeface="+mj-lt"/>
                  </a:rPr>
                  <a:t>2. </a:t>
                </a:r>
                <a:r>
                  <a:rPr lang="en-IN" dirty="0" smtClean="0">
                    <a:solidFill>
                      <a:srgbClr val="000000"/>
                    </a:solidFill>
                    <a:latin typeface="+mj-lt"/>
                  </a:rPr>
                  <a:t>	For </a:t>
                </a:r>
                <a:r>
                  <a:rPr lang="en-IN" dirty="0">
                    <a:solidFill>
                      <a:srgbClr val="000000"/>
                    </a:solidFill>
                    <a:latin typeface="+mj-lt"/>
                  </a:rPr>
                  <a:t>k = 1, 2, . . . </a:t>
                </a:r>
                <a:endParaRPr lang="en-IN" dirty="0" smtClean="0">
                  <a:solidFill>
                    <a:srgbClr val="000000"/>
                  </a:solidFill>
                  <a:latin typeface="+mj-lt"/>
                </a:endParaRPr>
              </a:p>
              <a:p>
                <a:pPr marL="0" indent="0">
                  <a:buNone/>
                </a:pPr>
                <a:r>
                  <a:rPr lang="en-IN" dirty="0" smtClean="0">
                    <a:solidFill>
                      <a:srgbClr val="000000"/>
                    </a:solidFill>
                    <a:latin typeface="+mj-lt"/>
                  </a:rPr>
                  <a:t>		</a:t>
                </a:r>
                <a14:m>
                  <m:oMath xmlns:m="http://schemas.openxmlformats.org/officeDocument/2006/math">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𝑊</m:t>
                        </m:r>
                      </m:e>
                      <m:sup>
                        <m:r>
                          <a:rPr lang="en-IN" i="1" dirty="0">
                            <a:solidFill>
                              <a:srgbClr val="000000"/>
                            </a:solidFill>
                            <a:latin typeface="Cambria Math" panose="02040503050406030204" pitchFamily="18" charset="0"/>
                          </a:rPr>
                          <m:t>𝑘</m:t>
                        </m:r>
                        <m:r>
                          <a:rPr lang="en-IN" i="1" dirty="0">
                            <a:solidFill>
                              <a:srgbClr val="000000"/>
                            </a:solidFill>
                            <a:latin typeface="Cambria Math" panose="02040503050406030204" pitchFamily="18" charset="0"/>
                          </a:rPr>
                          <m:t>+1</m:t>
                        </m:r>
                      </m:sup>
                    </m:sSup>
                    <m:r>
                      <a:rPr lang="en-IN" i="1" dirty="0">
                        <a:solidFill>
                          <a:srgbClr val="000000"/>
                        </a:solidFill>
                        <a:latin typeface="Cambria Math" panose="02040503050406030204" pitchFamily="18" charset="0"/>
                      </a:rPr>
                      <m:t>=</m:t>
                    </m:r>
                    <m:sSubSup>
                      <m:sSubSupPr>
                        <m:ctrlPr>
                          <a:rPr lang="en-IN" i="1" dirty="0" smtClean="0">
                            <a:solidFill>
                              <a:srgbClr val="000000"/>
                            </a:solidFill>
                            <a:latin typeface="Cambria Math" panose="02040503050406030204" pitchFamily="18" charset="0"/>
                          </a:rPr>
                        </m:ctrlPr>
                      </m:sSubSupPr>
                      <m:e>
                        <m:func>
                          <m:funcPr>
                            <m:ctrlPr>
                              <a:rPr lang="en-US" b="0" i="1" dirty="0" smtClean="0">
                                <a:solidFill>
                                  <a:srgbClr val="000000"/>
                                </a:solidFill>
                                <a:latin typeface="Cambria Math" panose="02040503050406030204" pitchFamily="18" charset="0"/>
                              </a:rPr>
                            </m:ctrlPr>
                          </m:funcPr>
                          <m:fName>
                            <m:r>
                              <m:rPr>
                                <m:sty m:val="p"/>
                              </m:rPr>
                              <a:rPr lang="en-US" b="0" i="0" dirty="0" smtClean="0">
                                <a:solidFill>
                                  <a:srgbClr val="000000"/>
                                </a:solidFill>
                                <a:latin typeface="Cambria Math" panose="02040503050406030204" pitchFamily="18" charset="0"/>
                              </a:rPr>
                              <m:t>arg</m:t>
                            </m:r>
                          </m:fName>
                          <m:e>
                            <m:r>
                              <a:rPr lang="en-US" b="0" i="1" dirty="0" smtClean="0">
                                <a:solidFill>
                                  <a:srgbClr val="000000"/>
                                </a:solidFill>
                                <a:latin typeface="Cambria Math" panose="02040503050406030204" pitchFamily="18" charset="0"/>
                              </a:rPr>
                              <m:t> </m:t>
                            </m:r>
                          </m:e>
                        </m:func>
                      </m:e>
                      <m:sub>
                        <m:r>
                          <a:rPr lang="en-US" b="0" i="1" dirty="0" smtClean="0">
                            <a:solidFill>
                              <a:srgbClr val="000000"/>
                            </a:solidFill>
                            <a:latin typeface="Cambria Math" panose="02040503050406030204" pitchFamily="18" charset="0"/>
                          </a:rPr>
                          <m:t>𝑊</m:t>
                        </m:r>
                        <m:r>
                          <a:rPr lang="en-US" b="0" i="1" dirty="0" smtClean="0">
                            <a:solidFill>
                              <a:srgbClr val="000000"/>
                            </a:solidFill>
                            <a:latin typeface="Cambria Math" panose="02040503050406030204" pitchFamily="18" charset="0"/>
                          </a:rPr>
                          <m:t>  ≥ 0</m:t>
                        </m:r>
                      </m:sub>
                      <m:sup>
                        <m:r>
                          <a:rPr lang="en-US" b="0" i="1" dirty="0" smtClean="0">
                            <a:solidFill>
                              <a:srgbClr val="000000"/>
                            </a:solidFill>
                            <a:latin typeface="Cambria Math" panose="02040503050406030204" pitchFamily="18" charset="0"/>
                          </a:rPr>
                          <m:t>𝑚𝑖𝑛</m:t>
                        </m:r>
                      </m:sup>
                    </m:sSubSup>
                    <m:r>
                      <a:rPr lang="en-IN" i="1" dirty="0">
                        <a:solidFill>
                          <a:srgbClr val="000000"/>
                        </a:solidFill>
                        <a:latin typeface="Cambria Math" panose="02040503050406030204" pitchFamily="18" charset="0"/>
                      </a:rPr>
                      <m:t> </m:t>
                    </m:r>
                    <m:r>
                      <a:rPr lang="en-IN" i="1" dirty="0">
                        <a:solidFill>
                          <a:srgbClr val="000000"/>
                        </a:solidFill>
                        <a:latin typeface="Cambria Math" panose="02040503050406030204" pitchFamily="18" charset="0"/>
                      </a:rPr>
                      <m:t>𝑓</m:t>
                    </m:r>
                    <m:r>
                      <a:rPr lang="en-IN" i="1" dirty="0">
                        <a:solidFill>
                          <a:srgbClr val="000000"/>
                        </a:solidFill>
                        <a:latin typeface="Cambria Math" panose="02040503050406030204" pitchFamily="18" charset="0"/>
                      </a:rPr>
                      <m:t>(</m:t>
                    </m:r>
                    <m:r>
                      <a:rPr lang="en-IN" i="1" dirty="0">
                        <a:solidFill>
                          <a:srgbClr val="000000"/>
                        </a:solidFill>
                        <a:latin typeface="Cambria Math" panose="02040503050406030204" pitchFamily="18" charset="0"/>
                      </a:rPr>
                      <m:t>𝑊</m:t>
                    </m:r>
                    <m:r>
                      <a:rPr lang="en-IN" i="1" dirty="0">
                        <a:solidFill>
                          <a:srgbClr val="000000"/>
                        </a:solidFill>
                        <a:latin typeface="Cambria Math" panose="02040503050406030204" pitchFamily="18" charset="0"/>
                      </a:rPr>
                      <m:t>,</m:t>
                    </m:r>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𝐻</m:t>
                        </m:r>
                      </m:e>
                      <m:sup>
                        <m:r>
                          <a:rPr lang="en-US" b="0" i="1" dirty="0" smtClean="0">
                            <a:solidFill>
                              <a:srgbClr val="000000"/>
                            </a:solidFill>
                            <a:latin typeface="Cambria Math" panose="02040503050406030204" pitchFamily="18" charset="0"/>
                          </a:rPr>
                          <m:t>𝑘</m:t>
                        </m:r>
                      </m:sup>
                    </m:sSup>
                    <m:r>
                      <a:rPr lang="en-IN" i="1" dirty="0">
                        <a:solidFill>
                          <a:srgbClr val="000000"/>
                        </a:solidFill>
                        <a:latin typeface="Cambria Math" panose="02040503050406030204" pitchFamily="18" charset="0"/>
                      </a:rPr>
                      <m:t>) </m:t>
                    </m:r>
                  </m:oMath>
                </a14:m>
                <a:endParaRPr lang="en-IN" dirty="0" smtClean="0">
                  <a:solidFill>
                    <a:srgbClr val="000000"/>
                  </a:solidFill>
                  <a:latin typeface="+mj-lt"/>
                </a:endParaRPr>
              </a:p>
              <a:p>
                <a:pPr marL="0" indent="0">
                  <a:buNone/>
                </a:pPr>
                <a:r>
                  <a:rPr lang="en-IN" dirty="0" smtClean="0">
                    <a:solidFill>
                      <a:srgbClr val="000000"/>
                    </a:solidFill>
                    <a:latin typeface="+mj-lt"/>
                  </a:rPr>
                  <a:t>		</a:t>
                </a:r>
                <a14:m>
                  <m:oMath xmlns:m="http://schemas.openxmlformats.org/officeDocument/2006/math">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𝐻</m:t>
                        </m:r>
                      </m:e>
                      <m:sup>
                        <m:r>
                          <a:rPr lang="en-US" b="0" i="1" dirty="0" smtClean="0">
                            <a:solidFill>
                              <a:srgbClr val="000000"/>
                            </a:solidFill>
                            <a:latin typeface="Cambria Math" panose="02040503050406030204" pitchFamily="18" charset="0"/>
                          </a:rPr>
                          <m:t>𝑘</m:t>
                        </m:r>
                        <m:r>
                          <a:rPr lang="en-US" b="0" i="1" dirty="0" smtClean="0">
                            <a:solidFill>
                              <a:srgbClr val="000000"/>
                            </a:solidFill>
                            <a:latin typeface="Cambria Math" panose="02040503050406030204" pitchFamily="18" charset="0"/>
                          </a:rPr>
                          <m:t>+1</m:t>
                        </m:r>
                      </m:sup>
                    </m:sSup>
                    <m:r>
                      <a:rPr lang="en-US" b="0" i="1" dirty="0" smtClean="0">
                        <a:solidFill>
                          <a:srgbClr val="000000"/>
                        </a:solidFill>
                        <a:latin typeface="Cambria Math" panose="02040503050406030204" pitchFamily="18" charset="0"/>
                      </a:rPr>
                      <m:t> </m:t>
                    </m:r>
                    <m:r>
                      <a:rPr lang="en-IN" i="1" dirty="0" smtClean="0">
                        <a:solidFill>
                          <a:srgbClr val="000000"/>
                        </a:solidFill>
                        <a:latin typeface="Cambria Math" panose="02040503050406030204" pitchFamily="18" charset="0"/>
                      </a:rPr>
                      <m:t>=</m:t>
                    </m:r>
                    <m:sSubSup>
                      <m:sSubSupPr>
                        <m:ctrlPr>
                          <a:rPr lang="en-IN" i="1" dirty="0">
                            <a:solidFill>
                              <a:srgbClr val="000000"/>
                            </a:solidFill>
                            <a:latin typeface="Cambria Math" panose="02040503050406030204" pitchFamily="18" charset="0"/>
                          </a:rPr>
                        </m:ctrlPr>
                      </m:sSubSupPr>
                      <m:e>
                        <m:func>
                          <m:funcPr>
                            <m:ctrlPr>
                              <a:rPr lang="en-US" i="1" dirty="0">
                                <a:solidFill>
                                  <a:srgbClr val="000000"/>
                                </a:solidFill>
                                <a:latin typeface="Cambria Math" panose="02040503050406030204" pitchFamily="18" charset="0"/>
                              </a:rPr>
                            </m:ctrlPr>
                          </m:funcPr>
                          <m:fName>
                            <m:r>
                              <m:rPr>
                                <m:sty m:val="p"/>
                              </m:rPr>
                              <a:rPr lang="en-US" dirty="0">
                                <a:solidFill>
                                  <a:srgbClr val="000000"/>
                                </a:solidFill>
                                <a:latin typeface="Cambria Math" panose="02040503050406030204" pitchFamily="18" charset="0"/>
                              </a:rPr>
                              <m:t>arg</m:t>
                            </m:r>
                          </m:fName>
                          <m:e>
                            <m:r>
                              <a:rPr lang="en-US" i="1" dirty="0">
                                <a:solidFill>
                                  <a:srgbClr val="000000"/>
                                </a:solidFill>
                                <a:latin typeface="Cambria Math" panose="02040503050406030204" pitchFamily="18" charset="0"/>
                              </a:rPr>
                              <m:t> </m:t>
                            </m:r>
                          </m:e>
                        </m:func>
                      </m:e>
                      <m:sub>
                        <m:r>
                          <a:rPr lang="en-US" b="0" i="1" dirty="0" smtClean="0">
                            <a:solidFill>
                              <a:srgbClr val="000000"/>
                            </a:solidFill>
                            <a:latin typeface="Cambria Math" panose="02040503050406030204" pitchFamily="18" charset="0"/>
                          </a:rPr>
                          <m:t>𝐻</m:t>
                        </m:r>
                        <m:r>
                          <a:rPr lang="en-US" i="1" dirty="0">
                            <a:solidFill>
                              <a:srgbClr val="000000"/>
                            </a:solidFill>
                            <a:latin typeface="Cambria Math" panose="02040503050406030204" pitchFamily="18" charset="0"/>
                          </a:rPr>
                          <m:t>  ≥ 0</m:t>
                        </m:r>
                      </m:sub>
                      <m:sup>
                        <m:r>
                          <a:rPr lang="en-US" i="1" dirty="0">
                            <a:solidFill>
                              <a:srgbClr val="000000"/>
                            </a:solidFill>
                            <a:latin typeface="Cambria Math" panose="02040503050406030204" pitchFamily="18" charset="0"/>
                          </a:rPr>
                          <m:t>𝑚𝑖𝑛</m:t>
                        </m:r>
                      </m:sup>
                    </m:sSubSup>
                    <m:r>
                      <a:rPr lang="en-US" b="0" i="1" dirty="0" smtClean="0">
                        <a:solidFill>
                          <a:srgbClr val="000000"/>
                        </a:solidFill>
                        <a:latin typeface="Cambria Math" panose="02040503050406030204" pitchFamily="18" charset="0"/>
                      </a:rPr>
                      <m:t>  </m:t>
                    </m:r>
                    <m:r>
                      <a:rPr lang="en-IN" i="1" dirty="0">
                        <a:solidFill>
                          <a:srgbClr val="000000"/>
                        </a:solidFill>
                        <a:latin typeface="Cambria Math" panose="02040503050406030204" pitchFamily="18" charset="0"/>
                      </a:rPr>
                      <m:t>𝑓</m:t>
                    </m:r>
                    <m:r>
                      <a:rPr lang="en-IN" i="1" dirty="0">
                        <a:solidFill>
                          <a:srgbClr val="000000"/>
                        </a:solidFill>
                        <a:latin typeface="Cambria Math" panose="02040503050406030204" pitchFamily="18" charset="0"/>
                      </a:rPr>
                      <m:t>(</m:t>
                    </m:r>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𝑊</m:t>
                        </m:r>
                      </m:e>
                      <m:sup>
                        <m:r>
                          <a:rPr lang="en-US" b="0" i="1" dirty="0" smtClean="0">
                            <a:solidFill>
                              <a:srgbClr val="000000"/>
                            </a:solidFill>
                            <a:latin typeface="Cambria Math" panose="02040503050406030204" pitchFamily="18" charset="0"/>
                          </a:rPr>
                          <m:t>𝑘</m:t>
                        </m:r>
                        <m:r>
                          <a:rPr lang="en-US" b="0" i="1" dirty="0" smtClean="0">
                            <a:solidFill>
                              <a:srgbClr val="000000"/>
                            </a:solidFill>
                            <a:latin typeface="Cambria Math" panose="02040503050406030204" pitchFamily="18" charset="0"/>
                          </a:rPr>
                          <m:t>+1</m:t>
                        </m:r>
                      </m:sup>
                    </m:sSup>
                    <m:r>
                      <a:rPr lang="en-IN" i="1" dirty="0">
                        <a:solidFill>
                          <a:srgbClr val="000000"/>
                        </a:solidFill>
                        <a:latin typeface="Cambria Math" panose="02040503050406030204" pitchFamily="18" charset="0"/>
                      </a:rPr>
                      <m:t>,</m:t>
                    </m:r>
                    <m:r>
                      <a:rPr lang="en-IN" i="1" dirty="0">
                        <a:solidFill>
                          <a:srgbClr val="000000"/>
                        </a:solidFill>
                        <a:latin typeface="Cambria Math" panose="02040503050406030204" pitchFamily="18" charset="0"/>
                      </a:rPr>
                      <m:t>𝐻</m:t>
                    </m:r>
                    <m:r>
                      <a:rPr lang="en-IN" i="1" dirty="0">
                        <a:solidFill>
                          <a:srgbClr val="000000"/>
                        </a:solidFill>
                        <a:latin typeface="Cambria Math" panose="02040503050406030204" pitchFamily="18" charset="0"/>
                      </a:rPr>
                      <m:t>) </m:t>
                    </m:r>
                  </m:oMath>
                </a14:m>
                <a:endParaRPr lang="en-IN"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3" t="-806"/>
                </a:stretch>
              </a:blipFill>
            </p:spPr>
            <p:txBody>
              <a:bodyPr/>
              <a:lstStyle/>
              <a:p>
                <a:r>
                  <a:rPr lang="en-IN">
                    <a:noFill/>
                  </a:rPr>
                  <a:t> </a:t>
                </a:r>
              </a:p>
            </p:txBody>
          </p:sp>
        </mc:Fallback>
      </mc:AlternateContent>
    </p:spTree>
    <p:extLst>
      <p:ext uri="{BB962C8B-B14F-4D97-AF65-F5344CB8AC3E}">
        <p14:creationId xmlns:p14="http://schemas.microsoft.com/office/powerpoint/2010/main" val="48430938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3" y="624110"/>
            <a:ext cx="6589199" cy="747490"/>
          </a:xfrm>
        </p:spPr>
        <p:txBody>
          <a:bodyPr/>
          <a:lstStyle/>
          <a:p>
            <a:r>
              <a:rPr lang="en-US" dirty="0" smtClean="0"/>
              <a:t>Face data</a:t>
            </a:r>
            <a:endParaRPr lang="en-IN" dirty="0"/>
          </a:p>
        </p:txBody>
      </p:sp>
      <p:sp>
        <p:nvSpPr>
          <p:cNvPr id="3" name="Content Placeholder 2"/>
          <p:cNvSpPr>
            <a:spLocks noGrp="1"/>
          </p:cNvSpPr>
          <p:nvPr>
            <p:ph idx="1"/>
          </p:nvPr>
        </p:nvSpPr>
        <p:spPr/>
        <p:txBody>
          <a:bodyPr/>
          <a:lstStyle/>
          <a:p>
            <a:r>
              <a:rPr lang="fr-FR" dirty="0"/>
              <a:t>CBCL face image </a:t>
            </a:r>
            <a:r>
              <a:rPr lang="fr-FR" dirty="0" err="1"/>
              <a:t>database</a:t>
            </a:r>
            <a:r>
              <a:rPr lang="fr-FR" dirty="0"/>
              <a:t> </a:t>
            </a:r>
            <a:endParaRPr lang="fr-FR" dirty="0" smtClean="0"/>
          </a:p>
          <a:p>
            <a:endParaRPr lang="fr-FR" b="1" dirty="0" smtClean="0"/>
          </a:p>
          <a:p>
            <a:r>
              <a:rPr lang="en-US" dirty="0" smtClean="0"/>
              <a:t>This data set </a:t>
            </a:r>
            <a:r>
              <a:rPr lang="en-US" smtClean="0"/>
              <a:t>consists of:-</a:t>
            </a:r>
          </a:p>
          <a:p>
            <a:endParaRPr lang="en-US" dirty="0" smtClean="0"/>
          </a:p>
          <a:p>
            <a:r>
              <a:rPr lang="en-IN" b="1" dirty="0"/>
              <a:t>Training set</a:t>
            </a:r>
            <a:r>
              <a:rPr lang="en-IN" dirty="0"/>
              <a:t>: </a:t>
            </a:r>
            <a:r>
              <a:rPr lang="en-IN" dirty="0" smtClean="0"/>
              <a:t>	2,429 </a:t>
            </a:r>
            <a:r>
              <a:rPr lang="en-IN" dirty="0"/>
              <a:t>faces, 4,548 non-faces </a:t>
            </a:r>
            <a:endParaRPr lang="en-IN" dirty="0" smtClean="0"/>
          </a:p>
          <a:p>
            <a:endParaRPr lang="en-IN" dirty="0" smtClean="0"/>
          </a:p>
          <a:p>
            <a:r>
              <a:rPr lang="en-IN" b="1" dirty="0" smtClean="0"/>
              <a:t>Test </a:t>
            </a:r>
            <a:r>
              <a:rPr lang="en-IN" b="1" dirty="0"/>
              <a:t>set</a:t>
            </a:r>
            <a:r>
              <a:rPr lang="en-IN" dirty="0"/>
              <a:t>: </a:t>
            </a:r>
            <a:r>
              <a:rPr lang="en-IN" dirty="0" smtClean="0"/>
              <a:t>		472 </a:t>
            </a:r>
            <a:r>
              <a:rPr lang="en-IN" dirty="0"/>
              <a:t>faces, 23,573 non-faces</a:t>
            </a:r>
            <a:endParaRPr lang="en-US" dirty="0"/>
          </a:p>
        </p:txBody>
      </p:sp>
      <p:sp>
        <p:nvSpPr>
          <p:cNvPr id="5" name="TextBox 4"/>
          <p:cNvSpPr txBox="1"/>
          <p:nvPr/>
        </p:nvSpPr>
        <p:spPr>
          <a:xfrm>
            <a:off x="1676401" y="6172200"/>
            <a:ext cx="6858000" cy="600164"/>
          </a:xfrm>
          <a:prstGeom prst="rect">
            <a:avLst/>
          </a:prstGeom>
          <a:noFill/>
        </p:spPr>
        <p:txBody>
          <a:bodyPr wrap="square" rtlCol="0">
            <a:spAutoFit/>
          </a:bodyPr>
          <a:lstStyle/>
          <a:p>
            <a:pPr algn="r"/>
            <a:r>
              <a:rPr lang="en-US" sz="1100" dirty="0"/>
              <a:t>CBCL Face Database #1</a:t>
            </a:r>
            <a:br>
              <a:rPr lang="en-US" sz="1100" dirty="0"/>
            </a:br>
            <a:r>
              <a:rPr lang="en-US" sz="1100" dirty="0"/>
              <a:t>MIT Center For Biological and Computation Learning</a:t>
            </a:r>
            <a:br>
              <a:rPr lang="en-US" sz="1100" dirty="0"/>
            </a:br>
            <a:r>
              <a:rPr lang="en-US" sz="1100" dirty="0"/>
              <a:t>http://www.ai.mit.edu/projects/cbcl</a:t>
            </a:r>
            <a:endParaRPr lang="en-IN" sz="1100" dirty="0"/>
          </a:p>
        </p:txBody>
      </p:sp>
    </p:spTree>
    <p:extLst>
      <p:ext uri="{BB962C8B-B14F-4D97-AF65-F5344CB8AC3E}">
        <p14:creationId xmlns:p14="http://schemas.microsoft.com/office/powerpoint/2010/main" val="15718092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05500" y="2746828"/>
            <a:ext cx="5733000" cy="1364345"/>
          </a:xfrm>
        </p:spPr>
        <p:txBody>
          <a:bodyPr>
            <a:normAutofit/>
          </a:bodyPr>
          <a:lstStyle/>
          <a:p>
            <a:pPr algn="ctr"/>
            <a:r>
              <a:rPr lang="en-US" dirty="0" smtClean="0"/>
              <a:t>FACTOR </a:t>
            </a:r>
            <a:br>
              <a:rPr lang="en-US" dirty="0" smtClean="0"/>
            </a:br>
            <a:r>
              <a:rPr lang="en-US" dirty="0" smtClean="0"/>
              <a:t>ANALYSIS (FA)</a:t>
            </a:r>
            <a:endParaRPr lang="en-IN" dirty="0"/>
          </a:p>
        </p:txBody>
      </p:sp>
    </p:spTree>
    <p:extLst>
      <p:ext uri="{BB962C8B-B14F-4D97-AF65-F5344CB8AC3E}">
        <p14:creationId xmlns:p14="http://schemas.microsoft.com/office/powerpoint/2010/main" val="27755773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a:t>
            </a:r>
            <a:endParaRPr lang="en-IN" dirty="0"/>
          </a:p>
        </p:txBody>
      </p:sp>
      <p:sp>
        <p:nvSpPr>
          <p:cNvPr id="3" name="Content Placeholder 2"/>
          <p:cNvSpPr>
            <a:spLocks noGrp="1"/>
          </p:cNvSpPr>
          <p:nvPr>
            <p:ph idx="1"/>
          </p:nvPr>
        </p:nvSpPr>
        <p:spPr/>
        <p:txBody>
          <a:bodyPr/>
          <a:lstStyle/>
          <a:p>
            <a:r>
              <a:rPr lang="en-US" dirty="0" smtClean="0"/>
              <a:t> </a:t>
            </a:r>
            <a:r>
              <a:rPr lang="en-US" dirty="0"/>
              <a:t>Used to determine the variability among the data </a:t>
            </a:r>
          </a:p>
          <a:p>
            <a:endParaRPr lang="en-US" dirty="0"/>
          </a:p>
          <a:p>
            <a:r>
              <a:rPr lang="en-US" dirty="0"/>
              <a:t> Used to reduce the dimensionality of the data</a:t>
            </a:r>
          </a:p>
          <a:p>
            <a:endParaRPr lang="en-US" dirty="0"/>
          </a:p>
          <a:p>
            <a:r>
              <a:rPr lang="en-US" dirty="0"/>
              <a:t> Focus more on key distinguishing </a:t>
            </a:r>
            <a:r>
              <a:rPr lang="en-US" dirty="0" smtClean="0"/>
              <a:t>factors</a:t>
            </a:r>
          </a:p>
          <a:p>
            <a:endParaRPr lang="en-US" dirty="0"/>
          </a:p>
          <a:p>
            <a:r>
              <a:rPr lang="en-US" dirty="0" smtClean="0"/>
              <a:t>Summarize data to identify patterns  </a:t>
            </a:r>
            <a:endParaRPr lang="en-US" altLang="en-US" dirty="0"/>
          </a:p>
          <a:p>
            <a:endParaRPr lang="en-IN" dirty="0"/>
          </a:p>
        </p:txBody>
      </p:sp>
    </p:spTree>
    <p:extLst>
      <p:ext uri="{BB962C8B-B14F-4D97-AF65-F5344CB8AC3E}">
        <p14:creationId xmlns:p14="http://schemas.microsoft.com/office/powerpoint/2010/main" val="25956017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Factor Analysis</a:t>
            </a:r>
            <a:endParaRPr lang="en-IN" dirty="0"/>
          </a:p>
        </p:txBody>
      </p:sp>
      <p:sp>
        <p:nvSpPr>
          <p:cNvPr id="3" name="Content Placeholder 2"/>
          <p:cNvSpPr>
            <a:spLocks noGrp="1"/>
          </p:cNvSpPr>
          <p:nvPr>
            <p:ph idx="1"/>
          </p:nvPr>
        </p:nvSpPr>
        <p:spPr/>
        <p:txBody>
          <a:bodyPr/>
          <a:lstStyle/>
          <a:p>
            <a:r>
              <a:rPr lang="en-US" altLang="en-US" dirty="0"/>
              <a:t>Exploratory factor analysis (EFA</a:t>
            </a:r>
            <a:r>
              <a:rPr lang="en-US" altLang="en-US" dirty="0" smtClean="0"/>
              <a:t>)</a:t>
            </a:r>
          </a:p>
          <a:p>
            <a:endParaRPr lang="en-US" altLang="en-US" dirty="0"/>
          </a:p>
          <a:p>
            <a:r>
              <a:rPr lang="en-US" altLang="en-US" dirty="0"/>
              <a:t>Confirmatory factor analysis (CFA)</a:t>
            </a:r>
          </a:p>
          <a:p>
            <a:endParaRPr lang="en-IN" dirty="0"/>
          </a:p>
        </p:txBody>
      </p:sp>
    </p:spTree>
    <p:extLst>
      <p:ext uri="{BB962C8B-B14F-4D97-AF65-F5344CB8AC3E}">
        <p14:creationId xmlns:p14="http://schemas.microsoft.com/office/powerpoint/2010/main" val="28220326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Exploratory FA</a:t>
            </a:r>
            <a:endParaRPr lang="en-IN" dirty="0"/>
          </a:p>
        </p:txBody>
      </p:sp>
      <p:sp>
        <p:nvSpPr>
          <p:cNvPr id="3" name="Content Placeholder 2"/>
          <p:cNvSpPr>
            <a:spLocks noGrp="1"/>
          </p:cNvSpPr>
          <p:nvPr>
            <p:ph idx="1"/>
          </p:nvPr>
        </p:nvSpPr>
        <p:spPr/>
        <p:txBody>
          <a:bodyPr/>
          <a:lstStyle/>
          <a:p>
            <a:pPr marL="0" indent="0">
              <a:buNone/>
            </a:pPr>
            <a:r>
              <a:rPr lang="en-US" altLang="en-US" u="sng" dirty="0" smtClean="0"/>
              <a:t>Requirements</a:t>
            </a:r>
          </a:p>
          <a:p>
            <a:pPr marL="0" indent="0">
              <a:buNone/>
            </a:pPr>
            <a:endParaRPr lang="en-US" altLang="en-US" u="sng" dirty="0"/>
          </a:p>
          <a:p>
            <a:r>
              <a:rPr lang="en-US" altLang="en-US" dirty="0"/>
              <a:t>Linear </a:t>
            </a:r>
            <a:r>
              <a:rPr lang="en-US" altLang="en-US" dirty="0" smtClean="0"/>
              <a:t>Relationship</a:t>
            </a:r>
          </a:p>
          <a:p>
            <a:endParaRPr lang="en-US" altLang="en-US" dirty="0"/>
          </a:p>
          <a:p>
            <a:r>
              <a:rPr lang="en-US" altLang="en-US" dirty="0"/>
              <a:t>Works better with larger sample </a:t>
            </a:r>
            <a:r>
              <a:rPr lang="en-US" altLang="en-US" dirty="0" smtClean="0"/>
              <a:t>size</a:t>
            </a:r>
          </a:p>
          <a:p>
            <a:endParaRPr lang="en-US" altLang="en-US" dirty="0"/>
          </a:p>
          <a:p>
            <a:r>
              <a:rPr lang="en-US" altLang="en-US" dirty="0"/>
              <a:t>Smaller size works if dataset has high factor loading(&gt; .80)</a:t>
            </a:r>
          </a:p>
          <a:p>
            <a:endParaRPr lang="en-IN" dirty="0"/>
          </a:p>
        </p:txBody>
      </p:sp>
    </p:spTree>
    <p:extLst>
      <p:ext uri="{BB962C8B-B14F-4D97-AF65-F5344CB8AC3E}">
        <p14:creationId xmlns:p14="http://schemas.microsoft.com/office/powerpoint/2010/main" val="25538219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Theoretical Background</a:t>
            </a:r>
          </a:p>
        </p:txBody>
      </p:sp>
      <p:sp>
        <p:nvSpPr>
          <p:cNvPr id="3" name="Content Placeholder 2"/>
          <p:cNvSpPr>
            <a:spLocks noGrp="1"/>
          </p:cNvSpPr>
          <p:nvPr>
            <p:ph idx="1"/>
          </p:nvPr>
        </p:nvSpPr>
        <p:spPr/>
        <p:txBody>
          <a:bodyPr/>
          <a:lstStyle/>
          <a:p>
            <a:r>
              <a:rPr lang="en-US" altLang="en-US" dirty="0"/>
              <a:t>Mathematical Models</a:t>
            </a:r>
          </a:p>
          <a:p>
            <a:pPr marL="0" indent="0">
              <a:buNone/>
            </a:pPr>
            <a:endParaRPr lang="en-US" altLang="en-US" dirty="0"/>
          </a:p>
          <a:p>
            <a:r>
              <a:rPr lang="en-US" altLang="en-US" dirty="0"/>
              <a:t>Geometrical Approach</a:t>
            </a:r>
          </a:p>
          <a:p>
            <a:endParaRPr lang="en-IN" dirty="0"/>
          </a:p>
        </p:txBody>
      </p:sp>
    </p:spTree>
    <p:extLst>
      <p:ext uri="{BB962C8B-B14F-4D97-AF65-F5344CB8AC3E}">
        <p14:creationId xmlns:p14="http://schemas.microsoft.com/office/powerpoint/2010/main" val="278616074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Mathematical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altLang="en-US" u="sng" dirty="0"/>
                  <a:t>Variables</a:t>
                </a:r>
                <a:r>
                  <a:rPr lang="en-US" altLang="en-US" u="sng" dirty="0" smtClean="0"/>
                  <a:t>:</a:t>
                </a:r>
              </a:p>
              <a:p>
                <a:pPr marL="0" indent="0">
                  <a:buNone/>
                </a:pPr>
                <a:endParaRPr lang="en-US" altLang="en-US" u="sng"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𝑗𝑚</m:t>
                        </m:r>
                      </m:sub>
                    </m:sSub>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m:t>
                        </m:r>
                      </m:sub>
                    </m:sSub>
                  </m:oMath>
                </a14:m>
                <a:endParaRPr lang="en-US" altLang="en-US" dirty="0"/>
              </a:p>
              <a:p>
                <a:pPr marL="0" indent="0">
                  <a:buNone/>
                </a:pPr>
                <a:endParaRPr lang="en-US" altLang="en-US" dirty="0"/>
              </a:p>
              <a:p>
                <a:pPr marL="0" indent="0">
                  <a:buNone/>
                </a:pPr>
                <a:r>
                  <a:rPr lang="en-US" altLang="en-US" u="sng" dirty="0"/>
                  <a:t>Correlation Matrix of Variables</a:t>
                </a:r>
                <a:r>
                  <a:rPr lang="en-US" altLang="en-US" u="sng" dirty="0" smtClean="0"/>
                  <a:t>:</a:t>
                </a:r>
              </a:p>
              <a:p>
                <a:pPr marL="0" indent="0">
                  <a:buNone/>
                </a:pPr>
                <a:endParaRPr lang="en-US" altLang="en-US" u="sng" dirty="0"/>
              </a:p>
              <a:p>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2</m:t>
                        </m:r>
                      </m:sup>
                    </m:sSup>
                  </m:oMath>
                </a14:m>
                <a:endParaRPr lang="en-US" alt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3" t="-806"/>
                </a:stretch>
              </a:blipFill>
            </p:spPr>
            <p:txBody>
              <a:bodyPr/>
              <a:lstStyle/>
              <a:p>
                <a:r>
                  <a:rPr lang="en-IN">
                    <a:noFill/>
                  </a:rPr>
                  <a:t> </a:t>
                </a:r>
              </a:p>
            </p:txBody>
          </p:sp>
        </mc:Fallback>
      </mc:AlternateContent>
    </p:spTree>
    <p:extLst>
      <p:ext uri="{BB962C8B-B14F-4D97-AF65-F5344CB8AC3E}">
        <p14:creationId xmlns:p14="http://schemas.microsoft.com/office/powerpoint/2010/main" val="15371245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Geometrical Approach</a:t>
            </a:r>
            <a:endParaRPr lang="en-IN" dirty="0"/>
          </a:p>
        </p:txBody>
      </p:sp>
      <p:pic>
        <p:nvPicPr>
          <p:cNvPr id="4" name="Content Placeholder 4"/>
          <p:cNvPicPr>
            <a:picLocks noGrp="1"/>
          </p:cNvPicPr>
          <p:nvPr>
            <p:ph idx="1"/>
          </p:nvPr>
        </p:nvPicPr>
        <p:blipFill rotWithShape="1">
          <a:blip r:embed="rId3"/>
          <a:stretch/>
        </p:blipFill>
        <p:spPr bwMode="auto">
          <a:xfrm>
            <a:off x="3433984" y="2133600"/>
            <a:ext cx="3609532" cy="3778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23099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Components of Factor Analysis</a:t>
            </a:r>
            <a:endParaRPr lang="en-IN" dirty="0"/>
          </a:p>
        </p:txBody>
      </p:sp>
      <p:sp>
        <p:nvSpPr>
          <p:cNvPr id="3" name="Content Placeholder 2"/>
          <p:cNvSpPr>
            <a:spLocks noGrp="1"/>
          </p:cNvSpPr>
          <p:nvPr>
            <p:ph idx="1"/>
          </p:nvPr>
        </p:nvSpPr>
        <p:spPr/>
        <p:txBody>
          <a:bodyPr/>
          <a:lstStyle/>
          <a:p>
            <a:r>
              <a:rPr lang="en-US" altLang="en-US" dirty="0"/>
              <a:t>Factor Extraction</a:t>
            </a:r>
          </a:p>
          <a:p>
            <a:pPr lvl="1"/>
            <a:r>
              <a:rPr lang="en-US" dirty="0"/>
              <a:t>Maximum Likelihood</a:t>
            </a:r>
          </a:p>
          <a:p>
            <a:pPr lvl="1"/>
            <a:r>
              <a:rPr lang="en-US" dirty="0"/>
              <a:t>Principal Axis </a:t>
            </a:r>
            <a:r>
              <a:rPr lang="en-US" dirty="0" smtClean="0"/>
              <a:t>Factor</a:t>
            </a:r>
          </a:p>
          <a:p>
            <a:pPr lvl="1"/>
            <a:endParaRPr lang="en-US" altLang="en-US" dirty="0"/>
          </a:p>
          <a:p>
            <a:r>
              <a:rPr lang="en-US" altLang="en-US" dirty="0"/>
              <a:t>Rotation </a:t>
            </a:r>
            <a:r>
              <a:rPr lang="en-US" altLang="en-US" dirty="0" smtClean="0"/>
              <a:t>Methods</a:t>
            </a:r>
          </a:p>
          <a:p>
            <a:endParaRPr lang="en-US" altLang="en-US" dirty="0"/>
          </a:p>
          <a:p>
            <a:r>
              <a:rPr lang="en-US" altLang="en-US" dirty="0"/>
              <a:t>Interpretations of Factor </a:t>
            </a:r>
            <a:r>
              <a:rPr lang="en-US" altLang="en-US" dirty="0" smtClean="0"/>
              <a:t>Loadings</a:t>
            </a:r>
          </a:p>
          <a:p>
            <a:endParaRPr lang="en-US" altLang="en-US" dirty="0"/>
          </a:p>
          <a:p>
            <a:r>
              <a:rPr lang="en-US" altLang="en-US" dirty="0"/>
              <a:t>Number of Factors to Retain</a:t>
            </a:r>
          </a:p>
          <a:p>
            <a:endParaRPr lang="en-IN" dirty="0"/>
          </a:p>
        </p:txBody>
      </p:sp>
    </p:spTree>
    <p:extLst>
      <p:ext uri="{BB962C8B-B14F-4D97-AF65-F5344CB8AC3E}">
        <p14:creationId xmlns:p14="http://schemas.microsoft.com/office/powerpoint/2010/main" val="37082293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D801D66-535F-4D68-8745-8492CEE9C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 wave design)</Template>
  <TotalTime>1418</TotalTime>
  <Words>1912</Words>
  <Application>Microsoft Office PowerPoint</Application>
  <PresentationFormat>On-screen Show (4:3)</PresentationFormat>
  <Paragraphs>206</Paragraphs>
  <Slides>19</Slides>
  <Notes>18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Cambria Math</vt:lpstr>
      <vt:lpstr>Century Gothic</vt:lpstr>
      <vt:lpstr>Courier New</vt:lpstr>
      <vt:lpstr>Wingdings</vt:lpstr>
      <vt:lpstr>Wingdings 3</vt:lpstr>
      <vt:lpstr>Blue Segoe 4-3 template-template_April-17-2007</vt:lpstr>
      <vt:lpstr>White with Courier font for code slides</vt:lpstr>
      <vt:lpstr>Wisp</vt:lpstr>
      <vt:lpstr>FACTOR ANALYSIS (FA)   NON-NEGATIVE MATRIX FACTORIZATION (NMF)</vt:lpstr>
      <vt:lpstr>FACTOR  ANALYSIS (FA)</vt:lpstr>
      <vt:lpstr>Introduction</vt:lpstr>
      <vt:lpstr>Types of Factor Analysis</vt:lpstr>
      <vt:lpstr>Exploratory FA</vt:lpstr>
      <vt:lpstr>Theoretical Background</vt:lpstr>
      <vt:lpstr>Mathematical Models</vt:lpstr>
      <vt:lpstr>Geometrical Approach</vt:lpstr>
      <vt:lpstr>Components of Factor Analysis</vt:lpstr>
      <vt:lpstr>Data Set</vt:lpstr>
      <vt:lpstr>NON-NEGATIVE MATRIX FACTORIZATION (NMF)</vt:lpstr>
      <vt:lpstr>What is NMF?</vt:lpstr>
      <vt:lpstr>Why use NMF?</vt:lpstr>
      <vt:lpstr>Applications</vt:lpstr>
      <vt:lpstr>Problem</vt:lpstr>
      <vt:lpstr>Framework</vt:lpstr>
      <vt:lpstr>Algorithms</vt:lpstr>
      <vt:lpstr>ANLS using projected gradient</vt:lpstr>
      <vt:lpstr>Face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(FA)   NON-NEGATIVE MATRIX FACTORIZATION (NMF)</dc:title>
  <dc:creator>Zubin Kadva</dc:creator>
  <cp:keywords/>
  <cp:lastModifiedBy>Zubin Kadva</cp:lastModifiedBy>
  <cp:revision>54</cp:revision>
  <dcterms:created xsi:type="dcterms:W3CDTF">2016-10-19T01:05:58Z</dcterms:created>
  <dcterms:modified xsi:type="dcterms:W3CDTF">2016-10-26T21:19:57Z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TC102867159990</vt:lpwstr>
  </property>
</Properties>
</file>