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1"/>
  </p:notesMasterIdLst>
  <p:sldIdLst>
    <p:sldId id="256" r:id="rId2"/>
    <p:sldId id="257" r:id="rId3"/>
    <p:sldId id="269" r:id="rId4"/>
    <p:sldId id="270" r:id="rId5"/>
    <p:sldId id="271" r:id="rId6"/>
    <p:sldId id="272" r:id="rId7"/>
    <p:sldId id="273" r:id="rId8"/>
    <p:sldId id="274" r:id="rId9"/>
    <p:sldId id="258" r:id="rId10"/>
    <p:sldId id="259" r:id="rId11"/>
    <p:sldId id="261" r:id="rId12"/>
    <p:sldId id="260" r:id="rId13"/>
    <p:sldId id="266" r:id="rId14"/>
    <p:sldId id="262" r:id="rId15"/>
    <p:sldId id="267" r:id="rId16"/>
    <p:sldId id="263" r:id="rId17"/>
    <p:sldId id="264" r:id="rId18"/>
    <p:sldId id="268" r:id="rId19"/>
    <p:sldId id="26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73850" autoAdjust="0"/>
  </p:normalViewPr>
  <p:slideViewPr>
    <p:cSldViewPr snapToGrid="0">
      <p:cViewPr varScale="1">
        <p:scale>
          <a:sx n="66" d="100"/>
          <a:sy n="66" d="100"/>
        </p:scale>
        <p:origin x="195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D34ED4-1B45-4577-9FFF-E21D3ACB2709}" type="datetimeFigureOut">
              <a:rPr lang="en-IN" smtClean="0"/>
              <a:t>16-11-2016</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BEB0B-58FE-4AD9-A34B-2BFE25DF983D}" type="slidenum">
              <a:rPr lang="en-IN" smtClean="0"/>
              <a:t>‹#›</a:t>
            </a:fld>
            <a:endParaRPr lang="en-IN"/>
          </a:p>
        </p:txBody>
      </p:sp>
    </p:spTree>
    <p:extLst>
      <p:ext uri="{BB962C8B-B14F-4D97-AF65-F5344CB8AC3E}">
        <p14:creationId xmlns:p14="http://schemas.microsoft.com/office/powerpoint/2010/main" val="2732721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AFF443-48A1-445F-9E75-FCB18743A409}" type="slidenum">
              <a:rPr lang="en-US" smtClean="0"/>
              <a:t>1</a:t>
            </a:fld>
            <a:endParaRPr lang="en-US"/>
          </a:p>
        </p:txBody>
      </p:sp>
    </p:spTree>
    <p:extLst>
      <p:ext uri="{BB962C8B-B14F-4D97-AF65-F5344CB8AC3E}">
        <p14:creationId xmlns:p14="http://schemas.microsoft.com/office/powerpoint/2010/main" val="2615561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output is obtained as:</a:t>
            </a:r>
          </a:p>
          <a:p>
            <a:r>
              <a:rPr lang="en-US" dirty="0" smtClean="0"/>
              <a:t>W, H and theoretically, when we multiply W and H, we get back the original matrix.</a:t>
            </a:r>
          </a:p>
          <a:p>
            <a:r>
              <a:rPr lang="en-US" dirty="0" smtClean="0"/>
              <a:t>Visually</a:t>
            </a:r>
            <a:r>
              <a:rPr lang="en-US" baseline="0" dirty="0" smtClean="0"/>
              <a:t>, these can be represented as that.</a:t>
            </a:r>
            <a:endParaRPr lang="en-IN" dirty="0"/>
          </a:p>
        </p:txBody>
      </p:sp>
      <p:sp>
        <p:nvSpPr>
          <p:cNvPr id="4" name="Slide Number Placeholder 3"/>
          <p:cNvSpPr>
            <a:spLocks noGrp="1"/>
          </p:cNvSpPr>
          <p:nvPr>
            <p:ph type="sldNum" sz="quarter" idx="10"/>
          </p:nvPr>
        </p:nvSpPr>
        <p:spPr/>
        <p:txBody>
          <a:bodyPr/>
          <a:lstStyle/>
          <a:p>
            <a:fld id="{7E4BEB0B-58FE-4AD9-A34B-2BFE25DF983D}" type="slidenum">
              <a:rPr lang="en-IN" smtClean="0"/>
              <a:t>16</a:t>
            </a:fld>
            <a:endParaRPr lang="en-IN"/>
          </a:p>
        </p:txBody>
      </p:sp>
    </p:spTree>
    <p:extLst>
      <p:ext uri="{BB962C8B-B14F-4D97-AF65-F5344CB8AC3E}">
        <p14:creationId xmlns:p14="http://schemas.microsoft.com/office/powerpoint/2010/main" val="2344569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to verify,</a:t>
            </a:r>
            <a:r>
              <a:rPr lang="en-US" baseline="0" dirty="0" smtClean="0"/>
              <a:t> we simply compare the output of W*H with the original image. We find that is remarkably similar.</a:t>
            </a:r>
            <a:endParaRPr lang="en-IN" dirty="0"/>
          </a:p>
        </p:txBody>
      </p:sp>
      <p:sp>
        <p:nvSpPr>
          <p:cNvPr id="4" name="Slide Number Placeholder 3"/>
          <p:cNvSpPr>
            <a:spLocks noGrp="1"/>
          </p:cNvSpPr>
          <p:nvPr>
            <p:ph type="sldNum" sz="quarter" idx="10"/>
          </p:nvPr>
        </p:nvSpPr>
        <p:spPr/>
        <p:txBody>
          <a:bodyPr/>
          <a:lstStyle/>
          <a:p>
            <a:fld id="{7E4BEB0B-58FE-4AD9-A34B-2BFE25DF983D}" type="slidenum">
              <a:rPr lang="en-IN" smtClean="0"/>
              <a:t>17</a:t>
            </a:fld>
            <a:endParaRPr lang="en-IN"/>
          </a:p>
        </p:txBody>
      </p:sp>
    </p:spTree>
    <p:extLst>
      <p:ext uri="{BB962C8B-B14F-4D97-AF65-F5344CB8AC3E}">
        <p14:creationId xmlns:p14="http://schemas.microsoft.com/office/powerpoint/2010/main" val="3223164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if we compare graphically, we see that there is hardly any</a:t>
            </a:r>
            <a:r>
              <a:rPr lang="en-US" baseline="0" dirty="0" smtClean="0"/>
              <a:t> distinction between the original matrix and W*H</a:t>
            </a:r>
            <a:endParaRPr lang="en-IN" dirty="0"/>
          </a:p>
        </p:txBody>
      </p:sp>
      <p:sp>
        <p:nvSpPr>
          <p:cNvPr id="4" name="Slide Number Placeholder 3"/>
          <p:cNvSpPr>
            <a:spLocks noGrp="1"/>
          </p:cNvSpPr>
          <p:nvPr>
            <p:ph type="sldNum" sz="quarter" idx="10"/>
          </p:nvPr>
        </p:nvSpPr>
        <p:spPr/>
        <p:txBody>
          <a:bodyPr/>
          <a:lstStyle/>
          <a:p>
            <a:fld id="{7E4BEB0B-58FE-4AD9-A34B-2BFE25DF983D}" type="slidenum">
              <a:rPr lang="en-IN" smtClean="0"/>
              <a:t>18</a:t>
            </a:fld>
            <a:endParaRPr lang="en-IN"/>
          </a:p>
        </p:txBody>
      </p:sp>
    </p:spTree>
    <p:extLst>
      <p:ext uri="{BB962C8B-B14F-4D97-AF65-F5344CB8AC3E}">
        <p14:creationId xmlns:p14="http://schemas.microsoft.com/office/powerpoint/2010/main" val="3872152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conclusion,</a:t>
            </a:r>
            <a:r>
              <a:rPr lang="en-US" baseline="0" dirty="0" smtClean="0"/>
              <a:t>  we have thus reduced the dimensionality of the original matrix V by decomposing it into smaller W and H</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output matrices (W, H) can be provided as input to a classification algorithm.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Since W and H are</a:t>
            </a:r>
            <a:r>
              <a:rPr lang="en-US" baseline="0" dirty="0" smtClean="0"/>
              <a:t> smaller matrices than the original image, it becomes easier for the classification algorithm to learn a set of NMF basis images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 haven’t tried this, but I presume that since we are providing smaller learning data, the classifier learns faster and may produce accurate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p:txBody>
      </p:sp>
      <p:sp>
        <p:nvSpPr>
          <p:cNvPr id="4" name="Slide Number Placeholder 3"/>
          <p:cNvSpPr>
            <a:spLocks noGrp="1"/>
          </p:cNvSpPr>
          <p:nvPr>
            <p:ph type="sldNum" sz="quarter" idx="10"/>
          </p:nvPr>
        </p:nvSpPr>
        <p:spPr/>
        <p:txBody>
          <a:bodyPr/>
          <a:lstStyle/>
          <a:p>
            <a:fld id="{7E4BEB0B-58FE-4AD9-A34B-2BFE25DF983D}" type="slidenum">
              <a:rPr lang="en-IN" smtClean="0"/>
              <a:t>19</a:t>
            </a:fld>
            <a:endParaRPr lang="en-IN"/>
          </a:p>
        </p:txBody>
      </p:sp>
    </p:spTree>
    <p:extLst>
      <p:ext uri="{BB962C8B-B14F-4D97-AF65-F5344CB8AC3E}">
        <p14:creationId xmlns:p14="http://schemas.microsoft.com/office/powerpoint/2010/main" val="2260666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AFF443-48A1-445F-9E75-FCB18743A409}" type="slidenum">
              <a:rPr lang="en-US" smtClean="0"/>
              <a:t>2</a:t>
            </a:fld>
            <a:endParaRPr lang="en-US"/>
          </a:p>
        </p:txBody>
      </p:sp>
    </p:spTree>
    <p:extLst>
      <p:ext uri="{BB962C8B-B14F-4D97-AF65-F5344CB8AC3E}">
        <p14:creationId xmlns:p14="http://schemas.microsoft.com/office/powerpoint/2010/main" val="2511166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AFF443-48A1-445F-9E75-FCB18743A409}" type="slidenum">
              <a:rPr lang="en-US" smtClean="0"/>
              <a:t>9</a:t>
            </a:fld>
            <a:endParaRPr lang="en-US"/>
          </a:p>
        </p:txBody>
      </p:sp>
    </p:spTree>
    <p:extLst>
      <p:ext uri="{BB962C8B-B14F-4D97-AF65-F5344CB8AC3E}">
        <p14:creationId xmlns:p14="http://schemas.microsoft.com/office/powerpoint/2010/main" val="2323843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few refresher slides. So quickly, </a:t>
            </a:r>
            <a:r>
              <a:rPr lang="en-IN" sz="1200" kern="1200" dirty="0" smtClean="0">
                <a:solidFill>
                  <a:schemeClr val="tx1"/>
                </a:solidFill>
                <a:effectLst/>
                <a:latin typeface="+mn-lt"/>
                <a:ea typeface="+mn-ea"/>
                <a:cs typeface="+mn-cs"/>
              </a:rPr>
              <a:t>decomposes a matrix V into two matrices W and H, each of which are easier to work with and when multiplied together, yield the original matrix. </a:t>
            </a:r>
          </a:p>
        </p:txBody>
      </p:sp>
      <p:sp>
        <p:nvSpPr>
          <p:cNvPr id="4" name="Slide Number Placeholder 3"/>
          <p:cNvSpPr>
            <a:spLocks noGrp="1"/>
          </p:cNvSpPr>
          <p:nvPr>
            <p:ph type="sldNum" sz="quarter" idx="10"/>
          </p:nvPr>
        </p:nvSpPr>
        <p:spPr/>
        <p:txBody>
          <a:bodyPr/>
          <a:lstStyle/>
          <a:p>
            <a:fld id="{32AFF443-48A1-445F-9E75-FCB18743A409}" type="slidenum">
              <a:rPr lang="en-US" smtClean="0"/>
              <a:t>10</a:t>
            </a:fld>
            <a:endParaRPr lang="en-US"/>
          </a:p>
        </p:txBody>
      </p:sp>
    </p:spTree>
    <p:extLst>
      <p:ext uri="{BB962C8B-B14F-4D97-AF65-F5344CB8AC3E}">
        <p14:creationId xmlns:p14="http://schemas.microsoft.com/office/powerpoint/2010/main" val="3251037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The NMF problem: minimize the square of the distance between V and WH and WH should be non-negative</a:t>
            </a:r>
            <a:endParaRPr lang="en-IN" dirty="0"/>
          </a:p>
        </p:txBody>
      </p:sp>
      <p:sp>
        <p:nvSpPr>
          <p:cNvPr id="4" name="Slide Number Placeholder 3"/>
          <p:cNvSpPr>
            <a:spLocks noGrp="1"/>
          </p:cNvSpPr>
          <p:nvPr>
            <p:ph type="sldNum" sz="quarter" idx="10"/>
          </p:nvPr>
        </p:nvSpPr>
        <p:spPr/>
        <p:txBody>
          <a:bodyPr/>
          <a:lstStyle/>
          <a:p>
            <a:fld id="{32AFF443-48A1-445F-9E75-FCB18743A409}" type="slidenum">
              <a:rPr lang="en-US" smtClean="0"/>
              <a:t>11</a:t>
            </a:fld>
            <a:endParaRPr lang="en-US"/>
          </a:p>
        </p:txBody>
      </p:sp>
    </p:spTree>
    <p:extLst>
      <p:ext uri="{BB962C8B-B14F-4D97-AF65-F5344CB8AC3E}">
        <p14:creationId xmlns:p14="http://schemas.microsoft.com/office/powerpoint/2010/main" val="307619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So,</a:t>
            </a:r>
            <a:r>
              <a:rPr lang="en-IN" sz="1200" kern="1200" baseline="0" dirty="0" smtClean="0">
                <a:solidFill>
                  <a:schemeClr val="tx1"/>
                </a:solidFill>
                <a:effectLst/>
                <a:latin typeface="+mn-lt"/>
                <a:ea typeface="+mn-ea"/>
                <a:cs typeface="+mn-cs"/>
              </a:rPr>
              <a:t> we use the alternating non-negative least squares algorithm using projected gradient techniques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Note: Gradient descent minimizes a function by moving in the negative gradient direction without any constraints on the variables.</a:t>
            </a:r>
            <a:r>
              <a:rPr lang="en-IN" sz="1200" kern="1200" baseline="0" dirty="0" smtClean="0">
                <a:solidFill>
                  <a:schemeClr val="tx1"/>
                </a:solidFill>
                <a:effectLst/>
                <a:latin typeface="+mn-lt"/>
                <a:ea typeface="+mn-ea"/>
                <a:cs typeface="+mn-cs"/>
              </a:rPr>
              <a:t> On the other hand, projected gradient descent minimizes a function subject to a constraint. At each step, we move in the direction of the negative gradient and then “project” onto the feasible set.</a:t>
            </a: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2AFF443-48A1-445F-9E75-FCB18743A409}" type="slidenum">
              <a:rPr lang="en-US" smtClean="0"/>
              <a:t>12</a:t>
            </a:fld>
            <a:endParaRPr lang="en-US"/>
          </a:p>
        </p:txBody>
      </p:sp>
    </p:spTree>
    <p:extLst>
      <p:ext uri="{BB962C8B-B14F-4D97-AF65-F5344CB8AC3E}">
        <p14:creationId xmlns:p14="http://schemas.microsoft.com/office/powerpoint/2010/main" val="481833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MATLAB</a:t>
            </a:r>
            <a:r>
              <a:rPr lang="en-US" baseline="0" dirty="0" smtClean="0"/>
              <a:t> code is downloaded from the link below. I decided to use this function rather than the system defined </a:t>
            </a:r>
            <a:r>
              <a:rPr lang="en-US" baseline="0" dirty="0" err="1" smtClean="0"/>
              <a:t>nnmf</a:t>
            </a:r>
            <a:r>
              <a:rPr lang="en-US" baseline="0" dirty="0" smtClean="0"/>
              <a:t> function.</a:t>
            </a:r>
          </a:p>
          <a:p>
            <a:r>
              <a:rPr lang="en-US" baseline="0" dirty="0" smtClean="0"/>
              <a:t>Its parameters are: </a:t>
            </a:r>
          </a:p>
          <a:p>
            <a:r>
              <a:rPr lang="en-US" baseline="0" dirty="0" smtClean="0"/>
              <a:t>input matrix V, output matrices W and H</a:t>
            </a:r>
          </a:p>
          <a:p>
            <a:r>
              <a:rPr lang="en-US" baseline="0" dirty="0" smtClean="0"/>
              <a:t>Initial values for H and W. This plays an important role in the final result. Larger the value of r, accurate will be the result, but then you are sacrificing on something that is described later.</a:t>
            </a:r>
          </a:p>
          <a:p>
            <a:r>
              <a:rPr lang="en-US" baseline="0" dirty="0" smtClean="0"/>
              <a:t>Tolerance, </a:t>
            </a:r>
            <a:r>
              <a:rPr lang="en-US" baseline="0" dirty="0" err="1" smtClean="0"/>
              <a:t>timeilimt</a:t>
            </a:r>
            <a:r>
              <a:rPr lang="en-US" baseline="0" dirty="0" smtClean="0"/>
              <a:t> are used as stopping conditions. An initial value of the gradient is calculated (computing </a:t>
            </a:r>
            <a:r>
              <a:rPr lang="en-US" baseline="0" dirty="0" err="1" smtClean="0"/>
              <a:t>forbenius</a:t>
            </a:r>
            <a:r>
              <a:rPr lang="en-US" baseline="0" dirty="0" smtClean="0"/>
              <a:t> norm between </a:t>
            </a:r>
            <a:r>
              <a:rPr lang="en-US" baseline="0" dirty="0" err="1" smtClean="0"/>
              <a:t>gradW</a:t>
            </a:r>
            <a:r>
              <a:rPr lang="en-US" baseline="0" dirty="0" smtClean="0"/>
              <a:t> and </a:t>
            </a:r>
            <a:r>
              <a:rPr lang="en-US" baseline="0" dirty="0" err="1" smtClean="0"/>
              <a:t>gradH</a:t>
            </a:r>
            <a:r>
              <a:rPr lang="en-US" baseline="0" dirty="0" smtClean="0"/>
              <a:t>). During iteration, another value of project gradient is computed (</a:t>
            </a:r>
            <a:r>
              <a:rPr lang="en-IN" sz="1200" b="0" i="0" u="none" strike="noStrike" kern="1200" baseline="0" dirty="0" smtClean="0">
                <a:solidFill>
                  <a:schemeClr val="tx1"/>
                </a:solidFill>
                <a:latin typeface="+mn-lt"/>
                <a:ea typeface="+mn-ea"/>
                <a:cs typeface="+mn-cs"/>
              </a:rPr>
              <a:t>norm([</a:t>
            </a:r>
            <a:r>
              <a:rPr lang="en-IN" sz="1200" b="0" i="0" u="none" strike="noStrike" kern="1200" baseline="0" dirty="0" err="1" smtClean="0">
                <a:solidFill>
                  <a:schemeClr val="tx1"/>
                </a:solidFill>
                <a:latin typeface="+mn-lt"/>
                <a:ea typeface="+mn-ea"/>
                <a:cs typeface="+mn-cs"/>
              </a:rPr>
              <a:t>gradW</a:t>
            </a:r>
            <a:r>
              <a:rPr lang="en-IN" sz="1200" b="0" i="0" u="none" strike="noStrike" kern="1200" baseline="0" dirty="0" smtClean="0">
                <a:solidFill>
                  <a:schemeClr val="tx1"/>
                </a:solidFill>
                <a:latin typeface="+mn-lt"/>
                <a:ea typeface="+mn-ea"/>
                <a:cs typeface="+mn-cs"/>
              </a:rPr>
              <a:t>(</a:t>
            </a:r>
            <a:r>
              <a:rPr lang="en-IN" sz="1200" b="0" i="0" u="none" strike="noStrike" kern="1200" baseline="0" dirty="0" err="1" smtClean="0">
                <a:solidFill>
                  <a:schemeClr val="tx1"/>
                </a:solidFill>
                <a:latin typeface="+mn-lt"/>
                <a:ea typeface="+mn-ea"/>
                <a:cs typeface="+mn-cs"/>
              </a:rPr>
              <a:t>gradW</a:t>
            </a:r>
            <a:r>
              <a:rPr lang="en-IN" sz="1200" b="0" i="0" u="none" strike="noStrike" kern="1200" baseline="0" dirty="0" smtClean="0">
                <a:solidFill>
                  <a:schemeClr val="tx1"/>
                </a:solidFill>
                <a:latin typeface="+mn-lt"/>
                <a:ea typeface="+mn-ea"/>
                <a:cs typeface="+mn-cs"/>
              </a:rPr>
              <a:t>&lt;0 | W&gt;0); </a:t>
            </a:r>
            <a:r>
              <a:rPr lang="en-IN" sz="1200" b="0" i="0" u="none" strike="noStrike" kern="1200" baseline="0" dirty="0" err="1" smtClean="0">
                <a:solidFill>
                  <a:schemeClr val="tx1"/>
                </a:solidFill>
                <a:latin typeface="+mn-lt"/>
                <a:ea typeface="+mn-ea"/>
                <a:cs typeface="+mn-cs"/>
              </a:rPr>
              <a:t>gradH</a:t>
            </a:r>
            <a:r>
              <a:rPr lang="en-IN" sz="1200" b="0" i="0" u="none" strike="noStrike" kern="1200" baseline="0" dirty="0" smtClean="0">
                <a:solidFill>
                  <a:schemeClr val="tx1"/>
                </a:solidFill>
                <a:latin typeface="+mn-lt"/>
                <a:ea typeface="+mn-ea"/>
                <a:cs typeface="+mn-cs"/>
              </a:rPr>
              <a:t>(</a:t>
            </a:r>
            <a:r>
              <a:rPr lang="en-IN" sz="1200" b="0" i="0" u="none" strike="noStrike" kern="1200" baseline="0" dirty="0" err="1" smtClean="0">
                <a:solidFill>
                  <a:schemeClr val="tx1"/>
                </a:solidFill>
                <a:latin typeface="+mn-lt"/>
                <a:ea typeface="+mn-ea"/>
                <a:cs typeface="+mn-cs"/>
              </a:rPr>
              <a:t>gradH</a:t>
            </a:r>
            <a:r>
              <a:rPr lang="en-IN" sz="1200" b="0" i="0" u="none" strike="noStrike" kern="1200" baseline="0" dirty="0" smtClean="0">
                <a:solidFill>
                  <a:schemeClr val="tx1"/>
                </a:solidFill>
                <a:latin typeface="+mn-lt"/>
                <a:ea typeface="+mn-ea"/>
                <a:cs typeface="+mn-cs"/>
              </a:rPr>
              <a:t>&lt;0 | H&gt;0)]);</a:t>
            </a:r>
            <a:r>
              <a:rPr lang="en-US" baseline="0" dirty="0" smtClean="0"/>
              <a:t>)  If this values is less than multiplication of tolerance and </a:t>
            </a:r>
            <a:r>
              <a:rPr lang="en-US" baseline="0" dirty="0" err="1" smtClean="0"/>
              <a:t>intial</a:t>
            </a:r>
            <a:r>
              <a:rPr lang="en-US" baseline="0" dirty="0" smtClean="0"/>
              <a:t> gradient, it terminates.</a:t>
            </a:r>
          </a:p>
          <a:p>
            <a:r>
              <a:rPr lang="en-US" baseline="0" dirty="0" err="1" smtClean="0"/>
              <a:t>Timelimit</a:t>
            </a:r>
            <a:r>
              <a:rPr lang="en-US" baseline="0" dirty="0" smtClean="0"/>
              <a:t> is another stopping condition. An initial value of </a:t>
            </a:r>
            <a:r>
              <a:rPr lang="en-US" baseline="0" dirty="0" err="1" smtClean="0"/>
              <a:t>cputime</a:t>
            </a:r>
            <a:r>
              <a:rPr lang="en-US" baseline="0" dirty="0" smtClean="0"/>
              <a:t> is computed. Then during iteration, the current value of </a:t>
            </a:r>
            <a:r>
              <a:rPr lang="en-US" baseline="0" dirty="0" err="1" smtClean="0"/>
              <a:t>cputime</a:t>
            </a:r>
            <a:r>
              <a:rPr lang="en-US" baseline="0" dirty="0" smtClean="0"/>
              <a:t> is subtracted from the earlier value. If it is greater than </a:t>
            </a:r>
            <a:r>
              <a:rPr lang="en-US" baseline="0" dirty="0" err="1" smtClean="0"/>
              <a:t>timelimit</a:t>
            </a:r>
            <a:r>
              <a:rPr lang="en-US" baseline="0" dirty="0" smtClean="0"/>
              <a:t>, it terminates.</a:t>
            </a:r>
          </a:p>
          <a:p>
            <a:r>
              <a:rPr lang="en-US" baseline="0" dirty="0" err="1" smtClean="0"/>
              <a:t>Maxiter</a:t>
            </a:r>
            <a:r>
              <a:rPr lang="en-US" baseline="0" dirty="0" smtClean="0"/>
              <a:t> is the number of iterations, but again this depends on values of tolerance and </a:t>
            </a:r>
            <a:r>
              <a:rPr lang="en-US" baseline="0" dirty="0" err="1" smtClean="0"/>
              <a:t>timelimit</a:t>
            </a:r>
            <a:r>
              <a:rPr lang="en-US" baseline="0" dirty="0" smtClean="0"/>
              <a:t>.</a:t>
            </a:r>
            <a:endParaRPr lang="en-IN" dirty="0"/>
          </a:p>
        </p:txBody>
      </p:sp>
      <p:sp>
        <p:nvSpPr>
          <p:cNvPr id="4" name="Slide Number Placeholder 3"/>
          <p:cNvSpPr>
            <a:spLocks noGrp="1"/>
          </p:cNvSpPr>
          <p:nvPr>
            <p:ph type="sldNum" sz="quarter" idx="10"/>
          </p:nvPr>
        </p:nvSpPr>
        <p:spPr/>
        <p:txBody>
          <a:bodyPr/>
          <a:lstStyle/>
          <a:p>
            <a:fld id="{7E4BEB0B-58FE-4AD9-A34B-2BFE25DF983D}" type="slidenum">
              <a:rPr lang="en-IN" smtClean="0"/>
              <a:t>13</a:t>
            </a:fld>
            <a:endParaRPr lang="en-IN"/>
          </a:p>
        </p:txBody>
      </p:sp>
    </p:spTree>
    <p:extLst>
      <p:ext uri="{BB962C8B-B14F-4D97-AF65-F5344CB8AC3E}">
        <p14:creationId xmlns:p14="http://schemas.microsoft.com/office/powerpoint/2010/main" val="3000387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subset of the original face data.</a:t>
            </a:r>
            <a:r>
              <a:rPr lang="en-US" baseline="0" dirty="0" smtClean="0"/>
              <a:t> It consists of 19 X 19 images.</a:t>
            </a:r>
            <a:endParaRPr lang="en-IN" dirty="0"/>
          </a:p>
        </p:txBody>
      </p:sp>
      <p:sp>
        <p:nvSpPr>
          <p:cNvPr id="4" name="Slide Number Placeholder 3"/>
          <p:cNvSpPr>
            <a:spLocks noGrp="1"/>
          </p:cNvSpPr>
          <p:nvPr>
            <p:ph type="sldNum" sz="quarter" idx="10"/>
          </p:nvPr>
        </p:nvSpPr>
        <p:spPr/>
        <p:txBody>
          <a:bodyPr/>
          <a:lstStyle/>
          <a:p>
            <a:fld id="{7E4BEB0B-58FE-4AD9-A34B-2BFE25DF983D}" type="slidenum">
              <a:rPr lang="en-IN" smtClean="0"/>
              <a:t>14</a:t>
            </a:fld>
            <a:endParaRPr lang="en-IN"/>
          </a:p>
        </p:txBody>
      </p:sp>
    </p:spTree>
    <p:extLst>
      <p:ext uri="{BB962C8B-B14F-4D97-AF65-F5344CB8AC3E}">
        <p14:creationId xmlns:p14="http://schemas.microsoft.com/office/powerpoint/2010/main" val="302002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each of these images, I ran </a:t>
            </a:r>
            <a:r>
              <a:rPr lang="en-US" dirty="0" err="1" smtClean="0"/>
              <a:t>nmf</a:t>
            </a:r>
            <a:r>
              <a:rPr lang="en-US" dirty="0" smtClean="0"/>
              <a:t> with the parameters</a:t>
            </a:r>
            <a:r>
              <a:rPr lang="en-US" baseline="0" dirty="0" smtClean="0"/>
              <a:t> as:</a:t>
            </a:r>
          </a:p>
          <a:p>
            <a:r>
              <a:rPr lang="en-US" baseline="0" dirty="0" smtClean="0"/>
              <a:t>V is my input matrix</a:t>
            </a:r>
          </a:p>
          <a:p>
            <a:r>
              <a:rPr lang="en-US" dirty="0" smtClean="0"/>
              <a:t>Initial values for H and W are for</a:t>
            </a:r>
            <a:r>
              <a:rPr lang="en-US" baseline="0" dirty="0" smtClean="0"/>
              <a:t> now random with W being a 19 X 16 matrix and H being a 16 X 19 matrix since r (16) &lt; min(m, n) [19, 19]</a:t>
            </a:r>
          </a:p>
          <a:p>
            <a:r>
              <a:rPr lang="en-US" baseline="0" dirty="0" smtClean="0"/>
              <a:t>Tolerance is maximum of 0.001 and the tolerance value multiplied by the initial gradient value.</a:t>
            </a:r>
          </a:p>
          <a:p>
            <a:r>
              <a:rPr lang="en-US" baseline="0" dirty="0" smtClean="0"/>
              <a:t>I’m passing a </a:t>
            </a:r>
            <a:r>
              <a:rPr lang="en-US" baseline="0" dirty="0" err="1" smtClean="0"/>
              <a:t>timelimt</a:t>
            </a:r>
            <a:r>
              <a:rPr lang="en-US" baseline="0" dirty="0" smtClean="0"/>
              <a:t> as 25 and maximum iterations as 8000</a:t>
            </a:r>
            <a:endParaRPr lang="en-IN" dirty="0"/>
          </a:p>
        </p:txBody>
      </p:sp>
      <p:sp>
        <p:nvSpPr>
          <p:cNvPr id="4" name="Slide Number Placeholder 3"/>
          <p:cNvSpPr>
            <a:spLocks noGrp="1"/>
          </p:cNvSpPr>
          <p:nvPr>
            <p:ph type="sldNum" sz="quarter" idx="10"/>
          </p:nvPr>
        </p:nvSpPr>
        <p:spPr/>
        <p:txBody>
          <a:bodyPr/>
          <a:lstStyle/>
          <a:p>
            <a:fld id="{7E4BEB0B-58FE-4AD9-A34B-2BFE25DF983D}" type="slidenum">
              <a:rPr lang="en-IN" smtClean="0"/>
              <a:t>15</a:t>
            </a:fld>
            <a:endParaRPr lang="en-IN"/>
          </a:p>
        </p:txBody>
      </p:sp>
    </p:spTree>
    <p:extLst>
      <p:ext uri="{BB962C8B-B14F-4D97-AF65-F5344CB8AC3E}">
        <p14:creationId xmlns:p14="http://schemas.microsoft.com/office/powerpoint/2010/main" val="3324204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278183-1413-43ED-B0B0-BD1EA53A660B}" type="datetimeFigureOut">
              <a:rPr lang="en-IN" smtClean="0"/>
              <a:t>16-11-2016</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6C8BE5C-6A69-421F-AABD-EF85553D7BA1}" type="slidenum">
              <a:rPr lang="en-IN" smtClean="0"/>
              <a:t>‹#›</a:t>
            </a:fld>
            <a:endParaRPr lang="en-IN"/>
          </a:p>
        </p:txBody>
      </p:sp>
    </p:spTree>
    <p:extLst>
      <p:ext uri="{BB962C8B-B14F-4D97-AF65-F5344CB8AC3E}">
        <p14:creationId xmlns:p14="http://schemas.microsoft.com/office/powerpoint/2010/main" val="2976404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278183-1413-43ED-B0B0-BD1EA53A660B}" type="datetimeFigureOut">
              <a:rPr lang="en-IN" smtClean="0"/>
              <a:t>16-11-2016</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6C8BE5C-6A69-421F-AABD-EF85553D7BA1}" type="slidenum">
              <a:rPr lang="en-IN" smtClean="0"/>
              <a:t>‹#›</a:t>
            </a:fld>
            <a:endParaRPr lang="en-IN"/>
          </a:p>
        </p:txBody>
      </p:sp>
    </p:spTree>
    <p:extLst>
      <p:ext uri="{BB962C8B-B14F-4D97-AF65-F5344CB8AC3E}">
        <p14:creationId xmlns:p14="http://schemas.microsoft.com/office/powerpoint/2010/main" val="360406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278183-1413-43ED-B0B0-BD1EA53A660B}" type="datetimeFigureOut">
              <a:rPr lang="en-IN" smtClean="0"/>
              <a:t>16-11-2016</a:t>
            </a:fld>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6C8BE5C-6A69-421F-AABD-EF85553D7BA1}" type="slidenum">
              <a:rPr lang="en-IN" smtClean="0"/>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8306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B278183-1413-43ED-B0B0-BD1EA53A660B}" type="datetimeFigureOut">
              <a:rPr lang="en-IN" smtClean="0"/>
              <a:t>16-11-2016</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6C8BE5C-6A69-421F-AABD-EF85553D7BA1}" type="slidenum">
              <a:rPr lang="en-IN" smtClean="0"/>
              <a:t>‹#›</a:t>
            </a:fld>
            <a:endParaRPr lang="en-IN"/>
          </a:p>
        </p:txBody>
      </p:sp>
    </p:spTree>
    <p:extLst>
      <p:ext uri="{BB962C8B-B14F-4D97-AF65-F5344CB8AC3E}">
        <p14:creationId xmlns:p14="http://schemas.microsoft.com/office/powerpoint/2010/main" val="3070835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B278183-1413-43ED-B0B0-BD1EA53A660B}" type="datetimeFigureOut">
              <a:rPr lang="en-IN" smtClean="0"/>
              <a:t>16-11-2016</a:t>
            </a:fld>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6C8BE5C-6A69-421F-AABD-EF85553D7BA1}" type="slidenum">
              <a:rPr lang="en-IN" smtClean="0"/>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3605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B278183-1413-43ED-B0B0-BD1EA53A660B}" type="datetimeFigureOut">
              <a:rPr lang="en-IN" smtClean="0"/>
              <a:t>16-11-2016</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6C8BE5C-6A69-421F-AABD-EF85553D7BA1}" type="slidenum">
              <a:rPr lang="en-IN" smtClean="0"/>
              <a:t>‹#›</a:t>
            </a:fld>
            <a:endParaRPr lang="en-IN"/>
          </a:p>
        </p:txBody>
      </p:sp>
    </p:spTree>
    <p:extLst>
      <p:ext uri="{BB962C8B-B14F-4D97-AF65-F5344CB8AC3E}">
        <p14:creationId xmlns:p14="http://schemas.microsoft.com/office/powerpoint/2010/main" val="1109193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278183-1413-43ED-B0B0-BD1EA53A660B}" type="datetimeFigureOut">
              <a:rPr lang="en-IN" smtClean="0"/>
              <a:t>16-11-2016</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C8BE5C-6A69-421F-AABD-EF85553D7BA1}" type="slidenum">
              <a:rPr lang="en-IN" smtClean="0"/>
              <a:t>‹#›</a:t>
            </a:fld>
            <a:endParaRPr lang="en-IN"/>
          </a:p>
        </p:txBody>
      </p:sp>
    </p:spTree>
    <p:extLst>
      <p:ext uri="{BB962C8B-B14F-4D97-AF65-F5344CB8AC3E}">
        <p14:creationId xmlns:p14="http://schemas.microsoft.com/office/powerpoint/2010/main" val="1216799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278183-1413-43ED-B0B0-BD1EA53A660B}" type="datetimeFigureOut">
              <a:rPr lang="en-IN" smtClean="0"/>
              <a:t>16-11-2016</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C8BE5C-6A69-421F-AABD-EF85553D7BA1}" type="slidenum">
              <a:rPr lang="en-IN" smtClean="0"/>
              <a:t>‹#›</a:t>
            </a:fld>
            <a:endParaRPr lang="en-IN"/>
          </a:p>
        </p:txBody>
      </p:sp>
    </p:spTree>
    <p:extLst>
      <p:ext uri="{BB962C8B-B14F-4D97-AF65-F5344CB8AC3E}">
        <p14:creationId xmlns:p14="http://schemas.microsoft.com/office/powerpoint/2010/main" val="4168014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226746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278183-1413-43ED-B0B0-BD1EA53A660B}" type="datetimeFigureOut">
              <a:rPr lang="en-IN" smtClean="0"/>
              <a:t>16-11-2016</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C8BE5C-6A69-421F-AABD-EF85553D7BA1}" type="slidenum">
              <a:rPr lang="en-IN" smtClean="0"/>
              <a:t>‹#›</a:t>
            </a:fld>
            <a:endParaRPr lang="en-IN"/>
          </a:p>
        </p:txBody>
      </p:sp>
    </p:spTree>
    <p:extLst>
      <p:ext uri="{BB962C8B-B14F-4D97-AF65-F5344CB8AC3E}">
        <p14:creationId xmlns:p14="http://schemas.microsoft.com/office/powerpoint/2010/main" val="2637309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278183-1413-43ED-B0B0-BD1EA53A660B}" type="datetimeFigureOut">
              <a:rPr lang="en-IN" smtClean="0"/>
              <a:t>16-11-2016</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6C8BE5C-6A69-421F-AABD-EF85553D7BA1}" type="slidenum">
              <a:rPr lang="en-IN" smtClean="0"/>
              <a:t>‹#›</a:t>
            </a:fld>
            <a:endParaRPr lang="en-IN"/>
          </a:p>
        </p:txBody>
      </p:sp>
    </p:spTree>
    <p:extLst>
      <p:ext uri="{BB962C8B-B14F-4D97-AF65-F5344CB8AC3E}">
        <p14:creationId xmlns:p14="http://schemas.microsoft.com/office/powerpoint/2010/main" val="139951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278183-1413-43ED-B0B0-BD1EA53A660B}" type="datetimeFigureOut">
              <a:rPr lang="en-IN" smtClean="0"/>
              <a:t>16-11-2016</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6C8BE5C-6A69-421F-AABD-EF85553D7BA1}" type="slidenum">
              <a:rPr lang="en-IN" smtClean="0"/>
              <a:t>‹#›</a:t>
            </a:fld>
            <a:endParaRPr lang="en-IN"/>
          </a:p>
        </p:txBody>
      </p:sp>
    </p:spTree>
    <p:extLst>
      <p:ext uri="{BB962C8B-B14F-4D97-AF65-F5344CB8AC3E}">
        <p14:creationId xmlns:p14="http://schemas.microsoft.com/office/powerpoint/2010/main" val="371153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278183-1413-43ED-B0B0-BD1EA53A660B}" type="datetimeFigureOut">
              <a:rPr lang="en-IN" smtClean="0"/>
              <a:t>16-11-2016</a:t>
            </a:fld>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6C8BE5C-6A69-421F-AABD-EF85553D7BA1}" type="slidenum">
              <a:rPr lang="en-IN" smtClean="0"/>
              <a:t>‹#›</a:t>
            </a:fld>
            <a:endParaRPr lang="en-IN"/>
          </a:p>
        </p:txBody>
      </p:sp>
    </p:spTree>
    <p:extLst>
      <p:ext uri="{BB962C8B-B14F-4D97-AF65-F5344CB8AC3E}">
        <p14:creationId xmlns:p14="http://schemas.microsoft.com/office/powerpoint/2010/main" val="2979214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278183-1413-43ED-B0B0-BD1EA53A660B}" type="datetimeFigureOut">
              <a:rPr lang="en-IN" smtClean="0"/>
              <a:t>16-11-2016</a:t>
            </a:fld>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6C8BE5C-6A69-421F-AABD-EF85553D7BA1}" type="slidenum">
              <a:rPr lang="en-IN" smtClean="0"/>
              <a:t>‹#›</a:t>
            </a:fld>
            <a:endParaRPr lang="en-IN"/>
          </a:p>
        </p:txBody>
      </p:sp>
    </p:spTree>
    <p:extLst>
      <p:ext uri="{BB962C8B-B14F-4D97-AF65-F5344CB8AC3E}">
        <p14:creationId xmlns:p14="http://schemas.microsoft.com/office/powerpoint/2010/main" val="728066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78183-1413-43ED-B0B0-BD1EA53A660B}" type="datetimeFigureOut">
              <a:rPr lang="en-IN" smtClean="0"/>
              <a:t>16-11-2016</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6C8BE5C-6A69-421F-AABD-EF85553D7BA1}" type="slidenum">
              <a:rPr lang="en-IN" smtClean="0"/>
              <a:t>‹#›</a:t>
            </a:fld>
            <a:endParaRPr lang="en-IN"/>
          </a:p>
        </p:txBody>
      </p:sp>
    </p:spTree>
    <p:extLst>
      <p:ext uri="{BB962C8B-B14F-4D97-AF65-F5344CB8AC3E}">
        <p14:creationId xmlns:p14="http://schemas.microsoft.com/office/powerpoint/2010/main" val="421706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B278183-1413-43ED-B0B0-BD1EA53A660B}" type="datetimeFigureOut">
              <a:rPr lang="en-IN" smtClean="0"/>
              <a:t>16-11-2016</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6C8BE5C-6A69-421F-AABD-EF85553D7BA1}" type="slidenum">
              <a:rPr lang="en-IN" smtClean="0"/>
              <a:t>‹#›</a:t>
            </a:fld>
            <a:endParaRPr lang="en-IN"/>
          </a:p>
        </p:txBody>
      </p:sp>
    </p:spTree>
    <p:extLst>
      <p:ext uri="{BB962C8B-B14F-4D97-AF65-F5344CB8AC3E}">
        <p14:creationId xmlns:p14="http://schemas.microsoft.com/office/powerpoint/2010/main" val="294774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B278183-1413-43ED-B0B0-BD1EA53A660B}" type="datetimeFigureOut">
              <a:rPr lang="en-IN" smtClean="0"/>
              <a:t>16-11-2016</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6C8BE5C-6A69-421F-AABD-EF85553D7BA1}" type="slidenum">
              <a:rPr lang="en-IN" smtClean="0"/>
              <a:t>‹#›</a:t>
            </a:fld>
            <a:endParaRPr lang="en-IN"/>
          </a:p>
        </p:txBody>
      </p:sp>
    </p:spTree>
    <p:extLst>
      <p:ext uri="{BB962C8B-B14F-4D97-AF65-F5344CB8AC3E}">
        <p14:creationId xmlns:p14="http://schemas.microsoft.com/office/powerpoint/2010/main" val="267980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9B278183-1413-43ED-B0B0-BD1EA53A660B}" type="datetimeFigureOut">
              <a:rPr lang="en-IN" smtClean="0"/>
              <a:t>16-11-2016</a:t>
            </a:fld>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6C8BE5C-6A69-421F-AABD-EF85553D7BA1}" type="slidenum">
              <a:rPr lang="en-IN" smtClean="0"/>
              <a:t>‹#›</a:t>
            </a:fld>
            <a:endParaRPr lang="en-IN"/>
          </a:p>
        </p:txBody>
      </p:sp>
    </p:spTree>
    <p:extLst>
      <p:ext uri="{BB962C8B-B14F-4D97-AF65-F5344CB8AC3E}">
        <p14:creationId xmlns:p14="http://schemas.microsoft.com/office/powerpoint/2010/main" val="174124779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sie.ntu.edu.tw/~cjlin/nm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400" y="2217055"/>
            <a:ext cx="6589200" cy="2423890"/>
          </a:xfrm>
        </p:spPr>
        <p:txBody>
          <a:bodyPr>
            <a:normAutofit/>
          </a:bodyPr>
          <a:lstStyle/>
          <a:p>
            <a:pPr algn="ctr"/>
            <a:r>
              <a:rPr lang="en-US" dirty="0"/>
              <a:t>FACTOR ANALYSIS (FA) </a:t>
            </a:r>
            <a:br>
              <a:rPr lang="en-US" dirty="0"/>
            </a:br>
            <a:r>
              <a:rPr lang="en-US" dirty="0"/>
              <a:t/>
            </a:r>
            <a:br>
              <a:rPr lang="en-US" dirty="0"/>
            </a:br>
            <a:r>
              <a:rPr lang="en-US" dirty="0"/>
              <a:t>NON-NEGATIVE MATRIX FACTORIZATION (NMF)</a:t>
            </a:r>
            <a:endParaRPr lang="en-IN" dirty="0"/>
          </a:p>
        </p:txBody>
      </p:sp>
      <p:sp>
        <p:nvSpPr>
          <p:cNvPr id="4" name="Subtitle 2"/>
          <p:cNvSpPr txBox="1">
            <a:spLocks/>
          </p:cNvSpPr>
          <p:nvPr/>
        </p:nvSpPr>
        <p:spPr>
          <a:xfrm>
            <a:off x="1143002" y="5410200"/>
            <a:ext cx="7681913" cy="1370012"/>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r">
              <a:buNone/>
            </a:pPr>
            <a:r>
              <a:rPr lang="en-US" sz="2800" dirty="0"/>
              <a:t>Group 6:</a:t>
            </a:r>
          </a:p>
          <a:p>
            <a:pPr marL="0" indent="0" algn="r">
              <a:buNone/>
            </a:pPr>
            <a:r>
              <a:rPr lang="en-US" sz="2800" dirty="0"/>
              <a:t>Taher Patanwala</a:t>
            </a:r>
          </a:p>
          <a:p>
            <a:pPr marL="0" indent="0" algn="r">
              <a:buNone/>
            </a:pPr>
            <a:r>
              <a:rPr lang="en-US" sz="2800" dirty="0"/>
              <a:t>Zubin Kadva</a:t>
            </a:r>
            <a:endParaRPr lang="en-IN" sz="2800" dirty="0"/>
          </a:p>
        </p:txBody>
      </p:sp>
      <p:cxnSp>
        <p:nvCxnSpPr>
          <p:cNvPr id="5" name="Straight Connector 4"/>
          <p:cNvCxnSpPr/>
          <p:nvPr/>
        </p:nvCxnSpPr>
        <p:spPr>
          <a:xfrm>
            <a:off x="1277400" y="3048000"/>
            <a:ext cx="6781800" cy="0"/>
          </a:xfrm>
          <a:prstGeom prst="line">
            <a:avLst/>
          </a:prstGeom>
        </p:spPr>
        <p:style>
          <a:lnRef idx="3">
            <a:schemeClr val="accent1"/>
          </a:lnRef>
          <a:fillRef idx="0">
            <a:schemeClr val="accent1"/>
          </a:fillRef>
          <a:effectRef idx="2">
            <a:schemeClr val="accent1"/>
          </a:effectRef>
          <a:fontRef idx="minor">
            <a:schemeClr val="tx1"/>
          </a:fontRef>
        </p:style>
      </p:cxnSp>
      <p:sp>
        <p:nvSpPr>
          <p:cNvPr id="6" name="Subtitle 2"/>
          <p:cNvSpPr txBox="1">
            <a:spLocks/>
          </p:cNvSpPr>
          <p:nvPr/>
        </p:nvSpPr>
        <p:spPr>
          <a:xfrm>
            <a:off x="731043" y="197294"/>
            <a:ext cx="7681913" cy="137001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800" dirty="0" smtClean="0"/>
              <a:t>Presentation 2</a:t>
            </a:r>
            <a:endParaRPr lang="en-IN" sz="2800" dirty="0"/>
          </a:p>
        </p:txBody>
      </p:sp>
    </p:spTree>
    <p:extLst>
      <p:ext uri="{BB962C8B-B14F-4D97-AF65-F5344CB8AC3E}">
        <p14:creationId xmlns:p14="http://schemas.microsoft.com/office/powerpoint/2010/main" val="237338492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mmolano.files.wordpress.com/2014/10/nmf.png"/>
          <p:cNvPicPr>
            <a:picLocks noChangeAspect="1" noChangeArrowheads="1"/>
          </p:cNvPicPr>
          <p:nvPr/>
        </p:nvPicPr>
        <p:blipFill rotWithShape="1">
          <a:blip r:embed="rId3">
            <a:extLst>
              <a:ext uri="{28A0092B-C50C-407E-A947-70E740481C1C}">
                <a14:useLocalDpi xmlns:a14="http://schemas.microsoft.com/office/drawing/2010/main" val="0"/>
              </a:ext>
            </a:extLst>
          </a:blip>
          <a:srcRect b="27946"/>
          <a:stretch/>
        </p:blipFill>
        <p:spPr bwMode="auto">
          <a:xfrm>
            <a:off x="685802" y="1447800"/>
            <a:ext cx="7718425" cy="2133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9212" y="6544308"/>
            <a:ext cx="8991600" cy="253916"/>
          </a:xfrm>
          <a:prstGeom prst="rect">
            <a:avLst/>
          </a:prstGeom>
          <a:noFill/>
        </p:spPr>
        <p:txBody>
          <a:bodyPr wrap="square" rtlCol="0">
            <a:spAutoFit/>
          </a:bodyPr>
          <a:lstStyle/>
          <a:p>
            <a:pPr algn="r"/>
            <a:r>
              <a:rPr lang="en-US" sz="1050" dirty="0"/>
              <a:t>By </a:t>
            </a:r>
            <a:r>
              <a:rPr lang="en-US" sz="1050" dirty="0" err="1"/>
              <a:t>Qwertyus</a:t>
            </a:r>
            <a:r>
              <a:rPr lang="en-US" sz="1050" dirty="0"/>
              <a:t> - Own work, CC BY-SA 3.0, https://commons.wikimedia.org/w/index.php?curid=29114677</a:t>
            </a:r>
            <a:endParaRPr lang="en-IN" sz="1050" dirty="0"/>
          </a:p>
        </p:txBody>
      </p:sp>
      <p:sp>
        <p:nvSpPr>
          <p:cNvPr id="10" name="TextBox 9"/>
          <p:cNvSpPr txBox="1"/>
          <p:nvPr/>
        </p:nvSpPr>
        <p:spPr>
          <a:xfrm>
            <a:off x="3531755" y="3610157"/>
            <a:ext cx="2026517" cy="2554545"/>
          </a:xfrm>
          <a:prstGeom prst="rect">
            <a:avLst/>
          </a:prstGeom>
          <a:noFill/>
        </p:spPr>
        <p:txBody>
          <a:bodyPr wrap="none" rtlCol="0">
            <a:spAutoFit/>
          </a:bodyPr>
          <a:lstStyle/>
          <a:p>
            <a:pPr algn="ctr"/>
            <a:r>
              <a:rPr lang="en-US" sz="3200" dirty="0"/>
              <a:t>W * H = V</a:t>
            </a:r>
          </a:p>
          <a:p>
            <a:pPr algn="ctr"/>
            <a:endParaRPr lang="en-US" sz="3200" dirty="0"/>
          </a:p>
          <a:p>
            <a:pPr algn="ctr"/>
            <a:r>
              <a:rPr lang="nl-NL" sz="3200" dirty="0"/>
              <a:t>V </a:t>
            </a:r>
            <a:r>
              <a:rPr lang="nl-NL" sz="3200" baseline="-25000" dirty="0"/>
              <a:t>m x n</a:t>
            </a:r>
          </a:p>
          <a:p>
            <a:pPr algn="ctr"/>
            <a:r>
              <a:rPr lang="nl-NL" sz="3200" dirty="0"/>
              <a:t>W </a:t>
            </a:r>
            <a:r>
              <a:rPr lang="nl-NL" sz="3200" baseline="-25000" dirty="0"/>
              <a:t>m x r</a:t>
            </a:r>
          </a:p>
          <a:p>
            <a:pPr algn="ctr"/>
            <a:r>
              <a:rPr lang="nl-NL" sz="3200" dirty="0"/>
              <a:t>H </a:t>
            </a:r>
            <a:r>
              <a:rPr lang="nl-NL" sz="3200" baseline="-25000" dirty="0"/>
              <a:t>r x n</a:t>
            </a:r>
            <a:endParaRPr lang="en-IN" sz="3200" baseline="-25000" dirty="0"/>
          </a:p>
        </p:txBody>
      </p:sp>
      <p:sp>
        <p:nvSpPr>
          <p:cNvPr id="4" name="Title 3"/>
          <p:cNvSpPr>
            <a:spLocks noGrp="1"/>
          </p:cNvSpPr>
          <p:nvPr>
            <p:ph type="title"/>
          </p:nvPr>
        </p:nvSpPr>
        <p:spPr>
          <a:xfrm>
            <a:off x="1945203" y="624110"/>
            <a:ext cx="6589199" cy="671290"/>
          </a:xfrm>
        </p:spPr>
        <p:txBody>
          <a:bodyPr/>
          <a:lstStyle/>
          <a:p>
            <a:r>
              <a:rPr lang="en-US" dirty="0" smtClean="0"/>
              <a:t>NMF - review</a:t>
            </a:r>
            <a:endParaRPr lang="en-IN" dirty="0"/>
          </a:p>
        </p:txBody>
      </p:sp>
    </p:spTree>
    <p:extLst>
      <p:ext uri="{BB962C8B-B14F-4D97-AF65-F5344CB8AC3E}">
        <p14:creationId xmlns:p14="http://schemas.microsoft.com/office/powerpoint/2010/main" val="1210077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 review</a:t>
            </a:r>
            <a:endParaRPr lang="en-IN" dirty="0"/>
          </a:p>
        </p:txBody>
      </p:sp>
      <p:sp>
        <p:nvSpPr>
          <p:cNvPr id="3" name="Content Placeholder 2"/>
          <p:cNvSpPr>
            <a:spLocks noGrp="1"/>
          </p:cNvSpPr>
          <p:nvPr>
            <p:ph idx="1"/>
          </p:nvPr>
        </p:nvSpPr>
        <p:spPr>
          <a:xfrm>
            <a:off x="381000" y="1876245"/>
            <a:ext cx="8382000" cy="990600"/>
          </a:xfrm>
        </p:spPr>
        <p:txBody>
          <a:bodyPr>
            <a:noAutofit/>
          </a:bodyPr>
          <a:lstStyle/>
          <a:p>
            <a:pPr marL="0" indent="0" algn="ctr">
              <a:buNone/>
            </a:pPr>
            <a:r>
              <a:rPr lang="en-US" sz="2400" dirty="0"/>
              <a:t>Minimize ‖V-WH‖</a:t>
            </a:r>
            <a:r>
              <a:rPr lang="en-US" sz="2400" baseline="30000" dirty="0"/>
              <a:t>2 </a:t>
            </a:r>
            <a:r>
              <a:rPr lang="en-US" sz="2400" dirty="0"/>
              <a:t>	</a:t>
            </a:r>
          </a:p>
          <a:p>
            <a:pPr marL="0" indent="0" algn="ctr">
              <a:buNone/>
            </a:pPr>
            <a:r>
              <a:rPr lang="en-US" sz="2400" dirty="0"/>
              <a:t>subject to the constraints W, H ≥ 0 </a:t>
            </a:r>
          </a:p>
        </p:txBody>
      </p:sp>
      <p:sp>
        <p:nvSpPr>
          <p:cNvPr id="9" name="Content Placeholder 3"/>
          <p:cNvSpPr txBox="1">
            <a:spLocks/>
          </p:cNvSpPr>
          <p:nvPr/>
        </p:nvSpPr>
        <p:spPr>
          <a:xfrm>
            <a:off x="1945201" y="3581400"/>
            <a:ext cx="7239000" cy="1990288"/>
          </a:xfrm>
          <a:prstGeom prst="rect">
            <a:avLst/>
          </a:prstGeom>
        </p:spPr>
        <p:txBody>
          <a:bodyPr vert="horz" wrap="square" lIns="91440" tIns="45720" rIns="91440" bIns="45720" rtlCol="0">
            <a:sp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A53010"/>
              </a:buClr>
            </a:pPr>
            <a:r>
              <a:rPr lang="en-US" dirty="0">
                <a:solidFill>
                  <a:prstClr val="black">
                    <a:lumMod val="75000"/>
                    <a:lumOff val="25000"/>
                  </a:prstClr>
                </a:solidFill>
              </a:rPr>
              <a:t>Often, the </a:t>
            </a:r>
            <a:r>
              <a:rPr lang="en-US" dirty="0" err="1">
                <a:solidFill>
                  <a:prstClr val="black">
                    <a:lumMod val="75000"/>
                    <a:lumOff val="25000"/>
                  </a:prstClr>
                </a:solidFill>
              </a:rPr>
              <a:t>Eucledian</a:t>
            </a:r>
            <a:r>
              <a:rPr lang="en-US" dirty="0">
                <a:solidFill>
                  <a:prstClr val="black">
                    <a:lumMod val="75000"/>
                    <a:lumOff val="25000"/>
                  </a:prstClr>
                </a:solidFill>
              </a:rPr>
              <a:t> or </a:t>
            </a:r>
            <a:r>
              <a:rPr lang="en-US" dirty="0" err="1">
                <a:solidFill>
                  <a:prstClr val="black">
                    <a:lumMod val="75000"/>
                    <a:lumOff val="25000"/>
                  </a:prstClr>
                </a:solidFill>
              </a:rPr>
              <a:t>Frobenius</a:t>
            </a:r>
            <a:r>
              <a:rPr lang="en-US" dirty="0">
                <a:solidFill>
                  <a:prstClr val="black">
                    <a:lumMod val="75000"/>
                    <a:lumOff val="25000"/>
                  </a:prstClr>
                </a:solidFill>
              </a:rPr>
              <a:t> distance is </a:t>
            </a:r>
            <a:r>
              <a:rPr lang="en-US" dirty="0" smtClean="0">
                <a:solidFill>
                  <a:prstClr val="black">
                    <a:lumMod val="75000"/>
                    <a:lumOff val="25000"/>
                  </a:prstClr>
                </a:solidFill>
              </a:rPr>
              <a:t>used</a:t>
            </a:r>
          </a:p>
          <a:p>
            <a:pPr>
              <a:buClr>
                <a:srgbClr val="A53010"/>
              </a:buClr>
            </a:pPr>
            <a:endParaRPr lang="en-US" dirty="0">
              <a:solidFill>
                <a:prstClr val="black">
                  <a:lumMod val="75000"/>
                  <a:lumOff val="25000"/>
                </a:prstClr>
              </a:solidFill>
            </a:endParaRPr>
          </a:p>
          <a:p>
            <a:pPr>
              <a:buClr>
                <a:srgbClr val="A53010"/>
              </a:buClr>
            </a:pPr>
            <a:r>
              <a:rPr lang="en-US" dirty="0">
                <a:solidFill>
                  <a:prstClr val="black">
                    <a:lumMod val="75000"/>
                    <a:lumOff val="25000"/>
                  </a:prstClr>
                </a:solidFill>
              </a:rPr>
              <a:t>Non </a:t>
            </a:r>
            <a:r>
              <a:rPr lang="en-US" dirty="0" smtClean="0">
                <a:solidFill>
                  <a:prstClr val="black">
                    <a:lumMod val="75000"/>
                    <a:lumOff val="25000"/>
                  </a:prstClr>
                </a:solidFill>
              </a:rPr>
              <a:t>Convex</a:t>
            </a:r>
          </a:p>
          <a:p>
            <a:pPr>
              <a:buClr>
                <a:srgbClr val="A53010"/>
              </a:buClr>
            </a:pPr>
            <a:endParaRPr lang="en-US" dirty="0">
              <a:solidFill>
                <a:prstClr val="black">
                  <a:lumMod val="75000"/>
                  <a:lumOff val="25000"/>
                </a:prstClr>
              </a:solidFill>
            </a:endParaRPr>
          </a:p>
          <a:p>
            <a:pPr>
              <a:buClr>
                <a:srgbClr val="A53010"/>
              </a:buClr>
            </a:pPr>
            <a:r>
              <a:rPr lang="en-US" dirty="0">
                <a:solidFill>
                  <a:prstClr val="black">
                    <a:lumMod val="75000"/>
                    <a:lumOff val="25000"/>
                  </a:prstClr>
                </a:solidFill>
              </a:rPr>
              <a:t>NP (Hard)</a:t>
            </a:r>
          </a:p>
        </p:txBody>
      </p:sp>
    </p:spTree>
    <p:extLst>
      <p:ext uri="{BB962C8B-B14F-4D97-AF65-F5344CB8AC3E}">
        <p14:creationId xmlns:p14="http://schemas.microsoft.com/office/powerpoint/2010/main" val="1160483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3" y="624110"/>
            <a:ext cx="6589199" cy="747490"/>
          </a:xfrm>
        </p:spPr>
        <p:txBody>
          <a:bodyPr>
            <a:normAutofit fontScale="90000"/>
          </a:bodyPr>
          <a:lstStyle/>
          <a:p>
            <a:r>
              <a:rPr lang="en-US" dirty="0" smtClean="0"/>
              <a:t>ANLS using projected gradient - review</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u="sng" dirty="0" smtClean="0">
                    <a:solidFill>
                      <a:srgbClr val="000000"/>
                    </a:solidFill>
                    <a:latin typeface="+mj-lt"/>
                  </a:rPr>
                  <a:t>Algorithm – Alternating non-negative least squares</a:t>
                </a:r>
              </a:p>
              <a:p>
                <a:pPr marL="0" indent="0">
                  <a:buNone/>
                </a:pPr>
                <a:endParaRPr lang="en-IN" dirty="0" smtClean="0">
                  <a:solidFill>
                    <a:srgbClr val="000000"/>
                  </a:solidFill>
                  <a:latin typeface="+mj-lt"/>
                </a:endParaRPr>
              </a:p>
              <a:p>
                <a:pPr marL="0" indent="0">
                  <a:buNone/>
                </a:pPr>
                <a:r>
                  <a:rPr lang="en-IN" dirty="0" smtClean="0">
                    <a:solidFill>
                      <a:srgbClr val="000000"/>
                    </a:solidFill>
                    <a:latin typeface="+mj-lt"/>
                  </a:rPr>
                  <a:t>1. 	Initialize </a:t>
                </a:r>
                <a14:m>
                  <m:oMath xmlns:m="http://schemas.openxmlformats.org/officeDocument/2006/math">
                    <m:sSubSup>
                      <m:sSubSupPr>
                        <m:ctrlPr>
                          <a:rPr lang="en-IN" i="1" dirty="0" smtClean="0">
                            <a:solidFill>
                              <a:srgbClr val="000000"/>
                            </a:solidFill>
                            <a:latin typeface="Cambria Math" panose="02040503050406030204" pitchFamily="18" charset="0"/>
                          </a:rPr>
                        </m:ctrlPr>
                      </m:sSubSupPr>
                      <m:e>
                        <m:r>
                          <a:rPr lang="en-US" b="0" i="1" dirty="0" smtClean="0">
                            <a:solidFill>
                              <a:srgbClr val="000000"/>
                            </a:solidFill>
                            <a:latin typeface="Cambria Math" panose="02040503050406030204" pitchFamily="18" charset="0"/>
                          </a:rPr>
                          <m:t>𝑊</m:t>
                        </m:r>
                      </m:e>
                      <m:sub>
                        <m:r>
                          <a:rPr lang="en-US" b="0" i="1" dirty="0" smtClean="0">
                            <a:solidFill>
                              <a:srgbClr val="000000"/>
                            </a:solidFill>
                            <a:latin typeface="Cambria Math" panose="02040503050406030204" pitchFamily="18" charset="0"/>
                          </a:rPr>
                          <m:t>𝑖𝑎</m:t>
                        </m:r>
                      </m:sub>
                      <m:sup>
                        <m:r>
                          <a:rPr lang="en-US" b="0" i="1" dirty="0" smtClean="0">
                            <a:solidFill>
                              <a:srgbClr val="000000"/>
                            </a:solidFill>
                            <a:latin typeface="Cambria Math" panose="02040503050406030204" pitchFamily="18" charset="0"/>
                          </a:rPr>
                          <m:t>1</m:t>
                        </m:r>
                      </m:sup>
                    </m:sSubSup>
                    <m:r>
                      <a:rPr lang="en-IN" i="1" dirty="0" smtClean="0">
                        <a:solidFill>
                          <a:srgbClr val="000000"/>
                        </a:solidFill>
                        <a:latin typeface="Cambria Math" panose="02040503050406030204" pitchFamily="18" charset="0"/>
                      </a:rPr>
                      <m:t> ≥ 0,</m:t>
                    </m:r>
                    <m:sSubSup>
                      <m:sSubSupPr>
                        <m:ctrlPr>
                          <a:rPr lang="en-IN" i="1" dirty="0" smtClean="0">
                            <a:solidFill>
                              <a:srgbClr val="000000"/>
                            </a:solidFill>
                            <a:latin typeface="Cambria Math" panose="02040503050406030204" pitchFamily="18" charset="0"/>
                          </a:rPr>
                        </m:ctrlPr>
                      </m:sSubSupPr>
                      <m:e>
                        <m:r>
                          <a:rPr lang="en-US" b="0" i="1" dirty="0" smtClean="0">
                            <a:solidFill>
                              <a:srgbClr val="000000"/>
                            </a:solidFill>
                            <a:latin typeface="Cambria Math" panose="02040503050406030204" pitchFamily="18" charset="0"/>
                          </a:rPr>
                          <m:t>    </m:t>
                        </m:r>
                        <m:r>
                          <a:rPr lang="en-US" b="0" i="1" dirty="0" smtClean="0">
                            <a:solidFill>
                              <a:srgbClr val="000000"/>
                            </a:solidFill>
                            <a:latin typeface="Cambria Math" panose="02040503050406030204" pitchFamily="18" charset="0"/>
                          </a:rPr>
                          <m:t>𝐻</m:t>
                        </m:r>
                      </m:e>
                      <m:sub>
                        <m:r>
                          <a:rPr lang="en-US" b="0" i="1" dirty="0" smtClean="0">
                            <a:solidFill>
                              <a:srgbClr val="000000"/>
                            </a:solidFill>
                            <a:latin typeface="Cambria Math" panose="02040503050406030204" pitchFamily="18" charset="0"/>
                          </a:rPr>
                          <m:t>𝑏𝑗</m:t>
                        </m:r>
                      </m:sub>
                      <m:sup>
                        <m:r>
                          <a:rPr lang="en-US" b="0" i="1" dirty="0" smtClean="0">
                            <a:solidFill>
                              <a:srgbClr val="000000"/>
                            </a:solidFill>
                            <a:latin typeface="Cambria Math" panose="02040503050406030204" pitchFamily="18" charset="0"/>
                          </a:rPr>
                          <m:t>1</m:t>
                        </m:r>
                      </m:sup>
                    </m:sSubSup>
                    <m:r>
                      <a:rPr lang="en-IN" i="1" dirty="0" smtClean="0">
                        <a:solidFill>
                          <a:srgbClr val="000000"/>
                        </a:solidFill>
                        <a:latin typeface="Cambria Math" panose="02040503050406030204" pitchFamily="18" charset="0"/>
                      </a:rPr>
                      <m:t>≥ 0, </m:t>
                    </m:r>
                    <m:r>
                      <a:rPr lang="en-US" b="0" i="1" dirty="0" smtClean="0">
                        <a:solidFill>
                          <a:srgbClr val="000000"/>
                        </a:solidFill>
                        <a:latin typeface="Cambria Math" panose="02040503050406030204" pitchFamily="18" charset="0"/>
                      </a:rPr>
                      <m:t>    </m:t>
                    </m:r>
                    <m:r>
                      <a:rPr lang="en-IN" i="1" dirty="0" smtClean="0">
                        <a:solidFill>
                          <a:srgbClr val="000000"/>
                        </a:solidFill>
                        <a:latin typeface="Cambria Math" panose="02040503050406030204" pitchFamily="18" charset="0"/>
                      </a:rPr>
                      <m:t>∀ </m:t>
                    </m:r>
                    <m:r>
                      <a:rPr lang="en-IN" i="1" dirty="0" smtClean="0">
                        <a:solidFill>
                          <a:srgbClr val="000000"/>
                        </a:solidFill>
                        <a:latin typeface="Cambria Math" panose="02040503050406030204" pitchFamily="18" charset="0"/>
                      </a:rPr>
                      <m:t>𝑖</m:t>
                    </m:r>
                    <m:r>
                      <a:rPr lang="en-IN" i="1" dirty="0" smtClean="0">
                        <a:solidFill>
                          <a:srgbClr val="000000"/>
                        </a:solidFill>
                        <a:latin typeface="Cambria Math" panose="02040503050406030204" pitchFamily="18" charset="0"/>
                      </a:rPr>
                      <m:t>,</m:t>
                    </m:r>
                    <m:r>
                      <a:rPr lang="en-IN" i="1" dirty="0" smtClean="0">
                        <a:solidFill>
                          <a:srgbClr val="000000"/>
                        </a:solidFill>
                        <a:latin typeface="Cambria Math" panose="02040503050406030204" pitchFamily="18" charset="0"/>
                      </a:rPr>
                      <m:t>𝑎</m:t>
                    </m:r>
                    <m:r>
                      <a:rPr lang="en-IN" i="1" dirty="0" smtClean="0">
                        <a:solidFill>
                          <a:srgbClr val="000000"/>
                        </a:solidFill>
                        <a:latin typeface="Cambria Math" panose="02040503050406030204" pitchFamily="18" charset="0"/>
                      </a:rPr>
                      <m:t>,</m:t>
                    </m:r>
                    <m:r>
                      <a:rPr lang="en-IN" i="1" dirty="0" smtClean="0">
                        <a:solidFill>
                          <a:srgbClr val="000000"/>
                        </a:solidFill>
                        <a:latin typeface="Cambria Math" panose="02040503050406030204" pitchFamily="18" charset="0"/>
                      </a:rPr>
                      <m:t>𝑏</m:t>
                    </m:r>
                    <m:r>
                      <a:rPr lang="en-IN" i="1" dirty="0" smtClean="0">
                        <a:solidFill>
                          <a:srgbClr val="000000"/>
                        </a:solidFill>
                        <a:latin typeface="Cambria Math" panose="02040503050406030204" pitchFamily="18" charset="0"/>
                      </a:rPr>
                      <m:t>,</m:t>
                    </m:r>
                    <m:r>
                      <a:rPr lang="en-IN" i="1" dirty="0" smtClean="0">
                        <a:solidFill>
                          <a:srgbClr val="000000"/>
                        </a:solidFill>
                        <a:latin typeface="Cambria Math" panose="02040503050406030204" pitchFamily="18" charset="0"/>
                      </a:rPr>
                      <m:t>𝑗</m:t>
                    </m:r>
                  </m:oMath>
                </a14:m>
                <a:endParaRPr lang="en-US" dirty="0" smtClean="0">
                  <a:solidFill>
                    <a:srgbClr val="000000"/>
                  </a:solidFill>
                  <a:latin typeface="+mj-lt"/>
                </a:endParaRPr>
              </a:p>
              <a:p>
                <a:pPr marL="0" indent="0">
                  <a:buNone/>
                </a:pPr>
                <a:endParaRPr lang="en-IN" dirty="0">
                  <a:solidFill>
                    <a:srgbClr val="000000"/>
                  </a:solidFill>
                  <a:latin typeface="+mj-lt"/>
                </a:endParaRPr>
              </a:p>
              <a:p>
                <a:pPr marL="0" indent="0">
                  <a:buNone/>
                </a:pPr>
                <a:r>
                  <a:rPr lang="en-IN" dirty="0">
                    <a:solidFill>
                      <a:srgbClr val="000000"/>
                    </a:solidFill>
                    <a:latin typeface="+mj-lt"/>
                  </a:rPr>
                  <a:t>2. </a:t>
                </a:r>
                <a:r>
                  <a:rPr lang="en-IN" dirty="0" smtClean="0">
                    <a:solidFill>
                      <a:srgbClr val="000000"/>
                    </a:solidFill>
                    <a:latin typeface="+mj-lt"/>
                  </a:rPr>
                  <a:t>	For </a:t>
                </a:r>
                <a:r>
                  <a:rPr lang="en-IN" dirty="0">
                    <a:solidFill>
                      <a:srgbClr val="000000"/>
                    </a:solidFill>
                    <a:latin typeface="+mj-lt"/>
                  </a:rPr>
                  <a:t>k = 1, 2, . . . </a:t>
                </a:r>
                <a:endParaRPr lang="en-IN" dirty="0" smtClean="0">
                  <a:solidFill>
                    <a:srgbClr val="000000"/>
                  </a:solidFill>
                  <a:latin typeface="+mj-lt"/>
                </a:endParaRPr>
              </a:p>
              <a:p>
                <a:pPr marL="0" indent="0">
                  <a:buNone/>
                </a:pPr>
                <a:r>
                  <a:rPr lang="en-IN" dirty="0" smtClean="0">
                    <a:solidFill>
                      <a:srgbClr val="000000"/>
                    </a:solidFill>
                    <a:latin typeface="+mj-lt"/>
                  </a:rPr>
                  <a:t>		</a:t>
                </a:r>
                <a14:m>
                  <m:oMath xmlns:m="http://schemas.openxmlformats.org/officeDocument/2006/math">
                    <m:sSup>
                      <m:sSupPr>
                        <m:ctrlPr>
                          <a:rPr lang="en-IN" i="1" dirty="0" smtClean="0">
                            <a:solidFill>
                              <a:srgbClr val="000000"/>
                            </a:solidFill>
                            <a:latin typeface="Cambria Math" panose="02040503050406030204" pitchFamily="18" charset="0"/>
                          </a:rPr>
                        </m:ctrlPr>
                      </m:sSupPr>
                      <m:e>
                        <m:r>
                          <a:rPr lang="en-US" b="0" i="1" dirty="0" smtClean="0">
                            <a:solidFill>
                              <a:srgbClr val="000000"/>
                            </a:solidFill>
                            <a:latin typeface="Cambria Math" panose="02040503050406030204" pitchFamily="18" charset="0"/>
                          </a:rPr>
                          <m:t>𝑊</m:t>
                        </m:r>
                      </m:e>
                      <m:sup>
                        <m:r>
                          <a:rPr lang="en-IN" i="1" dirty="0">
                            <a:solidFill>
                              <a:srgbClr val="000000"/>
                            </a:solidFill>
                            <a:latin typeface="Cambria Math" panose="02040503050406030204" pitchFamily="18" charset="0"/>
                          </a:rPr>
                          <m:t>𝑘</m:t>
                        </m:r>
                        <m:r>
                          <a:rPr lang="en-IN" i="1" dirty="0">
                            <a:solidFill>
                              <a:srgbClr val="000000"/>
                            </a:solidFill>
                            <a:latin typeface="Cambria Math" panose="02040503050406030204" pitchFamily="18" charset="0"/>
                          </a:rPr>
                          <m:t>+1</m:t>
                        </m:r>
                      </m:sup>
                    </m:sSup>
                    <m:r>
                      <a:rPr lang="en-IN" i="1" dirty="0">
                        <a:solidFill>
                          <a:srgbClr val="000000"/>
                        </a:solidFill>
                        <a:latin typeface="Cambria Math" panose="02040503050406030204" pitchFamily="18" charset="0"/>
                      </a:rPr>
                      <m:t>=</m:t>
                    </m:r>
                    <m:sSubSup>
                      <m:sSubSupPr>
                        <m:ctrlPr>
                          <a:rPr lang="en-IN" i="1" dirty="0" smtClean="0">
                            <a:solidFill>
                              <a:srgbClr val="000000"/>
                            </a:solidFill>
                            <a:latin typeface="Cambria Math" panose="02040503050406030204" pitchFamily="18" charset="0"/>
                          </a:rPr>
                        </m:ctrlPr>
                      </m:sSubSupPr>
                      <m:e>
                        <m:func>
                          <m:funcPr>
                            <m:ctrlPr>
                              <a:rPr lang="en-US" b="0" i="1" dirty="0" smtClean="0">
                                <a:solidFill>
                                  <a:srgbClr val="000000"/>
                                </a:solidFill>
                                <a:latin typeface="Cambria Math" panose="02040503050406030204" pitchFamily="18" charset="0"/>
                              </a:rPr>
                            </m:ctrlPr>
                          </m:funcPr>
                          <m:fName>
                            <m:r>
                              <m:rPr>
                                <m:sty m:val="p"/>
                              </m:rPr>
                              <a:rPr lang="en-US" b="0" i="0" dirty="0" smtClean="0">
                                <a:solidFill>
                                  <a:srgbClr val="000000"/>
                                </a:solidFill>
                                <a:latin typeface="Cambria Math" panose="02040503050406030204" pitchFamily="18" charset="0"/>
                              </a:rPr>
                              <m:t>arg</m:t>
                            </m:r>
                          </m:fName>
                          <m:e>
                            <m:r>
                              <a:rPr lang="en-US" b="0" i="1" dirty="0" smtClean="0">
                                <a:solidFill>
                                  <a:srgbClr val="000000"/>
                                </a:solidFill>
                                <a:latin typeface="Cambria Math" panose="02040503050406030204" pitchFamily="18" charset="0"/>
                              </a:rPr>
                              <m:t> </m:t>
                            </m:r>
                          </m:e>
                        </m:func>
                      </m:e>
                      <m:sub>
                        <m:r>
                          <a:rPr lang="en-US" b="0" i="1" dirty="0" smtClean="0">
                            <a:solidFill>
                              <a:srgbClr val="000000"/>
                            </a:solidFill>
                            <a:latin typeface="Cambria Math" panose="02040503050406030204" pitchFamily="18" charset="0"/>
                          </a:rPr>
                          <m:t>𝑊</m:t>
                        </m:r>
                        <m:r>
                          <a:rPr lang="en-US" b="0" i="1" dirty="0" smtClean="0">
                            <a:solidFill>
                              <a:srgbClr val="000000"/>
                            </a:solidFill>
                            <a:latin typeface="Cambria Math" panose="02040503050406030204" pitchFamily="18" charset="0"/>
                          </a:rPr>
                          <m:t>  ≥ 0</m:t>
                        </m:r>
                      </m:sub>
                      <m:sup>
                        <m:r>
                          <a:rPr lang="en-US" b="0" i="1" dirty="0" smtClean="0">
                            <a:solidFill>
                              <a:srgbClr val="000000"/>
                            </a:solidFill>
                            <a:latin typeface="Cambria Math" panose="02040503050406030204" pitchFamily="18" charset="0"/>
                          </a:rPr>
                          <m:t>𝑚𝑖𝑛</m:t>
                        </m:r>
                      </m:sup>
                    </m:sSubSup>
                    <m:r>
                      <a:rPr lang="en-IN" i="1" dirty="0">
                        <a:solidFill>
                          <a:srgbClr val="000000"/>
                        </a:solidFill>
                        <a:latin typeface="Cambria Math" panose="02040503050406030204" pitchFamily="18" charset="0"/>
                      </a:rPr>
                      <m:t> </m:t>
                    </m:r>
                    <m:r>
                      <a:rPr lang="en-IN" i="1" dirty="0">
                        <a:solidFill>
                          <a:srgbClr val="000000"/>
                        </a:solidFill>
                        <a:latin typeface="Cambria Math" panose="02040503050406030204" pitchFamily="18" charset="0"/>
                      </a:rPr>
                      <m:t>𝑓</m:t>
                    </m:r>
                    <m:r>
                      <a:rPr lang="en-IN" i="1" dirty="0">
                        <a:solidFill>
                          <a:srgbClr val="000000"/>
                        </a:solidFill>
                        <a:latin typeface="Cambria Math" panose="02040503050406030204" pitchFamily="18" charset="0"/>
                      </a:rPr>
                      <m:t>(</m:t>
                    </m:r>
                    <m:r>
                      <a:rPr lang="en-IN" i="1" dirty="0">
                        <a:solidFill>
                          <a:srgbClr val="000000"/>
                        </a:solidFill>
                        <a:latin typeface="Cambria Math" panose="02040503050406030204" pitchFamily="18" charset="0"/>
                      </a:rPr>
                      <m:t>𝑊</m:t>
                    </m:r>
                    <m:r>
                      <a:rPr lang="en-IN" i="1" dirty="0">
                        <a:solidFill>
                          <a:srgbClr val="000000"/>
                        </a:solidFill>
                        <a:latin typeface="Cambria Math" panose="02040503050406030204" pitchFamily="18" charset="0"/>
                      </a:rPr>
                      <m:t>,</m:t>
                    </m:r>
                    <m:sSup>
                      <m:sSupPr>
                        <m:ctrlPr>
                          <a:rPr lang="en-IN" i="1" dirty="0" smtClean="0">
                            <a:solidFill>
                              <a:srgbClr val="000000"/>
                            </a:solidFill>
                            <a:latin typeface="Cambria Math" panose="02040503050406030204" pitchFamily="18" charset="0"/>
                          </a:rPr>
                        </m:ctrlPr>
                      </m:sSupPr>
                      <m:e>
                        <m:r>
                          <a:rPr lang="en-US" b="0" i="1" dirty="0" smtClean="0">
                            <a:solidFill>
                              <a:srgbClr val="000000"/>
                            </a:solidFill>
                            <a:latin typeface="Cambria Math" panose="02040503050406030204" pitchFamily="18" charset="0"/>
                          </a:rPr>
                          <m:t>𝐻</m:t>
                        </m:r>
                      </m:e>
                      <m:sup>
                        <m:r>
                          <a:rPr lang="en-US" b="0" i="1" dirty="0" smtClean="0">
                            <a:solidFill>
                              <a:srgbClr val="000000"/>
                            </a:solidFill>
                            <a:latin typeface="Cambria Math" panose="02040503050406030204" pitchFamily="18" charset="0"/>
                          </a:rPr>
                          <m:t>𝑘</m:t>
                        </m:r>
                      </m:sup>
                    </m:sSup>
                    <m:r>
                      <a:rPr lang="en-IN" i="1" dirty="0">
                        <a:solidFill>
                          <a:srgbClr val="000000"/>
                        </a:solidFill>
                        <a:latin typeface="Cambria Math" panose="02040503050406030204" pitchFamily="18" charset="0"/>
                      </a:rPr>
                      <m:t>) </m:t>
                    </m:r>
                  </m:oMath>
                </a14:m>
                <a:endParaRPr lang="en-IN" dirty="0" smtClean="0">
                  <a:solidFill>
                    <a:srgbClr val="000000"/>
                  </a:solidFill>
                  <a:latin typeface="+mj-lt"/>
                </a:endParaRPr>
              </a:p>
              <a:p>
                <a:pPr marL="0" indent="0">
                  <a:buNone/>
                </a:pPr>
                <a:r>
                  <a:rPr lang="en-IN" dirty="0" smtClean="0">
                    <a:solidFill>
                      <a:srgbClr val="000000"/>
                    </a:solidFill>
                    <a:latin typeface="+mj-lt"/>
                  </a:rPr>
                  <a:t>		</a:t>
                </a:r>
                <a14:m>
                  <m:oMath xmlns:m="http://schemas.openxmlformats.org/officeDocument/2006/math">
                    <m:sSup>
                      <m:sSupPr>
                        <m:ctrlPr>
                          <a:rPr lang="en-IN" i="1" dirty="0" smtClean="0">
                            <a:solidFill>
                              <a:srgbClr val="000000"/>
                            </a:solidFill>
                            <a:latin typeface="Cambria Math" panose="02040503050406030204" pitchFamily="18" charset="0"/>
                          </a:rPr>
                        </m:ctrlPr>
                      </m:sSupPr>
                      <m:e>
                        <m:r>
                          <a:rPr lang="en-US" b="0" i="1" dirty="0" smtClean="0">
                            <a:solidFill>
                              <a:srgbClr val="000000"/>
                            </a:solidFill>
                            <a:latin typeface="Cambria Math" panose="02040503050406030204" pitchFamily="18" charset="0"/>
                          </a:rPr>
                          <m:t>𝐻</m:t>
                        </m:r>
                      </m:e>
                      <m:sup>
                        <m:r>
                          <a:rPr lang="en-US" b="0" i="1" dirty="0" smtClean="0">
                            <a:solidFill>
                              <a:srgbClr val="000000"/>
                            </a:solidFill>
                            <a:latin typeface="Cambria Math" panose="02040503050406030204" pitchFamily="18" charset="0"/>
                          </a:rPr>
                          <m:t>𝑘</m:t>
                        </m:r>
                        <m:r>
                          <a:rPr lang="en-US" b="0" i="1" dirty="0" smtClean="0">
                            <a:solidFill>
                              <a:srgbClr val="000000"/>
                            </a:solidFill>
                            <a:latin typeface="Cambria Math" panose="02040503050406030204" pitchFamily="18" charset="0"/>
                          </a:rPr>
                          <m:t>+1</m:t>
                        </m:r>
                      </m:sup>
                    </m:sSup>
                    <m:r>
                      <a:rPr lang="en-US" b="0" i="1" dirty="0" smtClean="0">
                        <a:solidFill>
                          <a:srgbClr val="000000"/>
                        </a:solidFill>
                        <a:latin typeface="Cambria Math" panose="02040503050406030204" pitchFamily="18" charset="0"/>
                      </a:rPr>
                      <m:t> </m:t>
                    </m:r>
                    <m:r>
                      <a:rPr lang="en-IN" i="1" dirty="0" smtClean="0">
                        <a:solidFill>
                          <a:srgbClr val="000000"/>
                        </a:solidFill>
                        <a:latin typeface="Cambria Math" panose="02040503050406030204" pitchFamily="18" charset="0"/>
                      </a:rPr>
                      <m:t>=</m:t>
                    </m:r>
                    <m:sSubSup>
                      <m:sSubSupPr>
                        <m:ctrlPr>
                          <a:rPr lang="en-IN" i="1" dirty="0">
                            <a:solidFill>
                              <a:srgbClr val="000000"/>
                            </a:solidFill>
                            <a:latin typeface="Cambria Math" panose="02040503050406030204" pitchFamily="18" charset="0"/>
                          </a:rPr>
                        </m:ctrlPr>
                      </m:sSubSupPr>
                      <m:e>
                        <m:func>
                          <m:funcPr>
                            <m:ctrlPr>
                              <a:rPr lang="en-US" i="1" dirty="0">
                                <a:solidFill>
                                  <a:srgbClr val="000000"/>
                                </a:solidFill>
                                <a:latin typeface="Cambria Math" panose="02040503050406030204" pitchFamily="18" charset="0"/>
                              </a:rPr>
                            </m:ctrlPr>
                          </m:funcPr>
                          <m:fName>
                            <m:r>
                              <m:rPr>
                                <m:sty m:val="p"/>
                              </m:rPr>
                              <a:rPr lang="en-US" dirty="0">
                                <a:solidFill>
                                  <a:srgbClr val="000000"/>
                                </a:solidFill>
                                <a:latin typeface="Cambria Math" panose="02040503050406030204" pitchFamily="18" charset="0"/>
                              </a:rPr>
                              <m:t>arg</m:t>
                            </m:r>
                          </m:fName>
                          <m:e>
                            <m:r>
                              <a:rPr lang="en-US" i="1" dirty="0">
                                <a:solidFill>
                                  <a:srgbClr val="000000"/>
                                </a:solidFill>
                                <a:latin typeface="Cambria Math" panose="02040503050406030204" pitchFamily="18" charset="0"/>
                              </a:rPr>
                              <m:t> </m:t>
                            </m:r>
                          </m:e>
                        </m:func>
                      </m:e>
                      <m:sub>
                        <m:r>
                          <a:rPr lang="en-US" b="0" i="1" dirty="0" smtClean="0">
                            <a:solidFill>
                              <a:srgbClr val="000000"/>
                            </a:solidFill>
                            <a:latin typeface="Cambria Math" panose="02040503050406030204" pitchFamily="18" charset="0"/>
                          </a:rPr>
                          <m:t>𝐻</m:t>
                        </m:r>
                        <m:r>
                          <a:rPr lang="en-US" i="1" dirty="0">
                            <a:solidFill>
                              <a:srgbClr val="000000"/>
                            </a:solidFill>
                            <a:latin typeface="Cambria Math" panose="02040503050406030204" pitchFamily="18" charset="0"/>
                          </a:rPr>
                          <m:t>  ≥ 0</m:t>
                        </m:r>
                      </m:sub>
                      <m:sup>
                        <m:r>
                          <a:rPr lang="en-US" i="1" dirty="0">
                            <a:solidFill>
                              <a:srgbClr val="000000"/>
                            </a:solidFill>
                            <a:latin typeface="Cambria Math" panose="02040503050406030204" pitchFamily="18" charset="0"/>
                          </a:rPr>
                          <m:t>𝑚𝑖𝑛</m:t>
                        </m:r>
                      </m:sup>
                    </m:sSubSup>
                    <m:r>
                      <a:rPr lang="en-US" b="0" i="1" dirty="0" smtClean="0">
                        <a:solidFill>
                          <a:srgbClr val="000000"/>
                        </a:solidFill>
                        <a:latin typeface="Cambria Math" panose="02040503050406030204" pitchFamily="18" charset="0"/>
                      </a:rPr>
                      <m:t>  </m:t>
                    </m:r>
                    <m:r>
                      <a:rPr lang="en-IN" i="1" dirty="0">
                        <a:solidFill>
                          <a:srgbClr val="000000"/>
                        </a:solidFill>
                        <a:latin typeface="Cambria Math" panose="02040503050406030204" pitchFamily="18" charset="0"/>
                      </a:rPr>
                      <m:t>𝑓</m:t>
                    </m:r>
                    <m:r>
                      <a:rPr lang="en-IN" i="1" dirty="0">
                        <a:solidFill>
                          <a:srgbClr val="000000"/>
                        </a:solidFill>
                        <a:latin typeface="Cambria Math" panose="02040503050406030204" pitchFamily="18" charset="0"/>
                      </a:rPr>
                      <m:t>(</m:t>
                    </m:r>
                    <m:sSup>
                      <m:sSupPr>
                        <m:ctrlPr>
                          <a:rPr lang="en-IN" i="1" dirty="0" smtClean="0">
                            <a:solidFill>
                              <a:srgbClr val="000000"/>
                            </a:solidFill>
                            <a:latin typeface="Cambria Math" panose="02040503050406030204" pitchFamily="18" charset="0"/>
                          </a:rPr>
                        </m:ctrlPr>
                      </m:sSupPr>
                      <m:e>
                        <m:r>
                          <a:rPr lang="en-US" b="0" i="1" dirty="0" smtClean="0">
                            <a:solidFill>
                              <a:srgbClr val="000000"/>
                            </a:solidFill>
                            <a:latin typeface="Cambria Math" panose="02040503050406030204" pitchFamily="18" charset="0"/>
                          </a:rPr>
                          <m:t>𝑊</m:t>
                        </m:r>
                      </m:e>
                      <m:sup>
                        <m:r>
                          <a:rPr lang="en-US" b="0" i="1" dirty="0" smtClean="0">
                            <a:solidFill>
                              <a:srgbClr val="000000"/>
                            </a:solidFill>
                            <a:latin typeface="Cambria Math" panose="02040503050406030204" pitchFamily="18" charset="0"/>
                          </a:rPr>
                          <m:t>𝑘</m:t>
                        </m:r>
                        <m:r>
                          <a:rPr lang="en-US" b="0" i="1" dirty="0" smtClean="0">
                            <a:solidFill>
                              <a:srgbClr val="000000"/>
                            </a:solidFill>
                            <a:latin typeface="Cambria Math" panose="02040503050406030204" pitchFamily="18" charset="0"/>
                          </a:rPr>
                          <m:t>+1</m:t>
                        </m:r>
                      </m:sup>
                    </m:sSup>
                    <m:r>
                      <a:rPr lang="en-IN" i="1" dirty="0">
                        <a:solidFill>
                          <a:srgbClr val="000000"/>
                        </a:solidFill>
                        <a:latin typeface="Cambria Math" panose="02040503050406030204" pitchFamily="18" charset="0"/>
                      </a:rPr>
                      <m:t>,</m:t>
                    </m:r>
                    <m:r>
                      <a:rPr lang="en-IN" i="1" dirty="0">
                        <a:solidFill>
                          <a:srgbClr val="000000"/>
                        </a:solidFill>
                        <a:latin typeface="Cambria Math" panose="02040503050406030204" pitchFamily="18" charset="0"/>
                      </a:rPr>
                      <m:t>𝐻</m:t>
                    </m:r>
                    <m:r>
                      <a:rPr lang="en-IN" i="1" dirty="0">
                        <a:solidFill>
                          <a:srgbClr val="000000"/>
                        </a:solidFill>
                        <a:latin typeface="Cambria Math" panose="02040503050406030204" pitchFamily="18" charset="0"/>
                      </a:rPr>
                      <m:t>) </m:t>
                    </m:r>
                  </m:oMath>
                </a14:m>
                <a:endParaRPr lang="en-IN" dirty="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33" t="-806"/>
                </a:stretch>
              </a:blipFill>
            </p:spPr>
            <p:txBody>
              <a:bodyPr/>
              <a:lstStyle/>
              <a:p>
                <a:r>
                  <a:rPr lang="en-IN">
                    <a:noFill/>
                  </a:rPr>
                  <a:t> </a:t>
                </a:r>
              </a:p>
            </p:txBody>
          </p:sp>
        </mc:Fallback>
      </mc:AlternateContent>
    </p:spTree>
    <p:extLst>
      <p:ext uri="{BB962C8B-B14F-4D97-AF65-F5344CB8AC3E}">
        <p14:creationId xmlns:p14="http://schemas.microsoft.com/office/powerpoint/2010/main" val="56273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MATLAB code</a:t>
            </a:r>
            <a:endParaRPr lang="en-IN" dirty="0"/>
          </a:p>
        </p:txBody>
      </p:sp>
      <p:sp>
        <p:nvSpPr>
          <p:cNvPr id="4" name="TextBox 3"/>
          <p:cNvSpPr txBox="1"/>
          <p:nvPr/>
        </p:nvSpPr>
        <p:spPr>
          <a:xfrm>
            <a:off x="1607736" y="1386672"/>
            <a:ext cx="6926664" cy="4801314"/>
          </a:xfrm>
          <a:prstGeom prst="rect">
            <a:avLst/>
          </a:prstGeom>
          <a:noFill/>
        </p:spPr>
        <p:txBody>
          <a:bodyPr wrap="square" rtlCol="0">
            <a:spAutoFit/>
          </a:bodyPr>
          <a:lstStyle/>
          <a:p>
            <a:r>
              <a:rPr lang="en-IN" dirty="0">
                <a:solidFill>
                  <a:srgbClr val="0000FF"/>
                </a:solidFill>
                <a:latin typeface="Courier New" panose="02070309020205020404" pitchFamily="49" charset="0"/>
              </a:rPr>
              <a:t>function</a:t>
            </a:r>
            <a:r>
              <a:rPr lang="en-IN" dirty="0">
                <a:solidFill>
                  <a:srgbClr val="000000"/>
                </a:solidFill>
                <a:latin typeface="Courier New" panose="02070309020205020404" pitchFamily="49" charset="0"/>
              </a:rPr>
              <a:t> [W,H] = </a:t>
            </a:r>
            <a:r>
              <a:rPr lang="en-IN" dirty="0" err="1">
                <a:solidFill>
                  <a:srgbClr val="000000"/>
                </a:solidFill>
                <a:latin typeface="Courier New" panose="02070309020205020404" pitchFamily="49" charset="0"/>
              </a:rPr>
              <a:t>nmf</a:t>
            </a:r>
            <a:r>
              <a:rPr lang="en-IN" dirty="0">
                <a:solidFill>
                  <a:srgbClr val="000000"/>
                </a:solidFill>
                <a:latin typeface="Courier New" panose="02070309020205020404" pitchFamily="49" charset="0"/>
              </a:rPr>
              <a:t>(V</a:t>
            </a:r>
            <a:r>
              <a:rPr lang="en-IN" dirty="0" smtClean="0">
                <a:solidFill>
                  <a:srgbClr val="000000"/>
                </a:solidFill>
                <a:latin typeface="Courier New" panose="02070309020205020404" pitchFamily="49" charset="0"/>
              </a:rPr>
              <a:t>, </a:t>
            </a:r>
            <a:r>
              <a:rPr lang="en-IN" dirty="0" err="1" smtClean="0">
                <a:solidFill>
                  <a:srgbClr val="000000"/>
                </a:solidFill>
                <a:latin typeface="Courier New" panose="02070309020205020404" pitchFamily="49" charset="0"/>
              </a:rPr>
              <a:t>Winit</a:t>
            </a:r>
            <a:r>
              <a:rPr lang="en-IN" dirty="0" smtClean="0">
                <a:solidFill>
                  <a:srgbClr val="000000"/>
                </a:solidFill>
                <a:latin typeface="Courier New" panose="02070309020205020404" pitchFamily="49" charset="0"/>
              </a:rPr>
              <a:t>, </a:t>
            </a:r>
            <a:r>
              <a:rPr lang="en-IN" dirty="0" err="1" smtClean="0">
                <a:solidFill>
                  <a:srgbClr val="000000"/>
                </a:solidFill>
                <a:latin typeface="Courier New" panose="02070309020205020404" pitchFamily="49" charset="0"/>
              </a:rPr>
              <a:t>Hinit</a:t>
            </a:r>
            <a:r>
              <a:rPr lang="en-IN" dirty="0" smtClean="0">
                <a:solidFill>
                  <a:srgbClr val="000000"/>
                </a:solidFill>
                <a:latin typeface="Courier New" panose="02070309020205020404" pitchFamily="49" charset="0"/>
              </a:rPr>
              <a:t>, </a:t>
            </a:r>
            <a:r>
              <a:rPr lang="en-IN" dirty="0" err="1" smtClean="0">
                <a:solidFill>
                  <a:srgbClr val="000000"/>
                </a:solidFill>
                <a:latin typeface="Courier New" panose="02070309020205020404" pitchFamily="49" charset="0"/>
              </a:rPr>
              <a:t>tol</a:t>
            </a:r>
            <a:r>
              <a:rPr lang="en-IN" dirty="0" smtClean="0">
                <a:solidFill>
                  <a:srgbClr val="000000"/>
                </a:solidFill>
                <a:latin typeface="Courier New" panose="02070309020205020404" pitchFamily="49" charset="0"/>
              </a:rPr>
              <a:t>, </a:t>
            </a:r>
            <a:endParaRPr lang="en-IN" dirty="0">
              <a:solidFill>
                <a:srgbClr val="000000"/>
              </a:solidFill>
              <a:latin typeface="Courier New" panose="02070309020205020404" pitchFamily="49" charset="0"/>
            </a:endParaRPr>
          </a:p>
          <a:p>
            <a:r>
              <a:rPr lang="en-IN" dirty="0" err="1" smtClean="0">
                <a:solidFill>
                  <a:srgbClr val="000000"/>
                </a:solidFill>
                <a:latin typeface="Courier New" panose="02070309020205020404" pitchFamily="49" charset="0"/>
              </a:rPr>
              <a:t>timelimit</a:t>
            </a:r>
            <a:r>
              <a:rPr lang="en-IN" dirty="0" smtClean="0">
                <a:solidFill>
                  <a:srgbClr val="000000"/>
                </a:solidFill>
                <a:latin typeface="Courier New" panose="02070309020205020404" pitchFamily="49" charset="0"/>
              </a:rPr>
              <a:t>, </a:t>
            </a:r>
            <a:r>
              <a:rPr lang="en-IN" dirty="0" err="1" smtClean="0">
                <a:solidFill>
                  <a:srgbClr val="000000"/>
                </a:solidFill>
                <a:latin typeface="Courier New" panose="02070309020205020404" pitchFamily="49" charset="0"/>
              </a:rPr>
              <a:t>maxiter</a:t>
            </a:r>
            <a:r>
              <a:rPr lang="en-IN" dirty="0" smtClean="0">
                <a:solidFill>
                  <a:srgbClr val="000000"/>
                </a:solidFill>
                <a:latin typeface="Courier New" panose="02070309020205020404" pitchFamily="49" charset="0"/>
              </a:rPr>
              <a:t>)</a:t>
            </a:r>
          </a:p>
          <a:p>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W, H		= output matrices</a:t>
            </a:r>
          </a:p>
          <a:p>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V 			= input matrix</a:t>
            </a:r>
          </a:p>
          <a:p>
            <a:endParaRPr lang="en-US" dirty="0">
              <a:solidFill>
                <a:srgbClr val="000000"/>
              </a:solidFill>
              <a:latin typeface="Courier New" panose="02070309020205020404" pitchFamily="49" charset="0"/>
            </a:endParaRPr>
          </a:p>
          <a:p>
            <a:r>
              <a:rPr lang="en-IN" dirty="0" err="1" smtClean="0">
                <a:solidFill>
                  <a:srgbClr val="000000"/>
                </a:solidFill>
                <a:latin typeface="Courier New" panose="02070309020205020404" pitchFamily="49" charset="0"/>
              </a:rPr>
              <a:t>Winit</a:t>
            </a:r>
            <a:r>
              <a:rPr lang="en-IN" dirty="0" smtClean="0">
                <a:solidFill>
                  <a:srgbClr val="000000"/>
                </a:solidFill>
                <a:latin typeface="Courier New" panose="02070309020205020404" pitchFamily="49" charset="0"/>
              </a:rPr>
              <a:t> 		= abs(</a:t>
            </a:r>
            <a:r>
              <a:rPr lang="en-IN" dirty="0" err="1" smtClean="0">
                <a:solidFill>
                  <a:srgbClr val="000000"/>
                </a:solidFill>
                <a:latin typeface="Courier New" panose="02070309020205020404" pitchFamily="49" charset="0"/>
              </a:rPr>
              <a:t>randn</a:t>
            </a:r>
            <a:r>
              <a:rPr lang="en-IN" dirty="0" smtClean="0">
                <a:solidFill>
                  <a:srgbClr val="000000"/>
                </a:solidFill>
                <a:latin typeface="Courier New" panose="02070309020205020404" pitchFamily="49" charset="0"/>
              </a:rPr>
              <a:t>(size(V, 1), r)); </a:t>
            </a:r>
          </a:p>
          <a:p>
            <a:endParaRPr lang="en-IN" dirty="0">
              <a:solidFill>
                <a:srgbClr val="000000"/>
              </a:solidFill>
              <a:latin typeface="Courier New" panose="02070309020205020404" pitchFamily="49" charset="0"/>
            </a:endParaRPr>
          </a:p>
          <a:p>
            <a:r>
              <a:rPr lang="en-IN" dirty="0" err="1" smtClean="0">
                <a:solidFill>
                  <a:srgbClr val="000000"/>
                </a:solidFill>
                <a:latin typeface="Courier New" panose="02070309020205020404" pitchFamily="49" charset="0"/>
              </a:rPr>
              <a:t>Hinit</a:t>
            </a:r>
            <a:r>
              <a:rPr lang="en-IN" dirty="0" smtClean="0">
                <a:solidFill>
                  <a:srgbClr val="000000"/>
                </a:solidFill>
                <a:latin typeface="Courier New" panose="02070309020205020404" pitchFamily="49" charset="0"/>
              </a:rPr>
              <a:t> 		= abs(</a:t>
            </a:r>
            <a:r>
              <a:rPr lang="en-IN" dirty="0" err="1" smtClean="0">
                <a:solidFill>
                  <a:srgbClr val="000000"/>
                </a:solidFill>
                <a:latin typeface="Courier New" panose="02070309020205020404" pitchFamily="49" charset="0"/>
              </a:rPr>
              <a:t>randn</a:t>
            </a:r>
            <a:r>
              <a:rPr lang="en-IN" dirty="0" smtClean="0">
                <a:solidFill>
                  <a:srgbClr val="000000"/>
                </a:solidFill>
                <a:latin typeface="Courier New" panose="02070309020205020404" pitchFamily="49" charset="0"/>
              </a:rPr>
              <a:t>(r, size(V, 2)));</a:t>
            </a:r>
          </a:p>
          <a:p>
            <a:endParaRPr lang="en-US" dirty="0">
              <a:solidFill>
                <a:srgbClr val="000000"/>
              </a:solidFill>
              <a:latin typeface="Courier New" panose="02070309020205020404" pitchFamily="49" charset="0"/>
            </a:endParaRPr>
          </a:p>
          <a:p>
            <a:r>
              <a:rPr lang="en-US" dirty="0" err="1" smtClean="0">
                <a:solidFill>
                  <a:srgbClr val="000000"/>
                </a:solidFill>
                <a:latin typeface="Courier New" panose="02070309020205020404" pitchFamily="49" charset="0"/>
              </a:rPr>
              <a:t>tol</a:t>
            </a:r>
            <a:r>
              <a:rPr lang="en-US" dirty="0" smtClean="0">
                <a:solidFill>
                  <a:srgbClr val="000000"/>
                </a:solidFill>
                <a:latin typeface="Courier New" panose="02070309020205020404" pitchFamily="49" charset="0"/>
              </a:rPr>
              <a:t> 		= tolerance for stopping condition</a:t>
            </a:r>
          </a:p>
          <a:p>
            <a:endParaRPr lang="en-US" dirty="0">
              <a:solidFill>
                <a:srgbClr val="000000"/>
              </a:solidFill>
              <a:latin typeface="Courier New" panose="02070309020205020404" pitchFamily="49" charset="0"/>
            </a:endParaRPr>
          </a:p>
          <a:p>
            <a:r>
              <a:rPr lang="en-US" dirty="0" err="1" smtClean="0">
                <a:solidFill>
                  <a:srgbClr val="000000"/>
                </a:solidFill>
                <a:latin typeface="Courier New" panose="02070309020205020404" pitchFamily="49" charset="0"/>
              </a:rPr>
              <a:t>timelimit</a:t>
            </a:r>
            <a:r>
              <a:rPr lang="en-US" dirty="0" smtClean="0">
                <a:solidFill>
                  <a:srgbClr val="000000"/>
                </a:solidFill>
                <a:latin typeface="Courier New" panose="02070309020205020404" pitchFamily="49" charset="0"/>
              </a:rPr>
              <a:t> 	= stopping condition</a:t>
            </a:r>
          </a:p>
          <a:p>
            <a:endParaRPr lang="en-US" dirty="0">
              <a:solidFill>
                <a:srgbClr val="000000"/>
              </a:solidFill>
              <a:latin typeface="Courier New" panose="02070309020205020404" pitchFamily="49" charset="0"/>
            </a:endParaRPr>
          </a:p>
          <a:p>
            <a:r>
              <a:rPr lang="en-US" dirty="0" err="1" smtClean="0">
                <a:solidFill>
                  <a:srgbClr val="000000"/>
                </a:solidFill>
                <a:latin typeface="Courier New" panose="02070309020205020404" pitchFamily="49" charset="0"/>
              </a:rPr>
              <a:t>maxiter</a:t>
            </a:r>
            <a:r>
              <a:rPr lang="en-US" dirty="0" smtClean="0">
                <a:solidFill>
                  <a:srgbClr val="000000"/>
                </a:solidFill>
                <a:latin typeface="Courier New" panose="02070309020205020404" pitchFamily="49" charset="0"/>
              </a:rPr>
              <a:t> 	= maximum iterations; will break if 					tolerance or time limit reached</a:t>
            </a:r>
            <a:endParaRPr lang="en-IN" dirty="0">
              <a:solidFill>
                <a:srgbClr val="000000"/>
              </a:solidFill>
              <a:latin typeface="Courier New" panose="02070309020205020404" pitchFamily="49" charset="0"/>
            </a:endParaRPr>
          </a:p>
        </p:txBody>
      </p:sp>
      <p:sp>
        <p:nvSpPr>
          <p:cNvPr id="5" name="TextBox 4"/>
          <p:cNvSpPr txBox="1"/>
          <p:nvPr/>
        </p:nvSpPr>
        <p:spPr>
          <a:xfrm>
            <a:off x="1126068" y="6273225"/>
            <a:ext cx="7890000" cy="584775"/>
          </a:xfrm>
          <a:prstGeom prst="rect">
            <a:avLst/>
          </a:prstGeom>
          <a:noFill/>
        </p:spPr>
        <p:txBody>
          <a:bodyPr wrap="square" rtlCol="0">
            <a:spAutoFit/>
          </a:bodyPr>
          <a:lstStyle/>
          <a:p>
            <a:pPr algn="r"/>
            <a:r>
              <a:rPr lang="en-US" sz="1600" dirty="0" smtClean="0"/>
              <a:t>By </a:t>
            </a:r>
            <a:r>
              <a:rPr lang="en-IN" sz="1600" dirty="0" err="1"/>
              <a:t>Chih</a:t>
            </a:r>
            <a:r>
              <a:rPr lang="en-IN" sz="1600" dirty="0"/>
              <a:t>-Jen Lin, National Taiwan University</a:t>
            </a:r>
          </a:p>
          <a:p>
            <a:pPr algn="r"/>
            <a:r>
              <a:rPr lang="en-US" sz="1600" dirty="0" smtClean="0"/>
              <a:t>Reference</a:t>
            </a:r>
            <a:r>
              <a:rPr lang="en-US" sz="1600" dirty="0"/>
              <a:t>: </a:t>
            </a:r>
            <a:r>
              <a:rPr lang="en-US" sz="1600" dirty="0">
                <a:hlinkClick r:id="rId3"/>
              </a:rPr>
              <a:t>https://www.csie.ntu.edu.tw/~cjlin/nmf</a:t>
            </a:r>
            <a:r>
              <a:rPr lang="en-US" sz="1600" dirty="0" smtClean="0">
                <a:hlinkClick r:id="rId3"/>
              </a:rPr>
              <a:t>/</a:t>
            </a:r>
            <a:endParaRPr lang="en-US" sz="1600" dirty="0" smtClean="0"/>
          </a:p>
        </p:txBody>
      </p:sp>
    </p:spTree>
    <p:extLst>
      <p:ext uri="{BB962C8B-B14F-4D97-AF65-F5344CB8AC3E}">
        <p14:creationId xmlns:p14="http://schemas.microsoft.com/office/powerpoint/2010/main" val="2148071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data</a:t>
            </a:r>
            <a:endParaRPr lang="en-IN"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5277" t="5957" r="11924" b="9214"/>
          <a:stretch/>
        </p:blipFill>
        <p:spPr>
          <a:xfrm>
            <a:off x="3486362" y="1905000"/>
            <a:ext cx="3506875" cy="3064747"/>
          </a:xfrm>
          <a:prstGeom prst="rect">
            <a:avLst/>
          </a:prstGeom>
        </p:spPr>
      </p:pic>
      <p:sp>
        <p:nvSpPr>
          <p:cNvPr id="9" name="TextBox 8"/>
          <p:cNvSpPr txBox="1"/>
          <p:nvPr/>
        </p:nvSpPr>
        <p:spPr>
          <a:xfrm>
            <a:off x="3838470" y="5245239"/>
            <a:ext cx="2943434" cy="369332"/>
          </a:xfrm>
          <a:prstGeom prst="rect">
            <a:avLst/>
          </a:prstGeom>
          <a:noFill/>
        </p:spPr>
        <p:txBody>
          <a:bodyPr wrap="none" rtlCol="0">
            <a:spAutoFit/>
          </a:bodyPr>
          <a:lstStyle/>
          <a:p>
            <a:r>
              <a:rPr lang="en-US" dirty="0" smtClean="0"/>
              <a:t>Original images (19 X 19)</a:t>
            </a:r>
            <a:endParaRPr lang="en-IN" dirty="0"/>
          </a:p>
        </p:txBody>
      </p:sp>
      <p:sp>
        <p:nvSpPr>
          <p:cNvPr id="10" name="TextBox 9"/>
          <p:cNvSpPr txBox="1"/>
          <p:nvPr/>
        </p:nvSpPr>
        <p:spPr>
          <a:xfrm>
            <a:off x="3002575" y="5890063"/>
            <a:ext cx="6141425" cy="923330"/>
          </a:xfrm>
          <a:prstGeom prst="rect">
            <a:avLst/>
          </a:prstGeom>
          <a:noFill/>
        </p:spPr>
        <p:txBody>
          <a:bodyPr wrap="none" rtlCol="0">
            <a:spAutoFit/>
          </a:bodyPr>
          <a:lstStyle/>
          <a:p>
            <a:pPr algn="r"/>
            <a:r>
              <a:rPr lang="en-IN" dirty="0"/>
              <a:t>CBCL Face Database #1, </a:t>
            </a:r>
            <a:endParaRPr lang="en-IN" dirty="0" smtClean="0"/>
          </a:p>
          <a:p>
            <a:pPr algn="r"/>
            <a:r>
              <a:rPr lang="en-IN" dirty="0" smtClean="0"/>
              <a:t>MIT</a:t>
            </a:r>
            <a:r>
              <a:rPr lang="en-US" dirty="0" smtClean="0"/>
              <a:t> </a:t>
            </a:r>
            <a:r>
              <a:rPr lang="en-US" dirty="0"/>
              <a:t>Center</a:t>
            </a:r>
            <a:r>
              <a:rPr lang="en-IN" dirty="0"/>
              <a:t> for Biological and Computation Learning, </a:t>
            </a:r>
            <a:endParaRPr lang="en-IN" dirty="0" smtClean="0"/>
          </a:p>
          <a:p>
            <a:pPr algn="r"/>
            <a:r>
              <a:rPr lang="en-IN" i="1" dirty="0" smtClean="0"/>
              <a:t>http</a:t>
            </a:r>
            <a:r>
              <a:rPr lang="en-IN" i="1" dirty="0"/>
              <a:t>://www.ai.mit.edu/projects/cbcl</a:t>
            </a:r>
            <a:endParaRPr lang="en-IN" dirty="0"/>
          </a:p>
        </p:txBody>
      </p:sp>
    </p:spTree>
    <p:extLst>
      <p:ext uri="{BB962C8B-B14F-4D97-AF65-F5344CB8AC3E}">
        <p14:creationId xmlns:p14="http://schemas.microsoft.com/office/powerpoint/2010/main" val="4098580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parameters</a:t>
            </a:r>
            <a:endParaRPr lang="en-IN" dirty="0"/>
          </a:p>
        </p:txBody>
      </p:sp>
      <p:sp>
        <p:nvSpPr>
          <p:cNvPr id="3" name="Content Placeholder 2"/>
          <p:cNvSpPr>
            <a:spLocks noGrp="1"/>
          </p:cNvSpPr>
          <p:nvPr>
            <p:ph idx="1"/>
          </p:nvPr>
        </p:nvSpPr>
        <p:spPr>
          <a:xfrm>
            <a:off x="1942415" y="2133600"/>
            <a:ext cx="6591985" cy="4036088"/>
          </a:xfrm>
        </p:spPr>
        <p:txBody>
          <a:bodyPr>
            <a:noAutofit/>
          </a:bodyPr>
          <a:lstStyle/>
          <a:p>
            <a:pPr marL="0" indent="0">
              <a:buNone/>
            </a:pPr>
            <a:r>
              <a:rPr lang="en-IN" dirty="0" err="1" smtClean="0">
                <a:solidFill>
                  <a:srgbClr val="000000"/>
                </a:solidFill>
                <a:latin typeface="Courier New" panose="02070309020205020404" pitchFamily="49" charset="0"/>
              </a:rPr>
              <a:t>Winit</a:t>
            </a:r>
            <a:r>
              <a:rPr lang="en-IN" dirty="0" smtClean="0">
                <a:solidFill>
                  <a:srgbClr val="000000"/>
                </a:solidFill>
                <a:latin typeface="Courier New" panose="02070309020205020404" pitchFamily="49" charset="0"/>
              </a:rPr>
              <a:t> = abs(</a:t>
            </a:r>
            <a:r>
              <a:rPr lang="en-IN" dirty="0" err="1" smtClean="0">
                <a:solidFill>
                  <a:srgbClr val="000000"/>
                </a:solidFill>
                <a:latin typeface="Courier New" panose="02070309020205020404" pitchFamily="49" charset="0"/>
              </a:rPr>
              <a:t>randn</a:t>
            </a:r>
            <a:r>
              <a:rPr lang="en-IN" dirty="0" smtClean="0">
                <a:solidFill>
                  <a:srgbClr val="000000"/>
                </a:solidFill>
                <a:latin typeface="Courier New" panose="02070309020205020404" pitchFamily="49" charset="0"/>
              </a:rPr>
              <a:t>(size(V, 1),</a:t>
            </a:r>
            <a:r>
              <a:rPr lang="en-IN" dirty="0">
                <a:solidFill>
                  <a:srgbClr val="000000"/>
                </a:solidFill>
                <a:latin typeface="Courier New" panose="02070309020205020404" pitchFamily="49" charset="0"/>
              </a:rPr>
              <a:t> </a:t>
            </a:r>
            <a:r>
              <a:rPr lang="en-IN" dirty="0" smtClean="0">
                <a:solidFill>
                  <a:srgbClr val="000000"/>
                </a:solidFill>
                <a:latin typeface="Courier New" panose="02070309020205020404" pitchFamily="49" charset="0"/>
              </a:rPr>
              <a:t>16)); </a:t>
            </a:r>
          </a:p>
          <a:p>
            <a:pPr marL="0" indent="0">
              <a:buNone/>
            </a:pPr>
            <a:endParaRPr lang="en-IN" dirty="0">
              <a:solidFill>
                <a:srgbClr val="000000"/>
              </a:solidFill>
              <a:latin typeface="Courier New" panose="02070309020205020404" pitchFamily="49" charset="0"/>
            </a:endParaRPr>
          </a:p>
          <a:p>
            <a:pPr marL="0" indent="0">
              <a:buNone/>
            </a:pPr>
            <a:r>
              <a:rPr lang="en-IN" dirty="0" err="1" smtClean="0">
                <a:solidFill>
                  <a:srgbClr val="000000"/>
                </a:solidFill>
                <a:latin typeface="Courier New" panose="02070309020205020404" pitchFamily="49" charset="0"/>
              </a:rPr>
              <a:t>Hinit</a:t>
            </a:r>
            <a:r>
              <a:rPr lang="en-IN" dirty="0" smtClean="0">
                <a:solidFill>
                  <a:srgbClr val="000000"/>
                </a:solidFill>
                <a:latin typeface="Courier New" panose="02070309020205020404" pitchFamily="49" charset="0"/>
              </a:rPr>
              <a:t> = abs(</a:t>
            </a:r>
            <a:r>
              <a:rPr lang="en-IN" dirty="0" err="1" smtClean="0">
                <a:solidFill>
                  <a:srgbClr val="000000"/>
                </a:solidFill>
                <a:latin typeface="Courier New" panose="02070309020205020404" pitchFamily="49" charset="0"/>
              </a:rPr>
              <a:t>randn</a:t>
            </a:r>
            <a:r>
              <a:rPr lang="en-IN" dirty="0" smtClean="0">
                <a:solidFill>
                  <a:srgbClr val="000000"/>
                </a:solidFill>
                <a:latin typeface="Courier New" panose="02070309020205020404" pitchFamily="49" charset="0"/>
              </a:rPr>
              <a:t>(16, size(V, 2</a:t>
            </a:r>
            <a:r>
              <a:rPr lang="en-IN" dirty="0">
                <a:solidFill>
                  <a:srgbClr val="000000"/>
                </a:solidFill>
                <a:latin typeface="Courier New" panose="02070309020205020404" pitchFamily="49" charset="0"/>
              </a:rPr>
              <a:t>)));</a:t>
            </a:r>
          </a:p>
          <a:p>
            <a:pPr marL="0" indent="0">
              <a:buNone/>
            </a:pPr>
            <a:endParaRPr lang="en-IN" dirty="0" smtClean="0">
              <a:solidFill>
                <a:srgbClr val="000000"/>
              </a:solidFill>
              <a:latin typeface="Courier New" panose="02070309020205020404" pitchFamily="49" charset="0"/>
            </a:endParaRPr>
          </a:p>
          <a:p>
            <a:pPr marL="0" indent="0">
              <a:buNone/>
            </a:pPr>
            <a:r>
              <a:rPr lang="en-IN" dirty="0" smtClean="0">
                <a:solidFill>
                  <a:srgbClr val="000000"/>
                </a:solidFill>
                <a:latin typeface="Courier New" panose="02070309020205020404" pitchFamily="49" charset="0"/>
              </a:rPr>
              <a:t>[W</a:t>
            </a:r>
            <a:r>
              <a:rPr lang="en-IN" dirty="0">
                <a:solidFill>
                  <a:srgbClr val="000000"/>
                </a:solidFill>
                <a:latin typeface="Courier New" panose="02070309020205020404" pitchFamily="49" charset="0"/>
              </a:rPr>
              <a:t>, H] = </a:t>
            </a:r>
            <a:r>
              <a:rPr lang="en-IN" dirty="0" err="1">
                <a:solidFill>
                  <a:srgbClr val="000000"/>
                </a:solidFill>
                <a:latin typeface="Courier New" panose="02070309020205020404" pitchFamily="49" charset="0"/>
              </a:rPr>
              <a:t>nmf</a:t>
            </a:r>
            <a:r>
              <a:rPr lang="en-IN" dirty="0">
                <a:solidFill>
                  <a:srgbClr val="000000"/>
                </a:solidFill>
                <a:latin typeface="Courier New" panose="02070309020205020404" pitchFamily="49" charset="0"/>
              </a:rPr>
              <a:t>(V, </a:t>
            </a:r>
            <a:endParaRPr lang="en-IN" dirty="0" smtClean="0">
              <a:solidFill>
                <a:srgbClr val="000000"/>
              </a:solidFill>
              <a:latin typeface="Courier New" panose="02070309020205020404" pitchFamily="49" charset="0"/>
            </a:endParaRPr>
          </a:p>
          <a:p>
            <a:pPr marL="0" indent="0">
              <a:buNone/>
            </a:pPr>
            <a:r>
              <a:rPr lang="en-IN" dirty="0">
                <a:solidFill>
                  <a:srgbClr val="000000"/>
                </a:solidFill>
                <a:latin typeface="Courier New" panose="02070309020205020404" pitchFamily="49" charset="0"/>
              </a:rPr>
              <a:t>	</a:t>
            </a:r>
            <a:r>
              <a:rPr lang="en-IN" dirty="0" smtClean="0">
                <a:solidFill>
                  <a:srgbClr val="000000"/>
                </a:solidFill>
                <a:latin typeface="Courier New" panose="02070309020205020404" pitchFamily="49" charset="0"/>
              </a:rPr>
              <a:t>		</a:t>
            </a:r>
            <a:r>
              <a:rPr lang="en-IN" dirty="0" err="1" smtClean="0">
                <a:solidFill>
                  <a:srgbClr val="000000"/>
                </a:solidFill>
                <a:latin typeface="Courier New" panose="02070309020205020404" pitchFamily="49" charset="0"/>
              </a:rPr>
              <a:t>Winit</a:t>
            </a:r>
            <a:r>
              <a:rPr lang="en-IN" dirty="0">
                <a:solidFill>
                  <a:srgbClr val="000000"/>
                </a:solidFill>
                <a:latin typeface="Courier New" panose="02070309020205020404" pitchFamily="49" charset="0"/>
              </a:rPr>
              <a:t>, </a:t>
            </a:r>
            <a:endParaRPr lang="en-IN" dirty="0" smtClean="0">
              <a:solidFill>
                <a:srgbClr val="000000"/>
              </a:solidFill>
              <a:latin typeface="Courier New" panose="02070309020205020404" pitchFamily="49" charset="0"/>
            </a:endParaRPr>
          </a:p>
          <a:p>
            <a:pPr marL="0" indent="0">
              <a:buNone/>
            </a:pPr>
            <a:r>
              <a:rPr lang="en-IN" dirty="0">
                <a:solidFill>
                  <a:srgbClr val="000000"/>
                </a:solidFill>
                <a:latin typeface="Courier New" panose="02070309020205020404" pitchFamily="49" charset="0"/>
              </a:rPr>
              <a:t>	</a:t>
            </a:r>
            <a:r>
              <a:rPr lang="en-IN" dirty="0" smtClean="0">
                <a:solidFill>
                  <a:srgbClr val="000000"/>
                </a:solidFill>
                <a:latin typeface="Courier New" panose="02070309020205020404" pitchFamily="49" charset="0"/>
              </a:rPr>
              <a:t>		</a:t>
            </a:r>
            <a:r>
              <a:rPr lang="en-IN" dirty="0" err="1" smtClean="0">
                <a:solidFill>
                  <a:srgbClr val="000000"/>
                </a:solidFill>
                <a:latin typeface="Courier New" panose="02070309020205020404" pitchFamily="49" charset="0"/>
              </a:rPr>
              <a:t>Hinit</a:t>
            </a:r>
            <a:r>
              <a:rPr lang="en-IN" dirty="0">
                <a:solidFill>
                  <a:srgbClr val="000000"/>
                </a:solidFill>
                <a:latin typeface="Courier New" panose="02070309020205020404" pitchFamily="49" charset="0"/>
              </a:rPr>
              <a:t>, </a:t>
            </a:r>
            <a:endParaRPr lang="en-IN" dirty="0" smtClean="0">
              <a:solidFill>
                <a:srgbClr val="000000"/>
              </a:solidFill>
              <a:latin typeface="Courier New" panose="02070309020205020404" pitchFamily="49" charset="0"/>
            </a:endParaRPr>
          </a:p>
          <a:p>
            <a:pPr marL="0" indent="0">
              <a:buNone/>
            </a:pPr>
            <a:r>
              <a:rPr lang="en-IN" dirty="0">
                <a:solidFill>
                  <a:srgbClr val="000000"/>
                </a:solidFill>
                <a:latin typeface="Courier New" panose="02070309020205020404" pitchFamily="49" charset="0"/>
              </a:rPr>
              <a:t>	</a:t>
            </a:r>
            <a:r>
              <a:rPr lang="en-IN" dirty="0" smtClean="0">
                <a:solidFill>
                  <a:srgbClr val="000000"/>
                </a:solidFill>
                <a:latin typeface="Courier New" panose="02070309020205020404" pitchFamily="49" charset="0"/>
              </a:rPr>
              <a:t>		0.0000000001</a:t>
            </a:r>
            <a:r>
              <a:rPr lang="en-IN" dirty="0">
                <a:solidFill>
                  <a:srgbClr val="000000"/>
                </a:solidFill>
                <a:latin typeface="Courier New" panose="02070309020205020404" pitchFamily="49" charset="0"/>
              </a:rPr>
              <a:t>, </a:t>
            </a:r>
            <a:endParaRPr lang="en-IN" dirty="0" smtClean="0">
              <a:solidFill>
                <a:srgbClr val="000000"/>
              </a:solidFill>
              <a:latin typeface="Courier New" panose="02070309020205020404" pitchFamily="49" charset="0"/>
            </a:endParaRPr>
          </a:p>
          <a:p>
            <a:pPr marL="0" indent="0">
              <a:buNone/>
            </a:pPr>
            <a:r>
              <a:rPr lang="en-IN" dirty="0" smtClean="0">
                <a:solidFill>
                  <a:srgbClr val="000000"/>
                </a:solidFill>
                <a:latin typeface="Courier New" panose="02070309020205020404" pitchFamily="49" charset="0"/>
              </a:rPr>
              <a:t>			25, </a:t>
            </a:r>
          </a:p>
          <a:p>
            <a:pPr marL="0" indent="0">
              <a:buNone/>
            </a:pPr>
            <a:r>
              <a:rPr lang="en-IN" dirty="0">
                <a:solidFill>
                  <a:srgbClr val="000000"/>
                </a:solidFill>
                <a:latin typeface="Courier New" panose="02070309020205020404" pitchFamily="49" charset="0"/>
              </a:rPr>
              <a:t>	</a:t>
            </a:r>
            <a:r>
              <a:rPr lang="en-IN" dirty="0" smtClean="0">
                <a:solidFill>
                  <a:srgbClr val="000000"/>
                </a:solidFill>
                <a:latin typeface="Courier New" panose="02070309020205020404" pitchFamily="49" charset="0"/>
              </a:rPr>
              <a:t>		8000</a:t>
            </a:r>
            <a:r>
              <a:rPr lang="en-IN" dirty="0">
                <a:solidFill>
                  <a:srgbClr val="000000"/>
                </a:solidFill>
                <a:latin typeface="Courier New" panose="02070309020205020404" pitchFamily="49" charset="0"/>
              </a:rPr>
              <a:t>);</a:t>
            </a:r>
          </a:p>
          <a:p>
            <a:endParaRPr lang="en-IN" dirty="0"/>
          </a:p>
        </p:txBody>
      </p:sp>
    </p:spTree>
    <p:extLst>
      <p:ext uri="{BB962C8B-B14F-4D97-AF65-F5344CB8AC3E}">
        <p14:creationId xmlns:p14="http://schemas.microsoft.com/office/powerpoint/2010/main" val="1492830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data</a:t>
            </a:r>
            <a:endParaRPr lang="en-IN"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8047" t="6340" r="13676" b="11263"/>
          <a:stretch/>
        </p:blipFill>
        <p:spPr>
          <a:xfrm>
            <a:off x="2167930" y="2113084"/>
            <a:ext cx="5099539" cy="461547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174868046"/>
              </p:ext>
            </p:extLst>
          </p:nvPr>
        </p:nvGraphicFramePr>
        <p:xfrm>
          <a:off x="1758461" y="1473004"/>
          <a:ext cx="5888334" cy="640080"/>
        </p:xfrm>
        <a:graphic>
          <a:graphicData uri="http://schemas.openxmlformats.org/drawingml/2006/table">
            <a:tbl>
              <a:tblPr firstRow="1" bandRow="1">
                <a:tableStyleId>{F5AB1C69-6EDB-4FF4-983F-18BD219EF322}</a:tableStyleId>
              </a:tblPr>
              <a:tblGrid>
                <a:gridCol w="1962778">
                  <a:extLst>
                    <a:ext uri="{9D8B030D-6E8A-4147-A177-3AD203B41FA5}">
                      <a16:colId xmlns:a16="http://schemas.microsoft.com/office/drawing/2014/main" val="2209661846"/>
                    </a:ext>
                  </a:extLst>
                </a:gridCol>
                <a:gridCol w="1962778">
                  <a:extLst>
                    <a:ext uri="{9D8B030D-6E8A-4147-A177-3AD203B41FA5}">
                      <a16:colId xmlns:a16="http://schemas.microsoft.com/office/drawing/2014/main" val="451701005"/>
                    </a:ext>
                  </a:extLst>
                </a:gridCol>
                <a:gridCol w="1962778">
                  <a:extLst>
                    <a:ext uri="{9D8B030D-6E8A-4147-A177-3AD203B41FA5}">
                      <a16:colId xmlns:a16="http://schemas.microsoft.com/office/drawing/2014/main" val="949909906"/>
                    </a:ext>
                  </a:extLst>
                </a:gridCol>
              </a:tblGrid>
              <a:tr h="370840">
                <a:tc>
                  <a:txBody>
                    <a:bodyPr/>
                    <a:lstStyle/>
                    <a:p>
                      <a:pPr algn="ctr"/>
                      <a:r>
                        <a:rPr lang="en-US" dirty="0" smtClean="0"/>
                        <a:t>W </a:t>
                      </a:r>
                    </a:p>
                    <a:p>
                      <a:pPr algn="ctr"/>
                      <a:r>
                        <a:rPr lang="en-US" dirty="0" smtClean="0"/>
                        <a:t>(19</a:t>
                      </a:r>
                      <a:r>
                        <a:rPr lang="en-US" baseline="0" dirty="0" smtClean="0"/>
                        <a:t> X 16</a:t>
                      </a:r>
                      <a:r>
                        <a:rPr lang="en-US" dirty="0" smtClean="0"/>
                        <a:t>)</a:t>
                      </a:r>
                      <a:endParaRPr lang="en-IN" dirty="0"/>
                    </a:p>
                  </a:txBody>
                  <a:tcPr/>
                </a:tc>
                <a:tc>
                  <a:txBody>
                    <a:bodyPr/>
                    <a:lstStyle/>
                    <a:p>
                      <a:pPr algn="ctr"/>
                      <a:r>
                        <a:rPr lang="en-US" dirty="0" smtClean="0"/>
                        <a:t>H </a:t>
                      </a:r>
                    </a:p>
                    <a:p>
                      <a:pPr algn="ctr"/>
                      <a:r>
                        <a:rPr lang="en-US" dirty="0" smtClean="0"/>
                        <a:t>(16 X 19)</a:t>
                      </a:r>
                      <a:endParaRPr lang="en-IN" dirty="0"/>
                    </a:p>
                  </a:txBody>
                  <a:tcPr/>
                </a:tc>
                <a:tc>
                  <a:txBody>
                    <a:bodyPr/>
                    <a:lstStyle/>
                    <a:p>
                      <a:pPr algn="ctr"/>
                      <a:r>
                        <a:rPr lang="en-US" dirty="0" smtClean="0"/>
                        <a:t>W*H </a:t>
                      </a:r>
                    </a:p>
                    <a:p>
                      <a:pPr algn="ctr"/>
                      <a:r>
                        <a:rPr lang="en-US" dirty="0" smtClean="0"/>
                        <a:t>(19 X 19)</a:t>
                      </a:r>
                      <a:endParaRPr lang="en-IN" dirty="0"/>
                    </a:p>
                  </a:txBody>
                  <a:tcPr/>
                </a:tc>
                <a:extLst>
                  <a:ext uri="{0D108BD9-81ED-4DB2-BD59-A6C34878D82A}">
                    <a16:rowId xmlns:a16="http://schemas.microsoft.com/office/drawing/2014/main" val="430727709"/>
                  </a:ext>
                </a:extLst>
              </a:tr>
            </a:tbl>
          </a:graphicData>
        </a:graphic>
      </p:graphicFrame>
    </p:spTree>
    <p:extLst>
      <p:ext uri="{BB962C8B-B14F-4D97-AF65-F5344CB8AC3E}">
        <p14:creationId xmlns:p14="http://schemas.microsoft.com/office/powerpoint/2010/main" val="3465237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 images</a:t>
            </a:r>
            <a:endParaRPr lang="en-IN"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429" t="5938" r="10058" b="9456"/>
          <a:stretch/>
        </p:blipFill>
        <p:spPr>
          <a:xfrm>
            <a:off x="2085869" y="1999621"/>
            <a:ext cx="5565112" cy="4676472"/>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926952837"/>
              </p:ext>
            </p:extLst>
          </p:nvPr>
        </p:nvGraphicFramePr>
        <p:xfrm>
          <a:off x="1820425" y="1359541"/>
          <a:ext cx="6096000" cy="64008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2655962534"/>
                    </a:ext>
                  </a:extLst>
                </a:gridCol>
                <a:gridCol w="1524000">
                  <a:extLst>
                    <a:ext uri="{9D8B030D-6E8A-4147-A177-3AD203B41FA5}">
                      <a16:colId xmlns:a16="http://schemas.microsoft.com/office/drawing/2014/main" val="166420550"/>
                    </a:ext>
                  </a:extLst>
                </a:gridCol>
                <a:gridCol w="1524000">
                  <a:extLst>
                    <a:ext uri="{9D8B030D-6E8A-4147-A177-3AD203B41FA5}">
                      <a16:colId xmlns:a16="http://schemas.microsoft.com/office/drawing/2014/main" val="2070859808"/>
                    </a:ext>
                  </a:extLst>
                </a:gridCol>
                <a:gridCol w="1524000">
                  <a:extLst>
                    <a:ext uri="{9D8B030D-6E8A-4147-A177-3AD203B41FA5}">
                      <a16:colId xmlns:a16="http://schemas.microsoft.com/office/drawing/2014/main" val="4098374400"/>
                    </a:ext>
                  </a:extLst>
                </a:gridCol>
              </a:tblGrid>
              <a:tr h="370840">
                <a:tc>
                  <a:txBody>
                    <a:bodyPr/>
                    <a:lstStyle/>
                    <a:p>
                      <a:pPr algn="ctr"/>
                      <a:r>
                        <a:rPr lang="en-US" dirty="0" smtClean="0"/>
                        <a:t>W </a:t>
                      </a:r>
                    </a:p>
                    <a:p>
                      <a:pPr algn="ctr"/>
                      <a:r>
                        <a:rPr lang="en-US" dirty="0" smtClean="0"/>
                        <a:t>(19</a:t>
                      </a:r>
                      <a:r>
                        <a:rPr lang="en-US" baseline="0" dirty="0" smtClean="0"/>
                        <a:t> X 16</a:t>
                      </a:r>
                      <a:r>
                        <a:rPr lang="en-US" dirty="0" smtClean="0"/>
                        <a:t>)</a:t>
                      </a:r>
                      <a:endParaRPr lang="en-IN" dirty="0"/>
                    </a:p>
                  </a:txBody>
                  <a:tcPr/>
                </a:tc>
                <a:tc>
                  <a:txBody>
                    <a:bodyPr/>
                    <a:lstStyle/>
                    <a:p>
                      <a:pPr algn="ctr"/>
                      <a:r>
                        <a:rPr lang="en-US" dirty="0" smtClean="0"/>
                        <a:t>H </a:t>
                      </a:r>
                    </a:p>
                    <a:p>
                      <a:pPr algn="ctr"/>
                      <a:r>
                        <a:rPr lang="en-US" dirty="0" smtClean="0"/>
                        <a:t>(16 X 19)</a:t>
                      </a:r>
                      <a:endParaRPr lang="en-IN" dirty="0"/>
                    </a:p>
                  </a:txBody>
                  <a:tcPr/>
                </a:tc>
                <a:tc>
                  <a:txBody>
                    <a:bodyPr/>
                    <a:lstStyle/>
                    <a:p>
                      <a:pPr algn="ctr"/>
                      <a:r>
                        <a:rPr lang="en-US" dirty="0" smtClean="0"/>
                        <a:t>W*H </a:t>
                      </a:r>
                    </a:p>
                    <a:p>
                      <a:pPr algn="ctr"/>
                      <a:r>
                        <a:rPr lang="en-US" dirty="0" smtClean="0"/>
                        <a:t>(19 X 19)</a:t>
                      </a:r>
                      <a:endParaRPr lang="en-IN" dirty="0"/>
                    </a:p>
                  </a:txBody>
                  <a:tcPr/>
                </a:tc>
                <a:tc>
                  <a:txBody>
                    <a:bodyPr/>
                    <a:lstStyle/>
                    <a:p>
                      <a:pPr algn="ctr"/>
                      <a:r>
                        <a:rPr lang="en-US" dirty="0" smtClean="0"/>
                        <a:t>Original </a:t>
                      </a:r>
                    </a:p>
                    <a:p>
                      <a:pPr algn="ctr"/>
                      <a:r>
                        <a:rPr lang="en-US" dirty="0" smtClean="0"/>
                        <a:t>(19 X19)</a:t>
                      </a:r>
                      <a:endParaRPr lang="en-IN" dirty="0"/>
                    </a:p>
                  </a:txBody>
                  <a:tcPr/>
                </a:tc>
                <a:extLst>
                  <a:ext uri="{0D108BD9-81ED-4DB2-BD59-A6C34878D82A}">
                    <a16:rowId xmlns:a16="http://schemas.microsoft.com/office/drawing/2014/main" val="2828288155"/>
                  </a:ext>
                </a:extLst>
              </a:tr>
            </a:tbl>
          </a:graphicData>
        </a:graphic>
      </p:graphicFrame>
    </p:spTree>
    <p:extLst>
      <p:ext uri="{BB962C8B-B14F-4D97-AF65-F5344CB8AC3E}">
        <p14:creationId xmlns:p14="http://schemas.microsoft.com/office/powerpoint/2010/main" val="2211558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 graphs</a:t>
            </a:r>
            <a:endParaRPr lang="en-IN" dirty="0"/>
          </a:p>
        </p:txBody>
      </p:sp>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9242" t="4328" r="7979" b="4219"/>
          <a:stretch/>
        </p:blipFill>
        <p:spPr>
          <a:xfrm>
            <a:off x="1322195" y="1264555"/>
            <a:ext cx="6837903" cy="3765254"/>
          </a:xfr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8791" t="4528" r="8242" b="4637"/>
          <a:stretch/>
        </p:blipFill>
        <p:spPr>
          <a:xfrm>
            <a:off x="1300413" y="4059534"/>
            <a:ext cx="6859686" cy="3743300"/>
          </a:xfrm>
          <a:prstGeom prst="rect">
            <a:avLst/>
          </a:prstGeom>
        </p:spPr>
      </p:pic>
    </p:spTree>
    <p:extLst>
      <p:ext uri="{BB962C8B-B14F-4D97-AF65-F5344CB8AC3E}">
        <p14:creationId xmlns:p14="http://schemas.microsoft.com/office/powerpoint/2010/main" val="1755519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smtClean="0"/>
              <a:t>Dimension reduction</a:t>
            </a:r>
          </a:p>
          <a:p>
            <a:endParaRPr lang="en-US" dirty="0"/>
          </a:p>
          <a:p>
            <a:r>
              <a:rPr lang="en-US" dirty="0" smtClean="0"/>
              <a:t>Input to a classifier algorithm</a:t>
            </a:r>
          </a:p>
          <a:p>
            <a:endParaRPr lang="en-US" dirty="0"/>
          </a:p>
          <a:p>
            <a:r>
              <a:rPr lang="en-US" dirty="0" smtClean="0"/>
              <a:t>Easier to learn</a:t>
            </a:r>
          </a:p>
          <a:p>
            <a:endParaRPr lang="en-US" dirty="0"/>
          </a:p>
          <a:p>
            <a:r>
              <a:rPr lang="en-US" dirty="0" smtClean="0"/>
              <a:t>Faster computation with accurate results (maybe?)</a:t>
            </a:r>
          </a:p>
          <a:p>
            <a:endParaRPr lang="en-US" dirty="0"/>
          </a:p>
          <a:p>
            <a:endParaRPr lang="en-IN" dirty="0"/>
          </a:p>
        </p:txBody>
      </p:sp>
    </p:spTree>
    <p:extLst>
      <p:ext uri="{BB962C8B-B14F-4D97-AF65-F5344CB8AC3E}">
        <p14:creationId xmlns:p14="http://schemas.microsoft.com/office/powerpoint/2010/main" val="446404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05500" y="2746828"/>
            <a:ext cx="5733000" cy="1364345"/>
          </a:xfrm>
        </p:spPr>
        <p:txBody>
          <a:bodyPr>
            <a:normAutofit/>
          </a:bodyPr>
          <a:lstStyle/>
          <a:p>
            <a:pPr algn="ctr"/>
            <a:r>
              <a:rPr lang="en-US" dirty="0" smtClean="0"/>
              <a:t>FACTOR </a:t>
            </a:r>
            <a:br>
              <a:rPr lang="en-US" dirty="0" smtClean="0"/>
            </a:br>
            <a:r>
              <a:rPr lang="en-US" dirty="0" smtClean="0"/>
              <a:t>ANALYSIS (FA)</a:t>
            </a:r>
            <a:endParaRPr lang="en-IN" dirty="0"/>
          </a:p>
        </p:txBody>
      </p:sp>
    </p:spTree>
    <p:extLst>
      <p:ext uri="{BB962C8B-B14F-4D97-AF65-F5344CB8AC3E}">
        <p14:creationId xmlns:p14="http://schemas.microsoft.com/office/powerpoint/2010/main" val="375760807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5"/>
          <p:cNvSpPr>
            <a:spLocks noGrp="1"/>
          </p:cNvSpPr>
          <p:nvPr>
            <p:ph type="title"/>
          </p:nvPr>
        </p:nvSpPr>
        <p:spPr>
          <a:xfrm>
            <a:off x="1592663" y="619388"/>
            <a:ext cx="8229600" cy="858837"/>
          </a:xfrm>
        </p:spPr>
        <p:txBody>
          <a:bodyPr/>
          <a:lstStyle/>
          <a:p>
            <a:r>
              <a:rPr lang="en-US" altLang="en-US" dirty="0"/>
              <a:t>Data for Schools in Texas</a:t>
            </a:r>
          </a:p>
        </p:txBody>
      </p:sp>
      <p:sp>
        <p:nvSpPr>
          <p:cNvPr id="3076" name="Content Placeholder 6"/>
          <p:cNvSpPr>
            <a:spLocks noGrp="1"/>
          </p:cNvSpPr>
          <p:nvPr>
            <p:ph idx="1"/>
          </p:nvPr>
        </p:nvSpPr>
        <p:spPr>
          <a:xfrm>
            <a:off x="1592663" y="3910613"/>
            <a:ext cx="8229600" cy="2504048"/>
          </a:xfrm>
        </p:spPr>
        <p:txBody>
          <a:bodyPr>
            <a:normAutofit fontScale="92500" lnSpcReduction="10000"/>
          </a:bodyPr>
          <a:lstStyle/>
          <a:p>
            <a:r>
              <a:rPr lang="en-US" altLang="en-US" sz="1800" dirty="0"/>
              <a:t>BPETBLAP - </a:t>
            </a:r>
            <a:r>
              <a:rPr lang="en-US" sz="1800" dirty="0"/>
              <a:t>African American </a:t>
            </a:r>
            <a:r>
              <a:rPr lang="en-US" altLang="en-US" sz="1800" dirty="0"/>
              <a:t>Students</a:t>
            </a:r>
            <a:r>
              <a:rPr lang="en-US" sz="1800" dirty="0"/>
              <a:t> Percent</a:t>
            </a:r>
          </a:p>
          <a:p>
            <a:r>
              <a:rPr lang="en-US" altLang="en-US" sz="1800" dirty="0"/>
              <a:t>BPETECOP – Economically Disadvantaged Students Percent </a:t>
            </a:r>
          </a:p>
          <a:p>
            <a:r>
              <a:rPr lang="en-US" altLang="en-US" sz="1800" dirty="0"/>
              <a:t>BPETHISP – Hispanic Students Percent</a:t>
            </a:r>
          </a:p>
          <a:p>
            <a:r>
              <a:rPr lang="en-US" altLang="en-US" sz="1800" dirty="0"/>
              <a:t>BPETLEPP – Limited English Proficient Students Percent </a:t>
            </a:r>
          </a:p>
          <a:p>
            <a:r>
              <a:rPr lang="en-US" altLang="en-US" sz="1800" dirty="0"/>
              <a:t>BPETRSKP – At Risk Students Percent </a:t>
            </a:r>
          </a:p>
          <a:p>
            <a:r>
              <a:rPr lang="en-US" altLang="en-US" sz="1800" dirty="0"/>
              <a:t>BPETSPEP – Special Education Students Percent </a:t>
            </a:r>
          </a:p>
          <a:p>
            <a:r>
              <a:rPr lang="en-US" altLang="en-US" sz="1800" dirty="0"/>
              <a:t>BPETWHIP – White Students Percent</a:t>
            </a:r>
          </a:p>
          <a:p>
            <a:endParaRPr lang="en-US" altLang="en-US" dirty="0"/>
          </a:p>
        </p:txBody>
      </p:sp>
      <p:pic>
        <p:nvPicPr>
          <p:cNvPr id="4" name="Picture 3"/>
          <p:cNvPicPr>
            <a:picLocks noChangeAspect="1"/>
          </p:cNvPicPr>
          <p:nvPr/>
        </p:nvPicPr>
        <p:blipFill>
          <a:blip r:embed="rId2"/>
          <a:stretch>
            <a:fillRect/>
          </a:stretch>
        </p:blipFill>
        <p:spPr>
          <a:xfrm>
            <a:off x="537587" y="1693957"/>
            <a:ext cx="8229600" cy="2000022"/>
          </a:xfrm>
          <a:prstGeom prst="rect">
            <a:avLst/>
          </a:prstGeom>
        </p:spPr>
      </p:pic>
    </p:spTree>
    <p:extLst>
      <p:ext uri="{BB962C8B-B14F-4D97-AF65-F5344CB8AC3E}">
        <p14:creationId xmlns:p14="http://schemas.microsoft.com/office/powerpoint/2010/main" val="1795039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5"/>
          <p:cNvSpPr>
            <a:spLocks noGrp="1"/>
          </p:cNvSpPr>
          <p:nvPr>
            <p:ph type="title"/>
          </p:nvPr>
        </p:nvSpPr>
        <p:spPr>
          <a:xfrm>
            <a:off x="1652954" y="599290"/>
            <a:ext cx="8229600" cy="858837"/>
          </a:xfrm>
        </p:spPr>
        <p:txBody>
          <a:bodyPr/>
          <a:lstStyle/>
          <a:p>
            <a:r>
              <a:rPr lang="en-US" altLang="en-US" dirty="0"/>
              <a:t>Program</a:t>
            </a:r>
          </a:p>
        </p:txBody>
      </p:sp>
      <p:sp>
        <p:nvSpPr>
          <p:cNvPr id="3076" name="Content Placeholder 6"/>
          <p:cNvSpPr>
            <a:spLocks noGrp="1"/>
          </p:cNvSpPr>
          <p:nvPr>
            <p:ph idx="1"/>
          </p:nvPr>
        </p:nvSpPr>
        <p:spPr>
          <a:xfrm>
            <a:off x="1431890" y="2143160"/>
            <a:ext cx="8229600" cy="3922713"/>
          </a:xfrm>
        </p:spPr>
        <p:txBody>
          <a:bodyPr/>
          <a:lstStyle/>
          <a:p>
            <a:r>
              <a:rPr lang="en-US" altLang="en-US" dirty="0"/>
              <a:t>Load the data into variable </a:t>
            </a:r>
            <a:r>
              <a:rPr lang="en-US" altLang="en-US" dirty="0" smtClean="0"/>
              <a:t>X</a:t>
            </a:r>
          </a:p>
          <a:p>
            <a:endParaRPr lang="en-US" altLang="en-US" dirty="0"/>
          </a:p>
          <a:p>
            <a:r>
              <a:rPr lang="en-US" altLang="en-US" dirty="0"/>
              <a:t>Call </a:t>
            </a:r>
            <a:r>
              <a:rPr lang="en-US" altLang="en-US" dirty="0" err="1"/>
              <a:t>factoran</a:t>
            </a:r>
            <a:r>
              <a:rPr lang="en-US" altLang="en-US" dirty="0"/>
              <a:t>(), which is inbuilt method in </a:t>
            </a:r>
            <a:r>
              <a:rPr lang="en-US" altLang="en-US" dirty="0" err="1"/>
              <a:t>matlab</a:t>
            </a:r>
            <a:endParaRPr lang="en-US" altLang="en-US" dirty="0"/>
          </a:p>
          <a:p>
            <a:pPr marL="0" indent="0">
              <a:buNone/>
            </a:pPr>
            <a:endParaRPr lang="en-US" altLang="en-US" dirty="0"/>
          </a:p>
          <a:p>
            <a:pPr marL="0" indent="0">
              <a:buNone/>
            </a:pPr>
            <a:r>
              <a:rPr lang="en-US" altLang="en-US" dirty="0" err="1"/>
              <a:t>factoran</a:t>
            </a:r>
            <a:r>
              <a:rPr lang="en-US" altLang="en-US" dirty="0"/>
              <a:t>(X,&lt;</a:t>
            </a:r>
            <a:r>
              <a:rPr lang="en-US" altLang="en-US" dirty="0" err="1"/>
              <a:t>no_of_factors</a:t>
            </a:r>
            <a:r>
              <a:rPr lang="en-US" altLang="en-US" dirty="0"/>
              <a:t>&gt;,'rotate','&lt;type&gt;');</a:t>
            </a:r>
          </a:p>
        </p:txBody>
      </p:sp>
    </p:spTree>
    <p:extLst>
      <p:ext uri="{BB962C8B-B14F-4D97-AF65-F5344CB8AC3E}">
        <p14:creationId xmlns:p14="http://schemas.microsoft.com/office/powerpoint/2010/main" val="2629710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5"/>
          <p:cNvSpPr>
            <a:spLocks noGrp="1"/>
          </p:cNvSpPr>
          <p:nvPr>
            <p:ph type="title"/>
          </p:nvPr>
        </p:nvSpPr>
        <p:spPr>
          <a:xfrm>
            <a:off x="1683099" y="629435"/>
            <a:ext cx="8229600" cy="858837"/>
          </a:xfrm>
        </p:spPr>
        <p:txBody>
          <a:bodyPr/>
          <a:lstStyle/>
          <a:p>
            <a:r>
              <a:rPr lang="en-US" altLang="en-US" dirty="0"/>
              <a:t>Output</a:t>
            </a:r>
          </a:p>
        </p:txBody>
      </p:sp>
      <p:sp>
        <p:nvSpPr>
          <p:cNvPr id="3076" name="Content Placeholder 6"/>
          <p:cNvSpPr>
            <a:spLocks noGrp="1"/>
          </p:cNvSpPr>
          <p:nvPr>
            <p:ph idx="1"/>
          </p:nvPr>
        </p:nvSpPr>
        <p:spPr>
          <a:xfrm>
            <a:off x="1441939" y="1841710"/>
            <a:ext cx="8229600" cy="3922713"/>
          </a:xfrm>
        </p:spPr>
        <p:txBody>
          <a:bodyPr/>
          <a:lstStyle/>
          <a:p>
            <a:r>
              <a:rPr lang="en-US" altLang="en-US" dirty="0"/>
              <a:t>Lambda – Factor loading </a:t>
            </a:r>
            <a:r>
              <a:rPr lang="en-US" altLang="en-US" dirty="0" smtClean="0"/>
              <a:t>matrix</a:t>
            </a:r>
          </a:p>
          <a:p>
            <a:endParaRPr lang="en-US" altLang="en-US" dirty="0"/>
          </a:p>
          <a:p>
            <a:r>
              <a:rPr lang="en-US" altLang="en-US" dirty="0"/>
              <a:t>Psi – Diagonal matrix of unique </a:t>
            </a:r>
            <a:r>
              <a:rPr lang="en-US" altLang="en-US" dirty="0" smtClean="0"/>
              <a:t>variances</a:t>
            </a:r>
          </a:p>
          <a:p>
            <a:endParaRPr lang="en-US" altLang="en-US" dirty="0"/>
          </a:p>
          <a:p>
            <a:r>
              <a:rPr lang="en-US" altLang="en-US" dirty="0"/>
              <a:t>T - Component Transformation </a:t>
            </a:r>
            <a:r>
              <a:rPr lang="en-US" altLang="en-US" dirty="0" smtClean="0"/>
              <a:t>Matrix</a:t>
            </a:r>
          </a:p>
          <a:p>
            <a:endParaRPr lang="en-US" altLang="en-US" dirty="0"/>
          </a:p>
          <a:p>
            <a:r>
              <a:rPr lang="en-US" altLang="en-US" dirty="0"/>
              <a:t>stats – Maximum log likelihood value and </a:t>
            </a:r>
            <a:r>
              <a:rPr lang="en-US" dirty="0"/>
              <a:t>Error </a:t>
            </a:r>
            <a:r>
              <a:rPr lang="en-US" dirty="0" smtClean="0"/>
              <a:t>degree</a:t>
            </a:r>
          </a:p>
          <a:p>
            <a:endParaRPr lang="en-US" dirty="0"/>
          </a:p>
          <a:p>
            <a:r>
              <a:rPr lang="en-US" altLang="en-US" dirty="0"/>
              <a:t>F – Factor scores</a:t>
            </a:r>
          </a:p>
        </p:txBody>
      </p:sp>
    </p:spTree>
    <p:extLst>
      <p:ext uri="{BB962C8B-B14F-4D97-AF65-F5344CB8AC3E}">
        <p14:creationId xmlns:p14="http://schemas.microsoft.com/office/powerpoint/2010/main" val="1481793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5"/>
          <p:cNvSpPr>
            <a:spLocks noGrp="1"/>
          </p:cNvSpPr>
          <p:nvPr>
            <p:ph type="title"/>
          </p:nvPr>
        </p:nvSpPr>
        <p:spPr>
          <a:xfrm>
            <a:off x="1663003" y="649532"/>
            <a:ext cx="8229600" cy="858837"/>
          </a:xfrm>
        </p:spPr>
        <p:txBody>
          <a:bodyPr/>
          <a:lstStyle/>
          <a:p>
            <a:r>
              <a:rPr lang="en-US" altLang="en-US" dirty="0"/>
              <a:t>Output - </a:t>
            </a:r>
            <a:r>
              <a:rPr lang="en-US" altLang="en-US" dirty="0" err="1"/>
              <a:t>cont</a:t>
            </a:r>
            <a:endParaRPr lang="en-US" altLang="en-US" dirty="0"/>
          </a:p>
        </p:txBody>
      </p:sp>
      <mc:AlternateContent xmlns:mc="http://schemas.openxmlformats.org/markup-compatibility/2006" xmlns:a14="http://schemas.microsoft.com/office/drawing/2010/main">
        <mc:Choice Requires="a14">
          <p:sp>
            <p:nvSpPr>
              <p:cNvPr id="3076" name="Content Placeholder 6"/>
              <p:cNvSpPr>
                <a:spLocks noGrp="1"/>
              </p:cNvSpPr>
              <p:nvPr>
                <p:ph idx="1"/>
              </p:nvPr>
            </p:nvSpPr>
            <p:spPr>
              <a:xfrm>
                <a:off x="1663003" y="2072821"/>
                <a:ext cx="8229600" cy="3922713"/>
              </a:xfrm>
            </p:spPr>
            <p:txBody>
              <a:bodyPr/>
              <a:lstStyle/>
              <a:p>
                <a:r>
                  <a:rPr lang="en-US" altLang="en-US" dirty="0"/>
                  <a:t>Calculate correlation Matrix.</a:t>
                </a:r>
              </a:p>
              <a:p>
                <a:pPr marL="0" indent="0">
                  <a:buNone/>
                </a:pPr>
                <a:endParaRPr lang="en-US" alt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 </m:t>
                      </m:r>
                      <m:r>
                        <a:rPr lang="en-US" i="1">
                          <a:latin typeface="Cambria Math" panose="02040503050406030204" pitchFamily="18" charset="0"/>
                        </a:rPr>
                        <m:t>𝐶</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𝑈</m:t>
                      </m:r>
                    </m:oMath>
                  </m:oMathPara>
                </a14:m>
                <a:endParaRPr lang="en-US" altLang="en-US" dirty="0"/>
              </a:p>
              <a:p>
                <a:pPr marL="0" indent="0">
                  <a:buNone/>
                </a:pPr>
                <a:r>
                  <a:rPr lang="en-US" altLang="en-US" dirty="0"/>
                  <a:t>C = </a:t>
                </a:r>
                <a:r>
                  <a:rPr lang="en-US" altLang="en-US" dirty="0" err="1"/>
                  <a:t>inv</a:t>
                </a:r>
                <a:r>
                  <a:rPr lang="en-US" altLang="en-US" dirty="0"/>
                  <a:t>(T'*T</a:t>
                </a:r>
                <a:r>
                  <a:rPr lang="en-US" altLang="en-US" dirty="0" smtClean="0"/>
                  <a:t>);</a:t>
                </a:r>
              </a:p>
              <a:p>
                <a:pPr marL="0" indent="0">
                  <a:buNone/>
                </a:pPr>
                <a:endParaRPr lang="en-US" altLang="en-US" dirty="0"/>
              </a:p>
              <a:p>
                <a:pPr marL="0" indent="0">
                  <a:buNone/>
                </a:pPr>
                <a:r>
                  <a:rPr lang="en-US" altLang="en-US" dirty="0"/>
                  <a:t>R = Lambda*C*Lambda' + </a:t>
                </a:r>
                <a:r>
                  <a:rPr lang="en-US" altLang="en-US" dirty="0" err="1"/>
                  <a:t>diag</a:t>
                </a:r>
                <a:r>
                  <a:rPr lang="en-US" altLang="en-US" dirty="0"/>
                  <a:t>(Psi);</a:t>
                </a:r>
              </a:p>
            </p:txBody>
          </p:sp>
        </mc:Choice>
        <mc:Fallback xmlns="">
          <p:sp>
            <p:nvSpPr>
              <p:cNvPr id="3076" name="Content Placeholder 6"/>
              <p:cNvSpPr>
                <a:spLocks noGrp="1" noRot="1" noChangeAspect="1" noMove="1" noResize="1" noEditPoints="1" noAdjustHandles="1" noChangeArrowheads="1" noChangeShapeType="1" noTextEdit="1"/>
              </p:cNvSpPr>
              <p:nvPr>
                <p:ph idx="1"/>
              </p:nvPr>
            </p:nvSpPr>
            <p:spPr>
              <a:xfrm>
                <a:off x="1663003" y="2072821"/>
                <a:ext cx="8229600" cy="3922713"/>
              </a:xfrm>
              <a:blipFill>
                <a:blip r:embed="rId2"/>
                <a:stretch>
                  <a:fillRect l="-667" t="-776"/>
                </a:stretch>
              </a:blipFill>
            </p:spPr>
            <p:txBody>
              <a:bodyPr/>
              <a:lstStyle/>
              <a:p>
                <a:r>
                  <a:rPr lang="en-IN">
                    <a:noFill/>
                  </a:rPr>
                  <a:t> </a:t>
                </a:r>
              </a:p>
            </p:txBody>
          </p:sp>
        </mc:Fallback>
      </mc:AlternateContent>
    </p:spTree>
    <p:extLst>
      <p:ext uri="{BB962C8B-B14F-4D97-AF65-F5344CB8AC3E}">
        <p14:creationId xmlns:p14="http://schemas.microsoft.com/office/powerpoint/2010/main" val="2844868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5"/>
          <p:cNvSpPr>
            <a:spLocks noGrp="1"/>
          </p:cNvSpPr>
          <p:nvPr>
            <p:ph type="title"/>
          </p:nvPr>
        </p:nvSpPr>
        <p:spPr>
          <a:xfrm>
            <a:off x="1582616" y="659580"/>
            <a:ext cx="8229600" cy="858837"/>
          </a:xfrm>
        </p:spPr>
        <p:txBody>
          <a:bodyPr/>
          <a:lstStyle/>
          <a:p>
            <a:r>
              <a:rPr lang="en-US" altLang="en-US" dirty="0"/>
              <a:t>Output – Correlation Matrix</a:t>
            </a:r>
          </a:p>
        </p:txBody>
      </p:sp>
      <p:pic>
        <p:nvPicPr>
          <p:cNvPr id="2" name="Content Placeholder 1"/>
          <p:cNvPicPr>
            <a:picLocks noGrp="1" noChangeAspect="1"/>
          </p:cNvPicPr>
          <p:nvPr>
            <p:ph idx="1"/>
          </p:nvPr>
        </p:nvPicPr>
        <p:blipFill rotWithShape="1">
          <a:blip r:embed="rId2"/>
          <a:srcRect b="68970"/>
          <a:stretch/>
        </p:blipFill>
        <p:spPr>
          <a:xfrm>
            <a:off x="668701" y="2316164"/>
            <a:ext cx="7814502" cy="1206526"/>
          </a:xfrm>
          <a:prstGeom prst="rect">
            <a:avLst/>
          </a:prstGeom>
        </p:spPr>
      </p:pic>
      <p:pic>
        <p:nvPicPr>
          <p:cNvPr id="7" name="Picture 6"/>
          <p:cNvPicPr>
            <a:picLocks noChangeAspect="1"/>
          </p:cNvPicPr>
          <p:nvPr/>
        </p:nvPicPr>
        <p:blipFill>
          <a:blip r:embed="rId3"/>
          <a:stretch>
            <a:fillRect/>
          </a:stretch>
        </p:blipFill>
        <p:spPr>
          <a:xfrm>
            <a:off x="875549" y="3642901"/>
            <a:ext cx="7392901" cy="2216478"/>
          </a:xfrm>
          <a:prstGeom prst="rect">
            <a:avLst/>
          </a:prstGeom>
        </p:spPr>
      </p:pic>
    </p:spTree>
    <p:extLst>
      <p:ext uri="{BB962C8B-B14F-4D97-AF65-F5344CB8AC3E}">
        <p14:creationId xmlns:p14="http://schemas.microsoft.com/office/powerpoint/2010/main" val="213570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5"/>
          <p:cNvSpPr>
            <a:spLocks noGrp="1"/>
          </p:cNvSpPr>
          <p:nvPr>
            <p:ph type="title"/>
          </p:nvPr>
        </p:nvSpPr>
        <p:spPr>
          <a:xfrm>
            <a:off x="1602712" y="649532"/>
            <a:ext cx="8229600" cy="858837"/>
          </a:xfrm>
        </p:spPr>
        <p:txBody>
          <a:bodyPr/>
          <a:lstStyle/>
          <a:p>
            <a:r>
              <a:rPr lang="en-US" altLang="en-US" dirty="0"/>
              <a:t>Output – Factor Loadings</a:t>
            </a:r>
          </a:p>
        </p:txBody>
      </p:sp>
      <p:pic>
        <p:nvPicPr>
          <p:cNvPr id="7" name="Picture 6"/>
          <p:cNvPicPr>
            <a:picLocks noChangeAspect="1"/>
          </p:cNvPicPr>
          <p:nvPr/>
        </p:nvPicPr>
        <p:blipFill>
          <a:blip r:embed="rId2"/>
          <a:stretch>
            <a:fillRect/>
          </a:stretch>
        </p:blipFill>
        <p:spPr>
          <a:xfrm>
            <a:off x="2925312" y="2459037"/>
            <a:ext cx="3293375" cy="2662521"/>
          </a:xfrm>
          <a:prstGeom prst="rect">
            <a:avLst/>
          </a:prstGeom>
        </p:spPr>
      </p:pic>
    </p:spTree>
    <p:extLst>
      <p:ext uri="{BB962C8B-B14F-4D97-AF65-F5344CB8AC3E}">
        <p14:creationId xmlns:p14="http://schemas.microsoft.com/office/powerpoint/2010/main" val="4262369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77400" y="2746830"/>
            <a:ext cx="6589200" cy="1364345"/>
          </a:xfrm>
        </p:spPr>
        <p:txBody>
          <a:bodyPr>
            <a:normAutofit/>
          </a:bodyPr>
          <a:lstStyle/>
          <a:p>
            <a:pPr algn="ctr"/>
            <a:r>
              <a:rPr lang="en-US" dirty="0" smtClean="0"/>
              <a:t>NON-NEGATIVE </a:t>
            </a:r>
            <a:r>
              <a:rPr lang="en-US" dirty="0"/>
              <a:t>MATRIX FACTORIZATION (NMF)</a:t>
            </a:r>
            <a:endParaRPr lang="en-IN" dirty="0"/>
          </a:p>
        </p:txBody>
      </p:sp>
    </p:spTree>
    <p:extLst>
      <p:ext uri="{BB962C8B-B14F-4D97-AF65-F5344CB8AC3E}">
        <p14:creationId xmlns:p14="http://schemas.microsoft.com/office/powerpoint/2010/main" val="333731371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443</TotalTime>
  <Words>987</Words>
  <Application>Microsoft Office PowerPoint</Application>
  <PresentationFormat>On-screen Show (4:3)</PresentationFormat>
  <Paragraphs>163</Paragraphs>
  <Slides>19</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 Math</vt:lpstr>
      <vt:lpstr>Century Gothic</vt:lpstr>
      <vt:lpstr>Courier New</vt:lpstr>
      <vt:lpstr>Wingdings 3</vt:lpstr>
      <vt:lpstr>Wisp</vt:lpstr>
      <vt:lpstr>FACTOR ANALYSIS (FA)   NON-NEGATIVE MATRIX FACTORIZATION (NMF)</vt:lpstr>
      <vt:lpstr>FACTOR  ANALYSIS (FA)</vt:lpstr>
      <vt:lpstr>Data for Schools in Texas</vt:lpstr>
      <vt:lpstr>Program</vt:lpstr>
      <vt:lpstr>Output</vt:lpstr>
      <vt:lpstr>Output - cont</vt:lpstr>
      <vt:lpstr>Output – Correlation Matrix</vt:lpstr>
      <vt:lpstr>Output – Factor Loadings</vt:lpstr>
      <vt:lpstr>NON-NEGATIVE MATRIX FACTORIZATION (NMF)</vt:lpstr>
      <vt:lpstr>NMF - review</vt:lpstr>
      <vt:lpstr>Problem - review</vt:lpstr>
      <vt:lpstr>ANLS using projected gradient - review</vt:lpstr>
      <vt:lpstr>MATLAB code</vt:lpstr>
      <vt:lpstr>Input data</vt:lpstr>
      <vt:lpstr>Input parameters</vt:lpstr>
      <vt:lpstr>Output data</vt:lpstr>
      <vt:lpstr>Verification - images</vt:lpstr>
      <vt:lpstr>Verification - graphs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 ANALYSIS (FA)   NON-NEGATIVE MATRIX FACTORIZATION (NMF)</dc:title>
  <dc:creator>Zubin Kadva</dc:creator>
  <cp:lastModifiedBy>Zubin Kadva</cp:lastModifiedBy>
  <cp:revision>26</cp:revision>
  <dcterms:created xsi:type="dcterms:W3CDTF">2016-11-16T02:44:39Z</dcterms:created>
  <dcterms:modified xsi:type="dcterms:W3CDTF">2016-11-16T19:59:44Z</dcterms:modified>
</cp:coreProperties>
</file>