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30" r:id="rId1"/>
    <p:sldMasterId id="2147483948" r:id="rId2"/>
    <p:sldMasterId id="2147483966" r:id="rId3"/>
    <p:sldMasterId id="2147483984" r:id="rId4"/>
    <p:sldMasterId id="2147484002" r:id="rId5"/>
    <p:sldMasterId id="2147484020" r:id="rId6"/>
    <p:sldMasterId id="2147484038" r:id="rId7"/>
  </p:sldMasterIdLst>
  <p:notesMasterIdLst>
    <p:notesMasterId r:id="rId18"/>
  </p:notesMasterIdLst>
  <p:sldIdLst>
    <p:sldId id="256" r:id="rId8"/>
    <p:sldId id="269" r:id="rId9"/>
    <p:sldId id="257" r:id="rId10"/>
    <p:sldId id="260" r:id="rId11"/>
    <p:sldId id="270" r:id="rId12"/>
    <p:sldId id="271" r:id="rId13"/>
    <p:sldId id="272" r:id="rId14"/>
    <p:sldId id="268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0929"/>
  </p:normalViewPr>
  <p:slideViewPr>
    <p:cSldViewPr>
      <p:cViewPr varScale="1">
        <p:scale>
          <a:sx n="61" d="100"/>
          <a:sy n="61" d="100"/>
        </p:scale>
        <p:origin x="11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1614361-1F2D-42E0-A083-D3F8C8A6FA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70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6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64" charset="-128"/>
              </a:defRPr>
            </a:lvl9pPr>
          </a:lstStyle>
          <a:p>
            <a:fld id="{25A5E4A1-E038-4685-8F77-F8B7FF5F7C09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20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8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08C089CB-6D33-42D4-B749-A33448BE13F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7041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8824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818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2CF0A-9022-496C-9FC8-665F667816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8071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45D32-2799-48B3-952A-40BF60E3A5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987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08C089CB-6D33-42D4-B749-A33448BE13F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2145340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3C4AE12D-F573-4A2C-95AD-1AE07478CE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3511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8635F5BA-EF14-4626-92B7-640CFFF12C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1767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DC0B5-AE8D-47D7-9884-C2FBA4D189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4629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4975C-DC3C-4ADD-AFA3-6D57F4EB80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182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36B3C-62E3-4BE0-A62F-779C17B738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796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633C5-C9B7-4CE8-BDCA-DD770910FF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9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8843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6C4D0-AFE5-43A3-BB74-5DD3B13D95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6302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E2AA2-CDF7-4FB0-BDB3-8A2CFD4CE4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4350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602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7719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787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6712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5665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6474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2CF0A-9022-496C-9FC8-665F667816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0019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45D32-2799-48B3-952A-40BF60E3A5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6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0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6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0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27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2CF0A-9022-496C-9FC8-665F667816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82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45D32-2799-48B3-952A-40BF60E3A5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02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08C089CB-6D33-42D4-B749-A33448BE13F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811110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3C4AE12D-F573-4A2C-95AD-1AE07478CE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4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3C4AE12D-F573-4A2C-95AD-1AE07478CE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17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8635F5BA-EF14-4626-92B7-640CFFF12C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89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DC0B5-AE8D-47D7-9884-C2FBA4D189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01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4975C-DC3C-4ADD-AFA3-6D57F4EB80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342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36B3C-62E3-4BE0-A62F-779C17B738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979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633C5-C9B7-4CE8-BDCA-DD770910FF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48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6C4D0-AFE5-43A3-BB74-5DD3B13D95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40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E2AA2-CDF7-4FB0-BDB3-8A2CFD4CE4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06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29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319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3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8635F5BA-EF14-4626-92B7-640CFFF12C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129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14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9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007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2CF0A-9022-496C-9FC8-665F667816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183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45D32-2799-48B3-952A-40BF60E3A5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500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08C089CB-6D33-42D4-B749-A33448BE13F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576933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3C4AE12D-F573-4A2C-95AD-1AE07478CE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455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8635F5BA-EF14-4626-92B7-640CFFF12C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929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DC0B5-AE8D-47D7-9884-C2FBA4D189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905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4975C-DC3C-4ADD-AFA3-6D57F4EB80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DC0B5-AE8D-47D7-9884-C2FBA4D189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21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36B3C-62E3-4BE0-A62F-779C17B738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909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633C5-C9B7-4CE8-BDCA-DD770910FF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777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6C4D0-AFE5-43A3-BB74-5DD3B13D95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546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E2AA2-CDF7-4FB0-BDB3-8A2CFD4CE4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88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253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231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713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655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361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0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4975C-DC3C-4ADD-AFA3-6D57F4EB80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28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2CF0A-9022-496C-9FC8-665F667816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630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45D32-2799-48B3-952A-40BF60E3A5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240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08C089CB-6D33-42D4-B749-A33448BE13F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8332884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3C4AE12D-F573-4A2C-95AD-1AE07478CE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323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8635F5BA-EF14-4626-92B7-640CFFF12C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959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DC0B5-AE8D-47D7-9884-C2FBA4D189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512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4975C-DC3C-4ADD-AFA3-6D57F4EB80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052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36B3C-62E3-4BE0-A62F-779C17B738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415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633C5-C9B7-4CE8-BDCA-DD770910FF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270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6C4D0-AFE5-43A3-BB74-5DD3B13D95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36B3C-62E3-4BE0-A62F-779C17B738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327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E2AA2-CDF7-4FB0-BDB3-8A2CFD4CE4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738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515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875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850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291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890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309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2CF0A-9022-496C-9FC8-665F667816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030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45D32-2799-48B3-952A-40BF60E3A5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43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08C089CB-6D33-42D4-B749-A33448BE13F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35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633C5-C9B7-4CE8-BDCA-DD770910FF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239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3C4AE12D-F573-4A2C-95AD-1AE07478CE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743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8635F5BA-EF14-4626-92B7-640CFFF12C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5836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DC0B5-AE8D-47D7-9884-C2FBA4D189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362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4975C-DC3C-4ADD-AFA3-6D57F4EB80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0661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36B3C-62E3-4BE0-A62F-779C17B738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527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633C5-C9B7-4CE8-BDCA-DD770910FF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705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6C4D0-AFE5-43A3-BB74-5DD3B13D95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7547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E2AA2-CDF7-4FB0-BDB3-8A2CFD4CE4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454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347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9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6C4D0-AFE5-43A3-BB74-5DD3B13D95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189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0423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6655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511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7277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2CF0A-9022-496C-9FC8-665F667816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7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45D32-2799-48B3-952A-40BF60E3A5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925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08C089CB-6D33-42D4-B749-A33448BE13F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3270486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3C4AE12D-F573-4A2C-95AD-1AE07478CE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728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8635F5BA-EF14-4626-92B7-640CFFF12C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388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DC0B5-AE8D-47D7-9884-C2FBA4D189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9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E2AA2-CDF7-4FB0-BDB3-8A2CFD4CE4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549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4975C-DC3C-4ADD-AFA3-6D57F4EB80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195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36B3C-62E3-4BE0-A62F-779C17B738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3391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633C5-C9B7-4CE8-BDCA-DD770910FF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3722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6C4D0-AFE5-43A3-BB74-5DD3B13D95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5461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E2AA2-CDF7-4FB0-BDB3-8A2CFD4CE4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6402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822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7614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312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6494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3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9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4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0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3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5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2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6A5FF18-6E13-419C-9F48-E3B615667E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0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4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n.wikipedia.org/wiki/Free_and_open_source_software" TargetMode="Externa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mantisbt-1.3/" TargetMode="External"/><Relationship Id="rId2" Type="http://schemas.openxmlformats.org/officeDocument/2006/relationships/slideLayout" Target="../slideLayouts/slideLayout10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0450" y="2571750"/>
            <a:ext cx="38862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Mantis Bug Tracking System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721429" cy="60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5472957" y="5410200"/>
            <a:ext cx="197842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defRPr/>
            </a:pPr>
            <a:r>
              <a:rPr lang="en-US" sz="2100" dirty="0">
                <a:latin typeface="+mj-lt"/>
              </a:rPr>
              <a:t>Iyer </a:t>
            </a:r>
            <a:r>
              <a:rPr lang="en-US" sz="2100">
                <a:latin typeface="+mj-lt"/>
              </a:rPr>
              <a:t>Rahul </a:t>
            </a:r>
            <a:r>
              <a:rPr lang="en-US" sz="2100" smtClean="0">
                <a:latin typeface="+mj-lt"/>
              </a:rPr>
              <a:t>Rajan</a:t>
            </a:r>
          </a:p>
          <a:p>
            <a:pPr algn="r" eaLnBrk="1" hangingPunct="1">
              <a:defRPr/>
            </a:pPr>
            <a:r>
              <a:rPr lang="en-US" sz="2100" smtClean="0">
                <a:latin typeface="+mj-lt"/>
              </a:rPr>
              <a:t>Zubin </a:t>
            </a:r>
            <a:r>
              <a:rPr lang="en-US" sz="2100" dirty="0">
                <a:latin typeface="+mj-lt"/>
              </a:rPr>
              <a:t>Kadva</a:t>
            </a:r>
          </a:p>
          <a:p>
            <a:endParaRPr lang="en-US" sz="2100" dirty="0">
              <a:latin typeface="+mj-l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1916" y="2895600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9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1" presetClass="exit" presetSubtype="0" fill="hold" grpId="1" nodeType="after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 tmFilter="0,0; .5, 0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452400"/>
            <a:ext cx="58293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dirty="0"/>
              <a:t>Bugs?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2057400"/>
            <a:ext cx="5829300" cy="337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100" dirty="0"/>
              <a:t>A software bug is an </a:t>
            </a: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error</a:t>
            </a:r>
            <a:r>
              <a:rPr lang="en-US" sz="2100" dirty="0"/>
              <a:t>, </a:t>
            </a: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flaw</a:t>
            </a:r>
            <a:r>
              <a:rPr lang="en-US" sz="2100" dirty="0"/>
              <a:t>, </a:t>
            </a: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failure</a:t>
            </a:r>
            <a:r>
              <a:rPr lang="en-US" sz="2100" dirty="0"/>
              <a:t>, or </a:t>
            </a: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fault</a:t>
            </a:r>
            <a:endParaRPr lang="en-US" sz="2100" dirty="0"/>
          </a:p>
          <a:p>
            <a:pPr marL="0" indent="0">
              <a:buNone/>
              <a:defRPr/>
            </a:pPr>
            <a:endParaRPr lang="en-US" sz="2100" dirty="0"/>
          </a:p>
          <a:p>
            <a:pPr eaLnBrk="1" hangingPunct="1">
              <a:defRPr/>
            </a:pPr>
            <a:r>
              <a:rPr lang="en-US" sz="2100" dirty="0"/>
              <a:t>Most bugs arise from </a:t>
            </a: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mistakes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errors</a:t>
            </a:r>
            <a:endParaRPr lang="en-US" sz="2100" dirty="0"/>
          </a:p>
          <a:p>
            <a:pPr marL="0" indent="0">
              <a:buNone/>
              <a:defRPr/>
            </a:pPr>
            <a:endParaRPr lang="en-US" sz="2100" dirty="0"/>
          </a:p>
          <a:p>
            <a:pPr eaLnBrk="1" hangingPunct="1">
              <a:defRPr/>
            </a:pP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Buggy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100" dirty="0"/>
              <a:t>Programs</a:t>
            </a:r>
          </a:p>
          <a:p>
            <a:pPr marL="0" indent="0">
              <a:buNone/>
              <a:defRPr/>
            </a:pPr>
            <a:endParaRPr lang="en-US" sz="2100" dirty="0"/>
          </a:p>
          <a:p>
            <a:pPr eaLnBrk="1" hangingPunct="1">
              <a:defRPr/>
            </a:pP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Reports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100" dirty="0"/>
              <a:t>detailing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614286" cy="60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1634729" y="609600"/>
            <a:ext cx="5829300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dirty="0"/>
              <a:t>Bug Tracking System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861344" y="1731519"/>
            <a:ext cx="5797115" cy="4097781"/>
          </a:xfrm>
        </p:spPr>
        <p:txBody>
          <a:bodyPr/>
          <a:lstStyle/>
          <a:p>
            <a:pPr eaLnBrk="1" hangingPunct="1">
              <a:buClr>
                <a:schemeClr val="tx2"/>
              </a:buClr>
              <a:defRPr/>
            </a:pPr>
            <a:r>
              <a:rPr lang="en-US" sz="2100" dirty="0"/>
              <a:t>Designed for </a:t>
            </a: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quality assurance </a:t>
            </a:r>
          </a:p>
          <a:p>
            <a:pPr marL="400050" indent="-400050">
              <a:buClr>
                <a:schemeClr val="tx2"/>
              </a:buClr>
              <a:buFont typeface="Times" pitchFamily="-64" charset="0"/>
              <a:buChar char="•"/>
              <a:defRPr/>
            </a:pPr>
            <a:endParaRPr lang="en-US" sz="2100" b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buClr>
                <a:schemeClr val="tx2"/>
              </a:buClr>
              <a:defRPr/>
            </a:pPr>
            <a:r>
              <a:rPr lang="en-US" sz="2100" dirty="0"/>
              <a:t>Programmers </a:t>
            </a: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keep track of reported software bugs</a:t>
            </a:r>
            <a:r>
              <a:rPr lang="en-US" sz="2100" b="1" dirty="0"/>
              <a:t> </a:t>
            </a:r>
          </a:p>
          <a:p>
            <a:pPr marL="400050" indent="-400050">
              <a:buClr>
                <a:schemeClr val="tx2"/>
              </a:buClr>
              <a:buFont typeface="Times" pitchFamily="-64" charset="0"/>
              <a:buChar char="•"/>
              <a:defRPr/>
            </a:pPr>
            <a:endParaRPr lang="en-US" sz="2100" dirty="0"/>
          </a:p>
          <a:p>
            <a:pPr eaLnBrk="1" hangingPunct="1">
              <a:buClr>
                <a:schemeClr val="tx2"/>
              </a:buClr>
              <a:defRPr/>
            </a:pPr>
            <a:r>
              <a:rPr lang="en-US" sz="2100" dirty="0"/>
              <a:t>Sort of </a:t>
            </a: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issue tracking system</a:t>
            </a:r>
            <a:r>
              <a:rPr lang="en-US" sz="2100" b="1" dirty="0"/>
              <a:t> </a:t>
            </a:r>
          </a:p>
          <a:p>
            <a:pPr marL="400050" indent="-400050">
              <a:buClr>
                <a:schemeClr val="tx2"/>
              </a:buClr>
              <a:buFont typeface="Times" pitchFamily="-64" charset="0"/>
              <a:buChar char="•"/>
              <a:defRPr/>
            </a:pPr>
            <a:endParaRPr lang="en-US" sz="2100" b="1" dirty="0"/>
          </a:p>
          <a:p>
            <a:pPr eaLnBrk="1" hangingPunct="1">
              <a:buClr>
                <a:schemeClr val="tx2"/>
              </a:buClr>
              <a:defRPr/>
            </a:pPr>
            <a:r>
              <a:rPr lang="en-US" sz="2100" dirty="0"/>
              <a:t>The major component is a </a:t>
            </a: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database</a:t>
            </a:r>
            <a:endParaRPr lang="en-US" sz="2100" dirty="0">
              <a:latin typeface="Arial" panose="020B0604020202020204" pitchFamily="34" charset="0"/>
              <a:ea typeface="ヒラギノ角ゴ Pro W3" pitchFamily="-64" charset="-128"/>
            </a:endParaRP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1634729" y="2556272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ゴシック" pitchFamily="-92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latin typeface="Arial" panose="020B0604020202020204" pitchFamily="34" charset="0"/>
                <a:ea typeface="ヒラギノ角ゴ Pro W3" pitchFamily="-64" charset="-128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614286" cy="60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119" y="533400"/>
            <a:ext cx="58293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dirty="0"/>
              <a:t>Features of Bug Tracking System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863119" y="1913467"/>
            <a:ext cx="5829300" cy="35433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-88" charset="2"/>
              <a:buChar char="§"/>
              <a:defRPr/>
            </a:pPr>
            <a:r>
              <a:rPr lang="en-US" sz="2100" dirty="0"/>
              <a:t>Database </a:t>
            </a: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records facts </a:t>
            </a:r>
            <a:r>
              <a:rPr lang="en-US" sz="2100" dirty="0"/>
              <a:t>about known bugs</a:t>
            </a:r>
          </a:p>
          <a:p>
            <a:pPr eaLnBrk="1" hangingPunct="1">
              <a:buFont typeface="Wingdings" pitchFamily="-88" charset="2"/>
              <a:buChar char="§"/>
              <a:defRPr/>
            </a:pPr>
            <a:endParaRPr lang="en-US" sz="2100" dirty="0"/>
          </a:p>
          <a:p>
            <a:pPr eaLnBrk="1" hangingPunct="1">
              <a:buFont typeface="Wingdings" pitchFamily="-88" charset="2"/>
              <a:buChar char="§"/>
              <a:defRPr/>
            </a:pP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Facts</a:t>
            </a:r>
            <a:r>
              <a:rPr lang="en-US" sz="2100" b="1" dirty="0"/>
              <a:t> </a:t>
            </a:r>
          </a:p>
          <a:p>
            <a:pPr lvl="1" eaLnBrk="1" hangingPunct="1">
              <a:buFont typeface="Wingdings" pitchFamily="-88" charset="2"/>
              <a:buChar char="§"/>
              <a:defRPr/>
            </a:pPr>
            <a:r>
              <a:rPr lang="en-US" dirty="0" smtClean="0"/>
              <a:t>time </a:t>
            </a:r>
          </a:p>
          <a:p>
            <a:pPr lvl="1" eaLnBrk="1" hangingPunct="1">
              <a:buFont typeface="Wingdings" pitchFamily="-88" charset="2"/>
              <a:buChar char="§"/>
              <a:defRPr/>
            </a:pPr>
            <a:r>
              <a:rPr lang="en-US" dirty="0" smtClean="0"/>
              <a:t>nature </a:t>
            </a:r>
          </a:p>
          <a:p>
            <a:pPr lvl="1" eaLnBrk="1" hangingPunct="1">
              <a:buFont typeface="Wingdings" pitchFamily="-88" charset="2"/>
              <a:buChar char="§"/>
              <a:defRPr/>
            </a:pPr>
            <a:r>
              <a:rPr lang="en-US" dirty="0" smtClean="0"/>
              <a:t>behavior </a:t>
            </a:r>
          </a:p>
          <a:p>
            <a:pPr lvl="1" eaLnBrk="1" hangingPunct="1">
              <a:buFont typeface="Wingdings" pitchFamily="-88" charset="2"/>
              <a:buChar char="§"/>
              <a:defRPr/>
            </a:pPr>
            <a:r>
              <a:rPr lang="en-US" dirty="0" smtClean="0"/>
              <a:t>details on what produced a bug</a:t>
            </a:r>
          </a:p>
          <a:p>
            <a:pPr lvl="1" eaLnBrk="1" hangingPunct="1">
              <a:buFont typeface="Wingdings" pitchFamily="-88" charset="2"/>
              <a:buChar char="§"/>
              <a:defRPr/>
            </a:pPr>
            <a:endParaRPr lang="en-US" dirty="0" smtClean="0"/>
          </a:p>
          <a:p>
            <a:pPr eaLnBrk="1" hangingPunct="1">
              <a:buFont typeface="Wingdings" pitchFamily="-88" charset="2"/>
              <a:buChar char="§"/>
              <a:defRPr/>
            </a:pP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Bug Lifecycle </a:t>
            </a:r>
            <a:r>
              <a:rPr lang="en-US" sz="2100" dirty="0"/>
              <a:t>assigned through status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614286" cy="60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2400"/>
            <a:ext cx="58293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dirty="0"/>
              <a:t>MantisBT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586" y="2514600"/>
            <a:ext cx="2228850" cy="2571750"/>
          </a:xfrm>
        </p:spPr>
        <p:txBody>
          <a:bodyPr/>
          <a:lstStyle/>
          <a:p>
            <a:pPr eaLnBrk="1" hangingPunct="1">
              <a:buFont typeface="Wingdings" pitchFamily="-88" charset="2"/>
              <a:buChar char="§"/>
              <a:defRPr/>
            </a:pPr>
            <a:r>
              <a:rPr lang="en-US" sz="2100" dirty="0"/>
              <a:t>Free</a:t>
            </a:r>
          </a:p>
          <a:p>
            <a:pPr eaLnBrk="1" hangingPunct="1">
              <a:buFont typeface="Wingdings" pitchFamily="-88" charset="2"/>
              <a:buChar char="§"/>
              <a:defRPr/>
            </a:pPr>
            <a:endParaRPr lang="en-US" sz="2100" dirty="0">
              <a:hlinkClick r:id="rId2" tooltip="Free and open source software"/>
            </a:endParaRPr>
          </a:p>
          <a:p>
            <a:pPr eaLnBrk="1" hangingPunct="1">
              <a:buFont typeface="Wingdings" pitchFamily="-88" charset="2"/>
              <a:buChar char="§"/>
              <a:defRPr/>
            </a:pPr>
            <a:r>
              <a:rPr lang="en-US" sz="2100" dirty="0"/>
              <a:t>Open Source</a:t>
            </a:r>
          </a:p>
          <a:p>
            <a:pPr eaLnBrk="1" hangingPunct="1">
              <a:buFont typeface="Wingdings" pitchFamily="-88" charset="2"/>
              <a:buChar char="§"/>
              <a:defRPr/>
            </a:pPr>
            <a:endParaRPr lang="en-US" sz="2100" dirty="0"/>
          </a:p>
          <a:p>
            <a:pPr eaLnBrk="1" hangingPunct="1">
              <a:buFont typeface="Wingdings" pitchFamily="-88" charset="2"/>
              <a:buChar char="§"/>
              <a:defRPr/>
            </a:pPr>
            <a:r>
              <a:rPr lang="en-US" sz="2100" dirty="0"/>
              <a:t>Web based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71951" y="2855737"/>
            <a:ext cx="34016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sz="2100" dirty="0">
                <a:latin typeface="+mj-lt"/>
              </a:rPr>
              <a:t>Issue Tracking System </a:t>
            </a:r>
          </a:p>
          <a:p>
            <a:pPr eaLnBrk="1" hangingPunct="1">
              <a:buFont typeface="Wingdings" pitchFamily="-88" charset="2"/>
              <a:buChar char="§"/>
              <a:defRPr/>
            </a:pPr>
            <a:endParaRPr lang="en-US" sz="2100" dirty="0">
              <a:latin typeface="+mj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sz="2100" dirty="0">
                <a:latin typeface="+mj-lt"/>
              </a:rPr>
              <a:t>Project Management Tool</a:t>
            </a:r>
          </a:p>
          <a:p>
            <a:endParaRPr lang="en-US" sz="21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614286" cy="60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2400"/>
            <a:ext cx="58293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dirty="0"/>
              <a:t>Development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0" y="2343150"/>
            <a:ext cx="2686050" cy="30861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-88" charset="2"/>
              <a:buChar char="§"/>
              <a:defRPr/>
            </a:pPr>
            <a:r>
              <a:rPr lang="en-US" sz="2100" dirty="0"/>
              <a:t>PHP</a:t>
            </a:r>
          </a:p>
          <a:p>
            <a:pPr eaLnBrk="1" hangingPunct="1">
              <a:buFont typeface="Wingdings" pitchFamily="-88" charset="2"/>
              <a:buChar char="§"/>
              <a:defRPr/>
            </a:pPr>
            <a:endParaRPr lang="en-US" sz="2100" dirty="0"/>
          </a:p>
          <a:p>
            <a:pPr eaLnBrk="1" hangingPunct="1">
              <a:buFont typeface="Wingdings" pitchFamily="-88" charset="2"/>
              <a:buChar char="§"/>
              <a:defRPr/>
            </a:pPr>
            <a:r>
              <a:rPr lang="en-US" sz="2100" dirty="0"/>
              <a:t>SQL </a:t>
            </a:r>
          </a:p>
          <a:p>
            <a:pPr eaLnBrk="1" hangingPunct="1">
              <a:buFont typeface="Wingdings" pitchFamily="-88" charset="2"/>
              <a:buChar char="§"/>
              <a:defRPr/>
            </a:pPr>
            <a:endParaRPr lang="en-US" sz="2100" dirty="0"/>
          </a:p>
          <a:p>
            <a:pPr eaLnBrk="1" hangingPunct="1">
              <a:buFont typeface="Wingdings" pitchFamily="-88" charset="2"/>
              <a:buChar char="§"/>
              <a:defRPr/>
            </a:pPr>
            <a:r>
              <a:rPr lang="en-US" sz="2100" dirty="0"/>
              <a:t> XHTML styled </a:t>
            </a:r>
          </a:p>
          <a:p>
            <a:pPr eaLnBrk="1" hangingPunct="1">
              <a:buFont typeface="Wingdings" pitchFamily="-88" charset="2"/>
              <a:buChar char="§"/>
              <a:defRPr/>
            </a:pPr>
            <a:endParaRPr lang="en-US" sz="2100" dirty="0"/>
          </a:p>
          <a:p>
            <a:pPr eaLnBrk="1" hangingPunct="1">
              <a:buFont typeface="Wingdings" pitchFamily="-88" charset="2"/>
              <a:buChar char="§"/>
              <a:defRPr/>
            </a:pPr>
            <a:r>
              <a:rPr lang="en-US" sz="2100" dirty="0"/>
              <a:t>CSS</a:t>
            </a:r>
            <a:endParaRPr lang="en-US" sz="2100" baseline="30000" dirty="0"/>
          </a:p>
          <a:p>
            <a:pPr eaLnBrk="1" hangingPunct="1">
              <a:buFont typeface="Wingdings" pitchFamily="-88" charset="2"/>
              <a:buChar char="§"/>
              <a:defRPr/>
            </a:pP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614286" cy="60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accel="50000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accel="50000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1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6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38289"/>
            <a:ext cx="58293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dirty="0"/>
              <a:t>Database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0" y="2171700"/>
            <a:ext cx="2800350" cy="30861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-88" charset="2"/>
              <a:buChar char="§"/>
              <a:defRPr/>
            </a:pPr>
            <a:r>
              <a:rPr lang="en-US" sz="2100" dirty="0"/>
              <a:t>R-DBMS</a:t>
            </a:r>
          </a:p>
          <a:p>
            <a:pPr eaLnBrk="1" hangingPunct="1">
              <a:buFont typeface="Wingdings" pitchFamily="-88" charset="2"/>
              <a:buChar char="§"/>
              <a:defRPr/>
            </a:pPr>
            <a:endParaRPr lang="en-US" sz="2100" dirty="0"/>
          </a:p>
          <a:p>
            <a:pPr eaLnBrk="1" hangingPunct="1">
              <a:buFont typeface="Wingdings" pitchFamily="-88" charset="2"/>
              <a:buChar char="§"/>
              <a:defRPr/>
            </a:pPr>
            <a:r>
              <a:rPr lang="en-US" sz="2100" dirty="0"/>
              <a:t>MySQL </a:t>
            </a:r>
          </a:p>
          <a:p>
            <a:pPr eaLnBrk="1" hangingPunct="1">
              <a:buFont typeface="Wingdings" pitchFamily="-88" charset="2"/>
              <a:buChar char="§"/>
              <a:defRPr/>
            </a:pPr>
            <a:endParaRPr lang="en-US" sz="2100" dirty="0"/>
          </a:p>
          <a:p>
            <a:pPr eaLnBrk="1" hangingPunct="1">
              <a:buFont typeface="Wingdings" pitchFamily="-88" charset="2"/>
              <a:buChar char="§"/>
              <a:defRPr/>
            </a:pPr>
            <a:r>
              <a:rPr lang="en-US" sz="2100" dirty="0"/>
              <a:t>Microsoft SQL </a:t>
            </a:r>
          </a:p>
          <a:p>
            <a:pPr eaLnBrk="1" hangingPunct="1">
              <a:buFont typeface="Wingdings" pitchFamily="-88" charset="2"/>
              <a:buChar char="§"/>
              <a:defRPr/>
            </a:pPr>
            <a:endParaRPr lang="en-US" sz="2100" dirty="0"/>
          </a:p>
          <a:p>
            <a:pPr eaLnBrk="1" hangingPunct="1">
              <a:buFont typeface="Wingdings" pitchFamily="-88" charset="2"/>
              <a:buChar char="§"/>
              <a:defRPr/>
            </a:pPr>
            <a:r>
              <a:rPr lang="en-US" sz="2100" dirty="0"/>
              <a:t>Oracle.</a:t>
            </a:r>
          </a:p>
          <a:p>
            <a:pPr eaLnBrk="1" hangingPunct="1">
              <a:buFont typeface="Wingdings" pitchFamily="-88" charset="2"/>
              <a:buChar char="§"/>
              <a:defRPr/>
            </a:pP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614286" cy="60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1877" y="744512"/>
            <a:ext cx="5829300" cy="5143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700" dirty="0"/>
              <a:t>Conclusion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0477" y="2971800"/>
            <a:ext cx="5372100" cy="1828800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  <a:defRPr/>
            </a:pPr>
            <a:r>
              <a:rPr lang="en-US" sz="2100" dirty="0"/>
              <a:t>Enable programmers to keep </a:t>
            </a:r>
            <a:r>
              <a:rPr lang="en-US" sz="2100" dirty="0" smtClean="0"/>
              <a:t>track</a:t>
            </a:r>
          </a:p>
          <a:p>
            <a:pPr marL="342900" indent="-342900" algn="ctr">
              <a:buFont typeface="Wingdings" panose="05000000000000000000" pitchFamily="2" charset="2"/>
              <a:buChar char="ü"/>
              <a:defRPr/>
            </a:pPr>
            <a:endParaRPr lang="en-US" sz="2100" dirty="0"/>
          </a:p>
          <a:p>
            <a:pPr marL="342900" indent="-342900" algn="ctr">
              <a:buFont typeface="Wingdings" panose="05000000000000000000" pitchFamily="2" charset="2"/>
              <a:buChar char="ü"/>
              <a:defRPr/>
            </a:pPr>
            <a:r>
              <a:rPr lang="en-US" sz="2100" dirty="0"/>
              <a:t>Resolve errors in an easy way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614286" cy="60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4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52400"/>
            <a:ext cx="7704667" cy="457199"/>
          </a:xfrm>
        </p:spPr>
        <p:txBody>
          <a:bodyPr>
            <a:noAutofit/>
          </a:bodyPr>
          <a:lstStyle/>
          <a:p>
            <a:r>
              <a:rPr lang="en-US" sz="2800" dirty="0" smtClean="0"/>
              <a:t>Live Demonstration</a:t>
            </a:r>
            <a:endParaRPr lang="en-US" sz="2800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200400"/>
            <a:ext cx="2295238" cy="80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3657600" y="283106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to Begin…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372183" y="2787134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614286" cy="60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1095456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3.xml><?xml version="1.0" encoding="utf-8"?>
<a:theme xmlns:a="http://schemas.openxmlformats.org/drawingml/2006/main" name="2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4.xml><?xml version="1.0" encoding="utf-8"?>
<a:theme xmlns:a="http://schemas.openxmlformats.org/drawingml/2006/main" name="3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5.xml><?xml version="1.0" encoding="utf-8"?>
<a:theme xmlns:a="http://schemas.openxmlformats.org/drawingml/2006/main" name="6_Parallax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6.xml><?xml version="1.0" encoding="utf-8"?>
<a:theme xmlns:a="http://schemas.openxmlformats.org/drawingml/2006/main" name="5_Parallax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7.xml><?xml version="1.0" encoding="utf-8"?>
<a:theme xmlns:a="http://schemas.openxmlformats.org/drawingml/2006/main" name="4_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352</TotalTime>
  <Words>102</Words>
  <Application>Microsoft Office PowerPoint</Application>
  <PresentationFormat>On-screen Show (4:3)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Corbel</vt:lpstr>
      <vt:lpstr>Times</vt:lpstr>
      <vt:lpstr>Times New Roman</vt:lpstr>
      <vt:lpstr>Wingdings</vt:lpstr>
      <vt:lpstr>ヒラギノ角ゴ Pro W3</vt:lpstr>
      <vt:lpstr>Parallax</vt:lpstr>
      <vt:lpstr>1_Parallax</vt:lpstr>
      <vt:lpstr>2_Parallax</vt:lpstr>
      <vt:lpstr>3_Parallax</vt:lpstr>
      <vt:lpstr>6_Parallax</vt:lpstr>
      <vt:lpstr>5_Parallax</vt:lpstr>
      <vt:lpstr>4_Parallax</vt:lpstr>
      <vt:lpstr>Mantis Bug Tracking System </vt:lpstr>
      <vt:lpstr>Bugs? </vt:lpstr>
      <vt:lpstr>Bug Tracking System</vt:lpstr>
      <vt:lpstr>Features of Bug Tracking System</vt:lpstr>
      <vt:lpstr>MantisBT</vt:lpstr>
      <vt:lpstr>Development Language</vt:lpstr>
      <vt:lpstr>Database Storage</vt:lpstr>
      <vt:lpstr>Conclusion</vt:lpstr>
      <vt:lpstr>Live Demonstration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Tracking System vs SVN/CVS</dc:title>
  <dc:creator>LaTech</dc:creator>
  <cp:lastModifiedBy>Zubin Kadva</cp:lastModifiedBy>
  <cp:revision>44</cp:revision>
  <dcterms:created xsi:type="dcterms:W3CDTF">2007-10-08T19:14:34Z</dcterms:created>
  <dcterms:modified xsi:type="dcterms:W3CDTF">2013-08-15T16:59:12Z</dcterms:modified>
</cp:coreProperties>
</file>