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8"/>
  </p:notesMasterIdLst>
  <p:handoutMasterIdLst>
    <p:handoutMasterId r:id="rId39"/>
  </p:handoutMasterIdLst>
  <p:sldIdLst>
    <p:sldId id="277" r:id="rId3"/>
    <p:sldId id="278" r:id="rId4"/>
    <p:sldId id="279" r:id="rId5"/>
    <p:sldId id="280" r:id="rId6"/>
    <p:sldId id="281" r:id="rId7"/>
    <p:sldId id="282" r:id="rId8"/>
    <p:sldId id="283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441" autoAdjust="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1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2.bin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../embeddings/oleObject3.bin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../embeddings/oleObject4.bin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../embeddings/oleObject5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Naïve Search (m</a:t>
            </a:r>
            <a:r>
              <a:rPr lang="en-US" baseline="0"/>
              <a:t> = 10</a:t>
            </a:r>
            <a:r>
              <a:rPr lang="en-US"/>
              <a:t>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'MC Time'!$A$1</c:f>
              <c:strCache>
                <c:ptCount val="1"/>
                <c:pt idx="0">
                  <c:v>Execution Time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name>Quadratic</c:nam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1"/>
            <c:dispEq val="0"/>
            <c:trendlineLbl>
              <c:layout>
                <c:manualLayout>
                  <c:x val="-4.0667650918635202E-2"/>
                  <c:y val="0.2100474868387119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'MC Time'!$A$4:$A$18</c:f>
              <c:numCache>
                <c:formatCode>General</c:formatCode>
                <c:ptCount val="1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</c:numCache>
            </c:numRef>
          </c:xVal>
          <c:yVal>
            <c:numRef>
              <c:f>'MC Time'!$B$4:$B$18</c:f>
              <c:numCache>
                <c:formatCode>General</c:formatCode>
                <c:ptCount val="15"/>
                <c:pt idx="0">
                  <c:v>8.1000000000000003E-2</c:v>
                </c:pt>
                <c:pt idx="1">
                  <c:v>0.625</c:v>
                </c:pt>
                <c:pt idx="2">
                  <c:v>0.92200000000000004</c:v>
                </c:pt>
                <c:pt idx="3">
                  <c:v>1.37</c:v>
                </c:pt>
                <c:pt idx="4">
                  <c:v>2.5</c:v>
                </c:pt>
                <c:pt idx="5">
                  <c:v>3.22</c:v>
                </c:pt>
                <c:pt idx="6">
                  <c:v>3.45</c:v>
                </c:pt>
                <c:pt idx="7">
                  <c:v>4.42</c:v>
                </c:pt>
                <c:pt idx="8">
                  <c:v>4.8</c:v>
                </c:pt>
                <c:pt idx="9">
                  <c:v>5.5</c:v>
                </c:pt>
                <c:pt idx="10">
                  <c:v>5.8</c:v>
                </c:pt>
                <c:pt idx="11">
                  <c:v>6.37</c:v>
                </c:pt>
                <c:pt idx="12">
                  <c:v>7.7</c:v>
                </c:pt>
                <c:pt idx="13">
                  <c:v>8.14</c:v>
                </c:pt>
                <c:pt idx="14">
                  <c:v>8.9499999999999993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DD8-4BE9-B857-9D877C0DF8F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64095328"/>
        <c:axId val="164098560"/>
      </c:scatterChart>
      <c:valAx>
        <c:axId val="164095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98560"/>
        <c:crosses val="autoZero"/>
        <c:crossBetween val="midCat"/>
      </c:valAx>
      <c:valAx>
        <c:axId val="16409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 (in 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953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>
                <a:effectLst/>
              </a:rPr>
              <a:t>Naïve Search</a:t>
            </a:r>
            <a:r>
              <a:rPr lang="en-US" baseline="0"/>
              <a:t> (n = 100)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'NC Time'!$A$1</c:f>
              <c:strCache>
                <c:ptCount val="1"/>
                <c:pt idx="0">
                  <c:v>Execution Time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name>Quadratic</c:nam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poly"/>
            <c:order val="2"/>
            <c:dispRSqr val="1"/>
            <c:dispEq val="0"/>
            <c:trendlineLbl>
              <c:layout>
                <c:manualLayout>
                  <c:x val="7.5548673468021146E-2"/>
                  <c:y val="6.2644734554760453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'NC Time'!$A$4:$A$23</c:f>
              <c:numCache>
                <c:formatCode>General</c:formatCode>
                <c:ptCount val="2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</c:numCache>
            </c:numRef>
          </c:xVal>
          <c:yVal>
            <c:numRef>
              <c:f>'NC Time'!$B$4:$B$23</c:f>
              <c:numCache>
                <c:formatCode>General</c:formatCode>
                <c:ptCount val="20"/>
                <c:pt idx="0">
                  <c:v>3.47</c:v>
                </c:pt>
                <c:pt idx="1">
                  <c:v>4.96</c:v>
                </c:pt>
                <c:pt idx="2">
                  <c:v>6.31</c:v>
                </c:pt>
                <c:pt idx="3">
                  <c:v>7.68</c:v>
                </c:pt>
                <c:pt idx="4">
                  <c:v>9.74</c:v>
                </c:pt>
                <c:pt idx="5">
                  <c:v>9.89</c:v>
                </c:pt>
                <c:pt idx="6">
                  <c:v>11.5</c:v>
                </c:pt>
                <c:pt idx="7">
                  <c:v>12.8</c:v>
                </c:pt>
                <c:pt idx="8">
                  <c:v>13.5</c:v>
                </c:pt>
                <c:pt idx="9">
                  <c:v>14.1</c:v>
                </c:pt>
                <c:pt idx="10">
                  <c:v>14.5</c:v>
                </c:pt>
                <c:pt idx="11">
                  <c:v>15.1</c:v>
                </c:pt>
                <c:pt idx="12">
                  <c:v>15.2</c:v>
                </c:pt>
                <c:pt idx="13">
                  <c:v>15.9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10C-476E-AB05-4F05FAB40EC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66161840"/>
        <c:axId val="164168832"/>
      </c:scatterChart>
      <c:valAx>
        <c:axId val="166161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168832"/>
        <c:crosses val="autoZero"/>
        <c:crossBetween val="midCat"/>
      </c:valAx>
      <c:valAx>
        <c:axId val="16416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 (in 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618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Modular Rabin Karp (m = 10)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'MC Time'!$A$1</c:f>
              <c:strCache>
                <c:ptCount val="1"/>
                <c:pt idx="0">
                  <c:v>Execution Time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name>Quadratic</c:nam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2"/>
            <c:dispRSqr val="1"/>
            <c:dispEq val="0"/>
            <c:trendlineLbl>
              <c:layout>
                <c:manualLayout>
                  <c:x val="3.9904087786898981E-2"/>
                  <c:y val="6.5476012027052055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'MC Time'!$A$4:$A$18</c:f>
              <c:numCache>
                <c:formatCode>General</c:formatCode>
                <c:ptCount val="1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</c:numCache>
            </c:numRef>
          </c:xVal>
          <c:yVal>
            <c:numRef>
              <c:f>'MC Time'!$D$4:$D$18</c:f>
              <c:numCache>
                <c:formatCode>General</c:formatCode>
                <c:ptCount val="15"/>
                <c:pt idx="0">
                  <c:v>0.08</c:v>
                </c:pt>
                <c:pt idx="1">
                  <c:v>9.4E-2</c:v>
                </c:pt>
                <c:pt idx="2">
                  <c:v>0.10100000000000001</c:v>
                </c:pt>
                <c:pt idx="3">
                  <c:v>9.4E-2</c:v>
                </c:pt>
                <c:pt idx="4">
                  <c:v>9.1999999999999998E-2</c:v>
                </c:pt>
                <c:pt idx="5">
                  <c:v>0.11</c:v>
                </c:pt>
                <c:pt idx="6">
                  <c:v>0.112</c:v>
                </c:pt>
                <c:pt idx="7">
                  <c:v>0.11700000000000001</c:v>
                </c:pt>
                <c:pt idx="8">
                  <c:v>0.13</c:v>
                </c:pt>
                <c:pt idx="9">
                  <c:v>0.11799999999999999</c:v>
                </c:pt>
                <c:pt idx="10">
                  <c:v>0.126</c:v>
                </c:pt>
                <c:pt idx="11">
                  <c:v>0.14399999999999999</c:v>
                </c:pt>
                <c:pt idx="12">
                  <c:v>0.14000000000000001</c:v>
                </c:pt>
                <c:pt idx="13">
                  <c:v>0.154</c:v>
                </c:pt>
                <c:pt idx="14">
                  <c:v>0.152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921-4EAB-A32F-D06C49002DF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250414303"/>
        <c:axId val="250415551"/>
      </c:scatterChart>
      <c:valAx>
        <c:axId val="250414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415551"/>
        <c:crosses val="autoZero"/>
        <c:crossBetween val="midCat"/>
      </c:valAx>
      <c:valAx>
        <c:axId val="250415551"/>
        <c:scaling>
          <c:orientation val="minMax"/>
          <c:min val="6.000000000000001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 (in 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4143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Modular Rabin Karp (n = 100)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'NC Time'!$A$1</c:f>
              <c:strCache>
                <c:ptCount val="1"/>
                <c:pt idx="0">
                  <c:v>Execution Time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4.1401852914081105E-2"/>
                  <c:y val="3.42611903241824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538-4508-A5CD-FFF39DA15D2C}"/>
                </c:ext>
              </c:extLst>
            </c:dLbl>
            <c:dLbl>
              <c:idx val="10"/>
              <c:layout>
                <c:manualLayout>
                  <c:x val="-4.1401852914081182E-2"/>
                  <c:y val="4.14683975313896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538-4508-A5CD-FFF39DA15D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name>Quadratic</c:nam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poly"/>
            <c:order val="2"/>
            <c:dispRSqr val="1"/>
            <c:dispEq val="0"/>
            <c:trendlineLbl>
              <c:layout>
                <c:manualLayout>
                  <c:x val="5.357494220507205E-2"/>
                  <c:y val="4.057288784847840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'NC Time'!$A$4:$A$17</c:f>
              <c:numCache>
                <c:formatCode>General</c:formatCode>
                <c:ptCount val="1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</c:numCache>
            </c:numRef>
          </c:xVal>
          <c:yVal>
            <c:numRef>
              <c:f>'NC Time'!$D$4:$D$17</c:f>
              <c:numCache>
                <c:formatCode>General</c:formatCode>
                <c:ptCount val="14"/>
                <c:pt idx="0">
                  <c:v>0.113</c:v>
                </c:pt>
                <c:pt idx="1">
                  <c:v>0.115</c:v>
                </c:pt>
                <c:pt idx="2">
                  <c:v>0.121</c:v>
                </c:pt>
                <c:pt idx="3">
                  <c:v>0.13</c:v>
                </c:pt>
                <c:pt idx="4">
                  <c:v>0.13300000000000001</c:v>
                </c:pt>
                <c:pt idx="5">
                  <c:v>0.14199999999999999</c:v>
                </c:pt>
                <c:pt idx="6">
                  <c:v>0.13800000000000001</c:v>
                </c:pt>
                <c:pt idx="7">
                  <c:v>0.13600000000000001</c:v>
                </c:pt>
                <c:pt idx="8">
                  <c:v>0.14299999999999999</c:v>
                </c:pt>
                <c:pt idx="9">
                  <c:v>0.13700000000000001</c:v>
                </c:pt>
                <c:pt idx="10">
                  <c:v>0.13600000000000001</c:v>
                </c:pt>
                <c:pt idx="11">
                  <c:v>0.14000000000000001</c:v>
                </c:pt>
                <c:pt idx="12">
                  <c:v>0.13400000000000001</c:v>
                </c:pt>
                <c:pt idx="13">
                  <c:v>0.13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538-4508-A5CD-FFF39DA15D2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48823135"/>
        <c:axId val="148824383"/>
      </c:scatterChart>
      <c:valAx>
        <c:axId val="1488231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M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824383"/>
        <c:crosses val="autoZero"/>
        <c:crossBetween val="midCat"/>
      </c:valAx>
      <c:valAx>
        <c:axId val="148824383"/>
        <c:scaling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 (in 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8231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Modular Rabin Karp (n</a:t>
            </a:r>
            <a:r>
              <a:rPr lang="en-US" baseline="0"/>
              <a:t> = 1000</a:t>
            </a:r>
            <a:r>
              <a:rPr lang="en-US"/>
              <a:t>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'NC Mem'!$B$3</c:f>
              <c:strCache>
                <c:ptCount val="1"/>
                <c:pt idx="0">
                  <c:v>Rabin Karp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name>Linear</c:name>
            <c:spPr>
              <a:ln w="19050" cap="rnd">
                <a:solidFill>
                  <a:schemeClr val="accent6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8.7626089421749112E-2"/>
                  <c:y val="4.8193294470500407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'NC Mem'!$A$4:$A$13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xVal>
          <c:yVal>
            <c:numRef>
              <c:f>'NC Mem'!$B$4:$B$13</c:f>
              <c:numCache>
                <c:formatCode>General</c:formatCode>
                <c:ptCount val="10"/>
                <c:pt idx="0">
                  <c:v>11.36</c:v>
                </c:pt>
                <c:pt idx="1">
                  <c:v>11.612</c:v>
                </c:pt>
                <c:pt idx="2">
                  <c:v>11.946</c:v>
                </c:pt>
                <c:pt idx="3">
                  <c:v>12.28</c:v>
                </c:pt>
                <c:pt idx="4">
                  <c:v>12.615</c:v>
                </c:pt>
                <c:pt idx="5">
                  <c:v>12.956</c:v>
                </c:pt>
                <c:pt idx="6">
                  <c:v>13.622</c:v>
                </c:pt>
                <c:pt idx="7">
                  <c:v>13.967000000000001</c:v>
                </c:pt>
                <c:pt idx="8">
                  <c:v>14.275</c:v>
                </c:pt>
                <c:pt idx="9">
                  <c:v>14.961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6EE-49B5-A06C-0164AF1593D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64176784"/>
        <c:axId val="164107024"/>
      </c:scatterChart>
      <c:valAx>
        <c:axId val="164176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107024"/>
        <c:crosses val="autoZero"/>
        <c:crossBetween val="midCat"/>
      </c:valAx>
      <c:valAx>
        <c:axId val="164107024"/>
        <c:scaling>
          <c:orientation val="minMax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Memory (in MBs)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1767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Execution time (m = 10)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'MC Time'!$B$3</c:f>
              <c:strCache>
                <c:ptCount val="1"/>
                <c:pt idx="0">
                  <c:v>Naïve Search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'MC Time'!$A$4:$A$18</c:f>
              <c:numCache>
                <c:formatCode>General</c:formatCode>
                <c:ptCount val="1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</c:numCache>
            </c:numRef>
          </c:xVal>
          <c:yVal>
            <c:numRef>
              <c:f>'MC Time'!$B$4:$B$18</c:f>
              <c:numCache>
                <c:formatCode>General</c:formatCode>
                <c:ptCount val="15"/>
                <c:pt idx="0">
                  <c:v>8.1000000000000003E-2</c:v>
                </c:pt>
                <c:pt idx="1">
                  <c:v>0.625</c:v>
                </c:pt>
                <c:pt idx="2">
                  <c:v>0.92200000000000004</c:v>
                </c:pt>
                <c:pt idx="3">
                  <c:v>1.37</c:v>
                </c:pt>
                <c:pt idx="4">
                  <c:v>2.5</c:v>
                </c:pt>
                <c:pt idx="5">
                  <c:v>3.22</c:v>
                </c:pt>
                <c:pt idx="6">
                  <c:v>3.45</c:v>
                </c:pt>
                <c:pt idx="7">
                  <c:v>4.42</c:v>
                </c:pt>
                <c:pt idx="8">
                  <c:v>4.8</c:v>
                </c:pt>
                <c:pt idx="9">
                  <c:v>5.5</c:v>
                </c:pt>
                <c:pt idx="10">
                  <c:v>5.8</c:v>
                </c:pt>
                <c:pt idx="11">
                  <c:v>6.37</c:v>
                </c:pt>
                <c:pt idx="12">
                  <c:v>7.7</c:v>
                </c:pt>
                <c:pt idx="13">
                  <c:v>8.14</c:v>
                </c:pt>
                <c:pt idx="14">
                  <c:v>8.9499999999999993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659-4431-82F3-F6D88B4D3735}"/>
            </c:ext>
          </c:extLst>
        </c:ser>
        <c:ser>
          <c:idx val="1"/>
          <c:order val="1"/>
          <c:tx>
            <c:strRef>
              <c:f>'MC Time'!$D$3</c:f>
              <c:strCache>
                <c:ptCount val="1"/>
                <c:pt idx="0">
                  <c:v>Modular Rabin Karp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7665842181249978E-2"/>
                  <c:y val="3.437365783822476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659-4431-82F3-F6D88B4D3735}"/>
                </c:ext>
              </c:extLst>
            </c:dLbl>
            <c:dLbl>
              <c:idx val="1"/>
              <c:layout>
                <c:manualLayout>
                  <c:x val="-5.0869434132572749E-2"/>
                  <c:y val="2.62929222025541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0659-4431-82F3-F6D88B4D3735}"/>
                </c:ext>
              </c:extLst>
            </c:dLbl>
            <c:dLbl>
              <c:idx val="2"/>
              <c:layout>
                <c:manualLayout>
                  <c:x val="-4.059222535454677E-2"/>
                  <c:y val="3.84140618786286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659-4431-82F3-F6D88B4D373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'MC Time'!$A$4:$A$18</c:f>
              <c:numCache>
                <c:formatCode>General</c:formatCode>
                <c:ptCount val="1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</c:numCache>
            </c:numRef>
          </c:xVal>
          <c:yVal>
            <c:numRef>
              <c:f>'MC Time'!$D$4:$D$18</c:f>
              <c:numCache>
                <c:formatCode>General</c:formatCode>
                <c:ptCount val="15"/>
                <c:pt idx="0">
                  <c:v>0.08</c:v>
                </c:pt>
                <c:pt idx="1">
                  <c:v>9.4E-2</c:v>
                </c:pt>
                <c:pt idx="2">
                  <c:v>0.10100000000000001</c:v>
                </c:pt>
                <c:pt idx="3">
                  <c:v>9.4E-2</c:v>
                </c:pt>
                <c:pt idx="4">
                  <c:v>9.1999999999999998E-2</c:v>
                </c:pt>
                <c:pt idx="5">
                  <c:v>0.11</c:v>
                </c:pt>
                <c:pt idx="6">
                  <c:v>0.112</c:v>
                </c:pt>
                <c:pt idx="7">
                  <c:v>0.11700000000000001</c:v>
                </c:pt>
                <c:pt idx="8">
                  <c:v>0.13</c:v>
                </c:pt>
                <c:pt idx="9">
                  <c:v>0.11799999999999999</c:v>
                </c:pt>
                <c:pt idx="10">
                  <c:v>0.126</c:v>
                </c:pt>
                <c:pt idx="11">
                  <c:v>0.14399999999999999</c:v>
                </c:pt>
                <c:pt idx="12">
                  <c:v>0.14000000000000001</c:v>
                </c:pt>
                <c:pt idx="13">
                  <c:v>0.154</c:v>
                </c:pt>
                <c:pt idx="14">
                  <c:v>0.152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0659-4431-82F3-F6D88B4D373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374814639"/>
        <c:axId val="374816303"/>
      </c:scatterChart>
      <c:valAx>
        <c:axId val="3748146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816303"/>
        <c:crosses val="autoZero"/>
        <c:crossBetween val="midCat"/>
      </c:valAx>
      <c:valAx>
        <c:axId val="374816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 (in 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8146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Execution Time (n</a:t>
            </a:r>
            <a:r>
              <a:rPr lang="en-IN" baseline="0"/>
              <a:t> = 100)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'NC Time'!$B$3</c:f>
              <c:strCache>
                <c:ptCount val="1"/>
                <c:pt idx="0">
                  <c:v>Naïve Search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'NC Time'!$A$4:$A$17</c:f>
              <c:numCache>
                <c:formatCode>General</c:formatCode>
                <c:ptCount val="1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</c:numCache>
            </c:numRef>
          </c:xVal>
          <c:yVal>
            <c:numRef>
              <c:f>'NC Time'!$B$4:$B$17</c:f>
              <c:numCache>
                <c:formatCode>General</c:formatCode>
                <c:ptCount val="14"/>
                <c:pt idx="0">
                  <c:v>3.47</c:v>
                </c:pt>
                <c:pt idx="1">
                  <c:v>4.96</c:v>
                </c:pt>
                <c:pt idx="2">
                  <c:v>6.31</c:v>
                </c:pt>
                <c:pt idx="3">
                  <c:v>7.68</c:v>
                </c:pt>
                <c:pt idx="4">
                  <c:v>9.74</c:v>
                </c:pt>
                <c:pt idx="5">
                  <c:v>9.89</c:v>
                </c:pt>
                <c:pt idx="6">
                  <c:v>11.5</c:v>
                </c:pt>
                <c:pt idx="7">
                  <c:v>12.8</c:v>
                </c:pt>
                <c:pt idx="8">
                  <c:v>13.5</c:v>
                </c:pt>
                <c:pt idx="9">
                  <c:v>14.1</c:v>
                </c:pt>
                <c:pt idx="10">
                  <c:v>14.5</c:v>
                </c:pt>
                <c:pt idx="11">
                  <c:v>15.1</c:v>
                </c:pt>
                <c:pt idx="12">
                  <c:v>15.2</c:v>
                </c:pt>
                <c:pt idx="13">
                  <c:v>15.9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7F6-43E2-8E24-A83DEB2215B4}"/>
            </c:ext>
          </c:extLst>
        </c:ser>
        <c:ser>
          <c:idx val="1"/>
          <c:order val="1"/>
          <c:tx>
            <c:strRef>
              <c:f>'NC Time'!$D$3</c:f>
              <c:strCache>
                <c:ptCount val="1"/>
                <c:pt idx="0">
                  <c:v>Modular Rabin Karp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'NC Time'!$A$4:$A$17</c:f>
              <c:numCache>
                <c:formatCode>General</c:formatCode>
                <c:ptCount val="1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</c:numCache>
            </c:numRef>
          </c:xVal>
          <c:yVal>
            <c:numRef>
              <c:f>'NC Time'!$D$4:$D$17</c:f>
              <c:numCache>
                <c:formatCode>General</c:formatCode>
                <c:ptCount val="14"/>
                <c:pt idx="0">
                  <c:v>0.113</c:v>
                </c:pt>
                <c:pt idx="1">
                  <c:v>0.115</c:v>
                </c:pt>
                <c:pt idx="2">
                  <c:v>0.121</c:v>
                </c:pt>
                <c:pt idx="3">
                  <c:v>0.13</c:v>
                </c:pt>
                <c:pt idx="4">
                  <c:v>0.13300000000000001</c:v>
                </c:pt>
                <c:pt idx="5">
                  <c:v>0.14199999999999999</c:v>
                </c:pt>
                <c:pt idx="6">
                  <c:v>0.13800000000000001</c:v>
                </c:pt>
                <c:pt idx="7">
                  <c:v>0.13600000000000001</c:v>
                </c:pt>
                <c:pt idx="8">
                  <c:v>0.14299999999999999</c:v>
                </c:pt>
                <c:pt idx="9">
                  <c:v>0.13700000000000001</c:v>
                </c:pt>
                <c:pt idx="10">
                  <c:v>0.13600000000000001</c:v>
                </c:pt>
                <c:pt idx="11">
                  <c:v>0.14000000000000001</c:v>
                </c:pt>
                <c:pt idx="12">
                  <c:v>0.13400000000000001</c:v>
                </c:pt>
                <c:pt idx="13">
                  <c:v>0.13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7F6-43E2-8E24-A83DEB2215B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245785999"/>
        <c:axId val="245788079"/>
      </c:scatterChart>
      <c:valAx>
        <c:axId val="2457859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M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788079"/>
        <c:crosses val="autoZero"/>
        <c:crossBetween val="midCat"/>
      </c:valAx>
      <c:valAx>
        <c:axId val="245788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 (in</a:t>
                </a:r>
                <a:r>
                  <a:rPr lang="en-IN" baseline="0"/>
                  <a:t> 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7859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04/24/2017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04/24/2017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 matching is a class of algorithms that return the position of a given pattern in a given text. </a:t>
            </a:r>
          </a:p>
          <a:p>
            <a:r>
              <a:rPr lang="en-US" dirty="0" smtClean="0"/>
              <a:t>So,</a:t>
            </a:r>
            <a:r>
              <a:rPr lang="en-US" baseline="0" dirty="0" smtClean="0"/>
              <a:t> if we consider a pattern P of length m and a string S of length n, then P is a subset of S i.e. P is a substring of S. </a:t>
            </a:r>
          </a:p>
          <a:p>
            <a:r>
              <a:rPr lang="en-US" baseline="0" dirty="0" smtClean="0"/>
              <a:t>Therefore, it follows that S of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is P of 0, s of i+1 is P of 1 and so on till S of i+m+1.</a:t>
            </a:r>
          </a:p>
          <a:p>
            <a:r>
              <a:rPr lang="en-US" baseline="0" dirty="0" smtClean="0"/>
              <a:t>Now, suppose a set of alphabets is denoted by sigma, then sigma can be a human alphabet from A to Z or a binary set or even a DNA alphabet.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08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match here too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79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match here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06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get a match here, so the algorithm moves on to the inner loop to further compare the pattern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62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match is found here too. Now,</a:t>
            </a:r>
            <a:r>
              <a:rPr lang="en-US" baseline="0" dirty="0" smtClean="0"/>
              <a:t> the pattern in completely matched and thus it returns 5 as the position.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26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aseline="0" dirty="0" smtClean="0"/>
              <a:t>example earlier is a worst case where the pattern occurs at the end of a text. Another worst case is this:</a:t>
            </a:r>
          </a:p>
          <a:p>
            <a:r>
              <a:rPr lang="en-US" baseline="0" dirty="0" smtClean="0"/>
              <a:t>Suppose there is a string A </a:t>
            </a:r>
            <a:r>
              <a:rPr lang="en-US" baseline="0" dirty="0" err="1" smtClean="0"/>
              <a:t>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</a:t>
            </a:r>
            <a:r>
              <a:rPr lang="en-US" baseline="0" dirty="0" smtClean="0"/>
              <a:t> B and a pattern A </a:t>
            </a:r>
            <a:r>
              <a:rPr lang="en-US" baseline="0" dirty="0" err="1" smtClean="0"/>
              <a:t>A</a:t>
            </a:r>
            <a:r>
              <a:rPr lang="en-US" baseline="0" dirty="0" smtClean="0"/>
              <a:t> B. We start at index 0. A matches, A matches, B does not match. So, the inner loop executes m times i.e. 3</a:t>
            </a:r>
          </a:p>
          <a:p>
            <a:r>
              <a:rPr lang="en-US" baseline="0" dirty="0" smtClean="0"/>
              <a:t>So, the total time is m(n-m+1)</a:t>
            </a:r>
          </a:p>
          <a:p>
            <a:r>
              <a:rPr lang="en-US" baseline="0" dirty="0" smtClean="0"/>
              <a:t>The best case occurs, if the pattern is found within the first m characters. So it is omega of m</a:t>
            </a:r>
          </a:p>
          <a:p>
            <a:r>
              <a:rPr lang="en-US" baseline="0" dirty="0" smtClean="0"/>
              <a:t>It does not require any pre processing, so takes constant space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60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Here, we consider two cases: </a:t>
            </a:r>
          </a:p>
          <a:p>
            <a:r>
              <a:rPr lang="en-US" dirty="0" smtClean="0"/>
              <a:t>here</a:t>
            </a:r>
            <a:r>
              <a:rPr lang="en-US" baseline="0" dirty="0" smtClean="0"/>
              <a:t> is the first case where the length of the pattern is kept constant and the length of the text is varied. So, we get a quadratic graph as expected.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24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second case is where</a:t>
            </a:r>
            <a:r>
              <a:rPr lang="en-US" baseline="0" dirty="0" smtClean="0"/>
              <a:t> we reverse the parameters by keeping n constant and varying m. Again, we get a quadratic graph. Although reverse quadratic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42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85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31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6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an example, given a set of alphabets X,</a:t>
            </a:r>
            <a:r>
              <a:rPr lang="en-US" baseline="0" dirty="0" smtClean="0"/>
              <a:t> Y, Z and a string and a pattern.</a:t>
            </a:r>
          </a:p>
          <a:p>
            <a:r>
              <a:rPr lang="en-US" baseline="0" dirty="0" smtClean="0"/>
              <a:t>We see that the given pattern is a substring of 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94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54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Considering we have a specific substring to look for, it is advantageous to preprocess and pre-compute its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hashvalue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save time and complexity for the string matching operation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Finding if a DNA sequence contains a specific prime is therefore paramount to the ability to run a correct PCR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17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(lower case letters show differences with the original string)</a:t>
            </a:r>
          </a:p>
          <a:p>
            <a:pPr rtl="0" fontAlgn="base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look closely, we can see that each Amino Acid is actually identified by the first 2 letter of the DNA codon. (Except for a couple that share those first 2 letters).</a:t>
            </a:r>
          </a:p>
          <a:p>
            <a:pPr rtl="0" fontAlgn="base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 it is possible to approximate the string-matching, which slightly improves the Rabin-Karp efficiency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865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02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Thus, the problem can be formulated as:</a:t>
            </a:r>
            <a:r>
              <a:rPr lang="en-US" baseline="0" dirty="0" smtClean="0"/>
              <a:t> given an alphabet, a string and a pattern, find occurrences of the pattern within a text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31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many algorithms proposed for string matching. Some of them are listed here. </a:t>
            </a:r>
          </a:p>
          <a:p>
            <a:r>
              <a:rPr lang="en-US" dirty="0" smtClean="0"/>
              <a:t>In our project we emphasize on the Rabin-Karp algorithm. We compare it against the naïve search approach.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73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also known as the naïve algorithm.</a:t>
            </a:r>
            <a:r>
              <a:rPr lang="en-US" baseline="0" dirty="0" smtClean="0"/>
              <a:t> 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main idea is to make a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character by character comparison of the 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start by computing the length of the text and pattern.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traversing throughout the text we compare each character of the text with one character of the pattern. When a match is found, we compare the next character of the text with the pattern and so 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91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r>
              <a:rPr lang="en-US" baseline="0" dirty="0" smtClean="0"/>
              <a:t> this example.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16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we start at the first index. Since there is no match, we simply break into the outer loop.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83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Again, at the next position there is no match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91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match here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5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183976"/>
            <a:ext cx="10058400" cy="1781355"/>
          </a:xfrm>
        </p:spPr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 err="1" smtClean="0"/>
              <a:t>rabin</a:t>
            </a:r>
            <a:r>
              <a:rPr lang="en-US" dirty="0" err="1"/>
              <a:t>-</a:t>
            </a:r>
            <a:r>
              <a:rPr lang="en-US" dirty="0" err="1" smtClean="0"/>
              <a:t>karp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678951"/>
            <a:ext cx="10058400" cy="910966"/>
          </a:xfrm>
        </p:spPr>
        <p:txBody>
          <a:bodyPr>
            <a:noAutofit/>
          </a:bodyPr>
          <a:lstStyle/>
          <a:p>
            <a:pPr algn="r"/>
            <a:r>
              <a:rPr lang="en-US" dirty="0" err="1" smtClean="0"/>
              <a:t>Louay</a:t>
            </a:r>
            <a:r>
              <a:rPr lang="en-US" dirty="0" smtClean="0"/>
              <a:t> </a:t>
            </a:r>
            <a:r>
              <a:rPr lang="en-US" dirty="0" err="1" smtClean="0"/>
              <a:t>elbiche</a:t>
            </a:r>
            <a:r>
              <a:rPr lang="en-US" dirty="0" smtClean="0"/>
              <a:t> | </a:t>
            </a:r>
            <a:r>
              <a:rPr lang="en-US" dirty="0" err="1" smtClean="0"/>
              <a:t>siddhesh</a:t>
            </a:r>
            <a:r>
              <a:rPr lang="en-US" dirty="0" smtClean="0"/>
              <a:t> </a:t>
            </a:r>
            <a:r>
              <a:rPr lang="en-US" dirty="0" err="1" smtClean="0"/>
              <a:t>jethe</a:t>
            </a:r>
            <a:r>
              <a:rPr lang="en-US" dirty="0" smtClean="0"/>
              <a:t> | Zubin </a:t>
            </a:r>
            <a:r>
              <a:rPr lang="en-US" dirty="0" err="1" smtClean="0"/>
              <a:t>kadva</a:t>
            </a:r>
            <a:endParaRPr lang="en-US" dirty="0" smtClean="0"/>
          </a:p>
          <a:p>
            <a:pPr algn="r"/>
            <a:r>
              <a:rPr lang="en-US" dirty="0" smtClean="0"/>
              <a:t>Group 2 | </a:t>
            </a:r>
            <a:r>
              <a:rPr lang="en-US" dirty="0" err="1" smtClean="0"/>
              <a:t>Algorithmics</a:t>
            </a:r>
            <a:r>
              <a:rPr lang="en-US" dirty="0" smtClean="0"/>
              <a:t> 2017</a:t>
            </a:r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Analysis of algorithms | spring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Algorithm trace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118965"/>
              </p:ext>
            </p:extLst>
          </p:nvPr>
        </p:nvGraphicFramePr>
        <p:xfrm>
          <a:off x="2524484" y="2880360"/>
          <a:ext cx="7143032" cy="109728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146403">
                  <a:extLst>
                    <a:ext uri="{9D8B030D-6E8A-4147-A177-3AD203B41FA5}">
                      <a16:colId xmlns:a16="http://schemas.microsoft.com/office/drawing/2014/main" val="3036631870"/>
                    </a:ext>
                  </a:extLst>
                </a:gridCol>
                <a:gridCol w="881787">
                  <a:extLst>
                    <a:ext uri="{9D8B030D-6E8A-4147-A177-3AD203B41FA5}">
                      <a16:colId xmlns:a16="http://schemas.microsoft.com/office/drawing/2014/main" val="528514532"/>
                    </a:ext>
                  </a:extLst>
                </a:gridCol>
                <a:gridCol w="860396">
                  <a:extLst>
                    <a:ext uri="{9D8B030D-6E8A-4147-A177-3AD203B41FA5}">
                      <a16:colId xmlns:a16="http://schemas.microsoft.com/office/drawing/2014/main" val="2034528489"/>
                    </a:ext>
                  </a:extLst>
                </a:gridCol>
                <a:gridCol w="901594">
                  <a:extLst>
                    <a:ext uri="{9D8B030D-6E8A-4147-A177-3AD203B41FA5}">
                      <a16:colId xmlns:a16="http://schemas.microsoft.com/office/drawing/2014/main" val="1932741534"/>
                    </a:ext>
                  </a:extLst>
                </a:gridCol>
                <a:gridCol w="838213">
                  <a:extLst>
                    <a:ext uri="{9D8B030D-6E8A-4147-A177-3AD203B41FA5}">
                      <a16:colId xmlns:a16="http://schemas.microsoft.com/office/drawing/2014/main" val="1156003399"/>
                    </a:ext>
                  </a:extLst>
                </a:gridCol>
                <a:gridCol w="838213">
                  <a:extLst>
                    <a:ext uri="{9D8B030D-6E8A-4147-A177-3AD203B41FA5}">
                      <a16:colId xmlns:a16="http://schemas.microsoft.com/office/drawing/2014/main" val="244805061"/>
                    </a:ext>
                  </a:extLst>
                </a:gridCol>
                <a:gridCol w="838213">
                  <a:extLst>
                    <a:ext uri="{9D8B030D-6E8A-4147-A177-3AD203B41FA5}">
                      <a16:colId xmlns:a16="http://schemas.microsoft.com/office/drawing/2014/main" val="3763976524"/>
                    </a:ext>
                  </a:extLst>
                </a:gridCol>
                <a:gridCol w="838213">
                  <a:extLst>
                    <a:ext uri="{9D8B030D-6E8A-4147-A177-3AD203B41FA5}">
                      <a16:colId xmlns:a16="http://schemas.microsoft.com/office/drawing/2014/main" val="23042480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Index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81532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Text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F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I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N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D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E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22733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Pattern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M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E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066537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000" y="6391524"/>
            <a:ext cx="121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BASICS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NAÏVE SEARCH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|	RABIN-KARP		|	BIOINFORMATICS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0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Algorithm trace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102723"/>
              </p:ext>
            </p:extLst>
          </p:nvPr>
        </p:nvGraphicFramePr>
        <p:xfrm>
          <a:off x="2524484" y="2880360"/>
          <a:ext cx="7143032" cy="109728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146403">
                  <a:extLst>
                    <a:ext uri="{9D8B030D-6E8A-4147-A177-3AD203B41FA5}">
                      <a16:colId xmlns:a16="http://schemas.microsoft.com/office/drawing/2014/main" val="3036631870"/>
                    </a:ext>
                  </a:extLst>
                </a:gridCol>
                <a:gridCol w="881787">
                  <a:extLst>
                    <a:ext uri="{9D8B030D-6E8A-4147-A177-3AD203B41FA5}">
                      <a16:colId xmlns:a16="http://schemas.microsoft.com/office/drawing/2014/main" val="528514532"/>
                    </a:ext>
                  </a:extLst>
                </a:gridCol>
                <a:gridCol w="860396">
                  <a:extLst>
                    <a:ext uri="{9D8B030D-6E8A-4147-A177-3AD203B41FA5}">
                      <a16:colId xmlns:a16="http://schemas.microsoft.com/office/drawing/2014/main" val="2034528489"/>
                    </a:ext>
                  </a:extLst>
                </a:gridCol>
                <a:gridCol w="901594">
                  <a:extLst>
                    <a:ext uri="{9D8B030D-6E8A-4147-A177-3AD203B41FA5}">
                      <a16:colId xmlns:a16="http://schemas.microsoft.com/office/drawing/2014/main" val="1932741534"/>
                    </a:ext>
                  </a:extLst>
                </a:gridCol>
                <a:gridCol w="838213">
                  <a:extLst>
                    <a:ext uri="{9D8B030D-6E8A-4147-A177-3AD203B41FA5}">
                      <a16:colId xmlns:a16="http://schemas.microsoft.com/office/drawing/2014/main" val="1156003399"/>
                    </a:ext>
                  </a:extLst>
                </a:gridCol>
                <a:gridCol w="838213">
                  <a:extLst>
                    <a:ext uri="{9D8B030D-6E8A-4147-A177-3AD203B41FA5}">
                      <a16:colId xmlns:a16="http://schemas.microsoft.com/office/drawing/2014/main" val="244805061"/>
                    </a:ext>
                  </a:extLst>
                </a:gridCol>
                <a:gridCol w="838213">
                  <a:extLst>
                    <a:ext uri="{9D8B030D-6E8A-4147-A177-3AD203B41FA5}">
                      <a16:colId xmlns:a16="http://schemas.microsoft.com/office/drawing/2014/main" val="3763976524"/>
                    </a:ext>
                  </a:extLst>
                </a:gridCol>
                <a:gridCol w="838213">
                  <a:extLst>
                    <a:ext uri="{9D8B030D-6E8A-4147-A177-3AD203B41FA5}">
                      <a16:colId xmlns:a16="http://schemas.microsoft.com/office/drawing/2014/main" val="23042480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Index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81532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Text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F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I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N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D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E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22733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Pattern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M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E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066537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000" y="6391524"/>
            <a:ext cx="121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BASICS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NAÏVE SEARCH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|	RABIN-KARP		|	BIOINFORMATICS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6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Algorithm trace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313655"/>
              </p:ext>
            </p:extLst>
          </p:nvPr>
        </p:nvGraphicFramePr>
        <p:xfrm>
          <a:off x="2524484" y="2880360"/>
          <a:ext cx="7143032" cy="109728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146403">
                  <a:extLst>
                    <a:ext uri="{9D8B030D-6E8A-4147-A177-3AD203B41FA5}">
                      <a16:colId xmlns:a16="http://schemas.microsoft.com/office/drawing/2014/main" val="3036631870"/>
                    </a:ext>
                  </a:extLst>
                </a:gridCol>
                <a:gridCol w="881787">
                  <a:extLst>
                    <a:ext uri="{9D8B030D-6E8A-4147-A177-3AD203B41FA5}">
                      <a16:colId xmlns:a16="http://schemas.microsoft.com/office/drawing/2014/main" val="528514532"/>
                    </a:ext>
                  </a:extLst>
                </a:gridCol>
                <a:gridCol w="860396">
                  <a:extLst>
                    <a:ext uri="{9D8B030D-6E8A-4147-A177-3AD203B41FA5}">
                      <a16:colId xmlns:a16="http://schemas.microsoft.com/office/drawing/2014/main" val="2034528489"/>
                    </a:ext>
                  </a:extLst>
                </a:gridCol>
                <a:gridCol w="901594">
                  <a:extLst>
                    <a:ext uri="{9D8B030D-6E8A-4147-A177-3AD203B41FA5}">
                      <a16:colId xmlns:a16="http://schemas.microsoft.com/office/drawing/2014/main" val="1932741534"/>
                    </a:ext>
                  </a:extLst>
                </a:gridCol>
                <a:gridCol w="838213">
                  <a:extLst>
                    <a:ext uri="{9D8B030D-6E8A-4147-A177-3AD203B41FA5}">
                      <a16:colId xmlns:a16="http://schemas.microsoft.com/office/drawing/2014/main" val="1156003399"/>
                    </a:ext>
                  </a:extLst>
                </a:gridCol>
                <a:gridCol w="838213">
                  <a:extLst>
                    <a:ext uri="{9D8B030D-6E8A-4147-A177-3AD203B41FA5}">
                      <a16:colId xmlns:a16="http://schemas.microsoft.com/office/drawing/2014/main" val="244805061"/>
                    </a:ext>
                  </a:extLst>
                </a:gridCol>
                <a:gridCol w="838213">
                  <a:extLst>
                    <a:ext uri="{9D8B030D-6E8A-4147-A177-3AD203B41FA5}">
                      <a16:colId xmlns:a16="http://schemas.microsoft.com/office/drawing/2014/main" val="3763976524"/>
                    </a:ext>
                  </a:extLst>
                </a:gridCol>
                <a:gridCol w="838213">
                  <a:extLst>
                    <a:ext uri="{9D8B030D-6E8A-4147-A177-3AD203B41FA5}">
                      <a16:colId xmlns:a16="http://schemas.microsoft.com/office/drawing/2014/main" val="23042480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Index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81532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Text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F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I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N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D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E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22733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Pattern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M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E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066537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000" y="6391524"/>
            <a:ext cx="121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BASICS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NAÏVE SEARCH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|	RABIN-KARP		|	BIOINFORMATICS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68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Algorithm trace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050609"/>
              </p:ext>
            </p:extLst>
          </p:nvPr>
        </p:nvGraphicFramePr>
        <p:xfrm>
          <a:off x="2524484" y="2880360"/>
          <a:ext cx="7143032" cy="109728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146403">
                  <a:extLst>
                    <a:ext uri="{9D8B030D-6E8A-4147-A177-3AD203B41FA5}">
                      <a16:colId xmlns:a16="http://schemas.microsoft.com/office/drawing/2014/main" val="3036631870"/>
                    </a:ext>
                  </a:extLst>
                </a:gridCol>
                <a:gridCol w="881787">
                  <a:extLst>
                    <a:ext uri="{9D8B030D-6E8A-4147-A177-3AD203B41FA5}">
                      <a16:colId xmlns:a16="http://schemas.microsoft.com/office/drawing/2014/main" val="528514532"/>
                    </a:ext>
                  </a:extLst>
                </a:gridCol>
                <a:gridCol w="860396">
                  <a:extLst>
                    <a:ext uri="{9D8B030D-6E8A-4147-A177-3AD203B41FA5}">
                      <a16:colId xmlns:a16="http://schemas.microsoft.com/office/drawing/2014/main" val="2034528489"/>
                    </a:ext>
                  </a:extLst>
                </a:gridCol>
                <a:gridCol w="901594">
                  <a:extLst>
                    <a:ext uri="{9D8B030D-6E8A-4147-A177-3AD203B41FA5}">
                      <a16:colId xmlns:a16="http://schemas.microsoft.com/office/drawing/2014/main" val="1932741534"/>
                    </a:ext>
                  </a:extLst>
                </a:gridCol>
                <a:gridCol w="838213">
                  <a:extLst>
                    <a:ext uri="{9D8B030D-6E8A-4147-A177-3AD203B41FA5}">
                      <a16:colId xmlns:a16="http://schemas.microsoft.com/office/drawing/2014/main" val="1156003399"/>
                    </a:ext>
                  </a:extLst>
                </a:gridCol>
                <a:gridCol w="838213">
                  <a:extLst>
                    <a:ext uri="{9D8B030D-6E8A-4147-A177-3AD203B41FA5}">
                      <a16:colId xmlns:a16="http://schemas.microsoft.com/office/drawing/2014/main" val="244805061"/>
                    </a:ext>
                  </a:extLst>
                </a:gridCol>
                <a:gridCol w="838213">
                  <a:extLst>
                    <a:ext uri="{9D8B030D-6E8A-4147-A177-3AD203B41FA5}">
                      <a16:colId xmlns:a16="http://schemas.microsoft.com/office/drawing/2014/main" val="3763976524"/>
                    </a:ext>
                  </a:extLst>
                </a:gridCol>
                <a:gridCol w="838213">
                  <a:extLst>
                    <a:ext uri="{9D8B030D-6E8A-4147-A177-3AD203B41FA5}">
                      <a16:colId xmlns:a16="http://schemas.microsoft.com/office/drawing/2014/main" val="23042480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Index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81532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Text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F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I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N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D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M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E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22733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Pattern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M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E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066537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000" y="6391524"/>
            <a:ext cx="121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BASICS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NAÏVE SEARCH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|	RABIN-KARP		|	BIOINFORMATICS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38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Algorithm trace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404972"/>
              </p:ext>
            </p:extLst>
          </p:nvPr>
        </p:nvGraphicFramePr>
        <p:xfrm>
          <a:off x="2524484" y="2880360"/>
          <a:ext cx="7143032" cy="109728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146403">
                  <a:extLst>
                    <a:ext uri="{9D8B030D-6E8A-4147-A177-3AD203B41FA5}">
                      <a16:colId xmlns:a16="http://schemas.microsoft.com/office/drawing/2014/main" val="3036631870"/>
                    </a:ext>
                  </a:extLst>
                </a:gridCol>
                <a:gridCol w="881787">
                  <a:extLst>
                    <a:ext uri="{9D8B030D-6E8A-4147-A177-3AD203B41FA5}">
                      <a16:colId xmlns:a16="http://schemas.microsoft.com/office/drawing/2014/main" val="528514532"/>
                    </a:ext>
                  </a:extLst>
                </a:gridCol>
                <a:gridCol w="860396">
                  <a:extLst>
                    <a:ext uri="{9D8B030D-6E8A-4147-A177-3AD203B41FA5}">
                      <a16:colId xmlns:a16="http://schemas.microsoft.com/office/drawing/2014/main" val="2034528489"/>
                    </a:ext>
                  </a:extLst>
                </a:gridCol>
                <a:gridCol w="901594">
                  <a:extLst>
                    <a:ext uri="{9D8B030D-6E8A-4147-A177-3AD203B41FA5}">
                      <a16:colId xmlns:a16="http://schemas.microsoft.com/office/drawing/2014/main" val="1932741534"/>
                    </a:ext>
                  </a:extLst>
                </a:gridCol>
                <a:gridCol w="838213">
                  <a:extLst>
                    <a:ext uri="{9D8B030D-6E8A-4147-A177-3AD203B41FA5}">
                      <a16:colId xmlns:a16="http://schemas.microsoft.com/office/drawing/2014/main" val="1156003399"/>
                    </a:ext>
                  </a:extLst>
                </a:gridCol>
                <a:gridCol w="838213">
                  <a:extLst>
                    <a:ext uri="{9D8B030D-6E8A-4147-A177-3AD203B41FA5}">
                      <a16:colId xmlns:a16="http://schemas.microsoft.com/office/drawing/2014/main" val="244805061"/>
                    </a:ext>
                  </a:extLst>
                </a:gridCol>
                <a:gridCol w="838213">
                  <a:extLst>
                    <a:ext uri="{9D8B030D-6E8A-4147-A177-3AD203B41FA5}">
                      <a16:colId xmlns:a16="http://schemas.microsoft.com/office/drawing/2014/main" val="3763976524"/>
                    </a:ext>
                  </a:extLst>
                </a:gridCol>
                <a:gridCol w="838213">
                  <a:extLst>
                    <a:ext uri="{9D8B030D-6E8A-4147-A177-3AD203B41FA5}">
                      <a16:colId xmlns:a16="http://schemas.microsoft.com/office/drawing/2014/main" val="23042480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Index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81532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Text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F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I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N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D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M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E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2733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Pattern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M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E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66537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000" y="6391524"/>
            <a:ext cx="121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BASICS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NAÏVE SEARCH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|	RABIN-KARP		|	BIOINFORMATICS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2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222060"/>
                  </p:ext>
                </p:extLst>
              </p:nvPr>
            </p:nvGraphicFramePr>
            <p:xfrm>
              <a:off x="6384236" y="2312612"/>
              <a:ext cx="5423451" cy="2232775"/>
            </p:xfrm>
            <a:graphic>
              <a:graphicData uri="http://schemas.openxmlformats.org/drawingml/2006/table">
                <a:tbl>
                  <a:tblPr firstRow="1" firstCol="1" bandRow="1">
                    <a:tableStyleId>{1E171933-4619-4E11-9A3F-F7608DF75F80}</a:tableStyleId>
                  </a:tblPr>
                  <a:tblGrid>
                    <a:gridCol w="1807817">
                      <a:extLst>
                        <a:ext uri="{9D8B030D-6E8A-4147-A177-3AD203B41FA5}">
                          <a16:colId xmlns:a16="http://schemas.microsoft.com/office/drawing/2014/main" val="3985091153"/>
                        </a:ext>
                      </a:extLst>
                    </a:gridCol>
                    <a:gridCol w="1807817">
                      <a:extLst>
                        <a:ext uri="{9D8B030D-6E8A-4147-A177-3AD203B41FA5}">
                          <a16:colId xmlns:a16="http://schemas.microsoft.com/office/drawing/2014/main" val="3610445162"/>
                        </a:ext>
                      </a:extLst>
                    </a:gridCol>
                    <a:gridCol w="1807817">
                      <a:extLst>
                        <a:ext uri="{9D8B030D-6E8A-4147-A177-3AD203B41FA5}">
                          <a16:colId xmlns:a16="http://schemas.microsoft.com/office/drawing/2014/main" val="3969851652"/>
                        </a:ext>
                      </a:extLst>
                    </a:gridCol>
                  </a:tblGrid>
                  <a:tr h="446555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600" dirty="0" smtClean="0">
                              <a:effectLst/>
                            </a:rPr>
                            <a:t>Complexities</a:t>
                          </a:r>
                          <a:endParaRPr lang="en-IN" sz="16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215" marR="66215" marT="0" marB="0" anchor="ctr">
                        <a:lnR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IN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600">
                              <a:effectLst/>
                            </a:rPr>
                            <a:t>Naïve Search</a:t>
                          </a:r>
                          <a:endParaRPr lang="en-IN" sz="16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215" marR="66215" marT="0" marB="0" anchor="ctr">
                        <a:lnL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39727642"/>
                      </a:ext>
                    </a:extLst>
                  </a:tr>
                  <a:tr h="446555">
                    <a:tc row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600" dirty="0">
                              <a:effectLst/>
                            </a:rPr>
                            <a:t>Performance</a:t>
                          </a:r>
                          <a:endParaRPr lang="en-IN" sz="16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215" marR="66215" marT="0" marB="0" anchor="ctr">
                        <a:lnR w="127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effectLst/>
                            </a:rPr>
                            <a:t>Best</a:t>
                          </a:r>
                          <a:endParaRPr lang="en-IN" sz="1600" b="1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215" marR="66215" marT="0" marB="0" anchor="ctr">
                        <a:lnL w="127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IN" sz="1600">
                                    <a:effectLst/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IN" sz="160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IN" sz="160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IN" sz="16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6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215" marR="66215" marT="0" marB="0" anchor="ctr">
                        <a:lnL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597880347"/>
                      </a:ext>
                    </a:extLst>
                  </a:tr>
                  <a:tr h="446555">
                    <a:tc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effectLst/>
                            </a:rPr>
                            <a:t>Average</a:t>
                          </a:r>
                          <a:endParaRPr lang="en-IN" sz="1600" b="1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215" marR="66215" marT="0" marB="0" anchor="ctr">
                        <a:lnL w="127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IN" sz="160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IN" sz="160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IN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160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sz="16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6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215" marR="66215" marT="0" marB="0" anchor="ctr">
                        <a:lnL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41912864"/>
                      </a:ext>
                    </a:extLst>
                  </a:tr>
                  <a:tr h="446555">
                    <a:tc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effectLst/>
                            </a:rPr>
                            <a:t>Worst</a:t>
                          </a:r>
                          <a:endParaRPr lang="en-IN" sz="1600" b="1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215" marR="66215" marT="0" marB="0" anchor="ctr">
                        <a:lnL w="127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IN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I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16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215" marR="66215" marT="0" marB="0" anchor="ctr">
                        <a:lnL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57609071"/>
                      </a:ext>
                    </a:extLst>
                  </a:tr>
                  <a:tr h="446555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600">
                              <a:effectLst/>
                            </a:rPr>
                            <a:t>Space</a:t>
                          </a:r>
                          <a:endParaRPr lang="en-IN" sz="16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215" marR="66215" marT="0" marB="0" anchor="ctr">
                        <a:lnR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IN" sz="1600">
                                    <a:effectLst/>
                                    <a:latin typeface="Cambria Math" panose="02040503050406030204" pitchFamily="18" charset="0"/>
                                  </a:rPr>
                                  <m:t> (1)</m:t>
                                </m:r>
                              </m:oMath>
                            </m:oMathPara>
                          </a14:m>
                          <a:endParaRPr lang="en-IN" sz="16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215" marR="66215" marT="0" marB="0" anchor="ctr">
                        <a:lnL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973425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222060"/>
                  </p:ext>
                </p:extLst>
              </p:nvPr>
            </p:nvGraphicFramePr>
            <p:xfrm>
              <a:off x="6384236" y="2312612"/>
              <a:ext cx="5423451" cy="2232775"/>
            </p:xfrm>
            <a:graphic>
              <a:graphicData uri="http://schemas.openxmlformats.org/drawingml/2006/table">
                <a:tbl>
                  <a:tblPr firstRow="1" firstCol="1" bandRow="1">
                    <a:tableStyleId>{1E171933-4619-4E11-9A3F-F7608DF75F80}</a:tableStyleId>
                  </a:tblPr>
                  <a:tblGrid>
                    <a:gridCol w="1807817">
                      <a:extLst>
                        <a:ext uri="{9D8B030D-6E8A-4147-A177-3AD203B41FA5}">
                          <a16:colId xmlns:a16="http://schemas.microsoft.com/office/drawing/2014/main" val="3985091153"/>
                        </a:ext>
                      </a:extLst>
                    </a:gridCol>
                    <a:gridCol w="1807817">
                      <a:extLst>
                        <a:ext uri="{9D8B030D-6E8A-4147-A177-3AD203B41FA5}">
                          <a16:colId xmlns:a16="http://schemas.microsoft.com/office/drawing/2014/main" val="3610445162"/>
                        </a:ext>
                      </a:extLst>
                    </a:gridCol>
                    <a:gridCol w="1807817">
                      <a:extLst>
                        <a:ext uri="{9D8B030D-6E8A-4147-A177-3AD203B41FA5}">
                          <a16:colId xmlns:a16="http://schemas.microsoft.com/office/drawing/2014/main" val="3969851652"/>
                        </a:ext>
                      </a:extLst>
                    </a:gridCol>
                  </a:tblGrid>
                  <a:tr h="446555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600" dirty="0" smtClean="0">
                              <a:effectLst/>
                            </a:rPr>
                            <a:t>Complexities</a:t>
                          </a:r>
                          <a:endParaRPr lang="en-IN" sz="16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215" marR="66215" marT="0" marB="0" anchor="ctr">
                        <a:lnR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IN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600">
                              <a:effectLst/>
                            </a:rPr>
                            <a:t>Naïve Search</a:t>
                          </a:r>
                          <a:endParaRPr lang="en-IN" sz="16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215" marR="66215" marT="0" marB="0" anchor="ctr">
                        <a:lnL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39727642"/>
                      </a:ext>
                    </a:extLst>
                  </a:tr>
                  <a:tr h="446555">
                    <a:tc row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600" dirty="0">
                              <a:effectLst/>
                            </a:rPr>
                            <a:t>Performance</a:t>
                          </a:r>
                          <a:endParaRPr lang="en-IN" sz="16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215" marR="66215" marT="0" marB="0" anchor="ctr">
                        <a:lnR w="127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effectLst/>
                            </a:rPr>
                            <a:t>Best</a:t>
                          </a:r>
                          <a:endParaRPr lang="en-IN" sz="1600" b="1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215" marR="66215" marT="0" marB="0" anchor="ctr">
                        <a:lnL w="127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215" marR="66215" marT="0" marB="0" anchor="ctr">
                        <a:lnL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00000" t="-100000" r="-1010" b="-30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7880347"/>
                      </a:ext>
                    </a:extLst>
                  </a:tr>
                  <a:tr h="446555">
                    <a:tc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effectLst/>
                            </a:rPr>
                            <a:t>Average</a:t>
                          </a:r>
                          <a:endParaRPr lang="en-IN" sz="1600" b="1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215" marR="66215" marT="0" marB="0" anchor="ctr">
                        <a:lnL w="127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215" marR="66215" marT="0" marB="0" anchor="ctr">
                        <a:lnL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00000" t="-202740" r="-1010" b="-2068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1912864"/>
                      </a:ext>
                    </a:extLst>
                  </a:tr>
                  <a:tr h="446555">
                    <a:tc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effectLst/>
                            </a:rPr>
                            <a:t>Worst</a:t>
                          </a:r>
                          <a:endParaRPr lang="en-IN" sz="1600" b="1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215" marR="66215" marT="0" marB="0" anchor="ctr">
                        <a:lnL w="127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215" marR="66215" marT="0" marB="0" anchor="ctr">
                        <a:lnL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00000" t="-298649" r="-1010" b="-10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609071"/>
                      </a:ext>
                    </a:extLst>
                  </a:tr>
                  <a:tr h="446555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600">
                              <a:effectLst/>
                            </a:rPr>
                            <a:t>Space</a:t>
                          </a:r>
                          <a:endParaRPr lang="en-IN" sz="16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215" marR="66215" marT="0" marB="0" anchor="ctr">
                        <a:lnR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215" marR="66215" marT="0" marB="0" anchor="ctr">
                        <a:lnL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00000" t="-404110" r="-1010" b="-54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3425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41242" y="1969883"/>
            <a:ext cx="5754758" cy="291823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IN" sz="16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NaiveSearch</a:t>
            </a:r>
            <a:r>
              <a:rPr lang="en-IN" sz="16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(string, pattern)</a:t>
            </a:r>
            <a:endParaRPr lang="en-IN" sz="1600" dirty="0" smtClean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IN" sz="16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6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 </a:t>
            </a:r>
            <a:r>
              <a:rPr lang="en-IN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– m + 1</a:t>
            </a:r>
            <a:endParaRPr lang="en-IN" sz="16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 = 0 </a:t>
            </a:r>
            <a:r>
              <a:rPr lang="en-IN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IN" sz="16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IN" sz="16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IN" sz="16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string[</a:t>
            </a:r>
            <a:r>
              <a:rPr lang="en-IN" sz="1600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6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j] != pattern[j]</a:t>
            </a:r>
            <a:endParaRPr lang="en-IN" sz="1600" dirty="0" smtClean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IN" sz="16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endParaRPr lang="en-IN" sz="1600" b="1" dirty="0" smtClean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6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IN" sz="16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j == m</a:t>
            </a:r>
            <a:endParaRPr lang="en-IN" sz="1600" dirty="0" smtClean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IN" sz="16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IN" sz="16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en-IN" sz="1600" dirty="0" smtClean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IN" sz="16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not found</a:t>
            </a:r>
            <a:endParaRPr lang="en-IN" sz="16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0" y="6391524"/>
            <a:ext cx="121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BASICS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NAÏVE SEARCH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|	RABIN-KARP		|	BIOINFORMATICS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91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Visual performance</a:t>
            </a:r>
            <a:endParaRPr lang="en-IN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5036140"/>
              </p:ext>
            </p:extLst>
          </p:nvPr>
        </p:nvGraphicFramePr>
        <p:xfrm>
          <a:off x="1766763" y="1524000"/>
          <a:ext cx="8658473" cy="4717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00" y="6391524"/>
            <a:ext cx="121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BASICS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NAÏVE SEARCH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|	RABIN-KARP		|	BIOINFORMATICS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54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Visual performance</a:t>
            </a:r>
            <a:endParaRPr lang="en-IN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7520952"/>
              </p:ext>
            </p:extLst>
          </p:nvPr>
        </p:nvGraphicFramePr>
        <p:xfrm>
          <a:off x="1766316" y="1524000"/>
          <a:ext cx="8659368" cy="4718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000" y="6391524"/>
            <a:ext cx="121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BASICS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NAÏVE SEARCH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|	RABIN-KARP		|	BIOINFORMATICS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52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RABIN-KARP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47261"/>
          </a:xfrm>
        </p:spPr>
        <p:txBody>
          <a:bodyPr/>
          <a:lstStyle/>
          <a:p>
            <a:r>
              <a:rPr lang="en-US" dirty="0" smtClean="0"/>
              <a:t>Based on computing hash of a pattern and then comparing it</a:t>
            </a:r>
            <a:endParaRPr lang="en-IN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383880" y="2385932"/>
            <a:ext cx="5424239" cy="358033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IN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RabinKarp</a:t>
            </a:r>
            <a:r>
              <a:rPr lang="en-IN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(string, pattern)</a:t>
            </a:r>
            <a:endParaRPr lang="en-IN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hpattern</a:t>
            </a:r>
            <a:r>
              <a:rPr lang="en-IN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:= hash(pattern</a:t>
            </a:r>
            <a:r>
              <a:rPr lang="en-IN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hstring</a:t>
            </a:r>
            <a:r>
              <a:rPr lang="en-IN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:= hash(string</a:t>
            </a:r>
            <a:r>
              <a:rPr lang="en-IN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dirty="0" smtClean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IN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IN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IN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IN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– m + </a:t>
            </a:r>
            <a:r>
              <a:rPr lang="en-IN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dirty="0" smtClean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if</a:t>
            </a:r>
            <a:r>
              <a:rPr lang="en-IN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hstring</a:t>
            </a:r>
            <a:r>
              <a:rPr lang="en-IN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hpattern</a:t>
            </a:r>
            <a:endParaRPr lang="en-IN" dirty="0" smtClean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IN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IN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 = pattern</a:t>
            </a:r>
            <a:endParaRPr lang="en-IN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IN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IN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en-IN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hstring</a:t>
            </a:r>
            <a:r>
              <a:rPr lang="en-IN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:=</a:t>
            </a:r>
            <a:r>
              <a:rPr lang="en-IN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reHash</a:t>
            </a:r>
            <a:r>
              <a:rPr lang="en-IN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m - 1)</a:t>
            </a:r>
            <a:endParaRPr lang="en-IN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IN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not </a:t>
            </a:r>
            <a:r>
              <a:rPr lang="en-IN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found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0" y="6391524"/>
            <a:ext cx="121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BASICS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	NAÏVE SEARCH		|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RABIN-KARP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|	BIOINFORMATICS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4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RABIN-KARP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828800"/>
                <a:ext cx="9601200" cy="2892287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The hash is calculated as:</a:t>
                </a:r>
              </a:p>
              <a:p>
                <a:endParaRPr lang="en-US" dirty="0" smtClean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𝑠𝑡𝑟𝑖𝑛𝑔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𝑝𝑟𝑖𝑚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828800"/>
                <a:ext cx="9601200" cy="2892287"/>
              </a:xfrm>
              <a:blipFill>
                <a:blip r:embed="rId3"/>
                <a:stretch>
                  <a:fillRect l="-63" t="-21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049656" y="3994093"/>
            <a:ext cx="6092688" cy="14539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hash(string, length)</a:t>
            </a:r>
            <a:endParaRPr lang="en-IN" sz="16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IN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length</a:t>
            </a:r>
            <a:endParaRPr lang="en-IN" sz="16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hash := </a:t>
            </a:r>
            <a:r>
              <a:rPr lang="en-IN" sz="16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hash + value(string[</a:t>
            </a:r>
            <a:r>
              <a:rPr lang="en-IN" sz="1600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 * </a:t>
            </a:r>
            <a:r>
              <a:rPr lang="en-IN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prime</a:t>
            </a:r>
            <a:r>
              <a:rPr lang="en-IN" sz="1600" baseline="30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en-IN" sz="16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hash</a:t>
            </a:r>
            <a:endParaRPr lang="en-IN" sz="16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0" y="6391524"/>
            <a:ext cx="121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BASICS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	NAÏVE SEARCH		|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RABIN-KARP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|	BIOINFORMATICS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1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String matching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39947"/>
          </a:xfrm>
        </p:spPr>
        <p:txBody>
          <a:bodyPr>
            <a:noAutofit/>
          </a:bodyPr>
          <a:lstStyle/>
          <a:p>
            <a:r>
              <a:rPr lang="en-US" dirty="0" smtClean="0"/>
              <a:t>Returns the position where a given pattern is found in a text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31492" y="2475782"/>
                <a:ext cx="2677784" cy="332398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45720" indent="0" algn="ctr">
                  <a:lnSpc>
                    <a:spcPct val="150000"/>
                  </a:lnSpc>
                  <a:buNone/>
                </a:pPr>
                <a:r>
                  <a:rPr lang="en-US" sz="2000" dirty="0"/>
                  <a:t>Pattern </a:t>
                </a:r>
                <a:r>
                  <a:rPr lang="en-US" sz="2000" b="1" dirty="0"/>
                  <a:t>P</a:t>
                </a:r>
                <a:r>
                  <a:rPr lang="en-US" sz="2000" dirty="0"/>
                  <a:t> of length </a:t>
                </a:r>
                <a:r>
                  <a:rPr lang="en-US" sz="2000" b="1" dirty="0" smtClean="0"/>
                  <a:t>m</a:t>
                </a:r>
                <a:r>
                  <a:rPr lang="en-US" sz="2000" dirty="0" smtClean="0"/>
                  <a:t> </a:t>
                </a:r>
              </a:p>
              <a:p>
                <a:pPr marL="45720" indent="0" algn="ctr">
                  <a:lnSpc>
                    <a:spcPct val="150000"/>
                  </a:lnSpc>
                  <a:buNone/>
                </a:pPr>
                <a:r>
                  <a:rPr lang="en-US" sz="2000" dirty="0" smtClean="0"/>
                  <a:t>String </a:t>
                </a:r>
                <a:r>
                  <a:rPr lang="en-US" sz="2000" b="1" dirty="0"/>
                  <a:t>S</a:t>
                </a:r>
                <a:r>
                  <a:rPr lang="en-US" sz="2000" dirty="0"/>
                  <a:t> of length </a:t>
                </a:r>
                <a:r>
                  <a:rPr lang="en-US" sz="2000" b="1" dirty="0"/>
                  <a:t>n</a:t>
                </a:r>
              </a:p>
              <a:p>
                <a:pPr marL="4572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IN" sz="2000" dirty="0"/>
              </a:p>
              <a:p>
                <a:pPr marL="45720" indent="0" algn="ctr">
                  <a:lnSpc>
                    <a:spcPct val="150000"/>
                  </a:lnSpc>
                  <a:buNone/>
                </a:pPr>
                <a:r>
                  <a:rPr lang="en-US" sz="2000" dirty="0"/>
                  <a:t>S[</a:t>
                </a:r>
                <a:r>
                  <a:rPr lang="en-US" sz="2000" dirty="0" err="1"/>
                  <a:t>i</a:t>
                </a:r>
                <a:r>
                  <a:rPr lang="en-US" sz="2000" dirty="0"/>
                  <a:t>] = P[0]</a:t>
                </a:r>
              </a:p>
              <a:p>
                <a:pPr marL="45720" indent="0" algn="ctr">
                  <a:lnSpc>
                    <a:spcPct val="150000"/>
                  </a:lnSpc>
                  <a:buNone/>
                </a:pPr>
                <a:r>
                  <a:rPr lang="en-US" sz="2000" dirty="0"/>
                  <a:t>S[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+ 1] = P[1]</a:t>
                </a:r>
              </a:p>
              <a:p>
                <a:pPr marL="45720" indent="0" algn="ctr">
                  <a:lnSpc>
                    <a:spcPct val="150000"/>
                  </a:lnSpc>
                  <a:buNone/>
                </a:pPr>
                <a:r>
                  <a:rPr lang="en-US" sz="2000" dirty="0"/>
                  <a:t>… </a:t>
                </a:r>
              </a:p>
              <a:p>
                <a:pPr marL="45720" indent="0" algn="ctr">
                  <a:lnSpc>
                    <a:spcPct val="150000"/>
                  </a:lnSpc>
                  <a:buNone/>
                </a:pPr>
                <a:r>
                  <a:rPr lang="en-US" sz="2000" dirty="0"/>
                  <a:t>S[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+ m + 1]= P[m - 1</a:t>
                </a:r>
                <a:r>
                  <a:rPr lang="en-US" sz="2000" dirty="0" smtClean="0"/>
                  <a:t>]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492" y="2475782"/>
                <a:ext cx="2677784" cy="3323987"/>
              </a:xfrm>
              <a:prstGeom prst="rect">
                <a:avLst/>
              </a:prstGeom>
              <a:blipFill>
                <a:blip r:embed="rId3"/>
                <a:stretch>
                  <a:fillRect b="-36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634648" y="2860502"/>
            <a:ext cx="1760418" cy="2554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2000" dirty="0" smtClean="0"/>
              <a:t>∑ </a:t>
            </a:r>
            <a:r>
              <a:rPr lang="en-IN" sz="2000" dirty="0"/>
              <a:t>= </a:t>
            </a:r>
            <a:r>
              <a:rPr lang="en-IN" sz="2000" dirty="0" smtClean="0"/>
              <a:t>alphabet</a:t>
            </a:r>
          </a:p>
          <a:p>
            <a:pPr algn="ctr">
              <a:lnSpc>
                <a:spcPct val="200000"/>
              </a:lnSpc>
            </a:pPr>
            <a:r>
              <a:rPr lang="en-IN" sz="2000" dirty="0"/>
              <a:t>∑</a:t>
            </a:r>
            <a:r>
              <a:rPr lang="en-IN" sz="2000" dirty="0" smtClean="0"/>
              <a:t> = {A</a:t>
            </a:r>
            <a:r>
              <a:rPr lang="en-IN" sz="2000" dirty="0"/>
              <a:t>, … , Z} </a:t>
            </a:r>
            <a:endParaRPr lang="en-IN" sz="2000" dirty="0" smtClean="0"/>
          </a:p>
          <a:p>
            <a:pPr algn="ctr">
              <a:lnSpc>
                <a:spcPct val="200000"/>
              </a:lnSpc>
            </a:pPr>
            <a:r>
              <a:rPr lang="en-IN" sz="2000" dirty="0"/>
              <a:t>∑ </a:t>
            </a:r>
            <a:r>
              <a:rPr lang="en-IN" sz="2000" dirty="0" smtClean="0"/>
              <a:t>= </a:t>
            </a:r>
            <a:r>
              <a:rPr lang="en-IN" sz="2000" dirty="0"/>
              <a:t>{0, 1} </a:t>
            </a:r>
            <a:endParaRPr lang="en-IN" sz="2000" dirty="0" smtClean="0"/>
          </a:p>
          <a:p>
            <a:pPr algn="ctr">
              <a:lnSpc>
                <a:spcPct val="200000"/>
              </a:lnSpc>
            </a:pPr>
            <a:r>
              <a:rPr lang="en-IN" sz="2000" dirty="0"/>
              <a:t>∑ </a:t>
            </a:r>
            <a:r>
              <a:rPr lang="en-IN" sz="2000" dirty="0" smtClean="0"/>
              <a:t>= </a:t>
            </a:r>
            <a:r>
              <a:rPr lang="en-IN" sz="2000" dirty="0"/>
              <a:t>{A</a:t>
            </a:r>
            <a:r>
              <a:rPr lang="en-IN" sz="2000" dirty="0" smtClean="0"/>
              <a:t>, C, G, T}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4000" y="6391524"/>
            <a:ext cx="121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BASICS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	NAÏVE SEARCH		|	RABIN-KARP		|	BIOINFORMATICS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9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RABIN-KARP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828801"/>
                <a:ext cx="9601200" cy="2057400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Updating the hash is done as:</a:t>
                </a:r>
              </a:p>
              <a:p>
                <a:pPr marL="45720" indent="0" algn="ctr">
                  <a:lnSpc>
                    <a:spcPct val="150000"/>
                  </a:lnSpc>
                  <a:buNone/>
                </a:pPr>
                <a:r>
                  <a:rPr lang="en-US" i="1" dirty="0" err="1" smtClean="0"/>
                  <a:t>new_hash</a:t>
                </a:r>
                <a:r>
                  <a:rPr lang="en-US" i="1" dirty="0" smtClean="0"/>
                  <a:t> = </a:t>
                </a:r>
                <a:r>
                  <a:rPr lang="en-US" i="1" dirty="0" err="1" smtClean="0"/>
                  <a:t>old_hash</a:t>
                </a:r>
                <a:r>
                  <a:rPr lang="en-US" i="1" dirty="0" smtClean="0"/>
                  <a:t> – </a:t>
                </a:r>
                <a:r>
                  <a:rPr lang="en-US" i="1" dirty="0" err="1" smtClean="0"/>
                  <a:t>val</a:t>
                </a:r>
                <a:r>
                  <a:rPr lang="en-US" i="1" dirty="0" smtClean="0"/>
                  <a:t>(string[</a:t>
                </a:r>
                <a:r>
                  <a:rPr lang="en-US" i="1" dirty="0" err="1" smtClean="0"/>
                  <a:t>old_index</a:t>
                </a:r>
                <a:r>
                  <a:rPr lang="en-US" i="1" dirty="0" smtClean="0"/>
                  <a:t>])</a:t>
                </a:r>
              </a:p>
              <a:p>
                <a:pPr marL="45720" indent="0" algn="ctr">
                  <a:buNone/>
                </a:pPr>
                <a:r>
                  <a:rPr lang="en-US" i="1" dirty="0" err="1" smtClean="0"/>
                  <a:t>new_hash</a:t>
                </a:r>
                <a:r>
                  <a:rPr lang="en-US" i="1" dirty="0" smtClean="0"/>
                  <a:t> = </a:t>
                </a:r>
                <a:r>
                  <a:rPr lang="en-US" i="1" dirty="0" err="1" smtClean="0"/>
                  <a:t>new_hash</a:t>
                </a:r>
                <a:r>
                  <a:rPr lang="en-US" i="1" dirty="0" smtClean="0"/>
                  <a:t> / prime</a:t>
                </a:r>
              </a:p>
              <a:p>
                <a:pPr marL="45720" indent="0" algn="ctr">
                  <a:buNone/>
                </a:pPr>
                <a:r>
                  <a:rPr lang="en-US" i="1" dirty="0" err="1" smtClean="0"/>
                  <a:t>new_hash</a:t>
                </a:r>
                <a:r>
                  <a:rPr lang="en-US" i="1" dirty="0" smtClean="0"/>
                  <a:t> = </a:t>
                </a:r>
                <a:r>
                  <a:rPr lang="en-US" i="1" dirty="0" err="1" smtClean="0"/>
                  <a:t>new_hash</a:t>
                </a:r>
                <a:r>
                  <a:rPr lang="en-US" i="1" dirty="0" smtClean="0"/>
                  <a:t> + </a:t>
                </a:r>
                <a:r>
                  <a:rPr lang="en-US" i="1" dirty="0" err="1" smtClean="0"/>
                  <a:t>val</a:t>
                </a:r>
                <a:r>
                  <a:rPr lang="en-US" i="1" dirty="0" smtClean="0"/>
                  <a:t>(string[new]) *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𝑝𝑟𝑖𝑚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i="1" dirty="0" smtClean="0"/>
                  <a:t> </a:t>
                </a:r>
              </a:p>
              <a:p>
                <a:pPr marL="4572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828801"/>
                <a:ext cx="9601200" cy="2057400"/>
              </a:xfrm>
              <a:blipFill>
                <a:blip r:embed="rId3"/>
                <a:stretch>
                  <a:fillRect l="-63" t="-2959" b="-53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481014" y="4171563"/>
            <a:ext cx="7229972" cy="18200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reHash</a:t>
            </a: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(string, length, old, new, hash)</a:t>
            </a:r>
            <a:endParaRPr lang="en-IN" sz="16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newHash</a:t>
            </a: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:= hash – value(string[old])</a:t>
            </a:r>
            <a:endParaRPr lang="en-IN" sz="16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newHash</a:t>
            </a: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:= </a:t>
            </a:r>
            <a:r>
              <a:rPr lang="en-IN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newHash</a:t>
            </a: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 prime</a:t>
            </a:r>
            <a:endParaRPr lang="en-IN" sz="16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newHash</a:t>
            </a: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:= </a:t>
            </a:r>
            <a:r>
              <a:rPr lang="en-IN" sz="1600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newHash</a:t>
            </a:r>
            <a:r>
              <a:rPr lang="en-IN" sz="16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value(string[new</a:t>
            </a: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 * </a:t>
            </a:r>
            <a:r>
              <a:rPr lang="en-IN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prime</a:t>
            </a:r>
            <a:r>
              <a:rPr lang="en-IN" sz="1600" baseline="30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IN" sz="1600" baseline="30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- 1</a:t>
            </a:r>
            <a:endParaRPr lang="en-IN" sz="16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</a:t>
            </a: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newHash</a:t>
            </a:r>
            <a:endParaRPr lang="en-IN" sz="16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0" y="6391524"/>
            <a:ext cx="121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BASICS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	NAÏVE SEARCH		|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RABIN-KARP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|	BIOINFORMATICS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4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Modular </a:t>
            </a:r>
            <a:r>
              <a:rPr lang="en-US" dirty="0" err="1" smtClean="0"/>
              <a:t>rabin-karp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reduce:	</a:t>
            </a:r>
          </a:p>
          <a:p>
            <a:pPr lvl="1"/>
            <a:r>
              <a:rPr lang="en-US" dirty="0" smtClean="0"/>
              <a:t>Size of the hash result and</a:t>
            </a:r>
          </a:p>
          <a:p>
            <a:pPr lvl="1"/>
            <a:r>
              <a:rPr lang="en-US" dirty="0" smtClean="0"/>
              <a:t># of hash collisions</a:t>
            </a:r>
          </a:p>
          <a:p>
            <a:endParaRPr lang="en-US" dirty="0" smtClean="0"/>
          </a:p>
          <a:p>
            <a:r>
              <a:rPr lang="en-US" dirty="0" smtClean="0"/>
              <a:t>Elements:</a:t>
            </a:r>
          </a:p>
          <a:p>
            <a:pPr lvl="1"/>
            <a:r>
              <a:rPr lang="en-US" dirty="0" smtClean="0"/>
              <a:t>Radix </a:t>
            </a:r>
            <a:r>
              <a:rPr lang="en-US" b="1" dirty="0" smtClean="0"/>
              <a:t>d</a:t>
            </a:r>
          </a:p>
          <a:p>
            <a:pPr lvl="1"/>
            <a:r>
              <a:rPr lang="en-US" dirty="0" smtClean="0"/>
              <a:t>Prime</a:t>
            </a:r>
            <a:r>
              <a:rPr lang="en-US" b="1" dirty="0" smtClean="0"/>
              <a:t> q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000" y="6391524"/>
            <a:ext cx="121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BASICS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	NAÏVE SEARCH		|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RABIN-KARP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|	BIOINFORMATICS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0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BASIS FOR RABIN-</a:t>
            </a:r>
            <a:r>
              <a:rPr lang="en-US" dirty="0" err="1" smtClean="0"/>
              <a:t>karp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668875"/>
              </p:ext>
            </p:extLst>
          </p:nvPr>
        </p:nvGraphicFramePr>
        <p:xfrm>
          <a:off x="3183834" y="2640496"/>
          <a:ext cx="5486400" cy="73152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92416536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61947275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3650983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8364006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4065429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err="1">
                          <a:effectLst/>
                        </a:rPr>
                        <a:t>i</a:t>
                      </a:r>
                      <a:endParaRPr lang="en-IN" sz="18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8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8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</a:t>
                      </a:r>
                      <a:endParaRPr lang="en-IN" sz="18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68845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8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6</a:t>
                      </a:r>
                      <a:endParaRPr lang="en-IN" sz="18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4</a:t>
                      </a:r>
                      <a:endParaRPr lang="en-IN" sz="18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7</a:t>
                      </a:r>
                      <a:endParaRPr lang="en-IN" sz="18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% 23 = </a:t>
                      </a:r>
                      <a:r>
                        <a:rPr lang="en-IN" sz="1800" dirty="0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en-IN" sz="1800" dirty="0">
                        <a:solidFill>
                          <a:srgbClr val="00B050"/>
                        </a:solidFill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5041482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506896"/>
          </a:xfrm>
        </p:spPr>
        <p:txBody>
          <a:bodyPr/>
          <a:lstStyle/>
          <a:p>
            <a:r>
              <a:rPr lang="en-US" dirty="0" smtClean="0"/>
              <a:t>q = 23</a:t>
            </a:r>
          </a:p>
          <a:p>
            <a:pPr marL="45720" indent="0">
              <a:buNone/>
            </a:pPr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4317421"/>
              </p:ext>
            </p:extLst>
          </p:nvPr>
        </p:nvGraphicFramePr>
        <p:xfrm>
          <a:off x="1812234" y="4097131"/>
          <a:ext cx="8229600" cy="14833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8980040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7678015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433568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5049278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8824246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943336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83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59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%</a:t>
                      </a:r>
                      <a:r>
                        <a:rPr lang="en-US" baseline="0" dirty="0" smtClean="0"/>
                        <a:t> 23 =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20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% 23 =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33377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000" y="6391524"/>
            <a:ext cx="121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BASICS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	NAÏVE SEARCH		|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RABIN-KARP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|	BIOINFORMATICS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56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KEY COMPUTATION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10837"/>
              </p:ext>
            </p:extLst>
          </p:nvPr>
        </p:nvGraphicFramePr>
        <p:xfrm>
          <a:off x="975360" y="1971263"/>
          <a:ext cx="10241280" cy="397366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9761778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58451478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76754074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52479851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06596884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30096316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20302863"/>
                    </a:ext>
                  </a:extLst>
                </a:gridCol>
              </a:tblGrid>
              <a:tr h="3612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…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214643"/>
                  </a:ext>
                </a:extLst>
              </a:tr>
              <a:tr h="3612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i="1" dirty="0">
                          <a:solidFill>
                            <a:srgbClr val="7030A0"/>
                          </a:solidFill>
                          <a:effectLst/>
                        </a:rPr>
                        <a:t>current value</a:t>
                      </a:r>
                      <a:endParaRPr lang="en-IN" sz="1600" i="1" dirty="0">
                        <a:solidFill>
                          <a:srgbClr val="7030A0"/>
                        </a:solidFill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6</a:t>
                      </a:r>
                      <a:endParaRPr lang="en-IN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3</a:t>
                      </a: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</a:t>
                      </a: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</a:t>
                      </a: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7</a:t>
                      </a:r>
                      <a:endParaRPr lang="en-IN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5853319"/>
                  </a:ext>
                </a:extLst>
              </a:tr>
              <a:tr h="3612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i="1" dirty="0">
                          <a:solidFill>
                            <a:srgbClr val="7030A0"/>
                          </a:solidFill>
                          <a:effectLst/>
                        </a:rPr>
                        <a:t>new value</a:t>
                      </a:r>
                      <a:endParaRPr lang="en-IN" sz="1600" i="1" dirty="0">
                        <a:solidFill>
                          <a:srgbClr val="7030A0"/>
                        </a:solidFill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3</a:t>
                      </a:r>
                      <a:endParaRPr lang="en-IN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</a:t>
                      </a: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</a:t>
                      </a: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7</a:t>
                      </a: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7711919"/>
                  </a:ext>
                </a:extLst>
              </a:tr>
              <a:tr h="3612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1288020"/>
                  </a:ext>
                </a:extLst>
              </a:tr>
              <a:tr h="3612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3</a:t>
                      </a: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</a:t>
                      </a: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</a:t>
                      </a: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i="1" dirty="0">
                          <a:solidFill>
                            <a:srgbClr val="7030A0"/>
                          </a:solidFill>
                          <a:effectLst/>
                        </a:rPr>
                        <a:t>current value</a:t>
                      </a:r>
                      <a:endParaRPr lang="en-IN" sz="1600" i="1" dirty="0">
                        <a:solidFill>
                          <a:srgbClr val="7030A0"/>
                        </a:solidFill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804084"/>
                  </a:ext>
                </a:extLst>
              </a:tr>
              <a:tr h="3612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-</a:t>
                      </a:r>
                      <a:endParaRPr lang="en-IN" sz="1600" b="1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16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i="1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600" i="1" dirty="0">
                        <a:solidFill>
                          <a:srgbClr val="7030A0"/>
                        </a:solidFill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i="1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600" i="1">
                        <a:solidFill>
                          <a:srgbClr val="7030A0"/>
                        </a:solidFill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6604905"/>
                  </a:ext>
                </a:extLst>
              </a:tr>
              <a:tr h="3612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 </a:t>
                      </a:r>
                      <a:endParaRPr lang="en-IN" sz="1600" b="1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i="1" dirty="0">
                          <a:solidFill>
                            <a:srgbClr val="7030A0"/>
                          </a:solidFill>
                          <a:effectLst/>
                        </a:rPr>
                        <a:t>subtract leading digit</a:t>
                      </a:r>
                      <a:endParaRPr lang="en-IN" sz="1600" i="1" dirty="0">
                        <a:solidFill>
                          <a:srgbClr val="7030A0"/>
                        </a:solidFill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50784"/>
                  </a:ext>
                </a:extLst>
              </a:tr>
              <a:tr h="3612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*</a:t>
                      </a:r>
                      <a:endParaRPr lang="en-IN" sz="1600" b="1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i="1" dirty="0">
                          <a:solidFill>
                            <a:srgbClr val="7030A0"/>
                          </a:solidFill>
                          <a:effectLst/>
                        </a:rPr>
                        <a:t>multiply by radix</a:t>
                      </a:r>
                      <a:endParaRPr lang="en-IN" sz="1600" i="1" dirty="0">
                        <a:solidFill>
                          <a:srgbClr val="7030A0"/>
                        </a:solidFill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089628"/>
                  </a:ext>
                </a:extLst>
              </a:tr>
              <a:tr h="3612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 </a:t>
                      </a:r>
                      <a:endParaRPr lang="en-IN" sz="1600" b="1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i="1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600" i="1" dirty="0">
                        <a:solidFill>
                          <a:srgbClr val="7030A0"/>
                        </a:solidFill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i="1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600" i="1">
                        <a:solidFill>
                          <a:srgbClr val="7030A0"/>
                        </a:solidFill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4992059"/>
                  </a:ext>
                </a:extLst>
              </a:tr>
              <a:tr h="3612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+</a:t>
                      </a:r>
                      <a:endParaRPr lang="en-IN" sz="1600" b="1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B050"/>
                          </a:solidFill>
                          <a:effectLst/>
                        </a:rPr>
                        <a:t>7</a:t>
                      </a:r>
                      <a:endParaRPr lang="en-IN" sz="1600" dirty="0">
                        <a:solidFill>
                          <a:srgbClr val="00B050"/>
                        </a:solidFill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i="1" dirty="0">
                          <a:solidFill>
                            <a:srgbClr val="7030A0"/>
                          </a:solidFill>
                          <a:effectLst/>
                        </a:rPr>
                        <a:t>add trailing digit</a:t>
                      </a:r>
                      <a:endParaRPr lang="en-IN" sz="1600" i="1" dirty="0">
                        <a:solidFill>
                          <a:srgbClr val="7030A0"/>
                        </a:solidFill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383"/>
                  </a:ext>
                </a:extLst>
              </a:tr>
              <a:tr h="3612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</a:t>
                      </a: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</a:t>
                      </a: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7</a:t>
                      </a: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i="1" dirty="0">
                          <a:solidFill>
                            <a:srgbClr val="7030A0"/>
                          </a:solidFill>
                          <a:effectLst/>
                        </a:rPr>
                        <a:t>new value</a:t>
                      </a:r>
                      <a:endParaRPr lang="en-IN" sz="1600" i="1" dirty="0">
                        <a:solidFill>
                          <a:srgbClr val="7030A0"/>
                        </a:solidFill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490443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295400" y="1523999"/>
            <a:ext cx="9601200" cy="506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 = 10</a:t>
            </a:r>
          </a:p>
          <a:p>
            <a:pPr marL="45720" indent="0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4000" y="6391524"/>
            <a:ext cx="121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BASICS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	NAÏVE SEARCH		|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RABIN-KARP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|	BIOINFORMATICS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45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Horner’s method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720508"/>
              </p:ext>
            </p:extLst>
          </p:nvPr>
        </p:nvGraphicFramePr>
        <p:xfrm>
          <a:off x="1241979" y="2057400"/>
          <a:ext cx="9708042" cy="274320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618007">
                  <a:extLst>
                    <a:ext uri="{9D8B030D-6E8A-4147-A177-3AD203B41FA5}">
                      <a16:colId xmlns:a16="http://schemas.microsoft.com/office/drawing/2014/main" val="3233617833"/>
                    </a:ext>
                  </a:extLst>
                </a:gridCol>
                <a:gridCol w="1618007">
                  <a:extLst>
                    <a:ext uri="{9D8B030D-6E8A-4147-A177-3AD203B41FA5}">
                      <a16:colId xmlns:a16="http://schemas.microsoft.com/office/drawing/2014/main" val="1714776907"/>
                    </a:ext>
                  </a:extLst>
                </a:gridCol>
                <a:gridCol w="1618007">
                  <a:extLst>
                    <a:ext uri="{9D8B030D-6E8A-4147-A177-3AD203B41FA5}">
                      <a16:colId xmlns:a16="http://schemas.microsoft.com/office/drawing/2014/main" val="3239771175"/>
                    </a:ext>
                  </a:extLst>
                </a:gridCol>
                <a:gridCol w="1618007">
                  <a:extLst>
                    <a:ext uri="{9D8B030D-6E8A-4147-A177-3AD203B41FA5}">
                      <a16:colId xmlns:a16="http://schemas.microsoft.com/office/drawing/2014/main" val="2177210076"/>
                    </a:ext>
                  </a:extLst>
                </a:gridCol>
                <a:gridCol w="1618007">
                  <a:extLst>
                    <a:ext uri="{9D8B030D-6E8A-4147-A177-3AD203B41FA5}">
                      <a16:colId xmlns:a16="http://schemas.microsoft.com/office/drawing/2014/main" val="2160675942"/>
                    </a:ext>
                  </a:extLst>
                </a:gridCol>
                <a:gridCol w="1618007">
                  <a:extLst>
                    <a:ext uri="{9D8B030D-6E8A-4147-A177-3AD203B41FA5}">
                      <a16:colId xmlns:a16="http://schemas.microsoft.com/office/drawing/2014/main" val="319600303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</a:rPr>
                        <a:t>i</a:t>
                      </a: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</a:t>
                      </a: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</a:t>
                      </a: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</a:t>
                      </a: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256055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3</a:t>
                      </a: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</a:t>
                      </a: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</a:t>
                      </a: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92231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</a:t>
                      </a: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3</a:t>
                      </a: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% 23 = </a:t>
                      </a:r>
                      <a:r>
                        <a:rPr lang="en-IN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en-IN" sz="16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956371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</a:t>
                      </a: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3</a:t>
                      </a: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</a:t>
                      </a: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% 23 = (3 * 10 + 1) % 23 = </a:t>
                      </a:r>
                      <a:r>
                        <a:rPr lang="en-IN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8</a:t>
                      </a:r>
                      <a:endParaRPr lang="en-IN" sz="16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791041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</a:t>
                      </a: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3</a:t>
                      </a: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</a:t>
                      </a: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</a:t>
                      </a: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% 23 = (8 * 10 + 2</a:t>
                      </a:r>
                      <a:r>
                        <a:rPr lang="en-IN" sz="1600" dirty="0" smtClean="0">
                          <a:effectLst/>
                        </a:rPr>
                        <a:t>) % 23 </a:t>
                      </a:r>
                      <a:r>
                        <a:rPr lang="en-IN" sz="1600" dirty="0">
                          <a:effectLst/>
                        </a:rPr>
                        <a:t>= </a:t>
                      </a:r>
                      <a:r>
                        <a:rPr lang="en-IN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13</a:t>
                      </a:r>
                      <a:endParaRPr lang="en-IN" sz="16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465894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00" y="6391524"/>
            <a:ext cx="121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BASICS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	NAÏVE SEARCH		|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RABIN-KARP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|	BIOINFORMATICS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58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Modular </a:t>
            </a:r>
            <a:r>
              <a:rPr lang="en-US" dirty="0" err="1" smtClean="0"/>
              <a:t>rabin-karp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3210753" y="1123867"/>
                <a:ext cx="5770494" cy="518449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1350" b="1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function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1350" dirty="0" err="1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rabin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</a:t>
                </a:r>
                <a:r>
                  <a:rPr lang="en-IN" sz="1350" dirty="0" err="1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karp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-matcher(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T, P, d, q)</a:t>
                </a:r>
                <a:endParaRPr lang="en-IN" sz="1350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    n := </a:t>
                </a:r>
                <a:r>
                  <a:rPr lang="en-IN" sz="1350" dirty="0" err="1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T.</a:t>
                </a:r>
                <a:r>
                  <a:rPr lang="en-IN" sz="1350" dirty="0" err="1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length</a:t>
                </a:r>
                <a:endParaRPr lang="en-IN" sz="1350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    m :=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SYT"/>
                    <a:cs typeface="Times New Roman" panose="02020603050405020304" pitchFamily="18" charset="0"/>
                  </a:rPr>
                  <a:t> </a:t>
                </a:r>
                <a:r>
                  <a:rPr lang="en-IN" sz="1350" dirty="0" err="1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P.</a:t>
                </a:r>
                <a:r>
                  <a:rPr lang="en-IN" sz="1350" dirty="0" err="1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length</a:t>
                </a:r>
                <a:endParaRPr lang="en-IN" sz="1350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    h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SYT"/>
                    <a:cs typeface="Times New Roman" panose="02020603050405020304" pitchFamily="18" charset="0"/>
                  </a:rPr>
                  <a:t>:=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350" i="1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350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  <m:t>d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1350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  <m:t>m</m:t>
                        </m:r>
                        <m:r>
                          <a:rPr lang="en-IN" sz="1350" i="1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  <m:t>−</m:t>
                        </m:r>
                        <m:r>
                          <a:rPr lang="en-IN" sz="1350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  <m:t>1</m:t>
                        </m:r>
                      </m:sup>
                    </m:sSup>
                    <m:r>
                      <a:rPr lang="en-IN" sz="1350">
                        <a:effectLst/>
                        <a:latin typeface="Cambria Math" panose="02040503050406030204" pitchFamily="18" charset="0"/>
                        <a:ea typeface="MT2MIS"/>
                        <a:cs typeface="Courier New" panose="02070309020205020404" pitchFamily="49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IN" sz="135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mod</m:t>
                    </m:r>
                    <m:r>
                      <a:rPr lang="en-IN" sz="135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1350">
                        <a:effectLst/>
                        <a:latin typeface="Cambria Math" panose="02040503050406030204" pitchFamily="18" charset="0"/>
                        <a:ea typeface="MT2MIT"/>
                        <a:cs typeface="Courier New" panose="02070309020205020404" pitchFamily="49" charset="0"/>
                      </a:rPr>
                      <m:t>q</m:t>
                    </m:r>
                  </m:oMath>
                </a14:m>
                <a:endParaRPr lang="en-IN" sz="1350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    p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SYT"/>
                    <a:cs typeface="Times New Roman" panose="02020603050405020304" pitchFamily="18" charset="0"/>
                  </a:rPr>
                  <a:t>:=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0</a:t>
                </a:r>
                <a:endParaRPr lang="en-IN" sz="1350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350" i="1">
                            <a:effectLst/>
                            <a:latin typeface="Cambria Math" panose="02040503050406030204" pitchFamily="18" charset="0"/>
                            <a:ea typeface="MT2SYT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350">
                            <a:effectLst/>
                            <a:latin typeface="Cambria Math" panose="02040503050406030204" pitchFamily="18" charset="0"/>
                            <a:ea typeface="MT2SYT"/>
                            <a:cs typeface="Courier New" panose="02070309020205020404" pitchFamily="49" charset="0"/>
                          </a:rPr>
                          <m:t>t</m:t>
                        </m:r>
                      </m:e>
                      <m:sub>
                        <m:r>
                          <a:rPr lang="en-IN" sz="1350">
                            <a:effectLst/>
                            <a:latin typeface="Cambria Math" panose="02040503050406030204" pitchFamily="18" charset="0"/>
                            <a:ea typeface="MT2SYT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SYT"/>
                    <a:cs typeface="Times New Roman" panose="02020603050405020304" pitchFamily="18" charset="0"/>
                  </a:rPr>
                  <a:t>:=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0</a:t>
                </a:r>
                <a:endParaRPr lang="en-IN" sz="1350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1350" b="1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for </a:t>
                </a:r>
                <a:r>
                  <a:rPr lang="en-IN" sz="1350" dirty="0" err="1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i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SYT"/>
                    <a:cs typeface="Times New Roman" panose="02020603050405020304" pitchFamily="18" charset="0"/>
                  </a:rPr>
                  <a:t>=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1 </a:t>
                </a:r>
                <a:r>
                  <a:rPr lang="en-IN" sz="1350" b="1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m</a:t>
                </a:r>
                <a:endParaRPr lang="en-IN" sz="1350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        p :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SYT"/>
                    <a:cs typeface="Times New Roman" panose="02020603050405020304" pitchFamily="18" charset="0"/>
                  </a:rPr>
                  <a:t>=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(d * p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SYT"/>
                    <a:cs typeface="Times New Roman" panose="02020603050405020304" pitchFamily="18" charset="0"/>
                  </a:rPr>
                  <a:t>+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P[</a:t>
                </a:r>
                <a:r>
                  <a:rPr lang="en-IN" sz="1350" dirty="0" err="1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i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])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q</a:t>
                </a:r>
                <a:endParaRPr lang="en-IN" sz="1350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350" i="1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350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  <m:t>t</m:t>
                        </m:r>
                      </m:e>
                      <m:sub>
                        <m:r>
                          <a:rPr lang="en-IN" sz="1350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 := (d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350" i="1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350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  <m:t>t</m:t>
                        </m:r>
                      </m:e>
                      <m:sub>
                        <m:r>
                          <a:rPr lang="en-IN" sz="1350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 + </a:t>
                </a:r>
                <a:r>
                  <a:rPr lang="en-IN" sz="1350" dirty="0" smtClean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T[</a:t>
                </a:r>
                <a:r>
                  <a:rPr lang="en-IN" sz="1350" dirty="0" err="1" smtClean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i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]) mod </a:t>
                </a:r>
                <a:r>
                  <a:rPr lang="en-IN" sz="1350" dirty="0" smtClean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q</a:t>
                </a:r>
                <a:endParaRPr lang="en-IN" sz="1350" dirty="0" smtClean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1350" dirty="0" smtClean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    </a:t>
                </a:r>
                <a:r>
                  <a:rPr lang="en-IN" sz="1350" b="1" dirty="0" smtClean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s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SYT"/>
                    <a:cs typeface="Times New Roman" panose="02020603050405020304" pitchFamily="18" charset="0"/>
                  </a:rPr>
                  <a:t>=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0 </a:t>
                </a:r>
                <a:r>
                  <a:rPr lang="en-IN" sz="1350" b="1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n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SYT"/>
                    <a:cs typeface="Times New Roman" panose="02020603050405020304" pitchFamily="18" charset="0"/>
                  </a:rPr>
                  <a:t>-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m </a:t>
                </a:r>
                <a:endParaRPr lang="en-IN" sz="1350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1350" b="1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if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p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35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N" sz="135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  <m:sub>
                        <m:r>
                          <a:rPr lang="en-IN" sz="135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𝑠</m:t>
                        </m:r>
                      </m:sub>
                    </m:sSub>
                  </m:oMath>
                </a14:m>
                <a:endParaRPr lang="en-IN" sz="1350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1350" b="1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if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P[1 .. m] == T[s + 1 .. s + m]</a:t>
                </a:r>
                <a:endParaRPr lang="en-IN" sz="1350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135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</a:t>
                </a:r>
                <a:r>
                  <a:rPr lang="en-IN" sz="1350" b="1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return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</a:t>
                </a:r>
                <a:endParaRPr lang="en-IN" sz="1350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1350" b="1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if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s &lt; n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SYT"/>
                    <a:cs typeface="Times New Roman" panose="02020603050405020304" pitchFamily="18" charset="0"/>
                  </a:rPr>
                  <a:t> -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m</a:t>
                </a:r>
                <a:endParaRPr lang="en-IN" sz="1350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350" i="1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350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1350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  <m:t>s</m:t>
                        </m:r>
                        <m:r>
                          <a:rPr lang="en-IN" sz="1350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  <m:t>+1</m:t>
                        </m:r>
                      </m:sub>
                    </m:sSub>
                    <m:r>
                      <a:rPr lang="en-IN" sz="1350">
                        <a:effectLst/>
                        <a:latin typeface="Cambria Math" panose="02040503050406030204" pitchFamily="18" charset="0"/>
                        <a:ea typeface="MT2MIT"/>
                        <a:cs typeface="Courier New" panose="02070309020205020404" pitchFamily="49" charset="0"/>
                      </a:rPr>
                      <m:t>=</m:t>
                    </m:r>
                    <m:d>
                      <m:dPr>
                        <m:ctrlPr>
                          <a:rPr lang="en-IN" sz="1350" i="1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1350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  <m:t>d</m:t>
                        </m:r>
                        <m:r>
                          <a:rPr lang="en-IN" sz="1350" i="1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  <m:t>∗</m:t>
                        </m:r>
                        <m:r>
                          <a:rPr lang="en-IN" sz="1350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  <m:t> </m:t>
                        </m:r>
                        <m:d>
                          <m:dPr>
                            <m:ctrlPr>
                              <a:rPr lang="en-IN" sz="1350" i="1">
                                <a:effectLst/>
                                <a:latin typeface="Cambria Math" panose="02040503050406030204" pitchFamily="18" charset="0"/>
                                <a:ea typeface="MT2MIT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350" i="1">
                                    <a:effectLst/>
                                    <a:latin typeface="Cambria Math" panose="02040503050406030204" pitchFamily="18" charset="0"/>
                                    <a:ea typeface="MT2MIT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1350">
                                    <a:effectLst/>
                                    <a:latin typeface="Cambria Math" panose="02040503050406030204" pitchFamily="18" charset="0"/>
                                    <a:ea typeface="MT2MIT"/>
                                    <a:cs typeface="Courier New" panose="02070309020205020404" pitchFamily="49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1350">
                                    <a:effectLst/>
                                    <a:latin typeface="Cambria Math" panose="02040503050406030204" pitchFamily="18" charset="0"/>
                                    <a:ea typeface="MT2MIT"/>
                                    <a:cs typeface="Courier New" panose="02070309020205020404" pitchFamily="49" charset="0"/>
                                  </a:rPr>
                                  <m:t>s</m:t>
                                </m:r>
                              </m:sub>
                            </m:sSub>
                            <m:r>
                              <a:rPr lang="en-IN" sz="1350" i="1">
                                <a:effectLst/>
                                <a:latin typeface="Cambria Math" panose="02040503050406030204" pitchFamily="18" charset="0"/>
                                <a:ea typeface="MT2MIT"/>
                                <a:cs typeface="Courier New" panose="02070309020205020404" pitchFamily="49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IN" sz="1350">
                                <a:effectLst/>
                                <a:latin typeface="Cambria Math" panose="02040503050406030204" pitchFamily="18" charset="0"/>
                                <a:ea typeface="MT2MIT"/>
                                <a:cs typeface="Courier New" panose="02070309020205020404" pitchFamily="49" charset="0"/>
                              </a:rPr>
                              <m:t>T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1350" i="1">
                                    <a:effectLst/>
                                    <a:latin typeface="Cambria Math" panose="02040503050406030204" pitchFamily="18" charset="0"/>
                                    <a:ea typeface="MT2MIT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IN" sz="1350">
                                    <a:effectLst/>
                                    <a:latin typeface="Cambria Math" panose="02040503050406030204" pitchFamily="18" charset="0"/>
                                    <a:ea typeface="MT2MIT"/>
                                    <a:cs typeface="Courier New" panose="02070309020205020404" pitchFamily="49" charset="0"/>
                                  </a:rPr>
                                  <m:t>s</m:t>
                                </m:r>
                                <m:r>
                                  <a:rPr lang="en-IN" sz="1350">
                                    <a:effectLst/>
                                    <a:latin typeface="Cambria Math" panose="02040503050406030204" pitchFamily="18" charset="0"/>
                                    <a:ea typeface="MT2MIT"/>
                                    <a:cs typeface="Courier New" panose="02070309020205020404" pitchFamily="49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IN" sz="1350">
                                <a:effectLst/>
                                <a:latin typeface="Cambria Math" panose="02040503050406030204" pitchFamily="18" charset="0"/>
                                <a:ea typeface="MT2MIT"/>
                                <a:cs typeface="Courier New" panose="02070309020205020404" pitchFamily="49" charset="0"/>
                              </a:rPr>
                              <m:t> </m:t>
                            </m:r>
                            <m:r>
                              <a:rPr lang="en-IN" sz="1350" i="1">
                                <a:effectLst/>
                                <a:latin typeface="Cambria Math" panose="02040503050406030204" pitchFamily="18" charset="0"/>
                                <a:ea typeface="MT2MIT"/>
                                <a:cs typeface="Courier New" panose="02070309020205020404" pitchFamily="49" charset="0"/>
                              </a:rPr>
                              <m:t>∗</m:t>
                            </m:r>
                            <m:r>
                              <a:rPr lang="en-IN" sz="1350">
                                <a:effectLst/>
                                <a:latin typeface="Cambria Math" panose="02040503050406030204" pitchFamily="18" charset="0"/>
                                <a:ea typeface="MT2MIT"/>
                                <a:cs typeface="Courier New" panose="02070309020205020404" pitchFamily="49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1350">
                                <a:effectLst/>
                                <a:latin typeface="Cambria Math" panose="02040503050406030204" pitchFamily="18" charset="0"/>
                                <a:ea typeface="MT2MIT"/>
                                <a:cs typeface="Courier New" panose="02070309020205020404" pitchFamily="49" charset="0"/>
                              </a:rPr>
                              <m:t>h</m:t>
                            </m:r>
                          </m:e>
                        </m:d>
                        <m:r>
                          <a:rPr lang="en-IN" sz="1350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IN" sz="1350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  <m:t>T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1350" i="1">
                                <a:effectLst/>
                                <a:latin typeface="Cambria Math" panose="02040503050406030204" pitchFamily="18" charset="0"/>
                                <a:ea typeface="MT2MIT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1350">
                                <a:effectLst/>
                                <a:latin typeface="Cambria Math" panose="02040503050406030204" pitchFamily="18" charset="0"/>
                                <a:ea typeface="MT2MIT"/>
                                <a:cs typeface="Courier New" panose="02070309020205020404" pitchFamily="49" charset="0"/>
                              </a:rPr>
                              <m:t>s</m:t>
                            </m:r>
                            <m:r>
                              <a:rPr lang="en-IN" sz="1350">
                                <a:effectLst/>
                                <a:latin typeface="Cambria Math" panose="02040503050406030204" pitchFamily="18" charset="0"/>
                                <a:ea typeface="MT2MIT"/>
                                <a:cs typeface="Courier New" panose="02070309020205020404" pitchFamily="49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IN" sz="1350">
                                <a:effectLst/>
                                <a:latin typeface="Cambria Math" panose="02040503050406030204" pitchFamily="18" charset="0"/>
                                <a:ea typeface="MT2MIT"/>
                                <a:cs typeface="Courier New" panose="02070309020205020404" pitchFamily="49" charset="0"/>
                              </a:rPr>
                              <m:t>m</m:t>
                            </m:r>
                            <m:r>
                              <a:rPr lang="en-IN" sz="1350">
                                <a:effectLst/>
                                <a:latin typeface="Cambria Math" panose="02040503050406030204" pitchFamily="18" charset="0"/>
                                <a:ea typeface="MT2MIT"/>
                                <a:cs typeface="Courier New" panose="02070309020205020404" pitchFamily="49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IN" sz="1350">
                        <a:effectLst/>
                        <a:latin typeface="Cambria Math" panose="02040503050406030204" pitchFamily="18" charset="0"/>
                        <a:ea typeface="MT2MIT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1350">
                        <a:effectLst/>
                        <a:latin typeface="Cambria Math" panose="02040503050406030204" pitchFamily="18" charset="0"/>
                        <a:ea typeface="MT2MIT"/>
                        <a:cs typeface="Courier New" panose="02070309020205020404" pitchFamily="49" charset="0"/>
                      </a:rPr>
                      <m:t>mod</m:t>
                    </m:r>
                    <m:r>
                      <a:rPr lang="en-IN" sz="1350">
                        <a:effectLst/>
                        <a:latin typeface="Cambria Math" panose="02040503050406030204" pitchFamily="18" charset="0"/>
                        <a:ea typeface="MT2MIT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1350">
                        <a:effectLst/>
                        <a:latin typeface="Cambria Math" panose="02040503050406030204" pitchFamily="18" charset="0"/>
                        <a:ea typeface="MT2MIT"/>
                        <a:cs typeface="Courier New" panose="02070309020205020404" pitchFamily="49" charset="0"/>
                      </a:rPr>
                      <m:t>q</m:t>
                    </m:r>
                  </m:oMath>
                </a14:m>
                <a:endParaRPr lang="en-IN" sz="1350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    </a:t>
                </a:r>
                <a:r>
                  <a:rPr lang="en-IN" sz="1350" b="1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return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 not found</a:t>
                </a:r>
                <a:endParaRPr lang="en-IN" sz="1350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0753" y="1123867"/>
                <a:ext cx="5770494" cy="5184496"/>
              </a:xfrm>
              <a:prstGeom prst="rect">
                <a:avLst/>
              </a:prstGeom>
              <a:blipFill>
                <a:blip r:embed="rId2"/>
                <a:stretch>
                  <a:fillRect l="-211" b="-117"/>
                </a:stretch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4000" y="6391524"/>
            <a:ext cx="121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BASICS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	NAÏVE SEARCH		|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RABIN-KARP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|	BIOINFORMATICS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24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analysis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524313"/>
                  </p:ext>
                </p:extLst>
              </p:nvPr>
            </p:nvGraphicFramePr>
            <p:xfrm>
              <a:off x="6247661" y="2686251"/>
              <a:ext cx="5785314" cy="2124285"/>
            </p:xfrm>
            <a:graphic>
              <a:graphicData uri="http://schemas.openxmlformats.org/drawingml/2006/table">
                <a:tbl>
                  <a:tblPr firstRow="1" firstCol="1" bandRow="1">
                    <a:tableStyleId>{1E171933-4619-4E11-9A3F-F7608DF75F80}</a:tableStyleId>
                  </a:tblPr>
                  <a:tblGrid>
                    <a:gridCol w="1928438">
                      <a:extLst>
                        <a:ext uri="{9D8B030D-6E8A-4147-A177-3AD203B41FA5}">
                          <a16:colId xmlns:a16="http://schemas.microsoft.com/office/drawing/2014/main" val="3985091153"/>
                        </a:ext>
                      </a:extLst>
                    </a:gridCol>
                    <a:gridCol w="1928438">
                      <a:extLst>
                        <a:ext uri="{9D8B030D-6E8A-4147-A177-3AD203B41FA5}">
                          <a16:colId xmlns:a16="http://schemas.microsoft.com/office/drawing/2014/main" val="3610445162"/>
                        </a:ext>
                      </a:extLst>
                    </a:gridCol>
                    <a:gridCol w="1928438">
                      <a:extLst>
                        <a:ext uri="{9D8B030D-6E8A-4147-A177-3AD203B41FA5}">
                          <a16:colId xmlns:a16="http://schemas.microsoft.com/office/drawing/2014/main" val="3969851652"/>
                        </a:ext>
                      </a:extLst>
                    </a:gridCol>
                  </a:tblGrid>
                  <a:tr h="424857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600" dirty="0" smtClean="0">
                              <a:effectLst/>
                            </a:rPr>
                            <a:t>Complexities</a:t>
                          </a:r>
                          <a:endParaRPr lang="en-IN" sz="16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215" marR="66215" marT="0" marB="0" anchor="ctr">
                        <a:lnR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IN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Rabin Karp</a:t>
                          </a:r>
                        </a:p>
                      </a:txBody>
                      <a:tcPr marL="68580" marR="68580" marT="0" marB="0" anchor="ctr">
                        <a:lnL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39727642"/>
                      </a:ext>
                    </a:extLst>
                  </a:tr>
                  <a:tr h="424857">
                    <a:tc row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600" dirty="0">
                              <a:effectLst/>
                            </a:rPr>
                            <a:t>Performance</a:t>
                          </a:r>
                          <a:endParaRPr lang="en-IN" sz="16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215" marR="66215" marT="0" marB="0" anchor="ctr">
                        <a:lnR w="127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effectLst/>
                            </a:rPr>
                            <a:t>Best</a:t>
                          </a:r>
                          <a:endParaRPr lang="en-IN" sz="1600" b="1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215" marR="66215" marT="0" marB="0" anchor="ctr">
                        <a:lnL w="127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𝛺</m:t>
                                </m:r>
                                <m:r>
                                  <a:rPr lang="en-IN" sz="16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</m:t>
                                </m:r>
                                <m:r>
                                  <a:rPr lang="en-IN" sz="16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  <m:r>
                                  <a:rPr lang="en-IN" sz="16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en-IN" sz="16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lang="en-IN" sz="16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600" b="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597880347"/>
                      </a:ext>
                    </a:extLst>
                  </a:tr>
                  <a:tr h="424857">
                    <a:tc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effectLst/>
                            </a:rPr>
                            <a:t>Average</a:t>
                          </a:r>
                          <a:endParaRPr lang="en-IN" sz="1600" b="1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215" marR="66215" marT="0" marB="0" anchor="ctr">
                        <a:lnL w="127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𝜃</m:t>
                                </m:r>
                                <m:r>
                                  <a:rPr lang="en-IN" sz="16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</m:t>
                                </m:r>
                                <m:r>
                                  <a:rPr lang="en-IN" sz="16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  <m:r>
                                  <a:rPr lang="en-IN" sz="16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en-IN" sz="16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lang="en-IN" sz="16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600" b="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41912864"/>
                      </a:ext>
                    </a:extLst>
                  </a:tr>
                  <a:tr h="424857">
                    <a:tc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effectLst/>
                            </a:rPr>
                            <a:t>Worst</a:t>
                          </a:r>
                          <a:endParaRPr lang="en-IN" sz="1600" b="1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215" marR="66215" marT="0" marB="0" anchor="ctr">
                        <a:lnL w="127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lang="en-IN" sz="16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</m:t>
                                </m:r>
                                <m:r>
                                  <a:rPr lang="en-IN" sz="16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𝑚𝑛</m:t>
                                </m:r>
                                <m:r>
                                  <a:rPr lang="en-IN" sz="16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600" b="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57609071"/>
                      </a:ext>
                    </a:extLst>
                  </a:tr>
                  <a:tr h="424857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600">
                              <a:effectLst/>
                            </a:rPr>
                            <a:t>Space</a:t>
                          </a:r>
                          <a:endParaRPr lang="en-IN" sz="16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215" marR="66215" marT="0" marB="0" anchor="ctr">
                        <a:lnR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lang="en-IN" sz="16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</m:t>
                                </m:r>
                                <m:r>
                                  <a:rPr lang="en-IN" sz="16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  <m:r>
                                  <a:rPr lang="en-IN" sz="16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600" b="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973425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524313"/>
                  </p:ext>
                </p:extLst>
              </p:nvPr>
            </p:nvGraphicFramePr>
            <p:xfrm>
              <a:off x="6247661" y="2686251"/>
              <a:ext cx="5785314" cy="2124285"/>
            </p:xfrm>
            <a:graphic>
              <a:graphicData uri="http://schemas.openxmlformats.org/drawingml/2006/table">
                <a:tbl>
                  <a:tblPr firstRow="1" firstCol="1" bandRow="1">
                    <a:tableStyleId>{1E171933-4619-4E11-9A3F-F7608DF75F80}</a:tableStyleId>
                  </a:tblPr>
                  <a:tblGrid>
                    <a:gridCol w="1928438">
                      <a:extLst>
                        <a:ext uri="{9D8B030D-6E8A-4147-A177-3AD203B41FA5}">
                          <a16:colId xmlns:a16="http://schemas.microsoft.com/office/drawing/2014/main" val="3985091153"/>
                        </a:ext>
                      </a:extLst>
                    </a:gridCol>
                    <a:gridCol w="1928438">
                      <a:extLst>
                        <a:ext uri="{9D8B030D-6E8A-4147-A177-3AD203B41FA5}">
                          <a16:colId xmlns:a16="http://schemas.microsoft.com/office/drawing/2014/main" val="3610445162"/>
                        </a:ext>
                      </a:extLst>
                    </a:gridCol>
                    <a:gridCol w="1928438">
                      <a:extLst>
                        <a:ext uri="{9D8B030D-6E8A-4147-A177-3AD203B41FA5}">
                          <a16:colId xmlns:a16="http://schemas.microsoft.com/office/drawing/2014/main" val="3969851652"/>
                        </a:ext>
                      </a:extLst>
                    </a:gridCol>
                  </a:tblGrid>
                  <a:tr h="424857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600" dirty="0" smtClean="0">
                              <a:effectLst/>
                            </a:rPr>
                            <a:t>Complexities</a:t>
                          </a:r>
                          <a:endParaRPr lang="en-IN" sz="16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215" marR="66215" marT="0" marB="0" anchor="ctr">
                        <a:lnR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IN" sz="20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Rabin Karp</a:t>
                          </a:r>
                        </a:p>
                      </a:txBody>
                      <a:tcPr marL="68580" marR="68580" marT="0" marB="0" anchor="ctr">
                        <a:lnL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39727642"/>
                      </a:ext>
                    </a:extLst>
                  </a:tr>
                  <a:tr h="424857">
                    <a:tc row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600" dirty="0">
                              <a:effectLst/>
                            </a:rPr>
                            <a:t>Performance</a:t>
                          </a:r>
                          <a:endParaRPr lang="en-IN" sz="1600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215" marR="66215" marT="0" marB="0" anchor="ctr">
                        <a:lnR w="127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effectLst/>
                            </a:rPr>
                            <a:t>Best</a:t>
                          </a:r>
                          <a:endParaRPr lang="en-IN" sz="1600" b="1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215" marR="66215" marT="0" marB="0" anchor="ctr">
                        <a:lnL w="127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0000" t="-101429" r="-631" b="-3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7880347"/>
                      </a:ext>
                    </a:extLst>
                  </a:tr>
                  <a:tr h="424857">
                    <a:tc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effectLst/>
                            </a:rPr>
                            <a:t>Average</a:t>
                          </a:r>
                          <a:endParaRPr lang="en-IN" sz="1600" b="1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215" marR="66215" marT="0" marB="0" anchor="ctr">
                        <a:lnL w="127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0000" t="-201429" r="-631" b="-2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1912864"/>
                      </a:ext>
                    </a:extLst>
                  </a:tr>
                  <a:tr h="424857">
                    <a:tc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600" b="1" dirty="0">
                              <a:effectLst/>
                            </a:rPr>
                            <a:t>Worst</a:t>
                          </a:r>
                          <a:endParaRPr lang="en-IN" sz="1600" b="1" dirty="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215" marR="66215" marT="0" marB="0" anchor="ctr">
                        <a:lnL w="127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0000" t="-301429" r="-631" b="-1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609071"/>
                      </a:ext>
                    </a:extLst>
                  </a:tr>
                  <a:tr h="424857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IN" sz="1600">
                              <a:effectLst/>
                            </a:rPr>
                            <a:t>Space</a:t>
                          </a:r>
                          <a:endParaRPr lang="en-IN" sz="1600">
                            <a:effectLst/>
                            <a:latin typeface="Palatino Linotype" panose="0204050205050503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215" marR="66215" marT="0" marB="0" anchor="ctr">
                        <a:lnR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38100" cap="flat" cmpd="sng" algn="ctr">
                          <a:solidFill>
                            <a:schemeClr val="accent4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0000" t="-401429" r="-631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3425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2"/>
              <p:cNvSpPr txBox="1">
                <a:spLocks noChangeArrowheads="1"/>
              </p:cNvSpPr>
              <p:nvPr/>
            </p:nvSpPr>
            <p:spPr bwMode="auto">
              <a:xfrm>
                <a:off x="325506" y="1156146"/>
                <a:ext cx="5770494" cy="518449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1350" b="1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function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1350" dirty="0" err="1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rabin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</a:t>
                </a:r>
                <a:r>
                  <a:rPr lang="en-IN" sz="1350" dirty="0" err="1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karp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-matcher(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T, P, d, q)</a:t>
                </a:r>
                <a:endParaRPr lang="en-IN" sz="1350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    n := </a:t>
                </a:r>
                <a:r>
                  <a:rPr lang="en-IN" sz="1350" dirty="0" err="1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T.</a:t>
                </a:r>
                <a:r>
                  <a:rPr lang="en-IN" sz="1350" dirty="0" err="1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length</a:t>
                </a:r>
                <a:endParaRPr lang="en-IN" sz="1350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    m :=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SYT"/>
                    <a:cs typeface="Times New Roman" panose="02020603050405020304" pitchFamily="18" charset="0"/>
                  </a:rPr>
                  <a:t> </a:t>
                </a:r>
                <a:r>
                  <a:rPr lang="en-IN" sz="1350" dirty="0" err="1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P.</a:t>
                </a:r>
                <a:r>
                  <a:rPr lang="en-IN" sz="1350" dirty="0" err="1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length</a:t>
                </a:r>
                <a:endParaRPr lang="en-IN" sz="1350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    h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SYT"/>
                    <a:cs typeface="Times New Roman" panose="02020603050405020304" pitchFamily="18" charset="0"/>
                  </a:rPr>
                  <a:t>:=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350" i="1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350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  <m:t>d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1350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  <m:t>m</m:t>
                        </m:r>
                        <m:r>
                          <a:rPr lang="en-IN" sz="1350" i="1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  <m:t>−</m:t>
                        </m:r>
                        <m:r>
                          <a:rPr lang="en-IN" sz="1350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  <m:t>1</m:t>
                        </m:r>
                      </m:sup>
                    </m:sSup>
                    <m:r>
                      <a:rPr lang="en-IN" sz="1350">
                        <a:effectLst/>
                        <a:latin typeface="Cambria Math" panose="02040503050406030204" pitchFamily="18" charset="0"/>
                        <a:ea typeface="MT2MIS"/>
                        <a:cs typeface="Courier New" panose="02070309020205020404" pitchFamily="49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IN" sz="135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mod</m:t>
                    </m:r>
                    <m:r>
                      <a:rPr lang="en-IN" sz="135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1350">
                        <a:effectLst/>
                        <a:latin typeface="Cambria Math" panose="02040503050406030204" pitchFamily="18" charset="0"/>
                        <a:ea typeface="MT2MIT"/>
                        <a:cs typeface="Courier New" panose="02070309020205020404" pitchFamily="49" charset="0"/>
                      </a:rPr>
                      <m:t>q</m:t>
                    </m:r>
                  </m:oMath>
                </a14:m>
                <a:endParaRPr lang="en-IN" sz="1350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    p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SYT"/>
                    <a:cs typeface="Times New Roman" panose="02020603050405020304" pitchFamily="18" charset="0"/>
                  </a:rPr>
                  <a:t>:=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0</a:t>
                </a:r>
                <a:endParaRPr lang="en-IN" sz="1350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350" i="1">
                            <a:effectLst/>
                            <a:latin typeface="Cambria Math" panose="02040503050406030204" pitchFamily="18" charset="0"/>
                            <a:ea typeface="MT2SYT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350">
                            <a:effectLst/>
                            <a:latin typeface="Cambria Math" panose="02040503050406030204" pitchFamily="18" charset="0"/>
                            <a:ea typeface="MT2SYT"/>
                            <a:cs typeface="Courier New" panose="02070309020205020404" pitchFamily="49" charset="0"/>
                          </a:rPr>
                          <m:t>t</m:t>
                        </m:r>
                      </m:e>
                      <m:sub>
                        <m:r>
                          <a:rPr lang="en-IN" sz="1350">
                            <a:effectLst/>
                            <a:latin typeface="Cambria Math" panose="02040503050406030204" pitchFamily="18" charset="0"/>
                            <a:ea typeface="MT2SYT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SYT"/>
                    <a:cs typeface="Times New Roman" panose="02020603050405020304" pitchFamily="18" charset="0"/>
                  </a:rPr>
                  <a:t>:=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0</a:t>
                </a:r>
                <a:endParaRPr lang="en-IN" sz="1350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1350" b="1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for </a:t>
                </a:r>
                <a:r>
                  <a:rPr lang="en-IN" sz="1350" dirty="0" err="1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i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SYT"/>
                    <a:cs typeface="Times New Roman" panose="02020603050405020304" pitchFamily="18" charset="0"/>
                  </a:rPr>
                  <a:t>=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1 </a:t>
                </a:r>
                <a:r>
                  <a:rPr lang="en-IN" sz="1350" b="1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m</a:t>
                </a:r>
                <a:endParaRPr lang="en-IN" sz="1350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        p :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SYT"/>
                    <a:cs typeface="Times New Roman" panose="02020603050405020304" pitchFamily="18" charset="0"/>
                  </a:rPr>
                  <a:t>=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(d * p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SYT"/>
                    <a:cs typeface="Times New Roman" panose="02020603050405020304" pitchFamily="18" charset="0"/>
                  </a:rPr>
                  <a:t>+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P[</a:t>
                </a:r>
                <a:r>
                  <a:rPr lang="en-IN" sz="1350" dirty="0" err="1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i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])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q</a:t>
                </a:r>
                <a:endParaRPr lang="en-IN" sz="1350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350" i="1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350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  <m:t>t</m:t>
                        </m:r>
                      </m:e>
                      <m:sub>
                        <m:r>
                          <a:rPr lang="en-IN" sz="1350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 := (d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350" i="1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350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  <m:t>t</m:t>
                        </m:r>
                      </m:e>
                      <m:sub>
                        <m:r>
                          <a:rPr lang="en-IN" sz="1350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 + </a:t>
                </a:r>
                <a:r>
                  <a:rPr lang="en-IN" sz="1350" dirty="0" smtClean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T[</a:t>
                </a:r>
                <a:r>
                  <a:rPr lang="en-IN" sz="1350" dirty="0" err="1" smtClean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i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]) mod </a:t>
                </a:r>
                <a:r>
                  <a:rPr lang="en-IN" sz="1350" dirty="0" smtClean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q</a:t>
                </a:r>
                <a:endParaRPr lang="en-IN" sz="1350" dirty="0" smtClean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1350" dirty="0" smtClean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    </a:t>
                </a:r>
                <a:r>
                  <a:rPr lang="en-IN" sz="1350" b="1" dirty="0" smtClean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s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SYT"/>
                    <a:cs typeface="Times New Roman" panose="02020603050405020304" pitchFamily="18" charset="0"/>
                  </a:rPr>
                  <a:t>=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0 </a:t>
                </a:r>
                <a:r>
                  <a:rPr lang="en-IN" sz="1350" b="1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n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SYT"/>
                    <a:cs typeface="Times New Roman" panose="02020603050405020304" pitchFamily="18" charset="0"/>
                  </a:rPr>
                  <a:t>-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m </a:t>
                </a:r>
                <a:endParaRPr lang="en-IN" sz="1350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1350" b="1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if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p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35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N" sz="135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  <m:sub>
                        <m:r>
                          <a:rPr lang="en-IN" sz="135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𝑠</m:t>
                        </m:r>
                      </m:sub>
                    </m:sSub>
                  </m:oMath>
                </a14:m>
                <a:endParaRPr lang="en-IN" sz="1350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1350" b="1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if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P[1 .. m] == T[s + 1 .. s + m]</a:t>
                </a:r>
                <a:endParaRPr lang="en-IN" sz="1350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135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</a:t>
                </a:r>
                <a:r>
                  <a:rPr lang="en-IN" sz="1350" b="1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return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</a:t>
                </a:r>
                <a:endParaRPr lang="en-IN" sz="1350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1350" b="1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if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s &lt; n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SYT"/>
                    <a:cs typeface="Times New Roman" panose="02020603050405020304" pitchFamily="18" charset="0"/>
                  </a:rPr>
                  <a:t> - 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m</a:t>
                </a:r>
                <a:endParaRPr lang="en-IN" sz="1350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350" i="1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350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1350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  <m:t>s</m:t>
                        </m:r>
                        <m:r>
                          <a:rPr lang="en-IN" sz="1350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  <m:t>+1</m:t>
                        </m:r>
                      </m:sub>
                    </m:sSub>
                    <m:r>
                      <a:rPr lang="en-IN" sz="1350">
                        <a:effectLst/>
                        <a:latin typeface="Cambria Math" panose="02040503050406030204" pitchFamily="18" charset="0"/>
                        <a:ea typeface="MT2MIT"/>
                        <a:cs typeface="Courier New" panose="02070309020205020404" pitchFamily="49" charset="0"/>
                      </a:rPr>
                      <m:t>=</m:t>
                    </m:r>
                    <m:d>
                      <m:dPr>
                        <m:ctrlPr>
                          <a:rPr lang="en-IN" sz="1350" i="1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1350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  <m:t>d</m:t>
                        </m:r>
                        <m:r>
                          <a:rPr lang="en-IN" sz="1350" i="1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  <m:t>∗</m:t>
                        </m:r>
                        <m:r>
                          <a:rPr lang="en-IN" sz="1350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  <m:t> </m:t>
                        </m:r>
                        <m:d>
                          <m:dPr>
                            <m:ctrlPr>
                              <a:rPr lang="en-IN" sz="1350" i="1">
                                <a:effectLst/>
                                <a:latin typeface="Cambria Math" panose="02040503050406030204" pitchFamily="18" charset="0"/>
                                <a:ea typeface="MT2MIT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350" i="1">
                                    <a:effectLst/>
                                    <a:latin typeface="Cambria Math" panose="02040503050406030204" pitchFamily="18" charset="0"/>
                                    <a:ea typeface="MT2MIT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1350">
                                    <a:effectLst/>
                                    <a:latin typeface="Cambria Math" panose="02040503050406030204" pitchFamily="18" charset="0"/>
                                    <a:ea typeface="MT2MIT"/>
                                    <a:cs typeface="Courier New" panose="02070309020205020404" pitchFamily="49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1350">
                                    <a:effectLst/>
                                    <a:latin typeface="Cambria Math" panose="02040503050406030204" pitchFamily="18" charset="0"/>
                                    <a:ea typeface="MT2MIT"/>
                                    <a:cs typeface="Courier New" panose="02070309020205020404" pitchFamily="49" charset="0"/>
                                  </a:rPr>
                                  <m:t>s</m:t>
                                </m:r>
                              </m:sub>
                            </m:sSub>
                            <m:r>
                              <a:rPr lang="en-IN" sz="1350" i="1">
                                <a:effectLst/>
                                <a:latin typeface="Cambria Math" panose="02040503050406030204" pitchFamily="18" charset="0"/>
                                <a:ea typeface="MT2MIT"/>
                                <a:cs typeface="Courier New" panose="02070309020205020404" pitchFamily="49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IN" sz="1350">
                                <a:effectLst/>
                                <a:latin typeface="Cambria Math" panose="02040503050406030204" pitchFamily="18" charset="0"/>
                                <a:ea typeface="MT2MIT"/>
                                <a:cs typeface="Courier New" panose="02070309020205020404" pitchFamily="49" charset="0"/>
                              </a:rPr>
                              <m:t>T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1350" i="1">
                                    <a:effectLst/>
                                    <a:latin typeface="Cambria Math" panose="02040503050406030204" pitchFamily="18" charset="0"/>
                                    <a:ea typeface="MT2MIT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IN" sz="1350">
                                    <a:effectLst/>
                                    <a:latin typeface="Cambria Math" panose="02040503050406030204" pitchFamily="18" charset="0"/>
                                    <a:ea typeface="MT2MIT"/>
                                    <a:cs typeface="Courier New" panose="02070309020205020404" pitchFamily="49" charset="0"/>
                                  </a:rPr>
                                  <m:t>s</m:t>
                                </m:r>
                                <m:r>
                                  <a:rPr lang="en-IN" sz="1350">
                                    <a:effectLst/>
                                    <a:latin typeface="Cambria Math" panose="02040503050406030204" pitchFamily="18" charset="0"/>
                                    <a:ea typeface="MT2MIT"/>
                                    <a:cs typeface="Courier New" panose="02070309020205020404" pitchFamily="49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IN" sz="1350">
                                <a:effectLst/>
                                <a:latin typeface="Cambria Math" panose="02040503050406030204" pitchFamily="18" charset="0"/>
                                <a:ea typeface="MT2MIT"/>
                                <a:cs typeface="Courier New" panose="02070309020205020404" pitchFamily="49" charset="0"/>
                              </a:rPr>
                              <m:t> </m:t>
                            </m:r>
                            <m:r>
                              <a:rPr lang="en-IN" sz="1350" i="1">
                                <a:effectLst/>
                                <a:latin typeface="Cambria Math" panose="02040503050406030204" pitchFamily="18" charset="0"/>
                                <a:ea typeface="MT2MIT"/>
                                <a:cs typeface="Courier New" panose="02070309020205020404" pitchFamily="49" charset="0"/>
                              </a:rPr>
                              <m:t>∗</m:t>
                            </m:r>
                            <m:r>
                              <a:rPr lang="en-IN" sz="1350">
                                <a:effectLst/>
                                <a:latin typeface="Cambria Math" panose="02040503050406030204" pitchFamily="18" charset="0"/>
                                <a:ea typeface="MT2MIT"/>
                                <a:cs typeface="Courier New" panose="02070309020205020404" pitchFamily="49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1350">
                                <a:effectLst/>
                                <a:latin typeface="Cambria Math" panose="02040503050406030204" pitchFamily="18" charset="0"/>
                                <a:ea typeface="MT2MIT"/>
                                <a:cs typeface="Courier New" panose="02070309020205020404" pitchFamily="49" charset="0"/>
                              </a:rPr>
                              <m:t>h</m:t>
                            </m:r>
                          </m:e>
                        </m:d>
                        <m:r>
                          <a:rPr lang="en-IN" sz="1350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IN" sz="1350">
                            <a:effectLst/>
                            <a:latin typeface="Cambria Math" panose="02040503050406030204" pitchFamily="18" charset="0"/>
                            <a:ea typeface="MT2MIT"/>
                            <a:cs typeface="Courier New" panose="02070309020205020404" pitchFamily="49" charset="0"/>
                          </a:rPr>
                          <m:t>T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1350" i="1">
                                <a:effectLst/>
                                <a:latin typeface="Cambria Math" panose="02040503050406030204" pitchFamily="18" charset="0"/>
                                <a:ea typeface="MT2MIT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1350">
                                <a:effectLst/>
                                <a:latin typeface="Cambria Math" panose="02040503050406030204" pitchFamily="18" charset="0"/>
                                <a:ea typeface="MT2MIT"/>
                                <a:cs typeface="Courier New" panose="02070309020205020404" pitchFamily="49" charset="0"/>
                              </a:rPr>
                              <m:t>s</m:t>
                            </m:r>
                            <m:r>
                              <a:rPr lang="en-IN" sz="1350">
                                <a:effectLst/>
                                <a:latin typeface="Cambria Math" panose="02040503050406030204" pitchFamily="18" charset="0"/>
                                <a:ea typeface="MT2MIT"/>
                                <a:cs typeface="Courier New" panose="02070309020205020404" pitchFamily="49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IN" sz="1350">
                                <a:effectLst/>
                                <a:latin typeface="Cambria Math" panose="02040503050406030204" pitchFamily="18" charset="0"/>
                                <a:ea typeface="MT2MIT"/>
                                <a:cs typeface="Courier New" panose="02070309020205020404" pitchFamily="49" charset="0"/>
                              </a:rPr>
                              <m:t>m</m:t>
                            </m:r>
                            <m:r>
                              <a:rPr lang="en-IN" sz="1350">
                                <a:effectLst/>
                                <a:latin typeface="Cambria Math" panose="02040503050406030204" pitchFamily="18" charset="0"/>
                                <a:ea typeface="MT2MIT"/>
                                <a:cs typeface="Courier New" panose="02070309020205020404" pitchFamily="49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IN" sz="1350">
                        <a:effectLst/>
                        <a:latin typeface="Cambria Math" panose="02040503050406030204" pitchFamily="18" charset="0"/>
                        <a:ea typeface="MT2MIT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1350">
                        <a:effectLst/>
                        <a:latin typeface="Cambria Math" panose="02040503050406030204" pitchFamily="18" charset="0"/>
                        <a:ea typeface="MT2MIT"/>
                        <a:cs typeface="Courier New" panose="02070309020205020404" pitchFamily="49" charset="0"/>
                      </a:rPr>
                      <m:t>mod</m:t>
                    </m:r>
                    <m:r>
                      <a:rPr lang="en-IN" sz="1350">
                        <a:effectLst/>
                        <a:latin typeface="Cambria Math" panose="02040503050406030204" pitchFamily="18" charset="0"/>
                        <a:ea typeface="MT2MIT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1350">
                        <a:effectLst/>
                        <a:latin typeface="Cambria Math" panose="02040503050406030204" pitchFamily="18" charset="0"/>
                        <a:ea typeface="MT2MIT"/>
                        <a:cs typeface="Courier New" panose="02070309020205020404" pitchFamily="49" charset="0"/>
                      </a:rPr>
                      <m:t>q</m:t>
                    </m:r>
                  </m:oMath>
                </a14:m>
                <a:endParaRPr lang="en-IN" sz="1350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    </a:t>
                </a:r>
                <a:r>
                  <a:rPr lang="en-IN" sz="1350" b="1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return</a:t>
                </a:r>
                <a:r>
                  <a:rPr lang="en-IN" sz="1350" dirty="0">
                    <a:effectLst/>
                    <a:latin typeface="Courier New" panose="02070309020205020404" pitchFamily="49" charset="0"/>
                    <a:ea typeface="MT2MIT"/>
                    <a:cs typeface="Times New Roman" panose="02020603050405020304" pitchFamily="18" charset="0"/>
                  </a:rPr>
                  <a:t> not found</a:t>
                </a:r>
                <a:endParaRPr lang="en-IN" sz="1350" dirty="0"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506" y="1156146"/>
                <a:ext cx="5770494" cy="5184496"/>
              </a:xfrm>
              <a:prstGeom prst="rect">
                <a:avLst/>
              </a:prstGeom>
              <a:blipFill>
                <a:blip r:embed="rId3"/>
                <a:stretch>
                  <a:fillRect l="-105" b="-235"/>
                </a:stretch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4000" y="6391524"/>
            <a:ext cx="121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BASICS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	NAÏVE SEARCH		|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RABIN-KARP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|	BIOINFORMATICS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49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Visual performance</a:t>
            </a:r>
            <a:endParaRPr lang="en-IN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758450150"/>
              </p:ext>
            </p:extLst>
          </p:nvPr>
        </p:nvGraphicFramePr>
        <p:xfrm>
          <a:off x="1770888" y="1524000"/>
          <a:ext cx="8650224" cy="4718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000" y="6391524"/>
            <a:ext cx="121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BASICS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	NAÏVE SEARCH		|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RABIN-KARP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|	BIOINFORMATICS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01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Visual performance</a:t>
            </a:r>
            <a:endParaRPr lang="en-IN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345522496"/>
              </p:ext>
            </p:extLst>
          </p:nvPr>
        </p:nvGraphicFramePr>
        <p:xfrm>
          <a:off x="1770888" y="1524000"/>
          <a:ext cx="8650224" cy="4718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000" y="6391524"/>
            <a:ext cx="121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BASICS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	NAÏVE SEARCH		|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RABIN-KARP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|	BIOINFORMATICS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9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Visual space</a:t>
            </a:r>
            <a:endParaRPr lang="en-IN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628219960"/>
              </p:ext>
            </p:extLst>
          </p:nvPr>
        </p:nvGraphicFramePr>
        <p:xfrm>
          <a:off x="1770888" y="1524000"/>
          <a:ext cx="8650224" cy="4718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000" y="6391524"/>
            <a:ext cx="121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BASICS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	NAÏVE SEARCH		|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RABIN-KARP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|	BIOINFORMATICS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∑ = {X, Y, Z}</a:t>
            </a:r>
            <a:endParaRPr lang="en-US" dirty="0" smtClean="0"/>
          </a:p>
          <a:p>
            <a:r>
              <a:rPr lang="en-US" dirty="0" smtClean="0"/>
              <a:t>S = X Y X Y X Y Z Y</a:t>
            </a:r>
          </a:p>
          <a:p>
            <a:r>
              <a:rPr lang="en-US" dirty="0" smtClean="0"/>
              <a:t>P = X Y X Y Z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418107"/>
              </p:ext>
            </p:extLst>
          </p:nvPr>
        </p:nvGraphicFramePr>
        <p:xfrm>
          <a:off x="1981200" y="3667055"/>
          <a:ext cx="8229600" cy="91440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37939831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672458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1027124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4636931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59295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171292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0320735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63955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123638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Index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7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06233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Text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X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Y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X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Y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X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Y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Z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Y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498943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000" y="6391524"/>
            <a:ext cx="121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BASICS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	NAÏVE SEARCH		|	RABIN-KARP		|	BIOINFORMATICS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20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Comparative performance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289142"/>
              </p:ext>
            </p:extLst>
          </p:nvPr>
        </p:nvGraphicFramePr>
        <p:xfrm>
          <a:off x="1770888" y="1524000"/>
          <a:ext cx="8650224" cy="4718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000" y="6391524"/>
            <a:ext cx="121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BASICS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	NAÏVE SEARCH		|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RABIN-KARP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|	BIOINFORMATICS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91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Comparative performance</a:t>
            </a:r>
            <a:endParaRPr lang="en-IN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001329855"/>
              </p:ext>
            </p:extLst>
          </p:nvPr>
        </p:nvGraphicFramePr>
        <p:xfrm>
          <a:off x="1770888" y="1524000"/>
          <a:ext cx="8650224" cy="4718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00" y="6391524"/>
            <a:ext cx="121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BASICS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	NAÏVE SEARCH		|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RABIN-KARP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|	BIOINFORMATICS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2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APPLICATION EXAMPLE</a:t>
            </a:r>
            <a:r>
              <a:rPr lang="en-US" dirty="0" smtClean="0"/>
              <a:t>: bioinformatics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24000"/>
            <a:ext cx="9601200" cy="4114800"/>
          </a:xfrm>
        </p:spPr>
        <p:txBody>
          <a:bodyPr>
            <a:noAutofit/>
          </a:bodyPr>
          <a:lstStyle/>
          <a:p>
            <a:r>
              <a:rPr lang="en-US" dirty="0"/>
              <a:t>Certain known nucleotide and/or amino acid sequences have properties known to biologists</a:t>
            </a:r>
          </a:p>
          <a:p>
            <a:pPr lvl="1"/>
            <a:r>
              <a:rPr lang="en-US" b="1" dirty="0"/>
              <a:t>ATG</a:t>
            </a:r>
            <a:r>
              <a:rPr lang="en-US" dirty="0"/>
              <a:t> is a string which must be present at the beginning of every protein (gene) a </a:t>
            </a:r>
            <a:r>
              <a:rPr lang="en-US" dirty="0" smtClean="0"/>
              <a:t>DNA </a:t>
            </a:r>
            <a:r>
              <a:rPr lang="en-US" dirty="0"/>
              <a:t>sequence. </a:t>
            </a:r>
          </a:p>
          <a:p>
            <a:endParaRPr lang="en-US" dirty="0"/>
          </a:p>
          <a:p>
            <a:r>
              <a:rPr lang="en-US" dirty="0"/>
              <a:t>A primer is a conserved </a:t>
            </a:r>
            <a:r>
              <a:rPr lang="en-US" dirty="0" smtClean="0"/>
              <a:t>DNA </a:t>
            </a:r>
            <a:r>
              <a:rPr lang="en-US" dirty="0"/>
              <a:t>sequence used in the Polymerase Chain Reaction (PCR) to identify the location of the </a:t>
            </a:r>
            <a:r>
              <a:rPr lang="en-US" dirty="0" smtClean="0"/>
              <a:t>DNA </a:t>
            </a:r>
            <a:r>
              <a:rPr lang="en-US" dirty="0"/>
              <a:t>sequence that will be amplified</a:t>
            </a:r>
          </a:p>
          <a:p>
            <a:endParaRPr lang="en-US" dirty="0"/>
          </a:p>
          <a:p>
            <a:r>
              <a:rPr lang="en-US" dirty="0"/>
              <a:t>Genetic code is redundant. Consider the following sequence of nucleotides: </a:t>
            </a:r>
            <a:r>
              <a:rPr lang="en-US" b="1" dirty="0"/>
              <a:t>GCTACTATTTTTCAT</a:t>
            </a:r>
          </a:p>
          <a:p>
            <a:pPr lvl="1"/>
            <a:r>
              <a:rPr lang="en-US" dirty="0" smtClean="0"/>
              <a:t>When read in forward frame 0, this sequence encodes the following sequence of amino acids:  </a:t>
            </a:r>
            <a:r>
              <a:rPr lang="en-US" b="1" dirty="0" smtClean="0"/>
              <a:t>ATIFH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4000" y="6391524"/>
            <a:ext cx="121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BASICS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	NAÏVE SEARCH		|	RABIN-KARP		|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BIOINFORMATICS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23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dirty="0">
                <a:effectLst/>
              </a:rPr>
              <a:t>APPLICATION EXAMPLE</a:t>
            </a:r>
            <a:r>
              <a:rPr lang="en-IN" dirty="0" smtClean="0">
                <a:effectLst/>
              </a:rPr>
              <a:t>: </a:t>
            </a:r>
            <a:r>
              <a:rPr lang="en-US" dirty="0" smtClean="0"/>
              <a:t>BIOINFORMATICS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4622800" cy="735496"/>
          </a:xfrm>
        </p:spPr>
        <p:txBody>
          <a:bodyPr>
            <a:noAutofit/>
          </a:bodyPr>
          <a:lstStyle/>
          <a:p>
            <a:r>
              <a:rPr lang="en-US" dirty="0"/>
              <a:t>Because of redundancy of the genetic code, the following sequences of nucleotides will produce the same sequence of amino acids</a:t>
            </a:r>
          </a:p>
          <a:p>
            <a:pPr marL="45720" indent="0">
              <a:buNone/>
            </a:pPr>
            <a:endParaRPr lang="en-IN" dirty="0"/>
          </a:p>
        </p:txBody>
      </p:sp>
      <p:pic>
        <p:nvPicPr>
          <p:cNvPr id="1026" name="Picture 2" descr="https://lh5.googleusercontent.com/OedCaBD3U1MSj7PZcHiSKEIQ_oHtw4xcMhyJ0UrR6_a4Gp_WaqVMXNzQ1JmRrHxRjhUDzfy_w3tyHsvQkhDxBQmg-6FqN34HIpqw1fdD5Q0boX4T-4jLRnzWgmu9dAyOHVFAiWcST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602" y="3336237"/>
            <a:ext cx="2940395" cy="233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LlafnwxVbOIUJ322vd5uvq7aF-Ko88Uv_z5O5bWNTEx09B6GMF-G45cnoWlvO1QE0Zq7XjDxT8Qg2I4p7NKqeBrqRxWmIDHQxm7VxFd0rUYNIW0-4C9ivWzYQP0v5PKtG95DNJYZQI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00" y="1230795"/>
            <a:ext cx="5783192" cy="495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69" y="5838033"/>
            <a:ext cx="549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/>
              <a:t>http://</a:t>
            </a:r>
            <a:r>
              <a:rPr lang="en-IN" sz="1200" dirty="0" smtClean="0"/>
              <a:t>www.cbs.dtu.dk/courses/27619/codon.html</a:t>
            </a:r>
          </a:p>
          <a:p>
            <a:r>
              <a:rPr lang="en-IN" sz="1200" dirty="0"/>
              <a:t>http://users.csc.calpoly.edu/~dekhtyar/448-Spring2013/lectures/lec03.448.pdf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0" y="6391524"/>
            <a:ext cx="121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BASICS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	NAÏVE SEARCH		|	RABIN-KARP		|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BIOINFORMATICS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18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dirty="0">
                <a:effectLst/>
              </a:rPr>
              <a:t>APPLICATION EXAMPLE</a:t>
            </a:r>
            <a:r>
              <a:rPr lang="en-IN" dirty="0" smtClean="0">
                <a:effectLst/>
              </a:rPr>
              <a:t>: </a:t>
            </a:r>
            <a:r>
              <a:rPr lang="en-US" dirty="0" smtClean="0"/>
              <a:t>BIOINFORMATICS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Example</a:t>
            </a:r>
            <a:r>
              <a:rPr lang="en-US" dirty="0" smtClean="0"/>
              <a:t>: </a:t>
            </a:r>
            <a:r>
              <a:rPr lang="en-US" dirty="0"/>
              <a:t>Consider for following string </a:t>
            </a:r>
            <a:r>
              <a:rPr lang="en-US" dirty="0" smtClean="0"/>
              <a:t>S = </a:t>
            </a:r>
            <a:r>
              <a:rPr lang="en-US" dirty="0"/>
              <a:t>"</a:t>
            </a:r>
            <a:r>
              <a:rPr lang="en-US" b="1" dirty="0"/>
              <a:t>ATTCCGT</a:t>
            </a:r>
            <a:r>
              <a:rPr lang="en-US" dirty="0"/>
              <a:t>". </a:t>
            </a:r>
          </a:p>
          <a:p>
            <a:pPr lvl="1"/>
            <a:r>
              <a:rPr lang="en-US" dirty="0"/>
              <a:t>Suppose we are looking for four-letter substrings.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4000" y="6391524"/>
            <a:ext cx="121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BASICS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	NAÏVE SEARCH		|	RABIN-KARP		|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BIOINFORMATICS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68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5005" y="2297921"/>
            <a:ext cx="516199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end-presentation()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THANK YOU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questions?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solve()  </a:t>
            </a:r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The problem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30175" y="2690336"/>
                <a:ext cx="8731650" cy="14773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dirty="0" smtClean="0"/>
                  <a:t>Given a string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1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0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of characters in some alphabet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 = {</m:t>
                    </m:r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sz="2000" b="1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  <m:r>
                      <a:rPr lang="en-US" sz="2000" b="1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and a pattern or query string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sz="2000" b="1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in the same alphabet, find all occurrences of </a:t>
                </a:r>
                <a:r>
                  <a:rPr lang="en-US" sz="2000" b="1" dirty="0"/>
                  <a:t>P</a:t>
                </a:r>
                <a:r>
                  <a:rPr lang="en-US" sz="2000" dirty="0"/>
                  <a:t> in </a:t>
                </a:r>
                <a:r>
                  <a:rPr lang="en-US" sz="2000" b="1" dirty="0"/>
                  <a:t>S</a:t>
                </a:r>
                <a:r>
                  <a:rPr lang="en-US" sz="2000" dirty="0"/>
                  <a:t>.</a:t>
                </a:r>
                <a:endParaRPr lang="en-IN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175" y="2690336"/>
                <a:ext cx="8731650" cy="1477328"/>
              </a:xfrm>
              <a:prstGeom prst="rect">
                <a:avLst/>
              </a:prstGeom>
              <a:blipFill>
                <a:blip r:embed="rId3"/>
                <a:stretch>
                  <a:fillRect b="-24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4000" y="6391524"/>
            <a:ext cx="121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BASICS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	NAÏVE SEARCH		|	RABIN-KARP		|	BIOINFORMATICS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64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>
                <a:solidFill>
                  <a:srgbClr val="C00000"/>
                </a:solidFill>
              </a:rPr>
              <a:t>Naïve string searching algorithm</a:t>
            </a:r>
          </a:p>
          <a:p>
            <a:pPr lvl="0"/>
            <a:r>
              <a:rPr lang="en-IN" dirty="0">
                <a:solidFill>
                  <a:srgbClr val="C00000"/>
                </a:solidFill>
              </a:rPr>
              <a:t>Rabin-Karp string searching algorithm</a:t>
            </a:r>
          </a:p>
          <a:p>
            <a:pPr lvl="0"/>
            <a:r>
              <a:rPr lang="en-IN" dirty="0"/>
              <a:t>Knuth-Morris-Pratt algorithm </a:t>
            </a:r>
          </a:p>
          <a:p>
            <a:r>
              <a:rPr lang="en-IN" dirty="0"/>
              <a:t>Boyer-Moore string search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0" y="6391524"/>
            <a:ext cx="121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BASICS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	NAÏVE SEARCH		|	RABIN-KARP		|	BIOINFORMATICS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5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Brute force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27383"/>
          </a:xfrm>
        </p:spPr>
        <p:txBody>
          <a:bodyPr/>
          <a:lstStyle/>
          <a:p>
            <a:r>
              <a:rPr lang="en-US" dirty="0" smtClean="0"/>
              <a:t>Naïve search algorithm</a:t>
            </a:r>
          </a:p>
          <a:p>
            <a:endParaRPr lang="en-IN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218621" y="2329284"/>
            <a:ext cx="5754758" cy="365035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NaiveSearch</a:t>
            </a: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(string, pattern)</a:t>
            </a:r>
            <a:endParaRPr lang="en-IN" sz="16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 := length(string)</a:t>
            </a:r>
            <a:endParaRPr lang="en-IN" sz="16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 := length(pattern)</a:t>
            </a:r>
            <a:endParaRPr lang="en-IN" sz="16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6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 </a:t>
            </a:r>
            <a:r>
              <a:rPr lang="en-IN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– m + 1</a:t>
            </a:r>
            <a:endParaRPr lang="en-IN" sz="16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 = 0 </a:t>
            </a:r>
            <a:r>
              <a:rPr lang="en-IN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</a:t>
            </a:r>
            <a:endParaRPr lang="en-IN" sz="16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IN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string[</a:t>
            </a:r>
            <a:r>
              <a:rPr lang="en-IN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j] </a:t>
            </a:r>
            <a:r>
              <a:rPr lang="en-IN" sz="16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 </a:t>
            </a: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pattern[j]</a:t>
            </a:r>
            <a:endParaRPr lang="en-IN" sz="16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IN" sz="1600" b="1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endParaRPr lang="en-IN" sz="1600" b="1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j == m</a:t>
            </a:r>
            <a:endParaRPr lang="en-IN" sz="16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IN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en-IN" sz="16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IN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not found</a:t>
            </a:r>
            <a:endParaRPr lang="en-IN" sz="16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0" y="6391524"/>
            <a:ext cx="121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BASICS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NAÏVE SEARCH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|	RABIN-KARP		|	BIOINFORMATICS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2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Algorithm trace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135940"/>
              </p:ext>
            </p:extLst>
          </p:nvPr>
        </p:nvGraphicFramePr>
        <p:xfrm>
          <a:off x="2524484" y="3063240"/>
          <a:ext cx="7143032" cy="731520"/>
        </p:xfrm>
        <a:graphic>
          <a:graphicData uri="http://schemas.openxmlformats.org/drawingml/2006/table">
            <a:tbl>
              <a:tblPr firstCol="1" bandRow="1">
                <a:tableStyleId>{9DCAF9ED-07DC-4A11-8D7F-57B35C25682E}</a:tableStyleId>
              </a:tblPr>
              <a:tblGrid>
                <a:gridCol w="1146403">
                  <a:extLst>
                    <a:ext uri="{9D8B030D-6E8A-4147-A177-3AD203B41FA5}">
                      <a16:colId xmlns:a16="http://schemas.microsoft.com/office/drawing/2014/main" val="1363567685"/>
                    </a:ext>
                  </a:extLst>
                </a:gridCol>
                <a:gridCol w="881787">
                  <a:extLst>
                    <a:ext uri="{9D8B030D-6E8A-4147-A177-3AD203B41FA5}">
                      <a16:colId xmlns:a16="http://schemas.microsoft.com/office/drawing/2014/main" val="3753599675"/>
                    </a:ext>
                  </a:extLst>
                </a:gridCol>
                <a:gridCol w="860396">
                  <a:extLst>
                    <a:ext uri="{9D8B030D-6E8A-4147-A177-3AD203B41FA5}">
                      <a16:colId xmlns:a16="http://schemas.microsoft.com/office/drawing/2014/main" val="348055693"/>
                    </a:ext>
                  </a:extLst>
                </a:gridCol>
                <a:gridCol w="901594">
                  <a:extLst>
                    <a:ext uri="{9D8B030D-6E8A-4147-A177-3AD203B41FA5}">
                      <a16:colId xmlns:a16="http://schemas.microsoft.com/office/drawing/2014/main" val="3099725192"/>
                    </a:ext>
                  </a:extLst>
                </a:gridCol>
                <a:gridCol w="838213">
                  <a:extLst>
                    <a:ext uri="{9D8B030D-6E8A-4147-A177-3AD203B41FA5}">
                      <a16:colId xmlns:a16="http://schemas.microsoft.com/office/drawing/2014/main" val="1314419234"/>
                    </a:ext>
                  </a:extLst>
                </a:gridCol>
                <a:gridCol w="838213">
                  <a:extLst>
                    <a:ext uri="{9D8B030D-6E8A-4147-A177-3AD203B41FA5}">
                      <a16:colId xmlns:a16="http://schemas.microsoft.com/office/drawing/2014/main" val="1421574968"/>
                    </a:ext>
                  </a:extLst>
                </a:gridCol>
                <a:gridCol w="838213">
                  <a:extLst>
                    <a:ext uri="{9D8B030D-6E8A-4147-A177-3AD203B41FA5}">
                      <a16:colId xmlns:a16="http://schemas.microsoft.com/office/drawing/2014/main" val="4241091875"/>
                    </a:ext>
                  </a:extLst>
                </a:gridCol>
                <a:gridCol w="838213">
                  <a:extLst>
                    <a:ext uri="{9D8B030D-6E8A-4147-A177-3AD203B41FA5}">
                      <a16:colId xmlns:a16="http://schemas.microsoft.com/office/drawing/2014/main" val="7215624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Text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F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I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D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E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81653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Pattern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E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62799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000" y="6391524"/>
            <a:ext cx="121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BASICS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NAÏVE SEARCH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|	RABIN-KARP		|	BIOINFORMATICS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34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Algorithm trace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022626"/>
              </p:ext>
            </p:extLst>
          </p:nvPr>
        </p:nvGraphicFramePr>
        <p:xfrm>
          <a:off x="2524484" y="2880360"/>
          <a:ext cx="7143032" cy="109728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146403">
                  <a:extLst>
                    <a:ext uri="{9D8B030D-6E8A-4147-A177-3AD203B41FA5}">
                      <a16:colId xmlns:a16="http://schemas.microsoft.com/office/drawing/2014/main" val="3036631870"/>
                    </a:ext>
                  </a:extLst>
                </a:gridCol>
                <a:gridCol w="881787">
                  <a:extLst>
                    <a:ext uri="{9D8B030D-6E8A-4147-A177-3AD203B41FA5}">
                      <a16:colId xmlns:a16="http://schemas.microsoft.com/office/drawing/2014/main" val="528514532"/>
                    </a:ext>
                  </a:extLst>
                </a:gridCol>
                <a:gridCol w="860396">
                  <a:extLst>
                    <a:ext uri="{9D8B030D-6E8A-4147-A177-3AD203B41FA5}">
                      <a16:colId xmlns:a16="http://schemas.microsoft.com/office/drawing/2014/main" val="2034528489"/>
                    </a:ext>
                  </a:extLst>
                </a:gridCol>
                <a:gridCol w="901594">
                  <a:extLst>
                    <a:ext uri="{9D8B030D-6E8A-4147-A177-3AD203B41FA5}">
                      <a16:colId xmlns:a16="http://schemas.microsoft.com/office/drawing/2014/main" val="1932741534"/>
                    </a:ext>
                  </a:extLst>
                </a:gridCol>
                <a:gridCol w="838213">
                  <a:extLst>
                    <a:ext uri="{9D8B030D-6E8A-4147-A177-3AD203B41FA5}">
                      <a16:colId xmlns:a16="http://schemas.microsoft.com/office/drawing/2014/main" val="1156003399"/>
                    </a:ext>
                  </a:extLst>
                </a:gridCol>
                <a:gridCol w="838213">
                  <a:extLst>
                    <a:ext uri="{9D8B030D-6E8A-4147-A177-3AD203B41FA5}">
                      <a16:colId xmlns:a16="http://schemas.microsoft.com/office/drawing/2014/main" val="244805061"/>
                    </a:ext>
                  </a:extLst>
                </a:gridCol>
                <a:gridCol w="838213">
                  <a:extLst>
                    <a:ext uri="{9D8B030D-6E8A-4147-A177-3AD203B41FA5}">
                      <a16:colId xmlns:a16="http://schemas.microsoft.com/office/drawing/2014/main" val="3763976524"/>
                    </a:ext>
                  </a:extLst>
                </a:gridCol>
                <a:gridCol w="838213">
                  <a:extLst>
                    <a:ext uri="{9D8B030D-6E8A-4147-A177-3AD203B41FA5}">
                      <a16:colId xmlns:a16="http://schemas.microsoft.com/office/drawing/2014/main" val="23042480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Index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81532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Text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F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I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D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E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22733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Pattern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M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E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066537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000" y="6391524"/>
            <a:ext cx="121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BASICS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NAÏVE SEARCH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|	RABIN-KARP		|	BIOINFORMATICS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9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Algorithm trace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196126"/>
              </p:ext>
            </p:extLst>
          </p:nvPr>
        </p:nvGraphicFramePr>
        <p:xfrm>
          <a:off x="2524484" y="2880360"/>
          <a:ext cx="7143032" cy="109728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146403">
                  <a:extLst>
                    <a:ext uri="{9D8B030D-6E8A-4147-A177-3AD203B41FA5}">
                      <a16:colId xmlns:a16="http://schemas.microsoft.com/office/drawing/2014/main" val="3036631870"/>
                    </a:ext>
                  </a:extLst>
                </a:gridCol>
                <a:gridCol w="881787">
                  <a:extLst>
                    <a:ext uri="{9D8B030D-6E8A-4147-A177-3AD203B41FA5}">
                      <a16:colId xmlns:a16="http://schemas.microsoft.com/office/drawing/2014/main" val="528514532"/>
                    </a:ext>
                  </a:extLst>
                </a:gridCol>
                <a:gridCol w="860396">
                  <a:extLst>
                    <a:ext uri="{9D8B030D-6E8A-4147-A177-3AD203B41FA5}">
                      <a16:colId xmlns:a16="http://schemas.microsoft.com/office/drawing/2014/main" val="2034528489"/>
                    </a:ext>
                  </a:extLst>
                </a:gridCol>
                <a:gridCol w="901594">
                  <a:extLst>
                    <a:ext uri="{9D8B030D-6E8A-4147-A177-3AD203B41FA5}">
                      <a16:colId xmlns:a16="http://schemas.microsoft.com/office/drawing/2014/main" val="1932741534"/>
                    </a:ext>
                  </a:extLst>
                </a:gridCol>
                <a:gridCol w="838213">
                  <a:extLst>
                    <a:ext uri="{9D8B030D-6E8A-4147-A177-3AD203B41FA5}">
                      <a16:colId xmlns:a16="http://schemas.microsoft.com/office/drawing/2014/main" val="1156003399"/>
                    </a:ext>
                  </a:extLst>
                </a:gridCol>
                <a:gridCol w="838213">
                  <a:extLst>
                    <a:ext uri="{9D8B030D-6E8A-4147-A177-3AD203B41FA5}">
                      <a16:colId xmlns:a16="http://schemas.microsoft.com/office/drawing/2014/main" val="244805061"/>
                    </a:ext>
                  </a:extLst>
                </a:gridCol>
                <a:gridCol w="838213">
                  <a:extLst>
                    <a:ext uri="{9D8B030D-6E8A-4147-A177-3AD203B41FA5}">
                      <a16:colId xmlns:a16="http://schemas.microsoft.com/office/drawing/2014/main" val="3763976524"/>
                    </a:ext>
                  </a:extLst>
                </a:gridCol>
                <a:gridCol w="838213">
                  <a:extLst>
                    <a:ext uri="{9D8B030D-6E8A-4147-A177-3AD203B41FA5}">
                      <a16:colId xmlns:a16="http://schemas.microsoft.com/office/drawing/2014/main" val="23042480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Index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81532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Text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F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I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D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E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22733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Pattern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M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E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Palatino Linotype" panose="02040502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066537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000" y="6391524"/>
            <a:ext cx="1212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BASICS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NAÏVE SEARCH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|	RABIN-KARP		|	BIOINFORMATICS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5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0</TotalTime>
  <Words>1779</Words>
  <Application>Microsoft Office PowerPoint</Application>
  <PresentationFormat>Widescreen</PresentationFormat>
  <Paragraphs>597</Paragraphs>
  <Slides>35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Calibri</vt:lpstr>
      <vt:lpstr>Cambria</vt:lpstr>
      <vt:lpstr>Cambria Math</vt:lpstr>
      <vt:lpstr>Courier New</vt:lpstr>
      <vt:lpstr>MT2MIS</vt:lpstr>
      <vt:lpstr>MT2MIT</vt:lpstr>
      <vt:lpstr>MT2SYT</vt:lpstr>
      <vt:lpstr>Palatino Linotype</vt:lpstr>
      <vt:lpstr>Times New Roman</vt:lpstr>
      <vt:lpstr>Red Line Business 16x9</vt:lpstr>
      <vt:lpstr>The rabin-karp algorithm</vt:lpstr>
      <vt:lpstr>String matching</vt:lpstr>
      <vt:lpstr>example</vt:lpstr>
      <vt:lpstr>The problem</vt:lpstr>
      <vt:lpstr>algorithms</vt:lpstr>
      <vt:lpstr>Brute force</vt:lpstr>
      <vt:lpstr>Algorithm trace</vt:lpstr>
      <vt:lpstr>Algorithm trace</vt:lpstr>
      <vt:lpstr>Algorithm trace</vt:lpstr>
      <vt:lpstr>Algorithm trace</vt:lpstr>
      <vt:lpstr>Algorithm trace</vt:lpstr>
      <vt:lpstr>Algorithm trace</vt:lpstr>
      <vt:lpstr>Algorithm trace</vt:lpstr>
      <vt:lpstr>Algorithm trace</vt:lpstr>
      <vt:lpstr>analysis</vt:lpstr>
      <vt:lpstr>Visual performance</vt:lpstr>
      <vt:lpstr>Visual performance</vt:lpstr>
      <vt:lpstr>RABIN-KARP</vt:lpstr>
      <vt:lpstr>RABIN-KARP</vt:lpstr>
      <vt:lpstr>RABIN-KARP</vt:lpstr>
      <vt:lpstr>Modular rabin-karp</vt:lpstr>
      <vt:lpstr>BASIS FOR RABIN-karp</vt:lpstr>
      <vt:lpstr>KEY COMPUTATION</vt:lpstr>
      <vt:lpstr>Horner’s method</vt:lpstr>
      <vt:lpstr>Modular rabin-karp</vt:lpstr>
      <vt:lpstr>analysis</vt:lpstr>
      <vt:lpstr>Visual performance</vt:lpstr>
      <vt:lpstr>Visual performance</vt:lpstr>
      <vt:lpstr>Visual space</vt:lpstr>
      <vt:lpstr>Comparative performance</vt:lpstr>
      <vt:lpstr>Comparative performance</vt:lpstr>
      <vt:lpstr>APPLICATION EXAMPLE: bioinformatics</vt:lpstr>
      <vt:lpstr>APPLICATION EXAMPLE: BIOINFORMATICS</vt:lpstr>
      <vt:lpstr>APPLICATION EXAMPLE: BIOINFORMATICS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2017-04-01T18:16:47Z</dcterms:created>
  <dcterms:modified xsi:type="dcterms:W3CDTF">2017-04-24T15:19:19Z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