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406" r:id="rId3"/>
    <p:sldId id="257" r:id="rId4"/>
    <p:sldId id="407" r:id="rId5"/>
    <p:sldId id="408" r:id="rId6"/>
    <p:sldId id="409" r:id="rId7"/>
    <p:sldId id="410" r:id="rId8"/>
    <p:sldId id="412" r:id="rId9"/>
    <p:sldId id="411" r:id="rId10"/>
    <p:sldId id="413" r:id="rId11"/>
    <p:sldId id="414" r:id="rId12"/>
    <p:sldId id="415" r:id="rId13"/>
    <p:sldId id="416" r:id="rId14"/>
    <p:sldId id="417" r:id="rId15"/>
    <p:sldId id="418" r:id="rId16"/>
    <p:sldId id="420" r:id="rId17"/>
    <p:sldId id="419" r:id="rId18"/>
    <p:sldId id="421" r:id="rId19"/>
    <p:sldId id="422" r:id="rId20"/>
    <p:sldId id="423" r:id="rId21"/>
    <p:sldId id="424" r:id="rId22"/>
    <p:sldId id="425" r:id="rId23"/>
    <p:sldId id="42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FE4-7B33-44AE-BF73-EDACD09ACE36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6412D-66D3-4541-B7A7-0055BBE68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5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6412D-66D3-4541-B7A7-0055BBE68F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6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7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9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9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4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0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6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5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AA736-7610-4217-83B1-80DC392B0E2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6380CE-356D-4FA1-A0CC-99AFDF0A5B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binzhang1997/Used-Car-Analysis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CF952-82B2-50BC-3BA7-A3D3CCF2B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Analysis of the Used Car Market in the US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E81E3-6DAD-B96A-D987-87A9BF202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GROUP MEMBER: Zubin Zhang, Zidao wang, zhiheng Feng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0C9883-2400-59A8-42C1-0D9A693E6125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183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72FD9-2DED-0104-4703-17DB047C5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67DA-E977-8FC3-0C74-4319590C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963A-77A6-9B32-59B6-86C38761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998721" cy="450694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3.4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Complexity Estimation and Techniques</a:t>
            </a:r>
            <a:endParaRPr lang="en-US" altLang="zh-CN" sz="2200" b="0" i="0" dirty="0">
              <a:solidFill>
                <a:schemeClr val="tx1"/>
              </a:solidFill>
              <a:effectLst/>
              <a:latin typeface="Lato Extende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chemeClr val="tx1"/>
                </a:solidFill>
              </a:rPr>
              <a:t>Data Cleaning:</a:t>
            </a:r>
            <a:r>
              <a:rPr lang="en-US" altLang="zh-CN" sz="2000" dirty="0"/>
              <a:t> </a:t>
            </a:r>
            <a:r>
              <a:rPr lang="en-US" altLang="zh-CN" dirty="0"/>
              <a:t>Filtering and transformations: O(n), where n is the number of rows in the dataset.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GB" altLang="zh-CN" sz="2200" b="1" dirty="0">
                <a:solidFill>
                  <a:schemeClr val="tx1"/>
                </a:solidFill>
                <a:latin typeface="Lato Extended"/>
              </a:rPr>
              <a:t>Model Standardization: </a:t>
            </a:r>
            <a:r>
              <a:rPr lang="en-US" altLang="zh-CN" sz="2000" dirty="0"/>
              <a:t>Regex matching: O(n*m), where m is the number of target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Techniques: </a:t>
            </a:r>
            <a:endParaRPr lang="en-GB" altLang="zh-CN" sz="2200" b="1" dirty="0">
              <a:solidFill>
                <a:schemeClr val="tx1"/>
              </a:solidFill>
              <a:latin typeface="Lato Extende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CF5B0-5F56-0C65-DCF5-4A06A0475A13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B58FEB-746E-054F-9EEC-1817B646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52" y="2210432"/>
            <a:ext cx="5865980" cy="34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54D6-D47D-7F32-0350-175D0DF78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86F2-C27C-FE12-F043-95831916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1F01E-0D64-9222-2C1E-20CD5573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998721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3.5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Data Structures Utilized</a:t>
            </a:r>
            <a:endParaRPr lang="en-US" altLang="zh-CN" sz="2200" b="0" i="0" dirty="0">
              <a:solidFill>
                <a:schemeClr val="tx1"/>
              </a:solidFill>
              <a:effectLst/>
              <a:latin typeface="Lato Extende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Primary Data Structures: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GB" altLang="zh-CN" sz="2200" b="1" dirty="0">
                <a:solidFill>
                  <a:schemeClr val="tx1"/>
                </a:solidFill>
                <a:latin typeface="Lato Extended"/>
              </a:rPr>
              <a:t> </a:t>
            </a:r>
            <a:r>
              <a:rPr lang="en-GB" altLang="zh-CN" sz="2200" dirty="0">
                <a:solidFill>
                  <a:schemeClr val="tx1"/>
                </a:solidFill>
                <a:latin typeface="Lato Extended"/>
              </a:rPr>
              <a:t>Data frames ( vehicles, </a:t>
            </a:r>
            <a:r>
              <a:rPr lang="en-GB" altLang="zh-CN" sz="2200" dirty="0" err="1">
                <a:solidFill>
                  <a:schemeClr val="tx1"/>
                </a:solidFill>
                <a:latin typeface="Lato Extended"/>
              </a:rPr>
              <a:t>three_states</a:t>
            </a:r>
            <a:r>
              <a:rPr lang="en-GB" altLang="zh-CN" sz="2200" dirty="0">
                <a:solidFill>
                  <a:schemeClr val="tx1"/>
                </a:solidFill>
                <a:latin typeface="Lato Extended"/>
              </a:rPr>
              <a:t>, </a:t>
            </a:r>
            <a:r>
              <a:rPr lang="en-GB" altLang="zh-CN" sz="2200" dirty="0" err="1">
                <a:solidFill>
                  <a:schemeClr val="tx1"/>
                </a:solidFill>
                <a:latin typeface="Lato Extended"/>
              </a:rPr>
              <a:t>selected_features</a:t>
            </a:r>
            <a:r>
              <a:rPr lang="en-GB" altLang="zh-CN" sz="2200" dirty="0">
                <a:solidFill>
                  <a:schemeClr val="tx1"/>
                </a:solidFill>
                <a:latin typeface="Lato Extended"/>
              </a:rPr>
              <a:t>) for tabular data manipulation.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GB" altLang="zh-CN" sz="2200" dirty="0">
                <a:solidFill>
                  <a:schemeClr val="tx1"/>
                </a:solidFill>
                <a:latin typeface="Lato Extended"/>
              </a:rPr>
              <a:t>Vectorized operations(e.g., mutate(), filter()) using the </a:t>
            </a:r>
            <a:r>
              <a:rPr lang="en-GB" altLang="zh-CN" sz="2200" dirty="0" err="1">
                <a:solidFill>
                  <a:schemeClr val="tx1"/>
                </a:solidFill>
                <a:latin typeface="Lato Extended"/>
              </a:rPr>
              <a:t>dplyr</a:t>
            </a:r>
            <a:r>
              <a:rPr lang="en-GB" altLang="zh-CN" sz="2200" dirty="0">
                <a:solidFill>
                  <a:schemeClr val="tx1"/>
                </a:solidFill>
                <a:latin typeface="Lato Extended"/>
              </a:rPr>
              <a:t> library for efficient processing.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AE01F4-3ADA-21B8-9487-AC61096EC541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93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C213C-632F-54C0-2E1A-82407A226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32AB2-5FA9-E1D6-009D-2320559C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4.Analysis and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F778F-BD79-D857-43B3-34620203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5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4.1.1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Key Findings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/>
              <a:t>Graph</a:t>
            </a:r>
            <a:r>
              <a:rPr lang="en-US" altLang="zh-CN" sz="2000" dirty="0"/>
              <a:t>: </a:t>
            </a:r>
            <a:r>
              <a:rPr lang="en-US" altLang="zh-CN" sz="2000" i="1" dirty="0"/>
              <a:t>Count of Vehicles by Manufacturer</a:t>
            </a:r>
            <a:r>
              <a:rPr lang="en-US" altLang="zh-CN" sz="2000" dirty="0"/>
              <a:t> (Bar Plot).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Key Findings</a:t>
            </a:r>
            <a:r>
              <a:rPr lang="en-GB" altLang="zh-CN" sz="2000" dirty="0"/>
              <a:t>: </a:t>
            </a:r>
            <a:r>
              <a:rPr lang="en-US" altLang="zh-CN" sz="2000" dirty="0"/>
              <a:t>Ford, Chevrolet, and Toyota are the most popular brands in the Boston area; Niche brands like Audi and BMW have lower counts but are still significant.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Interpretation</a:t>
            </a:r>
            <a:r>
              <a:rPr lang="en-GB" altLang="zh-CN" sz="2000" dirty="0"/>
              <a:t>: </a:t>
            </a:r>
            <a:r>
              <a:rPr lang="en-US" altLang="zh-CN" sz="2000" dirty="0"/>
              <a:t>Mainstream brands dominate due to reliability and maintenance accessibility.</a:t>
            </a:r>
            <a:endParaRPr lang="en-US" altLang="zh-CN" sz="2200" i="0" dirty="0">
              <a:solidFill>
                <a:schemeClr val="tx1"/>
              </a:solidFill>
              <a:effectLst/>
              <a:latin typeface="Lato Extende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361D50-80C5-3F8A-7795-8E7E4660A518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048A433E-9D15-6989-25E9-F5C1184CC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5" y="1845734"/>
            <a:ext cx="6476297" cy="4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9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1DB4E-CA05-7565-8153-F15FCF5A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8BF4-CD4B-B23C-C554-C1A629F8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4.Analysis and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466A0-A148-5E04-915C-7D640C85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5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4.1.2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Key Findings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Graph</a:t>
            </a:r>
            <a:r>
              <a:rPr lang="en-US" altLang="zh-CN" dirty="0"/>
              <a:t>: </a:t>
            </a:r>
            <a:r>
              <a:rPr lang="en-US" altLang="zh-CN" i="1" dirty="0"/>
              <a:t>Count of Vehicle Types by Fuel Type</a:t>
            </a:r>
            <a:r>
              <a:rPr lang="en-US" altLang="zh-CN" dirty="0"/>
              <a:t> (Stacked Bar Chart).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Key Findings</a:t>
            </a:r>
            <a:r>
              <a:rPr lang="en-GB" altLang="zh-CN" sz="2000" dirty="0"/>
              <a:t>: </a:t>
            </a:r>
            <a:r>
              <a:rPr lang="en-US" altLang="zh-CN" dirty="0"/>
              <a:t>Gas-powered sedans and SUVs dominate the market; Hybrid and electric vehicles have lower representation, suggesting limited adoption in the used car market.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Interpretation</a:t>
            </a:r>
            <a:r>
              <a:rPr lang="en-GB" altLang="zh-CN" sz="2000" dirty="0"/>
              <a:t>: </a:t>
            </a:r>
            <a:r>
              <a:rPr lang="en-US" altLang="zh-CN" dirty="0"/>
              <a:t>Fuel preferences reflect cost and infrastructure limitations but suggest potential growth for hybrid/electric vehicles.</a:t>
            </a:r>
            <a:endParaRPr lang="en-US" altLang="zh-CN" sz="2200" i="0" dirty="0">
              <a:solidFill>
                <a:schemeClr val="tx1"/>
              </a:solidFill>
              <a:effectLst/>
              <a:latin typeface="Lato Extende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C4FACC-6F3C-0169-6602-9580079E5E14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A548F6-AAC4-96F0-8E4C-56205864F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5" y="1846472"/>
            <a:ext cx="6476297" cy="42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BD7E5-9FFB-6415-BA4A-EE387156E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1BB8F-178B-A081-5942-E472965A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4.Analysis and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796BF-5C5A-A874-B14B-DA5AEDD2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5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4.1.3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Key Findings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Graph</a:t>
            </a:r>
            <a:r>
              <a:rPr lang="en-US" altLang="zh-CN" dirty="0"/>
              <a:t>: </a:t>
            </a:r>
            <a:r>
              <a:rPr lang="en-US" altLang="zh-CN" i="1" dirty="0"/>
              <a:t>Price by Paint Colors</a:t>
            </a:r>
            <a:r>
              <a:rPr lang="en-US" altLang="zh-CN" dirty="0"/>
              <a:t> (Box Plot).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Key Findings</a:t>
            </a:r>
            <a:r>
              <a:rPr lang="en-GB" altLang="zh-CN" sz="2000" dirty="0"/>
              <a:t>: </a:t>
            </a:r>
            <a:r>
              <a:rPr lang="en-US" altLang="zh-CN" dirty="0"/>
              <a:t>White and silver vehicles tend to have higher median prices; Gray vehicles show a lower price distribution.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Interpretation</a:t>
            </a:r>
            <a:r>
              <a:rPr lang="en-GB" altLang="zh-CN" sz="2000" dirty="0"/>
              <a:t>: </a:t>
            </a:r>
            <a:r>
              <a:rPr lang="en-US" altLang="zh-CN" dirty="0"/>
              <a:t>Paint color preferences may influence resale value and consumer demand.</a:t>
            </a:r>
            <a:endParaRPr lang="en-US" altLang="zh-CN" sz="2200" i="0" dirty="0">
              <a:solidFill>
                <a:schemeClr val="tx1"/>
              </a:solidFill>
              <a:effectLst/>
              <a:latin typeface="Lato Extende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964F5C-3E0E-016E-F322-DE7AA480D4CD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14C1FA-B9ED-1EEB-D58D-FAEC6AF4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3066" y="1846472"/>
            <a:ext cx="6458795" cy="42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0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5F880-E259-9E60-D537-AC48AABA2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4CA50-FA71-3716-ABDE-14F315A0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4.Analysis and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FB510-B400-229A-8B65-65933906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5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4.1.4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Key Findings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Graph</a:t>
            </a:r>
            <a:r>
              <a:rPr lang="en-US" altLang="zh-CN" dirty="0"/>
              <a:t>: </a:t>
            </a:r>
            <a:r>
              <a:rPr lang="en-US" altLang="zh-CN" i="1" dirty="0"/>
              <a:t>Distribution of Vehicle Age (0-20 Years)</a:t>
            </a:r>
            <a:r>
              <a:rPr lang="en-US" altLang="zh-CN" dirty="0"/>
              <a:t> (Histogram).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Key Findings</a:t>
            </a:r>
            <a:r>
              <a:rPr lang="en-GB" altLang="zh-CN" sz="2000" dirty="0"/>
              <a:t>: </a:t>
            </a:r>
            <a:r>
              <a:rPr lang="en-US" altLang="zh-CN" dirty="0"/>
              <a:t>Vehicles aged 5 to 10 years dominate the used car market; Older cars (&gt;15 years) have lower representation.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Interpretation</a:t>
            </a:r>
            <a:r>
              <a:rPr lang="en-GB" altLang="zh-CN" sz="2000" dirty="0"/>
              <a:t>: </a:t>
            </a:r>
            <a:r>
              <a:rPr lang="en-US" altLang="zh-CN" dirty="0"/>
              <a:t>The market leans towards cars that balance affordability with reliability.</a:t>
            </a:r>
            <a:endParaRPr lang="en-US" altLang="zh-CN" sz="2200" i="0" dirty="0">
              <a:solidFill>
                <a:schemeClr val="tx1"/>
              </a:solidFill>
              <a:effectLst/>
              <a:latin typeface="Lato Extende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978A98-3F52-2DD5-CB8C-251AF28788E2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2B6DA5-C11C-AB77-D909-4314E817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3066" y="1858153"/>
            <a:ext cx="6458795" cy="42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7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7F56-638E-4A12-DCA4-C8F71089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19641-F0B6-2892-92C9-BF35F57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4.Analysis and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585AF-D50A-C6BB-1956-5D102AB0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5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4.1.5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Key Findings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Graph</a:t>
            </a:r>
            <a:r>
              <a:rPr lang="en-US" altLang="zh-CN" dirty="0"/>
              <a:t>: </a:t>
            </a:r>
            <a:r>
              <a:rPr lang="en-US" altLang="zh-CN" i="1" dirty="0"/>
              <a:t>Price vs. Miles</a:t>
            </a:r>
            <a:r>
              <a:rPr lang="en-US" altLang="zh-CN" dirty="0"/>
              <a:t> (Scatter Plot).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Key Findings</a:t>
            </a:r>
            <a:r>
              <a:rPr lang="en-GB" altLang="zh-CN" sz="2000" dirty="0"/>
              <a:t>: </a:t>
            </a:r>
            <a:r>
              <a:rPr lang="en-US" altLang="zh-CN" dirty="0"/>
              <a:t>Strong negative correlation: Higher mileage typically results in lower prices; Some high-mileage vehicles retain high prices (e.g., luxury brands).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Interpretation</a:t>
            </a:r>
            <a:r>
              <a:rPr lang="en-GB" altLang="zh-CN" sz="2000" dirty="0"/>
              <a:t>: </a:t>
            </a:r>
            <a:r>
              <a:rPr lang="en-US" altLang="zh-CN" dirty="0"/>
              <a:t>Mileage is a critical factor influencing used car prices, especially for mainstream vehicles.</a:t>
            </a:r>
            <a:endParaRPr lang="en-US" altLang="zh-CN" sz="2200" i="0" dirty="0">
              <a:solidFill>
                <a:schemeClr val="tx1"/>
              </a:solidFill>
              <a:effectLst/>
              <a:latin typeface="Lato Extende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0EB60B-6936-1068-9EBA-EF77A043612B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119DD4-68A7-403E-4175-DB4D3EF0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019" y="1858153"/>
            <a:ext cx="6430889" cy="42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1850F-C6CE-5F88-FDB1-996904A52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5C53-3468-5862-E66B-23FC983B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4.Analysis and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F0B83-81A7-D9DE-0288-93954DFD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5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4.1.6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Key Findings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Graph</a:t>
            </a:r>
            <a:r>
              <a:rPr lang="en-US" altLang="zh-CN" dirty="0"/>
              <a:t>: </a:t>
            </a:r>
            <a:r>
              <a:rPr lang="en-US" altLang="zh-CN" i="1" dirty="0"/>
              <a:t>Average Price by Manufacturer</a:t>
            </a:r>
            <a:r>
              <a:rPr lang="en-US" altLang="zh-CN" dirty="0"/>
              <a:t> (Bar Plot).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Key Findings</a:t>
            </a:r>
            <a:r>
              <a:rPr lang="en-GB" altLang="zh-CN" sz="2000" dirty="0"/>
              <a:t>: </a:t>
            </a:r>
            <a:r>
              <a:rPr lang="en-US" altLang="zh-CN" dirty="0"/>
              <a:t>Luxury brands like Aston Martin, Tesla, and Porsche have significantly higher average prices; Mainstream brands (Ford, Toyota) have lower but more stable price ranges.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Interpretation</a:t>
            </a:r>
            <a:r>
              <a:rPr lang="en-GB" altLang="zh-CN" sz="2000" dirty="0"/>
              <a:t>: </a:t>
            </a:r>
            <a:r>
              <a:rPr lang="en-US" altLang="zh-CN" dirty="0"/>
              <a:t>Luxury brands retain value, highlighting a high-end market niche in used cars.</a:t>
            </a:r>
            <a:endParaRPr lang="en-US" altLang="zh-CN" sz="2200" i="0" dirty="0">
              <a:solidFill>
                <a:schemeClr val="tx1"/>
              </a:solidFill>
              <a:effectLst/>
              <a:latin typeface="Lato Extende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FEC182-1674-D172-06C7-0BE78D59C3DD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4F25A-34A8-878A-47C3-F476E70F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4493" y="1858153"/>
            <a:ext cx="6435941" cy="42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3F658-B16C-9153-17C2-9E8E5514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736FE-13B8-C46A-9A9D-9D4395D5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4.Analysis and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27CCE-7E3F-D645-710A-A36BF88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4.2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Interpretation of Result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Market Trends: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altLang="zh-CN" dirty="0"/>
              <a:t>Popular brands dominate the market, with Ford, Chevrolet, and Toyota leading.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altLang="zh-CN" dirty="0"/>
              <a:t>Gas-powered vehicles remain the most sought-after, but hybrid/electric cars indicate a potential emerging trend.</a:t>
            </a:r>
            <a:endParaRPr lang="en-US" altLang="zh-CN" sz="2000" b="1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GB" altLang="zh-CN" sz="2000" b="1" dirty="0"/>
              <a:t>Key Price Influencers</a:t>
            </a:r>
            <a:r>
              <a:rPr lang="en-GB" altLang="zh-CN" sz="2000" dirty="0"/>
              <a:t>: 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altLang="zh-CN" dirty="0"/>
              <a:t>Mileage and vehicle age are the primary determinants of price.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altLang="zh-CN" dirty="0"/>
              <a:t>Secondary factors like paint color and drive type (e.g., 4WD) also play roles.</a:t>
            </a:r>
            <a:endParaRPr lang="en-GB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6E6131-9383-453E-02B2-6729D1867554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774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41AFF-C687-BEEB-9EDF-DA587258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C838-C234-1BDB-6F2E-C281E4D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.Discussion &amp; 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F1EBF-4EE8-3646-E550-39432AB2A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5.1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Key Implications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GB" altLang="zh-CN" sz="2000" dirty="0"/>
              <a:t>Linear regression identified </a:t>
            </a:r>
            <a:r>
              <a:rPr lang="en-GB" altLang="zh-CN" sz="2000" b="1" i="1" dirty="0"/>
              <a:t>year</a:t>
            </a:r>
            <a:r>
              <a:rPr lang="en-GB" altLang="zh-CN" sz="2000" dirty="0"/>
              <a:t> and </a:t>
            </a:r>
            <a:r>
              <a:rPr lang="en-GB" altLang="zh-CN" sz="2000" b="1" i="1" dirty="0"/>
              <a:t>odometer</a:t>
            </a:r>
            <a:r>
              <a:rPr lang="en-GB" altLang="zh-CN" sz="2000" dirty="0"/>
              <a:t> as key features.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XGBoost</a:t>
            </a:r>
            <a:r>
              <a:rPr lang="en-US" altLang="zh-CN" sz="2000" dirty="0"/>
              <a:t> excelled in handling non-linearities.</a:t>
            </a:r>
            <a:endParaRPr lang="en-GB" altLang="zh-CN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Stacked model outperformed individual models in predictive accuracy.</a:t>
            </a:r>
            <a:endParaRPr lang="en-US" altLang="zh-CN" sz="2200" b="1" dirty="0">
              <a:solidFill>
                <a:schemeClr val="tx1"/>
              </a:solidFill>
              <a:latin typeface="Lato Extended"/>
            </a:endParaRP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This part needs more data to exp.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Maybe have a visual of </a:t>
            </a:r>
            <a:r>
              <a:rPr lang="en-US" altLang="zh-CN" sz="2200" b="1" u="sng" dirty="0">
                <a:solidFill>
                  <a:schemeClr val="tx1"/>
                </a:solidFill>
                <a:latin typeface="Lato Extended"/>
              </a:rPr>
              <a:t>R square </a:t>
            </a: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for the model.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5B44AE-FB6B-16D9-644F-84C5A84DA44C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891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33F0B7-A2AC-4F5A-9777-3F4D0CDF8D58}"/>
              </a:ext>
            </a:extLst>
          </p:cNvPr>
          <p:cNvSpPr/>
          <p:nvPr/>
        </p:nvSpPr>
        <p:spPr>
          <a:xfrm>
            <a:off x="5052649" y="2700867"/>
            <a:ext cx="2086702" cy="251468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8D1F34-6184-4CE4-8EB9-E9AD674738DF}"/>
              </a:ext>
            </a:extLst>
          </p:cNvPr>
          <p:cNvSpPr/>
          <p:nvPr/>
        </p:nvSpPr>
        <p:spPr>
          <a:xfrm>
            <a:off x="2901585" y="2662701"/>
            <a:ext cx="2155438" cy="25975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perspectiveRight"/>
            <a:lightRig rig="contrast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D4B37C-CB6F-4FFE-B789-37315C06CCA1}"/>
              </a:ext>
            </a:extLst>
          </p:cNvPr>
          <p:cNvSpPr/>
          <p:nvPr/>
        </p:nvSpPr>
        <p:spPr>
          <a:xfrm>
            <a:off x="7134979" y="2662701"/>
            <a:ext cx="2155438" cy="25975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perspectiveLeft">
              <a:rot lat="0" lon="1200001" rev="0"/>
            </a:camera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8ED643-0D29-4EA6-A231-3B6FF0F97D01}"/>
              </a:ext>
            </a:extLst>
          </p:cNvPr>
          <p:cNvSpPr/>
          <p:nvPr/>
        </p:nvSpPr>
        <p:spPr>
          <a:xfrm>
            <a:off x="642391" y="2567747"/>
            <a:ext cx="2345498" cy="27874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perspectiveRight">
              <a:rot lat="0" lon="20099999" rev="0"/>
            </a:camera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320A17-7879-472C-BE37-BEB616A88225}"/>
              </a:ext>
            </a:extLst>
          </p:cNvPr>
          <p:cNvSpPr/>
          <p:nvPr/>
        </p:nvSpPr>
        <p:spPr>
          <a:xfrm>
            <a:off x="9204113" y="2567747"/>
            <a:ext cx="2345498" cy="27874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perspectiveLeft">
              <a:rot lat="0" lon="1500000" rev="0"/>
            </a:camera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BFAEB8-57F7-4AF7-BDB4-E2370EAE0E7D}"/>
              </a:ext>
            </a:extLst>
          </p:cNvPr>
          <p:cNvSpPr/>
          <p:nvPr/>
        </p:nvSpPr>
        <p:spPr>
          <a:xfrm>
            <a:off x="5052649" y="5306055"/>
            <a:ext cx="2086702" cy="2514680"/>
          </a:xfrm>
          <a:prstGeom prst="rect">
            <a:avLst/>
          </a:prstGeom>
          <a:gradFill>
            <a:gsLst>
              <a:gs pos="0">
                <a:schemeClr val="accent1">
                  <a:alpha val="14000"/>
                </a:schemeClr>
              </a:gs>
              <a:gs pos="4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  <a:scene3d>
            <a:camera prst="orthographicFront"/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21C35-4A98-4E17-83CD-E7BA554BBF4B}"/>
              </a:ext>
            </a:extLst>
          </p:cNvPr>
          <p:cNvSpPr/>
          <p:nvPr/>
        </p:nvSpPr>
        <p:spPr>
          <a:xfrm>
            <a:off x="2848246" y="5353344"/>
            <a:ext cx="2155438" cy="2597512"/>
          </a:xfrm>
          <a:prstGeom prst="rect">
            <a:avLst/>
          </a:prstGeom>
          <a:gradFill>
            <a:gsLst>
              <a:gs pos="0">
                <a:schemeClr val="accent1">
                  <a:alpha val="14000"/>
                </a:schemeClr>
              </a:gs>
              <a:gs pos="4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  <a:scene3d>
            <a:camera prst="perspectiveLeft">
              <a:rot lat="0" lon="1200001" rev="0"/>
            </a:camera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D8FAA2-649A-41E8-8E4E-633D97D3B47A}"/>
              </a:ext>
            </a:extLst>
          </p:cNvPr>
          <p:cNvSpPr/>
          <p:nvPr/>
        </p:nvSpPr>
        <p:spPr>
          <a:xfrm>
            <a:off x="7188317" y="5353344"/>
            <a:ext cx="2155438" cy="2597512"/>
          </a:xfrm>
          <a:prstGeom prst="rect">
            <a:avLst/>
          </a:prstGeom>
          <a:gradFill>
            <a:gsLst>
              <a:gs pos="0">
                <a:schemeClr val="accent1">
                  <a:alpha val="14000"/>
                </a:schemeClr>
              </a:gs>
              <a:gs pos="4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  <a:scene3d>
            <a:camera prst="perspectiveRight"/>
            <a:lightRig rig="contrast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B518EB-3D2C-4A38-A273-0945DA0FD3F4}"/>
              </a:ext>
            </a:extLst>
          </p:cNvPr>
          <p:cNvSpPr/>
          <p:nvPr/>
        </p:nvSpPr>
        <p:spPr>
          <a:xfrm>
            <a:off x="558802" y="5448521"/>
            <a:ext cx="2345498" cy="2787420"/>
          </a:xfrm>
          <a:prstGeom prst="rect">
            <a:avLst/>
          </a:prstGeom>
          <a:gradFill>
            <a:gsLst>
              <a:gs pos="0">
                <a:schemeClr val="accent1">
                  <a:alpha val="14000"/>
                </a:schemeClr>
              </a:gs>
              <a:gs pos="4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  <a:scene3d>
            <a:camera prst="perspectiveLeft">
              <a:rot lat="0" lon="1500000" rev="0"/>
            </a:camera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C00DD1-F012-46BF-9875-573E3883D247}"/>
              </a:ext>
            </a:extLst>
          </p:cNvPr>
          <p:cNvSpPr/>
          <p:nvPr/>
        </p:nvSpPr>
        <p:spPr>
          <a:xfrm>
            <a:off x="9287702" y="5448521"/>
            <a:ext cx="2345498" cy="2787420"/>
          </a:xfrm>
          <a:prstGeom prst="rect">
            <a:avLst/>
          </a:prstGeom>
          <a:gradFill>
            <a:gsLst>
              <a:gs pos="0">
                <a:schemeClr val="accent1">
                  <a:alpha val="14000"/>
                </a:schemeClr>
              </a:gs>
              <a:gs pos="4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  <a:scene3d>
            <a:camera prst="perspectiveRight">
              <a:rot lat="0" lon="20099999" rev="0"/>
            </a:camera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AE9CAB1-4443-4FBD-ABF8-2FF07C67A6F8}"/>
              </a:ext>
            </a:extLst>
          </p:cNvPr>
          <p:cNvSpPr/>
          <p:nvPr/>
        </p:nvSpPr>
        <p:spPr>
          <a:xfrm>
            <a:off x="2675468" y="719123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spc="600" dirty="0">
                <a:solidFill>
                  <a:schemeClr val="accent1"/>
                </a:solidFill>
                <a:latin typeface="+mj-lt"/>
                <a:ea typeface="+mj-ea"/>
              </a:rPr>
              <a:t>CONTENTS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5DAE2BC-C28D-4E1D-AC1D-5B548EACA576}"/>
              </a:ext>
            </a:extLst>
          </p:cNvPr>
          <p:cNvGrpSpPr/>
          <p:nvPr/>
        </p:nvGrpSpPr>
        <p:grpSpPr>
          <a:xfrm>
            <a:off x="5052649" y="2700867"/>
            <a:ext cx="2086702" cy="2514680"/>
            <a:chOff x="5052649" y="-1234812"/>
            <a:chExt cx="2086702" cy="251468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3F6ED35-03D9-4138-8535-57DEDF6D0EA8}"/>
                </a:ext>
              </a:extLst>
            </p:cNvPr>
            <p:cNvSpPr/>
            <p:nvPr/>
          </p:nvSpPr>
          <p:spPr>
            <a:xfrm>
              <a:off x="5052649" y="-1234812"/>
              <a:ext cx="2086702" cy="251468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contrasting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8B6126-3076-4784-B92E-17952674D80E}"/>
                </a:ext>
              </a:extLst>
            </p:cNvPr>
            <p:cNvSpPr txBox="1"/>
            <p:nvPr/>
          </p:nvSpPr>
          <p:spPr>
            <a:xfrm>
              <a:off x="5061470" y="201691"/>
              <a:ext cx="2069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450"/>
                </a:spcBef>
                <a:spcAft>
                  <a:spcPts val="450"/>
                </a:spcAft>
              </a:pPr>
              <a:r>
                <a:rPr lang="en-GB" altLang="zh-CN" sz="2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and Results</a:t>
              </a:r>
              <a:endParaRPr lang="en-GB" altLang="zh-CN" sz="240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4E03A0C3-0A9D-4BD7-8175-DFFF0571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0145" y="-788367"/>
              <a:ext cx="571712" cy="571712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3C064D0-BC8F-408A-87BA-06B084D46959}"/>
              </a:ext>
            </a:extLst>
          </p:cNvPr>
          <p:cNvGrpSpPr/>
          <p:nvPr/>
        </p:nvGrpSpPr>
        <p:grpSpPr>
          <a:xfrm>
            <a:off x="2901585" y="2454155"/>
            <a:ext cx="2155438" cy="2803238"/>
            <a:chOff x="2901585" y="-1272978"/>
            <a:chExt cx="2155438" cy="2803238"/>
          </a:xfrm>
          <a:scene3d>
            <a:camera prst="perspectiveRight"/>
            <a:lightRig rig="threePt" dir="t"/>
          </a:scene3d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3A5CC9C-6AE4-463D-AA5C-0A9958E43F18}"/>
                </a:ext>
              </a:extLst>
            </p:cNvPr>
            <p:cNvSpPr/>
            <p:nvPr/>
          </p:nvSpPr>
          <p:spPr>
            <a:xfrm>
              <a:off x="2901585" y="-1272978"/>
              <a:ext cx="2155438" cy="2597512"/>
            </a:xfrm>
            <a:prstGeom prst="rect">
              <a:avLst/>
            </a:prstGeom>
            <a:noFill/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1E630D0-29D9-43D4-941A-514FACB72B21}"/>
                </a:ext>
              </a:extLst>
            </p:cNvPr>
            <p:cNvSpPr txBox="1"/>
            <p:nvPr/>
          </p:nvSpPr>
          <p:spPr>
            <a:xfrm>
              <a:off x="2901586" y="201691"/>
              <a:ext cx="2155436" cy="1328569"/>
            </a:xfrm>
            <a:prstGeom prst="rect">
              <a:avLst/>
            </a:prstGeom>
            <a:noFill/>
            <a:sp3d prstMaterial="matte"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  <a:spcAft>
                  <a:spcPts val="450"/>
                </a:spcAft>
              </a:pPr>
              <a:r>
                <a:rPr lang="en-GB" altLang="zh-CN" sz="2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Review &amp;</a:t>
              </a:r>
              <a:endParaRPr lang="en-GB" altLang="zh-CN" sz="240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spcBef>
                  <a:spcPts val="450"/>
                </a:spcBef>
                <a:spcAft>
                  <a:spcPts val="450"/>
                </a:spcAft>
              </a:pPr>
              <a:r>
                <a:rPr lang="en-GB" altLang="zh-CN" sz="2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lang="en-GB" altLang="zh-CN" sz="240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80FCE8AA-395F-4F2A-8982-2EDF70935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6126" y="-835689"/>
              <a:ext cx="666356" cy="666356"/>
            </a:xfrm>
            <a:prstGeom prst="rect">
              <a:avLst/>
            </a:prstGeom>
            <a:sp3d prstMaterial="matte"/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BC36994-E65F-4E4F-B0F9-5B0409BEFE3B}"/>
              </a:ext>
            </a:extLst>
          </p:cNvPr>
          <p:cNvGrpSpPr/>
          <p:nvPr/>
        </p:nvGrpSpPr>
        <p:grpSpPr>
          <a:xfrm>
            <a:off x="7134979" y="2662701"/>
            <a:ext cx="2155438" cy="2597512"/>
            <a:chOff x="7134979" y="-1272978"/>
            <a:chExt cx="2155438" cy="2597512"/>
          </a:xfrm>
          <a:scene3d>
            <a:camera prst="perspectiveLeft"/>
            <a:lightRig rig="threePt" dir="t"/>
          </a:scene3d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FE1F087-15E7-4421-B6F4-FE5B26E2F3C1}"/>
                </a:ext>
              </a:extLst>
            </p:cNvPr>
            <p:cNvSpPr/>
            <p:nvPr/>
          </p:nvSpPr>
          <p:spPr>
            <a:xfrm>
              <a:off x="7134979" y="-1272978"/>
              <a:ext cx="2155438" cy="259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72608B2-96E5-472D-ACE3-81E8358F79B4}"/>
                </a:ext>
              </a:extLst>
            </p:cNvPr>
            <p:cNvSpPr txBox="1"/>
            <p:nvPr/>
          </p:nvSpPr>
          <p:spPr>
            <a:xfrm>
              <a:off x="7137693" y="201691"/>
              <a:ext cx="21500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450"/>
                </a:spcBef>
                <a:spcAft>
                  <a:spcPts val="450"/>
                </a:spcAft>
              </a:pPr>
              <a:r>
                <a:rPr lang="en-US" altLang="zh-CN" sz="2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 &amp; </a:t>
              </a:r>
              <a:r>
                <a:rPr lang="en-GB" altLang="zh-CN" sz="2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  <a:endParaRPr lang="en-GB" altLang="zh-CN" sz="240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5FE89E84-4ABA-4F3F-9318-DAD355488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9520" y="-835689"/>
              <a:ext cx="666356" cy="666356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B4B8514-A693-43CA-BD39-29C61A1B50F1}"/>
              </a:ext>
            </a:extLst>
          </p:cNvPr>
          <p:cNvGrpSpPr/>
          <p:nvPr/>
        </p:nvGrpSpPr>
        <p:grpSpPr>
          <a:xfrm>
            <a:off x="642391" y="2567747"/>
            <a:ext cx="2345498" cy="2787420"/>
            <a:chOff x="642391" y="-1367932"/>
            <a:chExt cx="2345498" cy="2787420"/>
          </a:xfrm>
          <a:scene3d>
            <a:camera prst="perspectiveRight">
              <a:rot lat="0" lon="20099996" rev="0"/>
            </a:camera>
            <a:lightRig rig="threePt" dir="t"/>
          </a:scene3d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9E68FA0-F88A-4B74-9A98-18159B5BFF47}"/>
                </a:ext>
              </a:extLst>
            </p:cNvPr>
            <p:cNvSpPr/>
            <p:nvPr/>
          </p:nvSpPr>
          <p:spPr>
            <a:xfrm>
              <a:off x="642391" y="-1367932"/>
              <a:ext cx="2345498" cy="2787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A1D88B-6605-4490-9368-8746E4F14A3A}"/>
                </a:ext>
              </a:extLst>
            </p:cNvPr>
            <p:cNvSpPr txBox="1"/>
            <p:nvPr/>
          </p:nvSpPr>
          <p:spPr>
            <a:xfrm>
              <a:off x="642395" y="201691"/>
              <a:ext cx="2345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450"/>
                </a:spcAft>
              </a:pPr>
              <a:r>
                <a:rPr lang="en-GB" altLang="zh-CN" sz="2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GB" altLang="zh-CN" sz="240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818A53EC-64A4-4542-9285-A96D92F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05761" y="-1008139"/>
              <a:ext cx="818760" cy="818756"/>
            </a:xfrm>
            <a:prstGeom prst="rect">
              <a:avLst/>
            </a:prstGeom>
          </p:spPr>
        </p:pic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18C48EB-2D8C-408F-B2F7-93FC97D75DC6}"/>
              </a:ext>
            </a:extLst>
          </p:cNvPr>
          <p:cNvGrpSpPr/>
          <p:nvPr/>
        </p:nvGrpSpPr>
        <p:grpSpPr>
          <a:xfrm>
            <a:off x="9204113" y="2567747"/>
            <a:ext cx="2345498" cy="2787420"/>
            <a:chOff x="9204113" y="-1367932"/>
            <a:chExt cx="2345498" cy="2787420"/>
          </a:xfrm>
          <a:scene3d>
            <a:camera prst="perspectiveLeft">
              <a:rot lat="0" lon="1500000" rev="0"/>
            </a:camera>
            <a:lightRig rig="threePt" dir="t"/>
          </a:scene3d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72F55CD-74C4-4001-B538-E2400B37E771}"/>
                </a:ext>
              </a:extLst>
            </p:cNvPr>
            <p:cNvSpPr/>
            <p:nvPr/>
          </p:nvSpPr>
          <p:spPr>
            <a:xfrm>
              <a:off x="9204113" y="-1367932"/>
              <a:ext cx="2345498" cy="2787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D3B63A0-4B8F-42E3-8FDA-E5DD03C8DE51}"/>
                </a:ext>
              </a:extLst>
            </p:cNvPr>
            <p:cNvSpPr txBox="1"/>
            <p:nvPr/>
          </p:nvSpPr>
          <p:spPr>
            <a:xfrm>
              <a:off x="9204121" y="193472"/>
              <a:ext cx="2345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450"/>
                </a:spcBef>
                <a:spcAft>
                  <a:spcPts val="450"/>
                </a:spcAft>
              </a:pPr>
              <a:r>
                <a:rPr lang="en-GB" altLang="zh-CN" sz="2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GB" altLang="zh-CN" sz="240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D9561A73-8997-4472-8E10-70062CF07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67486" y="-911889"/>
              <a:ext cx="818756" cy="81875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7458F1C-78DD-CE0F-DEB6-36DE2D77ABFA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4895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DE9C-38C6-D9AC-3641-406E105A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AE0D5-F9E5-52DC-EDB5-84608FB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.Discussion &amp; 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27A6-F004-2598-9BA9-955F71E2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5.2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Project Limitations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GB" altLang="zh-CN" dirty="0"/>
              <a:t>Static dataset limits temporal trends.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Excluded features (e.g., market demand, regional variations).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GB" altLang="zh-CN" dirty="0"/>
              <a:t>Computational challenges in ensemble methods.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This part needs more data to exp.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Maybe have a visual of </a:t>
            </a:r>
            <a:r>
              <a:rPr lang="en-US" altLang="zh-CN" sz="2200" b="1" u="sng" dirty="0">
                <a:solidFill>
                  <a:schemeClr val="tx1"/>
                </a:solidFill>
                <a:latin typeface="Lato Extended"/>
              </a:rPr>
              <a:t>R square </a:t>
            </a: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for the model.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552F4C-5347-6B51-7C23-DA436CFD5BDE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376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CB3-835E-D79D-1722-62EB4E798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52740-BF07-514F-BA69-4FCFDDE5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.Discussion &amp; 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99086-611A-B531-39A0-3E9B8530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5.3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Project Summary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Stacked model achieved the best accuracy, suitable for real-world applications.</a:t>
            </a:r>
            <a:r>
              <a:rPr lang="en-US" altLang="zh-CN" b="1" dirty="0"/>
              <a:t>-Hope</a:t>
            </a:r>
            <a:endParaRPr lang="en-US" altLang="zh-CN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Predictive insights are valuable for pricing assistance and market analysis.</a:t>
            </a:r>
            <a:r>
              <a:rPr lang="en-US" altLang="zh-CN" b="1" dirty="0"/>
              <a:t>-Hope</a:t>
            </a:r>
            <a:endParaRPr lang="en-US" altLang="zh-CN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This part needs more data to exp.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Maybe have a visual of </a:t>
            </a:r>
            <a:r>
              <a:rPr lang="en-US" altLang="zh-CN" sz="2200" b="1" u="sng" dirty="0">
                <a:solidFill>
                  <a:schemeClr val="tx1"/>
                </a:solidFill>
                <a:latin typeface="Lato Extended"/>
              </a:rPr>
              <a:t>R square </a:t>
            </a: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for the model.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40ED12-2CD0-5A7D-0E41-71676C99A346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377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A2899-B4C8-C452-632A-ABE5F303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FB8F-55DA-20D0-EDF4-6368634C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.Discussion &amp; 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DEF79-9852-2414-ADD9-EE8E4281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5.4 </a:t>
            </a: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Future Directions</a:t>
            </a:r>
            <a:endParaRPr lang="en-US" altLang="zh-CN" sz="2200" b="1" i="0" dirty="0">
              <a:solidFill>
                <a:schemeClr val="tx1"/>
              </a:solidFill>
              <a:effectLst/>
              <a:latin typeface="Lato Extended"/>
            </a:endParaRP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Enhance data sources with dynamic and real-time updates.</a:t>
            </a:r>
            <a:r>
              <a:rPr lang="en-US" altLang="zh-CN" b="1" dirty="0"/>
              <a:t>-Maybe</a:t>
            </a:r>
            <a:endParaRPr lang="en-US" altLang="zh-CN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Deploy pricing prediction as an interactive web tool.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Experiment with deep learning models for further performance gains.</a:t>
            </a:r>
            <a:endParaRPr lang="en-US" altLang="zh-CN" sz="2200" b="1" dirty="0">
              <a:solidFill>
                <a:schemeClr val="tx1"/>
              </a:solidFill>
              <a:latin typeface="Lato Extended"/>
            </a:endParaRP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This part needs more things to exp.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Maybe have a visual of </a:t>
            </a:r>
            <a:r>
              <a:rPr lang="en-US" altLang="zh-CN" sz="2200" b="1" u="sng" dirty="0">
                <a:solidFill>
                  <a:schemeClr val="tx1"/>
                </a:solidFill>
                <a:latin typeface="Lato Extended"/>
              </a:rPr>
              <a:t>R square </a:t>
            </a:r>
            <a:r>
              <a:rPr lang="en-US" altLang="zh-CN" sz="2200" b="1" dirty="0">
                <a:solidFill>
                  <a:schemeClr val="tx1"/>
                </a:solidFill>
                <a:latin typeface="Lato Extended"/>
              </a:rPr>
              <a:t>for the model.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0CE97D-1D8F-E861-6E82-E66EACBBDA79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486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9A84A-5237-B34B-C5B0-198A3323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157E-9E11-9089-F437-8778E551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904E6-91D2-B95F-C6C4-77473118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694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sz="3200" b="1" dirty="0">
                <a:hlinkClick r:id="rId2"/>
              </a:rPr>
              <a:t>https://github.com/zubinzhang1997/Used-Car-Analysis.git</a:t>
            </a:r>
            <a:r>
              <a:rPr lang="en-US" altLang="zh-CN" sz="3200" b="1" dirty="0"/>
              <a:t>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l"/>
            </a:pPr>
            <a:r>
              <a:rPr lang="en-US" altLang="zh-CN" sz="3200" b="1" dirty="0"/>
              <a:t>More links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F70ED3-D1BB-E132-497C-8E7F492A9697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963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ABEF-641A-D6B0-7E2C-E7B4D155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6EEBB-C6F1-9454-2E6A-0FB8AE6F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1.1 Objectives and Goals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GB" altLang="zh-CN" b="1" dirty="0">
                <a:solidFill>
                  <a:schemeClr val="tx1"/>
                </a:solidFill>
              </a:rPr>
              <a:t>Primary Goal: </a:t>
            </a:r>
            <a:r>
              <a:rPr lang="en-US" altLang="zh-CN" dirty="0">
                <a:solidFill>
                  <a:schemeClr val="tx1"/>
                </a:solidFill>
              </a:rPr>
              <a:t>To generalize and analyze trends in the US used car market.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GB" altLang="zh-CN" b="1" dirty="0">
                <a:solidFill>
                  <a:schemeClr val="tx1"/>
                </a:solidFill>
              </a:rPr>
              <a:t>Specific Goal: </a:t>
            </a:r>
            <a:r>
              <a:rPr lang="en-US" altLang="zh-CN" dirty="0">
                <a:solidFill>
                  <a:schemeClr val="tx1"/>
                </a:solidFill>
              </a:rPr>
              <a:t>Provide insights into pricing trends, popular car models, and the factors most influence the used car market.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1"/>
                </a:solidFill>
              </a:rPr>
              <a:t>Final Goal:</a:t>
            </a:r>
            <a:r>
              <a:rPr lang="en-GB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Build predictive models to estimate car prices based on attributes like make, model, year, and mileage in the future.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A9F9D-F452-906C-F852-EDA93A865641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852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E8BC-9BCD-C395-257A-C82F10CC8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8462-0ED8-7CD0-F2BB-36FFC096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601D4-1313-AB80-131A-C6C7BA1F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1.2 </a:t>
            </a:r>
            <a:r>
              <a:rPr lang="en-GB" altLang="zh-CN" sz="2400" b="1" i="0" dirty="0">
                <a:solidFill>
                  <a:schemeClr val="tx1"/>
                </a:solidFill>
                <a:effectLst/>
                <a:latin typeface="Lato Extended"/>
              </a:rPr>
              <a:t>Project Scope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Data will be collected directly from the Cars.com website through web scraping.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Attributes to be analyzed include vehicle make, model, year, price, mileage, location, and seller type (dealer or private).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Deliverables include a cleaned and structured dataset, comprehensive analysis, and visualized vital findings.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50031F-AF84-D392-5EF2-B445D4CEC879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773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F6F0D-FDE7-3DD1-CA2C-58588459B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1E56D-9CDB-E320-6003-F0537BFE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.Literature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D9F9F-528A-3140-6284-B0192D7D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2.1 </a:t>
            </a:r>
            <a:r>
              <a:rPr lang="en-US" altLang="zh-CN" sz="2400" b="1" i="0" dirty="0">
                <a:solidFill>
                  <a:schemeClr val="tx1"/>
                </a:solidFill>
                <a:effectLst/>
                <a:latin typeface="Lato Extended"/>
              </a:rPr>
              <a:t>Summary of Relevant Existing 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Our Current Focus: 420,000</a:t>
            </a:r>
            <a:r>
              <a:rPr lang="en-US" altLang="zh-CN" dirty="0">
                <a:solidFill>
                  <a:schemeClr val="tx1"/>
                </a:solidFill>
              </a:rPr>
              <a:t> static datasets before being cleaned, as well as traditional factors like mileage, year, and make.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Gaps Identified: Lack of up-to-date datasets; Limited attention to secondary attributes like fuel type or paint color.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D7B76-F10F-672D-8B89-43838B5BD801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589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C0D7A-2FA6-48DB-4376-F2B58C562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7F1ED-7B10-B834-EB91-CB17BF7B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.Literature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B5595-F2C4-2DED-D52A-0A8351C8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pPr marL="0" indent="0" algn="l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2.2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Relation of Your Project to Previous Work</a:t>
            </a:r>
            <a:endParaRPr lang="en-US" altLang="zh-CN" sz="2200" b="0" i="0" dirty="0">
              <a:solidFill>
                <a:schemeClr val="tx1"/>
              </a:solidFill>
              <a:effectLst/>
              <a:latin typeface="Lato Extende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tx1"/>
                </a:solidFill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</a:rPr>
              <a:t>Innovations: </a:t>
            </a:r>
            <a:r>
              <a:rPr lang="en-US" altLang="zh-CN" sz="1900" dirty="0">
                <a:solidFill>
                  <a:schemeClr val="tx1"/>
                </a:solidFill>
              </a:rPr>
              <a:t>Analysis based on the </a:t>
            </a:r>
            <a:r>
              <a:rPr lang="en-US" altLang="zh-CN" sz="1900" b="1" dirty="0">
                <a:solidFill>
                  <a:schemeClr val="tx1"/>
                </a:solidFill>
              </a:rPr>
              <a:t>latest data</a:t>
            </a:r>
            <a:r>
              <a:rPr lang="en-US" altLang="zh-CN" sz="1900" dirty="0">
                <a:solidFill>
                  <a:schemeClr val="tx1"/>
                </a:solidFill>
              </a:rPr>
              <a:t> from Cars.com, Inclusion of underexplored attributes (e.g., paint color, fuel type), Enhanced visualizations for clear and actionable insights.,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900" b="1" dirty="0">
                <a:solidFill>
                  <a:schemeClr val="tx1"/>
                </a:solidFill>
              </a:rPr>
              <a:t>Impact:</a:t>
            </a:r>
            <a:r>
              <a:rPr lang="en-US" altLang="zh-CN" sz="1900" dirty="0">
                <a:solidFill>
                  <a:schemeClr val="tx1"/>
                </a:solidFill>
              </a:rPr>
              <a:t> More closely reflects the current used car market; implement a predictive model that forecasts future car prices for different used cars.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1099EF-D10D-5AE8-3B63-9FC4074A2ABA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01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7CC0-4893-F1BE-B2A2-D44704A2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BCDD1-9E70-9CB4-5407-92C3C279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488E4-2B8F-5B42-F48B-D721C42E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3.1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Data Info &amp; Resource</a:t>
            </a:r>
            <a:endParaRPr lang="en-US" altLang="zh-CN" sz="2200" b="0" i="0" dirty="0">
              <a:solidFill>
                <a:schemeClr val="tx1"/>
              </a:solidFill>
              <a:effectLst/>
              <a:latin typeface="Lato Extende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chemeClr val="tx1"/>
                </a:solidFill>
              </a:rPr>
              <a:t>1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GB" altLang="zh-CN" sz="2200" b="1" dirty="0">
                <a:solidFill>
                  <a:schemeClr val="tx1"/>
                </a:solidFill>
                <a:latin typeface="Lato Extended"/>
              </a:rPr>
              <a:t>2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E13251-2EE5-680C-55EE-3DCDA0F2FA61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925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EE16-FCA4-1BAC-3E02-9C6D20E7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70CE-34D1-61F6-5917-AD68AE8C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DA58C-1C13-7240-1C25-DDE1795D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3.2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Data Cleaning</a:t>
            </a:r>
            <a:endParaRPr lang="en-US" altLang="zh-CN" sz="2200" b="0" i="0" dirty="0">
              <a:solidFill>
                <a:schemeClr val="tx1"/>
              </a:solidFill>
              <a:effectLst/>
              <a:latin typeface="Lato Extende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chemeClr val="tx1"/>
                </a:solidFill>
              </a:rPr>
              <a:t>Objective:</a:t>
            </a:r>
            <a:r>
              <a:rPr lang="en-US" altLang="zh-CN" sz="2000" dirty="0"/>
              <a:t> Prepare raw data for analysis by removing inconsistencies, handling missing values, and filtering relevant records.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GB" altLang="zh-CN" sz="2200" b="1" dirty="0">
                <a:solidFill>
                  <a:schemeClr val="tx1"/>
                </a:solidFill>
                <a:latin typeface="Lato Extended"/>
              </a:rPr>
              <a:t>Steps Taken: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/>
              <a:t>Remove Invalid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/>
              <a:t>Standardization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/>
              <a:t>Outlier Removal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4330FB-70BF-C41E-9D8A-4C94A7025A20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428B4A-C34E-0994-C133-1380E3A4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10" y="4472991"/>
            <a:ext cx="8091638" cy="13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D0B2-A2B7-20AF-AD51-727A5CD21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9724E-0618-97C8-FA04-72E444E5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44C4A-3F8E-0359-7355-56B350C5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06940"/>
          </a:xfrm>
        </p:spPr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altLang="zh-CN" sz="2200" b="1" dirty="0">
                <a:solidFill>
                  <a:schemeClr val="tx1"/>
                </a:solidFill>
              </a:rPr>
              <a:t>3.3 </a:t>
            </a:r>
            <a:r>
              <a:rPr lang="en-US" altLang="zh-CN" sz="2200" b="1" i="0" dirty="0">
                <a:solidFill>
                  <a:schemeClr val="tx1"/>
                </a:solidFill>
                <a:effectLst/>
                <a:latin typeface="Lato Extended"/>
              </a:rPr>
              <a:t>Data Standardization for Modeling</a:t>
            </a:r>
            <a:endParaRPr lang="en-US" altLang="zh-CN" sz="2200" b="0" i="0" dirty="0">
              <a:solidFill>
                <a:schemeClr val="tx1"/>
              </a:solidFill>
              <a:effectLst/>
              <a:latin typeface="Lato Extende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chemeClr val="tx1"/>
                </a:solidFill>
              </a:rPr>
              <a:t>Objective:</a:t>
            </a:r>
            <a:r>
              <a:rPr lang="en-US" altLang="zh-CN" sz="2000" dirty="0"/>
              <a:t> </a:t>
            </a:r>
            <a:r>
              <a:rPr lang="en-US" altLang="zh-CN" dirty="0"/>
              <a:t>Clean and structure data for model training by standardizing vehicle models and manufacturers.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GB" altLang="zh-CN" sz="2200" b="1" dirty="0">
                <a:solidFill>
                  <a:schemeClr val="tx1"/>
                </a:solidFill>
                <a:latin typeface="Lato Extended"/>
              </a:rPr>
              <a:t>Steps Taken: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/>
              <a:t>Feature Selection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/>
              <a:t>Model Standardization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000" dirty="0"/>
              <a:t>Filtered Manufacturers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0AFF22-EFB2-9B3A-5FCB-6A8D4D1B3DCA}"/>
              </a:ext>
            </a:extLst>
          </p:cNvPr>
          <p:cNvSpPr txBox="1"/>
          <p:nvPr/>
        </p:nvSpPr>
        <p:spPr>
          <a:xfrm>
            <a:off x="192505" y="272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DS5110 Intro to Data Management</a:t>
            </a:r>
            <a:endParaRPr lang="zh-CN" altLang="en-US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D974B1-67D8-D193-E285-5A76873C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31" y="3429000"/>
            <a:ext cx="7789132" cy="27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440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1276</Words>
  <Application>Microsoft Office PowerPoint</Application>
  <PresentationFormat>宽屏</PresentationFormat>
  <Paragraphs>147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Lato Extended</vt:lpstr>
      <vt:lpstr>等线</vt:lpstr>
      <vt:lpstr>Arial</vt:lpstr>
      <vt:lpstr>Calibri</vt:lpstr>
      <vt:lpstr>Calibri Light</vt:lpstr>
      <vt:lpstr>Times New Roman</vt:lpstr>
      <vt:lpstr>Wingdings</vt:lpstr>
      <vt:lpstr>回顾</vt:lpstr>
      <vt:lpstr>Analysis of the Used Car Market in the US</vt:lpstr>
      <vt:lpstr>PowerPoint 演示文稿</vt:lpstr>
      <vt:lpstr>1.Introduction</vt:lpstr>
      <vt:lpstr>1.Introduction</vt:lpstr>
      <vt:lpstr>2.Literature Review</vt:lpstr>
      <vt:lpstr>2.Literature Review</vt:lpstr>
      <vt:lpstr>3.Methodology</vt:lpstr>
      <vt:lpstr>3.Methodology</vt:lpstr>
      <vt:lpstr>3.Methodology</vt:lpstr>
      <vt:lpstr>3.Methodology</vt:lpstr>
      <vt:lpstr>3.Methodology</vt:lpstr>
      <vt:lpstr>4.Analysis and Result</vt:lpstr>
      <vt:lpstr>4.Analysis and Result</vt:lpstr>
      <vt:lpstr>4.Analysis and Result</vt:lpstr>
      <vt:lpstr>4.Analysis and Result</vt:lpstr>
      <vt:lpstr>4.Analysis and Result</vt:lpstr>
      <vt:lpstr>4.Analysis and Result</vt:lpstr>
      <vt:lpstr>4.Analysis and Result</vt:lpstr>
      <vt:lpstr>5.Discussion &amp; Conclusion</vt:lpstr>
      <vt:lpstr>5.Discussion &amp; Conclusion</vt:lpstr>
      <vt:lpstr>5.Discussion &amp; Conclusion</vt:lpstr>
      <vt:lpstr>5.Discussion &amp; Conclusion</vt:lpstr>
      <vt:lpstr>6.Reference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Zidao Wang</dc:creator>
  <cp:lastModifiedBy>Zidao Wang</cp:lastModifiedBy>
  <cp:revision>5</cp:revision>
  <dcterms:created xsi:type="dcterms:W3CDTF">2024-11-17T23:00:34Z</dcterms:created>
  <dcterms:modified xsi:type="dcterms:W3CDTF">2024-11-18T04:31:58Z</dcterms:modified>
</cp:coreProperties>
</file>