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24409-5DD6-416D-8F88-2B4267964AB1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B4B6C-B60E-405A-AF30-C6521D6DBD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0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8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https://azure.microsoft.com/en-us/pricing/details/bot-services/</a:t>
            </a:r>
          </a:p>
          <a:p>
            <a:r>
              <a:rPr lang="en-ZA" sz="4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https://azure.microsoft.com/en-us/updates/application-insights-availability-in-south-africa-north/</a:t>
            </a:r>
          </a:p>
          <a:p>
            <a:r>
              <a:rPr lang="en-ZA" sz="4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https://docs.microsoft.com/en-us/azure/bot-service/bot-service-manage-analytics?view=azure-bot-service-4.0</a:t>
            </a:r>
          </a:p>
          <a:p>
            <a:r>
              <a:rPr lang="en-ZA" sz="4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https://azure.microsoft.com/en-us/pricing/details/cosmos-db/</a:t>
            </a:r>
          </a:p>
          <a:p>
            <a:endParaRPr lang="en-ZA" sz="4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4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4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E7E3F-FCF4-48CC-8DCC-AE9F4D78B6E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17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7" indent="0" algn="ctr">
              <a:buNone/>
              <a:defRPr sz="1600"/>
            </a:lvl4pPr>
            <a:lvl5pPr marL="1828889" indent="0" algn="ctr">
              <a:buNone/>
              <a:defRPr sz="1600"/>
            </a:lvl5pPr>
            <a:lvl6pPr marL="2286112" indent="0" algn="ctr">
              <a:buNone/>
              <a:defRPr sz="1600"/>
            </a:lvl6pPr>
            <a:lvl7pPr marL="2743334" indent="0" algn="ctr">
              <a:buNone/>
              <a:defRPr sz="1600"/>
            </a:lvl7pPr>
            <a:lvl8pPr marL="3200556" indent="0" algn="ctr">
              <a:buNone/>
              <a:defRPr sz="1600"/>
            </a:lvl8pPr>
            <a:lvl9pPr marL="365777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65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29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86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658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753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13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7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7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433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375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70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5" indent="0">
              <a:buNone/>
              <a:defRPr sz="1200"/>
            </a:lvl3pPr>
            <a:lvl4pPr marL="1371667" indent="0">
              <a:buNone/>
              <a:defRPr sz="1000"/>
            </a:lvl4pPr>
            <a:lvl5pPr marL="1828889" indent="0">
              <a:buNone/>
              <a:defRPr sz="1000"/>
            </a:lvl5pPr>
            <a:lvl6pPr marL="2286112" indent="0">
              <a:buNone/>
              <a:defRPr sz="1000"/>
            </a:lvl6pPr>
            <a:lvl7pPr marL="2743334" indent="0">
              <a:buNone/>
              <a:defRPr sz="1000"/>
            </a:lvl7pPr>
            <a:lvl8pPr marL="3200556" indent="0">
              <a:buNone/>
              <a:defRPr sz="1000"/>
            </a:lvl8pPr>
            <a:lvl9pPr marL="36577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703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5" indent="0">
              <a:buNone/>
              <a:defRPr sz="2400"/>
            </a:lvl3pPr>
            <a:lvl4pPr marL="1371667" indent="0">
              <a:buNone/>
              <a:defRPr sz="2000"/>
            </a:lvl4pPr>
            <a:lvl5pPr marL="1828889" indent="0">
              <a:buNone/>
              <a:defRPr sz="2000"/>
            </a:lvl5pPr>
            <a:lvl6pPr marL="2286112" indent="0">
              <a:buNone/>
              <a:defRPr sz="2000"/>
            </a:lvl6pPr>
            <a:lvl7pPr marL="2743334" indent="0">
              <a:buNone/>
              <a:defRPr sz="2000"/>
            </a:lvl7pPr>
            <a:lvl8pPr marL="3200556" indent="0">
              <a:buNone/>
              <a:defRPr sz="2000"/>
            </a:lvl8pPr>
            <a:lvl9pPr marL="365777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5" indent="0">
              <a:buNone/>
              <a:defRPr sz="1200"/>
            </a:lvl3pPr>
            <a:lvl4pPr marL="1371667" indent="0">
              <a:buNone/>
              <a:defRPr sz="1000"/>
            </a:lvl4pPr>
            <a:lvl5pPr marL="1828889" indent="0">
              <a:buNone/>
              <a:defRPr sz="1000"/>
            </a:lvl5pPr>
            <a:lvl6pPr marL="2286112" indent="0">
              <a:buNone/>
              <a:defRPr sz="1000"/>
            </a:lvl6pPr>
            <a:lvl7pPr marL="2743334" indent="0">
              <a:buNone/>
              <a:defRPr sz="1000"/>
            </a:lvl7pPr>
            <a:lvl8pPr marL="3200556" indent="0">
              <a:buNone/>
              <a:defRPr sz="1000"/>
            </a:lvl8pPr>
            <a:lvl9pPr marL="36577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5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39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8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1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3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5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7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0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6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hyperlink" Target="https://financeportalqa.standardbank.co.za/BOE/BI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hyperlink" Target="https://financeportal.standardbank.co.za/BOE/BI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138B002-AEE2-425C-9773-5524E49FFABD}"/>
              </a:ext>
            </a:extLst>
          </p:cNvPr>
          <p:cNvSpPr/>
          <p:nvPr/>
        </p:nvSpPr>
        <p:spPr>
          <a:xfrm>
            <a:off x="232359" y="352225"/>
            <a:ext cx="1489793" cy="299980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0C8D68-C8CC-4D99-BC45-A18669023858}"/>
              </a:ext>
            </a:extLst>
          </p:cNvPr>
          <p:cNvSpPr txBox="1"/>
          <p:nvPr/>
        </p:nvSpPr>
        <p:spPr>
          <a:xfrm>
            <a:off x="2406490" y="455150"/>
            <a:ext cx="1611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Region SA North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F24268-6630-4DEC-89D9-27E1A243B4E0}"/>
              </a:ext>
            </a:extLst>
          </p:cNvPr>
          <p:cNvSpPr txBox="1"/>
          <p:nvPr/>
        </p:nvSpPr>
        <p:spPr>
          <a:xfrm>
            <a:off x="729939" y="4245"/>
            <a:ext cx="906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Objects Private Cloud Edition  Managed Service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E67A1-6AC2-42B1-A56D-68AB6A77A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83" y="1892228"/>
            <a:ext cx="378485" cy="378485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728D59E2-5EDA-4858-95B7-6542D8031FF8}"/>
              </a:ext>
            </a:extLst>
          </p:cNvPr>
          <p:cNvSpPr txBox="1"/>
          <p:nvPr/>
        </p:nvSpPr>
        <p:spPr>
          <a:xfrm>
            <a:off x="645443" y="1702847"/>
            <a:ext cx="7752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Gateway</a:t>
            </a:r>
            <a:endParaRPr kumimoji="0" lang="en-ZA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BEFCECC-7D70-44C3-99C7-412B44DE53F2}"/>
              </a:ext>
            </a:extLst>
          </p:cNvPr>
          <p:cNvSpPr/>
          <p:nvPr/>
        </p:nvSpPr>
        <p:spPr>
          <a:xfrm>
            <a:off x="274337" y="396159"/>
            <a:ext cx="1334712" cy="2873535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4" tIns="12442" rIns="24884" bIns="124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4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F12314-65AB-4B7B-BB21-EC116B047698}"/>
              </a:ext>
            </a:extLst>
          </p:cNvPr>
          <p:cNvSpPr txBox="1"/>
          <p:nvPr/>
        </p:nvSpPr>
        <p:spPr>
          <a:xfrm>
            <a:off x="265833" y="423662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Premise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52851EF-A1DD-4517-A743-723D87FEB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" y="1233963"/>
            <a:ext cx="561910" cy="295003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469E705-D20C-4ED6-98DF-D90DC8B1A7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4" y="742810"/>
            <a:ext cx="420021" cy="42002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0641799-02B1-4DDF-8935-1F5AEF04D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0758" y="2186284"/>
            <a:ext cx="160371" cy="160371"/>
          </a:xfrm>
          <a:prstGeom prst="rect">
            <a:avLst/>
          </a:prstGeom>
        </p:spPr>
      </p:pic>
      <p:pic>
        <p:nvPicPr>
          <p:cNvPr id="214" name="Picture 21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8ED44F5-4D29-4EA2-BDE8-00EDF0CD45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53" y="1328534"/>
            <a:ext cx="238856" cy="238856"/>
          </a:xfrm>
          <a:prstGeom prst="rect">
            <a:avLst/>
          </a:pr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BB2FF1DC-C4D4-4064-94AB-CEC2F8E69F4F}"/>
              </a:ext>
            </a:extLst>
          </p:cNvPr>
          <p:cNvSpPr/>
          <p:nvPr/>
        </p:nvSpPr>
        <p:spPr>
          <a:xfrm>
            <a:off x="9740552" y="1247303"/>
            <a:ext cx="1130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900" b="1" i="0" u="none" strike="noStrike" kern="1200" cap="none" spc="0" normalizeH="0" baseline="0" noProof="0" dirty="0">
                <a:ln>
                  <a:noFill/>
                </a:ln>
                <a:solidFill>
                  <a:srgbClr val="0079D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Active Directory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72734C4-8BDA-4542-B7FA-D6C04682B00F}"/>
              </a:ext>
            </a:extLst>
          </p:cNvPr>
          <p:cNvSpPr txBox="1"/>
          <p:nvPr/>
        </p:nvSpPr>
        <p:spPr>
          <a:xfrm>
            <a:off x="4660839" y="2142039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Subscription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27BF7AF-0874-4F42-8A43-A520A977CC5B}"/>
              </a:ext>
            </a:extLst>
          </p:cNvPr>
          <p:cNvSpPr txBox="1"/>
          <p:nvPr/>
        </p:nvSpPr>
        <p:spPr>
          <a:xfrm>
            <a:off x="9258327" y="917553"/>
            <a:ext cx="122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Services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D2F3FB-3060-49D3-B49D-C5BB9229EF58}"/>
              </a:ext>
            </a:extLst>
          </p:cNvPr>
          <p:cNvSpPr/>
          <p:nvPr/>
        </p:nvSpPr>
        <p:spPr>
          <a:xfrm>
            <a:off x="4537863" y="2086543"/>
            <a:ext cx="4395182" cy="4105798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E8464E-9A9E-4535-9822-32E0A5DA369B}"/>
              </a:ext>
            </a:extLst>
          </p:cNvPr>
          <p:cNvGrpSpPr/>
          <p:nvPr/>
        </p:nvGrpSpPr>
        <p:grpSpPr>
          <a:xfrm>
            <a:off x="1700205" y="2773027"/>
            <a:ext cx="611305" cy="711833"/>
            <a:chOff x="4193510" y="6633507"/>
            <a:chExt cx="1604533" cy="1868395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D308D04-05AE-4FAE-B765-DD4B0122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94513" y="6633507"/>
              <a:ext cx="1008191" cy="1008191"/>
            </a:xfrm>
            <a:prstGeom prst="rect">
              <a:avLst/>
            </a:prstGeom>
          </p:spPr>
        </p:pic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74A171-8E09-4486-847D-CB0D1013DE15}"/>
                </a:ext>
              </a:extLst>
            </p:cNvPr>
            <p:cNvSpPr/>
            <p:nvPr/>
          </p:nvSpPr>
          <p:spPr>
            <a:xfrm>
              <a:off x="4193510" y="7428483"/>
              <a:ext cx="1604533" cy="1073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741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686" b="1" i="0" u="none" strike="noStrike" kern="1200" cap="none" spc="0" normalizeH="0" baseline="0" noProof="0" dirty="0">
                  <a:ln>
                    <a:noFill/>
                  </a:ln>
                  <a:solidFill>
                    <a:srgbClr val="0079D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Express Route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D968137-A6B2-4273-AE4B-EA33CFC84A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2" y="5217695"/>
            <a:ext cx="741375" cy="741375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1A808FA2-E94E-4FDE-8C3E-41C1EE870384}"/>
              </a:ext>
            </a:extLst>
          </p:cNvPr>
          <p:cNvSpPr/>
          <p:nvPr/>
        </p:nvSpPr>
        <p:spPr>
          <a:xfrm>
            <a:off x="2593125" y="728572"/>
            <a:ext cx="1549072" cy="3779288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5832F10-FE59-4A1E-A38D-6747357B12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76" y="878109"/>
            <a:ext cx="215920" cy="21592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BC80340C-A73D-4C57-BE21-2D0C298AEE06}"/>
              </a:ext>
            </a:extLst>
          </p:cNvPr>
          <p:cNvSpPr/>
          <p:nvPr/>
        </p:nvSpPr>
        <p:spPr>
          <a:xfrm>
            <a:off x="2593125" y="3580237"/>
            <a:ext cx="1493831" cy="95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100" b="1" i="0" u="none" strike="noStrike" kern="1200" cap="none" spc="0" normalizeH="0" baseline="0" noProof="0" dirty="0">
                <a:ln>
                  <a:noFill/>
                </a:ln>
                <a:solidFill>
                  <a:srgbClr val="0079D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Bank’s 3rd party connectivity hub.</a:t>
            </a:r>
          </a:p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762" b="0" i="1" u="none" strike="noStrike" kern="1200" cap="none" spc="0" normalizeH="0" baseline="0" noProof="0" dirty="0">
                <a:ln>
                  <a:noFill/>
                </a:ln>
                <a:solidFill>
                  <a:srgbClr val="0079D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Mandatory for routing via Express Route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762" b="1" i="0" u="none" strike="noStrike" kern="1200" cap="none" spc="0" normalizeH="0" baseline="0" noProof="0" dirty="0">
              <a:ln>
                <a:noFill/>
              </a:ln>
              <a:solidFill>
                <a:srgbClr val="0079D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6D47F1E-42E2-4B14-BD75-5CBA1E6496B9}"/>
              </a:ext>
            </a:extLst>
          </p:cNvPr>
          <p:cNvSpPr/>
          <p:nvPr/>
        </p:nvSpPr>
        <p:spPr>
          <a:xfrm>
            <a:off x="2706574" y="969170"/>
            <a:ext cx="696747" cy="545031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E2108CF-3095-4661-AFA8-F65B82AFD6BA}"/>
              </a:ext>
            </a:extLst>
          </p:cNvPr>
          <p:cNvSpPr txBox="1"/>
          <p:nvPr/>
        </p:nvSpPr>
        <p:spPr>
          <a:xfrm>
            <a:off x="2709579" y="974703"/>
            <a:ext cx="695450" cy="3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Identity Management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7ECFE20-6CFA-45A4-87AB-B186B9A18379}"/>
              </a:ext>
            </a:extLst>
          </p:cNvPr>
          <p:cNvSpPr/>
          <p:nvPr/>
        </p:nvSpPr>
        <p:spPr>
          <a:xfrm>
            <a:off x="2708407" y="1680878"/>
            <a:ext cx="696747" cy="554532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6A930CC-5BA2-4FC2-9E4D-7A570432443F}"/>
              </a:ext>
            </a:extLst>
          </p:cNvPr>
          <p:cNvSpPr txBox="1"/>
          <p:nvPr/>
        </p:nvSpPr>
        <p:spPr>
          <a:xfrm>
            <a:off x="2700950" y="1701825"/>
            <a:ext cx="695451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Services 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4" name="Graphic 183">
            <a:extLst>
              <a:ext uri="{FF2B5EF4-FFF2-40B4-BE49-F238E27FC236}">
                <a16:creationId xmlns:a16="http://schemas.microsoft.com/office/drawing/2014/main" id="{1F09D5E3-16A9-4747-9B3E-4121DDD5E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2807" y="2076010"/>
            <a:ext cx="181445" cy="181445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10BD82C-C834-4927-990F-F96DF19EDDFD}"/>
              </a:ext>
            </a:extLst>
          </p:cNvPr>
          <p:cNvGrpSpPr/>
          <p:nvPr/>
        </p:nvGrpSpPr>
        <p:grpSpPr>
          <a:xfrm>
            <a:off x="2708407" y="2440170"/>
            <a:ext cx="717629" cy="790320"/>
            <a:chOff x="6604122" y="7261136"/>
            <a:chExt cx="1883610" cy="2074407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AAD4F34-EB73-44E6-B7A7-CFED386C9EEA}"/>
                </a:ext>
              </a:extLst>
            </p:cNvPr>
            <p:cNvSpPr/>
            <p:nvPr/>
          </p:nvSpPr>
          <p:spPr>
            <a:xfrm>
              <a:off x="6604122" y="7261136"/>
              <a:ext cx="1828800" cy="2011680"/>
            </a:xfrm>
            <a:prstGeom prst="rect">
              <a:avLst/>
            </a:prstGeom>
            <a:solidFill>
              <a:srgbClr val="F3F3F3"/>
            </a:solidFill>
            <a:ln w="254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94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2C7E3D28-CAC1-44C0-881A-53465CE9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098" y="7998691"/>
              <a:ext cx="780291" cy="780291"/>
            </a:xfrm>
            <a:prstGeom prst="rect">
              <a:avLst/>
            </a:prstGeom>
          </p:spPr>
        </p:pic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CCCD3A6-00C7-4668-91C0-97EE27BC9E18}"/>
                </a:ext>
              </a:extLst>
            </p:cNvPr>
            <p:cNvSpPr/>
            <p:nvPr/>
          </p:nvSpPr>
          <p:spPr>
            <a:xfrm>
              <a:off x="6925903" y="8686165"/>
              <a:ext cx="1561829" cy="457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533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VNet</a:t>
              </a:r>
              <a:r>
                <a:rPr kumimoji="0" lang="en-ZA" sz="5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Gateway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9A9C4B8-AAAE-447B-91DF-D86C3FB2A2D7}"/>
                </a:ext>
              </a:extLst>
            </p:cNvPr>
            <p:cNvSpPr txBox="1"/>
            <p:nvPr/>
          </p:nvSpPr>
          <p:spPr>
            <a:xfrm>
              <a:off x="6638144" y="7347751"/>
              <a:ext cx="1798649" cy="735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1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Gateway Subnet</a:t>
              </a:r>
              <a:endParaRPr kumimoji="0" lang="en-ZA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2FE64EBF-8531-4928-A208-904AD6ACB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17270" y="8859293"/>
              <a:ext cx="476250" cy="476250"/>
            </a:xfrm>
            <a:prstGeom prst="rect">
              <a:avLst/>
            </a:prstGeom>
          </p:spPr>
        </p:pic>
      </p:grpSp>
      <p:pic>
        <p:nvPicPr>
          <p:cNvPr id="191" name="Graphic 190">
            <a:extLst>
              <a:ext uri="{FF2B5EF4-FFF2-40B4-BE49-F238E27FC236}">
                <a16:creationId xmlns:a16="http://schemas.microsoft.com/office/drawing/2014/main" id="{74BFB745-AFFC-444C-A19C-902EF25CA6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7566" y="1348023"/>
            <a:ext cx="181445" cy="181445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A8BE417A-8B9E-4F13-ABE6-684337D52E3C}"/>
              </a:ext>
            </a:extLst>
          </p:cNvPr>
          <p:cNvSpPr txBox="1"/>
          <p:nvPr/>
        </p:nvSpPr>
        <p:spPr>
          <a:xfrm>
            <a:off x="2604340" y="719676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Bank Subscription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883F80D-813B-4F0C-AB82-4754FEDD9B98}"/>
              </a:ext>
            </a:extLst>
          </p:cNvPr>
          <p:cNvCxnSpPr>
            <a:cxnSpLocks/>
            <a:stCxn id="4" idx="3"/>
            <a:endCxn id="186" idx="1"/>
          </p:cNvCxnSpPr>
          <p:nvPr/>
        </p:nvCxnSpPr>
        <p:spPr>
          <a:xfrm>
            <a:off x="1144468" y="2081471"/>
            <a:ext cx="1563939" cy="741910"/>
          </a:xfrm>
          <a:prstGeom prst="bentConnector3">
            <a:avLst>
              <a:gd name="adj1" fmla="val 50000"/>
            </a:avLst>
          </a:prstGeom>
          <a:ln w="38100">
            <a:solidFill>
              <a:srgbClr val="007AD9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BDE29DA-65DC-4F5E-A9F1-5B1234069787}"/>
              </a:ext>
            </a:extLst>
          </p:cNvPr>
          <p:cNvSpPr/>
          <p:nvPr/>
        </p:nvSpPr>
        <p:spPr>
          <a:xfrm>
            <a:off x="4728311" y="2473169"/>
            <a:ext cx="4016597" cy="3614978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0EB8F7F-24BA-43AD-A6B1-411681AD5410}"/>
              </a:ext>
            </a:extLst>
          </p:cNvPr>
          <p:cNvSpPr txBox="1"/>
          <p:nvPr/>
        </p:nvSpPr>
        <p:spPr>
          <a:xfrm>
            <a:off x="4746128" y="2522878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4371783-C05B-4A27-ABE4-D4D704C46F1A}"/>
              </a:ext>
            </a:extLst>
          </p:cNvPr>
          <p:cNvSpPr/>
          <p:nvPr/>
        </p:nvSpPr>
        <p:spPr>
          <a:xfrm>
            <a:off x="5034806" y="2835166"/>
            <a:ext cx="1432108" cy="1415363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AAAC55-7E03-4D54-A243-15CC852D6BD8}"/>
              </a:ext>
            </a:extLst>
          </p:cNvPr>
          <p:cNvSpPr txBox="1"/>
          <p:nvPr/>
        </p:nvSpPr>
        <p:spPr>
          <a:xfrm>
            <a:off x="5172442" y="2800262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3D78582-5D82-45C5-9E0D-23DC5184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59" y="3223053"/>
            <a:ext cx="378485" cy="378485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F5EF1C0-3034-4B65-A84F-99FD16D64B01}"/>
              </a:ext>
            </a:extLst>
          </p:cNvPr>
          <p:cNvSpPr txBox="1"/>
          <p:nvPr/>
        </p:nvSpPr>
        <p:spPr>
          <a:xfrm>
            <a:off x="5150685" y="3716823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3" name="Picture 2">
            <a:extLst>
              <a:ext uri="{FF2B5EF4-FFF2-40B4-BE49-F238E27FC236}">
                <a16:creationId xmlns:a16="http://schemas.microsoft.com/office/drawing/2014/main" id="{2BC20C95-4937-46A4-8A1A-2DC3095F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6" y="4664206"/>
            <a:ext cx="1124458" cy="37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5A1F4769-075D-421E-9F2E-3E9395AFD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48" y="2571765"/>
            <a:ext cx="407746" cy="4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DFB317C3-5A8E-4258-A21F-0384944D3D7D}"/>
              </a:ext>
            </a:extLst>
          </p:cNvPr>
          <p:cNvSpPr/>
          <p:nvPr/>
        </p:nvSpPr>
        <p:spPr>
          <a:xfrm>
            <a:off x="7129957" y="2801995"/>
            <a:ext cx="1424940" cy="1479893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33ECB10-3252-4DA4-8942-2EA448B75F58}"/>
              </a:ext>
            </a:extLst>
          </p:cNvPr>
          <p:cNvSpPr txBox="1"/>
          <p:nvPr/>
        </p:nvSpPr>
        <p:spPr>
          <a:xfrm>
            <a:off x="7275187" y="2807529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0" name="Graphic 209">
            <a:extLst>
              <a:ext uri="{FF2B5EF4-FFF2-40B4-BE49-F238E27FC236}">
                <a16:creationId xmlns:a16="http://schemas.microsoft.com/office/drawing/2014/main" id="{F07F8663-5536-43B8-8556-F101516205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1612" y="2822347"/>
            <a:ext cx="181445" cy="181445"/>
          </a:xfrm>
          <a:prstGeom prst="rect">
            <a:avLst/>
          </a:prstGeom>
        </p:spPr>
      </p:pic>
      <p:pic>
        <p:nvPicPr>
          <p:cNvPr id="217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4058CD23-3270-49E2-94E1-54B4855E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023" y="2633998"/>
            <a:ext cx="407746" cy="4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ED7C4632-6565-4B1F-93EF-38DC71DCD29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88" y="3075114"/>
            <a:ext cx="519101" cy="519101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B8880C21-2549-4556-BBA6-9F075C9B8E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88" y="3227514"/>
            <a:ext cx="519101" cy="519101"/>
          </a:xfrm>
          <a:prstGeom prst="rect">
            <a:avLst/>
          </a:prstGeom>
        </p:spPr>
      </p:pic>
      <p:sp>
        <p:nvSpPr>
          <p:cNvPr id="232" name="Rectangle 231">
            <a:extLst>
              <a:ext uri="{FF2B5EF4-FFF2-40B4-BE49-F238E27FC236}">
                <a16:creationId xmlns:a16="http://schemas.microsoft.com/office/drawing/2014/main" id="{18840CED-1B2F-4599-8820-1DACF600A853}"/>
              </a:ext>
            </a:extLst>
          </p:cNvPr>
          <p:cNvSpPr/>
          <p:nvPr/>
        </p:nvSpPr>
        <p:spPr>
          <a:xfrm>
            <a:off x="5078395" y="4683046"/>
            <a:ext cx="1282713" cy="1136100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3085534-8E15-4178-8D4B-E2FBDD8A7704}"/>
              </a:ext>
            </a:extLst>
          </p:cNvPr>
          <p:cNvSpPr txBox="1"/>
          <p:nvPr/>
        </p:nvSpPr>
        <p:spPr>
          <a:xfrm>
            <a:off x="5059977" y="4757271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Gateway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4" name="Graphic 233">
            <a:extLst>
              <a:ext uri="{FF2B5EF4-FFF2-40B4-BE49-F238E27FC236}">
                <a16:creationId xmlns:a16="http://schemas.microsoft.com/office/drawing/2014/main" id="{3839B57D-2E71-400A-B236-AECE74C984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2380" y="4755073"/>
            <a:ext cx="181445" cy="181445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6DEA79BE-646B-4EFD-B1AC-0E7C98C59416}"/>
              </a:ext>
            </a:extLst>
          </p:cNvPr>
          <p:cNvSpPr txBox="1"/>
          <p:nvPr/>
        </p:nvSpPr>
        <p:spPr>
          <a:xfrm>
            <a:off x="5081399" y="5532224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Gateway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8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0B4B773A-B5F9-4E8B-8A0E-87CDF5845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810" y="4460333"/>
            <a:ext cx="407746" cy="4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zure Virtual Network Icon, HD Png Download - kindpng">
            <a:extLst>
              <a:ext uri="{FF2B5EF4-FFF2-40B4-BE49-F238E27FC236}">
                <a16:creationId xmlns:a16="http://schemas.microsoft.com/office/drawing/2014/main" id="{A05FF0F1-B87A-430E-819D-BFBF47B8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344" y="2308915"/>
            <a:ext cx="493675" cy="2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Graphic 196">
            <a:extLst>
              <a:ext uri="{FF2B5EF4-FFF2-40B4-BE49-F238E27FC236}">
                <a16:creationId xmlns:a16="http://schemas.microsoft.com/office/drawing/2014/main" id="{DDF6099F-AA75-4D5F-9888-F3726CA360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3103" y="2817951"/>
            <a:ext cx="181445" cy="18144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1A692FB3-E8EF-4B64-9ECB-3E42AEC7884F}"/>
              </a:ext>
            </a:extLst>
          </p:cNvPr>
          <p:cNvSpPr txBox="1"/>
          <p:nvPr/>
        </p:nvSpPr>
        <p:spPr>
          <a:xfrm rot="5400000">
            <a:off x="4220208" y="2204688"/>
            <a:ext cx="338554" cy="938404"/>
          </a:xfrm>
          <a:prstGeom prst="rect">
            <a:avLst/>
          </a:prstGeom>
        </p:spPr>
        <p:txBody>
          <a:bodyPr vert="vert270"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0079D6"/>
                </a:solidFill>
              </a:defRPr>
            </a:lvl1pPr>
          </a:lstStyle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VPN</a:t>
            </a:r>
            <a:endParaRPr kumimoji="0" lang="en-ZA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9" name="Straight Arrow Connector 109">
            <a:extLst>
              <a:ext uri="{FF2B5EF4-FFF2-40B4-BE49-F238E27FC236}">
                <a16:creationId xmlns:a16="http://schemas.microsoft.com/office/drawing/2014/main" id="{F5493DE0-7D18-4B2B-92B2-D5E8BA966AE1}"/>
              </a:ext>
            </a:extLst>
          </p:cNvPr>
          <p:cNvCxnSpPr>
            <a:cxnSpLocks/>
          </p:cNvCxnSpPr>
          <p:nvPr/>
        </p:nvCxnSpPr>
        <p:spPr>
          <a:xfrm flipH="1">
            <a:off x="3927728" y="2844315"/>
            <a:ext cx="1020164" cy="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ogo internet Explorer PNG images, ie Logo Clipart Free Download - Free Transparent  PNG Logos">
            <a:extLst>
              <a:ext uri="{FF2B5EF4-FFF2-40B4-BE49-F238E27FC236}">
                <a16:creationId xmlns:a16="http://schemas.microsoft.com/office/drawing/2014/main" id="{52B7AAA1-65C6-4A00-BBC2-F336C373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73" y="3505974"/>
            <a:ext cx="509332" cy="5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9462A1B1-0FD9-478A-B819-FD751D03944C}"/>
              </a:ext>
            </a:extLst>
          </p:cNvPr>
          <p:cNvCxnSpPr>
            <a:cxnSpLocks/>
            <a:stCxn id="203" idx="2"/>
            <a:endCxn id="103" idx="3"/>
          </p:cNvCxnSpPr>
          <p:nvPr/>
        </p:nvCxnSpPr>
        <p:spPr>
          <a:xfrm flipH="1">
            <a:off x="1100627" y="5036543"/>
            <a:ext cx="494678" cy="551840"/>
          </a:xfrm>
          <a:prstGeom prst="straightConnector1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CB17C4-9D48-44BC-A8DF-8834A970EC83}"/>
              </a:ext>
            </a:extLst>
          </p:cNvPr>
          <p:cNvSpPr/>
          <p:nvPr/>
        </p:nvSpPr>
        <p:spPr>
          <a:xfrm>
            <a:off x="206387" y="3687126"/>
            <a:ext cx="1489793" cy="240102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9786ED6-FFF7-459B-B533-FDC91EEE1D7B}"/>
              </a:ext>
            </a:extLst>
          </p:cNvPr>
          <p:cNvSpPr txBox="1"/>
          <p:nvPr/>
        </p:nvSpPr>
        <p:spPr>
          <a:xfrm>
            <a:off x="279435" y="3769459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On Premise Icons - Download Free Vector Icons | Noun Project">
            <a:extLst>
              <a:ext uri="{FF2B5EF4-FFF2-40B4-BE49-F238E27FC236}">
                <a16:creationId xmlns:a16="http://schemas.microsoft.com/office/drawing/2014/main" id="{F9961F03-CD40-4A6E-91EA-604F51FD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87" y="66269"/>
            <a:ext cx="588931" cy="58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E859529-C7CE-4B13-A565-1644A1150038}"/>
              </a:ext>
            </a:extLst>
          </p:cNvPr>
          <p:cNvCxnSpPr>
            <a:cxnSpLocks/>
            <a:stCxn id="195" idx="3"/>
            <a:endCxn id="207" idx="1"/>
          </p:cNvCxnSpPr>
          <p:nvPr/>
        </p:nvCxnSpPr>
        <p:spPr>
          <a:xfrm flipV="1">
            <a:off x="6466914" y="3541942"/>
            <a:ext cx="663043" cy="906"/>
          </a:xfrm>
          <a:prstGeom prst="straightConnector1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 descr="Application Gateway | Microsoft Azure Color">
            <a:extLst>
              <a:ext uri="{FF2B5EF4-FFF2-40B4-BE49-F238E27FC236}">
                <a16:creationId xmlns:a16="http://schemas.microsoft.com/office/drawing/2014/main" id="{A2017B0B-9C75-458F-BBC8-2BDAD9FE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97" y="4960167"/>
            <a:ext cx="604233" cy="60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EC6A702-1B1F-4630-8786-1E8B035D6D11}"/>
              </a:ext>
            </a:extLst>
          </p:cNvPr>
          <p:cNvCxnSpPr>
            <a:cxnSpLocks/>
            <a:stCxn id="203" idx="3"/>
          </p:cNvCxnSpPr>
          <p:nvPr/>
        </p:nvCxnSpPr>
        <p:spPr>
          <a:xfrm>
            <a:off x="2157534" y="4850375"/>
            <a:ext cx="2920861" cy="4931"/>
          </a:xfrm>
          <a:prstGeom prst="straightConnector1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38B2349-06A6-45F9-8302-D3622DD64D33}"/>
              </a:ext>
            </a:extLst>
          </p:cNvPr>
          <p:cNvSpPr/>
          <p:nvPr/>
        </p:nvSpPr>
        <p:spPr>
          <a:xfrm>
            <a:off x="9183198" y="455263"/>
            <a:ext cx="1549072" cy="1526639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8" name="Picture 14" descr="Does Yellowfin have a AZURE Connector? | Data Sources | Community">
            <a:extLst>
              <a:ext uri="{FF2B5EF4-FFF2-40B4-BE49-F238E27FC236}">
                <a16:creationId xmlns:a16="http://schemas.microsoft.com/office/drawing/2014/main" id="{C7134DD3-9FB8-4B3D-A3C6-82B32AC6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018" y="222774"/>
            <a:ext cx="1332896" cy="7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FA7A1881-FE11-48C3-B154-87DD660A6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2" t="58195" r="33396" b="18569"/>
          <a:stretch/>
        </p:blipFill>
        <p:spPr bwMode="auto">
          <a:xfrm>
            <a:off x="8094780" y="3619977"/>
            <a:ext cx="417894" cy="39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4">
            <a:extLst>
              <a:ext uri="{FF2B5EF4-FFF2-40B4-BE49-F238E27FC236}">
                <a16:creationId xmlns:a16="http://schemas.microsoft.com/office/drawing/2014/main" id="{75497921-CAB5-4DE0-9CA4-8B60C756B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0" t="84186" r="30485" b="8726"/>
          <a:stretch/>
        </p:blipFill>
        <p:spPr bwMode="auto">
          <a:xfrm>
            <a:off x="7189736" y="3974066"/>
            <a:ext cx="1199994" cy="18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3792DB9-6116-466F-9DE0-3FF3F2E92A7C}"/>
              </a:ext>
            </a:extLst>
          </p:cNvPr>
          <p:cNvCxnSpPr>
            <a:cxnSpLocks/>
            <a:stCxn id="245" idx="2"/>
            <a:endCxn id="232" idx="3"/>
          </p:cNvCxnSpPr>
          <p:nvPr/>
        </p:nvCxnSpPr>
        <p:spPr>
          <a:xfrm rot="5400000">
            <a:off x="6712539" y="3659908"/>
            <a:ext cx="1239758" cy="1942619"/>
          </a:xfrm>
          <a:prstGeom prst="bentConnector2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F9FF1A6-5CB8-4E54-BB44-BA2CC588B92D}"/>
              </a:ext>
            </a:extLst>
          </p:cNvPr>
          <p:cNvSpPr txBox="1"/>
          <p:nvPr/>
        </p:nvSpPr>
        <p:spPr>
          <a:xfrm>
            <a:off x="3873827" y="3701952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 Traffic</a:t>
            </a:r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9" name="Straight Arrow Connector 109">
            <a:extLst>
              <a:ext uri="{FF2B5EF4-FFF2-40B4-BE49-F238E27FC236}">
                <a16:creationId xmlns:a16="http://schemas.microsoft.com/office/drawing/2014/main" id="{90A7463A-5F2E-4BDA-9A7E-132E2EB445D9}"/>
              </a:ext>
            </a:extLst>
          </p:cNvPr>
          <p:cNvCxnSpPr>
            <a:cxnSpLocks/>
          </p:cNvCxnSpPr>
          <p:nvPr/>
        </p:nvCxnSpPr>
        <p:spPr>
          <a:xfrm flipH="1">
            <a:off x="3949897" y="3382848"/>
            <a:ext cx="1020164" cy="2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6E4C2D7E-7F49-451B-AF06-4D0E4CD83952}"/>
              </a:ext>
            </a:extLst>
          </p:cNvPr>
          <p:cNvSpPr txBox="1"/>
          <p:nvPr/>
        </p:nvSpPr>
        <p:spPr>
          <a:xfrm>
            <a:off x="3029035" y="5045442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Web Traffic</a:t>
            </a:r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1" name="Straight Arrow Connector 109">
            <a:extLst>
              <a:ext uri="{FF2B5EF4-FFF2-40B4-BE49-F238E27FC236}">
                <a16:creationId xmlns:a16="http://schemas.microsoft.com/office/drawing/2014/main" id="{71739BD5-970E-46AF-A6A0-C06556012187}"/>
              </a:ext>
            </a:extLst>
          </p:cNvPr>
          <p:cNvCxnSpPr>
            <a:cxnSpLocks/>
          </p:cNvCxnSpPr>
          <p:nvPr/>
        </p:nvCxnSpPr>
        <p:spPr>
          <a:xfrm flipH="1">
            <a:off x="3019205" y="5064779"/>
            <a:ext cx="1020164" cy="2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9275E27-4FEE-4B16-808C-D151D9C5264B}"/>
              </a:ext>
            </a:extLst>
          </p:cNvPr>
          <p:cNvSpPr txBox="1"/>
          <p:nvPr/>
        </p:nvSpPr>
        <p:spPr>
          <a:xfrm>
            <a:off x="9162024" y="2049040"/>
            <a:ext cx="3029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VPN to be configured by both Standard Bank and SAP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Cloudflare to be configured by Standard Bank, and SAP will be required to configure the App Gateway to connect to Cloudflare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Bank and SAP will need to configure SSO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dedicated virtual network is created using Std Bank private CIDR address range which is non-overlapping with the on-premise network.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Name resolution is configured by creating a dedicated zone in internal DNS domain  (Our current DNS :Prod </a:t>
            </a: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3"/>
              </a:rPr>
              <a:t>https://financeportal.standardbank.co.za/BOE/BI</a:t>
            </a: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QA: </a:t>
            </a: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4"/>
              </a:rPr>
              <a:t>https://financeportalqa.standardbank.co.za/BOE/BI</a:t>
            </a: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A1D20FA9-32A2-4BF4-AE5A-FD83C438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78" y="3113066"/>
            <a:ext cx="740189" cy="3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FC1CD58-32B0-4CE7-9AAE-A78685D88370}"/>
              </a:ext>
            </a:extLst>
          </p:cNvPr>
          <p:cNvSpPr txBox="1"/>
          <p:nvPr/>
        </p:nvSpPr>
        <p:spPr>
          <a:xfrm>
            <a:off x="4062312" y="3515783"/>
            <a:ext cx="791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 Traffic</a:t>
            </a:r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" name="Straight Arrow Connector 109">
            <a:extLst>
              <a:ext uri="{FF2B5EF4-FFF2-40B4-BE49-F238E27FC236}">
                <a16:creationId xmlns:a16="http://schemas.microsoft.com/office/drawing/2014/main" id="{E723B9F9-6CD7-49A7-9037-1B0004B329F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55226" y="2270713"/>
            <a:ext cx="0" cy="40267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lf-service Business Intelligence for SQL Server - Holistics |  Self-service BI Platform">
            <a:extLst>
              <a:ext uri="{FF2B5EF4-FFF2-40B4-BE49-F238E27FC236}">
                <a16:creationId xmlns:a16="http://schemas.microsoft.com/office/drawing/2014/main" id="{97A7FDC9-4D18-46C2-9A99-4CF8C91A9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60" y="2663168"/>
            <a:ext cx="577856" cy="4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49A1A752-1438-4527-94F8-4C09ED48C771}"/>
              </a:ext>
            </a:extLst>
          </p:cNvPr>
          <p:cNvSpPr/>
          <p:nvPr/>
        </p:nvSpPr>
        <p:spPr>
          <a:xfrm>
            <a:off x="2507767" y="665659"/>
            <a:ext cx="6500830" cy="5946168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39FAC2-6972-43FF-8560-EF33415A450D}"/>
              </a:ext>
            </a:extLst>
          </p:cNvPr>
          <p:cNvSpPr/>
          <p:nvPr/>
        </p:nvSpPr>
        <p:spPr>
          <a:xfrm>
            <a:off x="4537861" y="736094"/>
            <a:ext cx="4395183" cy="1196141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943658-63EA-4862-AB75-987A8D442ED1}"/>
              </a:ext>
            </a:extLst>
          </p:cNvPr>
          <p:cNvSpPr txBox="1"/>
          <p:nvPr/>
        </p:nvSpPr>
        <p:spPr>
          <a:xfrm>
            <a:off x="4558270" y="753632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Finance Subscription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D5FB981-53AB-4E15-936C-888A3DD2148D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3" y="2781300"/>
            <a:ext cx="569733" cy="2804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7637CE-B54F-498F-B619-E995C6BEFC7A}"/>
              </a:ext>
            </a:extLst>
          </p:cNvPr>
          <p:cNvSpPr/>
          <p:nvPr/>
        </p:nvSpPr>
        <p:spPr>
          <a:xfrm>
            <a:off x="2355366" y="444676"/>
            <a:ext cx="6770417" cy="6014751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C82C81A2-A545-4C2D-8641-7397F656BFD6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08" y="1019724"/>
            <a:ext cx="569733" cy="28048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51AA250-5FF1-4D57-BCAF-FB2C470A54A9}"/>
              </a:ext>
            </a:extLst>
          </p:cNvPr>
          <p:cNvSpPr txBox="1"/>
          <p:nvPr/>
        </p:nvSpPr>
        <p:spPr>
          <a:xfrm rot="5400000">
            <a:off x="4079721" y="745485"/>
            <a:ext cx="492443" cy="938404"/>
          </a:xfrm>
          <a:prstGeom prst="rect">
            <a:avLst/>
          </a:prstGeom>
        </p:spPr>
        <p:txBody>
          <a:bodyPr vert="vert270"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0079D6"/>
                </a:solidFill>
              </a:defRPr>
            </a:lvl1pPr>
          </a:lstStyle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Peering</a:t>
            </a:r>
            <a:endParaRPr kumimoji="0" lang="en-ZA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109">
            <a:extLst>
              <a:ext uri="{FF2B5EF4-FFF2-40B4-BE49-F238E27FC236}">
                <a16:creationId xmlns:a16="http://schemas.microsoft.com/office/drawing/2014/main" id="{478B547F-ECE2-4434-8D61-AB34866054D1}"/>
              </a:ext>
            </a:extLst>
          </p:cNvPr>
          <p:cNvCxnSpPr>
            <a:cxnSpLocks/>
          </p:cNvCxnSpPr>
          <p:nvPr/>
        </p:nvCxnSpPr>
        <p:spPr>
          <a:xfrm flipH="1">
            <a:off x="3864185" y="1385112"/>
            <a:ext cx="1020164" cy="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922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Steven J</dc:creator>
  <cp:lastModifiedBy>Green, Steven J</cp:lastModifiedBy>
  <cp:revision>1</cp:revision>
  <dcterms:created xsi:type="dcterms:W3CDTF">2021-10-01T06:54:28Z</dcterms:created>
  <dcterms:modified xsi:type="dcterms:W3CDTF">2021-10-01T06:56:35Z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etDate">
    <vt:lpwstr>2021-10-01T06:55:47Z</vt:lpwstr>
  </property>
  <property fmtid="{D5CDD505-2E9C-101B-9397-08002B2CF9AE}" pid="4" name="MSIP_Label_027a3850-2850-457c-8efb-fdd5fa4d27d3_Method">
    <vt:lpwstr>Standard</vt:lpwstr>
  </property>
  <property fmtid="{D5CDD505-2E9C-101B-9397-08002B2CF9AE}" pid="5" name="MSIP_Label_027a3850-2850-457c-8efb-fdd5fa4d27d3_Name">
    <vt:lpwstr>027a3850-2850-457c-8efb-fdd5fa4d27d3</vt:lpwstr>
  </property>
  <property fmtid="{D5CDD505-2E9C-101B-9397-08002B2CF9AE}" pid="6" name="MSIP_Label_027a3850-2850-457c-8efb-fdd5fa4d27d3_SiteId">
    <vt:lpwstr>7369e6ec-faa6-42fa-bc0e-4f332da5b1db</vt:lpwstr>
  </property>
  <property fmtid="{D5CDD505-2E9C-101B-9397-08002B2CF9AE}" pid="7" name="MSIP_Label_027a3850-2850-457c-8efb-fdd5fa4d27d3_ActionId">
    <vt:lpwstr>1f39b315-221d-4bf3-b3f5-2d3b5be6b881</vt:lpwstr>
  </property>
  <property fmtid="{D5CDD505-2E9C-101B-9397-08002B2CF9AE}" pid="8" name="MSIP_Label_027a3850-2850-457c-8efb-fdd5fa4d27d3_ContentBits">
    <vt:lpwstr>0</vt:lpwstr>
  </property>
</Properties>
</file>