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4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EB5C7-7F40-48B8-873A-715F09AC09F8}" type="datetimeFigureOut">
              <a:rPr lang="en-ZA" smtClean="0"/>
              <a:t>2021/10/01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19DD4-89DF-487A-AE36-8805E33BDEF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556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B1926E-9BE0-3044-B04D-28E60E91ED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5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058" y="2460535"/>
            <a:ext cx="6647543" cy="972240"/>
          </a:xfrm>
        </p:spPr>
        <p:txBody>
          <a:bodyPr anchor="t">
            <a:normAutofit/>
          </a:bodyPr>
          <a:lstStyle>
            <a:lvl1pPr algn="l">
              <a:defRPr sz="3733" b="0" i="0">
                <a:latin typeface="Arial Regular"/>
              </a:defRPr>
            </a:lvl1pPr>
          </a:lstStyle>
          <a:p>
            <a:r>
              <a:rPr lang="en-US"/>
              <a:t>Section divider option - 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058" y="3602039"/>
            <a:ext cx="6647543" cy="1165572"/>
          </a:xfr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latin typeface="Arial Bold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F91A1-8630-3343-9A80-15162B8320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733" y="2065330"/>
            <a:ext cx="4184313" cy="4792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E84072-DC7B-9F4E-A8E8-4437FCFC9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lain white backgrou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DD9EF-D08C-324E-A2ED-1222B573DE45}"/>
              </a:ext>
            </a:extLst>
          </p:cNvPr>
          <p:cNvSpPr/>
          <p:nvPr userDrawn="1"/>
        </p:nvSpPr>
        <p:spPr>
          <a:xfrm>
            <a:off x="0" y="4555957"/>
            <a:ext cx="12192000" cy="230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9269E-CC50-9E47-AFBF-E87CB3C1DCE0}"/>
              </a:ext>
            </a:extLst>
          </p:cNvPr>
          <p:cNvSpPr/>
          <p:nvPr userDrawn="1"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410259"/>
            <a:ext cx="10216792" cy="831272"/>
          </a:xfrm>
        </p:spPr>
        <p:txBody>
          <a:bodyPr>
            <a:normAutofit/>
          </a:bodyPr>
          <a:lstStyle>
            <a:lvl1pPr>
              <a:defRPr sz="2667" b="1">
                <a:solidFill>
                  <a:srgbClr val="0A2F4E"/>
                </a:solidFill>
              </a:defRPr>
            </a:lvl1pPr>
          </a:lstStyle>
          <a:p>
            <a:r>
              <a:rPr lang="en-US"/>
              <a:t>Content slide -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895"/>
            <a:ext cx="10515600" cy="4636071"/>
          </a:xfrm>
        </p:spPr>
        <p:txBody>
          <a:bodyPr>
            <a:normAutofit/>
          </a:bodyPr>
          <a:lstStyle>
            <a:lvl1pPr marL="126997" indent="-126997">
              <a:tabLst/>
              <a:defRPr sz="1867" b="0">
                <a:solidFill>
                  <a:srgbClr val="0A2F4E"/>
                </a:solidFill>
              </a:defRPr>
            </a:lvl1pPr>
            <a:lvl2pPr marL="594769" indent="-137581">
              <a:tabLst/>
              <a:defRPr sz="1867" b="0">
                <a:solidFill>
                  <a:srgbClr val="0A2F4E"/>
                </a:solidFill>
              </a:defRPr>
            </a:lvl2pPr>
            <a:lvl3pPr marL="1075240" indent="-160863">
              <a:tabLst/>
              <a:defRPr sz="1867" b="0">
                <a:solidFill>
                  <a:srgbClr val="0A2F4E"/>
                </a:solidFill>
              </a:defRPr>
            </a:lvl3pPr>
            <a:lvl4pPr marL="1543012" indent="-171446">
              <a:tabLst/>
              <a:defRPr sz="1867" b="0">
                <a:solidFill>
                  <a:srgbClr val="0A2F4E"/>
                </a:solidFill>
              </a:defRPr>
            </a:lvl4pPr>
            <a:lvl5pPr marL="1957868" indent="-129114">
              <a:tabLst/>
              <a:defRPr sz="1867" b="0">
                <a:solidFill>
                  <a:srgbClr val="0A2F4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3CB986F-8E2B-7C40-9052-D1D637197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Pictur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6F2B7D-675D-1546-BB06-43F5206B91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493" imgH="496" progId="TCLayout.ActiveDocument.1">
                  <p:embed/>
                </p:oleObj>
              </mc:Choice>
              <mc:Fallback>
                <p:oleObj name="think-cell Slide" r:id="rId4" imgW="493" imgH="4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31843" y="484035"/>
            <a:ext cx="10169244" cy="351383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ZA" sz="2000" b="1" i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ZA"/>
            </a:lvl5pPr>
          </a:lstStyle>
          <a:p>
            <a:pPr marL="0" lvl="0" indent="0" algn="l" defTabSz="514334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SzPct val="150000"/>
              <a:buFont typeface="Arial" panose="020B0604020202020204" pitchFamily="34" charset="0"/>
              <a:buNone/>
            </a:pPr>
            <a:r>
              <a:rPr lang="en-US"/>
              <a:t>Add slide title</a:t>
            </a:r>
            <a:endParaRPr lang="en-ZA"/>
          </a:p>
        </p:txBody>
      </p:sp>
      <p:sp>
        <p:nvSpPr>
          <p:cNvPr id="6" name="Text Placeholder 25"/>
          <p:cNvSpPr>
            <a:spLocks noGrp="1"/>
          </p:cNvSpPr>
          <p:nvPr>
            <p:ph idx="1"/>
          </p:nvPr>
        </p:nvSpPr>
        <p:spPr>
          <a:xfrm>
            <a:off x="673606" y="1212952"/>
            <a:ext cx="5142857" cy="2571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First level bullet 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  <a:endParaRPr lang="en-ZA"/>
          </a:p>
        </p:txBody>
      </p:sp>
      <p:sp>
        <p:nvSpPr>
          <p:cNvPr id="5" name="Text Placeholder 25"/>
          <p:cNvSpPr>
            <a:spLocks noGrp="1"/>
          </p:cNvSpPr>
          <p:nvPr>
            <p:ph idx="15"/>
          </p:nvPr>
        </p:nvSpPr>
        <p:spPr>
          <a:xfrm>
            <a:off x="6378497" y="1212952"/>
            <a:ext cx="5142857" cy="2571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First level bullet 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  <a:endParaRPr lang="en-ZA"/>
          </a:p>
        </p:txBody>
      </p:sp>
      <p:sp>
        <p:nvSpPr>
          <p:cNvPr id="8" name="Text Placeholder 25"/>
          <p:cNvSpPr>
            <a:spLocks noGrp="1"/>
          </p:cNvSpPr>
          <p:nvPr>
            <p:ph idx="16"/>
          </p:nvPr>
        </p:nvSpPr>
        <p:spPr>
          <a:xfrm>
            <a:off x="673606" y="4045604"/>
            <a:ext cx="5142857" cy="2571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First level bullet 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  <a:endParaRPr lang="en-ZA"/>
          </a:p>
        </p:txBody>
      </p:sp>
      <p:sp>
        <p:nvSpPr>
          <p:cNvPr id="9" name="Text Placeholder 25"/>
          <p:cNvSpPr>
            <a:spLocks noGrp="1"/>
          </p:cNvSpPr>
          <p:nvPr>
            <p:ph idx="17"/>
          </p:nvPr>
        </p:nvSpPr>
        <p:spPr>
          <a:xfrm>
            <a:off x="6378497" y="4045604"/>
            <a:ext cx="5142857" cy="25714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Add first level body copy</a:t>
            </a:r>
          </a:p>
          <a:p>
            <a:pPr lvl="1"/>
            <a:r>
              <a:rPr lang="en-US"/>
              <a:t>First level bullet 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716988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239" y="1316568"/>
            <a:ext cx="5444432" cy="5039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0360" y="1316567"/>
            <a:ext cx="5477933" cy="5039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21444-2483-4410-A013-A331EAC98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70949-FF7D-4349-BDE3-862900F6F529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D68166-38DF-41CD-B6A1-7AF3CFB6C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10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4801" y="2716069"/>
            <a:ext cx="6647543" cy="972240"/>
          </a:xfrm>
        </p:spPr>
        <p:txBody>
          <a:bodyPr anchor="t">
            <a:normAutofit/>
          </a:bodyPr>
          <a:lstStyle>
            <a:lvl1pPr algn="l">
              <a:defRPr sz="3733" b="0" i="0">
                <a:solidFill>
                  <a:schemeClr val="bg1"/>
                </a:solidFill>
                <a:latin typeface="Satisfy" panose="02000000000000000000" pitchFamily="2" charset="0"/>
                <a:ea typeface="Satisfy" panose="02000000000000000000" pitchFamily="2" charset="0"/>
              </a:defRPr>
            </a:lvl1pPr>
          </a:lstStyle>
          <a:p>
            <a:r>
              <a:rPr lang="en-US"/>
              <a:t>Section divider option - 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1" y="3860283"/>
            <a:ext cx="6647543" cy="1165572"/>
          </a:xfr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Arial Bold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F91A1-8630-3343-9A80-15162B8320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2733" y="2065330"/>
            <a:ext cx="4184313" cy="4792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E84072-DC7B-9F4E-A8E8-4437FCFC9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46809" y="2318506"/>
            <a:ext cx="8043527" cy="1272143"/>
          </a:xfrm>
        </p:spPr>
        <p:txBody>
          <a:bodyPr anchor="t">
            <a:spAutoFit/>
          </a:bodyPr>
          <a:lstStyle>
            <a:lvl1pPr algn="l">
              <a:lnSpc>
                <a:spcPct val="100000"/>
              </a:lnSpc>
              <a:defRPr sz="3733" b="1" i="0">
                <a:solidFill>
                  <a:schemeClr val="bg1"/>
                </a:solidFill>
                <a:latin typeface="Arial" panose="020B0604020202020204" pitchFamily="34" charset="0"/>
                <a:ea typeface="Satisfy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divider option - 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809" y="3989736"/>
            <a:ext cx="8043527" cy="461665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 i="0">
                <a:solidFill>
                  <a:schemeClr val="bg1"/>
                </a:solidFill>
                <a:latin typeface="Arial Bold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6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46809" y="2318506"/>
            <a:ext cx="8043527" cy="1304972"/>
          </a:xfrm>
        </p:spPr>
        <p:txBody>
          <a:bodyPr anchor="t">
            <a:spAutoFit/>
          </a:bodyPr>
          <a:lstStyle>
            <a:lvl1pPr algn="l">
              <a:defRPr sz="4267" b="1" i="0">
                <a:solidFill>
                  <a:schemeClr val="bg1"/>
                </a:solidFill>
                <a:latin typeface="Arial" panose="020B0604020202020204" pitchFamily="34" charset="0"/>
                <a:ea typeface="Satisfy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divider option - 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6809" y="3595239"/>
            <a:ext cx="8043527" cy="461729"/>
          </a:xfrm>
        </p:spPr>
        <p:txBody>
          <a:bodyPr>
            <a:spAutoFit/>
          </a:bodyPr>
          <a:lstStyle>
            <a:lvl1pPr marL="0" indent="0" algn="l">
              <a:buNone/>
              <a:defRPr sz="2667" b="1" i="0">
                <a:solidFill>
                  <a:schemeClr val="bg1"/>
                </a:solidFill>
                <a:latin typeface="Arial Bold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84072-DC7B-9F4E-A8E8-4437FCFC9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6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E84072-DC7B-9F4E-A8E8-4437FCFC9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9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cludes bottom ele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59583A-7B8C-B44B-BE04-0FCF74348858}"/>
              </a:ext>
            </a:extLst>
          </p:cNvPr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9269E-CC50-9E47-AFBF-E87CB3C1DCE0}"/>
              </a:ext>
            </a:extLst>
          </p:cNvPr>
          <p:cNvSpPr/>
          <p:nvPr userDrawn="1"/>
        </p:nvSpPr>
        <p:spPr>
          <a:xfrm>
            <a:off x="0" y="2"/>
            <a:ext cx="12192000" cy="3892061"/>
          </a:xfrm>
          <a:prstGeom prst="rect">
            <a:avLst/>
          </a:prstGeom>
          <a:gradFill>
            <a:gsLst>
              <a:gs pos="50000">
                <a:srgbClr val="FFFFFF"/>
              </a:gs>
              <a:gs pos="0">
                <a:schemeClr val="bg1">
                  <a:alpha val="2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4" y="410259"/>
            <a:ext cx="10216793" cy="831272"/>
          </a:xfrm>
        </p:spPr>
        <p:txBody>
          <a:bodyPr>
            <a:normAutofit/>
          </a:bodyPr>
          <a:lstStyle>
            <a:lvl1pPr>
              <a:defRPr sz="2667" b="1">
                <a:solidFill>
                  <a:srgbClr val="0A2F4E"/>
                </a:solidFill>
              </a:defRPr>
            </a:lvl1pPr>
          </a:lstStyle>
          <a:p>
            <a:r>
              <a:rPr lang="en-US"/>
              <a:t>Content slide -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895"/>
            <a:ext cx="10515600" cy="4636071"/>
          </a:xfrm>
        </p:spPr>
        <p:txBody>
          <a:bodyPr>
            <a:normAutofit/>
          </a:bodyPr>
          <a:lstStyle>
            <a:lvl1pPr marL="126997" indent="-126997">
              <a:tabLst/>
              <a:defRPr sz="1867" b="0">
                <a:solidFill>
                  <a:srgbClr val="0A2F4E"/>
                </a:solidFill>
              </a:defRPr>
            </a:lvl1pPr>
            <a:lvl2pPr marL="594769" indent="-137581">
              <a:tabLst/>
              <a:defRPr sz="1867" b="0">
                <a:solidFill>
                  <a:srgbClr val="0A2F4E"/>
                </a:solidFill>
              </a:defRPr>
            </a:lvl2pPr>
            <a:lvl3pPr marL="1075240" indent="-160863">
              <a:tabLst/>
              <a:defRPr sz="1867" b="0">
                <a:solidFill>
                  <a:srgbClr val="0A2F4E"/>
                </a:solidFill>
              </a:defRPr>
            </a:lvl3pPr>
            <a:lvl4pPr marL="1543012" indent="-171446">
              <a:tabLst/>
              <a:defRPr sz="1867" b="0">
                <a:solidFill>
                  <a:srgbClr val="0A2F4E"/>
                </a:solidFill>
              </a:defRPr>
            </a:lvl4pPr>
            <a:lvl5pPr marL="1957868" indent="-129114">
              <a:tabLst/>
              <a:defRPr sz="1867" b="0">
                <a:solidFill>
                  <a:srgbClr val="0A2F4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D49EEC6-CBC5-314A-B2DE-160850537A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9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Includes bottom ele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29269E-CC50-9E47-AFBF-E87CB3C1DCE0}"/>
              </a:ext>
            </a:extLst>
          </p:cNvPr>
          <p:cNvSpPr/>
          <p:nvPr userDrawn="1"/>
        </p:nvSpPr>
        <p:spPr>
          <a:xfrm>
            <a:off x="0" y="2"/>
            <a:ext cx="12192000" cy="3892061"/>
          </a:xfrm>
          <a:prstGeom prst="rect">
            <a:avLst/>
          </a:prstGeom>
          <a:gradFill>
            <a:gsLst>
              <a:gs pos="50000">
                <a:srgbClr val="FFFFFF"/>
              </a:gs>
              <a:gs pos="0">
                <a:schemeClr val="bg1">
                  <a:alpha val="2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4" y="410259"/>
            <a:ext cx="10216793" cy="831272"/>
          </a:xfrm>
        </p:spPr>
        <p:txBody>
          <a:bodyPr>
            <a:normAutofit/>
          </a:bodyPr>
          <a:lstStyle>
            <a:lvl1pPr>
              <a:defRPr sz="2667" b="1">
                <a:solidFill>
                  <a:srgbClr val="0A2F4E"/>
                </a:solidFill>
              </a:defRPr>
            </a:lvl1pPr>
          </a:lstStyle>
          <a:p>
            <a:r>
              <a:rPr lang="en-US"/>
              <a:t>Content slide -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895"/>
            <a:ext cx="10515600" cy="4636071"/>
          </a:xfrm>
        </p:spPr>
        <p:txBody>
          <a:bodyPr>
            <a:normAutofit/>
          </a:bodyPr>
          <a:lstStyle>
            <a:lvl1pPr marL="126997" indent="-126997">
              <a:tabLst/>
              <a:defRPr sz="1867" b="0">
                <a:solidFill>
                  <a:srgbClr val="0A2F4E"/>
                </a:solidFill>
              </a:defRPr>
            </a:lvl1pPr>
            <a:lvl2pPr marL="594769" indent="-137581">
              <a:tabLst/>
              <a:defRPr sz="1867" b="0">
                <a:solidFill>
                  <a:srgbClr val="0A2F4E"/>
                </a:solidFill>
              </a:defRPr>
            </a:lvl2pPr>
            <a:lvl3pPr marL="1075240" indent="-160863">
              <a:tabLst/>
              <a:defRPr sz="1867" b="0">
                <a:solidFill>
                  <a:srgbClr val="0A2F4E"/>
                </a:solidFill>
              </a:defRPr>
            </a:lvl3pPr>
            <a:lvl4pPr marL="1543012" indent="-171446">
              <a:tabLst/>
              <a:defRPr sz="1867" b="0">
                <a:solidFill>
                  <a:srgbClr val="0A2F4E"/>
                </a:solidFill>
              </a:defRPr>
            </a:lvl4pPr>
            <a:lvl5pPr marL="1957868" indent="-129114">
              <a:tabLst/>
              <a:defRPr sz="1867" b="0">
                <a:solidFill>
                  <a:srgbClr val="0A2F4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D49EEC6-CBC5-314A-B2DE-160850537A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bottom ele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E4DD9EF-D08C-324E-A2ED-1222B573DE45}"/>
              </a:ext>
            </a:extLst>
          </p:cNvPr>
          <p:cNvSpPr/>
          <p:nvPr userDrawn="1"/>
        </p:nvSpPr>
        <p:spPr>
          <a:xfrm>
            <a:off x="0" y="4555957"/>
            <a:ext cx="12192000" cy="2302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9269E-CC50-9E47-AFBF-E87CB3C1DCE0}"/>
              </a:ext>
            </a:extLst>
          </p:cNvPr>
          <p:cNvSpPr/>
          <p:nvPr userDrawn="1"/>
        </p:nvSpPr>
        <p:spPr>
          <a:xfrm>
            <a:off x="0" y="2"/>
            <a:ext cx="12192000" cy="3892061"/>
          </a:xfrm>
          <a:prstGeom prst="rect">
            <a:avLst/>
          </a:prstGeom>
          <a:gradFill>
            <a:gsLst>
              <a:gs pos="50000">
                <a:srgbClr val="FFFFFF"/>
              </a:gs>
              <a:gs pos="0">
                <a:schemeClr val="bg1">
                  <a:alpha val="2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1" y="410259"/>
            <a:ext cx="10216792" cy="831272"/>
          </a:xfrm>
        </p:spPr>
        <p:txBody>
          <a:bodyPr>
            <a:normAutofit/>
          </a:bodyPr>
          <a:lstStyle>
            <a:lvl1pPr>
              <a:defRPr sz="2667" b="1">
                <a:solidFill>
                  <a:srgbClr val="0A2F4E"/>
                </a:solidFill>
              </a:defRPr>
            </a:lvl1pPr>
          </a:lstStyle>
          <a:p>
            <a:r>
              <a:rPr lang="en-US"/>
              <a:t>Content slide -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895"/>
            <a:ext cx="10515600" cy="4636071"/>
          </a:xfrm>
        </p:spPr>
        <p:txBody>
          <a:bodyPr>
            <a:normAutofit/>
          </a:bodyPr>
          <a:lstStyle>
            <a:lvl1pPr marL="126997" indent="-126997">
              <a:tabLst/>
              <a:defRPr sz="1867" b="0">
                <a:solidFill>
                  <a:srgbClr val="0A2F4E"/>
                </a:solidFill>
              </a:defRPr>
            </a:lvl1pPr>
            <a:lvl2pPr marL="594769" indent="-137581">
              <a:tabLst/>
              <a:defRPr sz="1867" b="0">
                <a:solidFill>
                  <a:srgbClr val="0A2F4E"/>
                </a:solidFill>
              </a:defRPr>
            </a:lvl2pPr>
            <a:lvl3pPr marL="1075240" indent="-160863">
              <a:tabLst/>
              <a:defRPr sz="1867" b="0">
                <a:solidFill>
                  <a:srgbClr val="0A2F4E"/>
                </a:solidFill>
              </a:defRPr>
            </a:lvl3pPr>
            <a:lvl4pPr marL="1543012" indent="-171446">
              <a:tabLst/>
              <a:defRPr sz="1867" b="0">
                <a:solidFill>
                  <a:srgbClr val="0A2F4E"/>
                </a:solidFill>
              </a:defRPr>
            </a:lvl4pPr>
            <a:lvl5pPr marL="1957868" indent="-129114">
              <a:tabLst/>
              <a:defRPr sz="1867" b="0">
                <a:solidFill>
                  <a:srgbClr val="0A2F4E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3CB986F-8E2B-7C40-9052-D1D637197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3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slide for graph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E00B2A-B6D1-6E42-A245-D90ADEE1CCAC}"/>
              </a:ext>
            </a:extLst>
          </p:cNvPr>
          <p:cNvSpPr/>
          <p:nvPr userDrawn="1"/>
        </p:nvSpPr>
        <p:spPr>
          <a:xfrm>
            <a:off x="0" y="3892065"/>
            <a:ext cx="12192000" cy="2965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29269E-CC50-9E47-AFBF-E87CB3C1DCE0}"/>
              </a:ext>
            </a:extLst>
          </p:cNvPr>
          <p:cNvSpPr/>
          <p:nvPr userDrawn="1"/>
        </p:nvSpPr>
        <p:spPr>
          <a:xfrm>
            <a:off x="0" y="2"/>
            <a:ext cx="12192000" cy="3892061"/>
          </a:xfrm>
          <a:prstGeom prst="rect">
            <a:avLst/>
          </a:prstGeom>
          <a:gradFill>
            <a:gsLst>
              <a:gs pos="50000">
                <a:srgbClr val="FFFFFF"/>
              </a:gs>
              <a:gs pos="0">
                <a:schemeClr val="bg1">
                  <a:alpha val="23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4" y="410259"/>
            <a:ext cx="10216793" cy="831272"/>
          </a:xfrm>
        </p:spPr>
        <p:txBody>
          <a:bodyPr>
            <a:normAutofit/>
          </a:bodyPr>
          <a:lstStyle>
            <a:lvl1pPr>
              <a:defRPr sz="2667" b="1">
                <a:solidFill>
                  <a:srgbClr val="0A2F4E"/>
                </a:solidFill>
              </a:defRPr>
            </a:lvl1pPr>
          </a:lstStyle>
          <a:p>
            <a:r>
              <a:rPr lang="en-US"/>
              <a:t>Content slide - 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D49EEC6-CBC5-314A-B2DE-160850537A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3382" t="6798" r="3824" b="67581"/>
          <a:stretch/>
        </p:blipFill>
        <p:spPr>
          <a:xfrm>
            <a:off x="11155148" y="344927"/>
            <a:ext cx="795965" cy="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3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E9199-EEEB-8741-AB5F-D1E32AA1ECE9}" type="datetimeFigureOut">
              <a:rPr lang="en-US" smtClean="0"/>
              <a:t>10/1/2021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A34C8-A052-B04D-8987-E687BB3AE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0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 Bold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67" b="0" i="0" kern="1200">
          <a:solidFill>
            <a:schemeClr val="tx1"/>
          </a:solidFill>
          <a:latin typeface="Arial Bold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b="0" i="0" kern="1200">
          <a:solidFill>
            <a:schemeClr val="tx1"/>
          </a:solidFill>
          <a:latin typeface="Arial Bold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b="0" i="0" kern="1200">
          <a:solidFill>
            <a:schemeClr val="tx1"/>
          </a:solidFill>
          <a:latin typeface="Arial Bold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 Bold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 Bold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7E1D4ED9-CFFF-4F71-A3B4-E78F9227DB2C}"/>
              </a:ext>
            </a:extLst>
          </p:cNvPr>
          <p:cNvSpPr txBox="1"/>
          <p:nvPr/>
        </p:nvSpPr>
        <p:spPr>
          <a:xfrm>
            <a:off x="1" y="19902"/>
            <a:ext cx="898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business case: 5 year view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C66EE6-1907-4181-AF30-5E62E3ADF175}"/>
              </a:ext>
            </a:extLst>
          </p:cNvPr>
          <p:cNvGraphicFramePr>
            <a:graphicFrameLocks noGrp="1"/>
          </p:cNvGraphicFramePr>
          <p:nvPr/>
        </p:nvGraphicFramePr>
        <p:xfrm>
          <a:off x="114301" y="1159095"/>
          <a:ext cx="11341978" cy="34059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08789">
                  <a:extLst>
                    <a:ext uri="{9D8B030D-6E8A-4147-A177-3AD203B41FA5}">
                      <a16:colId xmlns:a16="http://schemas.microsoft.com/office/drawing/2014/main" val="1589220413"/>
                    </a:ext>
                  </a:extLst>
                </a:gridCol>
                <a:gridCol w="1355835">
                  <a:extLst>
                    <a:ext uri="{9D8B030D-6E8A-4147-A177-3AD203B41FA5}">
                      <a16:colId xmlns:a16="http://schemas.microsoft.com/office/drawing/2014/main" val="1231313342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2643411023"/>
                    </a:ext>
                  </a:extLst>
                </a:gridCol>
                <a:gridCol w="1839311">
                  <a:extLst>
                    <a:ext uri="{9D8B030D-6E8A-4147-A177-3AD203B41FA5}">
                      <a16:colId xmlns:a16="http://schemas.microsoft.com/office/drawing/2014/main" val="361321465"/>
                    </a:ext>
                  </a:extLst>
                </a:gridCol>
                <a:gridCol w="1629103">
                  <a:extLst>
                    <a:ext uri="{9D8B030D-6E8A-4147-A177-3AD203B41FA5}">
                      <a16:colId xmlns:a16="http://schemas.microsoft.com/office/drawing/2014/main" val="457551673"/>
                    </a:ext>
                  </a:extLst>
                </a:gridCol>
                <a:gridCol w="1545021">
                  <a:extLst>
                    <a:ext uri="{9D8B030D-6E8A-4147-A177-3AD203B41FA5}">
                      <a16:colId xmlns:a16="http://schemas.microsoft.com/office/drawing/2014/main" val="4160000280"/>
                    </a:ext>
                  </a:extLst>
                </a:gridCol>
                <a:gridCol w="1692167">
                  <a:extLst>
                    <a:ext uri="{9D8B030D-6E8A-4147-A177-3AD203B41FA5}">
                      <a16:colId xmlns:a16="http://schemas.microsoft.com/office/drawing/2014/main" val="430214047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ear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AS-IS Cost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SAP PCE Cost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SAP PCE Software </a:t>
                      </a:r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reduction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SAP PCE Saving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Azure IAAS Cost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Azure IAAS Saving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854947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algn="l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1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R7 453 854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R9 024 110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(R2 439 236)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R868 980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ZA" sz="15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R6 233 789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R1 852 133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14067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algn="l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2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R7 453 854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R5 770 300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(R2 439 236)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R4 122 790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ZA" sz="15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R5 769 789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R2 316 133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21609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algn="l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3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R7 453 854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R5 156 826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(R2 439 236)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R4 736 264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ZA" sz="15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R5 769 789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R2 316 133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97123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algn="l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4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 R7 453 854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R5 156 826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(R2 439 236)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R4 736 264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ZA" sz="15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R5 769 789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R2 316 133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81103"/>
                  </a:ext>
                </a:extLst>
              </a:tr>
              <a:tr h="281501">
                <a:tc>
                  <a:txBody>
                    <a:bodyPr/>
                    <a:lstStyle/>
                    <a:p>
                      <a:pPr algn="l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5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R7 453 854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R4 853 126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(R2 439 236)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R5 039 964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ZA" sz="15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R5 769 789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R2 316 133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474767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algn="l" fontAlgn="b"/>
                      <a:r>
                        <a:rPr lang="en-ZA" sz="15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Total</a:t>
                      </a:r>
                      <a:endParaRPr lang="en-ZA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R37 269 270*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R29 961 188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5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(R12 196 180)*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R19 504 262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ZA" sz="15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Calibri" panose="020F0502020204030204" pitchFamily="34" charset="0"/>
                        </a:rPr>
                        <a:t>R29 312 946</a:t>
                      </a: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R11 116 665</a:t>
                      </a:r>
                      <a:endParaRPr lang="en-ZA" sz="1500" b="1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2731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Group Shelf ware Reduction</a:t>
                      </a:r>
                      <a:endParaRPr lang="en-ZA" sz="15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-</a:t>
                      </a:r>
                      <a:endParaRPr lang="en-ZA" sz="150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-</a:t>
                      </a:r>
                      <a:endParaRPr lang="en-ZA" sz="150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-</a:t>
                      </a:r>
                      <a:endParaRPr lang="en-ZA" sz="150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R12  249 135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-</a:t>
                      </a:r>
                      <a:endParaRPr lang="en-ZA" sz="150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-</a:t>
                      </a:r>
                      <a:endParaRPr lang="en-ZA" sz="150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784363"/>
                  </a:ext>
                </a:extLst>
              </a:tr>
              <a:tr h="509519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Group TCO Reduction</a:t>
                      </a:r>
                      <a:endParaRPr lang="en-ZA" sz="15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ZA" sz="1500" b="1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ZA" sz="1500" b="1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ZA" sz="1500" b="1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R31 753 397</a:t>
                      </a:r>
                    </a:p>
                  </a:txBody>
                  <a:tcPr marL="12700" marR="12700" marT="12700" marB="0" anchor="b">
                    <a:solidFill>
                      <a:srgbClr val="104CA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ZA" sz="1500" b="1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R11 116 665</a:t>
                      </a:r>
                      <a:endParaRPr lang="en-ZA" sz="15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4966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D4E2F7C-55D3-448C-BC3F-AAB3805763F4}"/>
              </a:ext>
            </a:extLst>
          </p:cNvPr>
          <p:cNvSpPr/>
          <p:nvPr/>
        </p:nvSpPr>
        <p:spPr>
          <a:xfrm>
            <a:off x="114299" y="726831"/>
            <a:ext cx="11341976" cy="34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Projected Finance 5 year View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7A74E-D966-4B95-9FFE-FB756F4103EA}"/>
              </a:ext>
            </a:extLst>
          </p:cNvPr>
          <p:cNvSpPr txBox="1"/>
          <p:nvPr/>
        </p:nvSpPr>
        <p:spPr>
          <a:xfrm>
            <a:off x="4885571" y="4929465"/>
            <a:ext cx="6964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*This is a breakdown of the current Finance Technology BOBJ Licences. We are waiting for procurement to confirm where the Finance 2 maintenance costs are paid from but it could mean the recovery for Finance Technology could be the 15 356 524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160EB0-15E4-43E8-85A4-9BAF5D8E45DC}"/>
              </a:ext>
            </a:extLst>
          </p:cNvPr>
          <p:cNvGraphicFramePr>
            <a:graphicFrameLocks noGrp="1"/>
          </p:cNvGraphicFramePr>
          <p:nvPr/>
        </p:nvGraphicFramePr>
        <p:xfrm>
          <a:off x="182492" y="4682905"/>
          <a:ext cx="4115408" cy="2032000"/>
        </p:xfrm>
        <a:graphic>
          <a:graphicData uri="http://schemas.openxmlformats.org/drawingml/2006/table">
            <a:tbl>
              <a:tblPr/>
              <a:tblGrid>
                <a:gridCol w="2748841">
                  <a:extLst>
                    <a:ext uri="{9D8B030D-6E8A-4147-A177-3AD203B41FA5}">
                      <a16:colId xmlns:a16="http://schemas.microsoft.com/office/drawing/2014/main" val="2697283849"/>
                    </a:ext>
                  </a:extLst>
                </a:gridCol>
                <a:gridCol w="1366567">
                  <a:extLst>
                    <a:ext uri="{9D8B030D-6E8A-4147-A177-3AD203B41FA5}">
                      <a16:colId xmlns:a16="http://schemas.microsoft.com/office/drawing/2014/main" val="306551033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BOBJ Finance 1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3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0710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650 named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    1 582 339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1421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110 concurrent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       856 897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8517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BOBJ Finance 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3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76782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 named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          21 915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6607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80 concurrent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       610 153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16624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 maintenance  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    3 071 305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473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ZA" sz="13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 Year View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R  15 356 524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9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Custom 13">
      <a:dk1>
        <a:srgbClr val="0A2F4E"/>
      </a:dk1>
      <a:lt1>
        <a:srgbClr val="FFFFFF"/>
      </a:lt1>
      <a:dk2>
        <a:srgbClr val="104CA8"/>
      </a:dk2>
      <a:lt2>
        <a:srgbClr val="E7E6E6"/>
      </a:lt2>
      <a:accent1>
        <a:srgbClr val="FBB643"/>
      </a:accent1>
      <a:accent2>
        <a:srgbClr val="104CA8"/>
      </a:accent2>
      <a:accent3>
        <a:srgbClr val="0A2F4E"/>
      </a:accent3>
      <a:accent4>
        <a:srgbClr val="FFC000"/>
      </a:accent4>
      <a:accent5>
        <a:srgbClr val="0C304D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77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Bold</vt:lpstr>
      <vt:lpstr>Arial Regular</vt:lpstr>
      <vt:lpstr>Calibri</vt:lpstr>
      <vt:lpstr>Satisfy</vt:lpstr>
      <vt:lpstr>2_Office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Steven J</dc:creator>
  <cp:lastModifiedBy>Green, Steven J</cp:lastModifiedBy>
  <cp:revision>1</cp:revision>
  <dcterms:created xsi:type="dcterms:W3CDTF">2021-10-01T06:58:02Z</dcterms:created>
  <dcterms:modified xsi:type="dcterms:W3CDTF">2021-10-01T06:58:36Z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7a3850-2850-457c-8efb-fdd5fa4d27d3_Enabled">
    <vt:lpwstr>true</vt:lpwstr>
  </property>
  <property fmtid="{D5CDD505-2E9C-101B-9397-08002B2CF9AE}" pid="3" name="MSIP_Label_027a3850-2850-457c-8efb-fdd5fa4d27d3_SetDate">
    <vt:lpwstr>2021-10-01T06:58:35Z</vt:lpwstr>
  </property>
  <property fmtid="{D5CDD505-2E9C-101B-9397-08002B2CF9AE}" pid="4" name="MSIP_Label_027a3850-2850-457c-8efb-fdd5fa4d27d3_Method">
    <vt:lpwstr>Standard</vt:lpwstr>
  </property>
  <property fmtid="{D5CDD505-2E9C-101B-9397-08002B2CF9AE}" pid="5" name="MSIP_Label_027a3850-2850-457c-8efb-fdd5fa4d27d3_Name">
    <vt:lpwstr>027a3850-2850-457c-8efb-fdd5fa4d27d3</vt:lpwstr>
  </property>
  <property fmtid="{D5CDD505-2E9C-101B-9397-08002B2CF9AE}" pid="6" name="MSIP_Label_027a3850-2850-457c-8efb-fdd5fa4d27d3_SiteId">
    <vt:lpwstr>7369e6ec-faa6-42fa-bc0e-4f332da5b1db</vt:lpwstr>
  </property>
  <property fmtid="{D5CDD505-2E9C-101B-9397-08002B2CF9AE}" pid="7" name="MSIP_Label_027a3850-2850-457c-8efb-fdd5fa4d27d3_ActionId">
    <vt:lpwstr>b79426d8-2cdc-4dae-9f27-2beeccc904f4</vt:lpwstr>
  </property>
  <property fmtid="{D5CDD505-2E9C-101B-9397-08002B2CF9AE}" pid="8" name="MSIP_Label_027a3850-2850-457c-8efb-fdd5fa4d27d3_ContentBits">
    <vt:lpwstr>0</vt:lpwstr>
  </property>
</Properties>
</file>