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516" r:id="rId3"/>
    <p:sldId id="490" r:id="rId4"/>
    <p:sldId id="380" r:id="rId5"/>
    <p:sldId id="41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00"/>
    <a:srgbClr val="FF5050"/>
    <a:srgbClr val="3333CC"/>
    <a:srgbClr val="33CCCC"/>
    <a:srgbClr val="990099"/>
    <a:srgbClr val="007FAC"/>
    <a:srgbClr val="00FFCC"/>
    <a:srgbClr val="0099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1" autoAdjust="0"/>
    <p:restoredTop sz="41699" autoAdjust="0"/>
  </p:normalViewPr>
  <p:slideViewPr>
    <p:cSldViewPr>
      <p:cViewPr varScale="1">
        <p:scale>
          <a:sx n="111" d="100"/>
          <a:sy n="111" d="100"/>
        </p:scale>
        <p:origin x="14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6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223153E-F0AB-41AC-A7DD-8EB148C77992}" type="datetimeFigureOut">
              <a:rPr lang="en-US"/>
              <a:pPr>
                <a:defRPr/>
              </a:pPr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5B490DE-A004-4958-A85D-85318A0B4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24962-1B4E-408A-95F5-151B4472D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845B4-2B0D-4868-917D-FF609CE263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27722-E101-4104-8EF8-7C4EB6CA9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28213-0700-4E49-981C-58AD5E96A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1A981-C0FC-49B7-A926-CF735B64C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E13D3-2599-457A-B4E6-397EF2BF3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3D277-236D-4E06-9A42-04C75B2A4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59FA4-EAB3-4D83-9C62-3D93311203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894D2-91AE-4029-B8F6-950E943ED8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94A5C-1EBD-47B2-849D-84638062DE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30C1A-F537-49B2-87D2-F319D69F5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33ECC-0DA1-4643-8521-9E5FBAC57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BE4406F-FA58-4B26-AD0A-D65308E87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5605" name="Picture 8" descr="cu 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2700"/>
            <a:ext cx="8382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990600" y="762000"/>
            <a:ext cx="8001000" cy="0"/>
          </a:xfrm>
          <a:prstGeom prst="line">
            <a:avLst/>
          </a:prstGeom>
          <a:noFill/>
          <a:ln w="57150" cmpd="thickThin">
            <a:solidFill>
              <a:srgbClr val="C885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8" name="AutoShape 34"/>
          <p:cNvSpPr>
            <a:spLocks noChangeArrowheads="1"/>
          </p:cNvSpPr>
          <p:nvPr userDrawn="1"/>
        </p:nvSpPr>
        <p:spPr bwMode="auto">
          <a:xfrm rot="10800000">
            <a:off x="0" y="0"/>
            <a:ext cx="9144000" cy="6858000"/>
          </a:xfrm>
          <a:prstGeom prst="foldedCorner">
            <a:avLst>
              <a:gd name="adj" fmla="val 12500"/>
            </a:avLst>
          </a:prstGeom>
          <a:solidFill>
            <a:srgbClr val="92D050">
              <a:alpha val="1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647700" y="1219200"/>
            <a:ext cx="7848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2476500" y="32004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059D38"/>
                </a:solidFill>
                <a:latin typeface="Arial Rounded MT Bold" pitchFamily="34" charset="0"/>
              </a:rPr>
              <a:t>Dr. </a:t>
            </a:r>
            <a:r>
              <a:rPr lang="en-US" sz="2400" b="1" dirty="0" err="1">
                <a:solidFill>
                  <a:srgbClr val="059D38"/>
                </a:solidFill>
                <a:latin typeface="Arial Rounded MT Bold" pitchFamily="34" charset="0"/>
              </a:rPr>
              <a:t>Sanatan</a:t>
            </a:r>
            <a:r>
              <a:rPr lang="en-US" sz="2400" b="1" dirty="0">
                <a:solidFill>
                  <a:srgbClr val="059D38"/>
                </a:solidFill>
                <a:latin typeface="Arial Rounded MT Bold" pitchFamily="34" charset="0"/>
              </a:rPr>
              <a:t> </a:t>
            </a:r>
            <a:r>
              <a:rPr lang="en-US" sz="2400" b="1" dirty="0" err="1">
                <a:solidFill>
                  <a:srgbClr val="059D38"/>
                </a:solidFill>
                <a:latin typeface="Arial Rounded MT Bold" pitchFamily="34" charset="0"/>
              </a:rPr>
              <a:t>Chattopadhyay</a:t>
            </a:r>
            <a:endParaRPr lang="en-US" sz="2400" b="1" dirty="0">
              <a:solidFill>
                <a:srgbClr val="059D38"/>
              </a:solidFill>
              <a:latin typeface="Arial Rounded MT Bold" pitchFamily="34" charset="0"/>
            </a:endParaRPr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762000" y="3689350"/>
            <a:ext cx="7848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C88500"/>
                </a:solidFill>
                <a:latin typeface="Franklin Gothic Medium" pitchFamily="34" charset="0"/>
              </a:rPr>
              <a:t>Department of Electronic Science</a:t>
            </a:r>
          </a:p>
          <a:p>
            <a:pPr algn="ctr"/>
            <a:r>
              <a:rPr lang="en-US" sz="2400" b="1">
                <a:solidFill>
                  <a:srgbClr val="C88500"/>
                </a:solidFill>
                <a:latin typeface="Franklin Gothic Medium" pitchFamily="34" charset="0"/>
                <a:sym typeface="Symbol" pitchFamily="18" charset="2"/>
              </a:rPr>
              <a:t></a:t>
            </a:r>
          </a:p>
          <a:p>
            <a:pPr algn="ctr"/>
            <a:r>
              <a:rPr lang="en-US" sz="2400" b="1">
                <a:solidFill>
                  <a:srgbClr val="C88500"/>
                </a:solidFill>
                <a:latin typeface="Franklin Gothic Medium" pitchFamily="34" charset="0"/>
                <a:sym typeface="Symbol" pitchFamily="18" charset="2"/>
              </a:rPr>
              <a:t>Centre for Research in Nanoscience and Nanotechnology</a:t>
            </a:r>
            <a:endParaRPr lang="en-US" sz="2400" b="1">
              <a:solidFill>
                <a:srgbClr val="C88500"/>
              </a:solidFill>
              <a:latin typeface="Franklin Gothic Medium" pitchFamily="34" charset="0"/>
            </a:endParaRPr>
          </a:p>
        </p:txBody>
      </p:sp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1676400" y="5195888"/>
            <a:ext cx="609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chemeClr val="hlink"/>
                </a:solidFill>
                <a:latin typeface="Arial Black" pitchFamily="34" charset="0"/>
              </a:rPr>
              <a:t>University of Calcutta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8600" y="1066800"/>
            <a:ext cx="8610600" cy="5029200"/>
            <a:chOff x="228600" y="1066800"/>
            <a:chExt cx="8610600" cy="5029200"/>
          </a:xfrm>
        </p:grpSpPr>
        <p:sp>
          <p:nvSpPr>
            <p:cNvPr id="4" name="Rectangle 3"/>
            <p:cNvSpPr/>
            <p:nvPr/>
          </p:nvSpPr>
          <p:spPr>
            <a:xfrm>
              <a:off x="228600" y="1066800"/>
              <a:ext cx="8610600" cy="5029200"/>
            </a:xfrm>
            <a:prstGeom prst="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" name="Picture 3" descr="12"/>
            <p:cNvPicPr>
              <a:picLocks noChangeAspect="1" noChangeArrowheads="1"/>
            </p:cNvPicPr>
            <p:nvPr/>
          </p:nvPicPr>
          <p:blipFill>
            <a:blip r:embed="rId2">
              <a:lum contrast="18000"/>
            </a:blip>
            <a:srcRect/>
            <a:stretch>
              <a:fillRect/>
            </a:stretch>
          </p:blipFill>
          <p:spPr bwMode="auto">
            <a:xfrm>
              <a:off x="304800" y="1166813"/>
              <a:ext cx="8458200" cy="4852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66800" y="73025"/>
            <a:ext cx="8001000" cy="609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sz="3600" b="1" dirty="0">
                <a:solidFill>
                  <a:srgbClr val="007000"/>
                </a:solidFill>
                <a:ea typeface="굴림" charset="-127"/>
              </a:rPr>
              <a:t>Systems, circuits and devices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990600" y="1095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600" b="1">
                <a:solidFill>
                  <a:srgbClr val="008000"/>
                </a:solidFill>
              </a:rPr>
              <a:t>Developing an electronic system</a:t>
            </a:r>
          </a:p>
        </p:txBody>
      </p:sp>
      <p:grpSp>
        <p:nvGrpSpPr>
          <p:cNvPr id="28675" name="Group 4"/>
          <p:cNvGrpSpPr>
            <a:grpSpLocks/>
          </p:cNvGrpSpPr>
          <p:nvPr/>
        </p:nvGrpSpPr>
        <p:grpSpPr bwMode="auto">
          <a:xfrm>
            <a:off x="28575" y="1828800"/>
            <a:ext cx="9090025" cy="4038600"/>
            <a:chOff x="18" y="816"/>
            <a:chExt cx="5726" cy="2544"/>
          </a:xfrm>
        </p:grpSpPr>
        <p:sp>
          <p:nvSpPr>
            <p:cNvPr id="28681" name="Rectangle 5"/>
            <p:cNvSpPr>
              <a:spLocks noChangeArrowheads="1"/>
            </p:cNvSpPr>
            <p:nvPr/>
          </p:nvSpPr>
          <p:spPr bwMode="auto">
            <a:xfrm>
              <a:off x="4829" y="1960"/>
              <a:ext cx="9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400" b="1">
                  <a:solidFill>
                    <a:srgbClr val="6600CC"/>
                  </a:solidFill>
                </a:rPr>
                <a:t>Systems</a:t>
              </a:r>
            </a:p>
          </p:txBody>
        </p:sp>
        <p:sp>
          <p:nvSpPr>
            <p:cNvPr id="28682" name="Rectangle 6"/>
            <p:cNvSpPr>
              <a:spLocks noChangeArrowheads="1"/>
            </p:cNvSpPr>
            <p:nvPr/>
          </p:nvSpPr>
          <p:spPr bwMode="auto">
            <a:xfrm>
              <a:off x="18" y="912"/>
              <a:ext cx="1482" cy="2327"/>
            </a:xfrm>
            <a:prstGeom prst="rect">
              <a:avLst/>
            </a:prstGeom>
            <a:noFill/>
            <a:ln w="9525">
              <a:noFill/>
              <a:prstDash val="dash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solidFill>
                    <a:srgbClr val="00B050"/>
                  </a:solidFill>
                </a:rPr>
                <a:t>Material synthesis</a:t>
              </a:r>
            </a:p>
            <a:p>
              <a:pPr algn="r">
                <a:spcBef>
                  <a:spcPct val="50000"/>
                </a:spcBef>
              </a:pPr>
              <a:r>
                <a:rPr lang="en-US" b="1">
                  <a:solidFill>
                    <a:srgbClr val="00B050"/>
                  </a:solidFill>
                </a:rPr>
                <a:t>Material processing</a:t>
              </a:r>
            </a:p>
            <a:p>
              <a:pPr algn="r">
                <a:spcBef>
                  <a:spcPct val="50000"/>
                </a:spcBef>
              </a:pPr>
              <a:r>
                <a:rPr lang="en-US" b="1">
                  <a:solidFill>
                    <a:srgbClr val="00B050"/>
                  </a:solidFill>
                </a:rPr>
                <a:t>Material modeling</a:t>
              </a:r>
            </a:p>
            <a:p>
              <a:pPr algn="r">
                <a:spcBef>
                  <a:spcPct val="50000"/>
                </a:spcBef>
              </a:pPr>
              <a:r>
                <a:rPr lang="en-US" b="1">
                  <a:solidFill>
                    <a:srgbClr val="00B050"/>
                  </a:solidFill>
                </a:rPr>
                <a:t>Transport study</a:t>
              </a:r>
            </a:p>
            <a:p>
              <a:pPr algn="r">
                <a:spcBef>
                  <a:spcPct val="50000"/>
                </a:spcBef>
              </a:pPr>
              <a:r>
                <a:rPr lang="en-US" b="1">
                  <a:solidFill>
                    <a:srgbClr val="00B050"/>
                  </a:solidFill>
                </a:rPr>
                <a:t>Computation</a:t>
              </a:r>
            </a:p>
            <a:p>
              <a:pPr algn="r">
                <a:spcBef>
                  <a:spcPct val="50000"/>
                </a:spcBef>
              </a:pPr>
              <a:r>
                <a:rPr lang="en-US" b="1">
                  <a:solidFill>
                    <a:srgbClr val="00B050"/>
                  </a:solidFill>
                </a:rPr>
                <a:t>Device design</a:t>
              </a:r>
            </a:p>
            <a:p>
              <a:pPr algn="r">
                <a:spcBef>
                  <a:spcPct val="50000"/>
                </a:spcBef>
              </a:pPr>
              <a:r>
                <a:rPr lang="en-US" b="1">
                  <a:solidFill>
                    <a:srgbClr val="00B050"/>
                  </a:solidFill>
                </a:rPr>
                <a:t>Device modeling</a:t>
              </a:r>
            </a:p>
            <a:p>
              <a:pPr algn="r">
                <a:spcBef>
                  <a:spcPct val="50000"/>
                </a:spcBef>
              </a:pPr>
              <a:r>
                <a:rPr lang="en-US" b="1">
                  <a:solidFill>
                    <a:srgbClr val="00B050"/>
                  </a:solidFill>
                </a:rPr>
                <a:t>Contacts</a:t>
              </a:r>
            </a:p>
            <a:p>
              <a:pPr algn="r">
                <a:spcBef>
                  <a:spcPct val="50000"/>
                </a:spcBef>
              </a:pPr>
              <a:r>
                <a:rPr lang="en-US" b="1">
                  <a:solidFill>
                    <a:srgbClr val="00B050"/>
                  </a:solidFill>
                </a:rPr>
                <a:t>Simulation</a:t>
              </a:r>
            </a:p>
          </p:txBody>
        </p:sp>
        <p:sp>
          <p:nvSpPr>
            <p:cNvPr id="28683" name="Rectangle 7"/>
            <p:cNvSpPr>
              <a:spLocks noChangeArrowheads="1"/>
            </p:cNvSpPr>
            <p:nvPr/>
          </p:nvSpPr>
          <p:spPr bwMode="auto">
            <a:xfrm>
              <a:off x="2016" y="1008"/>
              <a:ext cx="789" cy="271"/>
            </a:xfrm>
            <a:prstGeom prst="rect">
              <a:avLst/>
            </a:prstGeom>
            <a:noFill/>
            <a:ln w="28575">
              <a:noFill/>
              <a:prstDash val="dash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b="1">
                  <a:solidFill>
                    <a:srgbClr val="6600CC"/>
                  </a:solidFill>
                </a:rPr>
                <a:t>Devices</a:t>
              </a:r>
            </a:p>
          </p:txBody>
        </p:sp>
        <p:sp>
          <p:nvSpPr>
            <p:cNvPr id="28684" name="Rectangle 8"/>
            <p:cNvSpPr>
              <a:spLocks noChangeArrowheads="1"/>
            </p:cNvSpPr>
            <p:nvPr/>
          </p:nvSpPr>
          <p:spPr bwMode="auto">
            <a:xfrm>
              <a:off x="1880" y="2873"/>
              <a:ext cx="128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b="1">
                  <a:solidFill>
                    <a:srgbClr val="6600CC"/>
                  </a:solidFill>
                </a:rPr>
                <a:t>Interconnects</a:t>
              </a:r>
            </a:p>
          </p:txBody>
        </p:sp>
        <p:sp>
          <p:nvSpPr>
            <p:cNvPr id="28685" name="Rectangle 9"/>
            <p:cNvSpPr>
              <a:spLocks noChangeArrowheads="1"/>
            </p:cNvSpPr>
            <p:nvPr/>
          </p:nvSpPr>
          <p:spPr bwMode="auto">
            <a:xfrm>
              <a:off x="1830" y="2023"/>
              <a:ext cx="120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b="1">
                  <a:solidFill>
                    <a:srgbClr val="6600CC"/>
                  </a:solidFill>
                </a:rPr>
                <a:t>Components</a:t>
              </a:r>
            </a:p>
          </p:txBody>
        </p:sp>
        <p:sp>
          <p:nvSpPr>
            <p:cNvPr id="28686" name="Rectangle 10"/>
            <p:cNvSpPr>
              <a:spLocks noChangeArrowheads="1"/>
            </p:cNvSpPr>
            <p:nvPr/>
          </p:nvSpPr>
          <p:spPr bwMode="auto">
            <a:xfrm>
              <a:off x="3408" y="1896"/>
              <a:ext cx="10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solidFill>
                    <a:srgbClr val="6600CC"/>
                  </a:solidFill>
                </a:rPr>
                <a:t>Integrated circuits (IC)</a:t>
              </a:r>
            </a:p>
          </p:txBody>
        </p:sp>
        <p:sp>
          <p:nvSpPr>
            <p:cNvPr id="28687" name="Line 11"/>
            <p:cNvSpPr>
              <a:spLocks noChangeShapeType="1"/>
            </p:cNvSpPr>
            <p:nvPr/>
          </p:nvSpPr>
          <p:spPr bwMode="auto">
            <a:xfrm>
              <a:off x="1500" y="3144"/>
              <a:ext cx="202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12"/>
            <p:cNvSpPr>
              <a:spLocks noChangeShapeType="1"/>
            </p:cNvSpPr>
            <p:nvPr/>
          </p:nvSpPr>
          <p:spPr bwMode="auto">
            <a:xfrm flipV="1">
              <a:off x="1696" y="1032"/>
              <a:ext cx="0" cy="2128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Line 13"/>
            <p:cNvSpPr>
              <a:spLocks noChangeShapeType="1"/>
            </p:cNvSpPr>
            <p:nvPr/>
          </p:nvSpPr>
          <p:spPr bwMode="auto">
            <a:xfrm>
              <a:off x="1484" y="2872"/>
              <a:ext cx="202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14"/>
            <p:cNvSpPr>
              <a:spLocks noChangeShapeType="1"/>
            </p:cNvSpPr>
            <p:nvPr/>
          </p:nvSpPr>
          <p:spPr bwMode="auto">
            <a:xfrm>
              <a:off x="1492" y="2624"/>
              <a:ext cx="202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15"/>
            <p:cNvSpPr>
              <a:spLocks noChangeShapeType="1"/>
            </p:cNvSpPr>
            <p:nvPr/>
          </p:nvSpPr>
          <p:spPr bwMode="auto">
            <a:xfrm>
              <a:off x="1492" y="2352"/>
              <a:ext cx="202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16"/>
            <p:cNvSpPr>
              <a:spLocks noChangeShapeType="1"/>
            </p:cNvSpPr>
            <p:nvPr/>
          </p:nvSpPr>
          <p:spPr bwMode="auto">
            <a:xfrm>
              <a:off x="1484" y="2088"/>
              <a:ext cx="202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17"/>
            <p:cNvSpPr>
              <a:spLocks noChangeShapeType="1"/>
            </p:cNvSpPr>
            <p:nvPr/>
          </p:nvSpPr>
          <p:spPr bwMode="auto">
            <a:xfrm>
              <a:off x="1492" y="1576"/>
              <a:ext cx="202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18"/>
            <p:cNvSpPr>
              <a:spLocks noChangeShapeType="1"/>
            </p:cNvSpPr>
            <p:nvPr/>
          </p:nvSpPr>
          <p:spPr bwMode="auto">
            <a:xfrm>
              <a:off x="1500" y="1320"/>
              <a:ext cx="202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19"/>
            <p:cNvSpPr>
              <a:spLocks noChangeShapeType="1"/>
            </p:cNvSpPr>
            <p:nvPr/>
          </p:nvSpPr>
          <p:spPr bwMode="auto">
            <a:xfrm>
              <a:off x="1504" y="1040"/>
              <a:ext cx="202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Line 20"/>
            <p:cNvSpPr>
              <a:spLocks noChangeShapeType="1"/>
            </p:cNvSpPr>
            <p:nvPr/>
          </p:nvSpPr>
          <p:spPr bwMode="auto">
            <a:xfrm>
              <a:off x="1496" y="1840"/>
              <a:ext cx="202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Line 21"/>
            <p:cNvSpPr>
              <a:spLocks noChangeShapeType="1"/>
            </p:cNvSpPr>
            <p:nvPr/>
          </p:nvSpPr>
          <p:spPr bwMode="auto">
            <a:xfrm>
              <a:off x="1704" y="3024"/>
              <a:ext cx="240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Line 22"/>
            <p:cNvSpPr>
              <a:spLocks noChangeShapeType="1"/>
            </p:cNvSpPr>
            <p:nvPr/>
          </p:nvSpPr>
          <p:spPr bwMode="auto">
            <a:xfrm>
              <a:off x="1704" y="1152"/>
              <a:ext cx="240" cy="0"/>
            </a:xfrm>
            <a:prstGeom prst="line">
              <a:avLst/>
            </a:prstGeom>
            <a:noFill/>
            <a:ln w="31750">
              <a:solidFill>
                <a:srgbClr val="3333CC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Line 23"/>
            <p:cNvSpPr>
              <a:spLocks noChangeShapeType="1"/>
            </p:cNvSpPr>
            <p:nvPr/>
          </p:nvSpPr>
          <p:spPr bwMode="auto">
            <a:xfrm flipV="1">
              <a:off x="2496" y="1296"/>
              <a:ext cx="0" cy="720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0" name="Line 24"/>
            <p:cNvSpPr>
              <a:spLocks noChangeShapeType="1"/>
            </p:cNvSpPr>
            <p:nvPr/>
          </p:nvSpPr>
          <p:spPr bwMode="auto">
            <a:xfrm flipV="1">
              <a:off x="2496" y="2304"/>
              <a:ext cx="0" cy="624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Line 25"/>
            <p:cNvSpPr>
              <a:spLocks noChangeShapeType="1"/>
            </p:cNvSpPr>
            <p:nvPr/>
          </p:nvSpPr>
          <p:spPr bwMode="auto">
            <a:xfrm>
              <a:off x="2928" y="1152"/>
              <a:ext cx="346" cy="0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Line 26"/>
            <p:cNvSpPr>
              <a:spLocks noChangeShapeType="1"/>
            </p:cNvSpPr>
            <p:nvPr/>
          </p:nvSpPr>
          <p:spPr bwMode="auto">
            <a:xfrm>
              <a:off x="3064" y="3032"/>
              <a:ext cx="202" cy="0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Line 27"/>
            <p:cNvSpPr>
              <a:spLocks noChangeShapeType="1"/>
            </p:cNvSpPr>
            <p:nvPr/>
          </p:nvSpPr>
          <p:spPr bwMode="auto">
            <a:xfrm>
              <a:off x="3056" y="2158"/>
              <a:ext cx="20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04" name="Group 28"/>
            <p:cNvGrpSpPr>
              <a:grpSpLocks/>
            </p:cNvGrpSpPr>
            <p:nvPr/>
          </p:nvGrpSpPr>
          <p:grpSpPr bwMode="auto">
            <a:xfrm>
              <a:off x="3262" y="1152"/>
              <a:ext cx="202" cy="1897"/>
              <a:chOff x="3262" y="1152"/>
              <a:chExt cx="202" cy="1897"/>
            </a:xfrm>
          </p:grpSpPr>
          <p:sp>
            <p:nvSpPr>
              <p:cNvPr id="28715" name="Line 29"/>
              <p:cNvSpPr>
                <a:spLocks noChangeShapeType="1"/>
              </p:cNvSpPr>
              <p:nvPr/>
            </p:nvSpPr>
            <p:spPr bwMode="auto">
              <a:xfrm flipV="1">
                <a:off x="3264" y="1152"/>
                <a:ext cx="0" cy="1897"/>
              </a:xfrm>
              <a:prstGeom prst="line">
                <a:avLst/>
              </a:prstGeom>
              <a:noFill/>
              <a:ln w="31750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6" name="Line 30"/>
              <p:cNvSpPr>
                <a:spLocks noChangeShapeType="1"/>
              </p:cNvSpPr>
              <p:nvPr/>
            </p:nvSpPr>
            <p:spPr bwMode="auto">
              <a:xfrm>
                <a:off x="3262" y="2152"/>
                <a:ext cx="202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5" name="Group 31"/>
            <p:cNvGrpSpPr>
              <a:grpSpLocks/>
            </p:cNvGrpSpPr>
            <p:nvPr/>
          </p:nvGrpSpPr>
          <p:grpSpPr bwMode="auto">
            <a:xfrm>
              <a:off x="2784" y="816"/>
              <a:ext cx="1872" cy="2544"/>
              <a:chOff x="2784" y="816"/>
              <a:chExt cx="1680" cy="2544"/>
            </a:xfrm>
          </p:grpSpPr>
          <p:sp>
            <p:nvSpPr>
              <p:cNvPr id="28708" name="Line 32"/>
              <p:cNvSpPr>
                <a:spLocks noChangeShapeType="1"/>
              </p:cNvSpPr>
              <p:nvPr/>
            </p:nvSpPr>
            <p:spPr bwMode="auto">
              <a:xfrm>
                <a:off x="4464" y="816"/>
                <a:ext cx="0" cy="2544"/>
              </a:xfrm>
              <a:prstGeom prst="line">
                <a:avLst/>
              </a:prstGeom>
              <a:noFill/>
              <a:ln w="38100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709" name="Group 33"/>
              <p:cNvGrpSpPr>
                <a:grpSpLocks/>
              </p:cNvGrpSpPr>
              <p:nvPr/>
            </p:nvGrpSpPr>
            <p:grpSpPr bwMode="auto">
              <a:xfrm>
                <a:off x="2784" y="816"/>
                <a:ext cx="1680" cy="251"/>
                <a:chOff x="3648" y="864"/>
                <a:chExt cx="2032" cy="251"/>
              </a:xfrm>
            </p:grpSpPr>
            <p:sp>
              <p:nvSpPr>
                <p:cNvPr id="28713" name="Line 34"/>
                <p:cNvSpPr>
                  <a:spLocks noChangeShapeType="1"/>
                </p:cNvSpPr>
                <p:nvPr/>
              </p:nvSpPr>
              <p:spPr bwMode="auto">
                <a:xfrm>
                  <a:off x="3814" y="864"/>
                  <a:ext cx="1866" cy="0"/>
                </a:xfrm>
                <a:prstGeom prst="line">
                  <a:avLst/>
                </a:prstGeom>
                <a:noFill/>
                <a:ln w="38100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14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3648" y="864"/>
                  <a:ext cx="166" cy="251"/>
                </a:xfrm>
                <a:prstGeom prst="line">
                  <a:avLst/>
                </a:prstGeom>
                <a:noFill/>
                <a:ln w="38100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10" name="Group 36"/>
              <p:cNvGrpSpPr>
                <a:grpSpLocks/>
              </p:cNvGrpSpPr>
              <p:nvPr/>
            </p:nvGrpSpPr>
            <p:grpSpPr bwMode="auto">
              <a:xfrm flipV="1">
                <a:off x="2784" y="3109"/>
                <a:ext cx="1680" cy="251"/>
                <a:chOff x="3648" y="864"/>
                <a:chExt cx="2032" cy="251"/>
              </a:xfrm>
            </p:grpSpPr>
            <p:sp>
              <p:nvSpPr>
                <p:cNvPr id="28711" name="Line 37"/>
                <p:cNvSpPr>
                  <a:spLocks noChangeShapeType="1"/>
                </p:cNvSpPr>
                <p:nvPr/>
              </p:nvSpPr>
              <p:spPr bwMode="auto">
                <a:xfrm>
                  <a:off x="3814" y="864"/>
                  <a:ext cx="1866" cy="0"/>
                </a:xfrm>
                <a:prstGeom prst="line">
                  <a:avLst/>
                </a:prstGeom>
                <a:noFill/>
                <a:ln w="38100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12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3648" y="864"/>
                  <a:ext cx="166" cy="251"/>
                </a:xfrm>
                <a:prstGeom prst="line">
                  <a:avLst/>
                </a:prstGeom>
                <a:noFill/>
                <a:ln w="38100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8706" name="Line 39"/>
            <p:cNvSpPr>
              <a:spLocks noChangeShapeType="1"/>
            </p:cNvSpPr>
            <p:nvPr/>
          </p:nvSpPr>
          <p:spPr bwMode="auto">
            <a:xfrm>
              <a:off x="4654" y="2112"/>
              <a:ext cx="202" cy="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Line 40"/>
            <p:cNvSpPr>
              <a:spLocks noChangeShapeType="1"/>
            </p:cNvSpPr>
            <p:nvPr/>
          </p:nvSpPr>
          <p:spPr bwMode="auto">
            <a:xfrm>
              <a:off x="4454" y="2112"/>
              <a:ext cx="20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76" name="Group 45"/>
          <p:cNvGrpSpPr>
            <a:grpSpLocks/>
          </p:cNvGrpSpPr>
          <p:nvPr/>
        </p:nvGrpSpPr>
        <p:grpSpPr bwMode="auto">
          <a:xfrm>
            <a:off x="228600" y="990600"/>
            <a:ext cx="8153400" cy="685800"/>
            <a:chOff x="144" y="480"/>
            <a:chExt cx="5136" cy="432"/>
          </a:xfrm>
        </p:grpSpPr>
        <p:sp>
          <p:nvSpPr>
            <p:cNvPr id="28677" name="Rectangle 41"/>
            <p:cNvSpPr>
              <a:spLocks noChangeArrowheads="1"/>
            </p:cNvSpPr>
            <p:nvPr/>
          </p:nvSpPr>
          <p:spPr bwMode="auto">
            <a:xfrm>
              <a:off x="144" y="480"/>
              <a:ext cx="5136" cy="432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8678" name="Text Box 42"/>
            <p:cNvSpPr txBox="1">
              <a:spLocks noChangeArrowheads="1"/>
            </p:cNvSpPr>
            <p:nvPr/>
          </p:nvSpPr>
          <p:spPr bwMode="auto">
            <a:xfrm>
              <a:off x="240" y="560"/>
              <a:ext cx="1584" cy="288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solidFill>
                    <a:srgbClr val="666699"/>
                  </a:solidFill>
                </a:rPr>
                <a:t>Material</a:t>
              </a:r>
            </a:p>
          </p:txBody>
        </p:sp>
        <p:sp>
          <p:nvSpPr>
            <p:cNvPr id="28679" name="Text Box 43"/>
            <p:cNvSpPr txBox="1">
              <a:spLocks noChangeArrowheads="1"/>
            </p:cNvSpPr>
            <p:nvPr/>
          </p:nvSpPr>
          <p:spPr bwMode="auto">
            <a:xfrm>
              <a:off x="1920" y="560"/>
              <a:ext cx="1584" cy="288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solidFill>
                    <a:srgbClr val="666699"/>
                  </a:solidFill>
                </a:rPr>
                <a:t>Device/Circuit</a:t>
              </a:r>
            </a:p>
          </p:txBody>
        </p:sp>
        <p:sp>
          <p:nvSpPr>
            <p:cNvPr id="28680" name="Text Box 44"/>
            <p:cNvSpPr txBox="1">
              <a:spLocks noChangeArrowheads="1"/>
            </p:cNvSpPr>
            <p:nvPr/>
          </p:nvSpPr>
          <p:spPr bwMode="auto">
            <a:xfrm>
              <a:off x="3600" y="560"/>
              <a:ext cx="1584" cy="288"/>
            </a:xfrm>
            <a:prstGeom prst="rect">
              <a:avLst/>
            </a:prstGeom>
            <a:solidFill>
              <a:srgbClr val="FF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>
                  <a:solidFill>
                    <a:srgbClr val="666699"/>
                  </a:solidFill>
                </a:rPr>
                <a:t>Circuit/System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304800" y="1219200"/>
            <a:ext cx="850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4000" b="1">
                <a:solidFill>
                  <a:srgbClr val="003399"/>
                </a:solidFill>
              </a:rPr>
              <a:t>Metal-oxide-semiconductor field effect transistors (MOSFETs)</a:t>
            </a:r>
          </a:p>
          <a:p>
            <a:pPr algn="ctr"/>
            <a:endParaRPr lang="en-US" sz="4000" b="1">
              <a:solidFill>
                <a:srgbClr val="003399"/>
              </a:solidFill>
            </a:endParaRPr>
          </a:p>
          <a:p>
            <a:pPr algn="ctr"/>
            <a:endParaRPr lang="en-US" sz="4000" b="1">
              <a:solidFill>
                <a:srgbClr val="003399"/>
              </a:solidFill>
            </a:endParaRPr>
          </a:p>
          <a:p>
            <a:pPr algn="ctr"/>
            <a:r>
              <a:rPr lang="en-US" sz="4000" b="1">
                <a:solidFill>
                  <a:srgbClr val="00B050"/>
                </a:solidFill>
              </a:rPr>
              <a:t>The workhorse of modern electronic gadgets</a:t>
            </a:r>
          </a:p>
          <a:p>
            <a:pPr algn="ctr"/>
            <a:endParaRPr lang="en-US" sz="4000" b="1">
              <a:solidFill>
                <a:srgbClr val="003399"/>
              </a:solidFill>
            </a:endParaRPr>
          </a:p>
          <a:p>
            <a:pPr algn="ctr"/>
            <a:endParaRPr lang="en-US" sz="4000" b="1">
              <a:solidFill>
                <a:srgbClr val="FF0066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038600" y="2590800"/>
            <a:ext cx="762000" cy="1143000"/>
          </a:xfrm>
          <a:prstGeom prst="downArrow">
            <a:avLst/>
          </a:prstGeom>
          <a:solidFill>
            <a:srgbClr val="CC0066"/>
          </a:solidFill>
          <a:ln w="508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ChangeArrowheads="1"/>
          </p:cNvSpPr>
          <p:nvPr/>
        </p:nvSpPr>
        <p:spPr bwMode="auto">
          <a:xfrm>
            <a:off x="1066800" y="76200"/>
            <a:ext cx="7848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3600" b="1">
                <a:solidFill>
                  <a:srgbClr val="008000"/>
                </a:solidFill>
              </a:rPr>
              <a:t>Si based CMOS is the key</a:t>
            </a:r>
          </a:p>
        </p:txBody>
      </p:sp>
      <p:grpSp>
        <p:nvGrpSpPr>
          <p:cNvPr id="1028" name="Group 56"/>
          <p:cNvGrpSpPr>
            <a:grpSpLocks/>
          </p:cNvGrpSpPr>
          <p:nvPr/>
        </p:nvGrpSpPr>
        <p:grpSpPr bwMode="auto">
          <a:xfrm>
            <a:off x="152400" y="762000"/>
            <a:ext cx="8890000" cy="2946400"/>
            <a:chOff x="96" y="496"/>
            <a:chExt cx="5600" cy="1856"/>
          </a:xfrm>
        </p:grpSpPr>
        <p:grpSp>
          <p:nvGrpSpPr>
            <p:cNvPr id="1036" name="Group 33"/>
            <p:cNvGrpSpPr>
              <a:grpSpLocks/>
            </p:cNvGrpSpPr>
            <p:nvPr/>
          </p:nvGrpSpPr>
          <p:grpSpPr bwMode="auto">
            <a:xfrm>
              <a:off x="3381" y="496"/>
              <a:ext cx="2315" cy="1650"/>
              <a:chOff x="3381" y="496"/>
              <a:chExt cx="2315" cy="1650"/>
            </a:xfrm>
          </p:grpSpPr>
          <p:sp>
            <p:nvSpPr>
              <p:cNvPr id="1045" name="Text Box 5"/>
              <p:cNvSpPr txBox="1">
                <a:spLocks noChangeArrowheads="1"/>
              </p:cNvSpPr>
              <p:nvPr/>
            </p:nvSpPr>
            <p:spPr bwMode="auto">
              <a:xfrm>
                <a:off x="3464" y="810"/>
                <a:ext cx="2080" cy="250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6600CC"/>
                    </a:solidFill>
                  </a:rPr>
                  <a:t>Microelectronic market</a:t>
                </a:r>
              </a:p>
            </p:txBody>
          </p:sp>
          <p:sp>
            <p:nvSpPr>
              <p:cNvPr id="1046" name="Line 6"/>
              <p:cNvSpPr>
                <a:spLocks noChangeShapeType="1"/>
              </p:cNvSpPr>
              <p:nvPr/>
            </p:nvSpPr>
            <p:spPr bwMode="auto">
              <a:xfrm>
                <a:off x="4512" y="1104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Text Box 7"/>
              <p:cNvSpPr txBox="1">
                <a:spLocks noChangeArrowheads="1"/>
              </p:cNvSpPr>
              <p:nvPr/>
            </p:nvSpPr>
            <p:spPr bwMode="auto">
              <a:xfrm>
                <a:off x="3381" y="1376"/>
                <a:ext cx="2315" cy="250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006666"/>
                    </a:solidFill>
                  </a:rPr>
                  <a:t>80% is dominated by CMOS</a:t>
                </a:r>
                <a:r>
                  <a:rPr lang="en-US" sz="2000" b="1" baseline="30000">
                    <a:solidFill>
                      <a:srgbClr val="006666"/>
                    </a:solidFill>
                  </a:rPr>
                  <a:t>**</a:t>
                </a:r>
                <a:endParaRPr lang="en-US" sz="2000" b="1">
                  <a:solidFill>
                    <a:srgbClr val="006666"/>
                  </a:solidFill>
                </a:endParaRPr>
              </a:p>
            </p:txBody>
          </p:sp>
          <p:sp>
            <p:nvSpPr>
              <p:cNvPr id="1048" name="Text Box 8"/>
              <p:cNvSpPr txBox="1">
                <a:spLocks noChangeArrowheads="1"/>
              </p:cNvSpPr>
              <p:nvPr/>
            </p:nvSpPr>
            <p:spPr bwMode="auto">
              <a:xfrm>
                <a:off x="3656" y="1896"/>
                <a:ext cx="1698" cy="250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>
                    <a:solidFill>
                      <a:srgbClr val="006600"/>
                    </a:solidFill>
                  </a:rPr>
                  <a:t>97% is covered by Si</a:t>
                </a:r>
              </a:p>
            </p:txBody>
          </p:sp>
          <p:sp>
            <p:nvSpPr>
              <p:cNvPr id="1049" name="Line 9"/>
              <p:cNvSpPr>
                <a:spLocks noChangeShapeType="1"/>
              </p:cNvSpPr>
              <p:nvPr/>
            </p:nvSpPr>
            <p:spPr bwMode="auto">
              <a:xfrm flipH="1">
                <a:off x="4512" y="1664"/>
                <a:ext cx="0" cy="248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" name="Text Box 10"/>
              <p:cNvSpPr txBox="1">
                <a:spLocks noChangeArrowheads="1"/>
              </p:cNvSpPr>
              <p:nvPr/>
            </p:nvSpPr>
            <p:spPr bwMode="auto">
              <a:xfrm>
                <a:off x="3943" y="496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 u="sng">
                    <a:solidFill>
                      <a:srgbClr val="FF0000"/>
                    </a:solidFill>
                  </a:rPr>
                  <a:t>Market</a:t>
                </a:r>
              </a:p>
            </p:txBody>
          </p:sp>
        </p:grpSp>
        <p:grpSp>
          <p:nvGrpSpPr>
            <p:cNvPr id="1037" name="Group 32"/>
            <p:cNvGrpSpPr>
              <a:grpSpLocks/>
            </p:cNvGrpSpPr>
            <p:nvPr/>
          </p:nvGrpSpPr>
          <p:grpSpPr bwMode="auto">
            <a:xfrm>
              <a:off x="96" y="560"/>
              <a:ext cx="2640" cy="1648"/>
              <a:chOff x="96" y="560"/>
              <a:chExt cx="2640" cy="1648"/>
            </a:xfrm>
          </p:grpSpPr>
          <p:sp>
            <p:nvSpPr>
              <p:cNvPr id="1039" name="Rectangle 13"/>
              <p:cNvSpPr>
                <a:spLocks noChangeArrowheads="1"/>
              </p:cNvSpPr>
              <p:nvPr/>
            </p:nvSpPr>
            <p:spPr bwMode="auto">
              <a:xfrm>
                <a:off x="336" y="848"/>
                <a:ext cx="1968" cy="250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 b="1">
                    <a:solidFill>
                      <a:schemeClr val="accent2"/>
                    </a:solidFill>
                  </a:rPr>
                  <a:t>Si is abundant in nature</a:t>
                </a:r>
              </a:p>
            </p:txBody>
          </p:sp>
          <p:sp>
            <p:nvSpPr>
              <p:cNvPr id="1040" name="Rectangle 14"/>
              <p:cNvSpPr>
                <a:spLocks noChangeArrowheads="1"/>
              </p:cNvSpPr>
              <p:nvPr/>
            </p:nvSpPr>
            <p:spPr bwMode="auto">
              <a:xfrm>
                <a:off x="144" y="1400"/>
                <a:ext cx="2544" cy="250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 b="1">
                    <a:solidFill>
                      <a:srgbClr val="FF0000"/>
                    </a:solidFill>
                  </a:rPr>
                  <a:t>High quality native oxide (SiO</a:t>
                </a:r>
                <a:r>
                  <a:rPr lang="en-US" sz="2000" b="1" baseline="-25000">
                    <a:solidFill>
                      <a:srgbClr val="FF0000"/>
                    </a:solidFill>
                  </a:rPr>
                  <a:t>2</a:t>
                </a:r>
                <a:r>
                  <a:rPr lang="en-US" sz="2000" b="1">
                    <a:solidFill>
                      <a:srgbClr val="FF0000"/>
                    </a:solidFill>
                  </a:rPr>
                  <a:t>)</a:t>
                </a:r>
              </a:p>
            </p:txBody>
          </p:sp>
          <p:sp>
            <p:nvSpPr>
              <p:cNvPr id="1041" name="Rectangle 15"/>
              <p:cNvSpPr>
                <a:spLocks noChangeArrowheads="1"/>
              </p:cNvSpPr>
              <p:nvPr/>
            </p:nvSpPr>
            <p:spPr bwMode="auto">
              <a:xfrm>
                <a:off x="96" y="1958"/>
                <a:ext cx="2640" cy="250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000" b="1">
                    <a:solidFill>
                      <a:srgbClr val="CC0000"/>
                    </a:solidFill>
                  </a:rPr>
                  <a:t>Appropriate mechanical strength</a:t>
                </a:r>
              </a:p>
            </p:txBody>
          </p:sp>
          <p:sp>
            <p:nvSpPr>
              <p:cNvPr id="1042" name="Line 16"/>
              <p:cNvSpPr>
                <a:spLocks noChangeShapeType="1"/>
              </p:cNvSpPr>
              <p:nvPr/>
            </p:nvSpPr>
            <p:spPr bwMode="auto">
              <a:xfrm>
                <a:off x="1296" y="1104"/>
                <a:ext cx="0" cy="271"/>
              </a:xfrm>
              <a:prstGeom prst="line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Line 17"/>
              <p:cNvSpPr>
                <a:spLocks noChangeShapeType="1"/>
              </p:cNvSpPr>
              <p:nvPr/>
            </p:nvSpPr>
            <p:spPr bwMode="auto">
              <a:xfrm>
                <a:off x="1280" y="1672"/>
                <a:ext cx="0" cy="271"/>
              </a:xfrm>
              <a:prstGeom prst="line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Text Box 18"/>
              <p:cNvSpPr txBox="1">
                <a:spLocks noChangeArrowheads="1"/>
              </p:cNvSpPr>
              <p:nvPr/>
            </p:nvSpPr>
            <p:spPr bwMode="auto">
              <a:xfrm>
                <a:off x="592" y="560"/>
                <a:ext cx="14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 b="1" u="sng">
                    <a:solidFill>
                      <a:srgbClr val="008000"/>
                    </a:solidFill>
                  </a:rPr>
                  <a:t>As a material</a:t>
                </a:r>
              </a:p>
            </p:txBody>
          </p:sp>
        </p:grpSp>
        <p:sp>
          <p:nvSpPr>
            <p:cNvPr id="1038" name="Line 55"/>
            <p:cNvSpPr>
              <a:spLocks noChangeShapeType="1"/>
            </p:cNvSpPr>
            <p:nvPr/>
          </p:nvSpPr>
          <p:spPr bwMode="auto">
            <a:xfrm>
              <a:off x="2928" y="576"/>
              <a:ext cx="0" cy="1776"/>
            </a:xfrm>
            <a:prstGeom prst="line">
              <a:avLst/>
            </a:prstGeom>
            <a:noFill/>
            <a:ln w="25400">
              <a:solidFill>
                <a:srgbClr val="0066FF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9" name="Group 59"/>
          <p:cNvGrpSpPr>
            <a:grpSpLocks/>
          </p:cNvGrpSpPr>
          <p:nvPr/>
        </p:nvGrpSpPr>
        <p:grpSpPr bwMode="auto">
          <a:xfrm>
            <a:off x="228600" y="3962400"/>
            <a:ext cx="8667750" cy="2438400"/>
            <a:chOff x="144" y="2397"/>
            <a:chExt cx="5460" cy="1536"/>
          </a:xfrm>
        </p:grpSpPr>
        <p:sp>
          <p:nvSpPr>
            <p:cNvPr id="1030" name="Rectangle 52"/>
            <p:cNvSpPr>
              <a:spLocks noChangeArrowheads="1"/>
            </p:cNvSpPr>
            <p:nvPr/>
          </p:nvSpPr>
          <p:spPr bwMode="auto">
            <a:xfrm>
              <a:off x="144" y="2397"/>
              <a:ext cx="5424" cy="1536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1" name="Group 47"/>
            <p:cNvGrpSpPr>
              <a:grpSpLocks/>
            </p:cNvGrpSpPr>
            <p:nvPr/>
          </p:nvGrpSpPr>
          <p:grpSpPr bwMode="auto">
            <a:xfrm>
              <a:off x="172" y="2466"/>
              <a:ext cx="5432" cy="778"/>
              <a:chOff x="88" y="2688"/>
              <a:chExt cx="5432" cy="778"/>
            </a:xfrm>
          </p:grpSpPr>
          <p:sp>
            <p:nvSpPr>
              <p:cNvPr id="1033" name="Rectangle 30"/>
              <p:cNvSpPr>
                <a:spLocks noChangeArrowheads="1"/>
              </p:cNvSpPr>
              <p:nvPr/>
            </p:nvSpPr>
            <p:spPr bwMode="auto">
              <a:xfrm>
                <a:off x="96" y="2960"/>
                <a:ext cx="5376" cy="250"/>
              </a:xfrm>
              <a:prstGeom prst="rect">
                <a:avLst/>
              </a:prstGeom>
              <a:noFill/>
              <a:ln w="25400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Char char="•"/>
                </a:pPr>
                <a:r>
                  <a:rPr lang="en-US" sz="2000" b="1">
                    <a:solidFill>
                      <a:schemeClr val="folHlink"/>
                    </a:solidFill>
                  </a:rPr>
                  <a:t> </a:t>
                </a:r>
                <a:r>
                  <a:rPr lang="en-US" sz="2000" b="1">
                    <a:solidFill>
                      <a:schemeClr val="accent2"/>
                    </a:solidFill>
                  </a:rPr>
                  <a:t>P - Metal-Oxide-Semiconductor Field Effect Transistor</a:t>
                </a:r>
                <a:r>
                  <a:rPr lang="en-US" sz="2000" b="1">
                    <a:solidFill>
                      <a:schemeClr val="folHlink"/>
                    </a:solidFill>
                  </a:rPr>
                  <a:t> (</a:t>
                </a:r>
                <a:r>
                  <a:rPr lang="en-US" sz="2000" b="1">
                    <a:solidFill>
                      <a:srgbClr val="CC3300"/>
                    </a:solidFill>
                  </a:rPr>
                  <a:t>p-MOSFET</a:t>
                </a:r>
                <a:r>
                  <a:rPr lang="en-US" sz="2000" b="1">
                    <a:solidFill>
                      <a:schemeClr val="folHlink"/>
                    </a:solidFill>
                  </a:rPr>
                  <a:t>).</a:t>
                </a:r>
              </a:p>
            </p:txBody>
          </p:sp>
          <p:sp>
            <p:nvSpPr>
              <p:cNvPr id="1034" name="Rectangle 31"/>
              <p:cNvSpPr>
                <a:spLocks noChangeArrowheads="1"/>
              </p:cNvSpPr>
              <p:nvPr/>
            </p:nvSpPr>
            <p:spPr bwMode="auto">
              <a:xfrm>
                <a:off x="88" y="3216"/>
                <a:ext cx="5432" cy="250"/>
              </a:xfrm>
              <a:prstGeom prst="rect">
                <a:avLst/>
              </a:prstGeom>
              <a:noFill/>
              <a:ln w="25400">
                <a:noFill/>
                <a:prstDash val="dash"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buFontTx/>
                  <a:buChar char="•"/>
                </a:pPr>
                <a:r>
                  <a:rPr lang="en-US" sz="2000" b="1">
                    <a:solidFill>
                      <a:srgbClr val="FF99FF"/>
                    </a:solidFill>
                  </a:rPr>
                  <a:t> </a:t>
                </a:r>
                <a:r>
                  <a:rPr lang="en-US" sz="2000" b="1">
                    <a:solidFill>
                      <a:srgbClr val="008000"/>
                    </a:solidFill>
                  </a:rPr>
                  <a:t>N - Metal-Oxide-Semiconductor Field Effect Transistor</a:t>
                </a:r>
                <a:r>
                  <a:rPr lang="en-US" sz="2000" b="1">
                    <a:solidFill>
                      <a:srgbClr val="FF99FF"/>
                    </a:solidFill>
                  </a:rPr>
                  <a:t> (</a:t>
                </a:r>
                <a:r>
                  <a:rPr lang="en-US" sz="2000" b="1">
                    <a:solidFill>
                      <a:schemeClr val="accent2"/>
                    </a:solidFill>
                  </a:rPr>
                  <a:t>n-MOSFET</a:t>
                </a:r>
                <a:r>
                  <a:rPr lang="en-US" sz="2000" b="1">
                    <a:solidFill>
                      <a:srgbClr val="FF99FF"/>
                    </a:solidFill>
                  </a:rPr>
                  <a:t>).</a:t>
                </a:r>
              </a:p>
            </p:txBody>
          </p:sp>
          <p:sp>
            <p:nvSpPr>
              <p:cNvPr id="1035" name="Rectangle 29"/>
              <p:cNvSpPr>
                <a:spLocks noChangeArrowheads="1"/>
              </p:cNvSpPr>
              <p:nvPr/>
            </p:nvSpPr>
            <p:spPr bwMode="auto">
              <a:xfrm>
                <a:off x="96" y="2688"/>
                <a:ext cx="4293" cy="250"/>
              </a:xfrm>
              <a:prstGeom prst="rect">
                <a:avLst/>
              </a:prstGeom>
              <a:noFill/>
              <a:ln w="25400">
                <a:noFill/>
                <a:prstDash val="dash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sz="2000" b="1">
                    <a:solidFill>
                      <a:srgbClr val="F78D95"/>
                    </a:solidFill>
                  </a:rPr>
                  <a:t> </a:t>
                </a:r>
                <a:r>
                  <a:rPr lang="en-US" sz="2000" b="1">
                    <a:solidFill>
                      <a:srgbClr val="FF0000"/>
                    </a:solidFill>
                  </a:rPr>
                  <a:t>Complementary-Metal-oxide-Semiconductor</a:t>
                </a:r>
                <a:r>
                  <a:rPr lang="en-US" sz="2000" b="1">
                    <a:solidFill>
                      <a:srgbClr val="F78D95"/>
                    </a:solidFill>
                  </a:rPr>
                  <a:t> </a:t>
                </a:r>
                <a:r>
                  <a:rPr lang="en-US" sz="2000" b="1">
                    <a:solidFill>
                      <a:srgbClr val="009900"/>
                    </a:solidFill>
                  </a:rPr>
                  <a:t>(CMOS).</a:t>
                </a:r>
                <a:r>
                  <a:rPr lang="en-US" sz="2000" b="1">
                    <a:solidFill>
                      <a:srgbClr val="F78D95"/>
                    </a:solidFill>
                  </a:rPr>
                  <a:t> </a:t>
                </a:r>
                <a:endParaRPr lang="en-US" sz="2000" b="1">
                  <a:solidFill>
                    <a:srgbClr val="F78D95"/>
                  </a:solidFill>
                  <a:cs typeface="Arial" pitchFamily="34" charset="0"/>
                  <a:sym typeface="Symbol" pitchFamily="18" charset="2"/>
                </a:endParaRPr>
              </a:p>
            </p:txBody>
          </p:sp>
        </p:grpSp>
        <p:sp>
          <p:nvSpPr>
            <p:cNvPr id="1032" name="Rectangle 48"/>
            <p:cNvSpPr>
              <a:spLocks noChangeArrowheads="1"/>
            </p:cNvSpPr>
            <p:nvPr/>
          </p:nvSpPr>
          <p:spPr bwMode="auto">
            <a:xfrm>
              <a:off x="180" y="3584"/>
              <a:ext cx="4524" cy="250"/>
            </a:xfrm>
            <a:prstGeom prst="rect">
              <a:avLst/>
            </a:prstGeom>
            <a:noFill/>
            <a:ln w="25400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 sz="2000" b="1">
                  <a:solidFill>
                    <a:srgbClr val="FF5050"/>
                  </a:solidFill>
                </a:rPr>
                <a:t> </a:t>
              </a:r>
              <a:r>
                <a:rPr lang="en-US" sz="2000" b="1">
                  <a:solidFill>
                    <a:srgbClr val="008000"/>
                  </a:solidFill>
                </a:rPr>
                <a:t>CMOS is a combination of an n-MOSFET and p-MOSFET.</a:t>
              </a:r>
            </a:p>
          </p:txBody>
        </p: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1440" y="3264"/>
            <a:ext cx="278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quation" r:id="rId3" imgW="1841400" imgH="203040" progId="Equation.3">
                    <p:embed/>
                  </p:oleObj>
                </mc:Choice>
                <mc:Fallback>
                  <p:oleObj name="Equation" r:id="rId3" imgW="1841400" imgH="2030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264"/>
                          <a:ext cx="2784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5993</TotalTime>
  <Words>149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Arial Rounded MT Bold</vt:lpstr>
      <vt:lpstr>Calibri</vt:lpstr>
      <vt:lpstr>Franklin Gothic Medium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Centrino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Centrino</dc:creator>
  <cp:lastModifiedBy>Sanatan Chattopadhyay</cp:lastModifiedBy>
  <cp:revision>754</cp:revision>
  <dcterms:created xsi:type="dcterms:W3CDTF">2013-07-17T15:40:06Z</dcterms:created>
  <dcterms:modified xsi:type="dcterms:W3CDTF">2022-09-16T05:22:48Z</dcterms:modified>
</cp:coreProperties>
</file>