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16" r:id="rId3"/>
    <p:sldId id="490" r:id="rId4"/>
    <p:sldId id="380" r:id="rId5"/>
    <p:sldId id="419" r:id="rId6"/>
    <p:sldId id="517" r:id="rId7"/>
    <p:sldId id="334" r:id="rId8"/>
    <p:sldId id="441" r:id="rId9"/>
    <p:sldId id="488" r:id="rId10"/>
    <p:sldId id="489" r:id="rId11"/>
    <p:sldId id="497" r:id="rId12"/>
    <p:sldId id="498" r:id="rId13"/>
    <p:sldId id="504" r:id="rId14"/>
    <p:sldId id="503" r:id="rId15"/>
    <p:sldId id="454" r:id="rId16"/>
    <p:sldId id="455" r:id="rId17"/>
    <p:sldId id="397" r:id="rId18"/>
    <p:sldId id="398" r:id="rId19"/>
    <p:sldId id="395" r:id="rId20"/>
    <p:sldId id="45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00"/>
    <a:srgbClr val="FF5050"/>
    <a:srgbClr val="3333CC"/>
    <a:srgbClr val="33CCCC"/>
    <a:srgbClr val="990099"/>
    <a:srgbClr val="007FAC"/>
    <a:srgbClr val="00FFCC"/>
    <a:srgbClr val="00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41699" autoAdjust="0"/>
  </p:normalViewPr>
  <p:slideViewPr>
    <p:cSldViewPr>
      <p:cViewPr varScale="1">
        <p:scale>
          <a:sx n="83" d="100"/>
          <a:sy n="83" d="100"/>
        </p:scale>
        <p:origin x="127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23153E-F0AB-41AC-A7DD-8EB148C77992}" type="datetimeFigureOut">
              <a:rPr lang="en-US"/>
              <a:pPr>
                <a:defRPr/>
              </a:pPr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B490DE-A004-4958-A85D-85318A0B4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24962-1B4E-408A-95F5-151B4472D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845B4-2B0D-4868-917D-FF609CE26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7722-E101-4104-8EF8-7C4EB6CA9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8213-0700-4E49-981C-58AD5E96A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1A981-C0FC-49B7-A926-CF735B64C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13D3-2599-457A-B4E6-397EF2BF3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D277-236D-4E06-9A42-04C75B2A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59FA4-EAB3-4D83-9C62-3D9331120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94D2-91AE-4029-B8F6-950E943E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4A5C-1EBD-47B2-849D-84638062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30C1A-F537-49B2-87D2-F319D69F5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33ECC-0DA1-4643-8521-9E5FBAC57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BE4406F-FA58-4B26-AD0A-D65308E87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5" name="Picture 8" descr="cu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700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990600" y="762000"/>
            <a:ext cx="8001000" cy="0"/>
          </a:xfrm>
          <a:prstGeom prst="line">
            <a:avLst/>
          </a:prstGeom>
          <a:noFill/>
          <a:ln w="57150" cmpd="thickThin">
            <a:solidFill>
              <a:srgbClr val="C885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858000"/>
          </a:xfrm>
          <a:prstGeom prst="foldedCorner">
            <a:avLst>
              <a:gd name="adj" fmla="val 12500"/>
            </a:avLst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78486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2060"/>
                </a:solidFill>
              </a:rPr>
              <a:t>Evolution of CMOS device and technology for low power applications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2476500" y="3200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59D38"/>
                </a:solidFill>
                <a:latin typeface="Arial Rounded MT Bold" pitchFamily="34" charset="0"/>
              </a:rPr>
              <a:t>Dr. </a:t>
            </a:r>
            <a:r>
              <a:rPr lang="en-US" sz="2400" b="1" dirty="0" err="1">
                <a:solidFill>
                  <a:srgbClr val="059D38"/>
                </a:solidFill>
                <a:latin typeface="Arial Rounded MT Bold" pitchFamily="34" charset="0"/>
              </a:rPr>
              <a:t>Sanatan</a:t>
            </a:r>
            <a:r>
              <a:rPr lang="en-US" sz="2400" b="1" dirty="0">
                <a:solidFill>
                  <a:srgbClr val="059D38"/>
                </a:solidFill>
                <a:latin typeface="Arial Rounded MT Bold" pitchFamily="34" charset="0"/>
              </a:rPr>
              <a:t> </a:t>
            </a:r>
            <a:r>
              <a:rPr lang="en-US" sz="2400" b="1" dirty="0" err="1">
                <a:solidFill>
                  <a:srgbClr val="059D38"/>
                </a:solidFill>
                <a:latin typeface="Arial Rounded MT Bold" pitchFamily="34" charset="0"/>
              </a:rPr>
              <a:t>Chattopadhyay</a:t>
            </a:r>
            <a:endParaRPr lang="en-US" sz="2400" b="1" dirty="0">
              <a:solidFill>
                <a:srgbClr val="059D38"/>
              </a:solidFill>
              <a:latin typeface="Arial Rounded MT Bold" pitchFamily="34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762000" y="368935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C88500"/>
                </a:solidFill>
                <a:latin typeface="Franklin Gothic Medium" pitchFamily="34" charset="0"/>
              </a:rPr>
              <a:t>Department of Electronic Science</a:t>
            </a:r>
          </a:p>
          <a:p>
            <a:pPr algn="ctr"/>
            <a:r>
              <a:rPr lang="en-US" sz="2400" b="1">
                <a:solidFill>
                  <a:srgbClr val="C88500"/>
                </a:solidFill>
                <a:latin typeface="Franklin Gothic Medium" pitchFamily="34" charset="0"/>
                <a:sym typeface="Symbol" pitchFamily="18" charset="2"/>
              </a:rPr>
              <a:t></a:t>
            </a:r>
          </a:p>
          <a:p>
            <a:pPr algn="ctr"/>
            <a:r>
              <a:rPr lang="en-US" sz="2400" b="1">
                <a:solidFill>
                  <a:srgbClr val="C88500"/>
                </a:solidFill>
                <a:latin typeface="Franklin Gothic Medium" pitchFamily="34" charset="0"/>
                <a:sym typeface="Symbol" pitchFamily="18" charset="2"/>
              </a:rPr>
              <a:t>Centre for Research in Nanoscience and Nanotechnology</a:t>
            </a:r>
            <a:endParaRPr lang="en-US" sz="2400" b="1">
              <a:solidFill>
                <a:srgbClr val="C88500"/>
              </a:solidFill>
              <a:latin typeface="Franklin Gothic Medium" pitchFamily="34" charset="0"/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676400" y="51958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  <a:latin typeface="Arial Black" pitchFamily="34" charset="0"/>
              </a:rPr>
              <a:t>University of Calcutta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990600" y="762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Typical MOSFET process flow</a:t>
            </a:r>
          </a:p>
        </p:txBody>
      </p:sp>
      <p:grpSp>
        <p:nvGrpSpPr>
          <p:cNvPr id="33795" name="Group 52"/>
          <p:cNvGrpSpPr>
            <a:grpSpLocks/>
          </p:cNvGrpSpPr>
          <p:nvPr/>
        </p:nvGrpSpPr>
        <p:grpSpPr bwMode="auto">
          <a:xfrm>
            <a:off x="228600" y="914400"/>
            <a:ext cx="8705850" cy="5486400"/>
            <a:chOff x="228600" y="914400"/>
            <a:chExt cx="8706396" cy="5486400"/>
          </a:xfrm>
        </p:grpSpPr>
        <p:sp>
          <p:nvSpPr>
            <p:cNvPr id="33796" name="Text Box 6"/>
            <p:cNvSpPr txBox="1">
              <a:spLocks noChangeArrowheads="1"/>
            </p:cNvSpPr>
            <p:nvPr/>
          </p:nvSpPr>
          <p:spPr bwMode="auto">
            <a:xfrm>
              <a:off x="685800" y="5787960"/>
              <a:ext cx="1962150" cy="594269"/>
            </a:xfrm>
            <a:prstGeom prst="rect">
              <a:avLst/>
            </a:prstGeom>
            <a:noFill/>
            <a:ln w="12700" cap="sq" algn="ctr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HDD implant and activation </a:t>
              </a:r>
            </a:p>
          </p:txBody>
        </p:sp>
        <p:sp>
          <p:nvSpPr>
            <p:cNvPr id="33797" name="Text Box 7"/>
            <p:cNvSpPr txBox="1">
              <a:spLocks noChangeArrowheads="1"/>
            </p:cNvSpPr>
            <p:nvPr/>
          </p:nvSpPr>
          <p:spPr bwMode="auto">
            <a:xfrm>
              <a:off x="3206750" y="5806531"/>
              <a:ext cx="1962150" cy="594269"/>
            </a:xfrm>
            <a:prstGeom prst="rect">
              <a:avLst/>
            </a:prstGeom>
            <a:noFill/>
            <a:ln w="12700" cap="sq" algn="ctr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Ti deposition and SALICIDATION </a:t>
              </a:r>
            </a:p>
          </p:txBody>
        </p:sp>
        <p:sp>
          <p:nvSpPr>
            <p:cNvPr id="33798" name="Text Box 8"/>
            <p:cNvSpPr txBox="1">
              <a:spLocks noChangeArrowheads="1"/>
            </p:cNvSpPr>
            <p:nvPr/>
          </p:nvSpPr>
          <p:spPr bwMode="auto">
            <a:xfrm>
              <a:off x="5741987" y="5802950"/>
              <a:ext cx="2411413" cy="594269"/>
            </a:xfrm>
            <a:prstGeom prst="rect">
              <a:avLst/>
            </a:prstGeom>
            <a:noFill/>
            <a:ln w="12700" cap="sq" algn="ctr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Back end process &amp; contact creation</a:t>
              </a:r>
            </a:p>
          </p:txBody>
        </p:sp>
        <p:sp>
          <p:nvSpPr>
            <p:cNvPr id="33799" name="Line 9"/>
            <p:cNvSpPr>
              <a:spLocks noChangeShapeType="1"/>
            </p:cNvSpPr>
            <p:nvPr/>
          </p:nvSpPr>
          <p:spPr bwMode="auto">
            <a:xfrm>
              <a:off x="5160962" y="6095928"/>
              <a:ext cx="539750" cy="0"/>
            </a:xfrm>
            <a:prstGeom prst="line">
              <a:avLst/>
            </a:prstGeom>
            <a:noFill/>
            <a:ln w="25400" cap="sq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0" name="Line 10"/>
            <p:cNvSpPr>
              <a:spLocks noChangeShapeType="1"/>
            </p:cNvSpPr>
            <p:nvPr/>
          </p:nvSpPr>
          <p:spPr bwMode="auto">
            <a:xfrm>
              <a:off x="2667000" y="6097475"/>
              <a:ext cx="539750" cy="0"/>
            </a:xfrm>
            <a:prstGeom prst="line">
              <a:avLst/>
            </a:prstGeom>
            <a:noFill/>
            <a:ln w="25400" cap="sq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1" name="Text Box 12"/>
            <p:cNvSpPr txBox="1">
              <a:spLocks noChangeArrowheads="1"/>
            </p:cNvSpPr>
            <p:nvPr/>
          </p:nvSpPr>
          <p:spPr bwMode="auto">
            <a:xfrm>
              <a:off x="228600" y="1747098"/>
              <a:ext cx="1962150" cy="594269"/>
            </a:xfrm>
            <a:prstGeom prst="rect">
              <a:avLst/>
            </a:prstGeom>
            <a:noFill/>
            <a:ln w="12700" cap="sq" algn="ctr">
              <a:solidFill>
                <a:srgbClr val="9900CC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Thermal gate oxidation </a:t>
              </a:r>
            </a:p>
          </p:txBody>
        </p:sp>
        <p:sp>
          <p:nvSpPr>
            <p:cNvPr id="33802" name="Text Box 13"/>
            <p:cNvSpPr txBox="1">
              <a:spLocks noChangeArrowheads="1"/>
            </p:cNvSpPr>
            <p:nvPr/>
          </p:nvSpPr>
          <p:spPr bwMode="auto">
            <a:xfrm>
              <a:off x="228600" y="2677190"/>
              <a:ext cx="1962150" cy="837238"/>
            </a:xfrm>
            <a:prstGeom prst="rect">
              <a:avLst/>
            </a:prstGeom>
            <a:noFill/>
            <a:ln w="12700" cap="sq" algn="ctr">
              <a:solidFill>
                <a:srgbClr val="9900CC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Poly-Si deposition and gate definition </a:t>
              </a:r>
            </a:p>
          </p:txBody>
        </p:sp>
        <p:sp>
          <p:nvSpPr>
            <p:cNvPr id="33803" name="Text Box 14"/>
            <p:cNvSpPr txBox="1">
              <a:spLocks noChangeArrowheads="1"/>
            </p:cNvSpPr>
            <p:nvPr/>
          </p:nvSpPr>
          <p:spPr bwMode="auto">
            <a:xfrm>
              <a:off x="228600" y="3895131"/>
              <a:ext cx="1962150" cy="594269"/>
            </a:xfrm>
            <a:prstGeom prst="rect">
              <a:avLst/>
            </a:prstGeom>
            <a:noFill/>
            <a:ln w="12700" cap="sq" algn="ctr">
              <a:solidFill>
                <a:srgbClr val="9900CC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LDD implant and activation </a:t>
              </a:r>
            </a:p>
          </p:txBody>
        </p:sp>
        <p:sp>
          <p:nvSpPr>
            <p:cNvPr id="33804" name="Text Box 15"/>
            <p:cNvSpPr txBox="1">
              <a:spLocks noChangeArrowheads="1"/>
            </p:cNvSpPr>
            <p:nvPr/>
          </p:nvSpPr>
          <p:spPr bwMode="auto">
            <a:xfrm>
              <a:off x="228600" y="4829866"/>
              <a:ext cx="1962150" cy="592721"/>
            </a:xfrm>
            <a:prstGeom prst="rect">
              <a:avLst/>
            </a:prstGeom>
            <a:noFill/>
            <a:ln w="12700" cap="sq" algn="ctr">
              <a:solidFill>
                <a:srgbClr val="9900CC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Si</a:t>
              </a:r>
              <a:r>
                <a:rPr lang="en-US" sz="1600" b="1" baseline="-25000">
                  <a:solidFill>
                    <a:srgbClr val="3333CC"/>
                  </a:solidFill>
                  <a:cs typeface="Arial" pitchFamily="34" charset="0"/>
                </a:rPr>
                <a:t>3</a:t>
              </a: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Ni</a:t>
              </a:r>
              <a:r>
                <a:rPr lang="en-US" sz="1600" b="1" baseline="-25000">
                  <a:solidFill>
                    <a:srgbClr val="3333CC"/>
                  </a:solidFill>
                  <a:cs typeface="Arial" pitchFamily="34" charset="0"/>
                </a:rPr>
                <a:t>4</a:t>
              </a:r>
              <a:r>
                <a:rPr lang="en-US" sz="1600" b="1">
                  <a:solidFill>
                    <a:srgbClr val="3333CC"/>
                  </a:solidFill>
                  <a:cs typeface="Arial" pitchFamily="34" charset="0"/>
                </a:rPr>
                <a:t> deposition &amp; RIE</a:t>
              </a:r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>
              <a:off x="1173163" y="2325890"/>
              <a:ext cx="0" cy="351299"/>
            </a:xfrm>
            <a:prstGeom prst="line">
              <a:avLst/>
            </a:prstGeom>
            <a:noFill/>
            <a:ln w="25400" cap="sq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>
              <a:off x="1168400" y="3517523"/>
              <a:ext cx="0" cy="351299"/>
            </a:xfrm>
            <a:prstGeom prst="line">
              <a:avLst/>
            </a:prstGeom>
            <a:noFill/>
            <a:ln w="25400" cap="sq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>
              <a:off x="1160463" y="4483210"/>
              <a:ext cx="0" cy="351299"/>
            </a:xfrm>
            <a:prstGeom prst="line">
              <a:avLst/>
            </a:prstGeom>
            <a:noFill/>
            <a:ln w="25400" cap="sq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8" name="Line 19"/>
            <p:cNvSpPr>
              <a:spLocks noChangeShapeType="1"/>
            </p:cNvSpPr>
            <p:nvPr/>
          </p:nvSpPr>
          <p:spPr bwMode="auto">
            <a:xfrm>
              <a:off x="1143000" y="5436661"/>
              <a:ext cx="0" cy="351299"/>
            </a:xfrm>
            <a:prstGeom prst="line">
              <a:avLst/>
            </a:prstGeom>
            <a:noFill/>
            <a:ln w="25400" cap="sq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809" name="Line 22"/>
            <p:cNvSpPr>
              <a:spLocks noChangeShapeType="1"/>
            </p:cNvSpPr>
            <p:nvPr/>
          </p:nvSpPr>
          <p:spPr bwMode="auto">
            <a:xfrm>
              <a:off x="1204210" y="1449050"/>
              <a:ext cx="0" cy="26773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2514743" y="914400"/>
              <a:ext cx="3886444" cy="21574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en-GB" sz="2200" b="1" dirty="0">
                  <a:solidFill>
                    <a:srgbClr val="00B050"/>
                  </a:solidFill>
                  <a:cs typeface="Arial" pitchFamily="34" charset="0"/>
                </a:rPr>
                <a:t>Main features:</a:t>
              </a:r>
            </a:p>
            <a:p>
              <a:pPr marL="165100" indent="-165100">
                <a:lnSpc>
                  <a:spcPct val="60000"/>
                </a:lnSpc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GB" sz="2200" b="1" dirty="0">
                  <a:solidFill>
                    <a:srgbClr val="CC3300"/>
                  </a:solidFill>
                  <a:cs typeface="Arial" pitchFamily="34" charset="0"/>
                </a:rPr>
                <a:t>Gate oxidation: ~ 800 C;</a:t>
              </a:r>
            </a:p>
            <a:p>
              <a:pPr marL="165100" indent="-165100">
                <a:lnSpc>
                  <a:spcPct val="60000"/>
                </a:lnSpc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GB" sz="2200" b="1" dirty="0" err="1">
                  <a:solidFill>
                    <a:srgbClr val="CC3300"/>
                  </a:solidFill>
                  <a:cs typeface="Arial" pitchFamily="34" charset="0"/>
                </a:rPr>
                <a:t>Dopant</a:t>
              </a:r>
              <a:r>
                <a:rPr lang="en-GB" sz="2200" b="1" dirty="0">
                  <a:solidFill>
                    <a:srgbClr val="CC3300"/>
                  </a:solidFill>
                  <a:cs typeface="Arial" pitchFamily="34" charset="0"/>
                </a:rPr>
                <a:t> activation: 1000 C;</a:t>
              </a:r>
            </a:p>
            <a:p>
              <a:pPr marL="165100" indent="-165100">
                <a:lnSpc>
                  <a:spcPct val="60000"/>
                </a:lnSpc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GB" sz="2200" b="1" dirty="0">
                  <a:solidFill>
                    <a:srgbClr val="CC3300"/>
                  </a:solidFill>
                  <a:cs typeface="Arial" pitchFamily="34" charset="0"/>
                </a:rPr>
                <a:t>Side nitride  spacer wall: </a:t>
              </a:r>
            </a:p>
            <a:p>
              <a:pPr marL="165100" indent="-165100">
                <a:lnSpc>
                  <a:spcPct val="60000"/>
                </a:lnSpc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GB" sz="2200" b="1" dirty="0">
                  <a:solidFill>
                    <a:srgbClr val="CC3300"/>
                  </a:solidFill>
                  <a:cs typeface="Arial" pitchFamily="34" charset="0"/>
                </a:rPr>
                <a:t>Anisotropic dry etching; </a:t>
              </a:r>
            </a:p>
            <a:p>
              <a:pPr marL="165100" indent="-165100">
                <a:lnSpc>
                  <a:spcPct val="60000"/>
                </a:lnSpc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GB" sz="2200" b="1" dirty="0" err="1">
                  <a:solidFill>
                    <a:srgbClr val="CC3300"/>
                  </a:solidFill>
                  <a:cs typeface="Arial" pitchFamily="34" charset="0"/>
                </a:rPr>
                <a:t>Silicide</a:t>
              </a:r>
              <a:r>
                <a:rPr lang="en-GB" sz="2200" b="1" dirty="0">
                  <a:solidFill>
                    <a:srgbClr val="CC3300"/>
                  </a:solidFill>
                  <a:cs typeface="Arial" pitchFamily="34" charset="0"/>
                </a:rPr>
                <a:t> module: 800 C.</a:t>
              </a:r>
            </a:p>
          </p:txBody>
        </p:sp>
        <p:sp>
          <p:nvSpPr>
            <p:cNvPr id="35" name="Oval 21"/>
            <p:cNvSpPr>
              <a:spLocks noChangeAspect="1" noChangeArrowheads="1"/>
            </p:cNvSpPr>
            <p:nvPr/>
          </p:nvSpPr>
          <p:spPr bwMode="auto">
            <a:xfrm>
              <a:off x="631850" y="927100"/>
              <a:ext cx="1166886" cy="5207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sq" algn="ctr">
              <a:noFill/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rgbClr val="3333CC"/>
                </a:solidFill>
              </a:endParaRPr>
            </a:p>
          </p:txBody>
        </p:sp>
        <p:pic>
          <p:nvPicPr>
            <p:cNvPr id="4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6480646" y="2054150"/>
              <a:ext cx="2527300" cy="2381399"/>
            </a:xfrm>
            <a:prstGeom prst="rect">
              <a:avLst/>
            </a:prstGeom>
            <a:noFill/>
            <a:ln w="50800" cap="sq" cmpd="dbl" algn="ctr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3" cstate="print">
              <a:lum bright="-12000" contrast="18000"/>
            </a:blip>
            <a:srcRect/>
            <a:stretch>
              <a:fillRect/>
            </a:stretch>
          </p:blipFill>
          <p:spPr bwMode="auto">
            <a:xfrm>
              <a:off x="2817975" y="3235325"/>
              <a:ext cx="3430802" cy="23272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srgbClr val="FF0000">
                  <a:alpha val="40000"/>
                </a:srgbClr>
              </a:outerShdw>
            </a:effectLst>
          </p:spPr>
        </p:pic>
        <p:sp>
          <p:nvSpPr>
            <p:cNvPr id="48" name="Oval 47"/>
            <p:cNvSpPr/>
            <p:nvPr/>
          </p:nvSpPr>
          <p:spPr>
            <a:xfrm>
              <a:off x="5791549" y="3886200"/>
              <a:ext cx="457229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6056678" y="3373438"/>
              <a:ext cx="479455" cy="523875"/>
            </a:xfrm>
            <a:custGeom>
              <a:avLst/>
              <a:gdLst>
                <a:gd name="connsiteX0" fmla="*/ 0 w 479685"/>
                <a:gd name="connsiteY0" fmla="*/ 524656 h 524656"/>
                <a:gd name="connsiteX1" fmla="*/ 179882 w 479685"/>
                <a:gd name="connsiteY1" fmla="*/ 209862 h 524656"/>
                <a:gd name="connsiteX2" fmla="*/ 479685 w 479685"/>
                <a:gd name="connsiteY2" fmla="*/ 0 h 52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685" h="524656">
                  <a:moveTo>
                    <a:pt x="0" y="524656"/>
                  </a:moveTo>
                  <a:cubicBezTo>
                    <a:pt x="49967" y="410980"/>
                    <a:pt x="99935" y="297305"/>
                    <a:pt x="179882" y="209862"/>
                  </a:cubicBezTo>
                  <a:cubicBezTo>
                    <a:pt x="259830" y="122419"/>
                    <a:pt x="369757" y="61209"/>
                    <a:pt x="479685" y="0"/>
                  </a:cubicBez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816" name="Picture 3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4800600"/>
              <a:ext cx="1524000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Oval 50"/>
            <p:cNvSpPr/>
            <p:nvPr/>
          </p:nvSpPr>
          <p:spPr>
            <a:xfrm>
              <a:off x="5075542" y="4862513"/>
              <a:ext cx="457229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501019" y="5291138"/>
              <a:ext cx="1633639" cy="298450"/>
            </a:xfrm>
            <a:custGeom>
              <a:avLst/>
              <a:gdLst>
                <a:gd name="connsiteX0" fmla="*/ 0 w 1633928"/>
                <a:gd name="connsiteY0" fmla="*/ 0 h 297305"/>
                <a:gd name="connsiteX1" fmla="*/ 824459 w 1633928"/>
                <a:gd name="connsiteY1" fmla="*/ 284813 h 297305"/>
                <a:gd name="connsiteX2" fmla="*/ 1633928 w 1633928"/>
                <a:gd name="connsiteY2" fmla="*/ 74951 h 29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3928" h="297305">
                  <a:moveTo>
                    <a:pt x="0" y="0"/>
                  </a:moveTo>
                  <a:cubicBezTo>
                    <a:pt x="276069" y="136160"/>
                    <a:pt x="552138" y="272321"/>
                    <a:pt x="824459" y="284813"/>
                  </a:cubicBezTo>
                  <a:cubicBezTo>
                    <a:pt x="1096780" y="297305"/>
                    <a:pt x="1365354" y="186128"/>
                    <a:pt x="1633928" y="74951"/>
                  </a:cubicBez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823211" y="30163"/>
            <a:ext cx="83207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rgbClr val="009900"/>
                </a:solidFill>
              </a:rPr>
              <a:t>Junction depth (</a:t>
            </a:r>
            <a:r>
              <a:rPr lang="en-US" sz="3500" b="1" dirty="0" err="1">
                <a:solidFill>
                  <a:srgbClr val="009900"/>
                </a:solidFill>
              </a:rPr>
              <a:t>X</a:t>
            </a:r>
            <a:r>
              <a:rPr lang="en-US" sz="3500" b="1" baseline="-25000" dirty="0" err="1">
                <a:solidFill>
                  <a:srgbClr val="009900"/>
                </a:solidFill>
              </a:rPr>
              <a:t>j</a:t>
            </a:r>
            <a:r>
              <a:rPr lang="en-US" sz="3500" b="1" dirty="0">
                <a:solidFill>
                  <a:srgbClr val="009900"/>
                </a:solidFill>
              </a:rPr>
              <a:t>) and doping profile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03200" y="4525963"/>
            <a:ext cx="2874963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en-US" sz="2000" b="1">
                <a:solidFill>
                  <a:srgbClr val="3333CC"/>
                </a:solidFill>
              </a:rPr>
              <a:t> Implantation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sz="2000" b="1">
                <a:solidFill>
                  <a:srgbClr val="3333CC"/>
                </a:solidFill>
              </a:rPr>
              <a:t> Implantation dose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sz="2000" b="1">
                <a:solidFill>
                  <a:srgbClr val="3333CC"/>
                </a:solidFill>
              </a:rPr>
              <a:t> Implantation energy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sz="2000" b="1">
                <a:solidFill>
                  <a:srgbClr val="3333CC"/>
                </a:solidFill>
              </a:rPr>
              <a:t> Implantation profile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9225" y="4160838"/>
            <a:ext cx="2822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u="sng">
                <a:solidFill>
                  <a:srgbClr val="009900"/>
                </a:solidFill>
              </a:rPr>
              <a:t>Process parameters</a:t>
            </a:r>
            <a:r>
              <a:rPr lang="en-US" sz="2000" b="1">
                <a:solidFill>
                  <a:srgbClr val="009900"/>
                </a:solidFill>
              </a:rPr>
              <a:t>:</a:t>
            </a:r>
          </a:p>
        </p:txBody>
      </p:sp>
      <p:grpSp>
        <p:nvGrpSpPr>
          <p:cNvPr id="34821" name="Group 49"/>
          <p:cNvGrpSpPr>
            <a:grpSpLocks/>
          </p:cNvGrpSpPr>
          <p:nvPr/>
        </p:nvGrpSpPr>
        <p:grpSpPr bwMode="auto">
          <a:xfrm>
            <a:off x="196850" y="914400"/>
            <a:ext cx="8763000" cy="3048000"/>
            <a:chOff x="152400" y="1066800"/>
            <a:chExt cx="8763000" cy="3048000"/>
          </a:xfrm>
        </p:grpSpPr>
        <p:sp>
          <p:nvSpPr>
            <p:cNvPr id="49" name="Rectangle 48"/>
            <p:cNvSpPr/>
            <p:nvPr/>
          </p:nvSpPr>
          <p:spPr>
            <a:xfrm>
              <a:off x="152400" y="1066800"/>
              <a:ext cx="8763000" cy="3048000"/>
            </a:xfrm>
            <a:prstGeom prst="rect">
              <a:avLst/>
            </a:prstGeom>
            <a:solidFill>
              <a:srgbClr val="33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254000" y="1371600"/>
              <a:ext cx="8610600" cy="2662238"/>
              <a:chOff x="240" y="720"/>
              <a:chExt cx="5424" cy="1677"/>
            </a:xfrm>
          </p:grpSpPr>
          <p:grpSp>
            <p:nvGrpSpPr>
              <p:cNvPr id="34825" name="Group 6"/>
              <p:cNvGrpSpPr>
                <a:grpSpLocks/>
              </p:cNvGrpSpPr>
              <p:nvPr/>
            </p:nvGrpSpPr>
            <p:grpSpPr bwMode="auto">
              <a:xfrm>
                <a:off x="240" y="768"/>
                <a:ext cx="1491" cy="826"/>
                <a:chOff x="240" y="768"/>
                <a:chExt cx="1491" cy="826"/>
              </a:xfrm>
            </p:grpSpPr>
            <p:grpSp>
              <p:nvGrpSpPr>
                <p:cNvPr id="34851" name="Group 7"/>
                <p:cNvGrpSpPr>
                  <a:grpSpLocks/>
                </p:cNvGrpSpPr>
                <p:nvPr/>
              </p:nvGrpSpPr>
              <p:grpSpPr bwMode="auto">
                <a:xfrm>
                  <a:off x="639" y="768"/>
                  <a:ext cx="600" cy="231"/>
                  <a:chOff x="657" y="720"/>
                  <a:chExt cx="590" cy="231"/>
                </a:xfrm>
              </p:grpSpPr>
              <p:sp>
                <p:nvSpPr>
                  <p:cNvPr id="3486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741"/>
                    <a:ext cx="590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/>
                    <a:endParaRPr lang="en-US" sz="1400" b="1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4866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" y="720"/>
                    <a:ext cx="538" cy="23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b="1">
                        <a:solidFill>
                          <a:srgbClr val="0000CC"/>
                        </a:solidFill>
                        <a:latin typeface="Times New Roman" pitchFamily="18" charset="0"/>
                        <a:cs typeface="Arial" pitchFamily="34" charset="0"/>
                      </a:rPr>
                      <a:t>poly-Si</a:t>
                    </a:r>
                  </a:p>
                </p:txBody>
              </p:sp>
            </p:grpSp>
            <p:sp>
              <p:nvSpPr>
                <p:cNvPr id="348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" y="1014"/>
                  <a:ext cx="1431" cy="580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4853" name="Group 11"/>
                <p:cNvGrpSpPr>
                  <a:grpSpLocks/>
                </p:cNvGrpSpPr>
                <p:nvPr/>
              </p:nvGrpSpPr>
              <p:grpSpPr bwMode="auto">
                <a:xfrm>
                  <a:off x="240" y="995"/>
                  <a:ext cx="434" cy="195"/>
                  <a:chOff x="960" y="2112"/>
                  <a:chExt cx="576" cy="192"/>
                </a:xfrm>
              </p:grpSpPr>
              <p:sp>
                <p:nvSpPr>
                  <p:cNvPr id="34862" name="Arc 12"/>
                  <p:cNvSpPr>
                    <a:spLocks/>
                  </p:cNvSpPr>
                  <p:nvPr/>
                </p:nvSpPr>
                <p:spPr bwMode="auto">
                  <a:xfrm flipV="1">
                    <a:off x="1296" y="2160"/>
                    <a:ext cx="24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86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12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86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854" name="Group 15"/>
                <p:cNvGrpSpPr>
                  <a:grpSpLocks/>
                </p:cNvGrpSpPr>
                <p:nvPr/>
              </p:nvGrpSpPr>
              <p:grpSpPr bwMode="auto">
                <a:xfrm flipH="1">
                  <a:off x="1224" y="1003"/>
                  <a:ext cx="434" cy="184"/>
                  <a:chOff x="960" y="2112"/>
                  <a:chExt cx="576" cy="192"/>
                </a:xfrm>
              </p:grpSpPr>
              <p:sp>
                <p:nvSpPr>
                  <p:cNvPr id="34859" name="Arc 16"/>
                  <p:cNvSpPr>
                    <a:spLocks/>
                  </p:cNvSpPr>
                  <p:nvPr/>
                </p:nvSpPr>
                <p:spPr bwMode="auto">
                  <a:xfrm flipV="1">
                    <a:off x="1296" y="2160"/>
                    <a:ext cx="24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86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12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86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5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92" y="981"/>
                  <a:ext cx="314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b="1">
                      <a:solidFill>
                        <a:srgbClr val="00FFFF"/>
                      </a:solidFill>
                      <a:latin typeface="Times New Roman" pitchFamily="18" charset="0"/>
                      <a:cs typeface="Arial" pitchFamily="34" charset="0"/>
                    </a:rPr>
                    <a:t>n+</a:t>
                  </a:r>
                </a:p>
              </p:txBody>
            </p:sp>
            <p:sp>
              <p:nvSpPr>
                <p:cNvPr id="3485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362" y="981"/>
                  <a:ext cx="278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b="1">
                      <a:solidFill>
                        <a:srgbClr val="00FFFF"/>
                      </a:solidFill>
                      <a:latin typeface="Times New Roman" pitchFamily="18" charset="0"/>
                      <a:cs typeface="Arial" pitchFamily="34" charset="0"/>
                    </a:rPr>
                    <a:t>n+</a:t>
                  </a:r>
                </a:p>
              </p:txBody>
            </p:sp>
            <p:sp>
              <p:nvSpPr>
                <p:cNvPr id="34857" name="Rectangle 21"/>
                <p:cNvSpPr>
                  <a:spLocks noChangeArrowheads="1"/>
                </p:cNvSpPr>
                <p:nvPr/>
              </p:nvSpPr>
              <p:spPr bwMode="auto">
                <a:xfrm>
                  <a:off x="684" y="981"/>
                  <a:ext cx="528" cy="58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1731" y="999"/>
                  <a:ext cx="0" cy="213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triangle" w="sm" len="sm"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26" name="Rectangle 23"/>
              <p:cNvSpPr>
                <a:spLocks noChangeArrowheads="1"/>
              </p:cNvSpPr>
              <p:nvPr/>
            </p:nvSpPr>
            <p:spPr bwMode="auto">
              <a:xfrm>
                <a:off x="331" y="1737"/>
                <a:ext cx="13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00FFFF"/>
                    </a:solidFill>
                  </a:rPr>
                  <a:t>Junction depth: X</a:t>
                </a:r>
                <a:r>
                  <a:rPr lang="en-US" b="1" baseline="-25000">
                    <a:solidFill>
                      <a:srgbClr val="00FFFF"/>
                    </a:solidFill>
                  </a:rPr>
                  <a:t>j</a:t>
                </a:r>
                <a:endParaRPr lang="en-US" b="1">
                  <a:solidFill>
                    <a:srgbClr val="00FFFF"/>
                  </a:solidFill>
                </a:endParaRPr>
              </a:p>
            </p:txBody>
          </p:sp>
          <p:sp>
            <p:nvSpPr>
              <p:cNvPr id="34827" name="Freeform 24"/>
              <p:cNvSpPr>
                <a:spLocks/>
              </p:cNvSpPr>
              <p:nvPr/>
            </p:nvSpPr>
            <p:spPr bwMode="auto">
              <a:xfrm>
                <a:off x="1698" y="1104"/>
                <a:ext cx="192" cy="768"/>
              </a:xfrm>
              <a:custGeom>
                <a:avLst/>
                <a:gdLst>
                  <a:gd name="T0" fmla="*/ 34 w 216"/>
                  <a:gd name="T1" fmla="*/ 0 h 888"/>
                  <a:gd name="T2" fmla="*/ 135 w 216"/>
                  <a:gd name="T3" fmla="*/ 125 h 888"/>
                  <a:gd name="T4" fmla="*/ 135 w 216"/>
                  <a:gd name="T5" fmla="*/ 310 h 888"/>
                  <a:gd name="T6" fmla="*/ 135 w 216"/>
                  <a:gd name="T7" fmla="*/ 466 h 888"/>
                  <a:gd name="T8" fmla="*/ 68 w 216"/>
                  <a:gd name="T9" fmla="*/ 559 h 888"/>
                  <a:gd name="T10" fmla="*/ 0 w 216"/>
                  <a:gd name="T11" fmla="*/ 559 h 8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"/>
                  <a:gd name="T19" fmla="*/ 0 h 888"/>
                  <a:gd name="T20" fmla="*/ 216 w 216"/>
                  <a:gd name="T21" fmla="*/ 888 h 8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" h="888">
                    <a:moveTo>
                      <a:pt x="48" y="0"/>
                    </a:moveTo>
                    <a:cubicBezTo>
                      <a:pt x="108" y="56"/>
                      <a:pt x="168" y="112"/>
                      <a:pt x="192" y="192"/>
                    </a:cubicBezTo>
                    <a:cubicBezTo>
                      <a:pt x="216" y="272"/>
                      <a:pt x="192" y="392"/>
                      <a:pt x="192" y="480"/>
                    </a:cubicBezTo>
                    <a:cubicBezTo>
                      <a:pt x="192" y="568"/>
                      <a:pt x="208" y="656"/>
                      <a:pt x="192" y="720"/>
                    </a:cubicBezTo>
                    <a:cubicBezTo>
                      <a:pt x="176" y="784"/>
                      <a:pt x="128" y="840"/>
                      <a:pt x="96" y="864"/>
                    </a:cubicBezTo>
                    <a:cubicBezTo>
                      <a:pt x="64" y="888"/>
                      <a:pt x="32" y="876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CCFF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8" name="Oval 2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84" cy="864"/>
              </a:xfrm>
              <a:prstGeom prst="ellipse">
                <a:avLst/>
              </a:prstGeom>
              <a:solidFill>
                <a:srgbClr val="FFFF99">
                  <a:alpha val="49019"/>
                </a:srgbClr>
              </a:solidFill>
              <a:ln w="9525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29" name="Group 26"/>
              <p:cNvGrpSpPr>
                <a:grpSpLocks/>
              </p:cNvGrpSpPr>
              <p:nvPr/>
            </p:nvGrpSpPr>
            <p:grpSpPr bwMode="auto">
              <a:xfrm>
                <a:off x="2085" y="909"/>
                <a:ext cx="1323" cy="819"/>
                <a:chOff x="2085" y="909"/>
                <a:chExt cx="1323" cy="819"/>
              </a:xfrm>
            </p:grpSpPr>
            <p:sp>
              <p:nvSpPr>
                <p:cNvPr id="34847" name="Line 27"/>
                <p:cNvSpPr>
                  <a:spLocks noChangeShapeType="1"/>
                </p:cNvSpPr>
                <p:nvPr/>
              </p:nvSpPr>
              <p:spPr bwMode="auto">
                <a:xfrm>
                  <a:off x="2592" y="1008"/>
                  <a:ext cx="816" cy="0"/>
                </a:xfrm>
                <a:prstGeom prst="line">
                  <a:avLst/>
                </a:prstGeom>
                <a:noFill/>
                <a:ln w="3175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8" name="Freeform 28"/>
                <p:cNvSpPr>
                  <a:spLocks/>
                </p:cNvSpPr>
                <p:nvPr/>
              </p:nvSpPr>
              <p:spPr bwMode="auto">
                <a:xfrm>
                  <a:off x="2598" y="1008"/>
                  <a:ext cx="768" cy="720"/>
                </a:xfrm>
                <a:custGeom>
                  <a:avLst/>
                  <a:gdLst>
                    <a:gd name="T0" fmla="*/ 0 w 768"/>
                    <a:gd name="T1" fmla="*/ 0 h 720"/>
                    <a:gd name="T2" fmla="*/ 144 w 768"/>
                    <a:gd name="T3" fmla="*/ 528 h 720"/>
                    <a:gd name="T4" fmla="*/ 768 w 768"/>
                    <a:gd name="T5" fmla="*/ 720 h 720"/>
                    <a:gd name="T6" fmla="*/ 0 60000 65536"/>
                    <a:gd name="T7" fmla="*/ 0 60000 65536"/>
                    <a:gd name="T8" fmla="*/ 0 60000 65536"/>
                    <a:gd name="T9" fmla="*/ 0 w 768"/>
                    <a:gd name="T10" fmla="*/ 0 h 720"/>
                    <a:gd name="T11" fmla="*/ 768 w 768"/>
                    <a:gd name="T12" fmla="*/ 720 h 7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68" h="720">
                      <a:moveTo>
                        <a:pt x="0" y="0"/>
                      </a:moveTo>
                      <a:cubicBezTo>
                        <a:pt x="8" y="204"/>
                        <a:pt x="16" y="408"/>
                        <a:pt x="144" y="528"/>
                      </a:cubicBezTo>
                      <a:cubicBezTo>
                        <a:pt x="272" y="648"/>
                        <a:pt x="664" y="688"/>
                        <a:pt x="768" y="720"/>
                      </a:cubicBezTo>
                    </a:path>
                  </a:pathLst>
                </a:custGeom>
                <a:noFill/>
                <a:ln w="3175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784" y="1152"/>
                  <a:ext cx="43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b="1">
                      <a:solidFill>
                        <a:srgbClr val="00FFFF"/>
                      </a:solidFill>
                    </a:rPr>
                    <a:t>n</a:t>
                  </a:r>
                  <a:r>
                    <a:rPr lang="en-US" sz="2000" b="1" baseline="30000">
                      <a:solidFill>
                        <a:srgbClr val="00FFFF"/>
                      </a:solidFill>
                    </a:rPr>
                    <a:t>+</a:t>
                  </a:r>
                  <a:endParaRPr lang="en-US" sz="2000" b="1">
                    <a:solidFill>
                      <a:srgbClr val="00FFFF"/>
                    </a:solidFill>
                  </a:endParaRPr>
                </a:p>
              </p:txBody>
            </p:sp>
            <p:sp>
              <p:nvSpPr>
                <p:cNvPr id="34850" name="Rectangle 30"/>
                <p:cNvSpPr>
                  <a:spLocks noChangeArrowheads="1"/>
                </p:cNvSpPr>
                <p:nvPr/>
              </p:nvSpPr>
              <p:spPr bwMode="auto">
                <a:xfrm>
                  <a:off x="2085" y="909"/>
                  <a:ext cx="576" cy="144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30" name="Group 31"/>
              <p:cNvGrpSpPr>
                <a:grpSpLocks/>
              </p:cNvGrpSpPr>
              <p:nvPr/>
            </p:nvGrpSpPr>
            <p:grpSpPr bwMode="auto">
              <a:xfrm>
                <a:off x="3360" y="720"/>
                <a:ext cx="2304" cy="1677"/>
                <a:chOff x="3360" y="720"/>
                <a:chExt cx="2304" cy="1677"/>
              </a:xfrm>
            </p:grpSpPr>
            <p:grpSp>
              <p:nvGrpSpPr>
                <p:cNvPr id="34832" name="Group 32"/>
                <p:cNvGrpSpPr>
                  <a:grpSpLocks/>
                </p:cNvGrpSpPr>
                <p:nvPr/>
              </p:nvGrpSpPr>
              <p:grpSpPr bwMode="auto">
                <a:xfrm>
                  <a:off x="3360" y="720"/>
                  <a:ext cx="2304" cy="1677"/>
                  <a:chOff x="3360" y="720"/>
                  <a:chExt cx="2304" cy="1677"/>
                </a:xfrm>
              </p:grpSpPr>
              <p:sp>
                <p:nvSpPr>
                  <p:cNvPr id="3483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1746"/>
                    <a:ext cx="16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FF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483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648" y="987"/>
                    <a:ext cx="1392" cy="1410"/>
                    <a:chOff x="3648" y="987"/>
                    <a:chExt cx="1392" cy="1410"/>
                  </a:xfrm>
                </p:grpSpPr>
                <p:sp>
                  <p:nvSpPr>
                    <p:cNvPr id="34843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1005"/>
                      <a:ext cx="1392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FFFF00"/>
                      </a:solidFill>
                      <a:round/>
                      <a:headEnd type="arrow" w="med" len="med"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44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31" y="1005"/>
                      <a:ext cx="0" cy="1392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FFFF00"/>
                      </a:solidFill>
                      <a:round/>
                      <a:headEnd/>
                      <a:tailEnd type="arrow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4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5" y="987"/>
                      <a:ext cx="0" cy="129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FF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46" name="Freeform 38"/>
                    <p:cNvSpPr>
                      <a:spLocks/>
                    </p:cNvSpPr>
                    <p:nvPr/>
                  </p:nvSpPr>
                  <p:spPr bwMode="auto">
                    <a:xfrm flipH="1">
                      <a:off x="3792" y="1005"/>
                      <a:ext cx="1152" cy="1008"/>
                    </a:xfrm>
                    <a:custGeom>
                      <a:avLst/>
                      <a:gdLst>
                        <a:gd name="T0" fmla="*/ 1402 w 1032"/>
                        <a:gd name="T1" fmla="*/ 0 h 1296"/>
                        <a:gd name="T2" fmla="*/ 1336 w 1032"/>
                        <a:gd name="T3" fmla="*/ 249 h 1296"/>
                        <a:gd name="T4" fmla="*/ 801 w 1032"/>
                        <a:gd name="T5" fmla="*/ 384 h 1296"/>
                        <a:gd name="T6" fmla="*/ 201 w 1032"/>
                        <a:gd name="T7" fmla="*/ 520 h 1296"/>
                        <a:gd name="T8" fmla="*/ 0 w 1032"/>
                        <a:gd name="T9" fmla="*/ 610 h 129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032"/>
                        <a:gd name="T16" fmla="*/ 0 h 1296"/>
                        <a:gd name="T17" fmla="*/ 1032 w 1032"/>
                        <a:gd name="T18" fmla="*/ 1296 h 129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032" h="1296">
                          <a:moveTo>
                            <a:pt x="1008" y="0"/>
                          </a:moveTo>
                          <a:cubicBezTo>
                            <a:pt x="1020" y="196"/>
                            <a:pt x="1032" y="392"/>
                            <a:pt x="960" y="528"/>
                          </a:cubicBezTo>
                          <a:cubicBezTo>
                            <a:pt x="888" y="664"/>
                            <a:pt x="712" y="720"/>
                            <a:pt x="576" y="816"/>
                          </a:cubicBezTo>
                          <a:cubicBezTo>
                            <a:pt x="440" y="912"/>
                            <a:pt x="240" y="1024"/>
                            <a:pt x="144" y="1104"/>
                          </a:cubicBezTo>
                          <a:cubicBezTo>
                            <a:pt x="48" y="1184"/>
                            <a:pt x="24" y="1240"/>
                            <a:pt x="0" y="1296"/>
                          </a:cubicBezTo>
                        </a:path>
                      </a:pathLst>
                    </a:custGeom>
                    <a:noFill/>
                    <a:ln w="31750">
                      <a:solidFill>
                        <a:srgbClr val="FF99CC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37" name="Text Box 39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748" y="1492"/>
                    <a:ext cx="9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FFFF"/>
                        </a:solidFill>
                      </a:rPr>
                      <a:t>Depth (nm)</a:t>
                    </a:r>
                  </a:p>
                </p:txBody>
              </p:sp>
              <p:sp>
                <p:nvSpPr>
                  <p:cNvPr id="3483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2" y="720"/>
                    <a:ext cx="2112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FFFF"/>
                        </a:solidFill>
                      </a:rPr>
                      <a:t>Doping concentration (cm</a:t>
                    </a:r>
                    <a:r>
                      <a:rPr lang="en-US" b="1" baseline="30000">
                        <a:solidFill>
                          <a:srgbClr val="00FFFF"/>
                        </a:solidFill>
                      </a:rPr>
                      <a:t>-3</a:t>
                    </a:r>
                    <a:r>
                      <a:rPr lang="en-US" b="1">
                        <a:solidFill>
                          <a:srgbClr val="00FFFF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4839" name="Text Box 41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4148" y="1372"/>
                    <a:ext cx="10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FF00"/>
                        </a:solidFill>
                      </a:rPr>
                      <a:t>p=10</a:t>
                    </a:r>
                    <a:r>
                      <a:rPr lang="en-US" b="1" baseline="30000">
                        <a:solidFill>
                          <a:srgbClr val="00FF00"/>
                        </a:solidFill>
                      </a:rPr>
                      <a:t>16 </a:t>
                    </a:r>
                    <a:r>
                      <a:rPr lang="en-US" b="1">
                        <a:solidFill>
                          <a:srgbClr val="00FF00"/>
                        </a:solidFill>
                      </a:rPr>
                      <a:t>(cm</a:t>
                    </a:r>
                    <a:r>
                      <a:rPr lang="en-US" b="1" baseline="30000">
                        <a:solidFill>
                          <a:srgbClr val="00FF00"/>
                        </a:solidFill>
                      </a:rPr>
                      <a:t>-3</a:t>
                    </a:r>
                    <a:r>
                      <a:rPr lang="en-US" b="1">
                        <a:solidFill>
                          <a:srgbClr val="00FF00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4840" name="Text Box 4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3140" y="1432"/>
                    <a:ext cx="1056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FF99FF"/>
                        </a:solidFill>
                      </a:rPr>
                      <a:t>n=10</a:t>
                    </a:r>
                    <a:r>
                      <a:rPr lang="en-US" b="1" baseline="30000">
                        <a:solidFill>
                          <a:srgbClr val="FF99FF"/>
                        </a:solidFill>
                      </a:rPr>
                      <a:t>20 </a:t>
                    </a:r>
                    <a:r>
                      <a:rPr lang="en-US" b="1">
                        <a:solidFill>
                          <a:srgbClr val="FF99FF"/>
                        </a:solidFill>
                      </a:rPr>
                      <a:t>(cm</a:t>
                    </a:r>
                    <a:r>
                      <a:rPr lang="en-US" b="1" baseline="30000">
                        <a:solidFill>
                          <a:srgbClr val="FF99FF"/>
                        </a:solidFill>
                      </a:rPr>
                      <a:t>-3</a:t>
                    </a:r>
                    <a:r>
                      <a:rPr lang="en-US" b="1">
                        <a:solidFill>
                          <a:srgbClr val="FF99FF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4841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831" y="933"/>
                    <a:ext cx="0" cy="132"/>
                  </a:xfrm>
                  <a:prstGeom prst="line">
                    <a:avLst/>
                  </a:prstGeom>
                  <a:noFill/>
                  <a:ln w="31750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42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4548" y="942"/>
                    <a:ext cx="0" cy="132"/>
                  </a:xfrm>
                  <a:prstGeom prst="line">
                    <a:avLst/>
                  </a:prstGeom>
                  <a:noFill/>
                  <a:ln w="31750">
                    <a:solidFill>
                      <a:srgbClr val="FFFF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3" name="Line 45"/>
                <p:cNvSpPr>
                  <a:spLocks noChangeShapeType="1"/>
                </p:cNvSpPr>
                <p:nvPr/>
              </p:nvSpPr>
              <p:spPr bwMode="auto">
                <a:xfrm>
                  <a:off x="4479" y="1017"/>
                  <a:ext cx="0" cy="720"/>
                </a:xfrm>
                <a:prstGeom prst="line">
                  <a:avLst/>
                </a:prstGeom>
                <a:noFill/>
                <a:ln w="22225">
                  <a:solidFill>
                    <a:srgbClr val="CCFFCC"/>
                  </a:solidFill>
                  <a:round/>
                  <a:headEnd type="triangle" w="sm" len="lg"/>
                  <a:tailEnd type="triangle" w="sm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4" name="Rectangle 46"/>
                <p:cNvSpPr>
                  <a:spLocks noChangeArrowheads="1"/>
                </p:cNvSpPr>
                <p:nvPr/>
              </p:nvSpPr>
              <p:spPr bwMode="auto">
                <a:xfrm>
                  <a:off x="4224" y="1248"/>
                  <a:ext cx="239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rgbClr val="DDDDDD"/>
                      </a:solidFill>
                    </a:rPr>
                    <a:t>X</a:t>
                  </a:r>
                  <a:r>
                    <a:rPr lang="en-US" b="1" baseline="-25000">
                      <a:solidFill>
                        <a:srgbClr val="DDDDDD"/>
                      </a:solidFill>
                    </a:rPr>
                    <a:t>j</a:t>
                  </a:r>
                </a:p>
              </p:txBody>
            </p:sp>
          </p:grpSp>
          <p:sp>
            <p:nvSpPr>
              <p:cNvPr id="34831" name="Line 47"/>
              <p:cNvSpPr>
                <a:spLocks noChangeShapeType="1"/>
              </p:cNvSpPr>
              <p:nvPr/>
            </p:nvSpPr>
            <p:spPr bwMode="auto">
              <a:xfrm>
                <a:off x="1593" y="1143"/>
                <a:ext cx="1248" cy="0"/>
              </a:xfrm>
              <a:prstGeom prst="line">
                <a:avLst/>
              </a:prstGeom>
              <a:noFill/>
              <a:ln w="31750">
                <a:solidFill>
                  <a:srgbClr val="CCFFFF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22" name="Text Box 48"/>
          <p:cNvSpPr txBox="1">
            <a:spLocks noChangeArrowheads="1"/>
          </p:cNvSpPr>
          <p:nvPr/>
        </p:nvSpPr>
        <p:spPr bwMode="auto">
          <a:xfrm>
            <a:off x="3657600" y="4479925"/>
            <a:ext cx="54102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rgbClr val="990099"/>
                </a:solidFill>
              </a:rPr>
              <a:t>At the depth of X</a:t>
            </a:r>
            <a:r>
              <a:rPr lang="en-US" sz="2000" b="1" baseline="-25000">
                <a:solidFill>
                  <a:srgbClr val="990099"/>
                </a:solidFill>
              </a:rPr>
              <a:t>j</a:t>
            </a:r>
            <a:r>
              <a:rPr lang="en-US" sz="2000" b="1">
                <a:solidFill>
                  <a:srgbClr val="990099"/>
                </a:solidFill>
              </a:rPr>
              <a:t>, the n-type (S/D) and p-type (substrate) doping concentrations will be same. </a:t>
            </a:r>
          </a:p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2000" b="1">
                <a:solidFill>
                  <a:srgbClr val="990099"/>
                </a:solidFill>
              </a:rPr>
              <a:t>Low implant energy reduces junction depth, high energy increases it.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849313" y="42863"/>
            <a:ext cx="56737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9900"/>
                </a:solidFill>
              </a:rPr>
              <a:t>Dimension: L</a:t>
            </a:r>
            <a:r>
              <a:rPr lang="en-US" sz="3600" b="1" baseline="-25000">
                <a:solidFill>
                  <a:srgbClr val="009900"/>
                </a:solidFill>
              </a:rPr>
              <a:t>g</a:t>
            </a:r>
            <a:r>
              <a:rPr lang="en-US" sz="3600" b="1">
                <a:solidFill>
                  <a:srgbClr val="009900"/>
                </a:solidFill>
              </a:rPr>
              <a:t>, T</a:t>
            </a:r>
            <a:r>
              <a:rPr lang="en-US" sz="3600" b="1" baseline="-25000">
                <a:solidFill>
                  <a:srgbClr val="009900"/>
                </a:solidFill>
              </a:rPr>
              <a:t>ox</a:t>
            </a:r>
            <a:r>
              <a:rPr lang="en-US" sz="3600" b="1">
                <a:solidFill>
                  <a:srgbClr val="009900"/>
                </a:solidFill>
              </a:rPr>
              <a:t> and W</a:t>
            </a:r>
          </a:p>
        </p:txBody>
      </p:sp>
      <p:grpSp>
        <p:nvGrpSpPr>
          <p:cNvPr id="35843" name="Group 48"/>
          <p:cNvGrpSpPr>
            <a:grpSpLocks/>
          </p:cNvGrpSpPr>
          <p:nvPr/>
        </p:nvGrpSpPr>
        <p:grpSpPr bwMode="auto">
          <a:xfrm>
            <a:off x="228600" y="914400"/>
            <a:ext cx="8610600" cy="2819400"/>
            <a:chOff x="228600" y="914400"/>
            <a:chExt cx="8610600" cy="2819400"/>
          </a:xfrm>
        </p:grpSpPr>
        <p:sp>
          <p:nvSpPr>
            <p:cNvPr id="48" name="Rectangle 47"/>
            <p:cNvSpPr/>
            <p:nvPr/>
          </p:nvSpPr>
          <p:spPr>
            <a:xfrm>
              <a:off x="228600" y="914400"/>
              <a:ext cx="8610600" cy="28194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5849" name="Group 2"/>
            <p:cNvGrpSpPr>
              <a:grpSpLocks/>
            </p:cNvGrpSpPr>
            <p:nvPr/>
          </p:nvGrpSpPr>
          <p:grpSpPr bwMode="auto">
            <a:xfrm>
              <a:off x="614363" y="990600"/>
              <a:ext cx="8110537" cy="2271713"/>
              <a:chOff x="614363" y="990600"/>
              <a:chExt cx="8110537" cy="2271713"/>
            </a:xfrm>
          </p:grpSpPr>
          <p:sp>
            <p:nvSpPr>
              <p:cNvPr id="35850" name="Line 2"/>
              <p:cNvSpPr>
                <a:spLocks noChangeShapeType="1"/>
              </p:cNvSpPr>
              <p:nvPr/>
            </p:nvSpPr>
            <p:spPr bwMode="auto">
              <a:xfrm flipV="1">
                <a:off x="5638800" y="990600"/>
                <a:ext cx="609600" cy="68580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Rectangle 6"/>
              <p:cNvSpPr>
                <a:spLocks noChangeArrowheads="1"/>
              </p:cNvSpPr>
              <p:nvPr/>
            </p:nvSpPr>
            <p:spPr bwMode="auto">
              <a:xfrm>
                <a:off x="6530975" y="1471613"/>
                <a:ext cx="2193925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b="1">
                    <a:solidFill>
                      <a:srgbClr val="FFCCFF"/>
                    </a:solidFill>
                  </a:rPr>
                  <a:t>Oxide thickness: T</a:t>
                </a:r>
                <a:r>
                  <a:rPr lang="en-US" sz="1600" b="1" baseline="-25000">
                    <a:solidFill>
                      <a:srgbClr val="FFCCFF"/>
                    </a:solidFill>
                  </a:rPr>
                  <a:t>OX</a:t>
                </a:r>
                <a:endParaRPr lang="en-US" sz="1600" b="1">
                  <a:solidFill>
                    <a:srgbClr val="FFCCFF"/>
                  </a:solidFill>
                </a:endParaRPr>
              </a:p>
            </p:txBody>
          </p:sp>
          <p:grpSp>
            <p:nvGrpSpPr>
              <p:cNvPr id="35852" name="Group 7"/>
              <p:cNvGrpSpPr>
                <a:grpSpLocks/>
              </p:cNvGrpSpPr>
              <p:nvPr/>
            </p:nvGrpSpPr>
            <p:grpSpPr bwMode="auto">
              <a:xfrm>
                <a:off x="4953000" y="1738313"/>
                <a:ext cx="688975" cy="309562"/>
                <a:chOff x="960" y="2112"/>
                <a:chExt cx="576" cy="192"/>
              </a:xfrm>
            </p:grpSpPr>
            <p:sp>
              <p:nvSpPr>
                <p:cNvPr id="35891" name="Arc 8"/>
                <p:cNvSpPr>
                  <a:spLocks/>
                </p:cNvSpPr>
                <p:nvPr/>
              </p:nvSpPr>
              <p:spPr bwMode="auto">
                <a:xfrm flipV="1">
                  <a:off x="1296" y="2160"/>
                  <a:ext cx="24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92" name="Line 9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93" name="Line 10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5853" name="Group 11"/>
              <p:cNvGrpSpPr>
                <a:grpSpLocks/>
              </p:cNvGrpSpPr>
              <p:nvPr/>
            </p:nvGrpSpPr>
            <p:grpSpPr bwMode="auto">
              <a:xfrm flipH="1">
                <a:off x="6386513" y="1765300"/>
                <a:ext cx="688975" cy="292100"/>
                <a:chOff x="960" y="2112"/>
                <a:chExt cx="576" cy="192"/>
              </a:xfrm>
            </p:grpSpPr>
            <p:sp>
              <p:nvSpPr>
                <p:cNvPr id="35888" name="Arc 12"/>
                <p:cNvSpPr>
                  <a:spLocks/>
                </p:cNvSpPr>
                <p:nvPr/>
              </p:nvSpPr>
              <p:spPr bwMode="auto">
                <a:xfrm flipV="1">
                  <a:off x="1296" y="2160"/>
                  <a:ext cx="24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89" name="Line 13"/>
                <p:cNvSpPr>
                  <a:spLocks noChangeShapeType="1"/>
                </p:cNvSpPr>
                <p:nvPr/>
              </p:nvSpPr>
              <p:spPr bwMode="auto">
                <a:xfrm>
                  <a:off x="1536" y="2112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890" name="Line 14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854" name="Rectangle 15"/>
              <p:cNvSpPr>
                <a:spLocks noChangeArrowheads="1"/>
              </p:cNvSpPr>
              <p:nvPr/>
            </p:nvSpPr>
            <p:spPr bwMode="auto">
              <a:xfrm>
                <a:off x="5600700" y="1487488"/>
                <a:ext cx="838200" cy="277812"/>
              </a:xfrm>
              <a:prstGeom prst="rect">
                <a:avLst/>
              </a:prstGeom>
              <a:solidFill>
                <a:srgbClr val="CC99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5" name="Line 16"/>
              <p:cNvSpPr>
                <a:spLocks noChangeShapeType="1"/>
              </p:cNvSpPr>
              <p:nvPr/>
            </p:nvSpPr>
            <p:spPr bwMode="auto">
              <a:xfrm flipH="1" flipV="1">
                <a:off x="6510338" y="1462088"/>
                <a:ext cx="0" cy="33813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triangle" w="sm" len="sm"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19"/>
              <p:cNvSpPr>
                <a:spLocks noChangeShapeType="1"/>
              </p:cNvSpPr>
              <p:nvPr/>
            </p:nvSpPr>
            <p:spPr bwMode="auto">
              <a:xfrm flipV="1">
                <a:off x="5595938" y="1033463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7" name="Line 20"/>
              <p:cNvSpPr>
                <a:spLocks noChangeShapeType="1"/>
              </p:cNvSpPr>
              <p:nvPr/>
            </p:nvSpPr>
            <p:spPr bwMode="auto">
              <a:xfrm>
                <a:off x="4876800" y="1771650"/>
                <a:ext cx="2057400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8" name="Line 21"/>
              <p:cNvSpPr>
                <a:spLocks noChangeShapeType="1"/>
              </p:cNvSpPr>
              <p:nvPr/>
            </p:nvSpPr>
            <p:spPr bwMode="auto">
              <a:xfrm flipV="1">
                <a:off x="6429375" y="1004888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9" name="Line 22"/>
              <p:cNvSpPr>
                <a:spLocks noChangeShapeType="1"/>
              </p:cNvSpPr>
              <p:nvPr/>
            </p:nvSpPr>
            <p:spPr bwMode="auto">
              <a:xfrm flipV="1">
                <a:off x="6448425" y="1323975"/>
                <a:ext cx="381000" cy="457200"/>
              </a:xfrm>
              <a:prstGeom prst="line">
                <a:avLst/>
              </a:prstGeom>
              <a:noFill/>
              <a:ln w="25400">
                <a:solidFill>
                  <a:srgbClr val="FFFF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0" name="Freeform 23"/>
              <p:cNvSpPr>
                <a:spLocks/>
              </p:cNvSpPr>
              <p:nvPr/>
            </p:nvSpPr>
            <p:spPr bwMode="auto">
              <a:xfrm flipV="1">
                <a:off x="2514600" y="1290638"/>
                <a:ext cx="3276600" cy="442912"/>
              </a:xfrm>
              <a:custGeom>
                <a:avLst/>
                <a:gdLst>
                  <a:gd name="T0" fmla="*/ 0 w 3264"/>
                  <a:gd name="T1" fmla="*/ 0 h 112"/>
                  <a:gd name="T2" fmla="*/ 2147483647 w 3264"/>
                  <a:gd name="T3" fmla="*/ 2147483647 h 112"/>
                  <a:gd name="T4" fmla="*/ 2147483647 w 3264"/>
                  <a:gd name="T5" fmla="*/ 2147483647 h 112"/>
                  <a:gd name="T6" fmla="*/ 2147483647 w 3264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64"/>
                  <a:gd name="T13" fmla="*/ 0 h 112"/>
                  <a:gd name="T14" fmla="*/ 3264 w 326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64" h="112">
                    <a:moveTo>
                      <a:pt x="0" y="0"/>
                    </a:moveTo>
                    <a:cubicBezTo>
                      <a:pt x="252" y="40"/>
                      <a:pt x="504" y="80"/>
                      <a:pt x="912" y="96"/>
                    </a:cubicBezTo>
                    <a:cubicBezTo>
                      <a:pt x="1320" y="112"/>
                      <a:pt x="2056" y="112"/>
                      <a:pt x="2448" y="96"/>
                    </a:cubicBezTo>
                    <a:cubicBezTo>
                      <a:pt x="2840" y="80"/>
                      <a:pt x="3052" y="40"/>
                      <a:pt x="3264" y="0"/>
                    </a:cubicBezTo>
                  </a:path>
                </a:pathLst>
              </a:custGeom>
              <a:noFill/>
              <a:ln w="25400">
                <a:solidFill>
                  <a:srgbClr val="FFFF00"/>
                </a:solidFill>
                <a:prstDash val="dashDot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861" name="Group 24"/>
              <p:cNvGrpSpPr>
                <a:grpSpLocks/>
              </p:cNvGrpSpPr>
              <p:nvPr/>
            </p:nvGrpSpPr>
            <p:grpSpPr bwMode="auto">
              <a:xfrm>
                <a:off x="614363" y="1004888"/>
                <a:ext cx="3181350" cy="2257425"/>
                <a:chOff x="387" y="633"/>
                <a:chExt cx="2004" cy="1422"/>
              </a:xfrm>
            </p:grpSpPr>
            <p:sp>
              <p:nvSpPr>
                <p:cNvPr id="3586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353" y="663"/>
                  <a:ext cx="336" cy="384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863" name="Group 26"/>
                <p:cNvGrpSpPr>
                  <a:grpSpLocks/>
                </p:cNvGrpSpPr>
                <p:nvPr/>
              </p:nvGrpSpPr>
              <p:grpSpPr bwMode="auto">
                <a:xfrm>
                  <a:off x="1359" y="831"/>
                  <a:ext cx="600" cy="231"/>
                  <a:chOff x="657" y="720"/>
                  <a:chExt cx="590" cy="231"/>
                </a:xfrm>
              </p:grpSpPr>
              <p:sp>
                <p:nvSpPr>
                  <p:cNvPr id="3588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741"/>
                    <a:ext cx="590" cy="192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 eaLnBrk="0" hangingPunct="0"/>
                    <a:endParaRPr lang="en-US" sz="1400" b="1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3588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2" y="720"/>
                    <a:ext cx="538" cy="231"/>
                  </a:xfrm>
                  <a:prstGeom prst="rect">
                    <a:avLst/>
                  </a:prstGeom>
                  <a:noFill/>
                  <a:ln w="2857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b="1">
                        <a:solidFill>
                          <a:srgbClr val="0000CC"/>
                        </a:solidFill>
                        <a:latin typeface="Times New Roman" pitchFamily="18" charset="0"/>
                        <a:cs typeface="Arial" pitchFamily="34" charset="0"/>
                      </a:rPr>
                      <a:t>poly-Si</a:t>
                    </a:r>
                  </a:p>
                </p:txBody>
              </p:sp>
            </p:grpSp>
            <p:sp>
              <p:nvSpPr>
                <p:cNvPr id="35864" name="Rectangle 29"/>
                <p:cNvSpPr>
                  <a:spLocks noChangeArrowheads="1"/>
                </p:cNvSpPr>
                <p:nvPr/>
              </p:nvSpPr>
              <p:spPr bwMode="auto">
                <a:xfrm>
                  <a:off x="492" y="1824"/>
                  <a:ext cx="13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rgbClr val="66FFFF"/>
                      </a:solidFill>
                    </a:rPr>
                    <a:t>Channel length: L</a:t>
                  </a:r>
                </a:p>
              </p:txBody>
            </p:sp>
            <p:sp>
              <p:nvSpPr>
                <p:cNvPr id="35865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1209"/>
                  <a:ext cx="528" cy="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prstDash val="sysDot"/>
                  <a:round/>
                  <a:headEnd type="arrow" w="sm" len="sm"/>
                  <a:tailEnd type="arrow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66" name="Rectangle 31"/>
                <p:cNvSpPr>
                  <a:spLocks noChangeArrowheads="1"/>
                </p:cNvSpPr>
                <p:nvPr/>
              </p:nvSpPr>
              <p:spPr bwMode="auto">
                <a:xfrm>
                  <a:off x="960" y="1077"/>
                  <a:ext cx="1431" cy="580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5867" name="Group 32"/>
                <p:cNvGrpSpPr>
                  <a:grpSpLocks/>
                </p:cNvGrpSpPr>
                <p:nvPr/>
              </p:nvGrpSpPr>
              <p:grpSpPr bwMode="auto">
                <a:xfrm>
                  <a:off x="960" y="1058"/>
                  <a:ext cx="434" cy="195"/>
                  <a:chOff x="960" y="2112"/>
                  <a:chExt cx="576" cy="192"/>
                </a:xfrm>
              </p:grpSpPr>
              <p:sp>
                <p:nvSpPr>
                  <p:cNvPr id="35883" name="Arc 33"/>
                  <p:cNvSpPr>
                    <a:spLocks/>
                  </p:cNvSpPr>
                  <p:nvPr/>
                </p:nvSpPr>
                <p:spPr bwMode="auto">
                  <a:xfrm flipV="1">
                    <a:off x="1296" y="2160"/>
                    <a:ext cx="24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88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12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88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868" name="Group 36"/>
                <p:cNvGrpSpPr>
                  <a:grpSpLocks/>
                </p:cNvGrpSpPr>
                <p:nvPr/>
              </p:nvGrpSpPr>
              <p:grpSpPr bwMode="auto">
                <a:xfrm flipH="1">
                  <a:off x="1944" y="1066"/>
                  <a:ext cx="434" cy="184"/>
                  <a:chOff x="960" y="2112"/>
                  <a:chExt cx="576" cy="192"/>
                </a:xfrm>
              </p:grpSpPr>
              <p:sp>
                <p:nvSpPr>
                  <p:cNvPr id="35880" name="Arc 37"/>
                  <p:cNvSpPr>
                    <a:spLocks/>
                  </p:cNvSpPr>
                  <p:nvPr/>
                </p:nvSpPr>
                <p:spPr bwMode="auto">
                  <a:xfrm flipV="1">
                    <a:off x="1296" y="2160"/>
                    <a:ext cx="240" cy="1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88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36" y="2112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88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304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FF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586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030" y="1026"/>
                  <a:ext cx="314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b="1">
                      <a:solidFill>
                        <a:srgbClr val="00FFFF"/>
                      </a:solidFill>
                      <a:latin typeface="Times New Roman" pitchFamily="18" charset="0"/>
                      <a:cs typeface="Arial" pitchFamily="34" charset="0"/>
                    </a:rPr>
                    <a:t>n+</a:t>
                  </a:r>
                </a:p>
              </p:txBody>
            </p:sp>
            <p:sp>
              <p:nvSpPr>
                <p:cNvPr id="3587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55" y="1017"/>
                  <a:ext cx="278" cy="23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b="1">
                      <a:solidFill>
                        <a:srgbClr val="00FFFF"/>
                      </a:solidFill>
                      <a:latin typeface="Times New Roman" pitchFamily="18" charset="0"/>
                      <a:cs typeface="Arial" pitchFamily="34" charset="0"/>
                    </a:rPr>
                    <a:t>n+</a:t>
                  </a:r>
                </a:p>
              </p:txBody>
            </p:sp>
            <p:sp>
              <p:nvSpPr>
                <p:cNvPr id="35871" name="Line 42"/>
                <p:cNvSpPr>
                  <a:spLocks noChangeShapeType="1"/>
                </p:cNvSpPr>
                <p:nvPr/>
              </p:nvSpPr>
              <p:spPr bwMode="auto">
                <a:xfrm>
                  <a:off x="1401" y="1068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2" name="Line 43"/>
                <p:cNvSpPr>
                  <a:spLocks noChangeShapeType="1"/>
                </p:cNvSpPr>
                <p:nvPr/>
              </p:nvSpPr>
              <p:spPr bwMode="auto">
                <a:xfrm>
                  <a:off x="1929" y="1062"/>
                  <a:ext cx="0" cy="72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3" name="Rectangle 44"/>
                <p:cNvSpPr>
                  <a:spLocks noChangeArrowheads="1"/>
                </p:cNvSpPr>
                <p:nvPr/>
              </p:nvSpPr>
              <p:spPr bwMode="auto">
                <a:xfrm>
                  <a:off x="1404" y="1044"/>
                  <a:ext cx="528" cy="58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7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662" y="1230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1365" y="633"/>
                  <a:ext cx="210" cy="228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941" y="642"/>
                  <a:ext cx="210" cy="228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956" y="810"/>
                  <a:ext cx="210" cy="228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78" name="Rectangle 49"/>
                <p:cNvSpPr>
                  <a:spLocks noChangeArrowheads="1"/>
                </p:cNvSpPr>
                <p:nvPr/>
              </p:nvSpPr>
              <p:spPr bwMode="auto">
                <a:xfrm rot="-3580892">
                  <a:off x="-159" y="1200"/>
                  <a:ext cx="13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>
                      <a:solidFill>
                        <a:srgbClr val="66FFFF"/>
                      </a:solidFill>
                    </a:rPr>
                    <a:t>Channel width: W</a:t>
                  </a:r>
                </a:p>
              </p:txBody>
            </p:sp>
            <p:sp>
              <p:nvSpPr>
                <p:cNvPr id="35879" name="Freeform 50"/>
                <p:cNvSpPr>
                  <a:spLocks/>
                </p:cNvSpPr>
                <p:nvPr/>
              </p:nvSpPr>
              <p:spPr bwMode="auto">
                <a:xfrm>
                  <a:off x="873" y="709"/>
                  <a:ext cx="522" cy="95"/>
                </a:xfrm>
                <a:custGeom>
                  <a:avLst/>
                  <a:gdLst>
                    <a:gd name="T0" fmla="*/ 762 w 432"/>
                    <a:gd name="T1" fmla="*/ 43 h 104"/>
                    <a:gd name="T2" fmla="*/ 509 w 432"/>
                    <a:gd name="T3" fmla="*/ 5 h 104"/>
                    <a:gd name="T4" fmla="*/ 0 w 432"/>
                    <a:gd name="T5" fmla="*/ 79 h 104"/>
                    <a:gd name="T6" fmla="*/ 0 60000 65536"/>
                    <a:gd name="T7" fmla="*/ 0 60000 65536"/>
                    <a:gd name="T8" fmla="*/ 0 60000 65536"/>
                    <a:gd name="T9" fmla="*/ 0 w 432"/>
                    <a:gd name="T10" fmla="*/ 0 h 104"/>
                    <a:gd name="T11" fmla="*/ 432 w 432"/>
                    <a:gd name="T12" fmla="*/ 104 h 1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" h="104">
                      <a:moveTo>
                        <a:pt x="432" y="56"/>
                      </a:moveTo>
                      <a:cubicBezTo>
                        <a:pt x="396" y="28"/>
                        <a:pt x="360" y="0"/>
                        <a:pt x="288" y="8"/>
                      </a:cubicBezTo>
                      <a:cubicBezTo>
                        <a:pt x="216" y="16"/>
                        <a:pt x="108" y="60"/>
                        <a:pt x="0" y="104"/>
                      </a:cubicBezTo>
                    </a:path>
                  </a:pathLst>
                </a:custGeom>
                <a:noFill/>
                <a:ln w="25400">
                  <a:solidFill>
                    <a:srgbClr val="FFFF99"/>
                  </a:solidFill>
                  <a:prstDash val="dashDot"/>
                  <a:round/>
                  <a:headEnd/>
                  <a:tailEnd type="arrow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6200" y="3733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>
                <a:solidFill>
                  <a:srgbClr val="C00000"/>
                </a:solidFill>
              </a:rPr>
              <a:t>Process parameters</a:t>
            </a:r>
            <a:r>
              <a:rPr lang="en-US" sz="2400" b="1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52400" y="4213225"/>
            <a:ext cx="48006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>
                <a:solidFill>
                  <a:srgbClr val="009900"/>
                </a:solidFill>
              </a:rPr>
              <a:t> Lithography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>
                <a:solidFill>
                  <a:srgbClr val="009900"/>
                </a:solidFill>
              </a:rPr>
              <a:t> Wavelength used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>
                <a:solidFill>
                  <a:srgbClr val="009900"/>
                </a:solidFill>
              </a:rPr>
              <a:t> Different techniques 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>
                <a:solidFill>
                  <a:srgbClr val="009900"/>
                </a:solidFill>
              </a:rPr>
              <a:t> Exposure time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>
                <a:solidFill>
                  <a:srgbClr val="009900"/>
                </a:solidFill>
              </a:rPr>
              <a:t> Lateral diffusion of dopants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>
                <a:solidFill>
                  <a:srgbClr val="009900"/>
                </a:solidFill>
              </a:rPr>
              <a:t> Physical and electrical length </a:t>
            </a:r>
          </a:p>
        </p:txBody>
      </p:sp>
      <p:sp>
        <p:nvSpPr>
          <p:cNvPr id="35846" name="Text Box 17"/>
          <p:cNvSpPr txBox="1">
            <a:spLocks noChangeArrowheads="1"/>
          </p:cNvSpPr>
          <p:nvPr/>
        </p:nvSpPr>
        <p:spPr bwMode="auto">
          <a:xfrm>
            <a:off x="5319713" y="3810000"/>
            <a:ext cx="3367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>
                <a:solidFill>
                  <a:srgbClr val="009900"/>
                </a:solidFill>
              </a:rPr>
              <a:t>Process parameters</a:t>
            </a:r>
            <a:r>
              <a:rPr lang="en-US" sz="2400" b="1">
                <a:solidFill>
                  <a:srgbClr val="009900"/>
                </a:solidFill>
              </a:rPr>
              <a:t>: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5334000" y="4267200"/>
            <a:ext cx="373380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Oxidation time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Oxidation temperature 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Oxidation environment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Oxidation techniques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 Oxidation kinetics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3"/>
          <p:cNvSpPr>
            <a:spLocks noChangeArrowheads="1"/>
          </p:cNvSpPr>
          <p:nvPr/>
        </p:nvSpPr>
        <p:spPr bwMode="auto">
          <a:xfrm>
            <a:off x="762000" y="1981200"/>
            <a:ext cx="784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400" b="1" dirty="0">
                <a:solidFill>
                  <a:srgbClr val="008000"/>
                </a:solidFill>
              </a:rPr>
              <a:t>Physics of the metal-oxide-semiconductor (MOS)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70"/>
          <p:cNvGrpSpPr>
            <a:grpSpLocks/>
          </p:cNvGrpSpPr>
          <p:nvPr/>
        </p:nvGrpSpPr>
        <p:grpSpPr bwMode="auto">
          <a:xfrm>
            <a:off x="228600" y="911225"/>
            <a:ext cx="3257550" cy="4202113"/>
            <a:chOff x="228600" y="911225"/>
            <a:chExt cx="3257550" cy="4202113"/>
          </a:xfrm>
        </p:grpSpPr>
        <p:grpSp>
          <p:nvGrpSpPr>
            <p:cNvPr id="38917" name="Group 91"/>
            <p:cNvGrpSpPr>
              <a:grpSpLocks/>
            </p:cNvGrpSpPr>
            <p:nvPr/>
          </p:nvGrpSpPr>
          <p:grpSpPr bwMode="auto">
            <a:xfrm>
              <a:off x="228600" y="911225"/>
              <a:ext cx="3257550" cy="2517775"/>
              <a:chOff x="1015998" y="914400"/>
              <a:chExt cx="3257975" cy="2517577"/>
            </a:xfrm>
          </p:grpSpPr>
          <p:grpSp>
            <p:nvGrpSpPr>
              <p:cNvPr id="38934" name="Group 20"/>
              <p:cNvGrpSpPr>
                <a:grpSpLocks/>
              </p:cNvGrpSpPr>
              <p:nvPr/>
            </p:nvGrpSpPr>
            <p:grpSpPr bwMode="auto">
              <a:xfrm>
                <a:off x="1676400" y="1219200"/>
                <a:ext cx="2438400" cy="685800"/>
                <a:chOff x="1676400" y="1219200"/>
                <a:chExt cx="2438400" cy="685800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676484" y="1219176"/>
                  <a:ext cx="2438718" cy="685746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" name="Rectangle 2"/>
                <p:cNvSpPr/>
                <p:nvPr/>
              </p:nvSpPr>
              <p:spPr>
                <a:xfrm>
                  <a:off x="1676484" y="1219176"/>
                  <a:ext cx="228630" cy="685746"/>
                </a:xfrm>
                <a:prstGeom prst="rect">
                  <a:avLst/>
                </a:prstGeom>
                <a:solidFill>
                  <a:srgbClr val="FF33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1905114" y="1219176"/>
                  <a:ext cx="457260" cy="685746"/>
                </a:xfrm>
                <a:prstGeom prst="rect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379839" y="1506491"/>
                  <a:ext cx="76210" cy="761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540197" y="1506491"/>
                  <a:ext cx="76210" cy="761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684678" y="1506491"/>
                  <a:ext cx="76210" cy="761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837098" y="1506491"/>
                  <a:ext cx="76210" cy="761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997456" y="1498554"/>
                  <a:ext cx="76210" cy="761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149876" y="1498554"/>
                  <a:ext cx="76210" cy="7619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rot="5400000" flipH="1" flipV="1">
                  <a:off x="2976025" y="980159"/>
                  <a:ext cx="11111" cy="11145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/>
              <p:cNvCxnSpPr/>
              <p:nvPr/>
            </p:nvCxnSpPr>
            <p:spPr>
              <a:xfrm rot="16200000" flipH="1" flipV="1">
                <a:off x="2109198" y="1856507"/>
                <a:ext cx="614315" cy="6351"/>
              </a:xfrm>
              <a:prstGeom prst="line">
                <a:avLst/>
              </a:prstGeom>
              <a:ln w="25400">
                <a:solidFill>
                  <a:schemeClr val="accent5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16200000" flipH="1" flipV="1">
                <a:off x="2256859" y="1858094"/>
                <a:ext cx="639712" cy="6351"/>
              </a:xfrm>
              <a:prstGeom prst="line">
                <a:avLst/>
              </a:prstGeom>
              <a:ln w="25400">
                <a:solidFill>
                  <a:schemeClr val="accent5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 flipV="1">
                <a:off x="2415627" y="1862856"/>
                <a:ext cx="615902" cy="4764"/>
              </a:xfrm>
              <a:prstGeom prst="line">
                <a:avLst/>
              </a:prstGeom>
              <a:ln w="25400">
                <a:solidFill>
                  <a:schemeClr val="accent5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 flipV="1">
                <a:off x="2568047" y="1854919"/>
                <a:ext cx="615902" cy="4764"/>
              </a:xfrm>
              <a:prstGeom prst="line">
                <a:avLst/>
              </a:prstGeom>
              <a:ln w="25400">
                <a:solidFill>
                  <a:schemeClr val="accent5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 flipV="1">
                <a:off x="2729993" y="1845395"/>
                <a:ext cx="614314" cy="6351"/>
              </a:xfrm>
              <a:prstGeom prst="line">
                <a:avLst/>
              </a:prstGeom>
              <a:ln w="25400">
                <a:solidFill>
                  <a:schemeClr val="accent5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6200000" flipH="1" flipV="1">
                <a:off x="2879237" y="1845395"/>
                <a:ext cx="614314" cy="6351"/>
              </a:xfrm>
              <a:prstGeom prst="line">
                <a:avLst/>
              </a:prstGeom>
              <a:ln w="25400">
                <a:solidFill>
                  <a:schemeClr val="accent5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353103" y="1125521"/>
                <a:ext cx="609680" cy="1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42" name="TextBox 45"/>
              <p:cNvSpPr txBox="1">
                <a:spLocks noChangeArrowheads="1"/>
              </p:cNvSpPr>
              <p:nvPr/>
            </p:nvSpPr>
            <p:spPr bwMode="auto">
              <a:xfrm>
                <a:off x="3048000" y="914400"/>
                <a:ext cx="304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x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62782" y="1219176"/>
                <a:ext cx="152420" cy="685746"/>
              </a:xfrm>
              <a:prstGeom prst="rect">
                <a:avLst/>
              </a:prstGeom>
              <a:solidFill>
                <a:srgbClr val="FF33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5400000" flipH="1" flipV="1">
                <a:off x="1752822" y="2514474"/>
                <a:ext cx="1219104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945" name="Group 82"/>
              <p:cNvGrpSpPr>
                <a:grpSpLocks/>
              </p:cNvGrpSpPr>
              <p:nvPr/>
            </p:nvGrpSpPr>
            <p:grpSpPr bwMode="auto">
              <a:xfrm>
                <a:off x="2209800" y="3014126"/>
                <a:ext cx="2064173" cy="417851"/>
                <a:chOff x="2209800" y="3014126"/>
                <a:chExt cx="2064173" cy="417851"/>
              </a:xfrm>
            </p:grpSpPr>
            <p:sp>
              <p:nvSpPr>
                <p:cNvPr id="38981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2209800" y="3124200"/>
                  <a:ext cx="3810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x</a:t>
                  </a:r>
                  <a:r>
                    <a:rPr lang="en-US" sz="1400" b="1" baseline="-25000"/>
                    <a:t>1</a:t>
                  </a:r>
                </a:p>
              </p:txBody>
            </p:sp>
            <p:sp>
              <p:nvSpPr>
                <p:cNvPr id="3898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50734" y="3073395"/>
                  <a:ext cx="3810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x</a:t>
                  </a:r>
                  <a:r>
                    <a:rPr lang="en-US" sz="1400" b="1" baseline="-25000"/>
                    <a:t>n</a:t>
                  </a:r>
                </a:p>
              </p:txBody>
            </p:sp>
            <p:sp>
              <p:nvSpPr>
                <p:cNvPr id="38983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2556932" y="3124200"/>
                  <a:ext cx="381000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b="1"/>
                    <a:t>x</a:t>
                  </a:r>
                  <a:r>
                    <a:rPr lang="en-US" sz="1400" b="1" baseline="-25000"/>
                    <a:t>3</a:t>
                  </a:r>
                </a:p>
              </p:txBody>
            </p:sp>
            <p:sp>
              <p:nvSpPr>
                <p:cNvPr id="38984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2819400" y="3014126"/>
                  <a:ext cx="91440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/>
                    <a:t>………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2354436" y="3116090"/>
                  <a:ext cx="1919537" cy="0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rot="5400000">
                <a:off x="1917126" y="2629559"/>
                <a:ext cx="990522" cy="1587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>
                <a:off x="2079072" y="2620035"/>
                <a:ext cx="990522" cy="1587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>
                <a:off x="2221966" y="2627971"/>
                <a:ext cx="990522" cy="1587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rot="5400000">
                <a:off x="2374386" y="2627971"/>
                <a:ext cx="990522" cy="1587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>
                <a:off x="2534744" y="2610510"/>
                <a:ext cx="990522" cy="1588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5400000">
                <a:off x="2695103" y="2627971"/>
                <a:ext cx="990522" cy="1587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3304018" y="2476377"/>
                <a:ext cx="1281011" cy="1588"/>
              </a:xfrm>
              <a:prstGeom prst="line">
                <a:avLst/>
              </a:prstGeom>
              <a:ln w="19050">
                <a:solidFill>
                  <a:srgbClr val="CC0066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953" name="Group 79"/>
              <p:cNvGrpSpPr>
                <a:grpSpLocks/>
              </p:cNvGrpSpPr>
              <p:nvPr/>
            </p:nvGrpSpPr>
            <p:grpSpPr bwMode="auto">
              <a:xfrm>
                <a:off x="2370667" y="2319862"/>
                <a:ext cx="1615440" cy="701046"/>
                <a:chOff x="2370667" y="2319862"/>
                <a:chExt cx="1615440" cy="701046"/>
              </a:xfrm>
            </p:grpSpPr>
            <p:sp>
              <p:nvSpPr>
                <p:cNvPr id="61" name="Oval 60"/>
                <p:cNvSpPr>
                  <a:spLocks noChangeAspect="1"/>
                </p:cNvSpPr>
                <p:nvPr/>
              </p:nvSpPr>
              <p:spPr>
                <a:xfrm>
                  <a:off x="2370313" y="2319227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514794" y="2598605"/>
                  <a:ext cx="90500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2667214" y="2750993"/>
                  <a:ext cx="90500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981580" y="2836711"/>
                  <a:ext cx="92087" cy="904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5" name="Oval 64"/>
                <p:cNvSpPr>
                  <a:spLocks noChangeAspect="1"/>
                </p:cNvSpPr>
                <p:nvPr/>
              </p:nvSpPr>
              <p:spPr>
                <a:xfrm>
                  <a:off x="3345165" y="2903381"/>
                  <a:ext cx="90499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3581733" y="2920842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7" name="Oval 66"/>
                <p:cNvSpPr>
                  <a:spLocks noChangeAspect="1"/>
                </p:cNvSpPr>
                <p:nvPr/>
              </p:nvSpPr>
              <p:spPr>
                <a:xfrm>
                  <a:off x="3894512" y="2928779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3141939" y="2870046"/>
                  <a:ext cx="90499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2821222" y="2819250"/>
                  <a:ext cx="90499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8954" name="Group 80"/>
              <p:cNvGrpSpPr>
                <a:grpSpLocks/>
              </p:cNvGrpSpPr>
              <p:nvPr/>
            </p:nvGrpSpPr>
            <p:grpSpPr bwMode="auto">
              <a:xfrm>
                <a:off x="2379134" y="2345266"/>
                <a:ext cx="1615440" cy="684112"/>
                <a:chOff x="4937760" y="2489196"/>
                <a:chExt cx="1615440" cy="684112"/>
              </a:xfrm>
            </p:grpSpPr>
            <p:sp>
              <p:nvSpPr>
                <p:cNvPr id="70" name="Oval 69"/>
                <p:cNvSpPr>
                  <a:spLocks noChangeAspect="1"/>
                </p:cNvSpPr>
                <p:nvPr/>
              </p:nvSpPr>
              <p:spPr>
                <a:xfrm flipV="1">
                  <a:off x="4938465" y="3080645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1" name="Oval 70"/>
                <p:cNvSpPr>
                  <a:spLocks noChangeAspect="1"/>
                </p:cNvSpPr>
                <p:nvPr/>
              </p:nvSpPr>
              <p:spPr>
                <a:xfrm flipV="1">
                  <a:off x="5082946" y="2801267"/>
                  <a:ext cx="90500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Oval 71"/>
                <p:cNvSpPr>
                  <a:spLocks noChangeAspect="1"/>
                </p:cNvSpPr>
                <p:nvPr/>
              </p:nvSpPr>
              <p:spPr>
                <a:xfrm flipV="1">
                  <a:off x="5235366" y="2648879"/>
                  <a:ext cx="90500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Oval 72"/>
                <p:cNvSpPr>
                  <a:spLocks noChangeAspect="1"/>
                </p:cNvSpPr>
                <p:nvPr/>
              </p:nvSpPr>
              <p:spPr>
                <a:xfrm flipV="1">
                  <a:off x="5549732" y="2547287"/>
                  <a:ext cx="90500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 flipV="1">
                  <a:off x="5911729" y="2496491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 flipV="1">
                  <a:off x="6148298" y="2488555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6" name="Oval 75"/>
                <p:cNvSpPr>
                  <a:spLocks noChangeAspect="1"/>
                </p:cNvSpPr>
                <p:nvPr/>
              </p:nvSpPr>
              <p:spPr>
                <a:xfrm flipV="1">
                  <a:off x="6461076" y="2488555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 flipV="1">
                  <a:off x="5708503" y="2521889"/>
                  <a:ext cx="92087" cy="9206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 flipV="1">
                  <a:off x="5389374" y="2582210"/>
                  <a:ext cx="90499" cy="904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81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38955" name="TextBox 81"/>
              <p:cNvSpPr txBox="1">
                <a:spLocks noChangeArrowheads="1"/>
              </p:cNvSpPr>
              <p:nvPr/>
            </p:nvSpPr>
            <p:spPr bwMode="auto">
              <a:xfrm>
                <a:off x="2379134" y="299719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..</a:t>
                </a:r>
              </a:p>
            </p:txBody>
          </p:sp>
          <p:sp>
            <p:nvSpPr>
              <p:cNvPr id="38956" name="TextBox 83"/>
              <p:cNvSpPr txBox="1">
                <a:spLocks noChangeArrowheads="1"/>
              </p:cNvSpPr>
              <p:nvPr/>
            </p:nvSpPr>
            <p:spPr bwMode="auto">
              <a:xfrm>
                <a:off x="1015998" y="2184402"/>
                <a:ext cx="1066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solidFill>
                      <a:srgbClr val="7030A0"/>
                    </a:solidFill>
                  </a:rPr>
                  <a:t>Potential</a:t>
                </a:r>
              </a:p>
            </p:txBody>
          </p:sp>
          <p:sp>
            <p:nvSpPr>
              <p:cNvPr id="38957" name="TextBox 84"/>
              <p:cNvSpPr txBox="1">
                <a:spLocks noChangeArrowheads="1"/>
              </p:cNvSpPr>
              <p:nvPr/>
            </p:nvSpPr>
            <p:spPr bwMode="auto">
              <a:xfrm>
                <a:off x="1210733" y="2802583"/>
                <a:ext cx="9144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b="1">
                    <a:solidFill>
                      <a:srgbClr val="008000"/>
                    </a:solidFill>
                  </a:rPr>
                  <a:t>Energy</a:t>
                </a: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10800000">
                <a:off x="1981324" y="2362086"/>
                <a:ext cx="381050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2006727" y="2970051"/>
                <a:ext cx="381050" cy="1587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60" name="TextBox 88"/>
              <p:cNvSpPr txBox="1">
                <a:spLocks noChangeArrowheads="1"/>
              </p:cNvSpPr>
              <p:nvPr/>
            </p:nvSpPr>
            <p:spPr bwMode="auto">
              <a:xfrm>
                <a:off x="3581400" y="1371600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S</a:t>
                </a:r>
              </a:p>
            </p:txBody>
          </p:sp>
          <p:sp>
            <p:nvSpPr>
              <p:cNvPr id="38961" name="TextBox 89"/>
              <p:cNvSpPr txBox="1">
                <a:spLocks noChangeArrowheads="1"/>
              </p:cNvSpPr>
              <p:nvPr/>
            </p:nvSpPr>
            <p:spPr bwMode="auto">
              <a:xfrm>
                <a:off x="1608664" y="1371600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92D050"/>
                    </a:solidFill>
                  </a:rPr>
                  <a:t>M</a:t>
                </a:r>
              </a:p>
            </p:txBody>
          </p:sp>
          <p:sp>
            <p:nvSpPr>
              <p:cNvPr id="38962" name="TextBox 90"/>
              <p:cNvSpPr txBox="1">
                <a:spLocks noChangeArrowheads="1"/>
              </p:cNvSpPr>
              <p:nvPr/>
            </p:nvSpPr>
            <p:spPr bwMode="auto">
              <a:xfrm>
                <a:off x="1947332" y="1371600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FFFF00"/>
                    </a:solidFill>
                  </a:rPr>
                  <a:t>O</a:t>
                </a:r>
              </a:p>
            </p:txBody>
          </p:sp>
        </p:grpSp>
        <p:grpSp>
          <p:nvGrpSpPr>
            <p:cNvPr id="38918" name="Group 169"/>
            <p:cNvGrpSpPr>
              <a:grpSpLocks/>
            </p:cNvGrpSpPr>
            <p:nvPr/>
          </p:nvGrpSpPr>
          <p:grpSpPr bwMode="auto">
            <a:xfrm>
              <a:off x="1041400" y="3506788"/>
              <a:ext cx="2311400" cy="1606550"/>
              <a:chOff x="1041402" y="3505994"/>
              <a:chExt cx="2311398" cy="1607873"/>
            </a:xfrm>
          </p:grpSpPr>
          <p:grpSp>
            <p:nvGrpSpPr>
              <p:cNvPr id="38919" name="Group 162"/>
              <p:cNvGrpSpPr>
                <a:grpSpLocks/>
              </p:cNvGrpSpPr>
              <p:nvPr/>
            </p:nvGrpSpPr>
            <p:grpSpPr bwMode="auto">
              <a:xfrm>
                <a:off x="1524000" y="3505994"/>
                <a:ext cx="1828800" cy="1607873"/>
                <a:chOff x="1524000" y="3505994"/>
                <a:chExt cx="1828800" cy="1607873"/>
              </a:xfrm>
            </p:grpSpPr>
            <p:cxnSp>
              <p:nvCxnSpPr>
                <p:cNvPr id="145" name="Straight Arrow Connector 144"/>
                <p:cNvCxnSpPr/>
                <p:nvPr/>
              </p:nvCxnSpPr>
              <p:spPr>
                <a:xfrm rot="5400000" flipH="1" flipV="1">
                  <a:off x="724832" y="4305164"/>
                  <a:ext cx="1599928" cy="1588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1524002" y="5105922"/>
                  <a:ext cx="1828798" cy="1589"/>
                </a:xfrm>
                <a:prstGeom prst="straightConnector1">
                  <a:avLst/>
                </a:prstGeom>
                <a:ln w="25400">
                  <a:solidFill>
                    <a:schemeClr val="accent1">
                      <a:lumMod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1169488" y="4486288"/>
                  <a:ext cx="1218615" cy="1588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5400000">
                  <a:off x="1312363" y="4486288"/>
                  <a:ext cx="1218615" cy="1588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5400000">
                  <a:off x="1463968" y="4495026"/>
                  <a:ext cx="1220204" cy="1588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5400000">
                  <a:off x="1624306" y="4495026"/>
                  <a:ext cx="1220204" cy="1587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5400000">
                  <a:off x="1006769" y="4495026"/>
                  <a:ext cx="1220204" cy="1588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5400000">
                  <a:off x="1794962" y="4503766"/>
                  <a:ext cx="1218616" cy="1588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5400000">
                  <a:off x="2530767" y="4495026"/>
                  <a:ext cx="1220204" cy="1588"/>
                </a:xfrm>
                <a:prstGeom prst="line">
                  <a:avLst/>
                </a:prstGeom>
                <a:ln w="25400">
                  <a:solidFill>
                    <a:srgbClr val="CC0066"/>
                  </a:solidFill>
                  <a:prstDash val="dash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Freeform 159"/>
                <p:cNvSpPr/>
                <p:nvPr/>
              </p:nvSpPr>
              <p:spPr>
                <a:xfrm>
                  <a:off x="1531940" y="3961981"/>
                  <a:ext cx="1617660" cy="897677"/>
                </a:xfrm>
                <a:custGeom>
                  <a:avLst/>
                  <a:gdLst>
                    <a:gd name="connsiteX0" fmla="*/ 0 w 1617133"/>
                    <a:gd name="connsiteY0" fmla="*/ 764822 h 764822"/>
                    <a:gd name="connsiteX1" fmla="*/ 279400 w 1617133"/>
                    <a:gd name="connsiteY1" fmla="*/ 426155 h 764822"/>
                    <a:gd name="connsiteX2" fmla="*/ 474133 w 1617133"/>
                    <a:gd name="connsiteY2" fmla="*/ 248355 h 764822"/>
                    <a:gd name="connsiteX3" fmla="*/ 702733 w 1617133"/>
                    <a:gd name="connsiteY3" fmla="*/ 112888 h 764822"/>
                    <a:gd name="connsiteX4" fmla="*/ 1100666 w 1617133"/>
                    <a:gd name="connsiteY4" fmla="*/ 19755 h 764822"/>
                    <a:gd name="connsiteX5" fmla="*/ 1388533 w 1617133"/>
                    <a:gd name="connsiteY5" fmla="*/ 2822 h 764822"/>
                    <a:gd name="connsiteX6" fmla="*/ 1617133 w 1617133"/>
                    <a:gd name="connsiteY6" fmla="*/ 2822 h 764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7133" h="764822">
                      <a:moveTo>
                        <a:pt x="0" y="764822"/>
                      </a:moveTo>
                      <a:cubicBezTo>
                        <a:pt x="100189" y="638527"/>
                        <a:pt x="200378" y="512233"/>
                        <a:pt x="279400" y="426155"/>
                      </a:cubicBezTo>
                      <a:cubicBezTo>
                        <a:pt x="358422" y="340077"/>
                        <a:pt x="403578" y="300566"/>
                        <a:pt x="474133" y="248355"/>
                      </a:cubicBezTo>
                      <a:cubicBezTo>
                        <a:pt x="544688" y="196144"/>
                        <a:pt x="598311" y="150988"/>
                        <a:pt x="702733" y="112888"/>
                      </a:cubicBezTo>
                      <a:cubicBezTo>
                        <a:pt x="807155" y="74788"/>
                        <a:pt x="986366" y="38099"/>
                        <a:pt x="1100666" y="19755"/>
                      </a:cubicBezTo>
                      <a:cubicBezTo>
                        <a:pt x="1214966" y="1411"/>
                        <a:pt x="1302455" y="5644"/>
                        <a:pt x="1388533" y="2822"/>
                      </a:cubicBezTo>
                      <a:cubicBezTo>
                        <a:pt x="1474611" y="0"/>
                        <a:pt x="1545872" y="1411"/>
                        <a:pt x="1617133" y="2822"/>
                      </a:cubicBezTo>
                    </a:path>
                  </a:pathLst>
                </a:custGeom>
                <a:ln w="25400">
                  <a:solidFill>
                    <a:srgbClr val="7030A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2" name="Straight Connector 161"/>
                <p:cNvCxnSpPr/>
                <p:nvPr/>
              </p:nvCxnSpPr>
              <p:spPr>
                <a:xfrm flipH="1" flipV="1">
                  <a:off x="1524002" y="3954038"/>
                  <a:ext cx="1625598" cy="3178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25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920" name="TextBox 164"/>
              <p:cNvSpPr txBox="1">
                <a:spLocks noChangeArrowheads="1"/>
              </p:cNvSpPr>
              <p:nvPr/>
            </p:nvSpPr>
            <p:spPr bwMode="auto">
              <a:xfrm>
                <a:off x="1041402" y="4191000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l-GR" b="1">
                    <a:solidFill>
                      <a:srgbClr val="FF0000"/>
                    </a:solidFill>
                  </a:rPr>
                  <a:t>Ψ</a:t>
                </a:r>
                <a:r>
                  <a:rPr lang="en-US" b="1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 rot="5400000">
                <a:off x="990227" y="4419558"/>
                <a:ext cx="913564" cy="1587"/>
              </a:xfrm>
              <a:prstGeom prst="line">
                <a:avLst/>
              </a:prstGeom>
              <a:ln w="158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371602" y="4877134"/>
                <a:ext cx="381000" cy="1589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915" name="Rectangle 63"/>
          <p:cNvSpPr>
            <a:spLocks noChangeArrowheads="1"/>
          </p:cNvSpPr>
          <p:nvPr/>
        </p:nvSpPr>
        <p:spPr bwMode="auto">
          <a:xfrm>
            <a:off x="1066800" y="762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Band diagram of MOS system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657600" y="1100138"/>
            <a:ext cx="5334000" cy="4616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rgbClr val="C00000"/>
                </a:solidFill>
              </a:rPr>
              <a:t>Band bends on application of a gate voltage, leading to redistribution of  carrier underneath the oxide layer.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rgbClr val="3333CC"/>
                </a:solidFill>
              </a:rPr>
              <a:t>Either the majority carrier or minority carriers will be attracted, depending upon the polarity of the applied voltage and substrate doping nature.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rgbClr val="009900"/>
                </a:solidFill>
              </a:rPr>
              <a:t>The measurement parameter is the surface potential</a:t>
            </a:r>
            <a:r>
              <a:rPr lang="en-US" sz="2200" b="1" dirty="0">
                <a:solidFill>
                  <a:srgbClr val="3333CC"/>
                </a:solidFill>
              </a:rPr>
              <a:t> (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</a:t>
            </a:r>
            <a:r>
              <a:rPr lang="en-US" sz="2200" b="1" baseline="-25000" dirty="0">
                <a:solidFill>
                  <a:srgbClr val="FF0000"/>
                </a:solidFill>
                <a:sym typeface="Symbol"/>
              </a:rPr>
              <a:t>s</a:t>
            </a:r>
            <a:r>
              <a:rPr lang="en-US" sz="2200" b="1" dirty="0">
                <a:solidFill>
                  <a:srgbClr val="3333CC"/>
                </a:solidFill>
              </a:rPr>
              <a:t>).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chemeClr val="accent5">
                    <a:lumMod val="10000"/>
                  </a:schemeClr>
                </a:solidFill>
              </a:rPr>
              <a:t>Surface potential is positive when band bend downward and it is negative when it bend upward.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 bwMode="auto">
          <a:xfrm>
            <a:off x="809470" y="1005590"/>
            <a:ext cx="152445" cy="1981794"/>
          </a:xfrm>
          <a:prstGeom prst="rect">
            <a:avLst/>
          </a:prstGeom>
          <a:solidFill>
            <a:srgbClr val="CC0099"/>
          </a:solidFill>
          <a:ln>
            <a:noFill/>
          </a:ln>
          <a:scene3d>
            <a:camera prst="isometricOffAxis1Left"/>
            <a:lightRig rig="flat" dir="t"/>
          </a:scene3d>
          <a:sp3d extrusionH="1060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39" name="Text Box 207"/>
          <p:cNvSpPr txBox="1">
            <a:spLocks noChangeArrowheads="1"/>
          </p:cNvSpPr>
          <p:nvPr/>
        </p:nvSpPr>
        <p:spPr bwMode="auto">
          <a:xfrm>
            <a:off x="990600" y="92075"/>
            <a:ext cx="769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25E3B"/>
                </a:solidFill>
              </a:rPr>
              <a:t>3-D band alignment in a MOSEFT</a:t>
            </a:r>
          </a:p>
        </p:txBody>
      </p:sp>
      <p:grpSp>
        <p:nvGrpSpPr>
          <p:cNvPr id="39940" name="Group 369"/>
          <p:cNvGrpSpPr>
            <a:grpSpLocks/>
          </p:cNvGrpSpPr>
          <p:nvPr/>
        </p:nvGrpSpPr>
        <p:grpSpPr bwMode="auto">
          <a:xfrm>
            <a:off x="1446213" y="990600"/>
            <a:ext cx="1649412" cy="2347913"/>
            <a:chOff x="381000" y="1143000"/>
            <a:chExt cx="1648920" cy="2347210"/>
          </a:xfrm>
        </p:grpSpPr>
        <p:grpSp>
          <p:nvGrpSpPr>
            <p:cNvPr id="40057" name="Group 319"/>
            <p:cNvGrpSpPr>
              <a:grpSpLocks/>
            </p:cNvGrpSpPr>
            <p:nvPr/>
          </p:nvGrpSpPr>
          <p:grpSpPr bwMode="auto">
            <a:xfrm>
              <a:off x="381000" y="1143000"/>
              <a:ext cx="1648920" cy="2026170"/>
              <a:chOff x="381000" y="1860030"/>
              <a:chExt cx="1648920" cy="202617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81000" y="1905000"/>
                <a:ext cx="152400" cy="19812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34650" y="1905000"/>
                <a:ext cx="152400" cy="1981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87050" y="1905000"/>
                <a:ext cx="152400" cy="1981200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836950" y="1892510"/>
                <a:ext cx="152400" cy="19812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981860" y="1892510"/>
                <a:ext cx="152400" cy="198120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1145500" y="1905000"/>
                <a:ext cx="152400" cy="19812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1295400" y="1890010"/>
                <a:ext cx="152400" cy="1981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1417820" y="1890010"/>
                <a:ext cx="152400" cy="1981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1525250" y="1875020"/>
                <a:ext cx="152400" cy="19812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647670" y="1892510"/>
                <a:ext cx="152400" cy="198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1845040" y="1860030"/>
                <a:ext cx="152400" cy="19812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1877520" y="1887510"/>
                <a:ext cx="152400" cy="1981200"/>
              </a:xfrm>
              <a:prstGeom prst="rect">
                <a:avLst/>
              </a:prstGeom>
              <a:solidFill>
                <a:srgbClr val="6600CC"/>
              </a:solidFill>
              <a:ln>
                <a:noFill/>
              </a:ln>
              <a:scene3d>
                <a:camera prst="isometricOffAxis1Left"/>
                <a:lightRig rig="sunset" dir="t"/>
              </a:scene3d>
              <a:sp3d extrusionH="10604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381000" y="3185501"/>
              <a:ext cx="1553698" cy="304709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26000">
                  <a:srgbClr val="009900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9941" name="Group 169"/>
          <p:cNvGrpSpPr>
            <a:grpSpLocks/>
          </p:cNvGrpSpPr>
          <p:nvPr/>
        </p:nvGrpSpPr>
        <p:grpSpPr bwMode="auto">
          <a:xfrm>
            <a:off x="865188" y="5022850"/>
            <a:ext cx="2197100" cy="1606550"/>
            <a:chOff x="1041402" y="3505994"/>
            <a:chExt cx="2311398" cy="1607873"/>
          </a:xfrm>
        </p:grpSpPr>
        <p:grpSp>
          <p:nvGrpSpPr>
            <p:cNvPr id="40042" name="Group 162"/>
            <p:cNvGrpSpPr>
              <a:grpSpLocks/>
            </p:cNvGrpSpPr>
            <p:nvPr/>
          </p:nvGrpSpPr>
          <p:grpSpPr bwMode="auto">
            <a:xfrm>
              <a:off x="1524000" y="3505994"/>
              <a:ext cx="1828800" cy="1607873"/>
              <a:chOff x="1524000" y="3505994"/>
              <a:chExt cx="1828800" cy="1607873"/>
            </a:xfrm>
          </p:grpSpPr>
          <p:cxnSp>
            <p:nvCxnSpPr>
              <p:cNvPr id="377" name="Straight Arrow Connector 376"/>
              <p:cNvCxnSpPr/>
              <p:nvPr/>
            </p:nvCxnSpPr>
            <p:spPr>
              <a:xfrm rot="5400000" flipH="1" flipV="1">
                <a:off x="724926" y="4305124"/>
                <a:ext cx="1599929" cy="1671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>
                <a:off x="1524056" y="5105923"/>
                <a:ext cx="1828744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 rot="5400000">
                <a:off x="1169436" y="4486248"/>
                <a:ext cx="1218616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rot="5400000">
                <a:off x="1313063" y="4486248"/>
                <a:ext cx="1218616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rot="5400000">
                <a:off x="1464248" y="4494986"/>
                <a:ext cx="1220204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/>
            </p:nvCxnSpPr>
            <p:spPr>
              <a:xfrm rot="5400000">
                <a:off x="1624576" y="4494986"/>
                <a:ext cx="1220204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rot="5400000">
                <a:off x="1006644" y="4494986"/>
                <a:ext cx="1220204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rot="5400000">
                <a:off x="1795719" y="4503724"/>
                <a:ext cx="1218615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 rot="5400000">
                <a:off x="2531432" y="4494986"/>
                <a:ext cx="1220204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6" name="Freeform 385"/>
              <p:cNvSpPr/>
              <p:nvPr/>
            </p:nvSpPr>
            <p:spPr>
              <a:xfrm>
                <a:off x="1532407" y="3961982"/>
                <a:ext cx="1616643" cy="897676"/>
              </a:xfrm>
              <a:custGeom>
                <a:avLst/>
                <a:gdLst>
                  <a:gd name="connsiteX0" fmla="*/ 0 w 1617133"/>
                  <a:gd name="connsiteY0" fmla="*/ 764822 h 764822"/>
                  <a:gd name="connsiteX1" fmla="*/ 279400 w 1617133"/>
                  <a:gd name="connsiteY1" fmla="*/ 426155 h 764822"/>
                  <a:gd name="connsiteX2" fmla="*/ 474133 w 1617133"/>
                  <a:gd name="connsiteY2" fmla="*/ 248355 h 764822"/>
                  <a:gd name="connsiteX3" fmla="*/ 702733 w 1617133"/>
                  <a:gd name="connsiteY3" fmla="*/ 112888 h 764822"/>
                  <a:gd name="connsiteX4" fmla="*/ 1100666 w 1617133"/>
                  <a:gd name="connsiteY4" fmla="*/ 19755 h 764822"/>
                  <a:gd name="connsiteX5" fmla="*/ 1388533 w 1617133"/>
                  <a:gd name="connsiteY5" fmla="*/ 2822 h 764822"/>
                  <a:gd name="connsiteX6" fmla="*/ 1617133 w 1617133"/>
                  <a:gd name="connsiteY6" fmla="*/ 2822 h 76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7133" h="764822">
                    <a:moveTo>
                      <a:pt x="0" y="764822"/>
                    </a:moveTo>
                    <a:cubicBezTo>
                      <a:pt x="100189" y="638527"/>
                      <a:pt x="200378" y="512233"/>
                      <a:pt x="279400" y="426155"/>
                    </a:cubicBezTo>
                    <a:cubicBezTo>
                      <a:pt x="358422" y="340077"/>
                      <a:pt x="403578" y="300566"/>
                      <a:pt x="474133" y="248355"/>
                    </a:cubicBezTo>
                    <a:cubicBezTo>
                      <a:pt x="544688" y="196144"/>
                      <a:pt x="598311" y="150988"/>
                      <a:pt x="702733" y="112888"/>
                    </a:cubicBezTo>
                    <a:cubicBezTo>
                      <a:pt x="807155" y="74788"/>
                      <a:pt x="986366" y="38099"/>
                      <a:pt x="1100666" y="19755"/>
                    </a:cubicBezTo>
                    <a:cubicBezTo>
                      <a:pt x="1214966" y="1411"/>
                      <a:pt x="1302455" y="5644"/>
                      <a:pt x="1388533" y="2822"/>
                    </a:cubicBezTo>
                    <a:cubicBezTo>
                      <a:pt x="1474611" y="0"/>
                      <a:pt x="1545872" y="1411"/>
                      <a:pt x="1617133" y="2822"/>
                    </a:cubicBezTo>
                  </a:path>
                </a:pathLst>
              </a:custGeom>
              <a:ln w="254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7" name="Straight Connector 386"/>
              <p:cNvCxnSpPr/>
              <p:nvPr/>
            </p:nvCxnSpPr>
            <p:spPr>
              <a:xfrm flipH="1" flipV="1">
                <a:off x="1524056" y="3954038"/>
                <a:ext cx="1624994" cy="3178"/>
              </a:xfrm>
              <a:prstGeom prst="line">
                <a:avLst/>
              </a:prstGeom>
              <a:ln w="12700">
                <a:solidFill>
                  <a:schemeClr val="accent1">
                    <a:lumMod val="25000"/>
                  </a:schemeClr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043" name="TextBox 164"/>
            <p:cNvSpPr txBox="1">
              <a:spLocks noChangeArrowheads="1"/>
            </p:cNvSpPr>
            <p:nvPr/>
          </p:nvSpPr>
          <p:spPr bwMode="auto">
            <a:xfrm>
              <a:off x="1041402" y="4191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b="1">
                  <a:solidFill>
                    <a:srgbClr val="FF0000"/>
                  </a:solidFill>
                </a:rPr>
                <a:t>Ψ</a:t>
              </a:r>
              <a:r>
                <a:rPr lang="en-US" b="1" baseline="-250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75" name="Straight Connector 374"/>
            <p:cNvCxnSpPr/>
            <p:nvPr/>
          </p:nvCxnSpPr>
          <p:spPr>
            <a:xfrm rot="5400000">
              <a:off x="989615" y="4419518"/>
              <a:ext cx="913565" cy="1670"/>
            </a:xfrm>
            <a:prstGeom prst="line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1372079" y="4877135"/>
              <a:ext cx="380779" cy="1588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2" name="Group 387"/>
          <p:cNvGrpSpPr>
            <a:grpSpLocks/>
          </p:cNvGrpSpPr>
          <p:nvPr/>
        </p:nvGrpSpPr>
        <p:grpSpPr bwMode="auto">
          <a:xfrm>
            <a:off x="-26988" y="3354388"/>
            <a:ext cx="3257551" cy="1595437"/>
            <a:chOff x="4648200" y="2065338"/>
            <a:chExt cx="3257550" cy="1595437"/>
          </a:xfrm>
        </p:grpSpPr>
        <p:cxnSp>
          <p:nvCxnSpPr>
            <p:cNvPr id="389" name="Straight Arrow Connector 388"/>
            <p:cNvCxnSpPr/>
            <p:nvPr/>
          </p:nvCxnSpPr>
          <p:spPr bwMode="auto">
            <a:xfrm rot="5400000" flipH="1" flipV="1">
              <a:off x="5384801" y="2743200"/>
              <a:ext cx="1219200" cy="0"/>
            </a:xfrm>
            <a:prstGeom prst="straightConnector1">
              <a:avLst/>
            </a:prstGeom>
            <a:ln w="25400">
              <a:solidFill>
                <a:schemeClr val="accent1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04" name="Group 82"/>
            <p:cNvGrpSpPr>
              <a:grpSpLocks/>
            </p:cNvGrpSpPr>
            <p:nvPr/>
          </p:nvGrpSpPr>
          <p:grpSpPr bwMode="auto">
            <a:xfrm>
              <a:off x="5841846" y="3242891"/>
              <a:ext cx="2063904" cy="417884"/>
              <a:chOff x="2209800" y="3014126"/>
              <a:chExt cx="2064173" cy="417851"/>
            </a:xfrm>
          </p:grpSpPr>
          <p:sp>
            <p:nvSpPr>
              <p:cNvPr id="40037" name="TextBox 28"/>
              <p:cNvSpPr txBox="1">
                <a:spLocks noChangeArrowheads="1"/>
              </p:cNvSpPr>
              <p:nvPr/>
            </p:nvSpPr>
            <p:spPr bwMode="auto">
              <a:xfrm>
                <a:off x="2209800" y="3124200"/>
                <a:ext cx="3810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b="1"/>
                  <a:t>x</a:t>
                </a:r>
                <a:r>
                  <a:rPr lang="en-US" sz="1400" b="1" baseline="-25000"/>
                  <a:t>1</a:t>
                </a:r>
              </a:p>
            </p:txBody>
          </p:sp>
          <p:sp>
            <p:nvSpPr>
              <p:cNvPr id="40038" name="TextBox 31"/>
              <p:cNvSpPr txBox="1">
                <a:spLocks noChangeArrowheads="1"/>
              </p:cNvSpPr>
              <p:nvPr/>
            </p:nvSpPr>
            <p:spPr bwMode="auto">
              <a:xfrm>
                <a:off x="3750734" y="3073395"/>
                <a:ext cx="3810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b="1"/>
                  <a:t>x</a:t>
                </a:r>
                <a:r>
                  <a:rPr lang="en-US" sz="1400" b="1" baseline="-25000"/>
                  <a:t>n</a:t>
                </a:r>
              </a:p>
            </p:txBody>
          </p:sp>
          <p:sp>
            <p:nvSpPr>
              <p:cNvPr id="40039" name="TextBox 41"/>
              <p:cNvSpPr txBox="1">
                <a:spLocks noChangeArrowheads="1"/>
              </p:cNvSpPr>
              <p:nvPr/>
            </p:nvSpPr>
            <p:spPr bwMode="auto">
              <a:xfrm>
                <a:off x="2556932" y="3124200"/>
                <a:ext cx="3810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b="1"/>
                  <a:t>x</a:t>
                </a:r>
                <a:r>
                  <a:rPr lang="en-US" sz="1400" b="1" baseline="-25000"/>
                  <a:t>3</a:t>
                </a:r>
              </a:p>
            </p:txBody>
          </p:sp>
          <p:sp>
            <p:nvSpPr>
              <p:cNvPr id="40040" name="TextBox 42"/>
              <p:cNvSpPr txBox="1">
                <a:spLocks noChangeArrowheads="1"/>
              </p:cNvSpPr>
              <p:nvPr/>
            </p:nvSpPr>
            <p:spPr bwMode="auto">
              <a:xfrm>
                <a:off x="2819400" y="3014126"/>
                <a:ext cx="914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/>
                  <a:t>………</a:t>
                </a:r>
              </a:p>
            </p:txBody>
          </p:sp>
          <p:cxnSp>
            <p:nvCxnSpPr>
              <p:cNvPr id="427" name="Straight Arrow Connector 426"/>
              <p:cNvCxnSpPr/>
              <p:nvPr/>
            </p:nvCxnSpPr>
            <p:spPr>
              <a:xfrm flipV="1">
                <a:off x="2354436" y="3116090"/>
                <a:ext cx="1919537" cy="0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1" name="Straight Connector 390"/>
            <p:cNvCxnSpPr/>
            <p:nvPr/>
          </p:nvCxnSpPr>
          <p:spPr bwMode="auto">
            <a:xfrm rot="5400000">
              <a:off x="5549107" y="2858294"/>
              <a:ext cx="990600" cy="1588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 bwMode="auto">
            <a:xfrm rot="5400000">
              <a:off x="5711032" y="2848769"/>
              <a:ext cx="990600" cy="1588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 bwMode="auto">
            <a:xfrm rot="5400000">
              <a:off x="5853906" y="2856706"/>
              <a:ext cx="990600" cy="1588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 bwMode="auto">
            <a:xfrm rot="5400000">
              <a:off x="6006306" y="2856706"/>
              <a:ext cx="990600" cy="1588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 bwMode="auto">
            <a:xfrm rot="5400000">
              <a:off x="6166644" y="2839244"/>
              <a:ext cx="990600" cy="1587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 bwMode="auto">
            <a:xfrm rot="5400000">
              <a:off x="6326981" y="2856706"/>
              <a:ext cx="990600" cy="1588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 bwMode="auto">
            <a:xfrm rot="5400000">
              <a:off x="6935788" y="2705100"/>
              <a:ext cx="1281112" cy="1587"/>
            </a:xfrm>
            <a:prstGeom prst="line">
              <a:avLst/>
            </a:prstGeom>
            <a:ln w="19050">
              <a:solidFill>
                <a:srgbClr val="CC0066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12" name="Group 79"/>
            <p:cNvGrpSpPr>
              <a:grpSpLocks/>
            </p:cNvGrpSpPr>
            <p:nvPr/>
          </p:nvGrpSpPr>
          <p:grpSpPr bwMode="auto">
            <a:xfrm>
              <a:off x="6002692" y="2548573"/>
              <a:ext cx="1615229" cy="701101"/>
              <a:chOff x="2370667" y="2319862"/>
              <a:chExt cx="1615440" cy="701046"/>
            </a:xfrm>
          </p:grpSpPr>
          <p:sp>
            <p:nvSpPr>
              <p:cNvPr id="414" name="Oval 413"/>
              <p:cNvSpPr>
                <a:spLocks noChangeAspect="1"/>
              </p:cNvSpPr>
              <p:nvPr/>
            </p:nvSpPr>
            <p:spPr>
              <a:xfrm>
                <a:off x="2370313" y="2319227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5" name="Oval 414"/>
              <p:cNvSpPr>
                <a:spLocks noChangeAspect="1"/>
              </p:cNvSpPr>
              <p:nvPr/>
            </p:nvSpPr>
            <p:spPr>
              <a:xfrm>
                <a:off x="2514795" y="2598605"/>
                <a:ext cx="90499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6" name="Oval 415"/>
              <p:cNvSpPr>
                <a:spLocks noChangeAspect="1"/>
              </p:cNvSpPr>
              <p:nvPr/>
            </p:nvSpPr>
            <p:spPr>
              <a:xfrm>
                <a:off x="2667215" y="2750993"/>
                <a:ext cx="90499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7" name="Oval 416"/>
              <p:cNvSpPr>
                <a:spLocks noChangeAspect="1"/>
              </p:cNvSpPr>
              <p:nvPr/>
            </p:nvSpPr>
            <p:spPr>
              <a:xfrm>
                <a:off x="2981581" y="2836711"/>
                <a:ext cx="92087" cy="90480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8" name="Oval 417"/>
              <p:cNvSpPr>
                <a:spLocks noChangeAspect="1"/>
              </p:cNvSpPr>
              <p:nvPr/>
            </p:nvSpPr>
            <p:spPr>
              <a:xfrm>
                <a:off x="3345165" y="2903381"/>
                <a:ext cx="90500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9" name="Oval 418"/>
              <p:cNvSpPr>
                <a:spLocks noChangeAspect="1"/>
              </p:cNvSpPr>
              <p:nvPr/>
            </p:nvSpPr>
            <p:spPr>
              <a:xfrm>
                <a:off x="3581734" y="2920842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0" name="Oval 419"/>
              <p:cNvSpPr>
                <a:spLocks noChangeAspect="1"/>
              </p:cNvSpPr>
              <p:nvPr/>
            </p:nvSpPr>
            <p:spPr>
              <a:xfrm>
                <a:off x="3894512" y="2928779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1" name="Oval 420"/>
              <p:cNvSpPr>
                <a:spLocks noChangeAspect="1"/>
              </p:cNvSpPr>
              <p:nvPr/>
            </p:nvSpPr>
            <p:spPr>
              <a:xfrm>
                <a:off x="3141939" y="2870046"/>
                <a:ext cx="90500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Oval 421"/>
              <p:cNvSpPr>
                <a:spLocks noChangeAspect="1"/>
              </p:cNvSpPr>
              <p:nvPr/>
            </p:nvSpPr>
            <p:spPr>
              <a:xfrm>
                <a:off x="2821222" y="2819250"/>
                <a:ext cx="90500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0013" name="Group 80"/>
            <p:cNvGrpSpPr>
              <a:grpSpLocks/>
            </p:cNvGrpSpPr>
            <p:nvPr/>
          </p:nvGrpSpPr>
          <p:grpSpPr bwMode="auto">
            <a:xfrm>
              <a:off x="6011158" y="2573979"/>
              <a:ext cx="1615229" cy="684166"/>
              <a:chOff x="4937760" y="2489196"/>
              <a:chExt cx="1615440" cy="684112"/>
            </a:xfrm>
          </p:grpSpPr>
          <p:sp>
            <p:nvSpPr>
              <p:cNvPr id="405" name="Oval 404"/>
              <p:cNvSpPr>
                <a:spLocks noChangeAspect="1"/>
              </p:cNvSpPr>
              <p:nvPr/>
            </p:nvSpPr>
            <p:spPr>
              <a:xfrm flipV="1">
                <a:off x="4938465" y="3080645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6" name="Oval 405"/>
              <p:cNvSpPr>
                <a:spLocks noChangeAspect="1"/>
              </p:cNvSpPr>
              <p:nvPr/>
            </p:nvSpPr>
            <p:spPr>
              <a:xfrm flipV="1">
                <a:off x="5082947" y="2801267"/>
                <a:ext cx="90499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Oval 406"/>
              <p:cNvSpPr>
                <a:spLocks noChangeAspect="1"/>
              </p:cNvSpPr>
              <p:nvPr/>
            </p:nvSpPr>
            <p:spPr>
              <a:xfrm flipV="1">
                <a:off x="5235367" y="2648879"/>
                <a:ext cx="90499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8" name="Oval 407"/>
              <p:cNvSpPr>
                <a:spLocks noChangeAspect="1"/>
              </p:cNvSpPr>
              <p:nvPr/>
            </p:nvSpPr>
            <p:spPr>
              <a:xfrm flipV="1">
                <a:off x="5549733" y="2547287"/>
                <a:ext cx="90499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9" name="Oval 408"/>
              <p:cNvSpPr>
                <a:spLocks noChangeAspect="1"/>
              </p:cNvSpPr>
              <p:nvPr/>
            </p:nvSpPr>
            <p:spPr>
              <a:xfrm flipV="1">
                <a:off x="5911730" y="2496491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0" name="Oval 409"/>
              <p:cNvSpPr>
                <a:spLocks noChangeAspect="1"/>
              </p:cNvSpPr>
              <p:nvPr/>
            </p:nvSpPr>
            <p:spPr>
              <a:xfrm flipV="1">
                <a:off x="6148298" y="2488555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1" name="Oval 410"/>
              <p:cNvSpPr>
                <a:spLocks noChangeAspect="1"/>
              </p:cNvSpPr>
              <p:nvPr/>
            </p:nvSpPr>
            <p:spPr>
              <a:xfrm flipV="1">
                <a:off x="6461077" y="2488555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>
                <a:spLocks noChangeAspect="1"/>
              </p:cNvSpPr>
              <p:nvPr/>
            </p:nvSpPr>
            <p:spPr>
              <a:xfrm flipV="1">
                <a:off x="5708504" y="2521889"/>
                <a:ext cx="92087" cy="92068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3" name="Oval 412"/>
              <p:cNvSpPr>
                <a:spLocks noChangeAspect="1"/>
              </p:cNvSpPr>
              <p:nvPr/>
            </p:nvSpPr>
            <p:spPr>
              <a:xfrm flipV="1">
                <a:off x="5389374" y="2582210"/>
                <a:ext cx="90500" cy="90481"/>
              </a:xfrm>
              <a:prstGeom prst="ellipse">
                <a:avLst/>
              </a:prstGeom>
              <a:gradFill flip="none" rotWithShape="1"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81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0014" name="TextBox 81"/>
            <p:cNvSpPr txBox="1">
              <a:spLocks noChangeArrowheads="1"/>
            </p:cNvSpPr>
            <p:nvPr/>
          </p:nvSpPr>
          <p:spPr bwMode="auto">
            <a:xfrm>
              <a:off x="6011158" y="3225959"/>
              <a:ext cx="380950" cy="369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..</a:t>
              </a:r>
            </a:p>
          </p:txBody>
        </p:sp>
        <p:sp>
          <p:nvSpPr>
            <p:cNvPr id="40015" name="TextBox 83"/>
            <p:cNvSpPr txBox="1">
              <a:spLocks noChangeArrowheads="1"/>
            </p:cNvSpPr>
            <p:nvPr/>
          </p:nvSpPr>
          <p:spPr bwMode="auto">
            <a:xfrm>
              <a:off x="4648200" y="2413102"/>
              <a:ext cx="1066661" cy="3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7030A0"/>
                  </a:solidFill>
                </a:rPr>
                <a:t>Potential</a:t>
              </a:r>
            </a:p>
          </p:txBody>
        </p:sp>
        <p:sp>
          <p:nvSpPr>
            <p:cNvPr id="40016" name="TextBox 84"/>
            <p:cNvSpPr txBox="1">
              <a:spLocks noChangeArrowheads="1"/>
            </p:cNvSpPr>
            <p:nvPr/>
          </p:nvSpPr>
          <p:spPr bwMode="auto">
            <a:xfrm>
              <a:off x="4842910" y="3031332"/>
              <a:ext cx="914281" cy="3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008000"/>
                  </a:solidFill>
                </a:rPr>
                <a:t>Energy</a:t>
              </a:r>
            </a:p>
          </p:txBody>
        </p:sp>
        <p:cxnSp>
          <p:nvCxnSpPr>
            <p:cNvPr id="403" name="Straight Arrow Connector 402"/>
            <p:cNvCxnSpPr/>
            <p:nvPr/>
          </p:nvCxnSpPr>
          <p:spPr bwMode="auto">
            <a:xfrm rot="10800000">
              <a:off x="5613401" y="2590800"/>
              <a:ext cx="381000" cy="1588"/>
            </a:xfrm>
            <a:prstGeom prst="straightConnector1">
              <a:avLst/>
            </a:prstGeom>
            <a:ln w="25400">
              <a:solidFill>
                <a:schemeClr val="accent1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 bwMode="auto">
            <a:xfrm rot="10800000">
              <a:off x="5638801" y="3198813"/>
              <a:ext cx="381000" cy="1587"/>
            </a:xfrm>
            <a:prstGeom prst="straightConnector1">
              <a:avLst/>
            </a:prstGeom>
            <a:ln w="25400">
              <a:solidFill>
                <a:schemeClr val="accent1">
                  <a:lumMod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452"/>
          <p:cNvSpPr/>
          <p:nvPr/>
        </p:nvSpPr>
        <p:spPr>
          <a:xfrm rot="21120000">
            <a:off x="3094038" y="2963863"/>
            <a:ext cx="990600" cy="27305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9944" name="Group 169"/>
          <p:cNvGrpSpPr>
            <a:grpSpLocks/>
          </p:cNvGrpSpPr>
          <p:nvPr/>
        </p:nvGrpSpPr>
        <p:grpSpPr bwMode="auto">
          <a:xfrm>
            <a:off x="4495800" y="2965450"/>
            <a:ext cx="2349500" cy="1606550"/>
            <a:chOff x="881074" y="3505994"/>
            <a:chExt cx="2471726" cy="1607873"/>
          </a:xfrm>
        </p:grpSpPr>
        <p:grpSp>
          <p:nvGrpSpPr>
            <p:cNvPr id="39988" name="Group 162"/>
            <p:cNvGrpSpPr>
              <a:grpSpLocks/>
            </p:cNvGrpSpPr>
            <p:nvPr/>
          </p:nvGrpSpPr>
          <p:grpSpPr bwMode="auto">
            <a:xfrm>
              <a:off x="1524000" y="3505994"/>
              <a:ext cx="1828800" cy="1607873"/>
              <a:chOff x="1524000" y="3505994"/>
              <a:chExt cx="1828800" cy="1607873"/>
            </a:xfrm>
          </p:grpSpPr>
          <p:cxnSp>
            <p:nvCxnSpPr>
              <p:cNvPr id="460" name="Straight Arrow Connector 459"/>
              <p:cNvCxnSpPr/>
              <p:nvPr/>
            </p:nvCxnSpPr>
            <p:spPr>
              <a:xfrm rot="5400000" flipH="1" flipV="1">
                <a:off x="724927" y="4305124"/>
                <a:ext cx="1599929" cy="1670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Arrow Connector 460"/>
              <p:cNvCxnSpPr/>
              <p:nvPr/>
            </p:nvCxnSpPr>
            <p:spPr>
              <a:xfrm>
                <a:off x="1524057" y="5105923"/>
                <a:ext cx="1828743" cy="1588"/>
              </a:xfrm>
              <a:prstGeom prst="straightConnector1">
                <a:avLst/>
              </a:prstGeom>
              <a:ln w="25400">
                <a:solidFill>
                  <a:schemeClr val="accent1">
                    <a:lumMod val="2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rot="5400000">
                <a:off x="1169437" y="4486248"/>
                <a:ext cx="1218616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/>
              <p:cNvCxnSpPr/>
              <p:nvPr/>
            </p:nvCxnSpPr>
            <p:spPr>
              <a:xfrm rot="5400000">
                <a:off x="1313064" y="4486248"/>
                <a:ext cx="1218616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rot="5400000">
                <a:off x="1464248" y="4494986"/>
                <a:ext cx="1220204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rot="5400000">
                <a:off x="1624576" y="4494986"/>
                <a:ext cx="1220204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 rot="5400000">
                <a:off x="1006644" y="4494986"/>
                <a:ext cx="1220204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rot="5400000">
                <a:off x="1795719" y="4503724"/>
                <a:ext cx="1218615" cy="1671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/>
            </p:nvCxnSpPr>
            <p:spPr>
              <a:xfrm rot="5400000">
                <a:off x="2531433" y="4494986"/>
                <a:ext cx="1220204" cy="1670"/>
              </a:xfrm>
              <a:prstGeom prst="line">
                <a:avLst/>
              </a:prstGeom>
              <a:ln w="25400">
                <a:solidFill>
                  <a:srgbClr val="CC0066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9" name="Freeform 468"/>
              <p:cNvSpPr/>
              <p:nvPr/>
            </p:nvSpPr>
            <p:spPr>
              <a:xfrm>
                <a:off x="1532407" y="3961982"/>
                <a:ext cx="1616643" cy="897676"/>
              </a:xfrm>
              <a:custGeom>
                <a:avLst/>
                <a:gdLst>
                  <a:gd name="connsiteX0" fmla="*/ 0 w 1617133"/>
                  <a:gd name="connsiteY0" fmla="*/ 764822 h 764822"/>
                  <a:gd name="connsiteX1" fmla="*/ 279400 w 1617133"/>
                  <a:gd name="connsiteY1" fmla="*/ 426155 h 764822"/>
                  <a:gd name="connsiteX2" fmla="*/ 474133 w 1617133"/>
                  <a:gd name="connsiteY2" fmla="*/ 248355 h 764822"/>
                  <a:gd name="connsiteX3" fmla="*/ 702733 w 1617133"/>
                  <a:gd name="connsiteY3" fmla="*/ 112888 h 764822"/>
                  <a:gd name="connsiteX4" fmla="*/ 1100666 w 1617133"/>
                  <a:gd name="connsiteY4" fmla="*/ 19755 h 764822"/>
                  <a:gd name="connsiteX5" fmla="*/ 1388533 w 1617133"/>
                  <a:gd name="connsiteY5" fmla="*/ 2822 h 764822"/>
                  <a:gd name="connsiteX6" fmla="*/ 1617133 w 1617133"/>
                  <a:gd name="connsiteY6" fmla="*/ 2822 h 76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7133" h="764822">
                    <a:moveTo>
                      <a:pt x="0" y="764822"/>
                    </a:moveTo>
                    <a:cubicBezTo>
                      <a:pt x="100189" y="638527"/>
                      <a:pt x="200378" y="512233"/>
                      <a:pt x="279400" y="426155"/>
                    </a:cubicBezTo>
                    <a:cubicBezTo>
                      <a:pt x="358422" y="340077"/>
                      <a:pt x="403578" y="300566"/>
                      <a:pt x="474133" y="248355"/>
                    </a:cubicBezTo>
                    <a:cubicBezTo>
                      <a:pt x="544688" y="196144"/>
                      <a:pt x="598311" y="150988"/>
                      <a:pt x="702733" y="112888"/>
                    </a:cubicBezTo>
                    <a:cubicBezTo>
                      <a:pt x="807155" y="74788"/>
                      <a:pt x="986366" y="38099"/>
                      <a:pt x="1100666" y="19755"/>
                    </a:cubicBezTo>
                    <a:cubicBezTo>
                      <a:pt x="1214966" y="1411"/>
                      <a:pt x="1302455" y="5644"/>
                      <a:pt x="1388533" y="2822"/>
                    </a:cubicBezTo>
                    <a:cubicBezTo>
                      <a:pt x="1474611" y="0"/>
                      <a:pt x="1545872" y="1411"/>
                      <a:pt x="1617133" y="2822"/>
                    </a:cubicBezTo>
                  </a:path>
                </a:pathLst>
              </a:custGeom>
              <a:ln w="25400">
                <a:solidFill>
                  <a:srgbClr val="7030A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0" name="Straight Connector 469"/>
              <p:cNvCxnSpPr/>
              <p:nvPr/>
            </p:nvCxnSpPr>
            <p:spPr>
              <a:xfrm flipH="1" flipV="1">
                <a:off x="1524057" y="3954038"/>
                <a:ext cx="1624993" cy="3178"/>
              </a:xfrm>
              <a:prstGeom prst="line">
                <a:avLst/>
              </a:prstGeom>
              <a:ln w="12700">
                <a:solidFill>
                  <a:schemeClr val="accent1">
                    <a:lumMod val="25000"/>
                  </a:schemeClr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89" name="TextBox 164"/>
            <p:cNvSpPr txBox="1">
              <a:spLocks noChangeArrowheads="1"/>
            </p:cNvSpPr>
            <p:nvPr/>
          </p:nvSpPr>
          <p:spPr bwMode="auto">
            <a:xfrm>
              <a:off x="881074" y="4191000"/>
              <a:ext cx="61752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</a:rPr>
                <a:t>Ψ</a:t>
              </a:r>
              <a:r>
                <a:rPr lang="en-US" b="1" baseline="-25000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458" name="Straight Connector 457"/>
            <p:cNvCxnSpPr/>
            <p:nvPr/>
          </p:nvCxnSpPr>
          <p:spPr>
            <a:xfrm rot="5400000">
              <a:off x="989615" y="4419518"/>
              <a:ext cx="913565" cy="1671"/>
            </a:xfrm>
            <a:prstGeom prst="line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1372079" y="4877135"/>
              <a:ext cx="380779" cy="1588"/>
            </a:xfrm>
            <a:prstGeom prst="lin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45" name="Group 493"/>
          <p:cNvGrpSpPr>
            <a:grpSpLocks/>
          </p:cNvGrpSpPr>
          <p:nvPr/>
        </p:nvGrpSpPr>
        <p:grpSpPr bwMode="auto">
          <a:xfrm>
            <a:off x="6827838" y="2657475"/>
            <a:ext cx="2027237" cy="1674813"/>
            <a:chOff x="6961680" y="3185410"/>
            <a:chExt cx="2027420" cy="1674693"/>
          </a:xfrm>
        </p:grpSpPr>
        <p:cxnSp>
          <p:nvCxnSpPr>
            <p:cNvPr id="472" name="Straight Connector 471"/>
            <p:cNvCxnSpPr>
              <a:cxnSpLocks/>
            </p:cNvCxnSpPr>
            <p:nvPr/>
          </p:nvCxnSpPr>
          <p:spPr>
            <a:xfrm flipV="1">
              <a:off x="7647542" y="3947355"/>
              <a:ext cx="1341558" cy="912748"/>
            </a:xfrm>
            <a:prstGeom prst="line">
              <a:avLst/>
            </a:prstGeom>
            <a:ln w="285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 flipH="1" flipV="1">
              <a:off x="6961680" y="3628291"/>
              <a:ext cx="685862" cy="1219113"/>
            </a:xfrm>
            <a:prstGeom prst="line">
              <a:avLst/>
            </a:prstGeom>
            <a:ln w="31750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Freeform 474"/>
            <p:cNvSpPr/>
            <p:nvPr/>
          </p:nvSpPr>
          <p:spPr>
            <a:xfrm>
              <a:off x="7467600" y="3185410"/>
              <a:ext cx="692046" cy="1409075"/>
            </a:xfrm>
            <a:custGeom>
              <a:avLst/>
              <a:gdLst>
                <a:gd name="connsiteX0" fmla="*/ 47469 w 692046"/>
                <a:gd name="connsiteY0" fmla="*/ 1409075 h 1409075"/>
                <a:gd name="connsiteX1" fmla="*/ 107429 w 692046"/>
                <a:gd name="connsiteY1" fmla="*/ 659567 h 1409075"/>
                <a:gd name="connsiteX2" fmla="*/ 692046 w 692046"/>
                <a:gd name="connsiteY2" fmla="*/ 0 h 140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046" h="1409075">
                  <a:moveTo>
                    <a:pt x="47469" y="1409075"/>
                  </a:moveTo>
                  <a:cubicBezTo>
                    <a:pt x="23734" y="1151744"/>
                    <a:pt x="0" y="894413"/>
                    <a:pt x="107429" y="659567"/>
                  </a:cubicBezTo>
                  <a:cubicBezTo>
                    <a:pt x="214858" y="424721"/>
                    <a:pt x="453452" y="212360"/>
                    <a:pt x="692046" y="0"/>
                  </a:cubicBezTo>
                </a:path>
              </a:pathLst>
            </a:custGeom>
            <a:ln w="3175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9946" name="Group 492"/>
          <p:cNvGrpSpPr>
            <a:grpSpLocks/>
          </p:cNvGrpSpPr>
          <p:nvPr/>
        </p:nvGrpSpPr>
        <p:grpSpPr bwMode="auto">
          <a:xfrm>
            <a:off x="5105400" y="838200"/>
            <a:ext cx="2757488" cy="2514600"/>
            <a:chOff x="5105400" y="838200"/>
            <a:chExt cx="2756778" cy="2514600"/>
          </a:xfrm>
        </p:grpSpPr>
        <p:sp>
          <p:nvSpPr>
            <p:cNvPr id="454" name="Rectangle 453"/>
            <p:cNvSpPr/>
            <p:nvPr/>
          </p:nvSpPr>
          <p:spPr>
            <a:xfrm>
              <a:off x="5105400" y="3048000"/>
              <a:ext cx="1675968" cy="304800"/>
            </a:xfrm>
            <a:prstGeom prst="rect">
              <a:avLst/>
            </a:prstGeom>
            <a:gradFill flip="none" rotWithShape="1">
              <a:gsLst>
                <a:gs pos="0">
                  <a:srgbClr val="000082"/>
                </a:gs>
                <a:gs pos="30000">
                  <a:srgbClr val="009900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9952" name="Group 427"/>
            <p:cNvGrpSpPr>
              <a:grpSpLocks/>
            </p:cNvGrpSpPr>
            <p:nvPr/>
          </p:nvGrpSpPr>
          <p:grpSpPr bwMode="auto">
            <a:xfrm>
              <a:off x="5105400" y="914400"/>
              <a:ext cx="2756778" cy="2373603"/>
              <a:chOff x="297300" y="3877460"/>
              <a:chExt cx="2756778" cy="2373603"/>
            </a:xfrm>
          </p:grpSpPr>
          <p:grpSp>
            <p:nvGrpSpPr>
              <p:cNvPr id="39959" name="Group 321"/>
              <p:cNvGrpSpPr>
                <a:grpSpLocks/>
              </p:cNvGrpSpPr>
              <p:nvPr/>
            </p:nvGrpSpPr>
            <p:grpSpPr bwMode="auto">
              <a:xfrm>
                <a:off x="297300" y="3877460"/>
                <a:ext cx="2522100" cy="2066140"/>
                <a:chOff x="4191000" y="1636430"/>
                <a:chExt cx="2522100" cy="2066140"/>
              </a:xfrm>
            </p:grpSpPr>
            <p:sp>
              <p:nvSpPr>
                <p:cNvPr id="431" name="Rectangle 430"/>
                <p:cNvSpPr/>
                <p:nvPr/>
              </p:nvSpPr>
              <p:spPr>
                <a:xfrm>
                  <a:off x="4191000" y="1721370"/>
                  <a:ext cx="152400" cy="19812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2" name="Rectangle 431"/>
                <p:cNvSpPr/>
                <p:nvPr/>
              </p:nvSpPr>
              <p:spPr>
                <a:xfrm>
                  <a:off x="4344650" y="1721370"/>
                  <a:ext cx="152400" cy="19812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3" name="Rectangle 432"/>
                <p:cNvSpPr/>
                <p:nvPr/>
              </p:nvSpPr>
              <p:spPr>
                <a:xfrm>
                  <a:off x="4497050" y="1721370"/>
                  <a:ext cx="152400" cy="1981200"/>
                </a:xfrm>
                <a:prstGeom prst="rect">
                  <a:avLst/>
                </a:prstGeom>
                <a:solidFill>
                  <a:srgbClr val="FF33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4" name="Rectangle 433"/>
                <p:cNvSpPr/>
                <p:nvPr/>
              </p:nvSpPr>
              <p:spPr>
                <a:xfrm>
                  <a:off x="4646950" y="1708880"/>
                  <a:ext cx="152400" cy="1981200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5" name="Rectangle 434"/>
                <p:cNvSpPr/>
                <p:nvPr/>
              </p:nvSpPr>
              <p:spPr>
                <a:xfrm>
                  <a:off x="4791860" y="1708880"/>
                  <a:ext cx="152400" cy="1981200"/>
                </a:xfrm>
                <a:prstGeom prst="rect">
                  <a:avLst/>
                </a:prstGeom>
                <a:solidFill>
                  <a:srgbClr val="FF66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6" name="Rectangle 435"/>
                <p:cNvSpPr/>
                <p:nvPr/>
              </p:nvSpPr>
              <p:spPr>
                <a:xfrm>
                  <a:off x="4955500" y="1721370"/>
                  <a:ext cx="152400" cy="19812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7" name="Rectangle 436"/>
                <p:cNvSpPr/>
                <p:nvPr/>
              </p:nvSpPr>
              <p:spPr>
                <a:xfrm>
                  <a:off x="5105400" y="1706380"/>
                  <a:ext cx="152400" cy="19812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8" name="Rectangle 437"/>
                <p:cNvSpPr/>
                <p:nvPr/>
              </p:nvSpPr>
              <p:spPr>
                <a:xfrm>
                  <a:off x="5227820" y="1706380"/>
                  <a:ext cx="152400" cy="19812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9" name="Rectangle 438"/>
                <p:cNvSpPr/>
                <p:nvPr/>
              </p:nvSpPr>
              <p:spPr>
                <a:xfrm>
                  <a:off x="5335250" y="1691390"/>
                  <a:ext cx="152400" cy="19812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0" name="Rectangle 439"/>
                <p:cNvSpPr/>
                <p:nvPr/>
              </p:nvSpPr>
              <p:spPr>
                <a:xfrm>
                  <a:off x="5457670" y="1708880"/>
                  <a:ext cx="152400" cy="19812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1" name="Rectangle 440"/>
                <p:cNvSpPr/>
                <p:nvPr/>
              </p:nvSpPr>
              <p:spPr>
                <a:xfrm>
                  <a:off x="5655040" y="1676400"/>
                  <a:ext cx="152400" cy="198120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2" name="Rectangle 441"/>
                <p:cNvSpPr/>
                <p:nvPr/>
              </p:nvSpPr>
              <p:spPr>
                <a:xfrm>
                  <a:off x="5687520" y="1703880"/>
                  <a:ext cx="152400" cy="1981200"/>
                </a:xfrm>
                <a:prstGeom prst="rect">
                  <a:avLst/>
                </a:prstGeom>
                <a:solidFill>
                  <a:srgbClr val="6600CC"/>
                </a:solidFill>
                <a:ln>
                  <a:noFill/>
                </a:ln>
                <a:scene3d>
                  <a:camera prst="isometricOffAxis1Left"/>
                  <a:lightRig rig="sunset" dir="t"/>
                </a:scene3d>
                <a:sp3d extrusionH="1060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39973" name="Group 286"/>
                <p:cNvGrpSpPr>
                  <a:grpSpLocks/>
                </p:cNvGrpSpPr>
                <p:nvPr/>
              </p:nvGrpSpPr>
              <p:grpSpPr bwMode="auto">
                <a:xfrm>
                  <a:off x="5837420" y="1636430"/>
                  <a:ext cx="875680" cy="1944970"/>
                  <a:chOff x="5822430" y="1636430"/>
                  <a:chExt cx="875680" cy="1944970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5821824" y="1752318"/>
                    <a:ext cx="76180" cy="18288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5929746" y="1739618"/>
                    <a:ext cx="76180" cy="182880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6036081" y="1720568"/>
                    <a:ext cx="76180" cy="1828800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6144003" y="1706280"/>
                    <a:ext cx="76180" cy="18288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Rectangle 447"/>
                  <p:cNvSpPr/>
                  <p:nvPr/>
                </p:nvSpPr>
                <p:spPr>
                  <a:xfrm>
                    <a:off x="6251925" y="1693580"/>
                    <a:ext cx="76180" cy="18288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9" name="Rectangle 448"/>
                  <p:cNvSpPr/>
                  <p:nvPr/>
                </p:nvSpPr>
                <p:spPr>
                  <a:xfrm>
                    <a:off x="6343976" y="1676118"/>
                    <a:ext cx="76180" cy="18288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0" name="Rectangle 449"/>
                  <p:cNvSpPr/>
                  <p:nvPr/>
                </p:nvSpPr>
                <p:spPr>
                  <a:xfrm>
                    <a:off x="6436028" y="1676118"/>
                    <a:ext cx="76180" cy="1828800"/>
                  </a:xfrm>
                  <a:prstGeom prst="rect">
                    <a:avLst/>
                  </a:prstGeom>
                  <a:solidFill>
                    <a:srgbClr val="FF66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1" name="Rectangle 450"/>
                  <p:cNvSpPr/>
                  <p:nvPr/>
                </p:nvSpPr>
                <p:spPr>
                  <a:xfrm>
                    <a:off x="6529666" y="1663418"/>
                    <a:ext cx="76180" cy="1828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2" name="Rectangle 451"/>
                  <p:cNvSpPr/>
                  <p:nvPr/>
                </p:nvSpPr>
                <p:spPr>
                  <a:xfrm>
                    <a:off x="6621718" y="1636430"/>
                    <a:ext cx="76180" cy="182880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430" name="Rectangle 429"/>
              <p:cNvSpPr/>
              <p:nvPr/>
            </p:nvSpPr>
            <p:spPr>
              <a:xfrm rot="21120000">
                <a:off x="2063733" y="5945973"/>
                <a:ext cx="990345" cy="304800"/>
              </a:xfrm>
              <a:prstGeom prst="rect">
                <a:avLst/>
              </a:prstGeom>
              <a:gradFill flip="none" rotWithShape="1">
                <a:gsLst>
                  <a:gs pos="0">
                    <a:srgbClr val="000082"/>
                  </a:gs>
                  <a:gs pos="30000">
                    <a:srgbClr val="009900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87" name="Straight Arrow Connector 486"/>
            <p:cNvCxnSpPr/>
            <p:nvPr/>
          </p:nvCxnSpPr>
          <p:spPr>
            <a:xfrm>
              <a:off x="5181580" y="990600"/>
              <a:ext cx="159978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5364096" y="958850"/>
              <a:ext cx="159978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>
              <a:off x="5516457" y="928688"/>
              <a:ext cx="1599788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/>
            <p:cNvCxnSpPr/>
            <p:nvPr/>
          </p:nvCxnSpPr>
          <p:spPr>
            <a:xfrm>
              <a:off x="5803720" y="900113"/>
              <a:ext cx="1599788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5943384" y="868363"/>
              <a:ext cx="15997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>
              <a:off x="6035435" y="838200"/>
              <a:ext cx="160137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47" name="TextBox 128"/>
          <p:cNvSpPr txBox="1">
            <a:spLocks noChangeArrowheads="1"/>
          </p:cNvSpPr>
          <p:nvPr/>
        </p:nvSpPr>
        <p:spPr bwMode="auto">
          <a:xfrm rot="-5460000">
            <a:off x="663575" y="193675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Gate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029200" y="1066800"/>
            <a:ext cx="1676400" cy="1828800"/>
          </a:xfrm>
          <a:prstGeom prst="rect">
            <a:avLst/>
          </a:prstGeom>
          <a:solidFill>
            <a:srgbClr val="0099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949" name="TextBox 84"/>
          <p:cNvSpPr txBox="1">
            <a:spLocks noChangeArrowheads="1"/>
          </p:cNvSpPr>
          <p:nvPr/>
        </p:nvSpPr>
        <p:spPr bwMode="auto">
          <a:xfrm rot="-5400000">
            <a:off x="4033838" y="1438275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9900"/>
                </a:solidFill>
              </a:rPr>
              <a:t>Source</a:t>
            </a:r>
          </a:p>
        </p:txBody>
      </p:sp>
      <p:sp>
        <p:nvSpPr>
          <p:cNvPr id="132" name="Freeform 131"/>
          <p:cNvSpPr/>
          <p:nvPr/>
        </p:nvSpPr>
        <p:spPr>
          <a:xfrm>
            <a:off x="4575175" y="2098675"/>
            <a:ext cx="536575" cy="427038"/>
          </a:xfrm>
          <a:custGeom>
            <a:avLst/>
            <a:gdLst>
              <a:gd name="connsiteX0" fmla="*/ 12492 w 537148"/>
              <a:gd name="connsiteY0" fmla="*/ 44970 h 427220"/>
              <a:gd name="connsiteX1" fmla="*/ 87443 w 537148"/>
              <a:gd name="connsiteY1" fmla="*/ 419725 h 427220"/>
              <a:gd name="connsiteX2" fmla="*/ 537148 w 537148"/>
              <a:gd name="connsiteY2" fmla="*/ 0 h 42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148" h="427220">
                <a:moveTo>
                  <a:pt x="12492" y="44970"/>
                </a:moveTo>
                <a:cubicBezTo>
                  <a:pt x="6246" y="236095"/>
                  <a:pt x="0" y="427220"/>
                  <a:pt x="87443" y="419725"/>
                </a:cubicBezTo>
                <a:cubicBezTo>
                  <a:pt x="174886" y="412230"/>
                  <a:pt x="537148" y="0"/>
                  <a:pt x="537148" y="0"/>
                </a:cubicBezTo>
              </a:path>
            </a:pathLst>
          </a:custGeom>
          <a:ln w="254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276600" y="49530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itchFamily="34" charset="0"/>
              <a:buChar char="•"/>
            </a:pPr>
            <a:r>
              <a:rPr lang="en-US" sz="2400" b="1" dirty="0">
                <a:solidFill>
                  <a:srgbClr val="007000"/>
                </a:solidFill>
              </a:rPr>
              <a:t>Final surface potential is controlled by the simultaneous action of both the gate-to-channel and source-to-drain voltages.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07"/>
          <p:cNvSpPr txBox="1">
            <a:spLocks noChangeArrowheads="1"/>
          </p:cNvSpPr>
          <p:nvPr/>
        </p:nvSpPr>
        <p:spPr bwMode="auto">
          <a:xfrm>
            <a:off x="990600" y="92075"/>
            <a:ext cx="769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25E3B"/>
                </a:solidFill>
              </a:rPr>
              <a:t>3-D band alignment in a MOSEFT</a:t>
            </a:r>
          </a:p>
        </p:txBody>
      </p:sp>
      <p:grpSp>
        <p:nvGrpSpPr>
          <p:cNvPr id="40963" name="Group 344"/>
          <p:cNvGrpSpPr>
            <a:grpSpLocks/>
          </p:cNvGrpSpPr>
          <p:nvPr/>
        </p:nvGrpSpPr>
        <p:grpSpPr bwMode="auto">
          <a:xfrm>
            <a:off x="1371600" y="990600"/>
            <a:ext cx="2522538" cy="2066925"/>
            <a:chOff x="4191000" y="1636430"/>
            <a:chExt cx="2522100" cy="2066140"/>
          </a:xfrm>
        </p:grpSpPr>
        <p:sp>
          <p:nvSpPr>
            <p:cNvPr id="346" name="Rectangle 345"/>
            <p:cNvSpPr/>
            <p:nvPr/>
          </p:nvSpPr>
          <p:spPr>
            <a:xfrm>
              <a:off x="4191000" y="1721370"/>
              <a:ext cx="152400" cy="19812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344650" y="1721370"/>
              <a:ext cx="152400" cy="1981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497050" y="1721370"/>
              <a:ext cx="152400" cy="1981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4646950" y="1708880"/>
              <a:ext cx="152400" cy="19812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4791860" y="1708880"/>
              <a:ext cx="152400" cy="198120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4955500" y="1721370"/>
              <a:ext cx="152400" cy="1981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105400" y="1706380"/>
              <a:ext cx="152400" cy="1981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227820" y="1706380"/>
              <a:ext cx="152400" cy="1981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5335250" y="1691390"/>
              <a:ext cx="152400" cy="1981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5457670" y="1708880"/>
              <a:ext cx="152400" cy="198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5655040" y="1676400"/>
              <a:ext cx="152400" cy="1981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5687520" y="1703880"/>
              <a:ext cx="152400" cy="1981200"/>
            </a:xfrm>
            <a:prstGeom prst="rect">
              <a:avLst/>
            </a:prstGeom>
            <a:solidFill>
              <a:srgbClr val="6600CC"/>
            </a:solidFill>
            <a:ln>
              <a:noFill/>
            </a:ln>
            <a:scene3d>
              <a:camera prst="isometricOffAxis1Left"/>
              <a:lightRig rig="sunset" dir="t"/>
            </a:scene3d>
            <a:sp3d extrusionH="1060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1034" name="Group 286"/>
            <p:cNvGrpSpPr>
              <a:grpSpLocks/>
            </p:cNvGrpSpPr>
            <p:nvPr/>
          </p:nvGrpSpPr>
          <p:grpSpPr bwMode="auto">
            <a:xfrm>
              <a:off x="5837420" y="1636430"/>
              <a:ext cx="875680" cy="1944970"/>
              <a:chOff x="5822430" y="1636430"/>
              <a:chExt cx="875680" cy="1944970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5821962" y="1752274"/>
                <a:ext cx="76187" cy="182969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5929893" y="1739579"/>
                <a:ext cx="76187" cy="18296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6036237" y="1722122"/>
                <a:ext cx="76187" cy="18281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6144168" y="1706253"/>
                <a:ext cx="76187" cy="182969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6252099" y="1693558"/>
                <a:ext cx="76187" cy="18296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344158" y="1676103"/>
                <a:ext cx="76187" cy="182969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436217" y="1676103"/>
                <a:ext cx="76187" cy="1829692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529864" y="1663408"/>
                <a:ext cx="76187" cy="182969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6621923" y="1636430"/>
                <a:ext cx="76187" cy="182969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0964" name="Group 135"/>
          <p:cNvGrpSpPr>
            <a:grpSpLocks/>
          </p:cNvGrpSpPr>
          <p:nvPr/>
        </p:nvGrpSpPr>
        <p:grpSpPr bwMode="auto">
          <a:xfrm>
            <a:off x="273050" y="2971800"/>
            <a:ext cx="4205288" cy="3527425"/>
            <a:chOff x="304800" y="3048000"/>
            <a:chExt cx="4204740" cy="3527286"/>
          </a:xfrm>
        </p:grpSpPr>
        <p:grpSp>
          <p:nvGrpSpPr>
            <p:cNvPr id="40999" name="Group 127"/>
            <p:cNvGrpSpPr>
              <a:grpSpLocks/>
            </p:cNvGrpSpPr>
            <p:nvPr/>
          </p:nvGrpSpPr>
          <p:grpSpPr bwMode="auto">
            <a:xfrm>
              <a:off x="1477780" y="5180350"/>
              <a:ext cx="1967460" cy="307300"/>
              <a:chOff x="1477780" y="5180350"/>
              <a:chExt cx="1967460" cy="3073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530185" y="5183104"/>
                <a:ext cx="914281" cy="3047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477810" y="5181516"/>
                <a:ext cx="457141" cy="304788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44474" y="5179929"/>
                <a:ext cx="685711" cy="304788"/>
              </a:xfrm>
              <a:prstGeom prst="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1000" name="Group 123"/>
            <p:cNvGrpSpPr>
              <a:grpSpLocks/>
            </p:cNvGrpSpPr>
            <p:nvPr/>
          </p:nvGrpSpPr>
          <p:grpSpPr bwMode="auto">
            <a:xfrm>
              <a:off x="900863" y="3048000"/>
              <a:ext cx="2873838" cy="2504360"/>
              <a:chOff x="900863" y="3048000"/>
              <a:chExt cx="2873838" cy="2504360"/>
            </a:xfrm>
          </p:grpSpPr>
          <p:grpSp>
            <p:nvGrpSpPr>
              <p:cNvPr id="41007" name="Group 111"/>
              <p:cNvGrpSpPr>
                <a:grpSpLocks/>
              </p:cNvGrpSpPr>
              <p:nvPr/>
            </p:nvGrpSpPr>
            <p:grpSpPr bwMode="auto">
              <a:xfrm>
                <a:off x="1337870" y="3048000"/>
                <a:ext cx="2134852" cy="2504360"/>
                <a:chOff x="1262920" y="3048000"/>
                <a:chExt cx="2134852" cy="2504360"/>
              </a:xfrm>
            </p:grpSpPr>
            <p:grpSp>
              <p:nvGrpSpPr>
                <p:cNvPr id="41010" name="Group 99"/>
                <p:cNvGrpSpPr>
                  <a:grpSpLocks/>
                </p:cNvGrpSpPr>
                <p:nvPr/>
              </p:nvGrpSpPr>
              <p:grpSpPr bwMode="auto">
                <a:xfrm flipH="1">
                  <a:off x="1374100" y="3048000"/>
                  <a:ext cx="2023672" cy="1830050"/>
                  <a:chOff x="5304020" y="4633210"/>
                  <a:chExt cx="2023672" cy="1830050"/>
                </a:xfrm>
              </p:grpSpPr>
              <p:sp>
                <p:nvSpPr>
                  <p:cNvPr id="101" name="Freeform 100"/>
                  <p:cNvSpPr/>
                  <p:nvPr/>
                </p:nvSpPr>
                <p:spPr>
                  <a:xfrm>
                    <a:off x="5348990" y="5279037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>
                      <a:gsLst>
                        <a:gs pos="0">
                          <a:srgbClr val="7030A0"/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2" name="Freeform 101"/>
                  <p:cNvSpPr/>
                  <p:nvPr/>
                </p:nvSpPr>
                <p:spPr>
                  <a:xfrm>
                    <a:off x="5341498" y="5171607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>
                      <a:gsLst>
                        <a:gs pos="0">
                          <a:srgbClr val="FF0000">
                            <a:alpha val="29000"/>
                          </a:srgbClr>
                        </a:gs>
                        <a:gs pos="21001">
                          <a:srgbClr val="0819FB"/>
                        </a:gs>
                        <a:gs pos="35001">
                          <a:srgbClr val="1A8D48"/>
                        </a:gs>
                        <a:gs pos="52000">
                          <a:srgbClr val="FFFF00"/>
                        </a:gs>
                        <a:gs pos="73000">
                          <a:srgbClr val="EE3F17"/>
                        </a:gs>
                        <a:gs pos="88000">
                          <a:srgbClr val="E81766"/>
                        </a:gs>
                        <a:gs pos="100000">
                          <a:srgbClr val="A603AB"/>
                        </a:gs>
                      </a:gsLst>
                      <a:lin ang="5400000" scaled="0"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/>
                  <p:cNvSpPr/>
                  <p:nvPr/>
                </p:nvSpPr>
                <p:spPr>
                  <a:xfrm>
                    <a:off x="5338998" y="5064177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 flip="none" rotWithShape="1">
                      <a:gsLst>
                        <a:gs pos="82000">
                          <a:srgbClr val="0070C0"/>
                        </a:gs>
                        <a:gs pos="8000">
                          <a:srgbClr val="83A7C3"/>
                        </a:gs>
                        <a:gs pos="13000">
                          <a:srgbClr val="768FB9"/>
                        </a:gs>
                        <a:gs pos="21001">
                          <a:srgbClr val="83A7C3"/>
                        </a:gs>
                        <a:gs pos="52000">
                          <a:srgbClr val="FFFFFF"/>
                        </a:gs>
                        <a:gs pos="56000">
                          <a:srgbClr val="9C6563"/>
                        </a:gs>
                        <a:gs pos="58000">
                          <a:srgbClr val="80302D"/>
                        </a:gs>
                        <a:gs pos="71001">
                          <a:srgbClr val="C0524E"/>
                        </a:gs>
                        <a:gs pos="94000">
                          <a:srgbClr val="EBDAD4"/>
                        </a:gs>
                        <a:gs pos="100000">
                          <a:srgbClr val="55261C"/>
                        </a:gs>
                      </a:gsLst>
                      <a:lin ang="10800000" scaled="0"/>
                      <a:tileRect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/>
                  <p:cNvSpPr/>
                  <p:nvPr/>
                </p:nvSpPr>
                <p:spPr>
                  <a:xfrm>
                    <a:off x="5321510" y="4954252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>
                      <a:gsLst>
                        <a:gs pos="15000">
                          <a:srgbClr val="6600CC"/>
                        </a:gs>
                        <a:gs pos="25000">
                          <a:srgbClr val="FF6633"/>
                        </a:gs>
                        <a:gs pos="50000">
                          <a:srgbClr val="FFFF00"/>
                        </a:gs>
                        <a:gs pos="75000">
                          <a:srgbClr val="01A78F"/>
                        </a:gs>
                        <a:gs pos="100000">
                          <a:srgbClr val="3366FF"/>
                        </a:gs>
                      </a:gsLst>
                      <a:lin ang="5400000" scaled="0"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105" name="Freeform 104"/>
                  <p:cNvSpPr/>
                  <p:nvPr/>
                </p:nvSpPr>
                <p:spPr>
                  <a:xfrm>
                    <a:off x="5319010" y="4839325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 flip="none" rotWithShape="1">
                      <a:gsLst>
                        <a:gs pos="61000">
                          <a:srgbClr val="7030A0"/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10800000" scaled="1"/>
                      <a:tileRect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105"/>
                  <p:cNvSpPr/>
                  <p:nvPr/>
                </p:nvSpPr>
                <p:spPr>
                  <a:xfrm>
                    <a:off x="5304020" y="4746885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 flip="none" rotWithShape="1">
                      <a:gsLst>
                        <a:gs pos="21000">
                          <a:srgbClr val="009900"/>
                        </a:gs>
                        <a:gs pos="25000">
                          <a:srgbClr val="FF6633"/>
                        </a:gs>
                        <a:gs pos="50000">
                          <a:srgbClr val="FFFF00"/>
                        </a:gs>
                        <a:gs pos="75000">
                          <a:srgbClr val="01A78F"/>
                        </a:gs>
                        <a:gs pos="100000">
                          <a:srgbClr val="3366FF"/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106"/>
                  <p:cNvSpPr/>
                  <p:nvPr/>
                </p:nvSpPr>
                <p:spPr>
                  <a:xfrm>
                    <a:off x="5306518" y="4633210"/>
                    <a:ext cx="1978702" cy="1184223"/>
                  </a:xfrm>
                  <a:custGeom>
                    <a:avLst/>
                    <a:gdLst>
                      <a:gd name="connsiteX0" fmla="*/ 0 w 1978702"/>
                      <a:gd name="connsiteY0" fmla="*/ 0 h 1184223"/>
                      <a:gd name="connsiteX1" fmla="*/ 734518 w 1978702"/>
                      <a:gd name="connsiteY1" fmla="*/ 59960 h 1184223"/>
                      <a:gd name="connsiteX2" fmla="*/ 1289154 w 1978702"/>
                      <a:gd name="connsiteY2" fmla="*/ 314793 h 1184223"/>
                      <a:gd name="connsiteX3" fmla="*/ 1978702 w 1978702"/>
                      <a:gd name="connsiteY3" fmla="*/ 1184223 h 1184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78702" h="1184223">
                        <a:moveTo>
                          <a:pt x="0" y="0"/>
                        </a:moveTo>
                        <a:cubicBezTo>
                          <a:pt x="259829" y="3747"/>
                          <a:pt x="519659" y="7495"/>
                          <a:pt x="734518" y="59960"/>
                        </a:cubicBezTo>
                        <a:cubicBezTo>
                          <a:pt x="949377" y="112426"/>
                          <a:pt x="1081790" y="127416"/>
                          <a:pt x="1289154" y="314793"/>
                        </a:cubicBezTo>
                        <a:cubicBezTo>
                          <a:pt x="1496518" y="502170"/>
                          <a:pt x="1737610" y="843196"/>
                          <a:pt x="1978702" y="1184223"/>
                        </a:cubicBezTo>
                      </a:path>
                    </a:pathLst>
                  </a:custGeom>
                  <a:ln w="38100">
                    <a:gradFill>
                      <a:gsLst>
                        <a:gs pos="0">
                          <a:srgbClr val="A603AB"/>
                        </a:gs>
                        <a:gs pos="21001">
                          <a:srgbClr val="0819FB"/>
                        </a:gs>
                        <a:gs pos="35001">
                          <a:srgbClr val="1A8D48"/>
                        </a:gs>
                        <a:gs pos="52000">
                          <a:srgbClr val="FFFF00"/>
                        </a:gs>
                        <a:gs pos="73000">
                          <a:srgbClr val="EE3F17"/>
                        </a:gs>
                        <a:gs pos="88000">
                          <a:srgbClr val="E81766"/>
                        </a:gs>
                        <a:gs pos="100000">
                          <a:srgbClr val="A603AB"/>
                        </a:gs>
                      </a:gsLst>
                      <a:lin ang="5400000" scaled="0"/>
                    </a:gradFill>
                  </a:ln>
                  <a:scene3d>
                    <a:camera prst="perspectiveRelaxed"/>
                    <a:lightRig rig="threePt" dir="t"/>
                  </a:scene3d>
                  <a:sp3d extrusionH="742950">
                    <a:bevelT w="0" h="0"/>
                    <a:bevelB w="25400" h="82550"/>
                  </a:sp3d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111" name="Rectangle 110"/>
                <p:cNvSpPr/>
                <p:nvPr/>
              </p:nvSpPr>
              <p:spPr>
                <a:xfrm>
                  <a:off x="1262920" y="3357800"/>
                  <a:ext cx="152400" cy="219456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1"/>
                  <a:tileRect/>
                </a:gradFill>
                <a:ln>
                  <a:noFill/>
                </a:ln>
                <a:scene3d>
                  <a:camera prst="perspectiveRight"/>
                  <a:lightRig rig="threePt" dir="t"/>
                </a:scene3d>
                <a:sp3d extrusionH="101600">
                  <a:extrusionClr>
                    <a:srgbClr val="FFC000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1008" name="TextBox 119"/>
              <p:cNvSpPr txBox="1">
                <a:spLocks noChangeArrowheads="1"/>
              </p:cNvSpPr>
              <p:nvPr/>
            </p:nvSpPr>
            <p:spPr bwMode="auto">
              <a:xfrm rot="-5460000">
                <a:off x="447297" y="4425540"/>
                <a:ext cx="130724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009900"/>
                    </a:solidFill>
                  </a:rPr>
                  <a:t>Gate</a:t>
                </a:r>
              </a:p>
            </p:txBody>
          </p:sp>
          <p:sp>
            <p:nvSpPr>
              <p:cNvPr id="41009" name="TextBox 120"/>
              <p:cNvSpPr txBox="1">
                <a:spLocks noChangeArrowheads="1"/>
              </p:cNvSpPr>
              <p:nvPr/>
            </p:nvSpPr>
            <p:spPr bwMode="auto">
              <a:xfrm rot="-5460000">
                <a:off x="2395887" y="4167426"/>
                <a:ext cx="2357518" cy="400110"/>
              </a:xfrm>
              <a:prstGeom prst="rect">
                <a:avLst/>
              </a:prstGeom>
              <a:solidFill>
                <a:srgbClr val="9900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FFFF00"/>
                    </a:solidFill>
                  </a:rPr>
                  <a:t>Substrate</a:t>
                </a:r>
              </a:p>
            </p:txBody>
          </p:sp>
        </p:grpSp>
        <p:sp>
          <p:nvSpPr>
            <p:cNvPr id="41001" name="TextBox 128"/>
            <p:cNvSpPr txBox="1">
              <a:spLocks noChangeArrowheads="1"/>
            </p:cNvSpPr>
            <p:nvPr/>
          </p:nvSpPr>
          <p:spPr bwMode="auto">
            <a:xfrm>
              <a:off x="304800" y="5807440"/>
              <a:ext cx="1447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996633"/>
                  </a:solidFill>
                </a:rPr>
                <a:t>Inversion layer</a:t>
              </a:r>
            </a:p>
          </p:txBody>
        </p:sp>
        <p:sp>
          <p:nvSpPr>
            <p:cNvPr id="41002" name="TextBox 129"/>
            <p:cNvSpPr txBox="1">
              <a:spLocks noChangeArrowheads="1"/>
            </p:cNvSpPr>
            <p:nvPr/>
          </p:nvSpPr>
          <p:spPr bwMode="auto">
            <a:xfrm>
              <a:off x="1752600" y="5823680"/>
              <a:ext cx="1447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C9900"/>
                  </a:solidFill>
                </a:rPr>
                <a:t>Depletion layer</a:t>
              </a:r>
            </a:p>
          </p:txBody>
        </p:sp>
        <p:sp>
          <p:nvSpPr>
            <p:cNvPr id="41003" name="TextBox 130"/>
            <p:cNvSpPr txBox="1">
              <a:spLocks noChangeArrowheads="1"/>
            </p:cNvSpPr>
            <p:nvPr/>
          </p:nvSpPr>
          <p:spPr bwMode="auto">
            <a:xfrm>
              <a:off x="3061740" y="5867400"/>
              <a:ext cx="1447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9900CC"/>
                  </a:solidFill>
                </a:rPr>
                <a:t>Bulk region</a:t>
              </a: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228605" y="5395820"/>
              <a:ext cx="404760" cy="509567"/>
            </a:xfrm>
            <a:custGeom>
              <a:avLst/>
              <a:gdLst>
                <a:gd name="connsiteX0" fmla="*/ 404735 w 404735"/>
                <a:gd name="connsiteY0" fmla="*/ 0 h 509666"/>
                <a:gd name="connsiteX1" fmla="*/ 344774 w 404735"/>
                <a:gd name="connsiteY1" fmla="*/ 194872 h 509666"/>
                <a:gd name="connsiteX2" fmla="*/ 149902 w 404735"/>
                <a:gd name="connsiteY2" fmla="*/ 254833 h 509666"/>
                <a:gd name="connsiteX3" fmla="*/ 0 w 404735"/>
                <a:gd name="connsiteY3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735" h="509666">
                  <a:moveTo>
                    <a:pt x="404735" y="0"/>
                  </a:moveTo>
                  <a:cubicBezTo>
                    <a:pt x="395990" y="76200"/>
                    <a:pt x="387246" y="152400"/>
                    <a:pt x="344774" y="194872"/>
                  </a:cubicBezTo>
                  <a:cubicBezTo>
                    <a:pt x="302302" y="237344"/>
                    <a:pt x="207364" y="202367"/>
                    <a:pt x="149902" y="254833"/>
                  </a:cubicBezTo>
                  <a:cubicBezTo>
                    <a:pt x="92440" y="307299"/>
                    <a:pt x="46220" y="408482"/>
                    <a:pt x="0" y="509666"/>
                  </a:cubicBezTo>
                </a:path>
              </a:pathLst>
            </a:cu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 flipH="1">
              <a:off x="2057172" y="5410107"/>
              <a:ext cx="404760" cy="509568"/>
            </a:xfrm>
            <a:custGeom>
              <a:avLst/>
              <a:gdLst>
                <a:gd name="connsiteX0" fmla="*/ 404735 w 404735"/>
                <a:gd name="connsiteY0" fmla="*/ 0 h 509666"/>
                <a:gd name="connsiteX1" fmla="*/ 344774 w 404735"/>
                <a:gd name="connsiteY1" fmla="*/ 194872 h 509666"/>
                <a:gd name="connsiteX2" fmla="*/ 149902 w 404735"/>
                <a:gd name="connsiteY2" fmla="*/ 254833 h 509666"/>
                <a:gd name="connsiteX3" fmla="*/ 0 w 404735"/>
                <a:gd name="connsiteY3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735" h="509666">
                  <a:moveTo>
                    <a:pt x="404735" y="0"/>
                  </a:moveTo>
                  <a:cubicBezTo>
                    <a:pt x="395990" y="76200"/>
                    <a:pt x="387246" y="152400"/>
                    <a:pt x="344774" y="194872"/>
                  </a:cubicBezTo>
                  <a:cubicBezTo>
                    <a:pt x="302302" y="237344"/>
                    <a:pt x="207364" y="202367"/>
                    <a:pt x="149902" y="254833"/>
                  </a:cubicBezTo>
                  <a:cubicBezTo>
                    <a:pt x="92440" y="307299"/>
                    <a:pt x="46220" y="408482"/>
                    <a:pt x="0" y="509666"/>
                  </a:cubicBezTo>
                </a:path>
              </a:pathLst>
            </a:cu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 flipH="1">
              <a:off x="3176214" y="5425981"/>
              <a:ext cx="404759" cy="509568"/>
            </a:xfrm>
            <a:custGeom>
              <a:avLst/>
              <a:gdLst>
                <a:gd name="connsiteX0" fmla="*/ 404735 w 404735"/>
                <a:gd name="connsiteY0" fmla="*/ 0 h 509666"/>
                <a:gd name="connsiteX1" fmla="*/ 344774 w 404735"/>
                <a:gd name="connsiteY1" fmla="*/ 194872 h 509666"/>
                <a:gd name="connsiteX2" fmla="*/ 149902 w 404735"/>
                <a:gd name="connsiteY2" fmla="*/ 254833 h 509666"/>
                <a:gd name="connsiteX3" fmla="*/ 0 w 404735"/>
                <a:gd name="connsiteY3" fmla="*/ 509666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735" h="509666">
                  <a:moveTo>
                    <a:pt x="404735" y="0"/>
                  </a:moveTo>
                  <a:cubicBezTo>
                    <a:pt x="395990" y="76200"/>
                    <a:pt x="387246" y="152400"/>
                    <a:pt x="344774" y="194872"/>
                  </a:cubicBezTo>
                  <a:cubicBezTo>
                    <a:pt x="302302" y="237344"/>
                    <a:pt x="207364" y="202367"/>
                    <a:pt x="149902" y="254833"/>
                  </a:cubicBezTo>
                  <a:cubicBezTo>
                    <a:pt x="92440" y="307299"/>
                    <a:pt x="46220" y="408482"/>
                    <a:pt x="0" y="509666"/>
                  </a:cubicBezTo>
                </a:path>
              </a:pathLst>
            </a:cu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0965" name="Group 175"/>
          <p:cNvGrpSpPr>
            <a:grpSpLocks/>
          </p:cNvGrpSpPr>
          <p:nvPr/>
        </p:nvGrpSpPr>
        <p:grpSpPr bwMode="auto">
          <a:xfrm>
            <a:off x="5105400" y="3048000"/>
            <a:ext cx="3416300" cy="3136900"/>
            <a:chOff x="5105400" y="3048000"/>
            <a:chExt cx="3416824" cy="3136440"/>
          </a:xfrm>
        </p:grpSpPr>
        <p:grpSp>
          <p:nvGrpSpPr>
            <p:cNvPr id="40983" name="Group 158"/>
            <p:cNvGrpSpPr>
              <a:grpSpLocks/>
            </p:cNvGrpSpPr>
            <p:nvPr/>
          </p:nvGrpSpPr>
          <p:grpSpPr bwMode="auto">
            <a:xfrm>
              <a:off x="5566511" y="3048000"/>
              <a:ext cx="2909350" cy="3136440"/>
              <a:chOff x="5566511" y="3701873"/>
              <a:chExt cx="2909350" cy="3136440"/>
            </a:xfrm>
          </p:grpSpPr>
          <p:sp>
            <p:nvSpPr>
              <p:cNvPr id="142" name="Parallelogram 141"/>
              <p:cNvSpPr/>
              <p:nvPr/>
            </p:nvSpPr>
            <p:spPr>
              <a:xfrm rot="20311336">
                <a:off x="6335902" y="4616139"/>
                <a:ext cx="833565" cy="1371399"/>
              </a:xfrm>
              <a:prstGeom prst="parallelogram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>
              <a:xfrm rot="20915302" flipH="1">
                <a:off x="5891052" y="3701873"/>
                <a:ext cx="2584809" cy="2554658"/>
              </a:xfrm>
              <a:custGeom>
                <a:avLst/>
                <a:gdLst>
                  <a:gd name="connsiteX0" fmla="*/ 0 w 1978702"/>
                  <a:gd name="connsiteY0" fmla="*/ 0 h 1184223"/>
                  <a:gd name="connsiteX1" fmla="*/ 734518 w 1978702"/>
                  <a:gd name="connsiteY1" fmla="*/ 59960 h 1184223"/>
                  <a:gd name="connsiteX2" fmla="*/ 1289154 w 1978702"/>
                  <a:gd name="connsiteY2" fmla="*/ 314793 h 1184223"/>
                  <a:gd name="connsiteX3" fmla="*/ 1978702 w 1978702"/>
                  <a:gd name="connsiteY3" fmla="*/ 1184223 h 118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8702" h="1184223">
                    <a:moveTo>
                      <a:pt x="0" y="0"/>
                    </a:moveTo>
                    <a:cubicBezTo>
                      <a:pt x="259829" y="3747"/>
                      <a:pt x="519659" y="7495"/>
                      <a:pt x="734518" y="59960"/>
                    </a:cubicBezTo>
                    <a:cubicBezTo>
                      <a:pt x="949377" y="112426"/>
                      <a:pt x="1081790" y="127416"/>
                      <a:pt x="1289154" y="314793"/>
                    </a:cubicBezTo>
                    <a:cubicBezTo>
                      <a:pt x="1496518" y="502170"/>
                      <a:pt x="1737610" y="843196"/>
                      <a:pt x="1978702" y="1184223"/>
                    </a:cubicBezTo>
                  </a:path>
                </a:pathLst>
              </a:custGeom>
              <a:ln w="38100">
                <a:gradFill>
                  <a:gsLst>
                    <a:gs pos="0">
                      <a:srgbClr val="FC9FCB"/>
                    </a:gs>
                    <a:gs pos="13000">
                      <a:srgbClr val="F8B049"/>
                    </a:gs>
                    <a:gs pos="21001">
                      <a:srgbClr val="F8B049"/>
                    </a:gs>
                    <a:gs pos="63000">
                      <a:srgbClr val="FEE7F2"/>
                    </a:gs>
                    <a:gs pos="67000">
                      <a:srgbClr val="F952A0"/>
                    </a:gs>
                    <a:gs pos="69000">
                      <a:srgbClr val="C50849"/>
                    </a:gs>
                    <a:gs pos="82001">
                      <a:srgbClr val="B43E85"/>
                    </a:gs>
                    <a:gs pos="100000">
                      <a:srgbClr val="F8B049"/>
                    </a:gs>
                  </a:gsLst>
                  <a:lin ang="5400000" scaled="0"/>
                </a:gradFill>
              </a:ln>
              <a:scene3d>
                <a:camera prst="perspectiveRelaxed"/>
                <a:lightRig rig="threePt" dir="t"/>
              </a:scene3d>
              <a:sp3d extrusionH="742950">
                <a:bevelT w="0" h="0"/>
                <a:bevelB w="25400" h="825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Parallelogram 143"/>
              <p:cNvSpPr/>
              <p:nvPr/>
            </p:nvSpPr>
            <p:spPr>
              <a:xfrm rot="20416396">
                <a:off x="5565846" y="4843119"/>
                <a:ext cx="1071727" cy="1371399"/>
              </a:xfrm>
              <a:prstGeom prst="parallelogram">
                <a:avLst/>
              </a:prstGeom>
              <a:solidFill>
                <a:srgbClr val="92D050">
                  <a:alpha val="8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H="1" flipV="1">
                <a:off x="7696598" y="4692328"/>
                <a:ext cx="227048" cy="45872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6553422" y="5028828"/>
                <a:ext cx="1752869" cy="8063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>
                <a:cxnSpLocks/>
              </p:cNvCxnSpPr>
              <p:nvPr/>
            </p:nvCxnSpPr>
            <p:spPr>
              <a:xfrm flipV="1">
                <a:off x="5672225" y="6473242"/>
                <a:ext cx="1189219" cy="36507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cxnSpLocks noChangeAspect="1"/>
              </p:cNvCxnSpPr>
              <p:nvPr/>
            </p:nvCxnSpPr>
            <p:spPr>
              <a:xfrm flipH="1" flipV="1">
                <a:off x="6507378" y="5911349"/>
                <a:ext cx="212758" cy="60951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Oval 159"/>
            <p:cNvSpPr/>
            <p:nvPr/>
          </p:nvSpPr>
          <p:spPr>
            <a:xfrm rot="16760122">
              <a:off x="5765248" y="5205842"/>
              <a:ext cx="934901" cy="314373"/>
            </a:xfrm>
            <a:prstGeom prst="ellipse">
              <a:avLst/>
            </a:prstGeom>
            <a:noFill/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18157057">
              <a:off x="6309862" y="4101092"/>
              <a:ext cx="1057120" cy="398524"/>
            </a:xfrm>
            <a:prstGeom prst="ellipse">
              <a:avLst/>
            </a:prstGeom>
            <a:noFill/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986" name="TextBox 163"/>
            <p:cNvSpPr txBox="1">
              <a:spLocks noChangeArrowheads="1"/>
            </p:cNvSpPr>
            <p:nvPr/>
          </p:nvSpPr>
          <p:spPr bwMode="auto">
            <a:xfrm>
              <a:off x="7789890" y="3977390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sym typeface="Symbol" pitchFamily="18" charset="2"/>
                </a:rPr>
                <a:t></a:t>
              </a:r>
              <a:r>
                <a:rPr lang="en-US" sz="2000" b="1" baseline="-25000">
                  <a:solidFill>
                    <a:srgbClr val="FF0000"/>
                  </a:solidFill>
                  <a:sym typeface="Symbol" pitchFamily="18" charset="2"/>
                </a:rPr>
                <a:t>B</a:t>
              </a:r>
              <a:endParaRPr lang="en-US" sz="2000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40987" name="TextBox 164"/>
            <p:cNvSpPr txBox="1">
              <a:spLocks noChangeArrowheads="1"/>
            </p:cNvSpPr>
            <p:nvPr/>
          </p:nvSpPr>
          <p:spPr bwMode="auto">
            <a:xfrm>
              <a:off x="6629400" y="5410200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FF0000"/>
                  </a:solidFill>
                  <a:sym typeface="Symbol" pitchFamily="18" charset="2"/>
                </a:rPr>
                <a:t></a:t>
              </a:r>
              <a:r>
                <a:rPr lang="en-US" sz="2000" b="1" baseline="-25000">
                  <a:solidFill>
                    <a:srgbClr val="FF0000"/>
                  </a:solidFill>
                  <a:sym typeface="Symbol" pitchFamily="18" charset="2"/>
                </a:rPr>
                <a:t>B</a:t>
              </a:r>
              <a:endParaRPr lang="en-US" sz="2000" b="1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1">
              <a:off x="5105400" y="3733699"/>
              <a:ext cx="2743621" cy="91426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5334035" y="4571777"/>
              <a:ext cx="381058" cy="1599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90" name="TextBox 171"/>
            <p:cNvSpPr txBox="1">
              <a:spLocks noChangeArrowheads="1"/>
            </p:cNvSpPr>
            <p:nvPr/>
          </p:nvSpPr>
          <p:spPr bwMode="auto">
            <a:xfrm rot="20696828" flipH="1">
              <a:off x="5423025" y="4770560"/>
              <a:ext cx="533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ym typeface="Symbol" pitchFamily="18" charset="2"/>
                </a:rPr>
                <a:t></a:t>
              </a:r>
              <a:r>
                <a:rPr lang="en-US" sz="2000" b="1" baseline="-25000">
                  <a:sym typeface="Symbol" pitchFamily="18" charset="2"/>
                </a:rPr>
                <a:t>S</a:t>
              </a:r>
              <a:endParaRPr lang="en-US" sz="2000" b="1" baseline="-25000"/>
            </a:p>
          </p:txBody>
        </p:sp>
        <p:sp>
          <p:nvSpPr>
            <p:cNvPr id="40991" name="TextBox 172"/>
            <p:cNvSpPr txBox="1">
              <a:spLocks noChangeArrowheads="1"/>
            </p:cNvSpPr>
            <p:nvPr/>
          </p:nvSpPr>
          <p:spPr bwMode="auto">
            <a:xfrm rot="19491463" flipH="1">
              <a:off x="7197915" y="4911068"/>
              <a:ext cx="132430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rgbClr val="FF0000"/>
                  </a:solidFill>
                  <a:sym typeface="Symbol" pitchFamily="18" charset="2"/>
                </a:rPr>
                <a:t></a:t>
              </a:r>
              <a:r>
                <a:rPr lang="en-US" sz="2400" b="1" baseline="-25000">
                  <a:solidFill>
                    <a:srgbClr val="FF0000"/>
                  </a:solidFill>
                  <a:sym typeface="Symbol" pitchFamily="18" charset="2"/>
                </a:rPr>
                <a:t>S </a:t>
              </a:r>
              <a:r>
                <a:rPr lang="en-US" sz="2400" b="1">
                  <a:solidFill>
                    <a:srgbClr val="FF0000"/>
                  </a:solidFill>
                  <a:sym typeface="Symbol" pitchFamily="18" charset="2"/>
                </a:rPr>
                <a:t></a:t>
              </a:r>
              <a:r>
                <a:rPr lang="en-US" sz="2400" b="1" baseline="-25000">
                  <a:solidFill>
                    <a:srgbClr val="FF0000"/>
                  </a:solidFill>
                  <a:sym typeface="Symbol" pitchFamily="18" charset="2"/>
                </a:rPr>
                <a:t>B</a:t>
              </a:r>
              <a:endParaRPr lang="en-US" sz="2400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0966" name="Group 179"/>
          <p:cNvGrpSpPr>
            <a:grpSpLocks/>
          </p:cNvGrpSpPr>
          <p:nvPr/>
        </p:nvGrpSpPr>
        <p:grpSpPr bwMode="auto">
          <a:xfrm>
            <a:off x="5486400" y="838200"/>
            <a:ext cx="2698750" cy="2216150"/>
            <a:chOff x="5486400" y="838200"/>
            <a:chExt cx="2698137" cy="2216226"/>
          </a:xfrm>
        </p:grpSpPr>
        <p:grpSp>
          <p:nvGrpSpPr>
            <p:cNvPr id="40967" name="Group 118"/>
            <p:cNvGrpSpPr>
              <a:grpSpLocks/>
            </p:cNvGrpSpPr>
            <p:nvPr/>
          </p:nvGrpSpPr>
          <p:grpSpPr bwMode="auto">
            <a:xfrm>
              <a:off x="5486400" y="838200"/>
              <a:ext cx="2698137" cy="2216226"/>
              <a:chOff x="5691936" y="914400"/>
              <a:chExt cx="2698137" cy="2216226"/>
            </a:xfrm>
          </p:grpSpPr>
          <p:grpSp>
            <p:nvGrpSpPr>
              <p:cNvPr id="40971" name="Group 91"/>
              <p:cNvGrpSpPr>
                <a:grpSpLocks/>
              </p:cNvGrpSpPr>
              <p:nvPr/>
            </p:nvGrpSpPr>
            <p:grpSpPr bwMode="auto">
              <a:xfrm>
                <a:off x="6019800" y="914400"/>
                <a:ext cx="2023672" cy="1830050"/>
                <a:chOff x="5304020" y="4633210"/>
                <a:chExt cx="2023672" cy="1830050"/>
              </a:xfrm>
            </p:grpSpPr>
            <p:sp>
              <p:nvSpPr>
                <p:cNvPr id="93" name="Freeform 92"/>
                <p:cNvSpPr/>
                <p:nvPr/>
              </p:nvSpPr>
              <p:spPr>
                <a:xfrm>
                  <a:off x="5348990" y="5279037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solidFill>
                    <a:srgbClr val="C00000"/>
                  </a:soli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>
                  <a:off x="5341498" y="5171607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gradFill>
                    <a:gsLst>
                      <a:gs pos="0">
                        <a:srgbClr val="FF0000">
                          <a:alpha val="29000"/>
                        </a:srgbClr>
                      </a:gs>
                      <a:gs pos="21001">
                        <a:srgbClr val="0819FB"/>
                      </a:gs>
                      <a:gs pos="35001">
                        <a:srgbClr val="1A8D48"/>
                      </a:gs>
                      <a:gs pos="52000">
                        <a:srgbClr val="FFFF00"/>
                      </a:gs>
                      <a:gs pos="73000">
                        <a:srgbClr val="EE3F17"/>
                      </a:gs>
                      <a:gs pos="88000">
                        <a:srgbClr val="E81766"/>
                      </a:gs>
                      <a:gs pos="100000">
                        <a:srgbClr val="A603AB"/>
                      </a:gs>
                    </a:gsLst>
                    <a:lin ang="5400000" scaled="0"/>
                  </a:gra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5338998" y="5064177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gradFill flip="none" rotWithShape="1">
                    <a:gsLst>
                      <a:gs pos="45000">
                        <a:srgbClr val="FC9FCB"/>
                      </a:gs>
                      <a:gs pos="13000">
                        <a:srgbClr val="F8B049"/>
                      </a:gs>
                      <a:gs pos="21001">
                        <a:srgbClr val="F8B049"/>
                      </a:gs>
                      <a:gs pos="63000">
                        <a:srgbClr val="FEE7F2"/>
                      </a:gs>
                      <a:gs pos="67000">
                        <a:srgbClr val="F952A0"/>
                      </a:gs>
                      <a:gs pos="69000">
                        <a:srgbClr val="C50849"/>
                      </a:gs>
                      <a:gs pos="82001">
                        <a:srgbClr val="B43E85"/>
                      </a:gs>
                      <a:gs pos="100000">
                        <a:srgbClr val="F8B049"/>
                      </a:gs>
                    </a:gsLst>
                    <a:lin ang="10800000" scaled="1"/>
                    <a:tileRect/>
                  </a:gra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6" name="Freeform 95"/>
                <p:cNvSpPr/>
                <p:nvPr/>
              </p:nvSpPr>
              <p:spPr>
                <a:xfrm>
                  <a:off x="5321510" y="4954252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gradFill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lin ang="5400000" scaled="0"/>
                  </a:gra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97" name="Freeform 96"/>
                <p:cNvSpPr/>
                <p:nvPr/>
              </p:nvSpPr>
              <p:spPr>
                <a:xfrm>
                  <a:off x="5319010" y="4839325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gradFill flip="none" rotWithShape="1">
                    <a:gsLst>
                      <a:gs pos="0">
                        <a:srgbClr val="DDEBCF"/>
                      </a:gs>
                      <a:gs pos="50000">
                        <a:srgbClr val="9CB86E"/>
                      </a:gs>
                      <a:gs pos="100000">
                        <a:srgbClr val="156B13"/>
                      </a:gs>
                    </a:gsLst>
                    <a:lin ang="10800000" scaled="1"/>
                    <a:tileRect/>
                  </a:gra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>
                  <a:off x="5304020" y="4746885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gradFill flip="none" rotWithShape="1">
                    <a:gsLst>
                      <a:gs pos="21000">
                        <a:srgbClr val="009900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5306518" y="4633210"/>
                  <a:ext cx="1978702" cy="1184223"/>
                </a:xfrm>
                <a:custGeom>
                  <a:avLst/>
                  <a:gdLst>
                    <a:gd name="connsiteX0" fmla="*/ 0 w 1978702"/>
                    <a:gd name="connsiteY0" fmla="*/ 0 h 1184223"/>
                    <a:gd name="connsiteX1" fmla="*/ 734518 w 1978702"/>
                    <a:gd name="connsiteY1" fmla="*/ 59960 h 1184223"/>
                    <a:gd name="connsiteX2" fmla="*/ 1289154 w 1978702"/>
                    <a:gd name="connsiteY2" fmla="*/ 314793 h 1184223"/>
                    <a:gd name="connsiteX3" fmla="*/ 1978702 w 1978702"/>
                    <a:gd name="connsiteY3" fmla="*/ 1184223 h 118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78702" h="1184223">
                      <a:moveTo>
                        <a:pt x="0" y="0"/>
                      </a:moveTo>
                      <a:cubicBezTo>
                        <a:pt x="259829" y="3747"/>
                        <a:pt x="519659" y="7495"/>
                        <a:pt x="734518" y="59960"/>
                      </a:cubicBezTo>
                      <a:cubicBezTo>
                        <a:pt x="949377" y="112426"/>
                        <a:pt x="1081790" y="127416"/>
                        <a:pt x="1289154" y="314793"/>
                      </a:cubicBezTo>
                      <a:cubicBezTo>
                        <a:pt x="1496518" y="502170"/>
                        <a:pt x="1737610" y="843196"/>
                        <a:pt x="1978702" y="1184223"/>
                      </a:cubicBezTo>
                    </a:path>
                  </a:pathLst>
                </a:custGeom>
                <a:ln w="38100">
                  <a:gradFill>
                    <a:gsLst>
                      <a:gs pos="0">
                        <a:srgbClr val="A603AB"/>
                      </a:gs>
                      <a:gs pos="21001">
                        <a:srgbClr val="0819FB"/>
                      </a:gs>
                      <a:gs pos="35001">
                        <a:srgbClr val="1A8D48"/>
                      </a:gs>
                      <a:gs pos="52000">
                        <a:srgbClr val="FFFF00"/>
                      </a:gs>
                      <a:gs pos="73000">
                        <a:srgbClr val="EE3F17"/>
                      </a:gs>
                      <a:gs pos="88000">
                        <a:srgbClr val="E81766"/>
                      </a:gs>
                      <a:gs pos="100000">
                        <a:srgbClr val="A603AB"/>
                      </a:gs>
                    </a:gsLst>
                    <a:lin ang="5400000" scaled="0"/>
                  </a:gradFill>
                </a:ln>
                <a:scene3d>
                  <a:camera prst="perspectiveRelaxed"/>
                  <a:lightRig rig="threePt" dir="t"/>
                </a:scene3d>
                <a:sp3d extrusionH="742950">
                  <a:bevelT w="0" h="0"/>
                  <a:bevelB w="25400" h="8255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0972" name="TextBox 112"/>
              <p:cNvSpPr txBox="1">
                <a:spLocks noChangeArrowheads="1"/>
              </p:cNvSpPr>
              <p:nvPr/>
            </p:nvSpPr>
            <p:spPr bwMode="auto">
              <a:xfrm rot="-5580000">
                <a:off x="5238370" y="1564910"/>
                <a:ext cx="130724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009900"/>
                    </a:solidFill>
                  </a:rPr>
                  <a:t>Source</a:t>
                </a:r>
              </a:p>
            </p:txBody>
          </p:sp>
          <p:sp>
            <p:nvSpPr>
              <p:cNvPr id="40973" name="TextBox 113"/>
              <p:cNvSpPr txBox="1">
                <a:spLocks noChangeArrowheads="1"/>
              </p:cNvSpPr>
              <p:nvPr/>
            </p:nvSpPr>
            <p:spPr bwMode="auto">
              <a:xfrm rot="-5580000">
                <a:off x="7536397" y="2276950"/>
                <a:ext cx="1307242" cy="40011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009900"/>
                    </a:solidFill>
                  </a:rPr>
                  <a:t>Drain</a:t>
                </a: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>
                <a:off x="6096657" y="1760567"/>
                <a:ext cx="2133115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7925042" y="1752629"/>
                <a:ext cx="0" cy="609621"/>
              </a:xfrm>
              <a:prstGeom prst="line">
                <a:avLst/>
              </a:prstGeom>
              <a:ln w="254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/>
            <p:cNvCxnSpPr/>
            <p:nvPr/>
          </p:nvCxnSpPr>
          <p:spPr>
            <a:xfrm>
              <a:off x="7481435" y="1676429"/>
              <a:ext cx="0" cy="457216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54473" y="1676429"/>
              <a:ext cx="0" cy="274647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010054" y="1676429"/>
              <a:ext cx="0" cy="182569"/>
            </a:xfrm>
            <a:prstGeom prst="line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07"/>
          <p:cNvSpPr txBox="1">
            <a:spLocks noChangeArrowheads="1"/>
          </p:cNvSpPr>
          <p:nvPr/>
        </p:nvSpPr>
        <p:spPr bwMode="auto">
          <a:xfrm>
            <a:off x="990600" y="92075"/>
            <a:ext cx="769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25E3B"/>
                </a:solidFill>
              </a:rPr>
              <a:t>3-D band alignment in a MOSEFT</a:t>
            </a:r>
          </a:p>
        </p:txBody>
      </p:sp>
      <p:sp>
        <p:nvSpPr>
          <p:cNvPr id="41987" name="Text Box 206"/>
          <p:cNvSpPr txBox="1">
            <a:spLocks noChangeArrowheads="1"/>
          </p:cNvSpPr>
          <p:nvPr/>
        </p:nvSpPr>
        <p:spPr bwMode="auto">
          <a:xfrm>
            <a:off x="114300" y="838200"/>
            <a:ext cx="8801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Inversion layer is tapered </a:t>
            </a:r>
            <a:r>
              <a:rPr lang="en-US" sz="2200" b="1" dirty="0">
                <a:solidFill>
                  <a:srgbClr val="FF0000"/>
                </a:solidFill>
                <a:cs typeface="Arial" pitchFamily="34" charset="0"/>
              </a:rPr>
              <a:t>@ drain end.  </a:t>
            </a:r>
            <a:r>
              <a:rPr lang="en-US" sz="2200" b="1" dirty="0" err="1">
                <a:solidFill>
                  <a:srgbClr val="FF0000"/>
                </a:solidFill>
                <a:cs typeface="Arial" pitchFamily="34" charset="0"/>
              </a:rPr>
              <a:t>E</a:t>
            </a:r>
            <a:r>
              <a:rPr lang="en-US" sz="2200" b="1" baseline="-25000" dirty="0" err="1">
                <a:solidFill>
                  <a:srgbClr val="FF0000"/>
                </a:solidFill>
                <a:cs typeface="Arial" pitchFamily="34" charset="0"/>
              </a:rPr>
              <a:t>Fn</a:t>
            </a:r>
            <a:r>
              <a:rPr lang="en-US" sz="2200" b="1" dirty="0">
                <a:solidFill>
                  <a:srgbClr val="FF0000"/>
                </a:solidFill>
                <a:cs typeface="Arial" pitchFamily="34" charset="0"/>
              </a:rPr>
              <a:t> crosses down to </a:t>
            </a:r>
            <a:r>
              <a:rPr lang="en-US" sz="2200" b="1" dirty="0" err="1">
                <a:solidFill>
                  <a:srgbClr val="FF0000"/>
                </a:solidFill>
                <a:cs typeface="Arial" pitchFamily="34" charset="0"/>
              </a:rPr>
              <a:t>E</a:t>
            </a:r>
            <a:r>
              <a:rPr lang="en-US" sz="2200" b="1" baseline="-25000" dirty="0" err="1">
                <a:solidFill>
                  <a:srgbClr val="FF0000"/>
                </a:solidFill>
                <a:cs typeface="Arial" pitchFamily="34" charset="0"/>
              </a:rPr>
              <a:t>i</a:t>
            </a:r>
            <a:r>
              <a:rPr lang="en-US" sz="2200" b="1" baseline="-25000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cs typeface="Arial" pitchFamily="34" charset="0"/>
              </a:rPr>
              <a:t>near the drain. </a:t>
            </a:r>
          </a:p>
        </p:txBody>
      </p:sp>
      <p:grpSp>
        <p:nvGrpSpPr>
          <p:cNvPr id="41988" name="Group 265"/>
          <p:cNvGrpSpPr>
            <a:grpSpLocks/>
          </p:cNvGrpSpPr>
          <p:nvPr/>
        </p:nvGrpSpPr>
        <p:grpSpPr bwMode="auto">
          <a:xfrm>
            <a:off x="228600" y="1676400"/>
            <a:ext cx="8612188" cy="5105400"/>
            <a:chOff x="304800" y="1752600"/>
            <a:chExt cx="8611394" cy="5105400"/>
          </a:xfrm>
        </p:grpSpPr>
        <p:sp>
          <p:nvSpPr>
            <p:cNvPr id="41989" name="Line 35"/>
            <p:cNvSpPr>
              <a:spLocks noChangeShapeType="1"/>
            </p:cNvSpPr>
            <p:nvPr/>
          </p:nvSpPr>
          <p:spPr bwMode="auto">
            <a:xfrm>
              <a:off x="6324600" y="3733800"/>
              <a:ext cx="0" cy="1188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0" name="Group 221"/>
            <p:cNvGrpSpPr>
              <a:grpSpLocks/>
            </p:cNvGrpSpPr>
            <p:nvPr/>
          </p:nvGrpSpPr>
          <p:grpSpPr bwMode="auto">
            <a:xfrm>
              <a:off x="381000" y="1981200"/>
              <a:ext cx="4267200" cy="3505200"/>
              <a:chOff x="144" y="912"/>
              <a:chExt cx="2688" cy="2208"/>
            </a:xfrm>
          </p:grpSpPr>
          <p:sp>
            <p:nvSpPr>
              <p:cNvPr id="42047" name="Line 222"/>
              <p:cNvSpPr>
                <a:spLocks noChangeShapeType="1"/>
              </p:cNvSpPr>
              <p:nvPr/>
            </p:nvSpPr>
            <p:spPr bwMode="auto">
              <a:xfrm flipV="1">
                <a:off x="816" y="912"/>
                <a:ext cx="192" cy="480"/>
              </a:xfrm>
              <a:prstGeom prst="line">
                <a:avLst/>
              </a:prstGeom>
              <a:noFill/>
              <a:ln w="57150">
                <a:solidFill>
                  <a:srgbClr val="FF505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8" name="Rectangle 223"/>
              <p:cNvSpPr>
                <a:spLocks noChangeArrowheads="1"/>
              </p:cNvSpPr>
              <p:nvPr/>
            </p:nvSpPr>
            <p:spPr bwMode="auto">
              <a:xfrm>
                <a:off x="624" y="1056"/>
                <a:ext cx="432" cy="912"/>
              </a:xfrm>
              <a:prstGeom prst="rect">
                <a:avLst/>
              </a:prstGeom>
              <a:solidFill>
                <a:srgbClr val="FF6600">
                  <a:alpha val="58823"/>
                </a:srgb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66"/>
                  </a:solidFill>
                </a:endParaRPr>
              </a:p>
            </p:txBody>
          </p:sp>
          <p:grpSp>
            <p:nvGrpSpPr>
              <p:cNvPr id="42049" name="Group 224"/>
              <p:cNvGrpSpPr>
                <a:grpSpLocks/>
              </p:cNvGrpSpPr>
              <p:nvPr/>
            </p:nvGrpSpPr>
            <p:grpSpPr bwMode="auto">
              <a:xfrm>
                <a:off x="201" y="960"/>
                <a:ext cx="2535" cy="1968"/>
                <a:chOff x="201" y="960"/>
                <a:chExt cx="2535" cy="1968"/>
              </a:xfrm>
            </p:grpSpPr>
            <p:sp>
              <p:nvSpPr>
                <p:cNvPr id="42059" name="Text Box 225"/>
                <p:cNvSpPr txBox="1">
                  <a:spLocks noChangeArrowheads="1"/>
                </p:cNvSpPr>
                <p:nvPr/>
              </p:nvSpPr>
              <p:spPr bwMode="auto">
                <a:xfrm rot="-4099330">
                  <a:off x="-67" y="1228"/>
                  <a:ext cx="7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CC0066"/>
                      </a:solidFill>
                    </a:rPr>
                    <a:t>Vg &gt; V</a:t>
                  </a:r>
                  <a:r>
                    <a:rPr lang="en-US" b="1" baseline="-25000">
                      <a:solidFill>
                        <a:srgbClr val="CC0066"/>
                      </a:solidFill>
                    </a:rPr>
                    <a:t>th</a:t>
                  </a:r>
                </a:p>
              </p:txBody>
            </p:sp>
            <p:grpSp>
              <p:nvGrpSpPr>
                <p:cNvPr id="42060" name="Group 226"/>
                <p:cNvGrpSpPr>
                  <a:grpSpLocks/>
                </p:cNvGrpSpPr>
                <p:nvPr/>
              </p:nvGrpSpPr>
              <p:grpSpPr bwMode="auto">
                <a:xfrm>
                  <a:off x="288" y="1824"/>
                  <a:ext cx="2448" cy="1104"/>
                  <a:chOff x="240" y="1632"/>
                  <a:chExt cx="2448" cy="1104"/>
                </a:xfrm>
              </p:grpSpPr>
              <p:grpSp>
                <p:nvGrpSpPr>
                  <p:cNvPr id="42061" name="Group 227"/>
                  <p:cNvGrpSpPr>
                    <a:grpSpLocks/>
                  </p:cNvGrpSpPr>
                  <p:nvPr/>
                </p:nvGrpSpPr>
                <p:grpSpPr bwMode="auto">
                  <a:xfrm>
                    <a:off x="240" y="1632"/>
                    <a:ext cx="1248" cy="1104"/>
                    <a:chOff x="528" y="1488"/>
                    <a:chExt cx="1448" cy="1680"/>
                  </a:xfrm>
                </p:grpSpPr>
                <p:sp>
                  <p:nvSpPr>
                    <p:cNvPr id="42066" name="Line 2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8" y="1488"/>
                      <a:ext cx="8" cy="168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scene3d>
                      <a:camera prst="legacyObliqueTopRight">
                        <a:rot lat="300000" lon="20999978" rev="0"/>
                      </a:camera>
                      <a:lightRig rig="legacyFlat3" dir="t"/>
                    </a:scene3d>
                    <a:sp3d extrusionH="3630600" prstMaterial="legacyWireframe">
                      <a:bevelT w="13500" h="13500" prst="angle"/>
                      <a:bevelB w="13500" h="13500" prst="angle"/>
                      <a:extrusionClr>
                        <a:srgbClr val="FFFF00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67" name="Line 2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8" y="2328"/>
                      <a:ext cx="144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FF00"/>
                      </a:solidFill>
                      <a:round/>
                      <a:headEnd/>
                      <a:tailEnd/>
                    </a:ln>
                    <a:scene3d>
                      <a:camera prst="legacyObliqueTopRight">
                        <a:rot lat="300000" lon="20999978" rev="0"/>
                      </a:camera>
                      <a:lightRig rig="legacyFlat3" dir="t"/>
                    </a:scene3d>
                    <a:sp3d extrusionH="3630600" prstMaterial="legacyWireframe">
                      <a:bevelT w="13500" h="13500" prst="angle"/>
                      <a:bevelB w="13500" h="13500" prst="angle"/>
                      <a:extrusionClr>
                        <a:srgbClr val="FFFF00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68" name="Line 2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36" y="1848"/>
                      <a:ext cx="1392" cy="3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FF00"/>
                      </a:solidFill>
                      <a:prstDash val="dash"/>
                      <a:round/>
                      <a:headEnd/>
                      <a:tailEnd/>
                    </a:ln>
                    <a:scene3d>
                      <a:camera prst="legacyObliqueTopRight">
                        <a:rot lat="300000" lon="20999978" rev="0"/>
                      </a:camera>
                      <a:lightRig rig="legacyFlat3" dir="t"/>
                    </a:scene3d>
                    <a:sp3d extrusionH="3630600" prstMaterial="legacyWireframe">
                      <a:bevelT w="13500" h="13500" prst="angle"/>
                      <a:bevelB w="13500" h="13500" prst="angle"/>
                      <a:extrusionClr>
                        <a:srgbClr val="FFFF00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69" name="Freeform 231"/>
                    <p:cNvSpPr>
                      <a:spLocks/>
                    </p:cNvSpPr>
                    <p:nvPr/>
                  </p:nvSpPr>
                  <p:spPr bwMode="auto">
                    <a:xfrm rot="350549">
                      <a:off x="570" y="1800"/>
                      <a:ext cx="1070" cy="864"/>
                    </a:xfrm>
                    <a:custGeom>
                      <a:avLst/>
                      <a:gdLst>
                        <a:gd name="T0" fmla="*/ 0 w 1248"/>
                        <a:gd name="T1" fmla="*/ 30978 h 624"/>
                        <a:gd name="T2" fmla="*/ 23 w 1248"/>
                        <a:gd name="T3" fmla="*/ 16687 h 624"/>
                        <a:gd name="T4" fmla="*/ 54 w 1248"/>
                        <a:gd name="T5" fmla="*/ 9540 h 624"/>
                        <a:gd name="T6" fmla="*/ 91 w 1248"/>
                        <a:gd name="T7" fmla="*/ 4769 h 624"/>
                        <a:gd name="T8" fmla="*/ 143 w 1248"/>
                        <a:gd name="T9" fmla="*/ 2352 h 624"/>
                        <a:gd name="T10" fmla="*/ 197 w 1248"/>
                        <a:gd name="T11" fmla="*/ 0 h 624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248"/>
                        <a:gd name="T19" fmla="*/ 0 h 624"/>
                        <a:gd name="T20" fmla="*/ 1248 w 1248"/>
                        <a:gd name="T21" fmla="*/ 624 h 624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248" h="624">
                          <a:moveTo>
                            <a:pt x="0" y="624"/>
                          </a:moveTo>
                          <a:cubicBezTo>
                            <a:pt x="44" y="516"/>
                            <a:pt x="88" y="408"/>
                            <a:pt x="144" y="336"/>
                          </a:cubicBezTo>
                          <a:cubicBezTo>
                            <a:pt x="200" y="264"/>
                            <a:pt x="264" y="232"/>
                            <a:pt x="336" y="192"/>
                          </a:cubicBezTo>
                          <a:cubicBezTo>
                            <a:pt x="408" y="152"/>
                            <a:pt x="480" y="120"/>
                            <a:pt x="576" y="96"/>
                          </a:cubicBezTo>
                          <a:cubicBezTo>
                            <a:pt x="672" y="72"/>
                            <a:pt x="800" y="64"/>
                            <a:pt x="912" y="48"/>
                          </a:cubicBezTo>
                          <a:cubicBezTo>
                            <a:pt x="1024" y="32"/>
                            <a:pt x="1136" y="16"/>
                            <a:pt x="1248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FFFF00"/>
                      </a:solidFill>
                      <a:prstDash val="sysDot"/>
                      <a:round/>
                      <a:headEnd/>
                      <a:tailEnd/>
                    </a:ln>
                    <a:scene3d>
                      <a:camera prst="legacyObliqueTopRight">
                        <a:rot lat="300000" lon="20999978" rev="0"/>
                      </a:camera>
                      <a:lightRig rig="legacyFlat3" dir="t"/>
                    </a:scene3d>
                    <a:sp3d extrusionH="3630600" prstMaterial="legacyWireframe">
                      <a:bevelT w="13500" h="13500" prst="angle"/>
                      <a:bevelB w="13500" h="13500" prst="angle"/>
                      <a:extrusionClr>
                        <a:srgbClr val="FFFF00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062" name="Group 232"/>
                  <p:cNvGrpSpPr>
                    <a:grpSpLocks/>
                  </p:cNvGrpSpPr>
                  <p:nvPr/>
                </p:nvGrpSpPr>
                <p:grpSpPr bwMode="auto">
                  <a:xfrm>
                    <a:off x="240" y="2136"/>
                    <a:ext cx="2448" cy="152"/>
                    <a:chOff x="240" y="2136"/>
                    <a:chExt cx="2448" cy="152"/>
                  </a:xfrm>
                </p:grpSpPr>
                <p:sp>
                  <p:nvSpPr>
                    <p:cNvPr id="42063" name="Line 2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2" y="2136"/>
                      <a:ext cx="115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64" name="Line 2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36" y="2288"/>
                      <a:ext cx="1152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65" name="Line 2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0" y="2288"/>
                      <a:ext cx="132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0000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42050" name="Rectangle 236"/>
              <p:cNvSpPr>
                <a:spLocks noChangeArrowheads="1"/>
              </p:cNvSpPr>
              <p:nvPr/>
            </p:nvSpPr>
            <p:spPr bwMode="auto">
              <a:xfrm>
                <a:off x="176" y="2112"/>
                <a:ext cx="433" cy="911"/>
              </a:xfrm>
              <a:prstGeom prst="rect">
                <a:avLst/>
              </a:prstGeom>
              <a:solidFill>
                <a:srgbClr val="CCFFFF">
                  <a:alpha val="58823"/>
                </a:srgbClr>
              </a:solidFill>
              <a:ln w="28575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66"/>
                  </a:solidFill>
                </a:endParaRPr>
              </a:p>
            </p:txBody>
          </p:sp>
          <p:sp>
            <p:nvSpPr>
              <p:cNvPr id="42051" name="Line 237"/>
              <p:cNvSpPr>
                <a:spLocks noChangeShapeType="1"/>
              </p:cNvSpPr>
              <p:nvPr/>
            </p:nvSpPr>
            <p:spPr bwMode="auto">
              <a:xfrm flipH="1">
                <a:off x="144" y="2352"/>
                <a:ext cx="240" cy="768"/>
              </a:xfrm>
              <a:prstGeom prst="line">
                <a:avLst/>
              </a:prstGeom>
              <a:noFill/>
              <a:ln w="57150">
                <a:solidFill>
                  <a:srgbClr val="FF5050"/>
                </a:solidFill>
                <a:round/>
                <a:headEnd/>
                <a:tailEnd type="oval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2" name="Text Box 238"/>
              <p:cNvSpPr txBox="1">
                <a:spLocks noChangeArrowheads="1"/>
              </p:cNvSpPr>
              <p:nvPr/>
            </p:nvSpPr>
            <p:spPr bwMode="auto">
              <a:xfrm>
                <a:off x="2448" y="2096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CC0066"/>
                    </a:solidFill>
                  </a:rPr>
                  <a:t>E</a:t>
                </a:r>
                <a:r>
                  <a:rPr lang="en-US" b="1" baseline="-25000">
                    <a:solidFill>
                      <a:srgbClr val="CC0066"/>
                    </a:solidFill>
                  </a:rPr>
                  <a:t>Fp</a:t>
                </a:r>
                <a:endParaRPr lang="en-US" b="1">
                  <a:solidFill>
                    <a:srgbClr val="CC0066"/>
                  </a:solidFill>
                </a:endParaRPr>
              </a:p>
            </p:txBody>
          </p:sp>
          <p:sp>
            <p:nvSpPr>
              <p:cNvPr id="42053" name="Freeform 239"/>
              <p:cNvSpPr>
                <a:spLocks/>
              </p:cNvSpPr>
              <p:nvPr/>
            </p:nvSpPr>
            <p:spPr bwMode="auto">
              <a:xfrm>
                <a:off x="1668" y="2140"/>
                <a:ext cx="304" cy="248"/>
              </a:xfrm>
              <a:custGeom>
                <a:avLst/>
                <a:gdLst>
                  <a:gd name="T0" fmla="*/ 0 w 304"/>
                  <a:gd name="T1" fmla="*/ 56 h 248"/>
                  <a:gd name="T2" fmla="*/ 144 w 304"/>
                  <a:gd name="T3" fmla="*/ 8 h 248"/>
                  <a:gd name="T4" fmla="*/ 288 w 304"/>
                  <a:gd name="T5" fmla="*/ 104 h 248"/>
                  <a:gd name="T6" fmla="*/ 240 w 304"/>
                  <a:gd name="T7" fmla="*/ 248 h 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4"/>
                  <a:gd name="T13" fmla="*/ 0 h 248"/>
                  <a:gd name="T14" fmla="*/ 304 w 304"/>
                  <a:gd name="T15" fmla="*/ 248 h 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4" h="248">
                    <a:moveTo>
                      <a:pt x="0" y="56"/>
                    </a:moveTo>
                    <a:cubicBezTo>
                      <a:pt x="48" y="28"/>
                      <a:pt x="96" y="0"/>
                      <a:pt x="144" y="8"/>
                    </a:cubicBezTo>
                    <a:cubicBezTo>
                      <a:pt x="192" y="16"/>
                      <a:pt x="272" y="64"/>
                      <a:pt x="288" y="104"/>
                    </a:cubicBezTo>
                    <a:cubicBezTo>
                      <a:pt x="304" y="144"/>
                      <a:pt x="272" y="196"/>
                      <a:pt x="240" y="248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54" name="Group 240"/>
              <p:cNvGrpSpPr>
                <a:grpSpLocks/>
              </p:cNvGrpSpPr>
              <p:nvPr/>
            </p:nvGrpSpPr>
            <p:grpSpPr bwMode="auto">
              <a:xfrm>
                <a:off x="1572" y="960"/>
                <a:ext cx="341" cy="1597"/>
                <a:chOff x="1572" y="960"/>
                <a:chExt cx="341" cy="1597"/>
              </a:xfrm>
            </p:grpSpPr>
            <p:sp>
              <p:nvSpPr>
                <p:cNvPr id="42056" name="Line 241"/>
                <p:cNvSpPr>
                  <a:spLocks noChangeShapeType="1"/>
                </p:cNvSpPr>
                <p:nvPr/>
              </p:nvSpPr>
              <p:spPr bwMode="auto">
                <a:xfrm rot="-4080000">
                  <a:off x="1104" y="1680"/>
                  <a:ext cx="1440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7" name="Line 242"/>
                <p:cNvSpPr>
                  <a:spLocks noChangeShapeType="1"/>
                </p:cNvSpPr>
                <p:nvPr/>
              </p:nvSpPr>
              <p:spPr bwMode="auto">
                <a:xfrm rot="-4140000">
                  <a:off x="1130" y="1773"/>
                  <a:ext cx="1512" cy="55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58" name="Line 243"/>
                <p:cNvSpPr>
                  <a:spLocks noChangeShapeType="1"/>
                </p:cNvSpPr>
                <p:nvPr/>
              </p:nvSpPr>
              <p:spPr bwMode="auto">
                <a:xfrm>
                  <a:off x="1572" y="2328"/>
                  <a:ext cx="12" cy="168"/>
                </a:xfrm>
                <a:prstGeom prst="line">
                  <a:avLst/>
                </a:prstGeom>
                <a:noFill/>
                <a:ln w="25400">
                  <a:solidFill>
                    <a:srgbClr val="CC00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55" name="Text Box 244"/>
              <p:cNvSpPr txBox="1">
                <a:spLocks noChangeArrowheads="1"/>
              </p:cNvSpPr>
              <p:nvPr/>
            </p:nvSpPr>
            <p:spPr bwMode="auto">
              <a:xfrm>
                <a:off x="1615" y="1017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rgbClr val="CC0066"/>
                    </a:solidFill>
                  </a:rPr>
                  <a:t>E</a:t>
                </a:r>
                <a:r>
                  <a:rPr lang="en-US" b="1" baseline="-25000">
                    <a:solidFill>
                      <a:srgbClr val="CC0066"/>
                    </a:solidFill>
                  </a:rPr>
                  <a:t>i</a:t>
                </a:r>
                <a:endParaRPr lang="en-US" b="1">
                  <a:solidFill>
                    <a:srgbClr val="CC0066"/>
                  </a:solidFill>
                </a:endParaRPr>
              </a:p>
            </p:txBody>
          </p:sp>
        </p:grpSp>
        <p:sp>
          <p:nvSpPr>
            <p:cNvPr id="41991" name="Text Box 2"/>
            <p:cNvSpPr txBox="1">
              <a:spLocks noChangeArrowheads="1"/>
            </p:cNvSpPr>
            <p:nvPr/>
          </p:nvSpPr>
          <p:spPr bwMode="auto">
            <a:xfrm>
              <a:off x="1447800" y="5867400"/>
              <a:ext cx="3352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Energy band configuration at Vg &gt; V</a:t>
              </a:r>
              <a:r>
                <a:rPr lang="en-US" b="1" baseline="-25000">
                  <a:solidFill>
                    <a:srgbClr val="CC0066"/>
                  </a:solidFill>
                </a:rPr>
                <a:t>th</a:t>
              </a:r>
              <a:r>
                <a:rPr lang="en-US" b="1">
                  <a:solidFill>
                    <a:srgbClr val="CC0066"/>
                  </a:solidFill>
                </a:rPr>
                <a:t> and V</a:t>
              </a:r>
              <a:r>
                <a:rPr lang="en-US" b="1" baseline="-25000">
                  <a:solidFill>
                    <a:srgbClr val="CC0066"/>
                  </a:solidFill>
                </a:rPr>
                <a:t>d</a:t>
              </a:r>
              <a:r>
                <a:rPr lang="en-US" b="1">
                  <a:solidFill>
                    <a:srgbClr val="CC0066"/>
                  </a:solidFill>
                </a:rPr>
                <a:t> &gt; 0.</a:t>
              </a:r>
            </a:p>
          </p:txBody>
        </p:sp>
        <p:grpSp>
          <p:nvGrpSpPr>
            <p:cNvPr id="41992" name="Group 3"/>
            <p:cNvGrpSpPr>
              <a:grpSpLocks/>
            </p:cNvGrpSpPr>
            <p:nvPr/>
          </p:nvGrpSpPr>
          <p:grpSpPr bwMode="auto">
            <a:xfrm>
              <a:off x="4476750" y="5143500"/>
              <a:ext cx="990600" cy="496888"/>
              <a:chOff x="2688" y="2796"/>
              <a:chExt cx="624" cy="313"/>
            </a:xfrm>
          </p:grpSpPr>
          <p:sp>
            <p:nvSpPr>
              <p:cNvPr id="42045" name="AutoShape 4"/>
              <p:cNvSpPr>
                <a:spLocks noChangeArrowheads="1"/>
              </p:cNvSpPr>
              <p:nvPr/>
            </p:nvSpPr>
            <p:spPr bwMode="auto">
              <a:xfrm>
                <a:off x="2688" y="2796"/>
                <a:ext cx="624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58 w 21600"/>
                  <a:gd name="T13" fmla="*/ 5383 h 21600"/>
                  <a:gd name="T14" fmla="*/ 18900 w 21600"/>
                  <a:gd name="T15" fmla="*/ 1621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close/>
                  </a:path>
                </a:pathLst>
              </a:custGeom>
              <a:pattFill prst="dkVert">
                <a:fgClr>
                  <a:srgbClr val="FFFF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6" name="Text Box 5"/>
              <p:cNvSpPr txBox="1">
                <a:spLocks noChangeArrowheads="1"/>
              </p:cNvSpPr>
              <p:nvPr/>
            </p:nvSpPr>
            <p:spPr bwMode="auto">
              <a:xfrm>
                <a:off x="2832" y="2844"/>
                <a:ext cx="3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CC0066"/>
                    </a:solidFill>
                  </a:rPr>
                  <a:t>3D</a:t>
                </a:r>
              </a:p>
            </p:txBody>
          </p:sp>
        </p:grpSp>
        <p:sp>
          <p:nvSpPr>
            <p:cNvPr id="41993" name="Text Box 6"/>
            <p:cNvSpPr txBox="1">
              <a:spLocks noChangeArrowheads="1"/>
            </p:cNvSpPr>
            <p:nvPr/>
          </p:nvSpPr>
          <p:spPr bwMode="auto">
            <a:xfrm>
              <a:off x="304800" y="5653088"/>
              <a:ext cx="9144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V</a:t>
              </a:r>
              <a:r>
                <a:rPr lang="en-US" b="1" baseline="-25000">
                  <a:solidFill>
                    <a:srgbClr val="CC0066"/>
                  </a:solidFill>
                </a:rPr>
                <a:t>s</a:t>
              </a:r>
              <a:r>
                <a:rPr lang="en-US" b="1">
                  <a:solidFill>
                    <a:srgbClr val="CC0066"/>
                  </a:solidFill>
                </a:rPr>
                <a:t> = 0</a:t>
              </a:r>
            </a:p>
          </p:txBody>
        </p:sp>
        <p:sp>
          <p:nvSpPr>
            <p:cNvPr id="41994" name="Text Box 7"/>
            <p:cNvSpPr txBox="1">
              <a:spLocks noChangeArrowheads="1"/>
            </p:cNvSpPr>
            <p:nvPr/>
          </p:nvSpPr>
          <p:spPr bwMode="auto">
            <a:xfrm>
              <a:off x="1625600" y="17526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V</a:t>
              </a:r>
              <a:r>
                <a:rPr lang="en-US" b="1" baseline="-25000">
                  <a:solidFill>
                    <a:srgbClr val="CC0066"/>
                  </a:solidFill>
                </a:rPr>
                <a:t>d</a:t>
              </a:r>
              <a:r>
                <a:rPr lang="en-US" b="1">
                  <a:solidFill>
                    <a:srgbClr val="CC0066"/>
                  </a:solidFill>
                </a:rPr>
                <a:t> = 0</a:t>
              </a:r>
            </a:p>
          </p:txBody>
        </p:sp>
        <p:sp>
          <p:nvSpPr>
            <p:cNvPr id="41995" name="Text Box 8"/>
            <p:cNvSpPr txBox="1">
              <a:spLocks noChangeArrowheads="1"/>
            </p:cNvSpPr>
            <p:nvPr/>
          </p:nvSpPr>
          <p:spPr bwMode="auto">
            <a:xfrm>
              <a:off x="4495800" y="4357688"/>
              <a:ext cx="381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E</a:t>
              </a:r>
              <a:r>
                <a:rPr lang="en-US" b="1" baseline="-25000">
                  <a:solidFill>
                    <a:srgbClr val="CC0066"/>
                  </a:solidFill>
                </a:rPr>
                <a:t>i</a:t>
              </a:r>
              <a:endParaRPr lang="en-US" b="1">
                <a:solidFill>
                  <a:srgbClr val="CC0066"/>
                </a:solidFill>
              </a:endParaRPr>
            </a:p>
          </p:txBody>
        </p:sp>
        <p:grpSp>
          <p:nvGrpSpPr>
            <p:cNvPr id="41996" name="Group 9"/>
            <p:cNvGrpSpPr>
              <a:grpSpLocks/>
            </p:cNvGrpSpPr>
            <p:nvPr/>
          </p:nvGrpSpPr>
          <p:grpSpPr bwMode="auto">
            <a:xfrm>
              <a:off x="1790700" y="4749800"/>
              <a:ext cx="2990850" cy="1174750"/>
              <a:chOff x="1032" y="2656"/>
              <a:chExt cx="1884" cy="740"/>
            </a:xfrm>
          </p:grpSpPr>
          <p:sp>
            <p:nvSpPr>
              <p:cNvPr id="42037" name="Oval 10"/>
              <p:cNvSpPr>
                <a:spLocks noChangeArrowheads="1"/>
              </p:cNvSpPr>
              <p:nvPr/>
            </p:nvSpPr>
            <p:spPr bwMode="auto">
              <a:xfrm>
                <a:off x="1248" y="2676"/>
                <a:ext cx="96" cy="384"/>
              </a:xfrm>
              <a:prstGeom prst="ellipse">
                <a:avLst/>
              </a:prstGeom>
              <a:solidFill>
                <a:srgbClr val="FF5050">
                  <a:alpha val="56862"/>
                </a:srgbClr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66"/>
                  </a:solidFill>
                </a:endParaRPr>
              </a:p>
            </p:txBody>
          </p:sp>
          <p:grpSp>
            <p:nvGrpSpPr>
              <p:cNvPr id="42038" name="Group 11"/>
              <p:cNvGrpSpPr>
                <a:grpSpLocks/>
              </p:cNvGrpSpPr>
              <p:nvPr/>
            </p:nvGrpSpPr>
            <p:grpSpPr bwMode="auto">
              <a:xfrm>
                <a:off x="1296" y="2656"/>
                <a:ext cx="1384" cy="720"/>
                <a:chOff x="2160" y="2656"/>
                <a:chExt cx="1536" cy="672"/>
              </a:xfrm>
            </p:grpSpPr>
            <p:sp>
              <p:nvSpPr>
                <p:cNvPr id="42043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3024"/>
                  <a:ext cx="1488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44" name="Freeform 13"/>
                <p:cNvSpPr>
                  <a:spLocks/>
                </p:cNvSpPr>
                <p:nvPr/>
              </p:nvSpPr>
              <p:spPr bwMode="auto">
                <a:xfrm>
                  <a:off x="2160" y="2656"/>
                  <a:ext cx="1536" cy="672"/>
                </a:xfrm>
                <a:custGeom>
                  <a:avLst/>
                  <a:gdLst>
                    <a:gd name="T0" fmla="*/ 0 w 1536"/>
                    <a:gd name="T1" fmla="*/ 32 h 672"/>
                    <a:gd name="T2" fmla="*/ 480 w 1536"/>
                    <a:gd name="T3" fmla="*/ 32 h 672"/>
                    <a:gd name="T4" fmla="*/ 912 w 1536"/>
                    <a:gd name="T5" fmla="*/ 224 h 672"/>
                    <a:gd name="T6" fmla="*/ 1104 w 1536"/>
                    <a:gd name="T7" fmla="*/ 416 h 672"/>
                    <a:gd name="T8" fmla="*/ 1200 w 1536"/>
                    <a:gd name="T9" fmla="*/ 560 h 672"/>
                    <a:gd name="T10" fmla="*/ 1392 w 1536"/>
                    <a:gd name="T11" fmla="*/ 656 h 672"/>
                    <a:gd name="T12" fmla="*/ 1536 w 1536"/>
                    <a:gd name="T13" fmla="*/ 656 h 6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6"/>
                    <a:gd name="T22" fmla="*/ 0 h 672"/>
                    <a:gd name="T23" fmla="*/ 1536 w 1536"/>
                    <a:gd name="T24" fmla="*/ 672 h 6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6" h="672">
                      <a:moveTo>
                        <a:pt x="0" y="32"/>
                      </a:moveTo>
                      <a:cubicBezTo>
                        <a:pt x="164" y="16"/>
                        <a:pt x="328" y="0"/>
                        <a:pt x="480" y="32"/>
                      </a:cubicBezTo>
                      <a:cubicBezTo>
                        <a:pt x="632" y="64"/>
                        <a:pt x="808" y="160"/>
                        <a:pt x="912" y="224"/>
                      </a:cubicBezTo>
                      <a:cubicBezTo>
                        <a:pt x="1016" y="288"/>
                        <a:pt x="1056" y="360"/>
                        <a:pt x="1104" y="416"/>
                      </a:cubicBezTo>
                      <a:cubicBezTo>
                        <a:pt x="1152" y="472"/>
                        <a:pt x="1152" y="520"/>
                        <a:pt x="1200" y="560"/>
                      </a:cubicBezTo>
                      <a:cubicBezTo>
                        <a:pt x="1248" y="600"/>
                        <a:pt x="1336" y="640"/>
                        <a:pt x="1392" y="656"/>
                      </a:cubicBezTo>
                      <a:cubicBezTo>
                        <a:pt x="1448" y="672"/>
                        <a:pt x="1492" y="664"/>
                        <a:pt x="1536" y="656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39" name="Line 14"/>
              <p:cNvSpPr>
                <a:spLocks noChangeShapeType="1"/>
              </p:cNvSpPr>
              <p:nvPr/>
            </p:nvSpPr>
            <p:spPr bwMode="auto">
              <a:xfrm>
                <a:off x="1320" y="2676"/>
                <a:ext cx="12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0" name="Text Box 15"/>
              <p:cNvSpPr txBox="1">
                <a:spLocks noChangeArrowheads="1"/>
              </p:cNvSpPr>
              <p:nvPr/>
            </p:nvSpPr>
            <p:spPr bwMode="auto">
              <a:xfrm>
                <a:off x="1032" y="271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C0066"/>
                    </a:solidFill>
                  </a:rPr>
                  <a:t>S</a:t>
                </a:r>
              </a:p>
            </p:txBody>
          </p:sp>
          <p:sp>
            <p:nvSpPr>
              <p:cNvPr id="42041" name="Text Box 16"/>
              <p:cNvSpPr txBox="1">
                <a:spLocks noChangeArrowheads="1"/>
              </p:cNvSpPr>
              <p:nvPr/>
            </p:nvSpPr>
            <p:spPr bwMode="auto">
              <a:xfrm>
                <a:off x="2628" y="3117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>
                    <a:solidFill>
                      <a:srgbClr val="CC0066"/>
                    </a:solidFill>
                  </a:rPr>
                  <a:t>D</a:t>
                </a:r>
              </a:p>
            </p:txBody>
          </p:sp>
          <p:sp>
            <p:nvSpPr>
              <p:cNvPr id="42042" name="Oval 17"/>
              <p:cNvSpPr>
                <a:spLocks noChangeArrowheads="1"/>
              </p:cNvSpPr>
              <p:nvPr/>
            </p:nvSpPr>
            <p:spPr bwMode="auto">
              <a:xfrm>
                <a:off x="2592" y="3012"/>
                <a:ext cx="96" cy="384"/>
              </a:xfrm>
              <a:prstGeom prst="ellipse">
                <a:avLst/>
              </a:prstGeom>
              <a:solidFill>
                <a:srgbClr val="FF5050">
                  <a:alpha val="56862"/>
                </a:srgbClr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66"/>
                  </a:solidFill>
                </a:endParaRPr>
              </a:p>
            </p:txBody>
          </p:sp>
        </p:grpSp>
        <p:sp>
          <p:nvSpPr>
            <p:cNvPr id="41997" name="Line 19"/>
            <p:cNvSpPr>
              <a:spLocks noChangeShapeType="1"/>
            </p:cNvSpPr>
            <p:nvPr/>
          </p:nvSpPr>
          <p:spPr bwMode="auto">
            <a:xfrm>
              <a:off x="5957888" y="6324600"/>
              <a:ext cx="160020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triangl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98" name="Group 20"/>
            <p:cNvGrpSpPr>
              <a:grpSpLocks/>
            </p:cNvGrpSpPr>
            <p:nvPr/>
          </p:nvGrpSpPr>
          <p:grpSpPr bwMode="auto">
            <a:xfrm>
              <a:off x="5780088" y="4800600"/>
              <a:ext cx="2603500" cy="1752600"/>
              <a:chOff x="3344" y="2448"/>
              <a:chExt cx="1640" cy="1104"/>
            </a:xfrm>
          </p:grpSpPr>
          <p:sp>
            <p:nvSpPr>
              <p:cNvPr id="42032" name="Rectangle 21"/>
              <p:cNvSpPr>
                <a:spLocks noChangeArrowheads="1"/>
              </p:cNvSpPr>
              <p:nvPr/>
            </p:nvSpPr>
            <p:spPr bwMode="auto">
              <a:xfrm>
                <a:off x="3344" y="2448"/>
                <a:ext cx="48" cy="912"/>
              </a:xfrm>
              <a:prstGeom prst="rect">
                <a:avLst/>
              </a:prstGeom>
              <a:solidFill>
                <a:srgbClr val="FF6600">
                  <a:alpha val="58823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1299978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66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rgbClr val="CC0066"/>
                  </a:solidFill>
                </a:endParaRPr>
              </a:p>
            </p:txBody>
          </p:sp>
          <p:grpSp>
            <p:nvGrpSpPr>
              <p:cNvPr id="42033" name="Group 22"/>
              <p:cNvGrpSpPr>
                <a:grpSpLocks/>
              </p:cNvGrpSpPr>
              <p:nvPr/>
            </p:nvGrpSpPr>
            <p:grpSpPr bwMode="auto">
              <a:xfrm>
                <a:off x="3408" y="2680"/>
                <a:ext cx="1536" cy="760"/>
                <a:chOff x="2160" y="2656"/>
                <a:chExt cx="1536" cy="672"/>
              </a:xfrm>
            </p:grpSpPr>
            <p:sp>
              <p:nvSpPr>
                <p:cNvPr id="42035" name="Line 23"/>
                <p:cNvSpPr>
                  <a:spLocks noChangeShapeType="1"/>
                </p:cNvSpPr>
                <p:nvPr/>
              </p:nvSpPr>
              <p:spPr bwMode="auto">
                <a:xfrm>
                  <a:off x="2160" y="3024"/>
                  <a:ext cx="1488" cy="0"/>
                </a:xfrm>
                <a:prstGeom prst="line">
                  <a:avLst/>
                </a:prstGeom>
                <a:no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scene3d>
                  <a:camera prst="legacyObliqueTopRight">
                    <a:rot lat="20999978" lon="20699978" rev="0"/>
                  </a:camera>
                  <a:lightRig rig="legacyFlat3" dir="t"/>
                </a:scene3d>
                <a:sp3d extrusionH="1801800" prstMaterial="legacyWireframe">
                  <a:bevelT w="13500" h="13500" prst="angle"/>
                  <a:bevelB w="13500" h="13500" prst="angle"/>
                  <a:extrusionClr>
                    <a:srgbClr val="FF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2036" name="Freeform 24"/>
                <p:cNvSpPr>
                  <a:spLocks/>
                </p:cNvSpPr>
                <p:nvPr/>
              </p:nvSpPr>
              <p:spPr bwMode="auto">
                <a:xfrm>
                  <a:off x="2160" y="2656"/>
                  <a:ext cx="1536" cy="672"/>
                </a:xfrm>
                <a:custGeom>
                  <a:avLst/>
                  <a:gdLst>
                    <a:gd name="T0" fmla="*/ 0 w 1536"/>
                    <a:gd name="T1" fmla="*/ 32 h 672"/>
                    <a:gd name="T2" fmla="*/ 480 w 1536"/>
                    <a:gd name="T3" fmla="*/ 32 h 672"/>
                    <a:gd name="T4" fmla="*/ 912 w 1536"/>
                    <a:gd name="T5" fmla="*/ 224 h 672"/>
                    <a:gd name="T6" fmla="*/ 1104 w 1536"/>
                    <a:gd name="T7" fmla="*/ 416 h 672"/>
                    <a:gd name="T8" fmla="*/ 1200 w 1536"/>
                    <a:gd name="T9" fmla="*/ 560 h 672"/>
                    <a:gd name="T10" fmla="*/ 1392 w 1536"/>
                    <a:gd name="T11" fmla="*/ 656 h 672"/>
                    <a:gd name="T12" fmla="*/ 1536 w 1536"/>
                    <a:gd name="T13" fmla="*/ 656 h 67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536"/>
                    <a:gd name="T22" fmla="*/ 0 h 672"/>
                    <a:gd name="T23" fmla="*/ 1536 w 1536"/>
                    <a:gd name="T24" fmla="*/ 672 h 67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536" h="672">
                      <a:moveTo>
                        <a:pt x="0" y="32"/>
                      </a:moveTo>
                      <a:cubicBezTo>
                        <a:pt x="164" y="16"/>
                        <a:pt x="328" y="0"/>
                        <a:pt x="480" y="32"/>
                      </a:cubicBezTo>
                      <a:cubicBezTo>
                        <a:pt x="632" y="64"/>
                        <a:pt x="808" y="160"/>
                        <a:pt x="912" y="224"/>
                      </a:cubicBezTo>
                      <a:cubicBezTo>
                        <a:pt x="1016" y="288"/>
                        <a:pt x="1056" y="360"/>
                        <a:pt x="1104" y="416"/>
                      </a:cubicBezTo>
                      <a:cubicBezTo>
                        <a:pt x="1152" y="472"/>
                        <a:pt x="1152" y="520"/>
                        <a:pt x="1200" y="560"/>
                      </a:cubicBezTo>
                      <a:cubicBezTo>
                        <a:pt x="1248" y="600"/>
                        <a:pt x="1336" y="640"/>
                        <a:pt x="1392" y="656"/>
                      </a:cubicBezTo>
                      <a:cubicBezTo>
                        <a:pt x="1448" y="672"/>
                        <a:pt x="1492" y="664"/>
                        <a:pt x="1536" y="656"/>
                      </a:cubicBezTo>
                    </a:path>
                  </a:pathLst>
                </a:cu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  <a:scene3d>
                  <a:camera prst="legacyObliqueTopRight">
                    <a:rot lat="20999978" lon="20699978" rev="0"/>
                  </a:camera>
                  <a:lightRig rig="legacyFlat3" dir="t"/>
                </a:scene3d>
                <a:sp3d extrusionH="1801800" prstMaterial="legacyWireframe">
                  <a:bevelT w="13500" h="13500" prst="angle"/>
                  <a:bevelB w="13500" h="13500" prst="angle"/>
                  <a:extrusionClr>
                    <a:srgbClr val="00FFFF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034" name="Rectangle 25"/>
              <p:cNvSpPr>
                <a:spLocks noChangeArrowheads="1"/>
              </p:cNvSpPr>
              <p:nvPr/>
            </p:nvSpPr>
            <p:spPr bwMode="auto">
              <a:xfrm>
                <a:off x="4936" y="2640"/>
                <a:ext cx="48" cy="912"/>
              </a:xfrm>
              <a:prstGeom prst="rect">
                <a:avLst/>
              </a:prstGeom>
              <a:solidFill>
                <a:srgbClr val="FF6600">
                  <a:alpha val="58823"/>
                </a:srgbClr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1299978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66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>
                  <a:solidFill>
                    <a:srgbClr val="CC0066"/>
                  </a:solidFill>
                </a:endParaRPr>
              </a:p>
            </p:txBody>
          </p:sp>
        </p:grpSp>
        <p:sp>
          <p:nvSpPr>
            <p:cNvPr id="41999" name="Text Box 26"/>
            <p:cNvSpPr txBox="1">
              <a:spLocks noChangeArrowheads="1"/>
            </p:cNvSpPr>
            <p:nvPr/>
          </p:nvSpPr>
          <p:spPr bwMode="auto">
            <a:xfrm rot="-5400000">
              <a:off x="5170488" y="4711700"/>
              <a:ext cx="9144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V</a:t>
              </a:r>
              <a:r>
                <a:rPr lang="en-US" b="1" baseline="-25000">
                  <a:solidFill>
                    <a:srgbClr val="CC0066"/>
                  </a:solidFill>
                </a:rPr>
                <a:t>s</a:t>
              </a:r>
              <a:r>
                <a:rPr lang="en-US" b="1">
                  <a:solidFill>
                    <a:srgbClr val="CC0066"/>
                  </a:solidFill>
                </a:rPr>
                <a:t> = 0</a:t>
              </a:r>
            </a:p>
          </p:txBody>
        </p:sp>
        <p:sp>
          <p:nvSpPr>
            <p:cNvPr id="42000" name="Text Box 27"/>
            <p:cNvSpPr txBox="1">
              <a:spLocks noChangeArrowheads="1"/>
            </p:cNvSpPr>
            <p:nvPr/>
          </p:nvSpPr>
          <p:spPr bwMode="auto">
            <a:xfrm rot="-5400000">
              <a:off x="8275638" y="5226050"/>
              <a:ext cx="9144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V</a:t>
              </a:r>
              <a:r>
                <a:rPr lang="en-US" b="1" baseline="-25000">
                  <a:solidFill>
                    <a:srgbClr val="CC0066"/>
                  </a:solidFill>
                </a:rPr>
                <a:t>d</a:t>
              </a:r>
              <a:r>
                <a:rPr lang="en-US" b="1">
                  <a:solidFill>
                    <a:srgbClr val="CC0066"/>
                  </a:solidFill>
                </a:rPr>
                <a:t> &gt; 0</a:t>
              </a:r>
            </a:p>
          </p:txBody>
        </p:sp>
        <p:sp>
          <p:nvSpPr>
            <p:cNvPr id="42001" name="Text Box 28"/>
            <p:cNvSpPr txBox="1">
              <a:spLocks noChangeArrowheads="1"/>
            </p:cNvSpPr>
            <p:nvPr/>
          </p:nvSpPr>
          <p:spPr bwMode="auto">
            <a:xfrm>
              <a:off x="6567488" y="54737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E</a:t>
              </a:r>
              <a:r>
                <a:rPr lang="en-US" b="1" baseline="-25000">
                  <a:solidFill>
                    <a:srgbClr val="CC0066"/>
                  </a:solidFill>
                </a:rPr>
                <a:t>i</a:t>
              </a:r>
              <a:endParaRPr lang="en-US" b="1">
                <a:solidFill>
                  <a:srgbClr val="CC0066"/>
                </a:solidFill>
              </a:endParaRPr>
            </a:p>
          </p:txBody>
        </p:sp>
        <p:sp>
          <p:nvSpPr>
            <p:cNvPr id="42002" name="Line 29"/>
            <p:cNvSpPr>
              <a:spLocks noChangeShapeType="1"/>
            </p:cNvSpPr>
            <p:nvPr/>
          </p:nvSpPr>
          <p:spPr bwMode="auto">
            <a:xfrm flipH="1">
              <a:off x="7577138" y="5791200"/>
              <a:ext cx="0" cy="68580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Text Box 30"/>
            <p:cNvSpPr txBox="1">
              <a:spLocks noChangeArrowheads="1"/>
            </p:cNvSpPr>
            <p:nvPr/>
          </p:nvSpPr>
          <p:spPr bwMode="auto">
            <a:xfrm>
              <a:off x="6167438" y="6338887"/>
              <a:ext cx="1219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Inversion</a:t>
              </a:r>
            </a:p>
          </p:txBody>
        </p:sp>
        <p:sp>
          <p:nvSpPr>
            <p:cNvPr id="42004" name="Text Box 31"/>
            <p:cNvSpPr txBox="1">
              <a:spLocks noChangeArrowheads="1"/>
            </p:cNvSpPr>
            <p:nvPr/>
          </p:nvSpPr>
          <p:spPr bwMode="auto">
            <a:xfrm>
              <a:off x="7577138" y="6491287"/>
              <a:ext cx="1295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Depletion</a:t>
              </a:r>
            </a:p>
          </p:txBody>
        </p:sp>
        <p:sp>
          <p:nvSpPr>
            <p:cNvPr id="42005" name="Line 32"/>
            <p:cNvSpPr>
              <a:spLocks noChangeShapeType="1"/>
            </p:cNvSpPr>
            <p:nvPr/>
          </p:nvSpPr>
          <p:spPr bwMode="auto">
            <a:xfrm>
              <a:off x="7558088" y="6400800"/>
              <a:ext cx="762000" cy="0"/>
            </a:xfrm>
            <a:prstGeom prst="line">
              <a:avLst/>
            </a:prstGeom>
            <a:noFill/>
            <a:ln w="25400">
              <a:solidFill>
                <a:srgbClr val="CC0066"/>
              </a:solidFill>
              <a:round/>
              <a:headEnd type="triangl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Text Box 33"/>
            <p:cNvSpPr txBox="1">
              <a:spLocks noChangeArrowheads="1"/>
            </p:cNvSpPr>
            <p:nvPr/>
          </p:nvSpPr>
          <p:spPr bwMode="auto">
            <a:xfrm>
              <a:off x="6338888" y="4502150"/>
              <a:ext cx="6096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E</a:t>
              </a:r>
              <a:r>
                <a:rPr lang="en-US" b="1" baseline="-25000">
                  <a:solidFill>
                    <a:srgbClr val="CC0066"/>
                  </a:solidFill>
                </a:rPr>
                <a:t>Fn</a:t>
              </a:r>
              <a:endParaRPr lang="en-US" b="1">
                <a:solidFill>
                  <a:srgbClr val="CC0066"/>
                </a:solidFill>
              </a:endParaRPr>
            </a:p>
          </p:txBody>
        </p:sp>
        <p:sp>
          <p:nvSpPr>
            <p:cNvPr id="42007" name="Line 34"/>
            <p:cNvSpPr>
              <a:spLocks noChangeShapeType="1"/>
            </p:cNvSpPr>
            <p:nvPr/>
          </p:nvSpPr>
          <p:spPr bwMode="auto">
            <a:xfrm>
              <a:off x="7737765" y="3810000"/>
              <a:ext cx="0" cy="17637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36"/>
            <p:cNvSpPr>
              <a:spLocks noChangeShapeType="1"/>
            </p:cNvSpPr>
            <p:nvPr/>
          </p:nvSpPr>
          <p:spPr bwMode="auto">
            <a:xfrm>
              <a:off x="7511328" y="4175415"/>
              <a:ext cx="19050" cy="17335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5930900" y="3704360"/>
              <a:ext cx="1841500" cy="971550"/>
              <a:chOff x="3448" y="1764"/>
              <a:chExt cx="1160" cy="612"/>
            </a:xfrm>
            <a:solidFill>
              <a:srgbClr val="CC0066"/>
            </a:solidFill>
          </p:grpSpPr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3744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3884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0" name="Oval 40"/>
              <p:cNvSpPr>
                <a:spLocks noChangeArrowheads="1"/>
              </p:cNvSpPr>
              <p:nvPr/>
            </p:nvSpPr>
            <p:spPr bwMode="auto">
              <a:xfrm>
                <a:off x="397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1" name="Oval 41"/>
              <p:cNvSpPr>
                <a:spLocks noChangeArrowheads="1"/>
              </p:cNvSpPr>
              <p:nvPr/>
            </p:nvSpPr>
            <p:spPr bwMode="auto">
              <a:xfrm>
                <a:off x="3931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2" name="Oval 42"/>
              <p:cNvSpPr>
                <a:spLocks noChangeArrowheads="1"/>
              </p:cNvSpPr>
              <p:nvPr/>
            </p:nvSpPr>
            <p:spPr bwMode="auto">
              <a:xfrm>
                <a:off x="4071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3" name="Oval 43"/>
              <p:cNvSpPr>
                <a:spLocks noChangeArrowheads="1"/>
              </p:cNvSpPr>
              <p:nvPr/>
            </p:nvSpPr>
            <p:spPr bwMode="auto">
              <a:xfrm>
                <a:off x="3744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4" name="Oval 44"/>
              <p:cNvSpPr>
                <a:spLocks noChangeArrowheads="1"/>
              </p:cNvSpPr>
              <p:nvPr/>
            </p:nvSpPr>
            <p:spPr bwMode="auto">
              <a:xfrm>
                <a:off x="3884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5" name="Oval 45"/>
              <p:cNvSpPr>
                <a:spLocks noChangeArrowheads="1"/>
              </p:cNvSpPr>
              <p:nvPr/>
            </p:nvSpPr>
            <p:spPr bwMode="auto">
              <a:xfrm>
                <a:off x="397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6" name="Oval 46"/>
              <p:cNvSpPr>
                <a:spLocks noChangeArrowheads="1"/>
              </p:cNvSpPr>
              <p:nvPr/>
            </p:nvSpPr>
            <p:spPr bwMode="auto">
              <a:xfrm>
                <a:off x="383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7" name="Oval 47"/>
              <p:cNvSpPr>
                <a:spLocks noChangeArrowheads="1"/>
              </p:cNvSpPr>
              <p:nvPr/>
            </p:nvSpPr>
            <p:spPr bwMode="auto">
              <a:xfrm>
                <a:off x="397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8" name="Oval 48"/>
              <p:cNvSpPr>
                <a:spLocks noChangeArrowheads="1"/>
              </p:cNvSpPr>
              <p:nvPr/>
            </p:nvSpPr>
            <p:spPr bwMode="auto">
              <a:xfrm>
                <a:off x="4071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69" name="Oval 49"/>
              <p:cNvSpPr>
                <a:spLocks noChangeArrowheads="1"/>
              </p:cNvSpPr>
              <p:nvPr/>
            </p:nvSpPr>
            <p:spPr bwMode="auto">
              <a:xfrm>
                <a:off x="4024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0" name="Oval 50"/>
              <p:cNvSpPr>
                <a:spLocks noChangeArrowheads="1"/>
              </p:cNvSpPr>
              <p:nvPr/>
            </p:nvSpPr>
            <p:spPr bwMode="auto">
              <a:xfrm>
                <a:off x="383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1" name="Oval 51"/>
              <p:cNvSpPr>
                <a:spLocks noChangeArrowheads="1"/>
              </p:cNvSpPr>
              <p:nvPr/>
            </p:nvSpPr>
            <p:spPr bwMode="auto">
              <a:xfrm>
                <a:off x="397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4071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3" name="Oval 53"/>
              <p:cNvSpPr>
                <a:spLocks noChangeArrowheads="1"/>
              </p:cNvSpPr>
              <p:nvPr/>
            </p:nvSpPr>
            <p:spPr bwMode="auto">
              <a:xfrm>
                <a:off x="3686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grpSp>
            <p:nvGrpSpPr>
              <p:cNvPr id="15" name="Group 54"/>
              <p:cNvGrpSpPr>
                <a:grpSpLocks/>
              </p:cNvGrpSpPr>
              <p:nvPr/>
            </p:nvGrpSpPr>
            <p:grpSpPr bwMode="auto">
              <a:xfrm>
                <a:off x="3448" y="1764"/>
                <a:ext cx="1160" cy="612"/>
                <a:chOff x="3448" y="1764"/>
                <a:chExt cx="1160" cy="612"/>
              </a:xfrm>
              <a:grpFill/>
            </p:grpSpPr>
            <p:sp>
              <p:nvSpPr>
                <p:cNvPr id="84" name="Line 55"/>
                <p:cNvSpPr>
                  <a:spLocks noChangeAspect="1" noChangeShapeType="1"/>
                </p:cNvSpPr>
                <p:nvPr/>
              </p:nvSpPr>
              <p:spPr bwMode="auto">
                <a:xfrm rot="20580000" flipH="1">
                  <a:off x="3448" y="1945"/>
                  <a:ext cx="227" cy="236"/>
                </a:xfrm>
                <a:prstGeom prst="line">
                  <a:avLst/>
                </a:prstGeom>
                <a:grpFill/>
                <a:ln w="19050">
                  <a:solidFill>
                    <a:srgbClr val="FFFF00"/>
                  </a:solidFill>
                  <a:prstDash val="sysDot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85" name="Line 5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467" y="1776"/>
                  <a:ext cx="166" cy="173"/>
                </a:xfrm>
                <a:prstGeom prst="line">
                  <a:avLst/>
                </a:prstGeom>
                <a:grp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8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416" y="1788"/>
                  <a:ext cx="169" cy="228"/>
                </a:xfrm>
                <a:prstGeom prst="line">
                  <a:avLst/>
                </a:prstGeom>
                <a:grpFill/>
                <a:ln w="25400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8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424" y="1896"/>
                  <a:ext cx="184" cy="192"/>
                </a:xfrm>
                <a:prstGeom prst="line">
                  <a:avLst/>
                </a:prstGeom>
                <a:grpFill/>
                <a:ln w="25400">
                  <a:solidFill>
                    <a:srgbClr val="CC006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88" name="Line 59"/>
                <p:cNvSpPr>
                  <a:spLocks noChangeShapeType="1"/>
                </p:cNvSpPr>
                <p:nvPr/>
              </p:nvSpPr>
              <p:spPr bwMode="auto">
                <a:xfrm>
                  <a:off x="3629" y="1776"/>
                  <a:ext cx="967" cy="0"/>
                </a:xfrm>
                <a:prstGeom prst="line">
                  <a:avLst/>
                </a:prstGeom>
                <a:grp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8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629" y="1908"/>
                  <a:ext cx="950" cy="0"/>
                </a:xfrm>
                <a:prstGeom prst="line">
                  <a:avLst/>
                </a:prstGeom>
                <a:grp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0" name="Line 61"/>
                <p:cNvSpPr>
                  <a:spLocks noChangeShapeType="1"/>
                </p:cNvSpPr>
                <p:nvPr/>
              </p:nvSpPr>
              <p:spPr bwMode="auto">
                <a:xfrm>
                  <a:off x="3640" y="1764"/>
                  <a:ext cx="0" cy="144"/>
                </a:xfrm>
                <a:prstGeom prst="line">
                  <a:avLst/>
                </a:prstGeom>
                <a:grp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1" name="Line 62"/>
                <p:cNvSpPr>
                  <a:spLocks noChangeShapeType="1"/>
                </p:cNvSpPr>
                <p:nvPr/>
              </p:nvSpPr>
              <p:spPr bwMode="auto">
                <a:xfrm>
                  <a:off x="4596" y="1764"/>
                  <a:ext cx="0" cy="150"/>
                </a:xfrm>
                <a:prstGeom prst="line">
                  <a:avLst/>
                </a:prstGeom>
                <a:grp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16" name="Group 63"/>
                <p:cNvGrpSpPr>
                  <a:grpSpLocks/>
                </p:cNvGrpSpPr>
                <p:nvPr/>
              </p:nvGrpSpPr>
              <p:grpSpPr bwMode="auto">
                <a:xfrm>
                  <a:off x="3468" y="1968"/>
                  <a:ext cx="979" cy="288"/>
                  <a:chOff x="3456" y="1872"/>
                  <a:chExt cx="864" cy="248"/>
                </a:xfrm>
                <a:grpFill/>
              </p:grpSpPr>
              <p:sp>
                <p:nvSpPr>
                  <p:cNvPr id="22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872"/>
                    <a:ext cx="0" cy="248"/>
                  </a:xfrm>
                  <a:prstGeom prst="line">
                    <a:avLst/>
                  </a:prstGeom>
                  <a:grpFill/>
                  <a:ln w="38100">
                    <a:solidFill>
                      <a:srgbClr val="FFFF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rgbClr val="CC0066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2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1872"/>
                    <a:ext cx="0" cy="96"/>
                  </a:xfrm>
                  <a:prstGeom prst="line">
                    <a:avLst/>
                  </a:prstGeom>
                  <a:grpFill/>
                  <a:ln w="38100">
                    <a:solidFill>
                      <a:srgbClr val="CC0066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solidFill>
                        <a:srgbClr val="CC0066"/>
                      </a:solidFill>
                      <a:latin typeface="Arial" charset="0"/>
                    </a:endParaRPr>
                  </a:p>
                </p:txBody>
              </p:sp>
            </p:grpSp>
            <p:sp>
              <p:nvSpPr>
                <p:cNvPr id="93" name="Oval 68"/>
                <p:cNvSpPr>
                  <a:spLocks noChangeArrowheads="1"/>
                </p:cNvSpPr>
                <p:nvPr/>
              </p:nvSpPr>
              <p:spPr bwMode="auto">
                <a:xfrm>
                  <a:off x="3538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4" name="Oval 69"/>
                <p:cNvSpPr>
                  <a:spLocks noChangeArrowheads="1"/>
                </p:cNvSpPr>
                <p:nvPr/>
              </p:nvSpPr>
              <p:spPr bwMode="auto">
                <a:xfrm>
                  <a:off x="3678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5" name="Oval 70"/>
                <p:cNvSpPr>
                  <a:spLocks noChangeArrowheads="1"/>
                </p:cNvSpPr>
                <p:nvPr/>
              </p:nvSpPr>
              <p:spPr bwMode="auto">
                <a:xfrm>
                  <a:off x="3491" y="213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6" name="Oval 71"/>
                <p:cNvSpPr>
                  <a:spLocks noChangeArrowheads="1"/>
                </p:cNvSpPr>
                <p:nvPr/>
              </p:nvSpPr>
              <p:spPr bwMode="auto">
                <a:xfrm>
                  <a:off x="3771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7" name="Oval 72"/>
                <p:cNvSpPr>
                  <a:spLocks noChangeArrowheads="1"/>
                </p:cNvSpPr>
                <p:nvPr/>
              </p:nvSpPr>
              <p:spPr bwMode="auto">
                <a:xfrm>
                  <a:off x="4051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8" name="Oval 73"/>
                <p:cNvSpPr>
                  <a:spLocks noChangeArrowheads="1"/>
                </p:cNvSpPr>
                <p:nvPr/>
              </p:nvSpPr>
              <p:spPr bwMode="auto">
                <a:xfrm>
                  <a:off x="3503" y="207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99" name="Oval 74"/>
                <p:cNvSpPr>
                  <a:spLocks noChangeArrowheads="1"/>
                </p:cNvSpPr>
                <p:nvPr/>
              </p:nvSpPr>
              <p:spPr bwMode="auto">
                <a:xfrm>
                  <a:off x="3771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0" name="Oval 75"/>
                <p:cNvSpPr>
                  <a:spLocks noChangeArrowheads="1"/>
                </p:cNvSpPr>
                <p:nvPr/>
              </p:nvSpPr>
              <p:spPr bwMode="auto">
                <a:xfrm>
                  <a:off x="3585" y="2184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1" name="Oval 76"/>
                <p:cNvSpPr>
                  <a:spLocks noChangeArrowheads="1"/>
                </p:cNvSpPr>
                <p:nvPr/>
              </p:nvSpPr>
              <p:spPr bwMode="auto">
                <a:xfrm>
                  <a:off x="3864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2" name="Oval 77"/>
                <p:cNvSpPr>
                  <a:spLocks noChangeArrowheads="1"/>
                </p:cNvSpPr>
                <p:nvPr/>
              </p:nvSpPr>
              <p:spPr bwMode="auto">
                <a:xfrm>
                  <a:off x="4144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3" name="Oval 78"/>
                <p:cNvSpPr>
                  <a:spLocks noChangeArrowheads="1"/>
                </p:cNvSpPr>
                <p:nvPr/>
              </p:nvSpPr>
              <p:spPr bwMode="auto">
                <a:xfrm>
                  <a:off x="3724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4" name="Oval 79"/>
                <p:cNvSpPr>
                  <a:spLocks noChangeArrowheads="1"/>
                </p:cNvSpPr>
                <p:nvPr/>
              </p:nvSpPr>
              <p:spPr bwMode="auto">
                <a:xfrm>
                  <a:off x="3864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5" name="Oval 80"/>
                <p:cNvSpPr>
                  <a:spLocks noChangeArrowheads="1"/>
                </p:cNvSpPr>
                <p:nvPr/>
              </p:nvSpPr>
              <p:spPr bwMode="auto">
                <a:xfrm>
                  <a:off x="3678" y="2136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6" name="Oval 81"/>
                <p:cNvSpPr>
                  <a:spLocks noChangeArrowheads="1"/>
                </p:cNvSpPr>
                <p:nvPr/>
              </p:nvSpPr>
              <p:spPr bwMode="auto">
                <a:xfrm>
                  <a:off x="3958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7" name="Oval 82"/>
                <p:cNvSpPr>
                  <a:spLocks noChangeArrowheads="1"/>
                </p:cNvSpPr>
                <p:nvPr/>
              </p:nvSpPr>
              <p:spPr bwMode="auto">
                <a:xfrm>
                  <a:off x="4237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8" name="Oval 83"/>
                <p:cNvSpPr>
                  <a:spLocks noChangeArrowheads="1"/>
                </p:cNvSpPr>
                <p:nvPr/>
              </p:nvSpPr>
              <p:spPr bwMode="auto">
                <a:xfrm>
                  <a:off x="3538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09" name="Oval 84"/>
                <p:cNvSpPr>
                  <a:spLocks noChangeArrowheads="1"/>
                </p:cNvSpPr>
                <p:nvPr/>
              </p:nvSpPr>
              <p:spPr bwMode="auto">
                <a:xfrm>
                  <a:off x="3678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0" name="Oval 85"/>
                <p:cNvSpPr>
                  <a:spLocks noChangeArrowheads="1"/>
                </p:cNvSpPr>
                <p:nvPr/>
              </p:nvSpPr>
              <p:spPr bwMode="auto">
                <a:xfrm>
                  <a:off x="3491" y="213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1" name="Oval 86"/>
                <p:cNvSpPr>
                  <a:spLocks noChangeArrowheads="1"/>
                </p:cNvSpPr>
                <p:nvPr/>
              </p:nvSpPr>
              <p:spPr bwMode="auto">
                <a:xfrm>
                  <a:off x="3771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2" name="Oval 87"/>
                <p:cNvSpPr>
                  <a:spLocks noChangeArrowheads="1"/>
                </p:cNvSpPr>
                <p:nvPr/>
              </p:nvSpPr>
              <p:spPr bwMode="auto">
                <a:xfrm>
                  <a:off x="4051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3" name="Oval 88"/>
                <p:cNvSpPr>
                  <a:spLocks noChangeArrowheads="1"/>
                </p:cNvSpPr>
                <p:nvPr/>
              </p:nvSpPr>
              <p:spPr bwMode="auto">
                <a:xfrm>
                  <a:off x="3631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4" name="Oval 89"/>
                <p:cNvSpPr>
                  <a:spLocks noChangeArrowheads="1"/>
                </p:cNvSpPr>
                <p:nvPr/>
              </p:nvSpPr>
              <p:spPr bwMode="auto">
                <a:xfrm>
                  <a:off x="3771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5" name="Oval 90"/>
                <p:cNvSpPr>
                  <a:spLocks noChangeArrowheads="1"/>
                </p:cNvSpPr>
                <p:nvPr/>
              </p:nvSpPr>
              <p:spPr bwMode="auto">
                <a:xfrm>
                  <a:off x="3585" y="20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6" name="Oval 91"/>
                <p:cNvSpPr>
                  <a:spLocks noChangeArrowheads="1"/>
                </p:cNvSpPr>
                <p:nvPr/>
              </p:nvSpPr>
              <p:spPr bwMode="auto">
                <a:xfrm>
                  <a:off x="386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7" name="Oval 92"/>
                <p:cNvSpPr>
                  <a:spLocks noChangeArrowheads="1"/>
                </p:cNvSpPr>
                <p:nvPr/>
              </p:nvSpPr>
              <p:spPr bwMode="auto">
                <a:xfrm>
                  <a:off x="414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8" name="Oval 93"/>
                <p:cNvSpPr>
                  <a:spLocks noChangeArrowheads="1"/>
                </p:cNvSpPr>
                <p:nvPr/>
              </p:nvSpPr>
              <p:spPr bwMode="auto">
                <a:xfrm>
                  <a:off x="3724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19" name="Oval 94"/>
                <p:cNvSpPr>
                  <a:spLocks noChangeArrowheads="1"/>
                </p:cNvSpPr>
                <p:nvPr/>
              </p:nvSpPr>
              <p:spPr bwMode="auto">
                <a:xfrm>
                  <a:off x="3864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0" name="Oval 95"/>
                <p:cNvSpPr>
                  <a:spLocks noChangeArrowheads="1"/>
                </p:cNvSpPr>
                <p:nvPr/>
              </p:nvSpPr>
              <p:spPr bwMode="auto">
                <a:xfrm>
                  <a:off x="3678" y="2136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1" name="Oval 96"/>
                <p:cNvSpPr>
                  <a:spLocks noChangeArrowheads="1"/>
                </p:cNvSpPr>
                <p:nvPr/>
              </p:nvSpPr>
              <p:spPr bwMode="auto">
                <a:xfrm>
                  <a:off x="3958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2" name="Oval 97"/>
                <p:cNvSpPr>
                  <a:spLocks noChangeArrowheads="1"/>
                </p:cNvSpPr>
                <p:nvPr/>
              </p:nvSpPr>
              <p:spPr bwMode="auto">
                <a:xfrm>
                  <a:off x="4237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3" name="Oval 98"/>
                <p:cNvSpPr>
                  <a:spLocks noChangeArrowheads="1"/>
                </p:cNvSpPr>
                <p:nvPr/>
              </p:nvSpPr>
              <p:spPr bwMode="auto">
                <a:xfrm>
                  <a:off x="3818" y="199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4" name="Oval 99"/>
                <p:cNvSpPr>
                  <a:spLocks noChangeArrowheads="1"/>
                </p:cNvSpPr>
                <p:nvPr/>
              </p:nvSpPr>
              <p:spPr bwMode="auto">
                <a:xfrm>
                  <a:off x="3958" y="199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5" name="Oval 100"/>
                <p:cNvSpPr>
                  <a:spLocks noChangeArrowheads="1"/>
                </p:cNvSpPr>
                <p:nvPr/>
              </p:nvSpPr>
              <p:spPr bwMode="auto">
                <a:xfrm>
                  <a:off x="3771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6" name="Oval 101"/>
                <p:cNvSpPr>
                  <a:spLocks noChangeArrowheads="1"/>
                </p:cNvSpPr>
                <p:nvPr/>
              </p:nvSpPr>
              <p:spPr bwMode="auto">
                <a:xfrm>
                  <a:off x="4051" y="199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7" name="Oval 102"/>
                <p:cNvSpPr>
                  <a:spLocks noChangeArrowheads="1"/>
                </p:cNvSpPr>
                <p:nvPr/>
              </p:nvSpPr>
              <p:spPr bwMode="auto">
                <a:xfrm>
                  <a:off x="4330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8" name="Oval 103"/>
                <p:cNvSpPr>
                  <a:spLocks noChangeArrowheads="1"/>
                </p:cNvSpPr>
                <p:nvPr/>
              </p:nvSpPr>
              <p:spPr bwMode="auto">
                <a:xfrm>
                  <a:off x="3631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29" name="Oval 104"/>
                <p:cNvSpPr>
                  <a:spLocks noChangeArrowheads="1"/>
                </p:cNvSpPr>
                <p:nvPr/>
              </p:nvSpPr>
              <p:spPr bwMode="auto">
                <a:xfrm>
                  <a:off x="3771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0" name="Oval 105"/>
                <p:cNvSpPr>
                  <a:spLocks noChangeArrowheads="1"/>
                </p:cNvSpPr>
                <p:nvPr/>
              </p:nvSpPr>
              <p:spPr bwMode="auto">
                <a:xfrm>
                  <a:off x="3585" y="20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1" name="Oval 106"/>
                <p:cNvSpPr>
                  <a:spLocks noChangeArrowheads="1"/>
                </p:cNvSpPr>
                <p:nvPr/>
              </p:nvSpPr>
              <p:spPr bwMode="auto">
                <a:xfrm>
                  <a:off x="386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2" name="Oval 107"/>
                <p:cNvSpPr>
                  <a:spLocks noChangeArrowheads="1"/>
                </p:cNvSpPr>
                <p:nvPr/>
              </p:nvSpPr>
              <p:spPr bwMode="auto">
                <a:xfrm>
                  <a:off x="414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3" name="Oval 108"/>
                <p:cNvSpPr>
                  <a:spLocks noChangeArrowheads="1"/>
                </p:cNvSpPr>
                <p:nvPr/>
              </p:nvSpPr>
              <p:spPr bwMode="auto">
                <a:xfrm>
                  <a:off x="372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4" name="Oval 109"/>
                <p:cNvSpPr>
                  <a:spLocks noChangeArrowheads="1"/>
                </p:cNvSpPr>
                <p:nvPr/>
              </p:nvSpPr>
              <p:spPr bwMode="auto">
                <a:xfrm>
                  <a:off x="386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5" name="Oval 110"/>
                <p:cNvSpPr>
                  <a:spLocks noChangeArrowheads="1"/>
                </p:cNvSpPr>
                <p:nvPr/>
              </p:nvSpPr>
              <p:spPr bwMode="auto">
                <a:xfrm>
                  <a:off x="3678" y="20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6" name="Oval 111"/>
                <p:cNvSpPr>
                  <a:spLocks noChangeArrowheads="1"/>
                </p:cNvSpPr>
                <p:nvPr/>
              </p:nvSpPr>
              <p:spPr bwMode="auto">
                <a:xfrm>
                  <a:off x="3958" y="199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7" name="Oval 112"/>
                <p:cNvSpPr>
                  <a:spLocks noChangeArrowheads="1"/>
                </p:cNvSpPr>
                <p:nvPr/>
              </p:nvSpPr>
              <p:spPr bwMode="auto">
                <a:xfrm>
                  <a:off x="4237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8" name="Oval 113"/>
                <p:cNvSpPr>
                  <a:spLocks noChangeArrowheads="1"/>
                </p:cNvSpPr>
                <p:nvPr/>
              </p:nvSpPr>
              <p:spPr bwMode="auto">
                <a:xfrm>
                  <a:off x="3818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39" name="Oval 114"/>
                <p:cNvSpPr>
                  <a:spLocks noChangeArrowheads="1"/>
                </p:cNvSpPr>
                <p:nvPr/>
              </p:nvSpPr>
              <p:spPr bwMode="auto">
                <a:xfrm>
                  <a:off x="3958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0" name="Oval 115"/>
                <p:cNvSpPr>
                  <a:spLocks noChangeArrowheads="1"/>
                </p:cNvSpPr>
                <p:nvPr/>
              </p:nvSpPr>
              <p:spPr bwMode="auto">
                <a:xfrm>
                  <a:off x="3771" y="213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1" name="Oval 116"/>
                <p:cNvSpPr>
                  <a:spLocks noChangeArrowheads="1"/>
                </p:cNvSpPr>
                <p:nvPr/>
              </p:nvSpPr>
              <p:spPr bwMode="auto">
                <a:xfrm>
                  <a:off x="4051" y="204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2" name="Oval 117"/>
                <p:cNvSpPr>
                  <a:spLocks noChangeArrowheads="1"/>
                </p:cNvSpPr>
                <p:nvPr/>
              </p:nvSpPr>
              <p:spPr bwMode="auto">
                <a:xfrm>
                  <a:off x="4330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3" name="Oval 118"/>
                <p:cNvSpPr>
                  <a:spLocks noChangeArrowheads="1"/>
                </p:cNvSpPr>
                <p:nvPr/>
              </p:nvSpPr>
              <p:spPr bwMode="auto">
                <a:xfrm>
                  <a:off x="3911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4" name="Oval 119"/>
                <p:cNvSpPr>
                  <a:spLocks noChangeArrowheads="1"/>
                </p:cNvSpPr>
                <p:nvPr/>
              </p:nvSpPr>
              <p:spPr bwMode="auto">
                <a:xfrm>
                  <a:off x="4051" y="199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5" name="Oval 120"/>
                <p:cNvSpPr>
                  <a:spLocks noChangeArrowheads="1"/>
                </p:cNvSpPr>
                <p:nvPr/>
              </p:nvSpPr>
              <p:spPr bwMode="auto">
                <a:xfrm>
                  <a:off x="3864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6" name="Oval 121"/>
                <p:cNvSpPr>
                  <a:spLocks noChangeArrowheads="1"/>
                </p:cNvSpPr>
                <p:nvPr/>
              </p:nvSpPr>
              <p:spPr bwMode="auto">
                <a:xfrm>
                  <a:off x="414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7" name="Oval 122"/>
                <p:cNvSpPr>
                  <a:spLocks noChangeArrowheads="1"/>
                </p:cNvSpPr>
                <p:nvPr/>
              </p:nvSpPr>
              <p:spPr bwMode="auto">
                <a:xfrm>
                  <a:off x="4377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8" name="Oval 123"/>
                <p:cNvSpPr>
                  <a:spLocks noChangeArrowheads="1"/>
                </p:cNvSpPr>
                <p:nvPr/>
              </p:nvSpPr>
              <p:spPr bwMode="auto">
                <a:xfrm>
                  <a:off x="372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49" name="Oval 124"/>
                <p:cNvSpPr>
                  <a:spLocks noChangeArrowheads="1"/>
                </p:cNvSpPr>
                <p:nvPr/>
              </p:nvSpPr>
              <p:spPr bwMode="auto">
                <a:xfrm>
                  <a:off x="3864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0" name="Oval 125"/>
                <p:cNvSpPr>
                  <a:spLocks noChangeArrowheads="1"/>
                </p:cNvSpPr>
                <p:nvPr/>
              </p:nvSpPr>
              <p:spPr bwMode="auto">
                <a:xfrm>
                  <a:off x="3678" y="20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1" name="Oval 126"/>
                <p:cNvSpPr>
                  <a:spLocks noChangeArrowheads="1"/>
                </p:cNvSpPr>
                <p:nvPr/>
              </p:nvSpPr>
              <p:spPr bwMode="auto">
                <a:xfrm>
                  <a:off x="3958" y="199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2" name="Oval 127"/>
                <p:cNvSpPr>
                  <a:spLocks noChangeArrowheads="1"/>
                </p:cNvSpPr>
                <p:nvPr/>
              </p:nvSpPr>
              <p:spPr bwMode="auto">
                <a:xfrm>
                  <a:off x="4237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3" name="Oval 128"/>
                <p:cNvSpPr>
                  <a:spLocks noChangeArrowheads="1"/>
                </p:cNvSpPr>
                <p:nvPr/>
              </p:nvSpPr>
              <p:spPr bwMode="auto">
                <a:xfrm>
                  <a:off x="3573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4" name="Oval 129"/>
                <p:cNvSpPr>
                  <a:spLocks noChangeArrowheads="1"/>
                </p:cNvSpPr>
                <p:nvPr/>
              </p:nvSpPr>
              <p:spPr bwMode="auto">
                <a:xfrm>
                  <a:off x="3491" y="199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5" name="Oval 130"/>
                <p:cNvSpPr>
                  <a:spLocks noChangeArrowheads="1"/>
                </p:cNvSpPr>
                <p:nvPr/>
              </p:nvSpPr>
              <p:spPr bwMode="auto">
                <a:xfrm>
                  <a:off x="4004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6" name="Oval 131"/>
                <p:cNvSpPr>
                  <a:spLocks noChangeArrowheads="1"/>
                </p:cNvSpPr>
                <p:nvPr/>
              </p:nvSpPr>
              <p:spPr bwMode="auto">
                <a:xfrm>
                  <a:off x="3934" y="20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7" name="Oval 132"/>
                <p:cNvSpPr>
                  <a:spLocks noChangeArrowheads="1"/>
                </p:cNvSpPr>
                <p:nvPr/>
              </p:nvSpPr>
              <p:spPr bwMode="auto">
                <a:xfrm>
                  <a:off x="4109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8" name="Oval 133"/>
                <p:cNvSpPr>
                  <a:spLocks noChangeArrowheads="1"/>
                </p:cNvSpPr>
                <p:nvPr/>
              </p:nvSpPr>
              <p:spPr bwMode="auto">
                <a:xfrm>
                  <a:off x="4179" y="204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59" name="Oval 134"/>
                <p:cNvSpPr>
                  <a:spLocks noChangeArrowheads="1"/>
                </p:cNvSpPr>
                <p:nvPr/>
              </p:nvSpPr>
              <p:spPr bwMode="auto">
                <a:xfrm>
                  <a:off x="3620" y="2052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0" name="Oval 135"/>
                <p:cNvSpPr>
                  <a:spLocks noChangeArrowheads="1"/>
                </p:cNvSpPr>
                <p:nvPr/>
              </p:nvSpPr>
              <p:spPr bwMode="auto">
                <a:xfrm>
                  <a:off x="3550" y="2136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1" name="Oval 136"/>
                <p:cNvSpPr>
                  <a:spLocks noChangeArrowheads="1"/>
                </p:cNvSpPr>
                <p:nvPr/>
              </p:nvSpPr>
              <p:spPr bwMode="auto">
                <a:xfrm>
                  <a:off x="3620" y="2136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2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3456" y="1968"/>
                  <a:ext cx="0" cy="408"/>
                </a:xfrm>
                <a:prstGeom prst="line">
                  <a:avLst/>
                </a:prstGeom>
                <a:grpFill/>
                <a:ln w="222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3" name="Oval 138"/>
                <p:cNvSpPr>
                  <a:spLocks noChangeArrowheads="1"/>
                </p:cNvSpPr>
                <p:nvPr/>
              </p:nvSpPr>
              <p:spPr bwMode="auto">
                <a:xfrm>
                  <a:off x="3492" y="2136"/>
                  <a:ext cx="48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4" name="Oval 139"/>
                <p:cNvSpPr>
                  <a:spLocks noChangeArrowheads="1"/>
                </p:cNvSpPr>
                <p:nvPr/>
              </p:nvSpPr>
              <p:spPr bwMode="auto">
                <a:xfrm>
                  <a:off x="4477" y="177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5" name="Oval 140"/>
                <p:cNvSpPr>
                  <a:spLocks noChangeArrowheads="1"/>
                </p:cNvSpPr>
                <p:nvPr/>
              </p:nvSpPr>
              <p:spPr bwMode="auto">
                <a:xfrm>
                  <a:off x="4384" y="1776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6" name="Oval 141"/>
                <p:cNvSpPr>
                  <a:spLocks noChangeArrowheads="1"/>
                </p:cNvSpPr>
                <p:nvPr/>
              </p:nvSpPr>
              <p:spPr bwMode="auto">
                <a:xfrm>
                  <a:off x="4477" y="177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7" name="Oval 142"/>
                <p:cNvSpPr>
                  <a:spLocks noChangeArrowheads="1"/>
                </p:cNvSpPr>
                <p:nvPr/>
              </p:nvSpPr>
              <p:spPr bwMode="auto">
                <a:xfrm>
                  <a:off x="4384" y="1776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8" name="Oval 143"/>
                <p:cNvSpPr>
                  <a:spLocks noChangeArrowheads="1"/>
                </p:cNvSpPr>
                <p:nvPr/>
              </p:nvSpPr>
              <p:spPr bwMode="auto">
                <a:xfrm>
                  <a:off x="4477" y="1776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69" name="Oval 144"/>
                <p:cNvSpPr>
                  <a:spLocks noChangeArrowheads="1"/>
                </p:cNvSpPr>
                <p:nvPr/>
              </p:nvSpPr>
              <p:spPr bwMode="auto">
                <a:xfrm>
                  <a:off x="4416" y="1824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0" name="Oval 145"/>
                <p:cNvSpPr>
                  <a:spLocks noChangeArrowheads="1"/>
                </p:cNvSpPr>
                <p:nvPr/>
              </p:nvSpPr>
              <p:spPr bwMode="auto">
                <a:xfrm>
                  <a:off x="3820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1" name="Oval 146"/>
                <p:cNvSpPr>
                  <a:spLocks noChangeArrowheads="1"/>
                </p:cNvSpPr>
                <p:nvPr/>
              </p:nvSpPr>
              <p:spPr bwMode="auto">
                <a:xfrm>
                  <a:off x="3960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2" name="Oval 147"/>
                <p:cNvSpPr>
                  <a:spLocks noChangeArrowheads="1"/>
                </p:cNvSpPr>
                <p:nvPr/>
              </p:nvSpPr>
              <p:spPr bwMode="auto">
                <a:xfrm>
                  <a:off x="405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3" name="Oval 148"/>
                <p:cNvSpPr>
                  <a:spLocks noChangeArrowheads="1"/>
                </p:cNvSpPr>
                <p:nvPr/>
              </p:nvSpPr>
              <p:spPr bwMode="auto">
                <a:xfrm>
                  <a:off x="433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4" name="Oval 149"/>
                <p:cNvSpPr>
                  <a:spLocks noChangeArrowheads="1"/>
                </p:cNvSpPr>
                <p:nvPr/>
              </p:nvSpPr>
              <p:spPr bwMode="auto">
                <a:xfrm>
                  <a:off x="4007" y="17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5" name="Oval 150"/>
                <p:cNvSpPr>
                  <a:spLocks noChangeArrowheads="1"/>
                </p:cNvSpPr>
                <p:nvPr/>
              </p:nvSpPr>
              <p:spPr bwMode="auto">
                <a:xfrm>
                  <a:off x="4147" y="17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6" name="Oval 151"/>
                <p:cNvSpPr>
                  <a:spLocks noChangeArrowheads="1"/>
                </p:cNvSpPr>
                <p:nvPr/>
              </p:nvSpPr>
              <p:spPr bwMode="auto">
                <a:xfrm>
                  <a:off x="4240" y="17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7" name="Oval 152"/>
                <p:cNvSpPr>
                  <a:spLocks noChangeArrowheads="1"/>
                </p:cNvSpPr>
                <p:nvPr/>
              </p:nvSpPr>
              <p:spPr bwMode="auto">
                <a:xfrm>
                  <a:off x="3820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8" name="Oval 153"/>
                <p:cNvSpPr>
                  <a:spLocks noChangeArrowheads="1"/>
                </p:cNvSpPr>
                <p:nvPr/>
              </p:nvSpPr>
              <p:spPr bwMode="auto">
                <a:xfrm>
                  <a:off x="3960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79" name="Oval 154"/>
                <p:cNvSpPr>
                  <a:spLocks noChangeArrowheads="1"/>
                </p:cNvSpPr>
                <p:nvPr/>
              </p:nvSpPr>
              <p:spPr bwMode="auto">
                <a:xfrm>
                  <a:off x="405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0" name="Oval 155"/>
                <p:cNvSpPr>
                  <a:spLocks noChangeArrowheads="1"/>
                </p:cNvSpPr>
                <p:nvPr/>
              </p:nvSpPr>
              <p:spPr bwMode="auto">
                <a:xfrm>
                  <a:off x="433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1" name="Oval 156"/>
                <p:cNvSpPr>
                  <a:spLocks noChangeArrowheads="1"/>
                </p:cNvSpPr>
                <p:nvPr/>
              </p:nvSpPr>
              <p:spPr bwMode="auto">
                <a:xfrm>
                  <a:off x="391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2" name="Oval 157"/>
                <p:cNvSpPr>
                  <a:spLocks noChangeArrowheads="1"/>
                </p:cNvSpPr>
                <p:nvPr/>
              </p:nvSpPr>
              <p:spPr bwMode="auto">
                <a:xfrm>
                  <a:off x="405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3" name="Oval 158"/>
                <p:cNvSpPr>
                  <a:spLocks noChangeArrowheads="1"/>
                </p:cNvSpPr>
                <p:nvPr/>
              </p:nvSpPr>
              <p:spPr bwMode="auto">
                <a:xfrm>
                  <a:off x="4147" y="17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4" name="Oval 159"/>
                <p:cNvSpPr>
                  <a:spLocks noChangeArrowheads="1"/>
                </p:cNvSpPr>
                <p:nvPr/>
              </p:nvSpPr>
              <p:spPr bwMode="auto">
                <a:xfrm>
                  <a:off x="4100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5" name="Oval 160"/>
                <p:cNvSpPr>
                  <a:spLocks noChangeArrowheads="1"/>
                </p:cNvSpPr>
                <p:nvPr/>
              </p:nvSpPr>
              <p:spPr bwMode="auto">
                <a:xfrm>
                  <a:off x="4192" y="17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6" name="Oval 161"/>
                <p:cNvSpPr>
                  <a:spLocks noChangeArrowheads="1"/>
                </p:cNvSpPr>
                <p:nvPr/>
              </p:nvSpPr>
              <p:spPr bwMode="auto">
                <a:xfrm>
                  <a:off x="4285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7" name="Oval 162"/>
                <p:cNvSpPr>
                  <a:spLocks noChangeArrowheads="1"/>
                </p:cNvSpPr>
                <p:nvPr/>
              </p:nvSpPr>
              <p:spPr bwMode="auto">
                <a:xfrm>
                  <a:off x="391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8" name="Oval 163"/>
                <p:cNvSpPr>
                  <a:spLocks noChangeArrowheads="1"/>
                </p:cNvSpPr>
                <p:nvPr/>
              </p:nvSpPr>
              <p:spPr bwMode="auto">
                <a:xfrm>
                  <a:off x="4053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89" name="Oval 164"/>
                <p:cNvSpPr>
                  <a:spLocks noChangeArrowheads="1"/>
                </p:cNvSpPr>
                <p:nvPr/>
              </p:nvSpPr>
              <p:spPr bwMode="auto">
                <a:xfrm>
                  <a:off x="4147" y="178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0" name="Oval 165"/>
                <p:cNvSpPr>
                  <a:spLocks noChangeArrowheads="1"/>
                </p:cNvSpPr>
                <p:nvPr/>
              </p:nvSpPr>
              <p:spPr bwMode="auto">
                <a:xfrm>
                  <a:off x="3762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1" name="Oval 166"/>
                <p:cNvSpPr>
                  <a:spLocks noChangeArrowheads="1"/>
                </p:cNvSpPr>
                <p:nvPr/>
              </p:nvSpPr>
              <p:spPr bwMode="auto">
                <a:xfrm>
                  <a:off x="3680" y="178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2" name="Oval 167"/>
                <p:cNvSpPr>
                  <a:spLocks noChangeArrowheads="1"/>
                </p:cNvSpPr>
                <p:nvPr/>
              </p:nvSpPr>
              <p:spPr bwMode="auto">
                <a:xfrm>
                  <a:off x="3820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3" name="Oval 168"/>
                <p:cNvSpPr>
                  <a:spLocks noChangeArrowheads="1"/>
                </p:cNvSpPr>
                <p:nvPr/>
              </p:nvSpPr>
              <p:spPr bwMode="auto">
                <a:xfrm>
                  <a:off x="3960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4" name="Oval 169"/>
                <p:cNvSpPr>
                  <a:spLocks noChangeArrowheads="1"/>
                </p:cNvSpPr>
                <p:nvPr/>
              </p:nvSpPr>
              <p:spPr bwMode="auto">
                <a:xfrm>
                  <a:off x="405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5" name="Oval 170"/>
                <p:cNvSpPr>
                  <a:spLocks noChangeArrowheads="1"/>
                </p:cNvSpPr>
                <p:nvPr/>
              </p:nvSpPr>
              <p:spPr bwMode="auto">
                <a:xfrm>
                  <a:off x="433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6" name="Oval 171"/>
                <p:cNvSpPr>
                  <a:spLocks noChangeArrowheads="1"/>
                </p:cNvSpPr>
                <p:nvPr/>
              </p:nvSpPr>
              <p:spPr bwMode="auto">
                <a:xfrm>
                  <a:off x="4007" y="184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7" name="Oval 172"/>
                <p:cNvSpPr>
                  <a:spLocks noChangeArrowheads="1"/>
                </p:cNvSpPr>
                <p:nvPr/>
              </p:nvSpPr>
              <p:spPr bwMode="auto">
                <a:xfrm>
                  <a:off x="4147" y="184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8" name="Oval 173"/>
                <p:cNvSpPr>
                  <a:spLocks noChangeArrowheads="1"/>
                </p:cNvSpPr>
                <p:nvPr/>
              </p:nvSpPr>
              <p:spPr bwMode="auto">
                <a:xfrm>
                  <a:off x="4240" y="184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199" name="Oval 174"/>
                <p:cNvSpPr>
                  <a:spLocks noChangeArrowheads="1"/>
                </p:cNvSpPr>
                <p:nvPr/>
              </p:nvSpPr>
              <p:spPr bwMode="auto">
                <a:xfrm>
                  <a:off x="3820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0" name="Oval 175"/>
                <p:cNvSpPr>
                  <a:spLocks noChangeArrowheads="1"/>
                </p:cNvSpPr>
                <p:nvPr/>
              </p:nvSpPr>
              <p:spPr bwMode="auto">
                <a:xfrm>
                  <a:off x="3960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1" name="Oval 176"/>
                <p:cNvSpPr>
                  <a:spLocks noChangeArrowheads="1"/>
                </p:cNvSpPr>
                <p:nvPr/>
              </p:nvSpPr>
              <p:spPr bwMode="auto">
                <a:xfrm>
                  <a:off x="405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2" name="Oval 177"/>
                <p:cNvSpPr>
                  <a:spLocks noChangeArrowheads="1"/>
                </p:cNvSpPr>
                <p:nvPr/>
              </p:nvSpPr>
              <p:spPr bwMode="auto">
                <a:xfrm>
                  <a:off x="433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3" name="Oval 178"/>
                <p:cNvSpPr>
                  <a:spLocks noChangeArrowheads="1"/>
                </p:cNvSpPr>
                <p:nvPr/>
              </p:nvSpPr>
              <p:spPr bwMode="auto">
                <a:xfrm>
                  <a:off x="391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4" name="Oval 179"/>
                <p:cNvSpPr>
                  <a:spLocks noChangeArrowheads="1"/>
                </p:cNvSpPr>
                <p:nvPr/>
              </p:nvSpPr>
              <p:spPr bwMode="auto">
                <a:xfrm>
                  <a:off x="405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5" name="Oval 180"/>
                <p:cNvSpPr>
                  <a:spLocks noChangeArrowheads="1"/>
                </p:cNvSpPr>
                <p:nvPr/>
              </p:nvSpPr>
              <p:spPr bwMode="auto">
                <a:xfrm>
                  <a:off x="4147" y="184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6" name="Oval 181"/>
                <p:cNvSpPr>
                  <a:spLocks noChangeArrowheads="1"/>
                </p:cNvSpPr>
                <p:nvPr/>
              </p:nvSpPr>
              <p:spPr bwMode="auto">
                <a:xfrm>
                  <a:off x="4100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7" name="Oval 182"/>
                <p:cNvSpPr>
                  <a:spLocks noChangeArrowheads="1"/>
                </p:cNvSpPr>
                <p:nvPr/>
              </p:nvSpPr>
              <p:spPr bwMode="auto">
                <a:xfrm>
                  <a:off x="4240" y="184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8" name="Oval 183"/>
                <p:cNvSpPr>
                  <a:spLocks noChangeArrowheads="1"/>
                </p:cNvSpPr>
                <p:nvPr/>
              </p:nvSpPr>
              <p:spPr bwMode="auto">
                <a:xfrm>
                  <a:off x="433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09" name="Oval 184"/>
                <p:cNvSpPr>
                  <a:spLocks noChangeArrowheads="1"/>
                </p:cNvSpPr>
                <p:nvPr/>
              </p:nvSpPr>
              <p:spPr bwMode="auto">
                <a:xfrm>
                  <a:off x="391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0" name="Oval 185"/>
                <p:cNvSpPr>
                  <a:spLocks noChangeArrowheads="1"/>
                </p:cNvSpPr>
                <p:nvPr/>
              </p:nvSpPr>
              <p:spPr bwMode="auto">
                <a:xfrm>
                  <a:off x="4053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1" name="Oval 186"/>
                <p:cNvSpPr>
                  <a:spLocks noChangeArrowheads="1"/>
                </p:cNvSpPr>
                <p:nvPr/>
              </p:nvSpPr>
              <p:spPr bwMode="auto">
                <a:xfrm>
                  <a:off x="4147" y="1848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2" name="Oval 187"/>
                <p:cNvSpPr>
                  <a:spLocks noChangeArrowheads="1"/>
                </p:cNvSpPr>
                <p:nvPr/>
              </p:nvSpPr>
              <p:spPr bwMode="auto">
                <a:xfrm>
                  <a:off x="3762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3" name="Oval 188"/>
                <p:cNvSpPr>
                  <a:spLocks noChangeArrowheads="1"/>
                </p:cNvSpPr>
                <p:nvPr/>
              </p:nvSpPr>
              <p:spPr bwMode="auto">
                <a:xfrm>
                  <a:off x="3680" y="184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4" name="Oval 189"/>
                <p:cNvSpPr>
                  <a:spLocks noChangeArrowheads="1"/>
                </p:cNvSpPr>
                <p:nvPr/>
              </p:nvSpPr>
              <p:spPr bwMode="auto">
                <a:xfrm>
                  <a:off x="3504" y="190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5" name="Oval 190"/>
                <p:cNvSpPr>
                  <a:spLocks noChangeArrowheads="1"/>
                </p:cNvSpPr>
                <p:nvPr/>
              </p:nvSpPr>
              <p:spPr bwMode="auto">
                <a:xfrm>
                  <a:off x="3588" y="1824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6" name="Oval 191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7" name="Oval 192"/>
                <p:cNvSpPr>
                  <a:spLocks noChangeArrowheads="1"/>
                </p:cNvSpPr>
                <p:nvPr/>
              </p:nvSpPr>
              <p:spPr bwMode="auto">
                <a:xfrm>
                  <a:off x="4512" y="1872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8" name="Oval 193"/>
                <p:cNvSpPr>
                  <a:spLocks noChangeArrowheads="1"/>
                </p:cNvSpPr>
                <p:nvPr/>
              </p:nvSpPr>
              <p:spPr bwMode="auto">
                <a:xfrm>
                  <a:off x="4512" y="1920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19" name="Oval 194"/>
                <p:cNvSpPr>
                  <a:spLocks noChangeArrowheads="1"/>
                </p:cNvSpPr>
                <p:nvPr/>
              </p:nvSpPr>
              <p:spPr bwMode="auto">
                <a:xfrm>
                  <a:off x="3552" y="1884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20" name="Oval 195"/>
                <p:cNvSpPr>
                  <a:spLocks noChangeArrowheads="1"/>
                </p:cNvSpPr>
                <p:nvPr/>
              </p:nvSpPr>
              <p:spPr bwMode="auto">
                <a:xfrm>
                  <a:off x="4464" y="1920"/>
                  <a:ext cx="47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  <p:sp>
              <p:nvSpPr>
                <p:cNvPr id="221" name="Oval 196"/>
                <p:cNvSpPr>
                  <a:spLocks noChangeArrowheads="1"/>
                </p:cNvSpPr>
                <p:nvPr/>
              </p:nvSpPr>
              <p:spPr bwMode="auto">
                <a:xfrm>
                  <a:off x="4548" y="1824"/>
                  <a:ext cx="46" cy="4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CC0066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75" name="Oval 197"/>
              <p:cNvSpPr>
                <a:spLocks noChangeArrowheads="1"/>
              </p:cNvSpPr>
              <p:nvPr/>
            </p:nvSpPr>
            <p:spPr bwMode="auto">
              <a:xfrm>
                <a:off x="4240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6" name="Oval 198"/>
              <p:cNvSpPr>
                <a:spLocks noChangeArrowheads="1"/>
              </p:cNvSpPr>
              <p:nvPr/>
            </p:nvSpPr>
            <p:spPr bwMode="auto">
              <a:xfrm>
                <a:off x="4194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7" name="Oval 199"/>
              <p:cNvSpPr>
                <a:spLocks noChangeArrowheads="1"/>
              </p:cNvSpPr>
              <p:nvPr/>
            </p:nvSpPr>
            <p:spPr bwMode="auto">
              <a:xfrm>
                <a:off x="4334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8" name="Oval 200"/>
              <p:cNvSpPr>
                <a:spLocks noChangeArrowheads="1"/>
              </p:cNvSpPr>
              <p:nvPr/>
            </p:nvSpPr>
            <p:spPr bwMode="auto">
              <a:xfrm>
                <a:off x="4240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79" name="Oval 201"/>
              <p:cNvSpPr>
                <a:spLocks noChangeArrowheads="1"/>
              </p:cNvSpPr>
              <p:nvPr/>
            </p:nvSpPr>
            <p:spPr bwMode="auto">
              <a:xfrm>
                <a:off x="4240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80" name="Oval 202"/>
              <p:cNvSpPr>
                <a:spLocks noChangeArrowheads="1"/>
              </p:cNvSpPr>
              <p:nvPr/>
            </p:nvSpPr>
            <p:spPr bwMode="auto">
              <a:xfrm>
                <a:off x="4334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81" name="Oval 203"/>
              <p:cNvSpPr>
                <a:spLocks noChangeArrowheads="1"/>
              </p:cNvSpPr>
              <p:nvPr/>
            </p:nvSpPr>
            <p:spPr bwMode="auto">
              <a:xfrm>
                <a:off x="4287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82" name="Oval 204"/>
              <p:cNvSpPr>
                <a:spLocks noChangeArrowheads="1"/>
              </p:cNvSpPr>
              <p:nvPr/>
            </p:nvSpPr>
            <p:spPr bwMode="auto">
              <a:xfrm>
                <a:off x="4240" y="1908"/>
                <a:ext cx="47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  <p:sp>
            <p:nvSpPr>
              <p:cNvPr id="83" name="Oval 205"/>
              <p:cNvSpPr>
                <a:spLocks noChangeArrowheads="1"/>
              </p:cNvSpPr>
              <p:nvPr/>
            </p:nvSpPr>
            <p:spPr bwMode="auto">
              <a:xfrm>
                <a:off x="4334" y="1908"/>
                <a:ext cx="46" cy="4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CC0066"/>
                  </a:solidFill>
                  <a:latin typeface="Arial" charset="0"/>
                </a:endParaRPr>
              </a:p>
            </p:txBody>
          </p:sp>
        </p:grpSp>
        <p:grpSp>
          <p:nvGrpSpPr>
            <p:cNvPr id="42010" name="Group 208"/>
            <p:cNvGrpSpPr>
              <a:grpSpLocks/>
            </p:cNvGrpSpPr>
            <p:nvPr/>
          </p:nvGrpSpPr>
          <p:grpSpPr bwMode="auto">
            <a:xfrm>
              <a:off x="5524500" y="1962150"/>
              <a:ext cx="2895600" cy="1752600"/>
              <a:chOff x="3384" y="900"/>
              <a:chExt cx="1824" cy="1104"/>
            </a:xfrm>
          </p:grpSpPr>
          <p:grpSp>
            <p:nvGrpSpPr>
              <p:cNvPr id="42020" name="Group 209"/>
              <p:cNvGrpSpPr>
                <a:grpSpLocks/>
              </p:cNvGrpSpPr>
              <p:nvPr/>
            </p:nvGrpSpPr>
            <p:grpSpPr bwMode="auto">
              <a:xfrm>
                <a:off x="3384" y="900"/>
                <a:ext cx="1824" cy="912"/>
                <a:chOff x="3384" y="900"/>
                <a:chExt cx="1824" cy="912"/>
              </a:xfrm>
            </p:grpSpPr>
            <p:sp>
              <p:nvSpPr>
                <p:cNvPr id="42023" name="Rectangle 210"/>
                <p:cNvSpPr>
                  <a:spLocks noChangeArrowheads="1"/>
                </p:cNvSpPr>
                <p:nvPr/>
              </p:nvSpPr>
              <p:spPr bwMode="auto">
                <a:xfrm>
                  <a:off x="3960" y="900"/>
                  <a:ext cx="672" cy="144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rgbClr val="FF99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2024" name="Rectangle 211"/>
                <p:cNvSpPr>
                  <a:spLocks noChangeArrowheads="1"/>
                </p:cNvSpPr>
                <p:nvPr/>
              </p:nvSpPr>
              <p:spPr bwMode="auto">
                <a:xfrm>
                  <a:off x="3384" y="996"/>
                  <a:ext cx="1824" cy="144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2025" name="Rectangle 212"/>
                <p:cNvSpPr>
                  <a:spLocks noChangeArrowheads="1"/>
                </p:cNvSpPr>
                <p:nvPr/>
              </p:nvSpPr>
              <p:spPr bwMode="auto">
                <a:xfrm>
                  <a:off x="3384" y="1140"/>
                  <a:ext cx="1824" cy="672"/>
                </a:xfrm>
                <a:prstGeom prst="rect">
                  <a:avLst/>
                </a:prstGeom>
                <a:solidFill>
                  <a:srgbClr val="00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CC0066"/>
                    </a:solidFill>
                  </a:endParaRPr>
                </a:p>
              </p:txBody>
            </p:sp>
            <p:sp>
              <p:nvSpPr>
                <p:cNvPr id="42026" name="Freeform 213"/>
                <p:cNvSpPr>
                  <a:spLocks/>
                </p:cNvSpPr>
                <p:nvPr/>
              </p:nvSpPr>
              <p:spPr bwMode="auto">
                <a:xfrm>
                  <a:off x="3384" y="1140"/>
                  <a:ext cx="624" cy="248"/>
                </a:xfrm>
                <a:custGeom>
                  <a:avLst/>
                  <a:gdLst>
                    <a:gd name="T0" fmla="*/ 624 w 624"/>
                    <a:gd name="T1" fmla="*/ 0 h 248"/>
                    <a:gd name="T2" fmla="*/ 576 w 624"/>
                    <a:gd name="T3" fmla="*/ 192 h 248"/>
                    <a:gd name="T4" fmla="*/ 384 w 624"/>
                    <a:gd name="T5" fmla="*/ 240 h 248"/>
                    <a:gd name="T6" fmla="*/ 0 w 624"/>
                    <a:gd name="T7" fmla="*/ 24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4"/>
                    <a:gd name="T13" fmla="*/ 0 h 248"/>
                    <a:gd name="T14" fmla="*/ 624 w 624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4" h="248">
                      <a:moveTo>
                        <a:pt x="624" y="0"/>
                      </a:moveTo>
                      <a:cubicBezTo>
                        <a:pt x="620" y="76"/>
                        <a:pt x="616" y="152"/>
                        <a:pt x="576" y="192"/>
                      </a:cubicBezTo>
                      <a:cubicBezTo>
                        <a:pt x="536" y="232"/>
                        <a:pt x="480" y="232"/>
                        <a:pt x="384" y="240"/>
                      </a:cubicBezTo>
                      <a:cubicBezTo>
                        <a:pt x="288" y="248"/>
                        <a:pt x="144" y="244"/>
                        <a:pt x="0" y="24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27" name="Freeform 214"/>
                <p:cNvSpPr>
                  <a:spLocks/>
                </p:cNvSpPr>
                <p:nvPr/>
              </p:nvSpPr>
              <p:spPr bwMode="auto">
                <a:xfrm flipH="1">
                  <a:off x="4584" y="1152"/>
                  <a:ext cx="624" cy="248"/>
                </a:xfrm>
                <a:custGeom>
                  <a:avLst/>
                  <a:gdLst>
                    <a:gd name="T0" fmla="*/ 624 w 624"/>
                    <a:gd name="T1" fmla="*/ 0 h 248"/>
                    <a:gd name="T2" fmla="*/ 576 w 624"/>
                    <a:gd name="T3" fmla="*/ 192 h 248"/>
                    <a:gd name="T4" fmla="*/ 384 w 624"/>
                    <a:gd name="T5" fmla="*/ 240 h 248"/>
                    <a:gd name="T6" fmla="*/ 0 w 624"/>
                    <a:gd name="T7" fmla="*/ 240 h 2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4"/>
                    <a:gd name="T13" fmla="*/ 0 h 248"/>
                    <a:gd name="T14" fmla="*/ 624 w 624"/>
                    <a:gd name="T15" fmla="*/ 248 h 2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4" h="248">
                      <a:moveTo>
                        <a:pt x="624" y="0"/>
                      </a:moveTo>
                      <a:cubicBezTo>
                        <a:pt x="620" y="76"/>
                        <a:pt x="616" y="152"/>
                        <a:pt x="576" y="192"/>
                      </a:cubicBezTo>
                      <a:cubicBezTo>
                        <a:pt x="536" y="232"/>
                        <a:pt x="480" y="232"/>
                        <a:pt x="384" y="240"/>
                      </a:cubicBezTo>
                      <a:cubicBezTo>
                        <a:pt x="288" y="248"/>
                        <a:pt x="144" y="244"/>
                        <a:pt x="0" y="24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028" name="Group 215"/>
                <p:cNvGrpSpPr>
                  <a:grpSpLocks/>
                </p:cNvGrpSpPr>
                <p:nvPr/>
              </p:nvGrpSpPr>
              <p:grpSpPr bwMode="auto">
                <a:xfrm>
                  <a:off x="3396" y="1320"/>
                  <a:ext cx="1800" cy="396"/>
                  <a:chOff x="3612" y="1320"/>
                  <a:chExt cx="1800" cy="396"/>
                </a:xfrm>
              </p:grpSpPr>
              <p:sp>
                <p:nvSpPr>
                  <p:cNvPr id="42030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4452" y="1332"/>
                    <a:ext cx="960" cy="384"/>
                  </a:xfrm>
                  <a:custGeom>
                    <a:avLst/>
                    <a:gdLst>
                      <a:gd name="T0" fmla="*/ 0 w 960"/>
                      <a:gd name="T1" fmla="*/ 32149 h 256"/>
                      <a:gd name="T2" fmla="*/ 384 w 960"/>
                      <a:gd name="T3" fmla="*/ 32149 h 256"/>
                      <a:gd name="T4" fmla="*/ 624 w 960"/>
                      <a:gd name="T5" fmla="*/ 25929 h 256"/>
                      <a:gd name="T6" fmla="*/ 720 w 960"/>
                      <a:gd name="T7" fmla="*/ 7242 h 256"/>
                      <a:gd name="T8" fmla="*/ 864 w 960"/>
                      <a:gd name="T9" fmla="*/ 1021 h 256"/>
                      <a:gd name="T10" fmla="*/ 960 w 960"/>
                      <a:gd name="T11" fmla="*/ 1021 h 2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60"/>
                      <a:gd name="T19" fmla="*/ 0 h 256"/>
                      <a:gd name="T20" fmla="*/ 960 w 960"/>
                      <a:gd name="T21" fmla="*/ 256 h 25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60" h="256">
                        <a:moveTo>
                          <a:pt x="0" y="248"/>
                        </a:moveTo>
                        <a:cubicBezTo>
                          <a:pt x="140" y="252"/>
                          <a:pt x="280" y="256"/>
                          <a:pt x="384" y="248"/>
                        </a:cubicBezTo>
                        <a:cubicBezTo>
                          <a:pt x="488" y="240"/>
                          <a:pt x="568" y="232"/>
                          <a:pt x="624" y="200"/>
                        </a:cubicBezTo>
                        <a:cubicBezTo>
                          <a:pt x="680" y="168"/>
                          <a:pt x="680" y="88"/>
                          <a:pt x="720" y="56"/>
                        </a:cubicBezTo>
                        <a:cubicBezTo>
                          <a:pt x="760" y="24"/>
                          <a:pt x="824" y="16"/>
                          <a:pt x="864" y="8"/>
                        </a:cubicBezTo>
                        <a:cubicBezTo>
                          <a:pt x="904" y="0"/>
                          <a:pt x="932" y="4"/>
                          <a:pt x="960" y="8"/>
                        </a:cubicBezTo>
                      </a:path>
                    </a:pathLst>
                  </a:custGeom>
                  <a:noFill/>
                  <a:ln w="31750">
                    <a:solidFill>
                      <a:srgbClr val="0000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031" name="Freeform 217"/>
                  <p:cNvSpPr>
                    <a:spLocks/>
                  </p:cNvSpPr>
                  <p:nvPr/>
                </p:nvSpPr>
                <p:spPr bwMode="auto">
                  <a:xfrm>
                    <a:off x="3612" y="1320"/>
                    <a:ext cx="912" cy="264"/>
                  </a:xfrm>
                  <a:custGeom>
                    <a:avLst/>
                    <a:gdLst>
                      <a:gd name="T0" fmla="*/ 912 w 912"/>
                      <a:gd name="T1" fmla="*/ 24 h 264"/>
                      <a:gd name="T2" fmla="*/ 672 w 912"/>
                      <a:gd name="T3" fmla="*/ 24 h 264"/>
                      <a:gd name="T4" fmla="*/ 624 w 912"/>
                      <a:gd name="T5" fmla="*/ 168 h 264"/>
                      <a:gd name="T6" fmla="*/ 480 w 912"/>
                      <a:gd name="T7" fmla="*/ 216 h 264"/>
                      <a:gd name="T8" fmla="*/ 0 w 912"/>
                      <a:gd name="T9" fmla="*/ 264 h 2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2"/>
                      <a:gd name="T16" fmla="*/ 0 h 264"/>
                      <a:gd name="T17" fmla="*/ 912 w 912"/>
                      <a:gd name="T18" fmla="*/ 264 h 2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2" h="264">
                        <a:moveTo>
                          <a:pt x="912" y="24"/>
                        </a:moveTo>
                        <a:cubicBezTo>
                          <a:pt x="816" y="12"/>
                          <a:pt x="720" y="0"/>
                          <a:pt x="672" y="24"/>
                        </a:cubicBezTo>
                        <a:cubicBezTo>
                          <a:pt x="624" y="48"/>
                          <a:pt x="656" y="136"/>
                          <a:pt x="624" y="168"/>
                        </a:cubicBezTo>
                        <a:cubicBezTo>
                          <a:pt x="592" y="200"/>
                          <a:pt x="584" y="200"/>
                          <a:pt x="480" y="216"/>
                        </a:cubicBezTo>
                        <a:cubicBezTo>
                          <a:pt x="376" y="232"/>
                          <a:pt x="188" y="248"/>
                          <a:pt x="0" y="264"/>
                        </a:cubicBezTo>
                      </a:path>
                    </a:pathLst>
                  </a:custGeom>
                  <a:noFill/>
                  <a:ln w="31750">
                    <a:solidFill>
                      <a:srgbClr val="0000FF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29" name="AutoShape 218"/>
                <p:cNvSpPr>
                  <a:spLocks noChangeArrowheads="1"/>
                </p:cNvSpPr>
                <p:nvPr/>
              </p:nvSpPr>
              <p:spPr bwMode="auto">
                <a:xfrm flipH="1" flipV="1">
                  <a:off x="4008" y="1152"/>
                  <a:ext cx="576" cy="96"/>
                </a:xfrm>
                <a:prstGeom prst="flowChartManualInput">
                  <a:avLst/>
                </a:prstGeom>
                <a:gradFill rotWithShape="1">
                  <a:gsLst>
                    <a:gs pos="0">
                      <a:srgbClr val="765E00"/>
                    </a:gs>
                    <a:gs pos="100000">
                      <a:srgbClr val="FFCC00"/>
                    </a:gs>
                  </a:gsLst>
                  <a:lin ang="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CC0066"/>
                    </a:solidFill>
                  </a:endParaRPr>
                </a:p>
              </p:txBody>
            </p:sp>
          </p:grpSp>
          <p:sp>
            <p:nvSpPr>
              <p:cNvPr id="42021" name="Line 219"/>
              <p:cNvSpPr>
                <a:spLocks noChangeShapeType="1"/>
              </p:cNvSpPr>
              <p:nvPr/>
            </p:nvSpPr>
            <p:spPr bwMode="auto">
              <a:xfrm flipH="1">
                <a:off x="3972" y="1248"/>
                <a:ext cx="48" cy="720"/>
              </a:xfrm>
              <a:prstGeom prst="line">
                <a:avLst/>
              </a:prstGeom>
              <a:noFill/>
              <a:ln w="31750">
                <a:solidFill>
                  <a:srgbClr val="00FFFF"/>
                </a:solidFill>
                <a:prstDash val="dash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220"/>
              <p:cNvSpPr>
                <a:spLocks noChangeShapeType="1"/>
              </p:cNvSpPr>
              <p:nvPr/>
            </p:nvSpPr>
            <p:spPr bwMode="auto">
              <a:xfrm flipH="1">
                <a:off x="4512" y="1236"/>
                <a:ext cx="48" cy="768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prstDash val="dash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11" name="Line 245"/>
            <p:cNvSpPr>
              <a:spLocks noChangeShapeType="1"/>
            </p:cNvSpPr>
            <p:nvPr/>
          </p:nvSpPr>
          <p:spPr bwMode="auto">
            <a:xfrm>
              <a:off x="3581400" y="4800600"/>
              <a:ext cx="0" cy="381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arrow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Text Box 246"/>
            <p:cNvSpPr txBox="1">
              <a:spLocks noChangeArrowheads="1"/>
            </p:cNvSpPr>
            <p:nvPr/>
          </p:nvSpPr>
          <p:spPr bwMode="auto">
            <a:xfrm>
              <a:off x="1981200" y="53340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CC0066"/>
                  </a:solidFill>
                </a:rPr>
                <a:t>E</a:t>
              </a:r>
              <a:r>
                <a:rPr lang="en-US" b="1" baseline="-25000">
                  <a:solidFill>
                    <a:srgbClr val="CC0066"/>
                  </a:solidFill>
                </a:rPr>
                <a:t>i</a:t>
              </a:r>
              <a:endParaRPr lang="en-US" b="1">
                <a:solidFill>
                  <a:srgbClr val="CC0066"/>
                </a:solidFill>
              </a:endParaRPr>
            </a:p>
          </p:txBody>
        </p:sp>
        <p:cxnSp>
          <p:nvCxnSpPr>
            <p:cNvPr id="254" name="Straight Connector 253"/>
            <p:cNvCxnSpPr/>
            <p:nvPr/>
          </p:nvCxnSpPr>
          <p:spPr>
            <a:xfrm flipV="1">
              <a:off x="5974827" y="3717925"/>
              <a:ext cx="274613" cy="293688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231978" y="3668713"/>
              <a:ext cx="1495287" cy="7620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endCxn id="147" idx="1"/>
            </p:cNvCxnSpPr>
            <p:nvPr/>
          </p:nvCxnSpPr>
          <p:spPr>
            <a:xfrm>
              <a:off x="5943080" y="4038600"/>
              <a:ext cx="1473064" cy="3810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7435193" y="3795713"/>
              <a:ext cx="274613" cy="293687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5943080" y="4240213"/>
              <a:ext cx="1600052" cy="152400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7739964" y="3768725"/>
              <a:ext cx="12699" cy="131763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54241" y="4094163"/>
              <a:ext cx="12699" cy="131762"/>
            </a:xfrm>
            <a:prstGeom prst="line">
              <a:avLst/>
            </a:prstGeom>
            <a:ln w="25400">
              <a:solidFill>
                <a:srgbClr val="CC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8588" y="5491163"/>
          <a:ext cx="893921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4190760" imgH="533160" progId="">
                  <p:embed/>
                </p:oleObj>
              </mc:Choice>
              <mc:Fallback>
                <p:oleObj name="Equation" r:id="rId3" imgW="4190760" imgH="533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5491163"/>
                        <a:ext cx="8939212" cy="1138237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1066800" y="120650"/>
            <a:ext cx="7100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25E3B"/>
                </a:solidFill>
              </a:rPr>
              <a:t>MOSFET: transport modeling</a:t>
            </a: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228600" y="919163"/>
            <a:ext cx="87630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566738" algn="l"/>
              </a:tabLst>
              <a:defRPr/>
            </a:pPr>
            <a:r>
              <a:rPr lang="en-US" sz="2400" b="1" dirty="0">
                <a:solidFill>
                  <a:srgbClr val="CC0066"/>
                </a:solidFill>
                <a:latin typeface="Arial" charset="0"/>
              </a:rPr>
              <a:t>Charge sheet model:</a:t>
            </a:r>
          </a:p>
          <a:p>
            <a:pPr>
              <a:spcBef>
                <a:spcPct val="20000"/>
              </a:spcBef>
              <a:tabLst>
                <a:tab pos="566738" algn="l"/>
              </a:tabLst>
              <a:defRPr/>
            </a:pPr>
            <a:r>
              <a:rPr lang="en-US" sz="2400" b="1" dirty="0">
                <a:solidFill>
                  <a:srgbClr val="CC0066"/>
                </a:solidFill>
                <a:latin typeface="Arial" charset="0"/>
              </a:rPr>
              <a:t>	- channel is very thin, no voltage drops across it.</a:t>
            </a:r>
          </a:p>
          <a:p>
            <a:pPr>
              <a:spcBef>
                <a:spcPct val="20000"/>
              </a:spcBef>
              <a:tabLst>
                <a:tab pos="566738" algn="l"/>
                <a:tab pos="749300" algn="l"/>
              </a:tabLst>
              <a:defRPr/>
            </a:pPr>
            <a:r>
              <a:rPr lang="en-US" sz="2400" dirty="0">
                <a:solidFill>
                  <a:srgbClr val="FFFF99"/>
                </a:solidFill>
                <a:latin typeface="Arial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- vertical electric field is very high compared to lateral 	   electric field.</a:t>
            </a:r>
          </a:p>
          <a:p>
            <a:pPr marL="747713" indent="-179388">
              <a:spcBef>
                <a:spcPct val="20000"/>
              </a:spcBef>
              <a:tabLst>
                <a:tab pos="568325" algn="l"/>
              </a:tabLst>
              <a:defRPr/>
            </a:pPr>
            <a:r>
              <a:rPr lang="en-US" sz="2400" b="1" dirty="0">
                <a:solidFill>
                  <a:srgbClr val="003399"/>
                </a:solidFill>
                <a:latin typeface="Arial" charset="0"/>
              </a:rPr>
              <a:t>- total charge at the metal side = to the net charge 	   in the semiconductor side.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33600" y="3614738"/>
          <a:ext cx="67056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984400" imgH="266400" progId="Equation.3">
                  <p:embed/>
                </p:oleObj>
              </mc:Choice>
              <mc:Fallback>
                <p:oleObj name="Equation" r:id="rId5" imgW="2984400" imgH="26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14738"/>
                        <a:ext cx="6705600" cy="598487"/>
                      </a:xfrm>
                      <a:prstGeom prst="rect">
                        <a:avLst/>
                      </a:prstGeom>
                      <a:solidFill>
                        <a:srgbClr val="6600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304800" y="3675063"/>
            <a:ext cx="1862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Net charge:</a:t>
            </a:r>
          </a:p>
        </p:txBody>
      </p:sp>
      <p:sp>
        <p:nvSpPr>
          <p:cNvPr id="2055" name="Rectangle 17"/>
          <p:cNvSpPr>
            <a:spLocks noChangeArrowheads="1"/>
          </p:cNvSpPr>
          <p:nvPr/>
        </p:nvSpPr>
        <p:spPr bwMode="auto">
          <a:xfrm>
            <a:off x="76200" y="4936760"/>
            <a:ext cx="462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990099"/>
                </a:solidFill>
              </a:rPr>
              <a:t>Current-voltage characteristic: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00127" y="4267200"/>
            <a:ext cx="2616653" cy="1174750"/>
            <a:chOff x="6100127" y="4267200"/>
            <a:chExt cx="2616653" cy="117475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6248189" y="4298950"/>
              <a:ext cx="152414" cy="609600"/>
            </a:xfrm>
            <a:prstGeom prst="ellipse">
              <a:avLst/>
            </a:prstGeom>
            <a:solidFill>
              <a:srgbClr val="FF5050">
                <a:alpha val="56862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6324396" y="4893129"/>
              <a:ext cx="212863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324396" y="4267200"/>
              <a:ext cx="2197303" cy="1143000"/>
            </a:xfrm>
            <a:custGeom>
              <a:avLst/>
              <a:gdLst>
                <a:gd name="T0" fmla="*/ 0 w 1536"/>
                <a:gd name="T1" fmla="*/ 32 h 672"/>
                <a:gd name="T2" fmla="*/ 480 w 1536"/>
                <a:gd name="T3" fmla="*/ 32 h 672"/>
                <a:gd name="T4" fmla="*/ 912 w 1536"/>
                <a:gd name="T5" fmla="*/ 224 h 672"/>
                <a:gd name="T6" fmla="*/ 1104 w 1536"/>
                <a:gd name="T7" fmla="*/ 416 h 672"/>
                <a:gd name="T8" fmla="*/ 1200 w 1536"/>
                <a:gd name="T9" fmla="*/ 560 h 672"/>
                <a:gd name="T10" fmla="*/ 1392 w 1536"/>
                <a:gd name="T11" fmla="*/ 656 h 672"/>
                <a:gd name="T12" fmla="*/ 1536 w 1536"/>
                <a:gd name="T13" fmla="*/ 656 h 6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6"/>
                <a:gd name="T22" fmla="*/ 0 h 672"/>
                <a:gd name="T23" fmla="*/ 1536 w 1536"/>
                <a:gd name="T24" fmla="*/ 672 h 6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6" h="672">
                  <a:moveTo>
                    <a:pt x="0" y="32"/>
                  </a:moveTo>
                  <a:cubicBezTo>
                    <a:pt x="164" y="16"/>
                    <a:pt x="328" y="0"/>
                    <a:pt x="480" y="32"/>
                  </a:cubicBezTo>
                  <a:cubicBezTo>
                    <a:pt x="632" y="64"/>
                    <a:pt x="808" y="160"/>
                    <a:pt x="912" y="224"/>
                  </a:cubicBezTo>
                  <a:cubicBezTo>
                    <a:pt x="1016" y="288"/>
                    <a:pt x="1056" y="360"/>
                    <a:pt x="1104" y="416"/>
                  </a:cubicBezTo>
                  <a:cubicBezTo>
                    <a:pt x="1152" y="472"/>
                    <a:pt x="1152" y="520"/>
                    <a:pt x="1200" y="560"/>
                  </a:cubicBezTo>
                  <a:cubicBezTo>
                    <a:pt x="1248" y="600"/>
                    <a:pt x="1336" y="640"/>
                    <a:pt x="1392" y="656"/>
                  </a:cubicBezTo>
                  <a:cubicBezTo>
                    <a:pt x="1448" y="672"/>
                    <a:pt x="1492" y="664"/>
                    <a:pt x="1536" y="656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6362499" y="4298950"/>
              <a:ext cx="19051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6100127" y="4426780"/>
              <a:ext cx="45724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S</a:t>
              </a: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8381986" y="4832350"/>
              <a:ext cx="152414" cy="609600"/>
            </a:xfrm>
            <a:prstGeom prst="ellipse">
              <a:avLst/>
            </a:prstGeom>
            <a:solidFill>
              <a:srgbClr val="FF5050">
                <a:alpha val="56862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66"/>
                </a:solidFill>
              </a:endParaRPr>
            </a:p>
          </p:txBody>
        </p:sp>
        <p:sp>
          <p:nvSpPr>
            <p:cNvPr id="14" name="Line 245"/>
            <p:cNvSpPr>
              <a:spLocks noChangeShapeType="1"/>
            </p:cNvSpPr>
            <p:nvPr/>
          </p:nvSpPr>
          <p:spPr bwMode="auto">
            <a:xfrm>
              <a:off x="7696122" y="4318000"/>
              <a:ext cx="0" cy="3810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 type="arrow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259538" y="4968920"/>
              <a:ext cx="45724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D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1066800" y="44450"/>
            <a:ext cx="7848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00B050"/>
                </a:solidFill>
              </a:rPr>
              <a:t>Electrical characteristics</a:t>
            </a:r>
          </a:p>
        </p:txBody>
      </p:sp>
      <p:sp>
        <p:nvSpPr>
          <p:cNvPr id="86" name="Freeform 85"/>
          <p:cNvSpPr/>
          <p:nvPr/>
        </p:nvSpPr>
        <p:spPr>
          <a:xfrm rot="420000">
            <a:off x="6788150" y="1204913"/>
            <a:ext cx="881063" cy="76200"/>
          </a:xfrm>
          <a:custGeom>
            <a:avLst/>
            <a:gdLst>
              <a:gd name="connsiteX0" fmla="*/ 0 w 817419"/>
              <a:gd name="connsiteY0" fmla="*/ 13855 h 13855"/>
              <a:gd name="connsiteX1" fmla="*/ 817419 w 817419"/>
              <a:gd name="connsiteY1" fmla="*/ 0 h 1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419" h="13855">
                <a:moveTo>
                  <a:pt x="0" y="13855"/>
                </a:moveTo>
                <a:lnTo>
                  <a:pt x="817419" y="0"/>
                </a:lnTo>
              </a:path>
            </a:pathLst>
          </a:cu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8" name="Group 88"/>
          <p:cNvGrpSpPr>
            <a:grpSpLocks/>
          </p:cNvGrpSpPr>
          <p:nvPr/>
        </p:nvGrpSpPr>
        <p:grpSpPr bwMode="auto">
          <a:xfrm>
            <a:off x="119063" y="838200"/>
            <a:ext cx="8872537" cy="5791200"/>
            <a:chOff x="119063" y="838200"/>
            <a:chExt cx="8872537" cy="5791200"/>
          </a:xfrm>
        </p:grpSpPr>
        <p:grpSp>
          <p:nvGrpSpPr>
            <p:cNvPr id="3079" name="Group 77"/>
            <p:cNvGrpSpPr>
              <a:grpSpLocks/>
            </p:cNvGrpSpPr>
            <p:nvPr/>
          </p:nvGrpSpPr>
          <p:grpSpPr bwMode="auto">
            <a:xfrm>
              <a:off x="119063" y="838200"/>
              <a:ext cx="8872537" cy="5791200"/>
              <a:chOff x="48" y="432"/>
              <a:chExt cx="5589" cy="3648"/>
            </a:xfrm>
          </p:grpSpPr>
          <p:sp>
            <p:nvSpPr>
              <p:cNvPr id="3086" name="Text Box 59"/>
              <p:cNvSpPr txBox="1">
                <a:spLocks noChangeArrowheads="1"/>
              </p:cNvSpPr>
              <p:nvPr/>
            </p:nvSpPr>
            <p:spPr bwMode="auto">
              <a:xfrm>
                <a:off x="96" y="2112"/>
                <a:ext cx="2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u="sng">
                    <a:solidFill>
                      <a:srgbClr val="FF0000"/>
                    </a:solidFill>
                  </a:rPr>
                  <a:t>Transfer characteristics</a:t>
                </a:r>
              </a:p>
            </p:txBody>
          </p:sp>
          <p:graphicFrame>
            <p:nvGraphicFramePr>
              <p:cNvPr id="3074" name="Object 6"/>
              <p:cNvGraphicFramePr>
                <a:graphicFrameLocks noChangeAspect="1"/>
              </p:cNvGraphicFramePr>
              <p:nvPr/>
            </p:nvGraphicFramePr>
            <p:xfrm>
              <a:off x="706" y="3507"/>
              <a:ext cx="2137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Equation" r:id="rId3" imgW="1701720" imgH="457200" progId="Equation.3">
                      <p:embed/>
                    </p:oleObj>
                  </mc:Choice>
                  <mc:Fallback>
                    <p:oleObj name="Equation" r:id="rId3" imgW="1701720" imgH="457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6" y="3507"/>
                            <a:ext cx="2137" cy="573"/>
                          </a:xfrm>
                          <a:prstGeom prst="rect">
                            <a:avLst/>
                          </a:prstGeom>
                          <a:solidFill>
                            <a:srgbClr val="339966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" name="Object 7"/>
              <p:cNvGraphicFramePr>
                <a:graphicFrameLocks noChangeAspect="1"/>
              </p:cNvGraphicFramePr>
              <p:nvPr/>
            </p:nvGraphicFramePr>
            <p:xfrm>
              <a:off x="475" y="2688"/>
              <a:ext cx="228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Equation" r:id="rId5" imgW="1714320" imgH="431640" progId="Equation.3">
                      <p:embed/>
                    </p:oleObj>
                  </mc:Choice>
                  <mc:Fallback>
                    <p:oleObj name="Equation" r:id="rId5" imgW="1714320" imgH="4316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" y="2688"/>
                            <a:ext cx="2280" cy="576"/>
                          </a:xfrm>
                          <a:prstGeom prst="rect">
                            <a:avLst/>
                          </a:prstGeom>
                          <a:solidFill>
                            <a:srgbClr val="339966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87" name="Group 73"/>
              <p:cNvGrpSpPr>
                <a:grpSpLocks/>
              </p:cNvGrpSpPr>
              <p:nvPr/>
            </p:nvGrpSpPr>
            <p:grpSpPr bwMode="auto">
              <a:xfrm>
                <a:off x="144" y="432"/>
                <a:ext cx="5493" cy="1702"/>
                <a:chOff x="144" y="432"/>
                <a:chExt cx="5493" cy="1702"/>
              </a:xfrm>
            </p:grpSpPr>
            <p:grpSp>
              <p:nvGrpSpPr>
                <p:cNvPr id="3117" name="Group 26"/>
                <p:cNvGrpSpPr>
                  <a:grpSpLocks/>
                </p:cNvGrpSpPr>
                <p:nvPr/>
              </p:nvGrpSpPr>
              <p:grpSpPr bwMode="auto">
                <a:xfrm>
                  <a:off x="150" y="576"/>
                  <a:ext cx="2691" cy="1556"/>
                  <a:chOff x="2829" y="576"/>
                  <a:chExt cx="2547" cy="2108"/>
                </a:xfrm>
              </p:grpSpPr>
              <p:grpSp>
                <p:nvGrpSpPr>
                  <p:cNvPr id="313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60" y="637"/>
                    <a:ext cx="2172" cy="1668"/>
                    <a:chOff x="2772" y="960"/>
                    <a:chExt cx="2172" cy="1872"/>
                  </a:xfrm>
                </p:grpSpPr>
                <p:sp>
                  <p:nvSpPr>
                    <p:cNvPr id="314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960"/>
                      <a:ext cx="2160" cy="1872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2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70" y="2688"/>
                      <a:ext cx="0" cy="144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3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2" y="2445"/>
                      <a:ext cx="14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4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2058"/>
                      <a:ext cx="14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5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686"/>
                      <a:ext cx="14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6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84" y="1305"/>
                      <a:ext cx="144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F99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31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2304"/>
                    <a:ext cx="240" cy="3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3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2304"/>
                    <a:ext cx="384" cy="3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V</a:t>
                    </a:r>
                    <a:r>
                      <a:rPr lang="en-US" sz="2000" b="1" baseline="-25000">
                        <a:solidFill>
                          <a:srgbClr val="F29000"/>
                        </a:solidFill>
                      </a:rPr>
                      <a:t>G</a:t>
                    </a:r>
                    <a:endParaRPr lang="en-US" sz="2000" b="1">
                      <a:solidFill>
                        <a:srgbClr val="F29000"/>
                      </a:solidFill>
                    </a:endParaRPr>
                  </a:p>
                </p:txBody>
              </p:sp>
              <p:sp>
                <p:nvSpPr>
                  <p:cNvPr id="313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2343"/>
                    <a:ext cx="672" cy="3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0.5 V</a:t>
                    </a:r>
                    <a:r>
                      <a:rPr lang="en-US" sz="2000" b="1" baseline="-25000">
                        <a:solidFill>
                          <a:srgbClr val="F29000"/>
                        </a:solidFill>
                      </a:rPr>
                      <a:t>G</a:t>
                    </a:r>
                    <a:endParaRPr lang="en-US" sz="2000" b="1">
                      <a:solidFill>
                        <a:srgbClr val="F29000"/>
                      </a:solidFill>
                    </a:endParaRPr>
                  </a:p>
                </p:txBody>
              </p:sp>
              <p:sp>
                <p:nvSpPr>
                  <p:cNvPr id="313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9" y="576"/>
                    <a:ext cx="240" cy="3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F9900"/>
                        </a:solidFill>
                      </a:rPr>
                      <a:t>I</a:t>
                    </a:r>
                    <a:r>
                      <a:rPr lang="en-US" sz="2000" b="1" baseline="-25000">
                        <a:solidFill>
                          <a:srgbClr val="FF9900"/>
                        </a:solidFill>
                      </a:rPr>
                      <a:t>D</a:t>
                    </a:r>
                    <a:endParaRPr lang="en-US" sz="2000" b="1">
                      <a:solidFill>
                        <a:srgbClr val="FF9900"/>
                      </a:solidFill>
                    </a:endParaRPr>
                  </a:p>
                </p:txBody>
              </p:sp>
              <p:sp>
                <p:nvSpPr>
                  <p:cNvPr id="313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440"/>
                    <a:ext cx="384" cy="3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F9900"/>
                        </a:solidFill>
                      </a:rPr>
                      <a:t> V</a:t>
                    </a:r>
                    <a:r>
                      <a:rPr lang="en-US" sz="2000" b="1" baseline="-25000">
                        <a:solidFill>
                          <a:srgbClr val="FF9900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136" name="Freeform 39"/>
                  <p:cNvSpPr>
                    <a:spLocks/>
                  </p:cNvSpPr>
                  <p:nvPr/>
                </p:nvSpPr>
                <p:spPr bwMode="auto">
                  <a:xfrm>
                    <a:off x="3072" y="720"/>
                    <a:ext cx="768" cy="1584"/>
                  </a:xfrm>
                  <a:custGeom>
                    <a:avLst/>
                    <a:gdLst>
                      <a:gd name="T0" fmla="*/ 0 w 768"/>
                      <a:gd name="T1" fmla="*/ 1584 h 1584"/>
                      <a:gd name="T2" fmla="*/ 384 w 768"/>
                      <a:gd name="T3" fmla="*/ 1440 h 1584"/>
                      <a:gd name="T4" fmla="*/ 576 w 768"/>
                      <a:gd name="T5" fmla="*/ 912 h 1584"/>
                      <a:gd name="T6" fmla="*/ 768 w 768"/>
                      <a:gd name="T7" fmla="*/ 0 h 15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68"/>
                      <a:gd name="T13" fmla="*/ 0 h 1584"/>
                      <a:gd name="T14" fmla="*/ 768 w 768"/>
                      <a:gd name="T15" fmla="*/ 1584 h 15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68" h="1584">
                        <a:moveTo>
                          <a:pt x="0" y="1584"/>
                        </a:moveTo>
                        <a:cubicBezTo>
                          <a:pt x="144" y="1568"/>
                          <a:pt x="288" y="1552"/>
                          <a:pt x="384" y="1440"/>
                        </a:cubicBezTo>
                        <a:cubicBezTo>
                          <a:pt x="480" y="1328"/>
                          <a:pt x="512" y="1152"/>
                          <a:pt x="576" y="912"/>
                        </a:cubicBezTo>
                        <a:cubicBezTo>
                          <a:pt x="640" y="672"/>
                          <a:pt x="704" y="336"/>
                          <a:pt x="768" y="0"/>
                        </a:cubicBezTo>
                      </a:path>
                    </a:pathLst>
                  </a:custGeom>
                  <a:noFill/>
                  <a:ln w="31750">
                    <a:solidFill>
                      <a:srgbClr val="FF99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7" name="Freeform 40"/>
                  <p:cNvSpPr>
                    <a:spLocks/>
                  </p:cNvSpPr>
                  <p:nvPr/>
                </p:nvSpPr>
                <p:spPr bwMode="auto">
                  <a:xfrm>
                    <a:off x="3105" y="720"/>
                    <a:ext cx="960" cy="1584"/>
                  </a:xfrm>
                  <a:custGeom>
                    <a:avLst/>
                    <a:gdLst>
                      <a:gd name="T0" fmla="*/ 0 w 768"/>
                      <a:gd name="T1" fmla="*/ 1584 h 1584"/>
                      <a:gd name="T2" fmla="*/ 3576 w 768"/>
                      <a:gd name="T3" fmla="*/ 1440 h 1584"/>
                      <a:gd name="T4" fmla="*/ 5364 w 768"/>
                      <a:gd name="T5" fmla="*/ 912 h 1584"/>
                      <a:gd name="T6" fmla="*/ 7155 w 768"/>
                      <a:gd name="T7" fmla="*/ 0 h 15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68"/>
                      <a:gd name="T13" fmla="*/ 0 h 1584"/>
                      <a:gd name="T14" fmla="*/ 768 w 768"/>
                      <a:gd name="T15" fmla="*/ 1584 h 15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68" h="1584">
                        <a:moveTo>
                          <a:pt x="0" y="1584"/>
                        </a:moveTo>
                        <a:cubicBezTo>
                          <a:pt x="144" y="1568"/>
                          <a:pt x="288" y="1552"/>
                          <a:pt x="384" y="1440"/>
                        </a:cubicBezTo>
                        <a:cubicBezTo>
                          <a:pt x="480" y="1328"/>
                          <a:pt x="512" y="1152"/>
                          <a:pt x="576" y="912"/>
                        </a:cubicBezTo>
                        <a:cubicBezTo>
                          <a:pt x="640" y="672"/>
                          <a:pt x="704" y="336"/>
                          <a:pt x="768" y="0"/>
                        </a:cubicBezTo>
                      </a:path>
                    </a:pathLst>
                  </a:custGeom>
                  <a:noFill/>
                  <a:ln w="31750">
                    <a:solidFill>
                      <a:srgbClr val="00B05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8" name="Freeform 41"/>
                  <p:cNvSpPr>
                    <a:spLocks/>
                  </p:cNvSpPr>
                  <p:nvPr/>
                </p:nvSpPr>
                <p:spPr bwMode="auto">
                  <a:xfrm>
                    <a:off x="3171" y="711"/>
                    <a:ext cx="1629" cy="1584"/>
                  </a:xfrm>
                  <a:custGeom>
                    <a:avLst/>
                    <a:gdLst>
                      <a:gd name="T0" fmla="*/ 0 w 768"/>
                      <a:gd name="T1" fmla="*/ 1584 h 1584"/>
                      <a:gd name="T2" fmla="*/ 707595 w 768"/>
                      <a:gd name="T3" fmla="*/ 1440 h 1584"/>
                      <a:gd name="T4" fmla="*/ 1061998 w 768"/>
                      <a:gd name="T5" fmla="*/ 912 h 1584"/>
                      <a:gd name="T6" fmla="*/ 1415438 w 768"/>
                      <a:gd name="T7" fmla="*/ 0 h 15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68"/>
                      <a:gd name="T13" fmla="*/ 0 h 1584"/>
                      <a:gd name="T14" fmla="*/ 768 w 768"/>
                      <a:gd name="T15" fmla="*/ 1584 h 15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68" h="1584">
                        <a:moveTo>
                          <a:pt x="0" y="1584"/>
                        </a:moveTo>
                        <a:cubicBezTo>
                          <a:pt x="144" y="1568"/>
                          <a:pt x="288" y="1552"/>
                          <a:pt x="384" y="1440"/>
                        </a:cubicBezTo>
                        <a:cubicBezTo>
                          <a:pt x="480" y="1328"/>
                          <a:pt x="512" y="1152"/>
                          <a:pt x="576" y="912"/>
                        </a:cubicBezTo>
                        <a:cubicBezTo>
                          <a:pt x="640" y="672"/>
                          <a:pt x="704" y="336"/>
                          <a:pt x="768" y="0"/>
                        </a:cubicBezTo>
                      </a:path>
                    </a:pathLst>
                  </a:custGeom>
                  <a:noFill/>
                  <a:ln w="31750">
                    <a:solidFill>
                      <a:srgbClr val="C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9" name="Freeform 42"/>
                  <p:cNvSpPr>
                    <a:spLocks/>
                  </p:cNvSpPr>
                  <p:nvPr/>
                </p:nvSpPr>
                <p:spPr bwMode="auto">
                  <a:xfrm>
                    <a:off x="3120" y="729"/>
                    <a:ext cx="1245" cy="1584"/>
                  </a:xfrm>
                  <a:custGeom>
                    <a:avLst/>
                    <a:gdLst>
                      <a:gd name="T0" fmla="*/ 0 w 768"/>
                      <a:gd name="T1" fmla="*/ 1584 h 1584"/>
                      <a:gd name="T2" fmla="*/ 48164 w 768"/>
                      <a:gd name="T3" fmla="*/ 1440 h 1584"/>
                      <a:gd name="T4" fmla="*/ 72197 w 768"/>
                      <a:gd name="T5" fmla="*/ 912 h 1584"/>
                      <a:gd name="T6" fmla="*/ 96249 w 768"/>
                      <a:gd name="T7" fmla="*/ 0 h 158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768"/>
                      <a:gd name="T13" fmla="*/ 0 h 1584"/>
                      <a:gd name="T14" fmla="*/ 768 w 768"/>
                      <a:gd name="T15" fmla="*/ 1584 h 158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768" h="1584">
                        <a:moveTo>
                          <a:pt x="0" y="1584"/>
                        </a:moveTo>
                        <a:cubicBezTo>
                          <a:pt x="144" y="1568"/>
                          <a:pt x="288" y="1552"/>
                          <a:pt x="384" y="1440"/>
                        </a:cubicBezTo>
                        <a:cubicBezTo>
                          <a:pt x="480" y="1328"/>
                          <a:pt x="512" y="1152"/>
                          <a:pt x="576" y="912"/>
                        </a:cubicBezTo>
                        <a:cubicBezTo>
                          <a:pt x="640" y="672"/>
                          <a:pt x="704" y="336"/>
                          <a:pt x="768" y="0"/>
                        </a:cubicBezTo>
                      </a:path>
                    </a:pathLst>
                  </a:custGeom>
                  <a:noFill/>
                  <a:ln w="317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0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275"/>
                    <a:ext cx="1500" cy="549"/>
                  </a:xfrm>
                  <a:prstGeom prst="line">
                    <a:avLst/>
                  </a:prstGeom>
                  <a:noFill/>
                  <a:ln w="31750">
                    <a:solidFill>
                      <a:srgbClr val="FF9900"/>
                    </a:solidFill>
                    <a:round/>
                    <a:headEnd type="arrow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18" name="Group 44"/>
                <p:cNvGrpSpPr>
                  <a:grpSpLocks/>
                </p:cNvGrpSpPr>
                <p:nvPr/>
              </p:nvGrpSpPr>
              <p:grpSpPr bwMode="auto">
                <a:xfrm>
                  <a:off x="2854" y="628"/>
                  <a:ext cx="2783" cy="1506"/>
                  <a:chOff x="1998" y="2544"/>
                  <a:chExt cx="2661" cy="1652"/>
                </a:xfrm>
              </p:grpSpPr>
              <p:sp>
                <p:nvSpPr>
                  <p:cNvPr id="312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5" y="2544"/>
                    <a:ext cx="2160" cy="1346"/>
                  </a:xfrm>
                  <a:prstGeom prst="rect">
                    <a:avLst/>
                  </a:prstGeom>
                  <a:noFill/>
                  <a:ln w="38100">
                    <a:solidFill>
                      <a:srgbClr val="F29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21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6" y="3774"/>
                    <a:ext cx="0" cy="107"/>
                  </a:xfrm>
                  <a:prstGeom prst="line">
                    <a:avLst/>
                  </a:prstGeom>
                  <a:noFill/>
                  <a:ln w="25400">
                    <a:solidFill>
                      <a:srgbClr val="F29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2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355" y="3313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29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3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355" y="2752"/>
                    <a:ext cx="144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29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9" y="3890"/>
                    <a:ext cx="240" cy="2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312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5" y="3890"/>
                    <a:ext cx="384" cy="2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V</a:t>
                    </a:r>
                    <a:r>
                      <a:rPr lang="en-US" sz="2000" b="1" baseline="-25000">
                        <a:solidFill>
                          <a:srgbClr val="F29000"/>
                        </a:solidFill>
                      </a:rPr>
                      <a:t>G</a:t>
                    </a:r>
                    <a:endParaRPr lang="en-US" sz="2000" b="1">
                      <a:solidFill>
                        <a:srgbClr val="F29000"/>
                      </a:solidFill>
                    </a:endParaRPr>
                  </a:p>
                </p:txBody>
              </p:sp>
              <p:sp>
                <p:nvSpPr>
                  <p:cNvPr id="312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3" y="3922"/>
                    <a:ext cx="672" cy="27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0.5 V</a:t>
                    </a:r>
                    <a:r>
                      <a:rPr lang="en-US" sz="2000" b="1" baseline="-25000">
                        <a:solidFill>
                          <a:srgbClr val="F29000"/>
                        </a:solidFill>
                      </a:rPr>
                      <a:t>G</a:t>
                    </a:r>
                    <a:endParaRPr lang="en-US" sz="2000" b="1">
                      <a:solidFill>
                        <a:srgbClr val="F29000"/>
                      </a:solidFill>
                    </a:endParaRPr>
                  </a:p>
                </p:txBody>
              </p:sp>
              <p:sp>
                <p:nvSpPr>
                  <p:cNvPr id="3127" name="Text Box 52"/>
                  <p:cNvSpPr txBox="1">
                    <a:spLocks noChangeArrowheads="1"/>
                  </p:cNvSpPr>
                  <p:nvPr/>
                </p:nvSpPr>
                <p:spPr bwMode="auto">
                  <a:xfrm rot="-5400000">
                    <a:off x="1727" y="2992"/>
                    <a:ext cx="782" cy="23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29000"/>
                        </a:solidFill>
                      </a:rPr>
                      <a:t>Log (I</a:t>
                    </a:r>
                    <a:r>
                      <a:rPr lang="en-US" sz="2000" b="1" baseline="-25000">
                        <a:solidFill>
                          <a:srgbClr val="F29000"/>
                        </a:solidFill>
                      </a:rPr>
                      <a:t>D</a:t>
                    </a:r>
                    <a:r>
                      <a:rPr lang="en-US" sz="2000" b="1">
                        <a:solidFill>
                          <a:srgbClr val="F29000"/>
                        </a:solidFill>
                      </a:rPr>
                      <a:t>)</a:t>
                    </a:r>
                  </a:p>
                </p:txBody>
              </p:sp>
              <p:sp>
                <p:nvSpPr>
                  <p:cNvPr id="3128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2784"/>
                    <a:ext cx="384" cy="2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FF9900"/>
                        </a:solidFill>
                      </a:rPr>
                      <a:t> V</a:t>
                    </a:r>
                    <a:r>
                      <a:rPr lang="en-US" sz="2000" b="1" baseline="-25000">
                        <a:solidFill>
                          <a:srgbClr val="FF9900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3129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71" y="2592"/>
                    <a:ext cx="15" cy="379"/>
                  </a:xfrm>
                  <a:prstGeom prst="line">
                    <a:avLst/>
                  </a:prstGeom>
                  <a:noFill/>
                  <a:ln w="31750">
                    <a:solidFill>
                      <a:srgbClr val="FF9900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119" name="Rectangle 68"/>
                <p:cNvSpPr>
                  <a:spLocks noChangeArrowheads="1"/>
                </p:cNvSpPr>
                <p:nvPr/>
              </p:nvSpPr>
              <p:spPr bwMode="auto">
                <a:xfrm>
                  <a:off x="144" y="432"/>
                  <a:ext cx="5424" cy="1680"/>
                </a:xfrm>
                <a:prstGeom prst="rect">
                  <a:avLst/>
                </a:prstGeom>
                <a:noFill/>
                <a:ln w="12700">
                  <a:solidFill>
                    <a:srgbClr val="FFCCFF"/>
                  </a:solidFill>
                  <a:prstDash val="dash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rgbClr val="F29000"/>
                    </a:solidFill>
                  </a:endParaRPr>
                </a:p>
              </p:txBody>
            </p:sp>
          </p:grpSp>
          <p:sp>
            <p:nvSpPr>
              <p:cNvPr id="3088" name="Text Box 71"/>
              <p:cNvSpPr txBox="1">
                <a:spLocks noChangeArrowheads="1"/>
              </p:cNvSpPr>
              <p:nvPr/>
            </p:nvSpPr>
            <p:spPr bwMode="auto">
              <a:xfrm>
                <a:off x="3279" y="3786"/>
                <a:ext cx="23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u="sng">
                    <a:solidFill>
                      <a:srgbClr val="C00000"/>
                    </a:solidFill>
                  </a:rPr>
                  <a:t>Output characteristics</a:t>
                </a:r>
              </a:p>
            </p:txBody>
          </p:sp>
          <p:grpSp>
            <p:nvGrpSpPr>
              <p:cNvPr id="3089" name="Group 74"/>
              <p:cNvGrpSpPr>
                <a:grpSpLocks/>
              </p:cNvGrpSpPr>
              <p:nvPr/>
            </p:nvGrpSpPr>
            <p:grpSpPr bwMode="auto">
              <a:xfrm>
                <a:off x="3015" y="2256"/>
                <a:ext cx="2592" cy="1536"/>
                <a:chOff x="3123" y="2256"/>
                <a:chExt cx="2592" cy="1536"/>
              </a:xfrm>
            </p:grpSpPr>
            <p:grpSp>
              <p:nvGrpSpPr>
                <p:cNvPr id="3092" name="Group 70"/>
                <p:cNvGrpSpPr>
                  <a:grpSpLocks/>
                </p:cNvGrpSpPr>
                <p:nvPr/>
              </p:nvGrpSpPr>
              <p:grpSpPr bwMode="auto">
                <a:xfrm>
                  <a:off x="3123" y="2256"/>
                  <a:ext cx="2592" cy="1508"/>
                  <a:chOff x="2989" y="2352"/>
                  <a:chExt cx="2729" cy="1619"/>
                </a:xfrm>
              </p:grpSpPr>
              <p:sp>
                <p:nvSpPr>
                  <p:cNvPr id="309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9" y="3696"/>
                    <a:ext cx="339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r">
                      <a:spcBef>
                        <a:spcPct val="50000"/>
                      </a:spcBef>
                    </a:pPr>
                    <a:r>
                      <a:rPr lang="en-US" sz="2000" b="1">
                        <a:solidFill>
                          <a:srgbClr val="C00000"/>
                        </a:solidFill>
                      </a:rPr>
                      <a:t>V</a:t>
                    </a:r>
                    <a:r>
                      <a:rPr lang="en-US" sz="2000" b="1" baseline="-25000">
                        <a:solidFill>
                          <a:srgbClr val="C00000"/>
                        </a:solidFill>
                      </a:rPr>
                      <a:t>D</a:t>
                    </a:r>
                    <a:endParaRPr lang="en-US" sz="2000" b="1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095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2989" y="2352"/>
                    <a:ext cx="2627" cy="1619"/>
                    <a:chOff x="0" y="576"/>
                    <a:chExt cx="2627" cy="1619"/>
                  </a:xfrm>
                </p:grpSpPr>
                <p:sp>
                  <p:nvSpPr>
                    <p:cNvPr id="3097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266" y="1335"/>
                      <a:ext cx="2308" cy="555"/>
                    </a:xfrm>
                    <a:custGeom>
                      <a:avLst/>
                      <a:gdLst>
                        <a:gd name="T0" fmla="*/ 0 w 2112"/>
                        <a:gd name="T1" fmla="*/ 2 h 1008"/>
                        <a:gd name="T2" fmla="*/ 350 w 2112"/>
                        <a:gd name="T3" fmla="*/ 1 h 1008"/>
                        <a:gd name="T4" fmla="*/ 1865 w 2112"/>
                        <a:gd name="T5" fmla="*/ 1 h 1008"/>
                        <a:gd name="T6" fmla="*/ 5132 w 2112"/>
                        <a:gd name="T7" fmla="*/ 0 h 100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2"/>
                        <a:gd name="T13" fmla="*/ 0 h 1008"/>
                        <a:gd name="T14" fmla="*/ 2112 w 2112"/>
                        <a:gd name="T15" fmla="*/ 1008 h 100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2" h="1008">
                          <a:moveTo>
                            <a:pt x="0" y="1008"/>
                          </a:moveTo>
                          <a:cubicBezTo>
                            <a:pt x="8" y="748"/>
                            <a:pt x="16" y="488"/>
                            <a:pt x="144" y="336"/>
                          </a:cubicBezTo>
                          <a:cubicBezTo>
                            <a:pt x="272" y="184"/>
                            <a:pt x="440" y="152"/>
                            <a:pt x="768" y="96"/>
                          </a:cubicBezTo>
                          <a:cubicBezTo>
                            <a:pt x="1096" y="40"/>
                            <a:pt x="1604" y="20"/>
                            <a:pt x="2112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C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98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266" y="1596"/>
                      <a:ext cx="2308" cy="294"/>
                    </a:xfrm>
                    <a:custGeom>
                      <a:avLst/>
                      <a:gdLst>
                        <a:gd name="T0" fmla="*/ 0 w 2112"/>
                        <a:gd name="T1" fmla="*/ 0 h 1008"/>
                        <a:gd name="T2" fmla="*/ 350 w 2112"/>
                        <a:gd name="T3" fmla="*/ 0 h 1008"/>
                        <a:gd name="T4" fmla="*/ 1865 w 2112"/>
                        <a:gd name="T5" fmla="*/ 0 h 1008"/>
                        <a:gd name="T6" fmla="*/ 5132 w 2112"/>
                        <a:gd name="T7" fmla="*/ 0 h 100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2"/>
                        <a:gd name="T13" fmla="*/ 0 h 1008"/>
                        <a:gd name="T14" fmla="*/ 2112 w 2112"/>
                        <a:gd name="T15" fmla="*/ 1008 h 100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2" h="1008">
                          <a:moveTo>
                            <a:pt x="0" y="1008"/>
                          </a:moveTo>
                          <a:cubicBezTo>
                            <a:pt x="8" y="748"/>
                            <a:pt x="16" y="488"/>
                            <a:pt x="144" y="336"/>
                          </a:cubicBezTo>
                          <a:cubicBezTo>
                            <a:pt x="272" y="184"/>
                            <a:pt x="440" y="152"/>
                            <a:pt x="768" y="96"/>
                          </a:cubicBezTo>
                          <a:cubicBezTo>
                            <a:pt x="1096" y="40"/>
                            <a:pt x="1604" y="20"/>
                            <a:pt x="2112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B05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99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266" y="1041"/>
                      <a:ext cx="2308" cy="849"/>
                    </a:xfrm>
                    <a:custGeom>
                      <a:avLst/>
                      <a:gdLst>
                        <a:gd name="T0" fmla="*/ 0 w 2112"/>
                        <a:gd name="T1" fmla="*/ 181 h 1008"/>
                        <a:gd name="T2" fmla="*/ 350 w 2112"/>
                        <a:gd name="T3" fmla="*/ 61 h 1008"/>
                        <a:gd name="T4" fmla="*/ 1865 w 2112"/>
                        <a:gd name="T5" fmla="*/ 17 h 1008"/>
                        <a:gd name="T6" fmla="*/ 5132 w 2112"/>
                        <a:gd name="T7" fmla="*/ 0 h 100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2"/>
                        <a:gd name="T13" fmla="*/ 0 h 1008"/>
                        <a:gd name="T14" fmla="*/ 2112 w 2112"/>
                        <a:gd name="T15" fmla="*/ 1008 h 100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2" h="1008">
                          <a:moveTo>
                            <a:pt x="0" y="1008"/>
                          </a:moveTo>
                          <a:cubicBezTo>
                            <a:pt x="8" y="748"/>
                            <a:pt x="16" y="488"/>
                            <a:pt x="144" y="336"/>
                          </a:cubicBezTo>
                          <a:cubicBezTo>
                            <a:pt x="272" y="184"/>
                            <a:pt x="440" y="152"/>
                            <a:pt x="768" y="96"/>
                          </a:cubicBezTo>
                          <a:cubicBezTo>
                            <a:pt x="1096" y="40"/>
                            <a:pt x="1604" y="20"/>
                            <a:pt x="2112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70C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0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266" y="780"/>
                      <a:ext cx="2308" cy="1110"/>
                    </a:xfrm>
                    <a:custGeom>
                      <a:avLst/>
                      <a:gdLst>
                        <a:gd name="T0" fmla="*/ 0 w 2112"/>
                        <a:gd name="T1" fmla="*/ 2642 h 1008"/>
                        <a:gd name="T2" fmla="*/ 350 w 2112"/>
                        <a:gd name="T3" fmla="*/ 880 h 1008"/>
                        <a:gd name="T4" fmla="*/ 1865 w 2112"/>
                        <a:gd name="T5" fmla="*/ 252 h 1008"/>
                        <a:gd name="T6" fmla="*/ 5132 w 2112"/>
                        <a:gd name="T7" fmla="*/ 0 h 1008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2"/>
                        <a:gd name="T13" fmla="*/ 0 h 1008"/>
                        <a:gd name="T14" fmla="*/ 2112 w 2112"/>
                        <a:gd name="T15" fmla="*/ 1008 h 1008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2" h="1008">
                          <a:moveTo>
                            <a:pt x="0" y="1008"/>
                          </a:moveTo>
                          <a:cubicBezTo>
                            <a:pt x="8" y="748"/>
                            <a:pt x="16" y="488"/>
                            <a:pt x="144" y="336"/>
                          </a:cubicBezTo>
                          <a:cubicBezTo>
                            <a:pt x="272" y="184"/>
                            <a:pt x="440" y="152"/>
                            <a:pt x="768" y="96"/>
                          </a:cubicBezTo>
                          <a:cubicBezTo>
                            <a:pt x="1096" y="40"/>
                            <a:pt x="1604" y="20"/>
                            <a:pt x="2112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CC006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266" y="813"/>
                      <a:ext cx="310" cy="1077"/>
                    </a:xfrm>
                    <a:custGeom>
                      <a:avLst/>
                      <a:gdLst>
                        <a:gd name="T0" fmla="*/ 0 w 384"/>
                        <a:gd name="T1" fmla="*/ 33 h 1584"/>
                        <a:gd name="T2" fmla="*/ 12 w 384"/>
                        <a:gd name="T3" fmla="*/ 31 h 1584"/>
                        <a:gd name="T4" fmla="*/ 29 w 384"/>
                        <a:gd name="T5" fmla="*/ 21 h 1584"/>
                        <a:gd name="T6" fmla="*/ 40 w 384"/>
                        <a:gd name="T7" fmla="*/ 12 h 1584"/>
                        <a:gd name="T8" fmla="*/ 45 w 384"/>
                        <a:gd name="T9" fmla="*/ 0 h 15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4"/>
                        <a:gd name="T16" fmla="*/ 0 h 1584"/>
                        <a:gd name="T17" fmla="*/ 384 w 384"/>
                        <a:gd name="T18" fmla="*/ 1584 h 15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4" h="1584">
                          <a:moveTo>
                            <a:pt x="0" y="1584"/>
                          </a:moveTo>
                          <a:cubicBezTo>
                            <a:pt x="28" y="1560"/>
                            <a:pt x="56" y="1536"/>
                            <a:pt x="96" y="1440"/>
                          </a:cubicBezTo>
                          <a:cubicBezTo>
                            <a:pt x="136" y="1344"/>
                            <a:pt x="200" y="1152"/>
                            <a:pt x="240" y="1008"/>
                          </a:cubicBezTo>
                          <a:cubicBezTo>
                            <a:pt x="280" y="864"/>
                            <a:pt x="312" y="744"/>
                            <a:pt x="336" y="576"/>
                          </a:cubicBezTo>
                          <a:cubicBezTo>
                            <a:pt x="360" y="408"/>
                            <a:pt x="372" y="204"/>
                            <a:pt x="384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FF0000"/>
                      </a:solidFill>
                      <a:prstDash val="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2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" y="623"/>
                      <a:ext cx="2362" cy="1273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F29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3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53" y="1798"/>
                      <a:ext cx="0" cy="9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29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4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1633"/>
                      <a:ext cx="157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29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" y="1370"/>
                      <a:ext cx="15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29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" y="1117"/>
                      <a:ext cx="15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29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" y="858"/>
                      <a:ext cx="158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F29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8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1" y="1896"/>
                      <a:ext cx="262" cy="27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3109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05" y="1924"/>
                      <a:ext cx="735" cy="27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0.5 V</a:t>
                      </a:r>
                      <a:r>
                        <a:rPr lang="en-US" sz="2000" b="1" baseline="-25000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sz="2000" b="1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3110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576"/>
                      <a:ext cx="262" cy="27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sz="2000" b="1" baseline="-2500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sz="2000" b="1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3111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4" y="628"/>
                      <a:ext cx="1016" cy="228"/>
                    </a:xfrm>
                    <a:prstGeom prst="rect">
                      <a:avLst/>
                    </a:prstGeom>
                    <a:noFill/>
                    <a:ln w="9525">
                      <a:noFill/>
                      <a:prstDash val="dash"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600" b="1" u="sng">
                          <a:solidFill>
                            <a:srgbClr val="FF9900"/>
                          </a:solidFill>
                        </a:rPr>
                        <a:t>Linear region</a:t>
                      </a:r>
                    </a:p>
                  </p:txBody>
                </p:sp>
                <p:sp>
                  <p:nvSpPr>
                    <p:cNvPr id="3112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6" y="793"/>
                      <a:ext cx="0" cy="307"/>
                    </a:xfrm>
                    <a:prstGeom prst="line">
                      <a:avLst/>
                    </a:prstGeom>
                    <a:noFill/>
                    <a:ln w="31750">
                      <a:solidFill>
                        <a:srgbClr val="FF9900"/>
                      </a:solidFill>
                      <a:round/>
                      <a:headEnd/>
                      <a:tailEnd type="arrow" w="sm" len="lg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13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46" y="1595"/>
                      <a:ext cx="892" cy="2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1">
                          <a:solidFill>
                            <a:srgbClr val="FF9900"/>
                          </a:solidFill>
                        </a:rPr>
                        <a:t>V</a:t>
                      </a:r>
                      <a:r>
                        <a:rPr lang="en-US" sz="1400" b="1" baseline="-25000">
                          <a:solidFill>
                            <a:srgbClr val="FF9900"/>
                          </a:solidFill>
                        </a:rPr>
                        <a:t>g1</a:t>
                      </a:r>
                    </a:p>
                  </p:txBody>
                </p:sp>
                <p:sp>
                  <p:nvSpPr>
                    <p:cNvPr id="3114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64" y="806"/>
                      <a:ext cx="787" cy="2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1">
                          <a:solidFill>
                            <a:srgbClr val="FF9900"/>
                          </a:solidFill>
                        </a:rPr>
                        <a:t>V</a:t>
                      </a:r>
                      <a:r>
                        <a:rPr lang="en-US" sz="1400" b="1" baseline="-25000">
                          <a:solidFill>
                            <a:srgbClr val="FF9900"/>
                          </a:solidFill>
                        </a:rPr>
                        <a:t>g4</a:t>
                      </a:r>
                    </a:p>
                  </p:txBody>
                </p:sp>
                <p:sp>
                  <p:nvSpPr>
                    <p:cNvPr id="3115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55" y="1344"/>
                      <a:ext cx="892" cy="2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1">
                          <a:solidFill>
                            <a:srgbClr val="FF9900"/>
                          </a:solidFill>
                        </a:rPr>
                        <a:t>V</a:t>
                      </a:r>
                      <a:r>
                        <a:rPr lang="en-US" sz="1400" b="1" baseline="-25000">
                          <a:solidFill>
                            <a:srgbClr val="FF9900"/>
                          </a:solidFill>
                        </a:rPr>
                        <a:t>g2</a:t>
                      </a:r>
                    </a:p>
                  </p:txBody>
                </p:sp>
                <p:sp>
                  <p:nvSpPr>
                    <p:cNvPr id="3116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55" y="1056"/>
                      <a:ext cx="814" cy="20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1">
                          <a:solidFill>
                            <a:srgbClr val="FF9900"/>
                          </a:solidFill>
                        </a:rPr>
                        <a:t>V</a:t>
                      </a:r>
                      <a:r>
                        <a:rPr lang="en-US" sz="1400" b="1" baseline="-25000">
                          <a:solidFill>
                            <a:srgbClr val="FF9900"/>
                          </a:solidFill>
                        </a:rPr>
                        <a:t>g3</a:t>
                      </a:r>
                    </a:p>
                  </p:txBody>
                </p:sp>
              </p:grpSp>
              <p:sp>
                <p:nvSpPr>
                  <p:cNvPr id="3096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328" y="2448"/>
                    <a:ext cx="0" cy="100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arrow" w="med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93" name="Rectangle 72"/>
                <p:cNvSpPr>
                  <a:spLocks noChangeArrowheads="1"/>
                </p:cNvSpPr>
                <p:nvPr/>
              </p:nvSpPr>
              <p:spPr bwMode="auto">
                <a:xfrm>
                  <a:off x="3141" y="2256"/>
                  <a:ext cx="2544" cy="1536"/>
                </a:xfrm>
                <a:prstGeom prst="rect">
                  <a:avLst/>
                </a:prstGeom>
                <a:noFill/>
                <a:ln w="19050">
                  <a:solidFill>
                    <a:srgbClr val="CC9900"/>
                  </a:solidFill>
                  <a:prstDash val="dashDot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90" name="Text Box 75"/>
              <p:cNvSpPr txBox="1">
                <a:spLocks noChangeArrowheads="1"/>
              </p:cNvSpPr>
              <p:nvPr/>
            </p:nvSpPr>
            <p:spPr bwMode="auto">
              <a:xfrm>
                <a:off x="69" y="2448"/>
                <a:ext cx="1749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B050"/>
                    </a:solidFill>
                  </a:rPr>
                  <a:t>Linear region:</a:t>
                </a:r>
              </a:p>
            </p:txBody>
          </p:sp>
          <p:sp>
            <p:nvSpPr>
              <p:cNvPr id="3091" name="Text Box 76"/>
              <p:cNvSpPr txBox="1">
                <a:spLocks noChangeArrowheads="1"/>
              </p:cNvSpPr>
              <p:nvPr/>
            </p:nvSpPr>
            <p:spPr bwMode="auto">
              <a:xfrm>
                <a:off x="48" y="3264"/>
                <a:ext cx="1701" cy="2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200" b="1">
                    <a:solidFill>
                      <a:srgbClr val="0070C0"/>
                    </a:solidFill>
                  </a:rPr>
                  <a:t>Saturation region:</a:t>
                </a:r>
              </a:p>
            </p:txBody>
          </p:sp>
        </p:grpSp>
        <p:sp>
          <p:nvSpPr>
            <p:cNvPr id="82" name="Freeform 81"/>
            <p:cNvSpPr/>
            <p:nvPr/>
          </p:nvSpPr>
          <p:spPr>
            <a:xfrm>
              <a:off x="5410200" y="1295400"/>
              <a:ext cx="1447800" cy="1711325"/>
            </a:xfrm>
            <a:custGeom>
              <a:avLst/>
              <a:gdLst>
                <a:gd name="connsiteX0" fmla="*/ 0 w 2826327"/>
                <a:gd name="connsiteY0" fmla="*/ 1953490 h 1953490"/>
                <a:gd name="connsiteX1" fmla="*/ 526473 w 2826327"/>
                <a:gd name="connsiteY1" fmla="*/ 1911927 h 1953490"/>
                <a:gd name="connsiteX2" fmla="*/ 762000 w 2826327"/>
                <a:gd name="connsiteY2" fmla="*/ 1731818 h 1953490"/>
                <a:gd name="connsiteX3" fmla="*/ 1316182 w 2826327"/>
                <a:gd name="connsiteY3" fmla="*/ 1011381 h 1953490"/>
                <a:gd name="connsiteX4" fmla="*/ 2092036 w 2826327"/>
                <a:gd name="connsiteY4" fmla="*/ 166254 h 1953490"/>
                <a:gd name="connsiteX5" fmla="*/ 2826327 w 2826327"/>
                <a:gd name="connsiteY5" fmla="*/ 13854 h 195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6327" h="1953490">
                  <a:moveTo>
                    <a:pt x="0" y="1953490"/>
                  </a:moveTo>
                  <a:cubicBezTo>
                    <a:pt x="199736" y="1951181"/>
                    <a:pt x="399473" y="1948872"/>
                    <a:pt x="526473" y="1911927"/>
                  </a:cubicBezTo>
                  <a:cubicBezTo>
                    <a:pt x="653473" y="1874982"/>
                    <a:pt x="630382" y="1881909"/>
                    <a:pt x="762000" y="1731818"/>
                  </a:cubicBezTo>
                  <a:cubicBezTo>
                    <a:pt x="893618" y="1581727"/>
                    <a:pt x="1094509" y="1272308"/>
                    <a:pt x="1316182" y="1011381"/>
                  </a:cubicBezTo>
                  <a:cubicBezTo>
                    <a:pt x="1537855" y="750454"/>
                    <a:pt x="1840345" y="332508"/>
                    <a:pt x="2092036" y="166254"/>
                  </a:cubicBezTo>
                  <a:cubicBezTo>
                    <a:pt x="2343727" y="0"/>
                    <a:pt x="2585027" y="6927"/>
                    <a:pt x="2826327" y="13854"/>
                  </a:cubicBez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5292725" y="1371600"/>
              <a:ext cx="1946275" cy="1641475"/>
            </a:xfrm>
            <a:custGeom>
              <a:avLst/>
              <a:gdLst>
                <a:gd name="connsiteX0" fmla="*/ 0 w 2826327"/>
                <a:gd name="connsiteY0" fmla="*/ 1953490 h 1953490"/>
                <a:gd name="connsiteX1" fmla="*/ 526473 w 2826327"/>
                <a:gd name="connsiteY1" fmla="*/ 1911927 h 1953490"/>
                <a:gd name="connsiteX2" fmla="*/ 762000 w 2826327"/>
                <a:gd name="connsiteY2" fmla="*/ 1731818 h 1953490"/>
                <a:gd name="connsiteX3" fmla="*/ 1316182 w 2826327"/>
                <a:gd name="connsiteY3" fmla="*/ 1011381 h 1953490"/>
                <a:gd name="connsiteX4" fmla="*/ 2092036 w 2826327"/>
                <a:gd name="connsiteY4" fmla="*/ 166254 h 1953490"/>
                <a:gd name="connsiteX5" fmla="*/ 2826327 w 2826327"/>
                <a:gd name="connsiteY5" fmla="*/ 13854 h 195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6327" h="1953490">
                  <a:moveTo>
                    <a:pt x="0" y="1953490"/>
                  </a:moveTo>
                  <a:cubicBezTo>
                    <a:pt x="199736" y="1951181"/>
                    <a:pt x="399473" y="1948872"/>
                    <a:pt x="526473" y="1911927"/>
                  </a:cubicBezTo>
                  <a:cubicBezTo>
                    <a:pt x="653473" y="1874982"/>
                    <a:pt x="630382" y="1881909"/>
                    <a:pt x="762000" y="1731818"/>
                  </a:cubicBezTo>
                  <a:cubicBezTo>
                    <a:pt x="893618" y="1581727"/>
                    <a:pt x="1094509" y="1272308"/>
                    <a:pt x="1316182" y="1011381"/>
                  </a:cubicBezTo>
                  <a:cubicBezTo>
                    <a:pt x="1537855" y="750454"/>
                    <a:pt x="1840345" y="332508"/>
                    <a:pt x="2092036" y="166254"/>
                  </a:cubicBezTo>
                  <a:cubicBezTo>
                    <a:pt x="2343727" y="0"/>
                    <a:pt x="2585027" y="6927"/>
                    <a:pt x="2826327" y="13854"/>
                  </a:cubicBezTo>
                </a:path>
              </a:pathLst>
            </a:cu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5360988" y="1371600"/>
              <a:ext cx="1649412" cy="1635125"/>
            </a:xfrm>
            <a:custGeom>
              <a:avLst/>
              <a:gdLst>
                <a:gd name="connsiteX0" fmla="*/ 0 w 2826327"/>
                <a:gd name="connsiteY0" fmla="*/ 1953490 h 1953490"/>
                <a:gd name="connsiteX1" fmla="*/ 526473 w 2826327"/>
                <a:gd name="connsiteY1" fmla="*/ 1911927 h 1953490"/>
                <a:gd name="connsiteX2" fmla="*/ 762000 w 2826327"/>
                <a:gd name="connsiteY2" fmla="*/ 1731818 h 1953490"/>
                <a:gd name="connsiteX3" fmla="*/ 1316182 w 2826327"/>
                <a:gd name="connsiteY3" fmla="*/ 1011381 h 1953490"/>
                <a:gd name="connsiteX4" fmla="*/ 2092036 w 2826327"/>
                <a:gd name="connsiteY4" fmla="*/ 166254 h 1953490"/>
                <a:gd name="connsiteX5" fmla="*/ 2826327 w 2826327"/>
                <a:gd name="connsiteY5" fmla="*/ 13854 h 195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6327" h="1953490">
                  <a:moveTo>
                    <a:pt x="0" y="1953490"/>
                  </a:moveTo>
                  <a:cubicBezTo>
                    <a:pt x="199736" y="1951181"/>
                    <a:pt x="399473" y="1948872"/>
                    <a:pt x="526473" y="1911927"/>
                  </a:cubicBezTo>
                  <a:cubicBezTo>
                    <a:pt x="653473" y="1874982"/>
                    <a:pt x="630382" y="1881909"/>
                    <a:pt x="762000" y="1731818"/>
                  </a:cubicBezTo>
                  <a:cubicBezTo>
                    <a:pt x="893618" y="1581727"/>
                    <a:pt x="1094509" y="1272308"/>
                    <a:pt x="1316182" y="1011381"/>
                  </a:cubicBezTo>
                  <a:cubicBezTo>
                    <a:pt x="1537855" y="750454"/>
                    <a:pt x="1840345" y="332508"/>
                    <a:pt x="2092036" y="166254"/>
                  </a:cubicBezTo>
                  <a:cubicBezTo>
                    <a:pt x="2343727" y="0"/>
                    <a:pt x="2585027" y="6927"/>
                    <a:pt x="2826327" y="13854"/>
                  </a:cubicBezTo>
                </a:path>
              </a:pathLst>
            </a:cu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5410200" y="1219200"/>
              <a:ext cx="1447800" cy="1711325"/>
            </a:xfrm>
            <a:custGeom>
              <a:avLst/>
              <a:gdLst>
                <a:gd name="connsiteX0" fmla="*/ 0 w 2826327"/>
                <a:gd name="connsiteY0" fmla="*/ 1953490 h 1953490"/>
                <a:gd name="connsiteX1" fmla="*/ 526473 w 2826327"/>
                <a:gd name="connsiteY1" fmla="*/ 1911927 h 1953490"/>
                <a:gd name="connsiteX2" fmla="*/ 762000 w 2826327"/>
                <a:gd name="connsiteY2" fmla="*/ 1731818 h 1953490"/>
                <a:gd name="connsiteX3" fmla="*/ 1316182 w 2826327"/>
                <a:gd name="connsiteY3" fmla="*/ 1011381 h 1953490"/>
                <a:gd name="connsiteX4" fmla="*/ 2092036 w 2826327"/>
                <a:gd name="connsiteY4" fmla="*/ 166254 h 1953490"/>
                <a:gd name="connsiteX5" fmla="*/ 2826327 w 2826327"/>
                <a:gd name="connsiteY5" fmla="*/ 13854 h 195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6327" h="1953490">
                  <a:moveTo>
                    <a:pt x="0" y="1953490"/>
                  </a:moveTo>
                  <a:cubicBezTo>
                    <a:pt x="199736" y="1951181"/>
                    <a:pt x="399473" y="1948872"/>
                    <a:pt x="526473" y="1911927"/>
                  </a:cubicBezTo>
                  <a:cubicBezTo>
                    <a:pt x="653473" y="1874982"/>
                    <a:pt x="630382" y="1881909"/>
                    <a:pt x="762000" y="1731818"/>
                  </a:cubicBezTo>
                  <a:cubicBezTo>
                    <a:pt x="893618" y="1581727"/>
                    <a:pt x="1094509" y="1272308"/>
                    <a:pt x="1316182" y="1011381"/>
                  </a:cubicBezTo>
                  <a:cubicBezTo>
                    <a:pt x="1537855" y="750454"/>
                    <a:pt x="1840345" y="332508"/>
                    <a:pt x="2092036" y="166254"/>
                  </a:cubicBezTo>
                  <a:cubicBezTo>
                    <a:pt x="2343727" y="0"/>
                    <a:pt x="2585027" y="6927"/>
                    <a:pt x="2826327" y="13854"/>
                  </a:cubicBezTo>
                </a:path>
              </a:pathLst>
            </a:cu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6767513" y="1295400"/>
              <a:ext cx="817562" cy="14288"/>
            </a:xfrm>
            <a:custGeom>
              <a:avLst/>
              <a:gdLst>
                <a:gd name="connsiteX0" fmla="*/ 0 w 817419"/>
                <a:gd name="connsiteY0" fmla="*/ 13855 h 13855"/>
                <a:gd name="connsiteX1" fmla="*/ 817419 w 817419"/>
                <a:gd name="connsiteY1" fmla="*/ 0 h 1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419" h="13855">
                  <a:moveTo>
                    <a:pt x="0" y="13855"/>
                  </a:moveTo>
                  <a:lnTo>
                    <a:pt x="81741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7085013" y="1357313"/>
              <a:ext cx="549275" cy="14287"/>
            </a:xfrm>
            <a:custGeom>
              <a:avLst/>
              <a:gdLst>
                <a:gd name="connsiteX0" fmla="*/ 0 w 817419"/>
                <a:gd name="connsiteY0" fmla="*/ 13855 h 13855"/>
                <a:gd name="connsiteX1" fmla="*/ 817419 w 817419"/>
                <a:gd name="connsiteY1" fmla="*/ 0 h 1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419" h="13855">
                  <a:moveTo>
                    <a:pt x="0" y="13855"/>
                  </a:moveTo>
                  <a:lnTo>
                    <a:pt x="817419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1066800"/>
            <a:ext cx="8610600" cy="5029200"/>
            <a:chOff x="228600" y="1066800"/>
            <a:chExt cx="8610600" cy="5029200"/>
          </a:xfrm>
        </p:grpSpPr>
        <p:sp>
          <p:nvSpPr>
            <p:cNvPr id="4" name="Rectangle 3"/>
            <p:cNvSpPr/>
            <p:nvPr/>
          </p:nvSpPr>
          <p:spPr>
            <a:xfrm>
              <a:off x="228600" y="1066800"/>
              <a:ext cx="8610600" cy="5029200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" name="Picture 3" descr="12"/>
            <p:cNvPicPr>
              <a:picLocks noChangeAspect="1" noChangeArrowheads="1"/>
            </p:cNvPicPr>
            <p:nvPr/>
          </p:nvPicPr>
          <p:blipFill>
            <a:blip r:embed="rId2">
              <a:lum contrast="18000"/>
            </a:blip>
            <a:srcRect/>
            <a:stretch>
              <a:fillRect/>
            </a:stretch>
          </p:blipFill>
          <p:spPr bwMode="auto">
            <a:xfrm>
              <a:off x="304800" y="1166813"/>
              <a:ext cx="8458200" cy="4852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6800" y="73025"/>
            <a:ext cx="8001000" cy="609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3600" b="1" dirty="0">
                <a:solidFill>
                  <a:srgbClr val="007000"/>
                </a:solidFill>
                <a:ea typeface="굴림" charset="-127"/>
              </a:rPr>
              <a:t>Systems, circuits and devices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14400" y="914400"/>
            <a:ext cx="6477000" cy="489426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2060"/>
                </a:solidFill>
                <a:cs typeface="Arial" pitchFamily="34" charset="0"/>
              </a:rPr>
              <a:t>Threshold voltage: 		V</a:t>
            </a:r>
            <a:r>
              <a:rPr lang="en-US" sz="2400" b="1" baseline="-25000">
                <a:solidFill>
                  <a:srgbClr val="002060"/>
                </a:solidFill>
                <a:cs typeface="Arial" pitchFamily="34" charset="0"/>
              </a:rPr>
              <a:t>th</a:t>
            </a:r>
            <a:endParaRPr lang="en-US" sz="2400" b="1">
              <a:solidFill>
                <a:srgbClr val="002060"/>
              </a:solidFill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cs typeface="Arial" pitchFamily="34" charset="0"/>
              </a:rPr>
              <a:t>Off-state leakage current: 	I</a:t>
            </a:r>
            <a:r>
              <a:rPr lang="en-US" sz="2400" b="1" baseline="-25000">
                <a:solidFill>
                  <a:srgbClr val="FF0000"/>
                </a:solidFill>
                <a:cs typeface="Arial" pitchFamily="34" charset="0"/>
              </a:rPr>
              <a:t>off</a:t>
            </a:r>
            <a:endParaRPr lang="en-US" sz="2400" b="1">
              <a:solidFill>
                <a:srgbClr val="FF0000"/>
              </a:solidFill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25E3B"/>
                </a:solidFill>
                <a:cs typeface="Arial" pitchFamily="34" charset="0"/>
              </a:rPr>
              <a:t>On-state current: 		I</a:t>
            </a:r>
            <a:r>
              <a:rPr lang="en-US" sz="2400" b="1" baseline="-25000">
                <a:solidFill>
                  <a:srgbClr val="025E3B"/>
                </a:solidFill>
                <a:cs typeface="Arial" pitchFamily="34" charset="0"/>
              </a:rPr>
              <a:t>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25E3B"/>
                </a:solidFill>
                <a:cs typeface="Arial" pitchFamily="34" charset="0"/>
              </a:rPr>
              <a:t>On-state/off-state current:	I</a:t>
            </a:r>
            <a:r>
              <a:rPr lang="en-US" sz="2400" b="1" baseline="-25000">
                <a:solidFill>
                  <a:srgbClr val="025E3B"/>
                </a:solidFill>
                <a:cs typeface="Arial" pitchFamily="34" charset="0"/>
              </a:rPr>
              <a:t>on</a:t>
            </a:r>
            <a:r>
              <a:rPr lang="en-US" sz="2400" b="1">
                <a:solidFill>
                  <a:srgbClr val="025E3B"/>
                </a:solidFill>
                <a:cs typeface="Arial" pitchFamily="34" charset="0"/>
              </a:rPr>
              <a:t>/I</a:t>
            </a:r>
            <a:r>
              <a:rPr lang="en-US" sz="2400" b="1" baseline="-25000">
                <a:solidFill>
                  <a:srgbClr val="025E3B"/>
                </a:solidFill>
                <a:cs typeface="Arial" pitchFamily="34" charset="0"/>
              </a:rPr>
              <a:t>off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cs typeface="Arial" pitchFamily="34" charset="0"/>
              </a:rPr>
              <a:t>Trans-conductance: 		g</a:t>
            </a:r>
            <a:r>
              <a:rPr lang="en-US" sz="2400" b="1" baseline="-25000">
                <a:solidFill>
                  <a:srgbClr val="C00000"/>
                </a:solidFill>
                <a:cs typeface="Arial" pitchFamily="34" charset="0"/>
              </a:rPr>
              <a:t>m</a:t>
            </a:r>
            <a:endParaRPr lang="en-US" sz="2400" b="1">
              <a:solidFill>
                <a:srgbClr val="C00000"/>
              </a:solidFill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7030A0"/>
                </a:solidFill>
                <a:cs typeface="Arial" pitchFamily="34" charset="0"/>
              </a:rPr>
              <a:t>Channel conductance: 	g</a:t>
            </a:r>
            <a:r>
              <a:rPr lang="en-US" sz="2400" b="1" baseline="-25000">
                <a:solidFill>
                  <a:srgbClr val="7030A0"/>
                </a:solidFill>
                <a:cs typeface="Arial" pitchFamily="34" charset="0"/>
              </a:rPr>
              <a:t>d</a:t>
            </a:r>
            <a:endParaRPr lang="en-US" sz="2400" b="1">
              <a:solidFill>
                <a:srgbClr val="7030A0"/>
              </a:solidFill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660066"/>
                </a:solidFill>
                <a:cs typeface="Arial" pitchFamily="34" charset="0"/>
              </a:rPr>
              <a:t>Sub-threshold slope: 		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cs typeface="Arial" pitchFamily="34" charset="0"/>
              </a:rPr>
              <a:t>Drain voltage: 			V</a:t>
            </a:r>
            <a:r>
              <a:rPr lang="en-US" sz="2400" b="1" baseline="-25000">
                <a:solidFill>
                  <a:srgbClr val="FF0000"/>
                </a:solidFill>
                <a:cs typeface="Arial" pitchFamily="34" charset="0"/>
              </a:rPr>
              <a:t>dd</a:t>
            </a:r>
            <a:endParaRPr lang="en-US" sz="2400" b="1">
              <a:solidFill>
                <a:srgbClr val="FF0000"/>
              </a:solidFill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CC0066"/>
                </a:solidFill>
                <a:cs typeface="Arial" pitchFamily="34" charset="0"/>
              </a:rPr>
              <a:t>Channel mobility: 		µ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3399"/>
                </a:solidFill>
                <a:cs typeface="Arial" pitchFamily="34" charset="0"/>
              </a:rPr>
              <a:t>S/D resistance: 			R</a:t>
            </a:r>
            <a:r>
              <a:rPr lang="en-US" sz="2400" b="1" baseline="-25000">
                <a:solidFill>
                  <a:srgbClr val="003399"/>
                </a:solidFill>
                <a:cs typeface="Arial" pitchFamily="34" charset="0"/>
              </a:rPr>
              <a:t>s</a:t>
            </a:r>
            <a:r>
              <a:rPr lang="en-US" sz="2400" b="1">
                <a:solidFill>
                  <a:srgbClr val="003399"/>
                </a:solidFill>
                <a:cs typeface="Arial" pitchFamily="34" charset="0"/>
              </a:rPr>
              <a:t> and R</a:t>
            </a:r>
            <a:r>
              <a:rPr lang="en-US" sz="2400" b="1" baseline="-25000">
                <a:solidFill>
                  <a:srgbClr val="003399"/>
                </a:solidFill>
                <a:cs typeface="Arial" pitchFamily="34" charset="0"/>
              </a:rPr>
              <a:t>d</a:t>
            </a:r>
            <a:endParaRPr lang="en-US" sz="2400" b="1">
              <a:solidFill>
                <a:srgbClr val="003399"/>
              </a:solidFill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>
                <a:solidFill>
                  <a:srgbClr val="002060"/>
                </a:solidFill>
                <a:cs typeface="Arial" pitchFamily="34" charset="0"/>
              </a:rPr>
              <a:t>DIBL  </a:t>
            </a:r>
          </a:p>
        </p:txBody>
      </p:sp>
      <p:sp>
        <p:nvSpPr>
          <p:cNvPr id="43011" name="Text Box 26"/>
          <p:cNvSpPr txBox="1">
            <a:spLocks noChangeArrowheads="1"/>
          </p:cNvSpPr>
          <p:nvPr/>
        </p:nvSpPr>
        <p:spPr bwMode="auto">
          <a:xfrm>
            <a:off x="995363" y="152400"/>
            <a:ext cx="7858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00B050"/>
                </a:solidFill>
              </a:rPr>
              <a:t>Characteristic parameters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990600" y="1095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Developing an electronic system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28575" y="1828800"/>
            <a:ext cx="9090025" cy="4038600"/>
            <a:chOff x="18" y="816"/>
            <a:chExt cx="5726" cy="2544"/>
          </a:xfrm>
        </p:grpSpPr>
        <p:sp>
          <p:nvSpPr>
            <p:cNvPr id="28681" name="Rectangle 5"/>
            <p:cNvSpPr>
              <a:spLocks noChangeArrowheads="1"/>
            </p:cNvSpPr>
            <p:nvPr/>
          </p:nvSpPr>
          <p:spPr bwMode="auto">
            <a:xfrm>
              <a:off x="4829" y="1960"/>
              <a:ext cx="9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solidFill>
                    <a:srgbClr val="6600CC"/>
                  </a:solidFill>
                </a:rPr>
                <a:t>Systems</a:t>
              </a:r>
            </a:p>
          </p:txBody>
        </p:sp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18" y="912"/>
              <a:ext cx="1482" cy="2327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Material synthesis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Material processing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Material modeling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Transport study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Computation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Device design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Device modeling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Contacts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Simulation</a:t>
              </a:r>
            </a:p>
          </p:txBody>
        </p:sp>
        <p:sp>
          <p:nvSpPr>
            <p:cNvPr id="28683" name="Rectangle 7"/>
            <p:cNvSpPr>
              <a:spLocks noChangeArrowheads="1"/>
            </p:cNvSpPr>
            <p:nvPr/>
          </p:nvSpPr>
          <p:spPr bwMode="auto">
            <a:xfrm>
              <a:off x="2016" y="1008"/>
              <a:ext cx="789" cy="271"/>
            </a:xfrm>
            <a:prstGeom prst="rect">
              <a:avLst/>
            </a:prstGeom>
            <a:noFill/>
            <a:ln w="28575">
              <a:noFill/>
              <a:prstDash val="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solidFill>
                    <a:srgbClr val="6600CC"/>
                  </a:solidFill>
                </a:rPr>
                <a:t>Devices</a:t>
              </a:r>
            </a:p>
          </p:txBody>
        </p:sp>
        <p:sp>
          <p:nvSpPr>
            <p:cNvPr id="28684" name="Rectangle 8"/>
            <p:cNvSpPr>
              <a:spLocks noChangeArrowheads="1"/>
            </p:cNvSpPr>
            <p:nvPr/>
          </p:nvSpPr>
          <p:spPr bwMode="auto">
            <a:xfrm>
              <a:off x="1880" y="2873"/>
              <a:ext cx="12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solidFill>
                    <a:srgbClr val="6600CC"/>
                  </a:solidFill>
                </a:rPr>
                <a:t>Interconnects</a:t>
              </a:r>
            </a:p>
          </p:txBody>
        </p:sp>
        <p:sp>
          <p:nvSpPr>
            <p:cNvPr id="28685" name="Rectangle 9"/>
            <p:cNvSpPr>
              <a:spLocks noChangeArrowheads="1"/>
            </p:cNvSpPr>
            <p:nvPr/>
          </p:nvSpPr>
          <p:spPr bwMode="auto">
            <a:xfrm>
              <a:off x="1830" y="2023"/>
              <a:ext cx="12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solidFill>
                    <a:srgbClr val="6600CC"/>
                  </a:solidFill>
                </a:rPr>
                <a:t>Components</a:t>
              </a:r>
            </a:p>
          </p:txBody>
        </p:sp>
        <p:sp>
          <p:nvSpPr>
            <p:cNvPr id="28686" name="Rectangle 10"/>
            <p:cNvSpPr>
              <a:spLocks noChangeArrowheads="1"/>
            </p:cNvSpPr>
            <p:nvPr/>
          </p:nvSpPr>
          <p:spPr bwMode="auto">
            <a:xfrm>
              <a:off x="3408" y="1896"/>
              <a:ext cx="10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6600CC"/>
                  </a:solidFill>
                </a:rPr>
                <a:t>Integrated circuits (IC)</a:t>
              </a:r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1500" y="3144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 flipV="1">
              <a:off x="1696" y="1032"/>
              <a:ext cx="0" cy="2128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1484" y="2872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492" y="2624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492" y="2352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1484" y="2088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1492" y="1576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1500" y="1320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1504" y="1040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1496" y="1840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21"/>
            <p:cNvSpPr>
              <a:spLocks noChangeShapeType="1"/>
            </p:cNvSpPr>
            <p:nvPr/>
          </p:nvSpPr>
          <p:spPr bwMode="auto">
            <a:xfrm>
              <a:off x="1704" y="3024"/>
              <a:ext cx="240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2"/>
            <p:cNvSpPr>
              <a:spLocks noChangeShapeType="1"/>
            </p:cNvSpPr>
            <p:nvPr/>
          </p:nvSpPr>
          <p:spPr bwMode="auto">
            <a:xfrm>
              <a:off x="1704" y="1152"/>
              <a:ext cx="240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23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72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4"/>
            <p:cNvSpPr>
              <a:spLocks noChangeShapeType="1"/>
            </p:cNvSpPr>
            <p:nvPr/>
          </p:nvSpPr>
          <p:spPr bwMode="auto">
            <a:xfrm flipV="1">
              <a:off x="2496" y="2304"/>
              <a:ext cx="0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5"/>
            <p:cNvSpPr>
              <a:spLocks noChangeShapeType="1"/>
            </p:cNvSpPr>
            <p:nvPr/>
          </p:nvSpPr>
          <p:spPr bwMode="auto">
            <a:xfrm>
              <a:off x="2928" y="1152"/>
              <a:ext cx="346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26"/>
            <p:cNvSpPr>
              <a:spLocks noChangeShapeType="1"/>
            </p:cNvSpPr>
            <p:nvPr/>
          </p:nvSpPr>
          <p:spPr bwMode="auto">
            <a:xfrm>
              <a:off x="3064" y="3032"/>
              <a:ext cx="202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27"/>
            <p:cNvSpPr>
              <a:spLocks noChangeShapeType="1"/>
            </p:cNvSpPr>
            <p:nvPr/>
          </p:nvSpPr>
          <p:spPr bwMode="auto">
            <a:xfrm>
              <a:off x="3056" y="2158"/>
              <a:ext cx="20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4" name="Group 28"/>
            <p:cNvGrpSpPr>
              <a:grpSpLocks/>
            </p:cNvGrpSpPr>
            <p:nvPr/>
          </p:nvGrpSpPr>
          <p:grpSpPr bwMode="auto">
            <a:xfrm>
              <a:off x="3262" y="1152"/>
              <a:ext cx="202" cy="1897"/>
              <a:chOff x="3262" y="1152"/>
              <a:chExt cx="202" cy="1897"/>
            </a:xfrm>
          </p:grpSpPr>
          <p:sp>
            <p:nvSpPr>
              <p:cNvPr id="28715" name="Line 29"/>
              <p:cNvSpPr>
                <a:spLocks noChangeShapeType="1"/>
              </p:cNvSpPr>
              <p:nvPr/>
            </p:nvSpPr>
            <p:spPr bwMode="auto">
              <a:xfrm flipV="1">
                <a:off x="3264" y="1152"/>
                <a:ext cx="0" cy="1897"/>
              </a:xfrm>
              <a:prstGeom prst="line">
                <a:avLst/>
              </a:prstGeom>
              <a:noFill/>
              <a:ln w="3175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Line 30"/>
              <p:cNvSpPr>
                <a:spLocks noChangeShapeType="1"/>
              </p:cNvSpPr>
              <p:nvPr/>
            </p:nvSpPr>
            <p:spPr bwMode="auto">
              <a:xfrm>
                <a:off x="3262" y="2152"/>
                <a:ext cx="202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31"/>
            <p:cNvGrpSpPr>
              <a:grpSpLocks/>
            </p:cNvGrpSpPr>
            <p:nvPr/>
          </p:nvGrpSpPr>
          <p:grpSpPr bwMode="auto">
            <a:xfrm>
              <a:off x="2784" y="816"/>
              <a:ext cx="1872" cy="2544"/>
              <a:chOff x="2784" y="816"/>
              <a:chExt cx="1680" cy="2544"/>
            </a:xfrm>
          </p:grpSpPr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4464" y="816"/>
                <a:ext cx="0" cy="2544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09" name="Group 33"/>
              <p:cNvGrpSpPr>
                <a:grpSpLocks/>
              </p:cNvGrpSpPr>
              <p:nvPr/>
            </p:nvGrpSpPr>
            <p:grpSpPr bwMode="auto">
              <a:xfrm>
                <a:off x="2784" y="816"/>
                <a:ext cx="1680" cy="251"/>
                <a:chOff x="3648" y="864"/>
                <a:chExt cx="2032" cy="251"/>
              </a:xfrm>
            </p:grpSpPr>
            <p:sp>
              <p:nvSpPr>
                <p:cNvPr id="28713" name="Line 34"/>
                <p:cNvSpPr>
                  <a:spLocks noChangeShapeType="1"/>
                </p:cNvSpPr>
                <p:nvPr/>
              </p:nvSpPr>
              <p:spPr bwMode="auto">
                <a:xfrm>
                  <a:off x="3814" y="864"/>
                  <a:ext cx="1866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648" y="864"/>
                  <a:ext cx="166" cy="251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10" name="Group 36"/>
              <p:cNvGrpSpPr>
                <a:grpSpLocks/>
              </p:cNvGrpSpPr>
              <p:nvPr/>
            </p:nvGrpSpPr>
            <p:grpSpPr bwMode="auto">
              <a:xfrm flipV="1">
                <a:off x="2784" y="3109"/>
                <a:ext cx="1680" cy="251"/>
                <a:chOff x="3648" y="864"/>
                <a:chExt cx="2032" cy="251"/>
              </a:xfrm>
            </p:grpSpPr>
            <p:sp>
              <p:nvSpPr>
                <p:cNvPr id="28711" name="Line 37"/>
                <p:cNvSpPr>
                  <a:spLocks noChangeShapeType="1"/>
                </p:cNvSpPr>
                <p:nvPr/>
              </p:nvSpPr>
              <p:spPr bwMode="auto">
                <a:xfrm>
                  <a:off x="3814" y="864"/>
                  <a:ext cx="1866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648" y="864"/>
                  <a:ext cx="166" cy="251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706" name="Line 39"/>
            <p:cNvSpPr>
              <a:spLocks noChangeShapeType="1"/>
            </p:cNvSpPr>
            <p:nvPr/>
          </p:nvSpPr>
          <p:spPr bwMode="auto">
            <a:xfrm>
              <a:off x="4654" y="2112"/>
              <a:ext cx="202" cy="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40"/>
            <p:cNvSpPr>
              <a:spLocks noChangeShapeType="1"/>
            </p:cNvSpPr>
            <p:nvPr/>
          </p:nvSpPr>
          <p:spPr bwMode="auto">
            <a:xfrm>
              <a:off x="4454" y="2112"/>
              <a:ext cx="20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6" name="Group 45"/>
          <p:cNvGrpSpPr>
            <a:grpSpLocks/>
          </p:cNvGrpSpPr>
          <p:nvPr/>
        </p:nvGrpSpPr>
        <p:grpSpPr bwMode="auto">
          <a:xfrm>
            <a:off x="228600" y="990600"/>
            <a:ext cx="8153400" cy="685800"/>
            <a:chOff x="144" y="480"/>
            <a:chExt cx="5136" cy="432"/>
          </a:xfrm>
        </p:grpSpPr>
        <p:sp>
          <p:nvSpPr>
            <p:cNvPr id="28677" name="Rectangle 41"/>
            <p:cNvSpPr>
              <a:spLocks noChangeArrowheads="1"/>
            </p:cNvSpPr>
            <p:nvPr/>
          </p:nvSpPr>
          <p:spPr bwMode="auto">
            <a:xfrm>
              <a:off x="144" y="480"/>
              <a:ext cx="5136" cy="43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678" name="Text Box 42"/>
            <p:cNvSpPr txBox="1">
              <a:spLocks noChangeArrowheads="1"/>
            </p:cNvSpPr>
            <p:nvPr/>
          </p:nvSpPr>
          <p:spPr bwMode="auto">
            <a:xfrm>
              <a:off x="240" y="560"/>
              <a:ext cx="1584" cy="288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666699"/>
                  </a:solidFill>
                </a:rPr>
                <a:t>Material</a:t>
              </a:r>
            </a:p>
          </p:txBody>
        </p:sp>
        <p:sp>
          <p:nvSpPr>
            <p:cNvPr id="28679" name="Text Box 43"/>
            <p:cNvSpPr txBox="1">
              <a:spLocks noChangeArrowheads="1"/>
            </p:cNvSpPr>
            <p:nvPr/>
          </p:nvSpPr>
          <p:spPr bwMode="auto">
            <a:xfrm>
              <a:off x="1920" y="560"/>
              <a:ext cx="1584" cy="288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666699"/>
                  </a:solidFill>
                </a:rPr>
                <a:t>Device/Circuit</a:t>
              </a:r>
            </a:p>
          </p:txBody>
        </p:sp>
        <p:sp>
          <p:nvSpPr>
            <p:cNvPr id="28680" name="Text Box 44"/>
            <p:cNvSpPr txBox="1">
              <a:spLocks noChangeArrowheads="1"/>
            </p:cNvSpPr>
            <p:nvPr/>
          </p:nvSpPr>
          <p:spPr bwMode="auto">
            <a:xfrm>
              <a:off x="3600" y="560"/>
              <a:ext cx="1584" cy="288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666699"/>
                  </a:solidFill>
                </a:rPr>
                <a:t>Circuit/System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04800" y="1219200"/>
            <a:ext cx="850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>
                <a:solidFill>
                  <a:srgbClr val="003399"/>
                </a:solidFill>
              </a:rPr>
              <a:t>Metal-oxide-semiconductor field effect transistors (MOSFETs)</a:t>
            </a:r>
          </a:p>
          <a:p>
            <a:pPr algn="ctr"/>
            <a:endParaRPr lang="en-US" sz="4000" b="1">
              <a:solidFill>
                <a:srgbClr val="003399"/>
              </a:solidFill>
            </a:endParaRPr>
          </a:p>
          <a:p>
            <a:pPr algn="ctr"/>
            <a:endParaRPr lang="en-US" sz="4000" b="1">
              <a:solidFill>
                <a:srgbClr val="003399"/>
              </a:solidFill>
            </a:endParaRPr>
          </a:p>
          <a:p>
            <a:pPr algn="ctr"/>
            <a:r>
              <a:rPr lang="en-US" sz="4000" b="1">
                <a:solidFill>
                  <a:srgbClr val="00B050"/>
                </a:solidFill>
              </a:rPr>
              <a:t>The workhorse of modern electronic gadgets</a:t>
            </a:r>
          </a:p>
          <a:p>
            <a:pPr algn="ctr"/>
            <a:endParaRPr lang="en-US" sz="4000" b="1">
              <a:solidFill>
                <a:srgbClr val="003399"/>
              </a:solidFill>
            </a:endParaRPr>
          </a:p>
          <a:p>
            <a:pPr algn="ctr"/>
            <a:endParaRPr lang="en-US" sz="4000" b="1">
              <a:solidFill>
                <a:srgbClr val="FF0066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038600" y="2590800"/>
            <a:ext cx="762000" cy="1143000"/>
          </a:xfrm>
          <a:prstGeom prst="downArrow">
            <a:avLst/>
          </a:prstGeom>
          <a:solidFill>
            <a:srgbClr val="CC0066"/>
          </a:solidFill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ChangeArrowheads="1"/>
          </p:cNvSpPr>
          <p:nvPr/>
        </p:nvSpPr>
        <p:spPr bwMode="auto">
          <a:xfrm>
            <a:off x="1066800" y="762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Si based CMOS is the key</a:t>
            </a:r>
          </a:p>
        </p:txBody>
      </p:sp>
      <p:grpSp>
        <p:nvGrpSpPr>
          <p:cNvPr id="1028" name="Group 56"/>
          <p:cNvGrpSpPr>
            <a:grpSpLocks/>
          </p:cNvGrpSpPr>
          <p:nvPr/>
        </p:nvGrpSpPr>
        <p:grpSpPr bwMode="auto">
          <a:xfrm>
            <a:off x="152400" y="762000"/>
            <a:ext cx="8890000" cy="2946400"/>
            <a:chOff x="96" y="496"/>
            <a:chExt cx="5600" cy="1856"/>
          </a:xfrm>
        </p:grpSpPr>
        <p:grpSp>
          <p:nvGrpSpPr>
            <p:cNvPr id="1036" name="Group 33"/>
            <p:cNvGrpSpPr>
              <a:grpSpLocks/>
            </p:cNvGrpSpPr>
            <p:nvPr/>
          </p:nvGrpSpPr>
          <p:grpSpPr bwMode="auto">
            <a:xfrm>
              <a:off x="3381" y="496"/>
              <a:ext cx="2315" cy="1650"/>
              <a:chOff x="3381" y="496"/>
              <a:chExt cx="2315" cy="1650"/>
            </a:xfrm>
          </p:grpSpPr>
          <p:sp>
            <p:nvSpPr>
              <p:cNvPr id="1045" name="Text Box 5"/>
              <p:cNvSpPr txBox="1">
                <a:spLocks noChangeArrowheads="1"/>
              </p:cNvSpPr>
              <p:nvPr/>
            </p:nvSpPr>
            <p:spPr bwMode="auto">
              <a:xfrm>
                <a:off x="3464" y="810"/>
                <a:ext cx="2080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6600CC"/>
                    </a:solidFill>
                  </a:rPr>
                  <a:t>Microelectronic market</a:t>
                </a:r>
              </a:p>
            </p:txBody>
          </p:sp>
          <p:sp>
            <p:nvSpPr>
              <p:cNvPr id="1046" name="Line 6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Text Box 7"/>
              <p:cNvSpPr txBox="1">
                <a:spLocks noChangeArrowheads="1"/>
              </p:cNvSpPr>
              <p:nvPr/>
            </p:nvSpPr>
            <p:spPr bwMode="auto">
              <a:xfrm>
                <a:off x="3381" y="1376"/>
                <a:ext cx="2315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6666"/>
                    </a:solidFill>
                  </a:rPr>
                  <a:t>80% is dominated by CMOS</a:t>
                </a:r>
                <a:r>
                  <a:rPr lang="en-US" sz="2000" b="1" baseline="30000">
                    <a:solidFill>
                      <a:srgbClr val="006666"/>
                    </a:solidFill>
                  </a:rPr>
                  <a:t>**</a:t>
                </a:r>
                <a:endParaRPr lang="en-US" sz="2000" b="1">
                  <a:solidFill>
                    <a:srgbClr val="006666"/>
                  </a:solidFill>
                </a:endParaRPr>
              </a:p>
            </p:txBody>
          </p:sp>
          <p:sp>
            <p:nvSpPr>
              <p:cNvPr id="1048" name="Text Box 8"/>
              <p:cNvSpPr txBox="1">
                <a:spLocks noChangeArrowheads="1"/>
              </p:cNvSpPr>
              <p:nvPr/>
            </p:nvSpPr>
            <p:spPr bwMode="auto">
              <a:xfrm>
                <a:off x="3656" y="1896"/>
                <a:ext cx="1698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6600"/>
                    </a:solidFill>
                  </a:rPr>
                  <a:t>97% is covered by Si</a:t>
                </a:r>
              </a:p>
            </p:txBody>
          </p:sp>
          <p:sp>
            <p:nvSpPr>
              <p:cNvPr id="1049" name="Line 9"/>
              <p:cNvSpPr>
                <a:spLocks noChangeShapeType="1"/>
              </p:cNvSpPr>
              <p:nvPr/>
            </p:nvSpPr>
            <p:spPr bwMode="auto">
              <a:xfrm flipH="1">
                <a:off x="4512" y="1664"/>
                <a:ext cx="0" cy="24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Text Box 10"/>
              <p:cNvSpPr txBox="1">
                <a:spLocks noChangeArrowheads="1"/>
              </p:cNvSpPr>
              <p:nvPr/>
            </p:nvSpPr>
            <p:spPr bwMode="auto">
              <a:xfrm>
                <a:off x="3943" y="49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>
                    <a:solidFill>
                      <a:srgbClr val="FF0000"/>
                    </a:solidFill>
                  </a:rPr>
                  <a:t>Market</a:t>
                </a:r>
              </a:p>
            </p:txBody>
          </p:sp>
        </p:grpSp>
        <p:grpSp>
          <p:nvGrpSpPr>
            <p:cNvPr id="1037" name="Group 32"/>
            <p:cNvGrpSpPr>
              <a:grpSpLocks/>
            </p:cNvGrpSpPr>
            <p:nvPr/>
          </p:nvGrpSpPr>
          <p:grpSpPr bwMode="auto">
            <a:xfrm>
              <a:off x="96" y="560"/>
              <a:ext cx="2640" cy="1648"/>
              <a:chOff x="96" y="560"/>
              <a:chExt cx="2640" cy="1648"/>
            </a:xfrm>
          </p:grpSpPr>
          <p:sp>
            <p:nvSpPr>
              <p:cNvPr id="1039" name="Rectangle 13"/>
              <p:cNvSpPr>
                <a:spLocks noChangeArrowheads="1"/>
              </p:cNvSpPr>
              <p:nvPr/>
            </p:nvSpPr>
            <p:spPr bwMode="auto">
              <a:xfrm>
                <a:off x="336" y="848"/>
                <a:ext cx="1968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chemeClr val="accent2"/>
                    </a:solidFill>
                  </a:rPr>
                  <a:t>Si is abundant in nature</a:t>
                </a:r>
              </a:p>
            </p:txBody>
          </p:sp>
          <p:sp>
            <p:nvSpPr>
              <p:cNvPr id="1040" name="Rectangle 14"/>
              <p:cNvSpPr>
                <a:spLocks noChangeArrowheads="1"/>
              </p:cNvSpPr>
              <p:nvPr/>
            </p:nvSpPr>
            <p:spPr bwMode="auto">
              <a:xfrm>
                <a:off x="144" y="1400"/>
                <a:ext cx="2544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FF0000"/>
                    </a:solidFill>
                  </a:rPr>
                  <a:t>High quality native oxide (SiO</a:t>
                </a:r>
                <a:r>
                  <a:rPr lang="en-US" sz="20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sz="2000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041" name="Rectangle 15"/>
              <p:cNvSpPr>
                <a:spLocks noChangeArrowheads="1"/>
              </p:cNvSpPr>
              <p:nvPr/>
            </p:nvSpPr>
            <p:spPr bwMode="auto">
              <a:xfrm>
                <a:off x="96" y="1958"/>
                <a:ext cx="2640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CC0000"/>
                    </a:solidFill>
                  </a:rPr>
                  <a:t>Appropriate mechanical strength</a:t>
                </a:r>
              </a:p>
            </p:txBody>
          </p:sp>
          <p:sp>
            <p:nvSpPr>
              <p:cNvPr id="1042" name="Line 16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0" cy="2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17"/>
              <p:cNvSpPr>
                <a:spLocks noChangeShapeType="1"/>
              </p:cNvSpPr>
              <p:nvPr/>
            </p:nvSpPr>
            <p:spPr bwMode="auto">
              <a:xfrm>
                <a:off x="1280" y="1672"/>
                <a:ext cx="0" cy="2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Text Box 18"/>
              <p:cNvSpPr txBox="1">
                <a:spLocks noChangeArrowheads="1"/>
              </p:cNvSpPr>
              <p:nvPr/>
            </p:nvSpPr>
            <p:spPr bwMode="auto">
              <a:xfrm>
                <a:off x="592" y="560"/>
                <a:ext cx="1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>
                    <a:solidFill>
                      <a:srgbClr val="008000"/>
                    </a:solidFill>
                  </a:rPr>
                  <a:t>As a material</a:t>
                </a:r>
              </a:p>
            </p:txBody>
          </p:sp>
        </p:grpSp>
        <p:sp>
          <p:nvSpPr>
            <p:cNvPr id="1038" name="Line 55"/>
            <p:cNvSpPr>
              <a:spLocks noChangeShapeType="1"/>
            </p:cNvSpPr>
            <p:nvPr/>
          </p:nvSpPr>
          <p:spPr bwMode="auto">
            <a:xfrm>
              <a:off x="2928" y="576"/>
              <a:ext cx="0" cy="1776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228600" y="3962400"/>
            <a:ext cx="8667750" cy="2438400"/>
            <a:chOff x="144" y="2397"/>
            <a:chExt cx="5460" cy="1536"/>
          </a:xfrm>
        </p:grpSpPr>
        <p:sp>
          <p:nvSpPr>
            <p:cNvPr id="1030" name="Rectangle 52"/>
            <p:cNvSpPr>
              <a:spLocks noChangeArrowheads="1"/>
            </p:cNvSpPr>
            <p:nvPr/>
          </p:nvSpPr>
          <p:spPr bwMode="auto">
            <a:xfrm>
              <a:off x="144" y="2397"/>
              <a:ext cx="5424" cy="1536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1" name="Group 47"/>
            <p:cNvGrpSpPr>
              <a:grpSpLocks/>
            </p:cNvGrpSpPr>
            <p:nvPr/>
          </p:nvGrpSpPr>
          <p:grpSpPr bwMode="auto">
            <a:xfrm>
              <a:off x="172" y="2466"/>
              <a:ext cx="5432" cy="778"/>
              <a:chOff x="88" y="2688"/>
              <a:chExt cx="5432" cy="778"/>
            </a:xfrm>
          </p:grpSpPr>
          <p:sp>
            <p:nvSpPr>
              <p:cNvPr id="1033" name="Rectangle 30"/>
              <p:cNvSpPr>
                <a:spLocks noChangeArrowheads="1"/>
              </p:cNvSpPr>
              <p:nvPr/>
            </p:nvSpPr>
            <p:spPr bwMode="auto">
              <a:xfrm>
                <a:off x="96" y="2960"/>
                <a:ext cx="5376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000" b="1">
                    <a:solidFill>
                      <a:schemeClr val="folHlink"/>
                    </a:solidFill>
                  </a:rPr>
                  <a:t> </a:t>
                </a:r>
                <a:r>
                  <a:rPr lang="en-US" sz="2000" b="1">
                    <a:solidFill>
                      <a:schemeClr val="accent2"/>
                    </a:solidFill>
                  </a:rPr>
                  <a:t>P - Metal-Oxide-Semiconductor Field Effect Transistor</a:t>
                </a:r>
                <a:r>
                  <a:rPr lang="en-US" sz="2000" b="1">
                    <a:solidFill>
                      <a:schemeClr val="folHlink"/>
                    </a:solidFill>
                  </a:rPr>
                  <a:t> (</a:t>
                </a:r>
                <a:r>
                  <a:rPr lang="en-US" sz="2000" b="1">
                    <a:solidFill>
                      <a:srgbClr val="CC3300"/>
                    </a:solidFill>
                  </a:rPr>
                  <a:t>p-MOSFET</a:t>
                </a:r>
                <a:r>
                  <a:rPr lang="en-US" sz="2000" b="1">
                    <a:solidFill>
                      <a:schemeClr val="folHlink"/>
                    </a:solidFill>
                  </a:rPr>
                  <a:t>).</a:t>
                </a:r>
              </a:p>
            </p:txBody>
          </p:sp>
          <p:sp>
            <p:nvSpPr>
              <p:cNvPr id="1034" name="Rectangle 31"/>
              <p:cNvSpPr>
                <a:spLocks noChangeArrowheads="1"/>
              </p:cNvSpPr>
              <p:nvPr/>
            </p:nvSpPr>
            <p:spPr bwMode="auto">
              <a:xfrm>
                <a:off x="88" y="3216"/>
                <a:ext cx="5432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000" b="1">
                    <a:solidFill>
                      <a:srgbClr val="FF99FF"/>
                    </a:solidFill>
                  </a:rPr>
                  <a:t> </a:t>
                </a:r>
                <a:r>
                  <a:rPr lang="en-US" sz="2000" b="1">
                    <a:solidFill>
                      <a:srgbClr val="008000"/>
                    </a:solidFill>
                  </a:rPr>
                  <a:t>N - Metal-Oxide-Semiconductor Field Effect Transistor</a:t>
                </a:r>
                <a:r>
                  <a:rPr lang="en-US" sz="2000" b="1">
                    <a:solidFill>
                      <a:srgbClr val="FF99FF"/>
                    </a:solidFill>
                  </a:rPr>
                  <a:t> (</a:t>
                </a:r>
                <a:r>
                  <a:rPr lang="en-US" sz="2000" b="1">
                    <a:solidFill>
                      <a:schemeClr val="accent2"/>
                    </a:solidFill>
                  </a:rPr>
                  <a:t>n-MOSFET</a:t>
                </a:r>
                <a:r>
                  <a:rPr lang="en-US" sz="2000" b="1">
                    <a:solidFill>
                      <a:srgbClr val="FF99FF"/>
                    </a:solidFill>
                  </a:rPr>
                  <a:t>).</a:t>
                </a:r>
              </a:p>
            </p:txBody>
          </p:sp>
          <p:sp>
            <p:nvSpPr>
              <p:cNvPr id="1035" name="Rectangle 29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4293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sz="2000" b="1">
                    <a:solidFill>
                      <a:srgbClr val="F78D95"/>
                    </a:solidFill>
                  </a:rPr>
                  <a:t> </a:t>
                </a:r>
                <a:r>
                  <a:rPr lang="en-US" sz="2000" b="1">
                    <a:solidFill>
                      <a:srgbClr val="FF0000"/>
                    </a:solidFill>
                  </a:rPr>
                  <a:t>Complementary-Metal-oxide-Semiconductor</a:t>
                </a:r>
                <a:r>
                  <a:rPr lang="en-US" sz="2000" b="1">
                    <a:solidFill>
                      <a:srgbClr val="F78D95"/>
                    </a:solidFill>
                  </a:rPr>
                  <a:t> </a:t>
                </a:r>
                <a:r>
                  <a:rPr lang="en-US" sz="2000" b="1">
                    <a:solidFill>
                      <a:srgbClr val="009900"/>
                    </a:solidFill>
                  </a:rPr>
                  <a:t>(CMOS).</a:t>
                </a:r>
                <a:r>
                  <a:rPr lang="en-US" sz="2000" b="1">
                    <a:solidFill>
                      <a:srgbClr val="F78D95"/>
                    </a:solidFill>
                  </a:rPr>
                  <a:t> </a:t>
                </a:r>
                <a:endParaRPr lang="en-US" sz="2000" b="1">
                  <a:solidFill>
                    <a:srgbClr val="F78D95"/>
                  </a:solidFill>
                  <a:cs typeface="Arial" pitchFamily="34" charset="0"/>
                  <a:sym typeface="Symbol" pitchFamily="18" charset="2"/>
                </a:endParaRPr>
              </a:p>
            </p:txBody>
          </p:sp>
        </p:grpSp>
        <p:sp>
          <p:nvSpPr>
            <p:cNvPr id="1032" name="Rectangle 48"/>
            <p:cNvSpPr>
              <a:spLocks noChangeArrowheads="1"/>
            </p:cNvSpPr>
            <p:nvPr/>
          </p:nvSpPr>
          <p:spPr bwMode="auto">
            <a:xfrm>
              <a:off x="180" y="3584"/>
              <a:ext cx="4524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000" b="1">
                  <a:solidFill>
                    <a:srgbClr val="FF5050"/>
                  </a:solidFill>
                </a:rPr>
                <a:t> </a:t>
              </a:r>
              <a:r>
                <a:rPr lang="en-US" sz="2000" b="1">
                  <a:solidFill>
                    <a:srgbClr val="008000"/>
                  </a:solidFill>
                </a:rPr>
                <a:t>CMOS is a combination of an n-MOSFET and p-MOSFET.</a:t>
              </a: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440" y="3264"/>
            <a:ext cx="27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3" imgW="1841400" imgH="203040" progId="Equation.3">
                    <p:embed/>
                  </p:oleObj>
                </mc:Choice>
                <mc:Fallback>
                  <p:oleObj name="Equation" r:id="rId3" imgW="184140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264"/>
                          <a:ext cx="278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838200" y="1524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660066"/>
                </a:solidFill>
              </a:rPr>
              <a:t>MOSFET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191000" y="1510302"/>
            <a:ext cx="4523936" cy="1509562"/>
            <a:chOff x="4495800" y="956604"/>
            <a:chExt cx="4523936" cy="1509562"/>
          </a:xfrm>
        </p:grpSpPr>
        <p:cxnSp>
          <p:nvCxnSpPr>
            <p:cNvPr id="77" name="Straight Arrow Connector 76"/>
            <p:cNvCxnSpPr/>
            <p:nvPr/>
          </p:nvCxnSpPr>
          <p:spPr>
            <a:xfrm rot="5400000">
              <a:off x="5371306" y="2046272"/>
              <a:ext cx="838200" cy="1588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495800" y="2057400"/>
              <a:ext cx="2103120" cy="1588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851012" y="956604"/>
              <a:ext cx="1890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C3300"/>
                  </a:solidFill>
                </a:rPr>
                <a:t>Vertical Electric Field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05136" y="186514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C3300"/>
                  </a:solidFill>
                </a:rPr>
                <a:t>Lateral Electric Field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90732" y="914400"/>
            <a:ext cx="3849856" cy="3047999"/>
            <a:chOff x="457200" y="762000"/>
            <a:chExt cx="3849856" cy="3047999"/>
          </a:xfrm>
        </p:grpSpPr>
        <p:grpSp>
          <p:nvGrpSpPr>
            <p:cNvPr id="75" name="Group 74"/>
            <p:cNvGrpSpPr/>
            <p:nvPr/>
          </p:nvGrpSpPr>
          <p:grpSpPr>
            <a:xfrm>
              <a:off x="457200" y="1523999"/>
              <a:ext cx="3849856" cy="2286000"/>
              <a:chOff x="914400" y="1066799"/>
              <a:chExt cx="3849856" cy="2286000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890715" y="1066799"/>
                <a:ext cx="1844675" cy="2286000"/>
                <a:chOff x="3954" y="1659"/>
                <a:chExt cx="1162" cy="1440"/>
              </a:xfrm>
            </p:grpSpPr>
            <p:sp>
              <p:nvSpPr>
                <p:cNvPr id="30761" name="Rectangle 20"/>
                <p:cNvSpPr>
                  <a:spLocks noChangeArrowheads="1"/>
                </p:cNvSpPr>
                <p:nvPr/>
              </p:nvSpPr>
              <p:spPr bwMode="auto">
                <a:xfrm>
                  <a:off x="4011" y="1659"/>
                  <a:ext cx="1104" cy="240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2" name="Rectangle 21"/>
                <p:cNvSpPr>
                  <a:spLocks noChangeArrowheads="1"/>
                </p:cNvSpPr>
                <p:nvPr/>
              </p:nvSpPr>
              <p:spPr bwMode="auto">
                <a:xfrm>
                  <a:off x="4011" y="1890"/>
                  <a:ext cx="1104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238" name="Rectangle 22"/>
                <p:cNvSpPr>
                  <a:spLocks noChangeArrowheads="1"/>
                </p:cNvSpPr>
                <p:nvPr/>
              </p:nvSpPr>
              <p:spPr bwMode="auto">
                <a:xfrm>
                  <a:off x="3993" y="2139"/>
                  <a:ext cx="1117" cy="76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C00"/>
                    </a:gs>
                    <a:gs pos="50000">
                      <a:srgbClr val="CC99FF">
                        <a:alpha val="28999"/>
                      </a:srgbClr>
                    </a:gs>
                    <a:gs pos="100000">
                      <a:srgbClr val="99CC00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766" name="Rectangle 23"/>
                <p:cNvSpPr>
                  <a:spLocks noChangeArrowheads="1"/>
                </p:cNvSpPr>
                <p:nvPr/>
              </p:nvSpPr>
              <p:spPr bwMode="auto">
                <a:xfrm>
                  <a:off x="3993" y="2907"/>
                  <a:ext cx="1123" cy="192"/>
                </a:xfrm>
                <a:prstGeom prst="rect">
                  <a:avLst/>
                </a:prstGeom>
                <a:solidFill>
                  <a:srgbClr val="00CC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11" y="2475"/>
                  <a:ext cx="100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/>
                    <a:t>P-Substrate</a:t>
                  </a:r>
                </a:p>
              </p:txBody>
            </p:sp>
            <p:sp>
              <p:nvSpPr>
                <p:cNvPr id="3076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54" y="2867"/>
                  <a:ext cx="112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 dirty="0"/>
                    <a:t>Back contact</a:t>
                  </a:r>
                </a:p>
              </p:txBody>
            </p:sp>
            <p:sp>
              <p:nvSpPr>
                <p:cNvPr id="3076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33" y="1899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/>
                    <a:t>Oxide</a:t>
                  </a:r>
                </a:p>
              </p:txBody>
            </p:sp>
            <p:sp>
              <p:nvSpPr>
                <p:cNvPr id="3077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242" y="1659"/>
                  <a:ext cx="62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 dirty="0">
                      <a:solidFill>
                        <a:schemeClr val="bg1"/>
                      </a:solidFill>
                    </a:rPr>
                    <a:t>Gate</a:t>
                  </a:r>
                </a:p>
              </p:txBody>
            </p:sp>
            <p:sp>
              <p:nvSpPr>
                <p:cNvPr id="3077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014" y="2079"/>
                  <a:ext cx="10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/>
                    <a:t>- - - - - - - - - - -</a:t>
                  </a:r>
                </a:p>
              </p:txBody>
            </p:sp>
            <p:sp>
              <p:nvSpPr>
                <p:cNvPr id="30774" name="Line 31"/>
                <p:cNvSpPr>
                  <a:spLocks noChangeShapeType="1"/>
                </p:cNvSpPr>
                <p:nvPr/>
              </p:nvSpPr>
              <p:spPr bwMode="auto">
                <a:xfrm>
                  <a:off x="4002" y="2121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6" name="Rectangle 65"/>
              <p:cNvSpPr/>
              <p:nvPr/>
            </p:nvSpPr>
            <p:spPr>
              <a:xfrm>
                <a:off x="922608" y="1828800"/>
                <a:ext cx="1066800" cy="381000"/>
              </a:xfrm>
              <a:prstGeom prst="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711524" y="1828800"/>
                <a:ext cx="976532" cy="381000"/>
              </a:xfrm>
              <a:prstGeom prst="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0000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4400" y="18288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Source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623604" y="1826452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Drain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21256" y="2545084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C3300"/>
                    </a:solidFill>
                  </a:rPr>
                  <a:t>Channel</a:t>
                </a: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rot="10800000">
                <a:off x="3039792" y="2057400"/>
                <a:ext cx="846408" cy="533400"/>
              </a:xfrm>
              <a:prstGeom prst="straightConnector1">
                <a:avLst/>
              </a:prstGeom>
              <a:ln w="25400">
                <a:solidFill>
                  <a:srgbClr val="CC33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 rot="16200000">
              <a:off x="1732263" y="9429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C3300"/>
                  </a:solidFill>
                </a:rPr>
                <a:t>MOS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 rot="5400000">
              <a:off x="2134394" y="1184410"/>
              <a:ext cx="457200" cy="1588"/>
            </a:xfrm>
            <a:prstGeom prst="straightConnector1">
              <a:avLst/>
            </a:prstGeom>
            <a:ln w="25400">
              <a:solidFill>
                <a:srgbClr val="CC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57200" y="2209800"/>
              <a:ext cx="914400" cy="0"/>
            </a:xfrm>
            <a:prstGeom prst="straightConnector1">
              <a:avLst/>
            </a:prstGeom>
            <a:ln w="25400">
              <a:solidFill>
                <a:srgbClr val="CC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457200" y="1828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C3300"/>
                  </a:solidFill>
                </a:rPr>
                <a:t>FET</a:t>
              </a:r>
            </a:p>
          </p:txBody>
        </p:sp>
      </p:grp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454852" y="4221540"/>
            <a:ext cx="8229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CC3300"/>
                </a:solidFill>
              </a:rPr>
              <a:t>Two orthogonal electric fields work together to initiate the operation of a MOSFET. Vertical field applied from the gate creates a channel for the carriers and lateral electric field drags the carriers from source to the drain, leading to generate a current along the channel.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152400" y="1143000"/>
            <a:ext cx="8839200" cy="5257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90600" y="1095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MOSFET schematics</a:t>
            </a:r>
          </a:p>
        </p:txBody>
      </p:sp>
      <p:grpSp>
        <p:nvGrpSpPr>
          <p:cNvPr id="30724" name="Group 2"/>
          <p:cNvGrpSpPr>
            <a:grpSpLocks/>
          </p:cNvGrpSpPr>
          <p:nvPr/>
        </p:nvGrpSpPr>
        <p:grpSpPr bwMode="auto">
          <a:xfrm>
            <a:off x="4038600" y="1643063"/>
            <a:ext cx="4495800" cy="2471737"/>
            <a:chOff x="2544" y="747"/>
            <a:chExt cx="2832" cy="1557"/>
          </a:xfrm>
        </p:grpSpPr>
        <p:sp>
          <p:nvSpPr>
            <p:cNvPr id="30784" name="AutoShape 3"/>
            <p:cNvSpPr>
              <a:spLocks noChangeArrowheads="1"/>
            </p:cNvSpPr>
            <p:nvPr/>
          </p:nvSpPr>
          <p:spPr bwMode="auto">
            <a:xfrm>
              <a:off x="3888" y="1728"/>
              <a:ext cx="96" cy="576"/>
            </a:xfrm>
            <a:prstGeom prst="can">
              <a:avLst>
                <a:gd name="adj" fmla="val 15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Blackadder ITC" pitchFamily="82" charset="0"/>
              </a:endParaRPr>
            </a:p>
          </p:txBody>
        </p:sp>
        <p:sp>
          <p:nvSpPr>
            <p:cNvPr id="30785" name="Rectangle 4"/>
            <p:cNvSpPr>
              <a:spLocks noChangeArrowheads="1"/>
            </p:cNvSpPr>
            <p:nvPr/>
          </p:nvSpPr>
          <p:spPr bwMode="auto">
            <a:xfrm>
              <a:off x="2544" y="1413"/>
              <a:ext cx="2832" cy="603"/>
            </a:xfrm>
            <a:prstGeom prst="rect">
              <a:avLst/>
            </a:prstGeom>
            <a:solidFill>
              <a:srgbClr val="666699">
                <a:alpha val="25098"/>
              </a:srgbClr>
            </a:solidFill>
            <a:ln w="9525">
              <a:miter lim="800000"/>
              <a:headEnd/>
              <a:tailEnd/>
            </a:ln>
            <a:scene3d>
              <a:camera prst="legacyObliqueTopRight">
                <a:rot lat="300000" lon="20699975" rev="0"/>
              </a:camera>
              <a:lightRig rig="legacyFlat3" dir="b"/>
            </a:scene3d>
            <a:sp3d extrusionH="2640000" prstMaterial="legacyMatte">
              <a:bevelT w="13500" h="13500" prst="angle"/>
              <a:bevelB w="13500" h="13500" prst="angle"/>
              <a:extrusionClr>
                <a:srgbClr val="66669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sz="3600">
                <a:latin typeface="Blackadder ITC" pitchFamily="82" charset="0"/>
              </a:endParaRPr>
            </a:p>
          </p:txBody>
        </p:sp>
        <p:grpSp>
          <p:nvGrpSpPr>
            <p:cNvPr id="30786" name="Group 5"/>
            <p:cNvGrpSpPr>
              <a:grpSpLocks/>
            </p:cNvGrpSpPr>
            <p:nvPr/>
          </p:nvGrpSpPr>
          <p:grpSpPr bwMode="auto">
            <a:xfrm>
              <a:off x="2632" y="1146"/>
              <a:ext cx="2618" cy="753"/>
              <a:chOff x="816" y="1104"/>
              <a:chExt cx="3072" cy="924"/>
            </a:xfrm>
          </p:grpSpPr>
          <p:sp>
            <p:nvSpPr>
              <p:cNvPr id="30793" name="Rectangle 6"/>
              <p:cNvSpPr>
                <a:spLocks noChangeArrowheads="1"/>
              </p:cNvSpPr>
              <p:nvPr/>
            </p:nvSpPr>
            <p:spPr bwMode="auto">
              <a:xfrm flipV="1">
                <a:off x="975" y="1440"/>
                <a:ext cx="2913" cy="81"/>
              </a:xfrm>
              <a:prstGeom prst="rect">
                <a:avLst/>
              </a:prstGeom>
              <a:solidFill>
                <a:srgbClr val="FF99CC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5400000" lon="21299974" rev="0"/>
                </a:camera>
                <a:lightRig rig="legacyFlat3" dir="b"/>
              </a:scene3d>
              <a:sp3d extrusionH="735000" prstMaterial="legacyMatte">
                <a:bevelT w="13500" h="13500" prst="angle"/>
                <a:bevelB w="13500" h="13500" prst="angle"/>
                <a:extrusionClr>
                  <a:srgbClr val="FF9999"/>
                </a:extrusionClr>
              </a:sp3d>
            </p:spPr>
            <p:txBody>
              <a:bodyPr rot="10800000"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sp>
            <p:nvSpPr>
              <p:cNvPr id="30794" name="Rectangle 7"/>
              <p:cNvSpPr>
                <a:spLocks noChangeArrowheads="1"/>
              </p:cNvSpPr>
              <p:nvPr/>
            </p:nvSpPr>
            <p:spPr bwMode="auto">
              <a:xfrm>
                <a:off x="816" y="1581"/>
                <a:ext cx="57" cy="447"/>
              </a:xfrm>
              <a:prstGeom prst="rect">
                <a:avLst/>
              </a:prstGeom>
              <a:solidFill>
                <a:srgbClr val="FF99CC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899994" lon="20999974" rev="0"/>
                </a:camera>
                <a:lightRig rig="legacyFlat3" dir="b"/>
              </a:scene3d>
              <a:sp3d extrusionH="1243000" prstMaterial="legacyMatte">
                <a:bevelT w="13500" h="13500" prst="angle"/>
                <a:bevelB w="13500" h="13500" prst="angle"/>
                <a:extrusionClr>
                  <a:srgbClr val="FF999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grpSp>
            <p:nvGrpSpPr>
              <p:cNvPr id="30795" name="Group 8"/>
              <p:cNvGrpSpPr>
                <a:grpSpLocks/>
              </p:cNvGrpSpPr>
              <p:nvPr/>
            </p:nvGrpSpPr>
            <p:grpSpPr bwMode="auto">
              <a:xfrm flipH="1">
                <a:off x="1299" y="1239"/>
                <a:ext cx="304" cy="354"/>
                <a:chOff x="4176" y="2448"/>
                <a:chExt cx="304" cy="336"/>
              </a:xfrm>
            </p:grpSpPr>
            <p:sp>
              <p:nvSpPr>
                <p:cNvPr id="30838" name="Line 9"/>
                <p:cNvSpPr>
                  <a:spLocks noChangeShapeType="1"/>
                </p:cNvSpPr>
                <p:nvPr/>
              </p:nvSpPr>
              <p:spPr bwMode="auto">
                <a:xfrm>
                  <a:off x="4176" y="244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scene3d>
                  <a:camera prst="legacyObliqueTopRight">
                    <a:rot lat="0" lon="20699975" rev="0"/>
                  </a:camera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839" name="Line 1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FF00"/>
                  </a:solidFill>
                  <a:round/>
                  <a:headEnd/>
                  <a:tailEnd/>
                </a:ln>
                <a:scene3d>
                  <a:camera prst="legacyObliqueTopRight">
                    <a:rot lat="0" lon="20699975" rev="0"/>
                  </a:camera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840" name="Freeform 11"/>
                <p:cNvSpPr>
                  <a:spLocks/>
                </p:cNvSpPr>
                <p:nvPr/>
              </p:nvSpPr>
              <p:spPr bwMode="auto">
                <a:xfrm>
                  <a:off x="4176" y="2448"/>
                  <a:ext cx="304" cy="336"/>
                </a:xfrm>
                <a:custGeom>
                  <a:avLst/>
                  <a:gdLst>
                    <a:gd name="T0" fmla="*/ 0 w 304"/>
                    <a:gd name="T1" fmla="*/ 0 h 336"/>
                    <a:gd name="T2" fmla="*/ 192 w 304"/>
                    <a:gd name="T3" fmla="*/ 96 h 336"/>
                    <a:gd name="T4" fmla="*/ 288 w 304"/>
                    <a:gd name="T5" fmla="*/ 240 h 336"/>
                    <a:gd name="T6" fmla="*/ 288 w 304"/>
                    <a:gd name="T7" fmla="*/ 336 h 3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4"/>
                    <a:gd name="T13" fmla="*/ 0 h 336"/>
                    <a:gd name="T14" fmla="*/ 304 w 304"/>
                    <a:gd name="T15" fmla="*/ 336 h 3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4" h="336">
                      <a:moveTo>
                        <a:pt x="0" y="0"/>
                      </a:moveTo>
                      <a:cubicBezTo>
                        <a:pt x="72" y="28"/>
                        <a:pt x="144" y="56"/>
                        <a:pt x="192" y="96"/>
                      </a:cubicBezTo>
                      <a:cubicBezTo>
                        <a:pt x="240" y="136"/>
                        <a:pt x="272" y="200"/>
                        <a:pt x="288" y="240"/>
                      </a:cubicBezTo>
                      <a:cubicBezTo>
                        <a:pt x="304" y="280"/>
                        <a:pt x="296" y="308"/>
                        <a:pt x="288" y="336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scene3d>
                  <a:camera prst="legacyObliqueTopRight">
                    <a:rot lat="0" lon="20699975" rev="0"/>
                  </a:camera>
                  <a:lightRig rig="legacyFlat3" dir="b"/>
                </a:scene3d>
                <a:sp3d extrusionH="18018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96" name="Rectangle 12"/>
              <p:cNvSpPr>
                <a:spLocks noChangeArrowheads="1"/>
              </p:cNvSpPr>
              <p:nvPr/>
            </p:nvSpPr>
            <p:spPr bwMode="auto">
              <a:xfrm>
                <a:off x="1623" y="1422"/>
                <a:ext cx="1392" cy="117"/>
              </a:xfrm>
              <a:prstGeom prst="rect">
                <a:avLst/>
              </a:prstGeom>
              <a:solidFill>
                <a:srgbClr val="00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0699975" rev="0"/>
                </a:camera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00FF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sp>
            <p:nvSpPr>
              <p:cNvPr id="30797" name="Rectangle 13"/>
              <p:cNvSpPr>
                <a:spLocks noChangeArrowheads="1"/>
              </p:cNvSpPr>
              <p:nvPr/>
            </p:nvSpPr>
            <p:spPr bwMode="auto">
              <a:xfrm>
                <a:off x="1623" y="1188"/>
                <a:ext cx="1392" cy="276"/>
              </a:xfrm>
              <a:prstGeom prst="rect">
                <a:avLst/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0699975" rev="0"/>
                </a:camera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FFCC9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grpSp>
            <p:nvGrpSpPr>
              <p:cNvPr id="30798" name="Group 14"/>
              <p:cNvGrpSpPr>
                <a:grpSpLocks/>
              </p:cNvGrpSpPr>
              <p:nvPr/>
            </p:nvGrpSpPr>
            <p:grpSpPr bwMode="auto">
              <a:xfrm rot="-240000">
                <a:off x="3050" y="1104"/>
                <a:ext cx="304" cy="363"/>
                <a:chOff x="4176" y="2448"/>
                <a:chExt cx="304" cy="336"/>
              </a:xfrm>
            </p:grpSpPr>
            <p:sp>
              <p:nvSpPr>
                <p:cNvPr id="30835" name="Line 15"/>
                <p:cNvSpPr>
                  <a:spLocks noChangeShapeType="1"/>
                </p:cNvSpPr>
                <p:nvPr/>
              </p:nvSpPr>
              <p:spPr bwMode="auto">
                <a:xfrm>
                  <a:off x="4176" y="244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scene3d>
                  <a:camera prst="legacyObliqueTopRight">
                    <a:rot lat="0" lon="20699975" rev="0"/>
                  </a:camera>
                  <a:lightRig rig="legacyFlat3" dir="b"/>
                </a:scene3d>
                <a:sp3d extrusionH="18780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836" name="Line 1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FF00"/>
                  </a:solidFill>
                  <a:round/>
                  <a:headEnd/>
                  <a:tailEnd/>
                </a:ln>
                <a:scene3d>
                  <a:camera prst="legacyObliqueTopRight">
                    <a:rot lat="0" lon="20699975" rev="0"/>
                  </a:camera>
                  <a:lightRig rig="legacyFlat3" dir="b"/>
                </a:scene3d>
                <a:sp3d extrusionH="18780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0837" name="Freeform 17"/>
                <p:cNvSpPr>
                  <a:spLocks/>
                </p:cNvSpPr>
                <p:nvPr/>
              </p:nvSpPr>
              <p:spPr bwMode="auto">
                <a:xfrm>
                  <a:off x="4176" y="2448"/>
                  <a:ext cx="304" cy="336"/>
                </a:xfrm>
                <a:custGeom>
                  <a:avLst/>
                  <a:gdLst>
                    <a:gd name="T0" fmla="*/ 0 w 304"/>
                    <a:gd name="T1" fmla="*/ 0 h 336"/>
                    <a:gd name="T2" fmla="*/ 192 w 304"/>
                    <a:gd name="T3" fmla="*/ 96 h 336"/>
                    <a:gd name="T4" fmla="*/ 288 w 304"/>
                    <a:gd name="T5" fmla="*/ 240 h 336"/>
                    <a:gd name="T6" fmla="*/ 288 w 304"/>
                    <a:gd name="T7" fmla="*/ 336 h 3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4"/>
                    <a:gd name="T13" fmla="*/ 0 h 336"/>
                    <a:gd name="T14" fmla="*/ 304 w 304"/>
                    <a:gd name="T15" fmla="*/ 336 h 3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4" h="336">
                      <a:moveTo>
                        <a:pt x="0" y="0"/>
                      </a:moveTo>
                      <a:cubicBezTo>
                        <a:pt x="72" y="28"/>
                        <a:pt x="144" y="56"/>
                        <a:pt x="192" y="96"/>
                      </a:cubicBezTo>
                      <a:cubicBezTo>
                        <a:pt x="240" y="136"/>
                        <a:pt x="272" y="200"/>
                        <a:pt x="288" y="240"/>
                      </a:cubicBezTo>
                      <a:cubicBezTo>
                        <a:pt x="304" y="280"/>
                        <a:pt x="296" y="308"/>
                        <a:pt x="288" y="336"/>
                      </a:cubicBezTo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scene3d>
                  <a:camera prst="legacyObliqueTopRight">
                    <a:rot lat="0" lon="20699975" rev="0"/>
                  </a:camera>
                  <a:lightRig rig="legacyFlat3" dir="b"/>
                </a:scene3d>
                <a:sp3d extrusionH="1878000" prstMaterial="legacyMatte">
                  <a:bevelT w="13500" h="13500" prst="angle"/>
                  <a:bevelB w="13500" h="13500" prst="angle"/>
                  <a:extrusionClr>
                    <a:srgbClr val="00FF0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799" name="Rectangle 18"/>
              <p:cNvSpPr>
                <a:spLocks noChangeArrowheads="1"/>
              </p:cNvSpPr>
              <p:nvPr/>
            </p:nvSpPr>
            <p:spPr bwMode="auto">
              <a:xfrm>
                <a:off x="1641" y="1143"/>
                <a:ext cx="1344" cy="96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0699975" rev="0"/>
                </a:camera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sp>
            <p:nvSpPr>
              <p:cNvPr id="30800" name="Rectangle 19"/>
              <p:cNvSpPr>
                <a:spLocks noChangeArrowheads="1"/>
              </p:cNvSpPr>
              <p:nvPr/>
            </p:nvSpPr>
            <p:spPr bwMode="auto">
              <a:xfrm>
                <a:off x="3381" y="1344"/>
                <a:ext cx="363" cy="87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0699975" rev="0"/>
                </a:camera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sp>
            <p:nvSpPr>
              <p:cNvPr id="30801" name="Rectangle 20"/>
              <p:cNvSpPr>
                <a:spLocks noChangeArrowheads="1"/>
              </p:cNvSpPr>
              <p:nvPr/>
            </p:nvSpPr>
            <p:spPr bwMode="auto">
              <a:xfrm>
                <a:off x="885" y="1584"/>
                <a:ext cx="384" cy="57"/>
              </a:xfrm>
              <a:prstGeom prst="rect">
                <a:avLst/>
              </a:prstGeom>
              <a:solidFill>
                <a:srgbClr val="FFFF66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0" lon="20699975" rev="0"/>
                </a:camera>
                <a:lightRig rig="legacyFlat3" dir="b"/>
              </a:scene3d>
              <a:sp3d extrusionH="2005000" prstMaterial="legacyMatte">
                <a:bevelT w="13500" h="13500" prst="angle"/>
                <a:bevelB w="13500" h="13500" prst="angle"/>
                <a:extrusionClr>
                  <a:srgbClr val="FFFF66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grpSp>
            <p:nvGrpSpPr>
              <p:cNvPr id="30802" name="Group 21"/>
              <p:cNvGrpSpPr>
                <a:grpSpLocks/>
              </p:cNvGrpSpPr>
              <p:nvPr/>
            </p:nvGrpSpPr>
            <p:grpSpPr bwMode="auto">
              <a:xfrm>
                <a:off x="882" y="1632"/>
                <a:ext cx="648" cy="288"/>
                <a:chOff x="978" y="2112"/>
                <a:chExt cx="648" cy="288"/>
              </a:xfrm>
            </p:grpSpPr>
            <p:sp>
              <p:nvSpPr>
                <p:cNvPr id="30822" name="Line 22"/>
                <p:cNvSpPr>
                  <a:spLocks noChangeShapeType="1"/>
                </p:cNvSpPr>
                <p:nvPr/>
              </p:nvSpPr>
              <p:spPr bwMode="auto">
                <a:xfrm>
                  <a:off x="978" y="2181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3" name="Line 23"/>
                <p:cNvSpPr>
                  <a:spLocks noChangeShapeType="1"/>
                </p:cNvSpPr>
                <p:nvPr/>
              </p:nvSpPr>
              <p:spPr bwMode="auto">
                <a:xfrm>
                  <a:off x="1119" y="227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4" name="Line 24"/>
                <p:cNvSpPr>
                  <a:spLocks noChangeShapeType="1"/>
                </p:cNvSpPr>
                <p:nvPr/>
              </p:nvSpPr>
              <p:spPr bwMode="auto">
                <a:xfrm>
                  <a:off x="1170" y="237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5" name="Line 25"/>
                <p:cNvSpPr>
                  <a:spLocks noChangeShapeType="1"/>
                </p:cNvSpPr>
                <p:nvPr/>
              </p:nvSpPr>
              <p:spPr bwMode="auto">
                <a:xfrm>
                  <a:off x="1020" y="233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" name="Line 26"/>
                <p:cNvSpPr>
                  <a:spLocks noChangeShapeType="1"/>
                </p:cNvSpPr>
                <p:nvPr/>
              </p:nvSpPr>
              <p:spPr bwMode="auto">
                <a:xfrm>
                  <a:off x="1287" y="214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7" name="Line 27"/>
                <p:cNvSpPr>
                  <a:spLocks noChangeShapeType="1"/>
                </p:cNvSpPr>
                <p:nvPr/>
              </p:nvSpPr>
              <p:spPr bwMode="auto">
                <a:xfrm>
                  <a:off x="1152" y="217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8" name="Line 28"/>
                <p:cNvSpPr>
                  <a:spLocks noChangeShapeType="1"/>
                </p:cNvSpPr>
                <p:nvPr/>
              </p:nvSpPr>
              <p:spPr bwMode="auto">
                <a:xfrm>
                  <a:off x="1557" y="211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9" name="Line 29"/>
                <p:cNvSpPr>
                  <a:spLocks noChangeShapeType="1"/>
                </p:cNvSpPr>
                <p:nvPr/>
              </p:nvSpPr>
              <p:spPr bwMode="auto">
                <a:xfrm>
                  <a:off x="1431" y="214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0" name="Line 30"/>
                <p:cNvSpPr>
                  <a:spLocks noChangeShapeType="1"/>
                </p:cNvSpPr>
                <p:nvPr/>
              </p:nvSpPr>
              <p:spPr bwMode="auto">
                <a:xfrm>
                  <a:off x="1284" y="2286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1" name="Line 31"/>
                <p:cNvSpPr>
                  <a:spLocks noChangeShapeType="1"/>
                </p:cNvSpPr>
                <p:nvPr/>
              </p:nvSpPr>
              <p:spPr bwMode="auto">
                <a:xfrm>
                  <a:off x="1191" y="223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2" name="Line 32"/>
                <p:cNvSpPr>
                  <a:spLocks noChangeShapeType="1"/>
                </p:cNvSpPr>
                <p:nvPr/>
              </p:nvSpPr>
              <p:spPr bwMode="auto">
                <a:xfrm>
                  <a:off x="1020" y="240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3" name="Line 33"/>
                <p:cNvSpPr>
                  <a:spLocks noChangeShapeType="1"/>
                </p:cNvSpPr>
                <p:nvPr/>
              </p:nvSpPr>
              <p:spPr bwMode="auto">
                <a:xfrm>
                  <a:off x="999" y="223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4" name="Line 34"/>
                <p:cNvSpPr>
                  <a:spLocks noChangeShapeType="1"/>
                </p:cNvSpPr>
                <p:nvPr/>
              </p:nvSpPr>
              <p:spPr bwMode="auto">
                <a:xfrm>
                  <a:off x="1332" y="222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803" name="Group 35"/>
              <p:cNvGrpSpPr>
                <a:grpSpLocks/>
              </p:cNvGrpSpPr>
              <p:nvPr/>
            </p:nvGrpSpPr>
            <p:grpSpPr bwMode="auto">
              <a:xfrm>
                <a:off x="3105" y="1458"/>
                <a:ext cx="669" cy="252"/>
                <a:chOff x="3201" y="1938"/>
                <a:chExt cx="669" cy="252"/>
              </a:xfrm>
            </p:grpSpPr>
            <p:sp>
              <p:nvSpPr>
                <p:cNvPr id="30805" name="Line 36"/>
                <p:cNvSpPr>
                  <a:spLocks noChangeShapeType="1"/>
                </p:cNvSpPr>
                <p:nvPr/>
              </p:nvSpPr>
              <p:spPr bwMode="auto">
                <a:xfrm>
                  <a:off x="3537" y="194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6" name="Line 37"/>
                <p:cNvSpPr>
                  <a:spLocks noChangeShapeType="1"/>
                </p:cNvSpPr>
                <p:nvPr/>
              </p:nvSpPr>
              <p:spPr bwMode="auto">
                <a:xfrm>
                  <a:off x="3678" y="204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7" name="Line 38"/>
                <p:cNvSpPr>
                  <a:spLocks noChangeShapeType="1"/>
                </p:cNvSpPr>
                <p:nvPr/>
              </p:nvSpPr>
              <p:spPr bwMode="auto">
                <a:xfrm>
                  <a:off x="3774" y="213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8" name="Line 39"/>
                <p:cNvSpPr>
                  <a:spLocks noChangeShapeType="1"/>
                </p:cNvSpPr>
                <p:nvPr/>
              </p:nvSpPr>
              <p:spPr bwMode="auto">
                <a:xfrm>
                  <a:off x="3651" y="210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09" name="Line 40"/>
                <p:cNvSpPr>
                  <a:spLocks noChangeShapeType="1"/>
                </p:cNvSpPr>
                <p:nvPr/>
              </p:nvSpPr>
              <p:spPr bwMode="auto">
                <a:xfrm>
                  <a:off x="3711" y="193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0" name="Line 41"/>
                <p:cNvSpPr>
                  <a:spLocks noChangeShapeType="1"/>
                </p:cNvSpPr>
                <p:nvPr/>
              </p:nvSpPr>
              <p:spPr bwMode="auto">
                <a:xfrm>
                  <a:off x="3750" y="200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1" name="Line 42"/>
                <p:cNvSpPr>
                  <a:spLocks noChangeShapeType="1"/>
                </p:cNvSpPr>
                <p:nvPr/>
              </p:nvSpPr>
              <p:spPr bwMode="auto">
                <a:xfrm>
                  <a:off x="3651" y="2166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2" name="Line 43"/>
                <p:cNvSpPr>
                  <a:spLocks noChangeShapeType="1"/>
                </p:cNvSpPr>
                <p:nvPr/>
              </p:nvSpPr>
              <p:spPr bwMode="auto">
                <a:xfrm>
                  <a:off x="3612" y="1995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3" name="Line 44"/>
                <p:cNvSpPr>
                  <a:spLocks noChangeShapeType="1"/>
                </p:cNvSpPr>
                <p:nvPr/>
              </p:nvSpPr>
              <p:spPr bwMode="auto">
                <a:xfrm>
                  <a:off x="3447" y="1998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4" name="Line 45"/>
                <p:cNvSpPr>
                  <a:spLocks noChangeShapeType="1"/>
                </p:cNvSpPr>
                <p:nvPr/>
              </p:nvSpPr>
              <p:spPr bwMode="auto">
                <a:xfrm>
                  <a:off x="3201" y="198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5" name="Line 46"/>
                <p:cNvSpPr>
                  <a:spLocks noChangeShapeType="1"/>
                </p:cNvSpPr>
                <p:nvPr/>
              </p:nvSpPr>
              <p:spPr bwMode="auto">
                <a:xfrm>
                  <a:off x="3426" y="195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6" name="Line 47"/>
                <p:cNvSpPr>
                  <a:spLocks noChangeShapeType="1"/>
                </p:cNvSpPr>
                <p:nvPr/>
              </p:nvSpPr>
              <p:spPr bwMode="auto">
                <a:xfrm>
                  <a:off x="3327" y="1992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7" name="Line 48"/>
                <p:cNvSpPr>
                  <a:spLocks noChangeShapeType="1"/>
                </p:cNvSpPr>
                <p:nvPr/>
              </p:nvSpPr>
              <p:spPr bwMode="auto">
                <a:xfrm>
                  <a:off x="3528" y="2127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8" name="Line 49"/>
                <p:cNvSpPr>
                  <a:spLocks noChangeShapeType="1"/>
                </p:cNvSpPr>
                <p:nvPr/>
              </p:nvSpPr>
              <p:spPr bwMode="auto">
                <a:xfrm>
                  <a:off x="3549" y="2043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9" name="Line 50"/>
                <p:cNvSpPr>
                  <a:spLocks noChangeShapeType="1"/>
                </p:cNvSpPr>
                <p:nvPr/>
              </p:nvSpPr>
              <p:spPr bwMode="auto">
                <a:xfrm>
                  <a:off x="3768" y="2079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0" name="Line 51"/>
                <p:cNvSpPr>
                  <a:spLocks noChangeShapeType="1"/>
                </p:cNvSpPr>
                <p:nvPr/>
              </p:nvSpPr>
              <p:spPr bwMode="auto">
                <a:xfrm>
                  <a:off x="3801" y="2190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1" name="Line 52"/>
                <p:cNvSpPr>
                  <a:spLocks noChangeShapeType="1"/>
                </p:cNvSpPr>
                <p:nvPr/>
              </p:nvSpPr>
              <p:spPr bwMode="auto">
                <a:xfrm>
                  <a:off x="3426" y="2064"/>
                  <a:ext cx="69" cy="0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04" name="Rectangle 53"/>
              <p:cNvSpPr>
                <a:spLocks noChangeArrowheads="1"/>
              </p:cNvSpPr>
              <p:nvPr/>
            </p:nvSpPr>
            <p:spPr bwMode="auto">
              <a:xfrm>
                <a:off x="3708" y="1308"/>
                <a:ext cx="57" cy="447"/>
              </a:xfrm>
              <a:prstGeom prst="rect">
                <a:avLst/>
              </a:prstGeom>
              <a:solidFill>
                <a:srgbClr val="FF99CC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899994" lon="20999974" rev="0"/>
                </a:camera>
                <a:lightRig rig="legacyFlat3" dir="b"/>
              </a:scene3d>
              <a:sp3d extrusionH="1243000" prstMaterial="legacyMatte">
                <a:bevelT w="13500" h="13500" prst="angle"/>
                <a:bevelB w="13500" h="13500" prst="angle"/>
                <a:extrusionClr>
                  <a:srgbClr val="FF999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</p:grpSp>
        <p:sp>
          <p:nvSpPr>
            <p:cNvPr id="30787" name="AutoShape 54"/>
            <p:cNvSpPr>
              <a:spLocks noChangeArrowheads="1"/>
            </p:cNvSpPr>
            <p:nvPr/>
          </p:nvSpPr>
          <p:spPr bwMode="auto">
            <a:xfrm>
              <a:off x="3859" y="943"/>
              <a:ext cx="16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1 w 21600"/>
                <a:gd name="T25" fmla="*/ 3185 h 21600"/>
                <a:gd name="T26" fmla="*/ 18439 w 21600"/>
                <a:gd name="T27" fmla="*/ 1841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AutoShape 55"/>
            <p:cNvSpPr>
              <a:spLocks noChangeArrowheads="1"/>
            </p:cNvSpPr>
            <p:nvPr/>
          </p:nvSpPr>
          <p:spPr bwMode="auto">
            <a:xfrm>
              <a:off x="2837" y="1263"/>
              <a:ext cx="163" cy="1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0 w 21600"/>
                <a:gd name="T25" fmla="*/ 3164 h 21600"/>
                <a:gd name="T26" fmla="*/ 18420 w 21600"/>
                <a:gd name="T27" fmla="*/ 1843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AutoShape 56"/>
            <p:cNvSpPr>
              <a:spLocks noChangeArrowheads="1"/>
            </p:cNvSpPr>
            <p:nvPr/>
          </p:nvSpPr>
          <p:spPr bwMode="auto">
            <a:xfrm>
              <a:off x="4923" y="1107"/>
              <a:ext cx="163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80 w 21600"/>
                <a:gd name="T25" fmla="*/ 3185 h 21600"/>
                <a:gd name="T26" fmla="*/ 18420 w 21600"/>
                <a:gd name="T27" fmla="*/ 1841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AutoShape 57"/>
            <p:cNvSpPr>
              <a:spLocks noChangeArrowheads="1"/>
            </p:cNvSpPr>
            <p:nvPr/>
          </p:nvSpPr>
          <p:spPr bwMode="auto">
            <a:xfrm>
              <a:off x="4964" y="906"/>
              <a:ext cx="81" cy="313"/>
            </a:xfrm>
            <a:prstGeom prst="can">
              <a:avLst>
                <a:gd name="adj" fmla="val 96605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Blackadder ITC" pitchFamily="82" charset="0"/>
              </a:endParaRPr>
            </a:p>
          </p:txBody>
        </p:sp>
        <p:sp>
          <p:nvSpPr>
            <p:cNvPr id="30791" name="AutoShape 58"/>
            <p:cNvSpPr>
              <a:spLocks noChangeArrowheads="1"/>
            </p:cNvSpPr>
            <p:nvPr/>
          </p:nvSpPr>
          <p:spPr bwMode="auto">
            <a:xfrm>
              <a:off x="3900" y="747"/>
              <a:ext cx="82" cy="313"/>
            </a:xfrm>
            <a:prstGeom prst="can">
              <a:avLst>
                <a:gd name="adj" fmla="val 9542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Blackadder ITC" pitchFamily="82" charset="0"/>
              </a:endParaRPr>
            </a:p>
          </p:txBody>
        </p:sp>
        <p:sp>
          <p:nvSpPr>
            <p:cNvPr id="30792" name="AutoShape 59"/>
            <p:cNvSpPr>
              <a:spLocks noChangeArrowheads="1"/>
            </p:cNvSpPr>
            <p:nvPr/>
          </p:nvSpPr>
          <p:spPr bwMode="auto">
            <a:xfrm>
              <a:off x="2877" y="1067"/>
              <a:ext cx="82" cy="313"/>
            </a:xfrm>
            <a:prstGeom prst="can">
              <a:avLst>
                <a:gd name="adj" fmla="val 9542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600">
                <a:latin typeface="Blackadder ITC" pitchFamily="82" charset="0"/>
              </a:endParaRPr>
            </a:p>
          </p:txBody>
        </p:sp>
      </p:grpSp>
      <p:pic>
        <p:nvPicPr>
          <p:cNvPr id="30725" name="Picture 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1371600"/>
            <a:ext cx="32813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26" name="Group 61"/>
          <p:cNvGrpSpPr>
            <a:grpSpLocks/>
          </p:cNvGrpSpPr>
          <p:nvPr/>
        </p:nvGrpSpPr>
        <p:grpSpPr bwMode="auto">
          <a:xfrm>
            <a:off x="5181600" y="3962400"/>
            <a:ext cx="3276600" cy="2209800"/>
            <a:chOff x="3546" y="768"/>
            <a:chExt cx="1638" cy="1200"/>
          </a:xfrm>
        </p:grpSpPr>
        <p:sp>
          <p:nvSpPr>
            <p:cNvPr id="30769" name="Freeform 62"/>
            <p:cNvSpPr>
              <a:spLocks/>
            </p:cNvSpPr>
            <p:nvPr/>
          </p:nvSpPr>
          <p:spPr bwMode="auto">
            <a:xfrm>
              <a:off x="3888" y="1017"/>
              <a:ext cx="153" cy="231"/>
            </a:xfrm>
            <a:custGeom>
              <a:avLst/>
              <a:gdLst>
                <a:gd name="T0" fmla="*/ 339 w 144"/>
                <a:gd name="T1" fmla="*/ 0 h 192"/>
                <a:gd name="T2" fmla="*/ 112 w 144"/>
                <a:gd name="T3" fmla="*/ 1280 h 192"/>
                <a:gd name="T4" fmla="*/ 0 w 144"/>
                <a:gd name="T5" fmla="*/ 2555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0" name="Freeform 63"/>
            <p:cNvSpPr>
              <a:spLocks/>
            </p:cNvSpPr>
            <p:nvPr/>
          </p:nvSpPr>
          <p:spPr bwMode="auto">
            <a:xfrm flipH="1">
              <a:off x="4686" y="999"/>
              <a:ext cx="153" cy="231"/>
            </a:xfrm>
            <a:custGeom>
              <a:avLst/>
              <a:gdLst>
                <a:gd name="T0" fmla="*/ 339 w 144"/>
                <a:gd name="T1" fmla="*/ 0 h 192"/>
                <a:gd name="T2" fmla="*/ 112 w 144"/>
                <a:gd name="T3" fmla="*/ 1280 h 192"/>
                <a:gd name="T4" fmla="*/ 0 w 144"/>
                <a:gd name="T5" fmla="*/ 2555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144" y="0"/>
                  </a:moveTo>
                  <a:cubicBezTo>
                    <a:pt x="108" y="32"/>
                    <a:pt x="72" y="64"/>
                    <a:pt x="48" y="96"/>
                  </a:cubicBezTo>
                  <a:cubicBezTo>
                    <a:pt x="24" y="128"/>
                    <a:pt x="12" y="160"/>
                    <a:pt x="0" y="192"/>
                  </a:cubicBez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1" name="AutoShape 64"/>
            <p:cNvSpPr>
              <a:spLocks noChangeArrowheads="1"/>
            </p:cNvSpPr>
            <p:nvPr/>
          </p:nvSpPr>
          <p:spPr bwMode="auto">
            <a:xfrm flipH="1" flipV="1">
              <a:off x="4032" y="1260"/>
              <a:ext cx="672" cy="70"/>
            </a:xfrm>
            <a:prstGeom prst="flowChartManualInpu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3600">
                <a:latin typeface="Blackadder ITC" pitchFamily="82" charset="0"/>
              </a:endParaRPr>
            </a:p>
          </p:txBody>
        </p:sp>
        <p:grpSp>
          <p:nvGrpSpPr>
            <p:cNvPr id="30772" name="Group 65"/>
            <p:cNvGrpSpPr>
              <a:grpSpLocks/>
            </p:cNvGrpSpPr>
            <p:nvPr/>
          </p:nvGrpSpPr>
          <p:grpSpPr bwMode="auto">
            <a:xfrm>
              <a:off x="3546" y="1008"/>
              <a:ext cx="1638" cy="960"/>
              <a:chOff x="3399" y="1365"/>
              <a:chExt cx="1638" cy="1035"/>
            </a:xfrm>
          </p:grpSpPr>
          <p:sp>
            <p:nvSpPr>
              <p:cNvPr id="30779" name="Freeform 66"/>
              <p:cNvSpPr>
                <a:spLocks/>
              </p:cNvSpPr>
              <p:nvPr/>
            </p:nvSpPr>
            <p:spPr bwMode="auto">
              <a:xfrm flipH="1">
                <a:off x="4551" y="1587"/>
                <a:ext cx="480" cy="384"/>
              </a:xfrm>
              <a:custGeom>
                <a:avLst/>
                <a:gdLst>
                  <a:gd name="T0" fmla="*/ 0 w 624"/>
                  <a:gd name="T1" fmla="*/ 384 h 384"/>
                  <a:gd name="T2" fmla="*/ 9 w 624"/>
                  <a:gd name="T3" fmla="*/ 336 h 384"/>
                  <a:gd name="T4" fmla="*/ 15 w 624"/>
                  <a:gd name="T5" fmla="*/ 240 h 384"/>
                  <a:gd name="T6" fmla="*/ 16 w 624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384"/>
                  <a:gd name="T14" fmla="*/ 624 w 624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384">
                    <a:moveTo>
                      <a:pt x="0" y="384"/>
                    </a:moveTo>
                    <a:cubicBezTo>
                      <a:pt x="120" y="372"/>
                      <a:pt x="240" y="360"/>
                      <a:pt x="336" y="336"/>
                    </a:cubicBezTo>
                    <a:cubicBezTo>
                      <a:pt x="432" y="312"/>
                      <a:pt x="528" y="296"/>
                      <a:pt x="576" y="240"/>
                    </a:cubicBezTo>
                    <a:cubicBezTo>
                      <a:pt x="624" y="184"/>
                      <a:pt x="624" y="92"/>
                      <a:pt x="624" y="0"/>
                    </a:cubicBezTo>
                  </a:path>
                </a:pathLst>
              </a:custGeom>
              <a:noFill/>
              <a:ln w="31750">
                <a:solidFill>
                  <a:srgbClr val="33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7"/>
              <p:cNvSpPr>
                <a:spLocks/>
              </p:cNvSpPr>
              <p:nvPr/>
            </p:nvSpPr>
            <p:spPr bwMode="auto">
              <a:xfrm>
                <a:off x="3399" y="1602"/>
                <a:ext cx="480" cy="384"/>
              </a:xfrm>
              <a:custGeom>
                <a:avLst/>
                <a:gdLst>
                  <a:gd name="T0" fmla="*/ 0 w 624"/>
                  <a:gd name="T1" fmla="*/ 384 h 384"/>
                  <a:gd name="T2" fmla="*/ 9 w 624"/>
                  <a:gd name="T3" fmla="*/ 336 h 384"/>
                  <a:gd name="T4" fmla="*/ 15 w 624"/>
                  <a:gd name="T5" fmla="*/ 240 h 384"/>
                  <a:gd name="T6" fmla="*/ 16 w 624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384"/>
                  <a:gd name="T14" fmla="*/ 624 w 624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384">
                    <a:moveTo>
                      <a:pt x="0" y="384"/>
                    </a:moveTo>
                    <a:cubicBezTo>
                      <a:pt x="120" y="372"/>
                      <a:pt x="240" y="360"/>
                      <a:pt x="336" y="336"/>
                    </a:cubicBezTo>
                    <a:cubicBezTo>
                      <a:pt x="432" y="312"/>
                      <a:pt x="528" y="296"/>
                      <a:pt x="576" y="240"/>
                    </a:cubicBezTo>
                    <a:cubicBezTo>
                      <a:pt x="624" y="184"/>
                      <a:pt x="624" y="92"/>
                      <a:pt x="624" y="0"/>
                    </a:cubicBezTo>
                  </a:path>
                </a:pathLst>
              </a:custGeom>
              <a:noFill/>
              <a:ln w="31750">
                <a:solidFill>
                  <a:srgbClr val="33CC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Rectangle 68"/>
              <p:cNvSpPr>
                <a:spLocks noChangeArrowheads="1"/>
              </p:cNvSpPr>
              <p:nvPr/>
            </p:nvSpPr>
            <p:spPr bwMode="auto">
              <a:xfrm>
                <a:off x="3405" y="1611"/>
                <a:ext cx="1632" cy="789"/>
              </a:xfrm>
              <a:prstGeom prst="rect">
                <a:avLst/>
              </a:prstGeom>
              <a:noFill/>
              <a:ln w="31750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sp>
            <p:nvSpPr>
              <p:cNvPr id="30782" name="Rectangle 69"/>
              <p:cNvSpPr>
                <a:spLocks noChangeArrowheads="1"/>
              </p:cNvSpPr>
              <p:nvPr/>
            </p:nvSpPr>
            <p:spPr bwMode="auto">
              <a:xfrm>
                <a:off x="3888" y="1365"/>
                <a:ext cx="672" cy="171"/>
              </a:xfrm>
              <a:prstGeom prst="rect">
                <a:avLst/>
              </a:prstGeom>
              <a:solidFill>
                <a:srgbClr val="993366"/>
              </a:solidFill>
              <a:ln w="31750">
                <a:solidFill>
                  <a:srgbClr val="99336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  <p:sp>
            <p:nvSpPr>
              <p:cNvPr id="30783" name="Rectangle 70"/>
              <p:cNvSpPr>
                <a:spLocks noChangeArrowheads="1"/>
              </p:cNvSpPr>
              <p:nvPr/>
            </p:nvSpPr>
            <p:spPr bwMode="auto">
              <a:xfrm>
                <a:off x="3888" y="1554"/>
                <a:ext cx="672" cy="69"/>
              </a:xfrm>
              <a:prstGeom prst="rect">
                <a:avLst/>
              </a:prstGeom>
              <a:solidFill>
                <a:srgbClr val="FF9900"/>
              </a:solidFill>
              <a:ln w="31750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600">
                  <a:latin typeface="Blackadder ITC" pitchFamily="82" charset="0"/>
                </a:endParaRPr>
              </a:p>
            </p:txBody>
          </p:sp>
        </p:grpSp>
        <p:sp>
          <p:nvSpPr>
            <p:cNvPr id="30773" name="Line 71"/>
            <p:cNvSpPr>
              <a:spLocks noChangeShapeType="1"/>
            </p:cNvSpPr>
            <p:nvPr/>
          </p:nvSpPr>
          <p:spPr bwMode="auto">
            <a:xfrm flipV="1">
              <a:off x="4368" y="768"/>
              <a:ext cx="0" cy="240"/>
            </a:xfrm>
            <a:prstGeom prst="line">
              <a:avLst/>
            </a:prstGeom>
            <a:noFill/>
            <a:ln w="31750">
              <a:solidFill>
                <a:srgbClr val="FFCC99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4" name="Line 72"/>
            <p:cNvSpPr>
              <a:spLocks noChangeShapeType="1"/>
            </p:cNvSpPr>
            <p:nvPr/>
          </p:nvSpPr>
          <p:spPr bwMode="auto">
            <a:xfrm flipV="1">
              <a:off x="3777" y="987"/>
              <a:ext cx="0" cy="240"/>
            </a:xfrm>
            <a:prstGeom prst="line">
              <a:avLst/>
            </a:prstGeom>
            <a:noFill/>
            <a:ln w="31750">
              <a:solidFill>
                <a:srgbClr val="FFCC99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5" name="Line 73"/>
            <p:cNvSpPr>
              <a:spLocks noChangeShapeType="1"/>
            </p:cNvSpPr>
            <p:nvPr/>
          </p:nvSpPr>
          <p:spPr bwMode="auto">
            <a:xfrm flipV="1">
              <a:off x="4980" y="981"/>
              <a:ext cx="0" cy="240"/>
            </a:xfrm>
            <a:prstGeom prst="line">
              <a:avLst/>
            </a:prstGeom>
            <a:noFill/>
            <a:ln w="31750">
              <a:solidFill>
                <a:srgbClr val="FFCC99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Text Box 74"/>
            <p:cNvSpPr txBox="1">
              <a:spLocks noChangeArrowheads="1"/>
            </p:cNvSpPr>
            <p:nvPr/>
          </p:nvSpPr>
          <p:spPr bwMode="auto">
            <a:xfrm>
              <a:off x="3936" y="1632"/>
              <a:ext cx="81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P-Sub</a:t>
              </a:r>
            </a:p>
          </p:txBody>
        </p:sp>
        <p:sp>
          <p:nvSpPr>
            <p:cNvPr id="30777" name="Text Box 75"/>
            <p:cNvSpPr txBox="1">
              <a:spLocks noChangeArrowheads="1"/>
            </p:cNvSpPr>
            <p:nvPr/>
          </p:nvSpPr>
          <p:spPr bwMode="auto">
            <a:xfrm>
              <a:off x="3552" y="1248"/>
              <a:ext cx="33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</a:t>
              </a:r>
              <a:r>
                <a:rPr lang="en-US" b="1" baseline="30000">
                  <a:solidFill>
                    <a:schemeClr val="bg1"/>
                  </a:solidFill>
                </a:rPr>
                <a:t>++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0778" name="Text Box 76"/>
            <p:cNvSpPr txBox="1">
              <a:spLocks noChangeArrowheads="1"/>
            </p:cNvSpPr>
            <p:nvPr/>
          </p:nvSpPr>
          <p:spPr bwMode="auto">
            <a:xfrm>
              <a:off x="4800" y="1248"/>
              <a:ext cx="33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</a:t>
              </a:r>
              <a:r>
                <a:rPr lang="en-US" b="1" baseline="30000">
                  <a:solidFill>
                    <a:schemeClr val="bg1"/>
                  </a:solidFill>
                </a:rPr>
                <a:t>++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727" name="Group 82"/>
          <p:cNvGrpSpPr>
            <a:grpSpLocks/>
          </p:cNvGrpSpPr>
          <p:nvPr/>
        </p:nvGrpSpPr>
        <p:grpSpPr bwMode="auto">
          <a:xfrm>
            <a:off x="3200400" y="1143000"/>
            <a:ext cx="2514600" cy="1109663"/>
            <a:chOff x="239" y="3312"/>
            <a:chExt cx="1584" cy="699"/>
          </a:xfrm>
        </p:grpSpPr>
        <p:grpSp>
          <p:nvGrpSpPr>
            <p:cNvPr id="30749" name="Group 80"/>
            <p:cNvGrpSpPr>
              <a:grpSpLocks/>
            </p:cNvGrpSpPr>
            <p:nvPr/>
          </p:nvGrpSpPr>
          <p:grpSpPr bwMode="auto">
            <a:xfrm rot="5400000">
              <a:off x="408" y="3236"/>
              <a:ext cx="403" cy="741"/>
              <a:chOff x="2496" y="816"/>
              <a:chExt cx="432" cy="864"/>
            </a:xfrm>
          </p:grpSpPr>
          <p:sp>
            <p:nvSpPr>
              <p:cNvPr id="30762" name="Line 81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Line 82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Line 83"/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Line 84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Line 85"/>
              <p:cNvSpPr>
                <a:spLocks noChangeShapeType="1"/>
              </p:cNvSpPr>
              <p:nvPr/>
            </p:nvSpPr>
            <p:spPr bwMode="auto">
              <a:xfrm>
                <a:off x="2928" y="816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Line 86"/>
              <p:cNvSpPr>
                <a:spLocks noChangeShapeType="1"/>
              </p:cNvSpPr>
              <p:nvPr/>
            </p:nvSpPr>
            <p:spPr bwMode="auto">
              <a:xfrm>
                <a:off x="2688" y="1104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Line 87"/>
              <p:cNvSpPr>
                <a:spLocks noChangeShapeType="1"/>
              </p:cNvSpPr>
              <p:nvPr/>
            </p:nvSpPr>
            <p:spPr bwMode="auto">
              <a:xfrm>
                <a:off x="2496" y="124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50" name="Text Box 88"/>
            <p:cNvSpPr txBox="1">
              <a:spLocks noChangeArrowheads="1"/>
            </p:cNvSpPr>
            <p:nvPr/>
          </p:nvSpPr>
          <p:spPr bwMode="auto">
            <a:xfrm>
              <a:off x="336" y="3792"/>
              <a:ext cx="5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FFFF00"/>
                  </a:solidFill>
                </a:rPr>
                <a:t>n-MOS</a:t>
              </a:r>
            </a:p>
          </p:txBody>
        </p:sp>
        <p:sp>
          <p:nvSpPr>
            <p:cNvPr id="30751" name="Text Box 90"/>
            <p:cNvSpPr txBox="1">
              <a:spLocks noChangeArrowheads="1"/>
            </p:cNvSpPr>
            <p:nvPr/>
          </p:nvSpPr>
          <p:spPr bwMode="auto">
            <a:xfrm>
              <a:off x="1205" y="3819"/>
              <a:ext cx="4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FF00"/>
                  </a:solidFill>
                </a:rPr>
                <a:t>p-MOS</a:t>
              </a:r>
            </a:p>
          </p:txBody>
        </p:sp>
        <p:grpSp>
          <p:nvGrpSpPr>
            <p:cNvPr id="30752" name="Group 91"/>
            <p:cNvGrpSpPr>
              <a:grpSpLocks/>
            </p:cNvGrpSpPr>
            <p:nvPr/>
          </p:nvGrpSpPr>
          <p:grpSpPr bwMode="auto">
            <a:xfrm rot="5400000">
              <a:off x="1265" y="3245"/>
              <a:ext cx="376" cy="741"/>
              <a:chOff x="2536" y="672"/>
              <a:chExt cx="472" cy="864"/>
            </a:xfrm>
          </p:grpSpPr>
          <p:sp>
            <p:nvSpPr>
              <p:cNvPr id="30754" name="Line 92"/>
              <p:cNvSpPr>
                <a:spLocks noChangeShapeType="1"/>
              </p:cNvSpPr>
              <p:nvPr/>
            </p:nvSpPr>
            <p:spPr bwMode="auto">
              <a:xfrm>
                <a:off x="2816" y="960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Line 93"/>
              <p:cNvSpPr>
                <a:spLocks noChangeShapeType="1"/>
              </p:cNvSpPr>
              <p:nvPr/>
            </p:nvSpPr>
            <p:spPr bwMode="auto">
              <a:xfrm>
                <a:off x="2816" y="960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Line 94"/>
              <p:cNvSpPr>
                <a:spLocks noChangeShapeType="1"/>
              </p:cNvSpPr>
              <p:nvPr/>
            </p:nvSpPr>
            <p:spPr bwMode="auto">
              <a:xfrm>
                <a:off x="2816" y="1248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Line 95"/>
              <p:cNvSpPr>
                <a:spLocks noChangeShapeType="1"/>
              </p:cNvSpPr>
              <p:nvPr/>
            </p:nvSpPr>
            <p:spPr bwMode="auto">
              <a:xfrm>
                <a:off x="3008" y="1248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Line 96"/>
              <p:cNvSpPr>
                <a:spLocks noChangeShapeType="1"/>
              </p:cNvSpPr>
              <p:nvPr/>
            </p:nvSpPr>
            <p:spPr bwMode="auto">
              <a:xfrm>
                <a:off x="3008" y="672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Line 97"/>
              <p:cNvSpPr>
                <a:spLocks noChangeShapeType="1"/>
              </p:cNvSpPr>
              <p:nvPr/>
            </p:nvSpPr>
            <p:spPr bwMode="auto">
              <a:xfrm>
                <a:off x="2768" y="960"/>
                <a:ext cx="0" cy="288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Line 98"/>
              <p:cNvSpPr>
                <a:spLocks noChangeShapeType="1"/>
              </p:cNvSpPr>
              <p:nvPr/>
            </p:nvSpPr>
            <p:spPr bwMode="auto">
              <a:xfrm>
                <a:off x="2536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Oval 99"/>
              <p:cNvSpPr>
                <a:spLocks noChangeAspect="1" noChangeArrowheads="1"/>
              </p:cNvSpPr>
              <p:nvPr/>
            </p:nvSpPr>
            <p:spPr bwMode="auto">
              <a:xfrm>
                <a:off x="2688" y="1072"/>
                <a:ext cx="69" cy="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FFFF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 sz="3600">
                  <a:solidFill>
                    <a:srgbClr val="009900"/>
                  </a:solidFill>
                  <a:latin typeface="Blackadder ITC" pitchFamily="82" charset="0"/>
                </a:endParaRPr>
              </a:p>
            </p:txBody>
          </p:sp>
        </p:grpSp>
        <p:sp>
          <p:nvSpPr>
            <p:cNvPr id="30753" name="Rectangle 100"/>
            <p:cNvSpPr>
              <a:spLocks noChangeArrowheads="1"/>
            </p:cNvSpPr>
            <p:nvPr/>
          </p:nvSpPr>
          <p:spPr bwMode="auto">
            <a:xfrm>
              <a:off x="719" y="3312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solidFill>
                    <a:srgbClr val="FFFF00"/>
                  </a:solidFill>
                </a:rPr>
                <a:t>Symbol</a:t>
              </a:r>
            </a:p>
          </p:txBody>
        </p:sp>
      </p:grpSp>
      <p:grpSp>
        <p:nvGrpSpPr>
          <p:cNvPr id="30728" name="Group 112"/>
          <p:cNvGrpSpPr>
            <a:grpSpLocks/>
          </p:cNvGrpSpPr>
          <p:nvPr/>
        </p:nvGrpSpPr>
        <p:grpSpPr bwMode="auto">
          <a:xfrm>
            <a:off x="990600" y="4775200"/>
            <a:ext cx="3200400" cy="1473200"/>
            <a:chOff x="3360" y="432"/>
            <a:chExt cx="2016" cy="928"/>
          </a:xfrm>
        </p:grpSpPr>
        <p:grpSp>
          <p:nvGrpSpPr>
            <p:cNvPr id="30729" name="Group 111"/>
            <p:cNvGrpSpPr>
              <a:grpSpLocks/>
            </p:cNvGrpSpPr>
            <p:nvPr/>
          </p:nvGrpSpPr>
          <p:grpSpPr bwMode="auto">
            <a:xfrm>
              <a:off x="4433" y="727"/>
              <a:ext cx="943" cy="579"/>
              <a:chOff x="4433" y="727"/>
              <a:chExt cx="943" cy="579"/>
            </a:xfrm>
          </p:grpSpPr>
          <p:sp>
            <p:nvSpPr>
              <p:cNvPr id="30740" name="Line 22"/>
              <p:cNvSpPr>
                <a:spLocks noChangeShapeType="1"/>
              </p:cNvSpPr>
              <p:nvPr/>
            </p:nvSpPr>
            <p:spPr bwMode="auto">
              <a:xfrm rot="5400000">
                <a:off x="4590" y="1133"/>
                <a:ext cx="0" cy="314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1" name="Line 21"/>
              <p:cNvSpPr>
                <a:spLocks noChangeShapeType="1"/>
              </p:cNvSpPr>
              <p:nvPr/>
            </p:nvSpPr>
            <p:spPr bwMode="auto">
              <a:xfrm rot="5400000">
                <a:off x="4640" y="1184"/>
                <a:ext cx="21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2" name="Text Box 17"/>
              <p:cNvSpPr txBox="1">
                <a:spLocks noChangeArrowheads="1"/>
              </p:cNvSpPr>
              <p:nvPr/>
            </p:nvSpPr>
            <p:spPr bwMode="auto">
              <a:xfrm rot="3619290">
                <a:off x="4377" y="972"/>
                <a:ext cx="4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66FF33"/>
                    </a:solidFill>
                  </a:rPr>
                  <a:t>p-MOS</a:t>
                </a:r>
              </a:p>
            </p:txBody>
          </p:sp>
          <p:sp>
            <p:nvSpPr>
              <p:cNvPr id="30743" name="Line 19"/>
              <p:cNvSpPr>
                <a:spLocks noChangeShapeType="1"/>
              </p:cNvSpPr>
              <p:nvPr/>
            </p:nvSpPr>
            <p:spPr bwMode="auto">
              <a:xfrm rot="5400000">
                <a:off x="4904" y="919"/>
                <a:ext cx="0" cy="31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4" name="Line 20"/>
              <p:cNvSpPr>
                <a:spLocks noChangeShapeType="1"/>
              </p:cNvSpPr>
              <p:nvPr/>
            </p:nvSpPr>
            <p:spPr bwMode="auto">
              <a:xfrm rot="5400000">
                <a:off x="4955" y="1184"/>
                <a:ext cx="21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5" name="Line 23"/>
              <p:cNvSpPr>
                <a:spLocks noChangeShapeType="1"/>
              </p:cNvSpPr>
              <p:nvPr/>
            </p:nvSpPr>
            <p:spPr bwMode="auto">
              <a:xfrm rot="5400000">
                <a:off x="5219" y="1133"/>
                <a:ext cx="0" cy="314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6" name="Line 24"/>
              <p:cNvSpPr>
                <a:spLocks noChangeShapeType="1"/>
              </p:cNvSpPr>
              <p:nvPr/>
            </p:nvSpPr>
            <p:spPr bwMode="auto">
              <a:xfrm rot="5400000">
                <a:off x="4904" y="866"/>
                <a:ext cx="0" cy="31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7" name="Oval 26"/>
              <p:cNvSpPr>
                <a:spLocks noChangeAspect="1" noChangeArrowheads="1"/>
              </p:cNvSpPr>
              <p:nvPr/>
            </p:nvSpPr>
            <p:spPr bwMode="auto">
              <a:xfrm rot="5400000">
                <a:off x="4862" y="936"/>
                <a:ext cx="77" cy="75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48" name="Line 25"/>
              <p:cNvSpPr>
                <a:spLocks noChangeShapeType="1"/>
              </p:cNvSpPr>
              <p:nvPr/>
            </p:nvSpPr>
            <p:spPr bwMode="auto">
              <a:xfrm rot="5400000">
                <a:off x="4797" y="834"/>
                <a:ext cx="213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00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30730" name="Rectangle 29"/>
            <p:cNvSpPr>
              <a:spLocks noChangeArrowheads="1"/>
            </p:cNvSpPr>
            <p:nvPr/>
          </p:nvSpPr>
          <p:spPr bwMode="auto">
            <a:xfrm>
              <a:off x="4053" y="432"/>
              <a:ext cx="7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rgbClr val="FFFF66"/>
                  </a:solidFill>
                </a:rPr>
                <a:t>Symbol:</a:t>
              </a:r>
            </a:p>
          </p:txBody>
        </p:sp>
        <p:grpSp>
          <p:nvGrpSpPr>
            <p:cNvPr id="30731" name="Group 109"/>
            <p:cNvGrpSpPr>
              <a:grpSpLocks/>
            </p:cNvGrpSpPr>
            <p:nvPr/>
          </p:nvGrpSpPr>
          <p:grpSpPr bwMode="auto">
            <a:xfrm>
              <a:off x="3360" y="672"/>
              <a:ext cx="943" cy="688"/>
              <a:chOff x="3360" y="672"/>
              <a:chExt cx="943" cy="688"/>
            </a:xfrm>
          </p:grpSpPr>
          <p:sp>
            <p:nvSpPr>
              <p:cNvPr id="30732" name="Line 11"/>
              <p:cNvSpPr>
                <a:spLocks noChangeShapeType="1"/>
              </p:cNvSpPr>
              <p:nvPr/>
            </p:nvSpPr>
            <p:spPr bwMode="auto">
              <a:xfrm rot="5400000">
                <a:off x="3517" y="1139"/>
                <a:ext cx="0" cy="314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3" name="Line 9"/>
              <p:cNvSpPr>
                <a:spLocks noChangeShapeType="1"/>
              </p:cNvSpPr>
              <p:nvPr/>
            </p:nvSpPr>
            <p:spPr bwMode="auto">
              <a:xfrm rot="5400000">
                <a:off x="3864" y="1172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4" name="Line 10"/>
              <p:cNvSpPr>
                <a:spLocks noChangeShapeType="1"/>
              </p:cNvSpPr>
              <p:nvPr/>
            </p:nvSpPr>
            <p:spPr bwMode="auto">
              <a:xfrm rot="5400000">
                <a:off x="3549" y="1172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5" name="Line 12"/>
              <p:cNvSpPr>
                <a:spLocks noChangeShapeType="1"/>
              </p:cNvSpPr>
              <p:nvPr/>
            </p:nvSpPr>
            <p:spPr bwMode="auto">
              <a:xfrm rot="5400000">
                <a:off x="4146" y="1139"/>
                <a:ext cx="0" cy="314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6" name="Text Box 15"/>
              <p:cNvSpPr txBox="1">
                <a:spLocks noChangeArrowheads="1"/>
              </p:cNvSpPr>
              <p:nvPr/>
            </p:nvSpPr>
            <p:spPr bwMode="auto">
              <a:xfrm rot="3459153">
                <a:off x="3242" y="982"/>
                <a:ext cx="5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66FF33"/>
                    </a:solidFill>
                  </a:rPr>
                  <a:t>n-MOS</a:t>
                </a:r>
              </a:p>
            </p:txBody>
          </p:sp>
          <p:sp>
            <p:nvSpPr>
              <p:cNvPr id="30737" name="Line 8"/>
              <p:cNvSpPr>
                <a:spLocks noChangeShapeType="1"/>
              </p:cNvSpPr>
              <p:nvPr/>
            </p:nvSpPr>
            <p:spPr bwMode="auto">
              <a:xfrm rot="5400000">
                <a:off x="3831" y="889"/>
                <a:ext cx="0" cy="31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8" name="Line 13"/>
              <p:cNvSpPr>
                <a:spLocks noChangeShapeType="1"/>
              </p:cNvSpPr>
              <p:nvPr/>
            </p:nvSpPr>
            <p:spPr bwMode="auto">
              <a:xfrm rot="5400000">
                <a:off x="3862" y="762"/>
                <a:ext cx="0" cy="31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0739" name="Line 14"/>
              <p:cNvSpPr>
                <a:spLocks noChangeShapeType="1"/>
              </p:cNvSpPr>
              <p:nvPr/>
            </p:nvSpPr>
            <p:spPr bwMode="auto">
              <a:xfrm rot="5400000">
                <a:off x="3738" y="797"/>
                <a:ext cx="249" cy="0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366"/>
          <p:cNvGrpSpPr>
            <a:grpSpLocks/>
          </p:cNvGrpSpPr>
          <p:nvPr/>
        </p:nvGrpSpPr>
        <p:grpSpPr bwMode="auto">
          <a:xfrm>
            <a:off x="152400" y="884238"/>
            <a:ext cx="4602163" cy="3992562"/>
            <a:chOff x="152400" y="762000"/>
            <a:chExt cx="4601980" cy="3992380"/>
          </a:xfrm>
        </p:grpSpPr>
        <p:sp>
          <p:nvSpPr>
            <p:cNvPr id="259" name="Rectangle 258"/>
            <p:cNvSpPr/>
            <p:nvPr/>
          </p:nvSpPr>
          <p:spPr>
            <a:xfrm>
              <a:off x="152400" y="762000"/>
              <a:ext cx="4601980" cy="39923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762" name="Line 126"/>
            <p:cNvSpPr>
              <a:spLocks noChangeShapeType="1"/>
            </p:cNvSpPr>
            <p:nvPr/>
          </p:nvSpPr>
          <p:spPr bwMode="auto">
            <a:xfrm>
              <a:off x="679240" y="1828800"/>
              <a:ext cx="43815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Line 125"/>
            <p:cNvSpPr>
              <a:spLocks noChangeShapeType="1"/>
            </p:cNvSpPr>
            <p:nvPr/>
          </p:nvSpPr>
          <p:spPr bwMode="auto">
            <a:xfrm>
              <a:off x="698290" y="1814513"/>
              <a:ext cx="0" cy="260508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Text Box 120"/>
            <p:cNvSpPr txBox="1">
              <a:spLocks noChangeArrowheads="1"/>
            </p:cNvSpPr>
            <p:nvPr/>
          </p:nvSpPr>
          <p:spPr bwMode="auto">
            <a:xfrm>
              <a:off x="3060490" y="990600"/>
              <a:ext cx="1555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FFFF66"/>
                  </a:solidFill>
                </a:rPr>
                <a:t>Schematic:</a:t>
              </a:r>
            </a:p>
          </p:txBody>
        </p:sp>
        <p:grpSp>
          <p:nvGrpSpPr>
            <p:cNvPr id="31765" name="Group 124"/>
            <p:cNvGrpSpPr>
              <a:grpSpLocks/>
            </p:cNvGrpSpPr>
            <p:nvPr/>
          </p:nvGrpSpPr>
          <p:grpSpPr bwMode="auto">
            <a:xfrm>
              <a:off x="590523" y="1143000"/>
              <a:ext cx="3963988" cy="3352800"/>
              <a:chOff x="191" y="720"/>
              <a:chExt cx="2497" cy="2628"/>
            </a:xfrm>
          </p:grpSpPr>
          <p:grpSp>
            <p:nvGrpSpPr>
              <p:cNvPr id="31793" name="Group 84"/>
              <p:cNvGrpSpPr>
                <a:grpSpLocks/>
              </p:cNvGrpSpPr>
              <p:nvPr/>
            </p:nvGrpSpPr>
            <p:grpSpPr bwMode="auto">
              <a:xfrm>
                <a:off x="191" y="720"/>
                <a:ext cx="2208" cy="2628"/>
                <a:chOff x="2880" y="672"/>
                <a:chExt cx="2304" cy="2628"/>
              </a:xfrm>
            </p:grpSpPr>
            <p:grpSp>
              <p:nvGrpSpPr>
                <p:cNvPr id="31797" name="Group 85"/>
                <p:cNvGrpSpPr>
                  <a:grpSpLocks/>
                </p:cNvGrpSpPr>
                <p:nvPr/>
              </p:nvGrpSpPr>
              <p:grpSpPr bwMode="auto">
                <a:xfrm>
                  <a:off x="2880" y="672"/>
                  <a:ext cx="2304" cy="2448"/>
                  <a:chOff x="1776" y="336"/>
                  <a:chExt cx="2304" cy="2688"/>
                </a:xfrm>
              </p:grpSpPr>
              <p:sp>
                <p:nvSpPr>
                  <p:cNvPr id="3180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728"/>
                    <a:ext cx="2208" cy="1296"/>
                  </a:xfrm>
                  <a:prstGeom prst="rect">
                    <a:avLst/>
                  </a:prstGeom>
                  <a:pattFill prst="lgGrid">
                    <a:fgClr>
                      <a:schemeClr val="accent2"/>
                    </a:fgClr>
                    <a:bgClr>
                      <a:srgbClr val="FFFFFF"/>
                    </a:bgClr>
                  </a:pattFill>
                  <a:ln w="9525">
                    <a:miter lim="800000"/>
                    <a:headEnd/>
                    <a:tailEnd/>
                  </a:ln>
                  <a:scene3d>
                    <a:camera prst="legacyObliqueTopRight">
                      <a:rot lat="300000" lon="0" rev="0"/>
                    </a:camera>
                    <a:lightRig rig="legacyFlat3" dir="l"/>
                  </a:scene3d>
                  <a:sp3d extrusionH="1801800" prstMaterial="legacyMatte">
                    <a:bevelT w="13500" h="13500" prst="angle"/>
                    <a:bevelB w="13500" h="13500" prst="angle"/>
                    <a:extrusionClr>
                      <a:schemeClr val="bg2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0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694"/>
                    <a:ext cx="288" cy="58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>
                      <a:rot lat="0" lon="21299984" rev="0"/>
                    </a:camera>
                    <a:lightRig rig="legacyFlat3" dir="b"/>
                  </a:scene3d>
                  <a:sp3d extrusionH="2513000" prstMaterial="legacyMatte">
                    <a:bevelT w="13500" h="13500" prst="angle"/>
                    <a:bevelB w="13500" h="13500" prst="angle"/>
                    <a:extrusionClr>
                      <a:srgbClr val="FFCC00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02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716"/>
                    <a:ext cx="432" cy="84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>
                      <a:rot lat="300000" lon="0" rev="0"/>
                    </a:camera>
                    <a:lightRig rig="legacyFlat3" dir="b"/>
                  </a:scene3d>
                  <a:sp3d extrusionH="1801800" prstMaterial="legacyMatte">
                    <a:bevelT w="13500" h="13500" prst="angle"/>
                    <a:bevelB w="13500" h="13500" prst="angle"/>
                    <a:extrusionClr>
                      <a:srgbClr val="FFCC00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1803" name="Group 89"/>
                  <p:cNvGrpSpPr>
                    <a:grpSpLocks/>
                  </p:cNvGrpSpPr>
                  <p:nvPr/>
                </p:nvGrpSpPr>
                <p:grpSpPr bwMode="auto">
                  <a:xfrm flipH="1">
                    <a:off x="2160" y="1452"/>
                    <a:ext cx="180" cy="302"/>
                    <a:chOff x="192" y="3648"/>
                    <a:chExt cx="240" cy="336"/>
                  </a:xfrm>
                </p:grpSpPr>
                <p:sp>
                  <p:nvSpPr>
                    <p:cNvPr id="3182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3648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cene3d>
                      <a:camera prst="legacyPerspectiveTopRight"/>
                      <a:lightRig rig="legacyFlat3" dir="r"/>
                    </a:scene3d>
                    <a:sp3d extrusionH="3783000" prstMaterial="legacyWireframe">
                      <a:bevelT w="13500" h="13500" prst="angle"/>
                      <a:bevelB w="13500" h="13500" prst="angle"/>
                      <a:extrusionClr>
                        <a:srgbClr val="FF99FF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2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3984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cene3d>
                      <a:camera prst="legacyPerspectiveTopRight"/>
                      <a:lightRig rig="legacyFlat3" dir="r"/>
                    </a:scene3d>
                    <a:sp3d extrusionH="3783000" prstMaterial="legacyWireframe">
                      <a:bevelT w="13500" h="13500" prst="angle"/>
                      <a:bevelB w="13500" h="13500" prst="angle"/>
                      <a:extrusionClr>
                        <a:srgbClr val="FF99FF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26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192" y="3648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0 h 336"/>
                        <a:gd name="T2" fmla="*/ 192 w 240"/>
                        <a:gd name="T3" fmla="*/ 96 h 336"/>
                        <a:gd name="T4" fmla="*/ 240 w 240"/>
                        <a:gd name="T5" fmla="*/ 336 h 336"/>
                        <a:gd name="T6" fmla="*/ 0 60000 65536"/>
                        <a:gd name="T7" fmla="*/ 0 60000 65536"/>
                        <a:gd name="T8" fmla="*/ 0 60000 65536"/>
                        <a:gd name="T9" fmla="*/ 0 w 240"/>
                        <a:gd name="T10" fmla="*/ 0 h 336"/>
                        <a:gd name="T11" fmla="*/ 240 w 240"/>
                        <a:gd name="T12" fmla="*/ 336 h 3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0" h="336">
                          <a:moveTo>
                            <a:pt x="0" y="0"/>
                          </a:moveTo>
                          <a:cubicBezTo>
                            <a:pt x="76" y="20"/>
                            <a:pt x="152" y="40"/>
                            <a:pt x="192" y="96"/>
                          </a:cubicBezTo>
                          <a:cubicBezTo>
                            <a:pt x="232" y="152"/>
                            <a:pt x="232" y="296"/>
                            <a:pt x="240" y="336"/>
                          </a:cubicBezTo>
                        </a:path>
                      </a:pathLst>
                    </a:custGeom>
                    <a:solidFill>
                      <a:srgbClr val="FF0000"/>
                    </a:solidFill>
                    <a:ln w="9525">
                      <a:miter lim="800000"/>
                      <a:headEnd/>
                      <a:tailEnd/>
                    </a:ln>
                    <a:scene3d>
                      <a:camera prst="legacyPerspectiveTopRight"/>
                      <a:lightRig rig="legacyFlat3" dir="r"/>
                    </a:scene3d>
                    <a:sp3d extrusionH="3783000" prstMaterial="legacyWireframe">
                      <a:bevelT w="13500" h="13500" prst="angle"/>
                      <a:bevelB w="13500" h="13500" prst="angle"/>
                      <a:extrusionClr>
                        <a:srgbClr val="FF99FF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80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479"/>
                    <a:ext cx="960" cy="273"/>
                  </a:xfrm>
                  <a:prstGeom prst="rect">
                    <a:avLst/>
                  </a:prstGeom>
                  <a:solidFill>
                    <a:srgbClr val="00CCFF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>
                      <a:rot lat="300000" lon="0" rev="0"/>
                    </a:camera>
                    <a:lightRig rig="legacyFlat3" dir="b"/>
                  </a:scene3d>
                  <a:sp3d extrusionH="1801800" prstMaterial="legacyMatte">
                    <a:bevelT w="13500" h="13500" prst="angle"/>
                    <a:bevelB w="13500" h="13500" prst="angle"/>
                    <a:extrusionClr>
                      <a:srgbClr val="FFCC00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18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3320" y="1491"/>
                    <a:ext cx="232" cy="260"/>
                    <a:chOff x="192" y="3648"/>
                    <a:chExt cx="240" cy="336"/>
                  </a:xfrm>
                </p:grpSpPr>
                <p:sp>
                  <p:nvSpPr>
                    <p:cNvPr id="31821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3648"/>
                      <a:ext cx="0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cene3d>
                      <a:camera prst="legacyObliqueTopRight">
                        <a:rot lat="0" lon="21299984" rev="0"/>
                      </a:camera>
                      <a:lightRig rig="legacyFlat3" dir="b"/>
                    </a:scene3d>
                    <a:sp3d extrusionH="2386000" prstMaterial="legacyWireframe">
                      <a:bevelT w="13500" h="13500" prst="angle"/>
                      <a:bevelB w="13500" h="13500" prst="angle"/>
                      <a:extrusionClr>
                        <a:srgbClr val="FF99FF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22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" y="3984"/>
                      <a:ext cx="2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cene3d>
                      <a:camera prst="legacyObliqueTopRight">
                        <a:rot lat="0" lon="21299984" rev="0"/>
                      </a:camera>
                      <a:lightRig rig="legacyFlat3" dir="b"/>
                    </a:scene3d>
                    <a:sp3d extrusionH="2386000" prstMaterial="legacyWireframe">
                      <a:bevelT w="13500" h="13500" prst="angle"/>
                      <a:bevelB w="13500" h="13500" prst="angle"/>
                      <a:extrusionClr>
                        <a:srgbClr val="FF99FF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23" name="Freeform 97"/>
                    <p:cNvSpPr>
                      <a:spLocks/>
                    </p:cNvSpPr>
                    <p:nvPr/>
                  </p:nvSpPr>
                  <p:spPr bwMode="auto">
                    <a:xfrm>
                      <a:off x="192" y="3648"/>
                      <a:ext cx="240" cy="336"/>
                    </a:xfrm>
                    <a:custGeom>
                      <a:avLst/>
                      <a:gdLst>
                        <a:gd name="T0" fmla="*/ 0 w 240"/>
                        <a:gd name="T1" fmla="*/ 0 h 336"/>
                        <a:gd name="T2" fmla="*/ 192 w 240"/>
                        <a:gd name="T3" fmla="*/ 96 h 336"/>
                        <a:gd name="T4" fmla="*/ 240 w 240"/>
                        <a:gd name="T5" fmla="*/ 336 h 336"/>
                        <a:gd name="T6" fmla="*/ 0 60000 65536"/>
                        <a:gd name="T7" fmla="*/ 0 60000 65536"/>
                        <a:gd name="T8" fmla="*/ 0 60000 65536"/>
                        <a:gd name="T9" fmla="*/ 0 w 240"/>
                        <a:gd name="T10" fmla="*/ 0 h 336"/>
                        <a:gd name="T11" fmla="*/ 240 w 240"/>
                        <a:gd name="T12" fmla="*/ 336 h 3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0" h="336">
                          <a:moveTo>
                            <a:pt x="0" y="0"/>
                          </a:moveTo>
                          <a:cubicBezTo>
                            <a:pt x="76" y="20"/>
                            <a:pt x="152" y="40"/>
                            <a:pt x="192" y="96"/>
                          </a:cubicBezTo>
                          <a:cubicBezTo>
                            <a:pt x="232" y="152"/>
                            <a:pt x="232" y="296"/>
                            <a:pt x="240" y="33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cene3d>
                      <a:camera prst="legacyObliqueTopRight">
                        <a:rot lat="0" lon="21299984" rev="0"/>
                      </a:camera>
                      <a:lightRig rig="legacyFlat3" dir="b"/>
                    </a:scene3d>
                    <a:sp3d extrusionH="2386000" prstMaterial="legacyWireframe">
                      <a:bevelT w="13500" h="13500" prst="angle"/>
                      <a:bevelB w="13500" h="13500" prst="angle"/>
                      <a:extrusionClr>
                        <a:srgbClr val="FF99FF"/>
                      </a:extrusionClr>
                    </a:sp3d>
                  </p:spPr>
                  <p:txBody>
                    <a:bodyPr>
                      <a:flatTx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1806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340" y="1200"/>
                    <a:ext cx="960" cy="273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miter lim="800000"/>
                    <a:headEnd/>
                    <a:tailEnd/>
                  </a:ln>
                  <a:scene3d>
                    <a:camera prst="legacyObliqueTopRight">
                      <a:rot lat="300000" lon="0" rev="0"/>
                    </a:camera>
                    <a:lightRig rig="legacyFlat3" dir="b"/>
                  </a:scene3d>
                  <a:sp3d extrusionH="1801800" prstMaterial="legacyMatte">
                    <a:bevelT w="13500" h="13500" prst="angle"/>
                    <a:bevelB w="13500" h="13500" prst="angle"/>
                    <a:extrusionClr>
                      <a:srgbClr val="FFFF00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807" name="Freeform 99"/>
                  <p:cNvSpPr>
                    <a:spLocks/>
                  </p:cNvSpPr>
                  <p:nvPr/>
                </p:nvSpPr>
                <p:spPr bwMode="auto">
                  <a:xfrm>
                    <a:off x="1788" y="1752"/>
                    <a:ext cx="576" cy="528"/>
                  </a:xfrm>
                  <a:custGeom>
                    <a:avLst/>
                    <a:gdLst>
                      <a:gd name="T0" fmla="*/ 576 w 576"/>
                      <a:gd name="T1" fmla="*/ 0 h 528"/>
                      <a:gd name="T2" fmla="*/ 528 w 576"/>
                      <a:gd name="T3" fmla="*/ 144 h 528"/>
                      <a:gd name="T4" fmla="*/ 384 w 576"/>
                      <a:gd name="T5" fmla="*/ 240 h 528"/>
                      <a:gd name="T6" fmla="*/ 288 w 576"/>
                      <a:gd name="T7" fmla="*/ 384 h 528"/>
                      <a:gd name="T8" fmla="*/ 0 w 576"/>
                      <a:gd name="T9" fmla="*/ 528 h 5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76"/>
                      <a:gd name="T16" fmla="*/ 0 h 528"/>
                      <a:gd name="T17" fmla="*/ 576 w 576"/>
                      <a:gd name="T18" fmla="*/ 528 h 5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76" h="528">
                        <a:moveTo>
                          <a:pt x="576" y="0"/>
                        </a:moveTo>
                        <a:cubicBezTo>
                          <a:pt x="568" y="52"/>
                          <a:pt x="560" y="104"/>
                          <a:pt x="528" y="144"/>
                        </a:cubicBezTo>
                        <a:cubicBezTo>
                          <a:pt x="496" y="184"/>
                          <a:pt x="424" y="200"/>
                          <a:pt x="384" y="240"/>
                        </a:cubicBezTo>
                        <a:cubicBezTo>
                          <a:pt x="344" y="280"/>
                          <a:pt x="352" y="336"/>
                          <a:pt x="288" y="384"/>
                        </a:cubicBezTo>
                        <a:cubicBezTo>
                          <a:pt x="224" y="432"/>
                          <a:pt x="112" y="480"/>
                          <a:pt x="0" y="528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08" name="Freeform 100"/>
                  <p:cNvSpPr>
                    <a:spLocks/>
                  </p:cNvSpPr>
                  <p:nvPr/>
                </p:nvSpPr>
                <p:spPr bwMode="auto">
                  <a:xfrm flipH="1">
                    <a:off x="3312" y="1728"/>
                    <a:ext cx="672" cy="528"/>
                  </a:xfrm>
                  <a:custGeom>
                    <a:avLst/>
                    <a:gdLst>
                      <a:gd name="T0" fmla="*/ 1976 w 576"/>
                      <a:gd name="T1" fmla="*/ 0 h 528"/>
                      <a:gd name="T2" fmla="*/ 1813 w 576"/>
                      <a:gd name="T3" fmla="*/ 144 h 528"/>
                      <a:gd name="T4" fmla="*/ 1318 w 576"/>
                      <a:gd name="T5" fmla="*/ 240 h 528"/>
                      <a:gd name="T6" fmla="*/ 988 w 576"/>
                      <a:gd name="T7" fmla="*/ 384 h 528"/>
                      <a:gd name="T8" fmla="*/ 0 w 576"/>
                      <a:gd name="T9" fmla="*/ 528 h 5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76"/>
                      <a:gd name="T16" fmla="*/ 0 h 528"/>
                      <a:gd name="T17" fmla="*/ 576 w 576"/>
                      <a:gd name="T18" fmla="*/ 528 h 5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76" h="528">
                        <a:moveTo>
                          <a:pt x="576" y="0"/>
                        </a:moveTo>
                        <a:cubicBezTo>
                          <a:pt x="568" y="52"/>
                          <a:pt x="560" y="104"/>
                          <a:pt x="528" y="144"/>
                        </a:cubicBezTo>
                        <a:cubicBezTo>
                          <a:pt x="496" y="184"/>
                          <a:pt x="424" y="200"/>
                          <a:pt x="384" y="240"/>
                        </a:cubicBezTo>
                        <a:cubicBezTo>
                          <a:pt x="344" y="280"/>
                          <a:pt x="352" y="336"/>
                          <a:pt x="288" y="384"/>
                        </a:cubicBezTo>
                        <a:cubicBezTo>
                          <a:pt x="224" y="432"/>
                          <a:pt x="112" y="480"/>
                          <a:pt x="0" y="528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0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804"/>
                    <a:ext cx="0" cy="624"/>
                  </a:xfrm>
                  <a:prstGeom prst="line">
                    <a:avLst/>
                  </a:prstGeom>
                  <a:noFill/>
                  <a:ln w="76200">
                    <a:solidFill>
                      <a:srgbClr val="FFCC00"/>
                    </a:solidFill>
                    <a:round/>
                    <a:headEnd type="oval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10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336"/>
                    <a:ext cx="0" cy="624"/>
                  </a:xfrm>
                  <a:prstGeom prst="line">
                    <a:avLst/>
                  </a:prstGeom>
                  <a:noFill/>
                  <a:ln w="76200">
                    <a:solidFill>
                      <a:srgbClr val="FFCC00"/>
                    </a:solidFill>
                    <a:round/>
                    <a:headEnd type="oval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1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768"/>
                    <a:ext cx="0" cy="624"/>
                  </a:xfrm>
                  <a:prstGeom prst="line">
                    <a:avLst/>
                  </a:prstGeom>
                  <a:noFill/>
                  <a:ln w="76200">
                    <a:solidFill>
                      <a:srgbClr val="FFCC00"/>
                    </a:solidFill>
                    <a:round/>
                    <a:headEnd type="oval" w="med" len="med"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12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489"/>
                    <a:ext cx="528" cy="3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chemeClr val="bg1"/>
                        </a:solidFill>
                      </a:rPr>
                      <a:t>SiO</a:t>
                    </a:r>
                    <a:r>
                      <a:rPr lang="en-US" b="1" baseline="-25000">
                        <a:solidFill>
                          <a:schemeClr val="bg1"/>
                        </a:solidFill>
                      </a:rPr>
                      <a:t>2</a:t>
                    </a:r>
                    <a:endParaRPr lang="en-US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813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226"/>
                    <a:ext cx="1008" cy="3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rgbClr val="0000FF"/>
                        </a:solidFill>
                      </a:rPr>
                      <a:t>Poly-Si gate</a:t>
                    </a:r>
                  </a:p>
                </p:txBody>
              </p:sp>
              <p:sp>
                <p:nvSpPr>
                  <p:cNvPr id="31814" name="Text Box 106"/>
                  <p:cNvSpPr txBox="1">
                    <a:spLocks noChangeArrowheads="1"/>
                  </p:cNvSpPr>
                  <p:nvPr/>
                </p:nvSpPr>
                <p:spPr bwMode="auto">
                  <a:xfrm rot="-3011666">
                    <a:off x="3493" y="1306"/>
                    <a:ext cx="869" cy="2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/>
                      <a:t>Silicide</a:t>
                    </a:r>
                  </a:p>
                </p:txBody>
              </p:sp>
              <p:sp>
                <p:nvSpPr>
                  <p:cNvPr id="31815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00" y="2650"/>
                    <a:ext cx="1056" cy="31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chemeClr val="bg1"/>
                        </a:solidFill>
                      </a:rPr>
                      <a:t>Si-substrate</a:t>
                    </a:r>
                  </a:p>
                </p:txBody>
              </p:sp>
              <p:sp>
                <p:nvSpPr>
                  <p:cNvPr id="31816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2" y="2256"/>
                    <a:ext cx="911" cy="31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b="1">
                        <a:solidFill>
                          <a:schemeClr val="bg1"/>
                        </a:solidFill>
                      </a:rPr>
                      <a:t>Junctions</a:t>
                    </a:r>
                  </a:p>
                </p:txBody>
              </p:sp>
              <p:sp>
                <p:nvSpPr>
                  <p:cNvPr id="31817" name="Line 10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112" y="2112"/>
                    <a:ext cx="288" cy="14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18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84" y="205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819" name="AutoShape 111"/>
                  <p:cNvSpPr>
                    <a:spLocks noChangeArrowheads="1"/>
                  </p:cNvSpPr>
                  <p:nvPr/>
                </p:nvSpPr>
                <p:spPr bwMode="auto">
                  <a:xfrm flipH="1" flipV="1">
                    <a:off x="2400" y="1764"/>
                    <a:ext cx="924" cy="160"/>
                  </a:xfrm>
                  <a:prstGeom prst="flowChartManualInput">
                    <a:avLst/>
                  </a:prstGeom>
                  <a:gradFill rotWithShape="1">
                    <a:gsLst>
                      <a:gs pos="0">
                        <a:schemeClr val="bg1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820" name="Text 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9" y="1716"/>
                    <a:ext cx="587" cy="26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400" b="1">
                        <a:solidFill>
                          <a:srgbClr val="0000FF"/>
                        </a:solidFill>
                      </a:rPr>
                      <a:t>channel</a:t>
                    </a:r>
                  </a:p>
                </p:txBody>
              </p:sp>
            </p:grpSp>
            <p:sp>
              <p:nvSpPr>
                <p:cNvPr id="31798" name="Line 113"/>
                <p:cNvSpPr>
                  <a:spLocks noChangeShapeType="1"/>
                </p:cNvSpPr>
                <p:nvPr/>
              </p:nvSpPr>
              <p:spPr bwMode="auto">
                <a:xfrm>
                  <a:off x="3444" y="852"/>
                  <a:ext cx="0" cy="2448"/>
                </a:xfrm>
                <a:prstGeom prst="line">
                  <a:avLst/>
                </a:prstGeom>
                <a:noFill/>
                <a:ln w="25400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9" name="Line 114"/>
                <p:cNvSpPr>
                  <a:spLocks noChangeShapeType="1"/>
                </p:cNvSpPr>
                <p:nvPr/>
              </p:nvSpPr>
              <p:spPr bwMode="auto">
                <a:xfrm>
                  <a:off x="4404" y="840"/>
                  <a:ext cx="0" cy="2448"/>
                </a:xfrm>
                <a:prstGeom prst="line">
                  <a:avLst/>
                </a:prstGeom>
                <a:noFill/>
                <a:ln w="25400">
                  <a:solidFill>
                    <a:srgbClr val="C0C0C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94" name="Text Box 121"/>
              <p:cNvSpPr txBox="1">
                <a:spLocks noChangeArrowheads="1"/>
              </p:cNvSpPr>
              <p:nvPr/>
            </p:nvSpPr>
            <p:spPr bwMode="auto">
              <a:xfrm>
                <a:off x="2448" y="1104"/>
                <a:ext cx="240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rgbClr val="66FF33"/>
                    </a:solidFill>
                  </a:rPr>
                  <a:t>D</a:t>
                </a:r>
              </a:p>
            </p:txBody>
          </p:sp>
          <p:sp>
            <p:nvSpPr>
              <p:cNvPr id="31795" name="Text Box 122"/>
              <p:cNvSpPr txBox="1">
                <a:spLocks noChangeArrowheads="1"/>
              </p:cNvSpPr>
              <p:nvPr/>
            </p:nvSpPr>
            <p:spPr bwMode="auto">
              <a:xfrm>
                <a:off x="240" y="1342"/>
                <a:ext cx="240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rgbClr val="66FF33"/>
                    </a:solidFill>
                  </a:rPr>
                  <a:t>S</a:t>
                </a:r>
              </a:p>
            </p:txBody>
          </p:sp>
          <p:sp>
            <p:nvSpPr>
              <p:cNvPr id="31796" name="Text Box 123"/>
              <p:cNvSpPr txBox="1">
                <a:spLocks noChangeArrowheads="1"/>
              </p:cNvSpPr>
              <p:nvPr/>
            </p:nvSpPr>
            <p:spPr bwMode="auto">
              <a:xfrm>
                <a:off x="1107" y="1053"/>
                <a:ext cx="240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>
                    <a:solidFill>
                      <a:srgbClr val="66FF33"/>
                    </a:solidFill>
                  </a:rPr>
                  <a:t>G</a:t>
                </a:r>
              </a:p>
            </p:txBody>
          </p:sp>
        </p:grpSp>
        <p:grpSp>
          <p:nvGrpSpPr>
            <p:cNvPr id="31766" name="Group 140"/>
            <p:cNvGrpSpPr>
              <a:grpSpLocks/>
            </p:cNvGrpSpPr>
            <p:nvPr/>
          </p:nvGrpSpPr>
          <p:grpSpPr bwMode="auto">
            <a:xfrm>
              <a:off x="2955715" y="1223963"/>
              <a:ext cx="609600" cy="533400"/>
              <a:chOff x="1056" y="3276"/>
              <a:chExt cx="384" cy="336"/>
            </a:xfrm>
          </p:grpSpPr>
          <p:sp>
            <p:nvSpPr>
              <p:cNvPr id="31791" name="Text Box 141"/>
              <p:cNvSpPr txBox="1">
                <a:spLocks noChangeArrowheads="1"/>
              </p:cNvSpPr>
              <p:nvPr/>
            </p:nvSpPr>
            <p:spPr bwMode="auto">
              <a:xfrm>
                <a:off x="1056" y="3312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V</a:t>
                </a:r>
                <a:r>
                  <a:rPr lang="en-US" b="1" baseline="-25000">
                    <a:solidFill>
                      <a:schemeClr val="bg1"/>
                    </a:solidFill>
                  </a:rPr>
                  <a:t>DS</a:t>
                </a:r>
              </a:p>
            </p:txBody>
          </p:sp>
          <p:sp>
            <p:nvSpPr>
              <p:cNvPr id="31792" name="Oval 142"/>
              <p:cNvSpPr>
                <a:spLocks noChangeArrowheads="1"/>
              </p:cNvSpPr>
              <p:nvPr/>
            </p:nvSpPr>
            <p:spPr bwMode="auto">
              <a:xfrm>
                <a:off x="1065" y="3276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7" name="Group 139"/>
            <p:cNvGrpSpPr>
              <a:grpSpLocks/>
            </p:cNvGrpSpPr>
            <p:nvPr/>
          </p:nvGrpSpPr>
          <p:grpSpPr bwMode="auto">
            <a:xfrm>
              <a:off x="1598403" y="857250"/>
              <a:ext cx="609600" cy="533400"/>
              <a:chOff x="1056" y="3276"/>
              <a:chExt cx="384" cy="336"/>
            </a:xfrm>
          </p:grpSpPr>
          <p:sp>
            <p:nvSpPr>
              <p:cNvPr id="31789" name="Text Box 137"/>
              <p:cNvSpPr txBox="1">
                <a:spLocks noChangeArrowheads="1"/>
              </p:cNvSpPr>
              <p:nvPr/>
            </p:nvSpPr>
            <p:spPr bwMode="auto">
              <a:xfrm>
                <a:off x="1056" y="3312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solidFill>
                      <a:schemeClr val="bg1"/>
                    </a:solidFill>
                  </a:rPr>
                  <a:t>V</a:t>
                </a:r>
                <a:r>
                  <a:rPr lang="en-US" b="1" baseline="-25000">
                    <a:solidFill>
                      <a:schemeClr val="bg1"/>
                    </a:solidFill>
                  </a:rPr>
                  <a:t>gs</a:t>
                </a:r>
              </a:p>
            </p:txBody>
          </p:sp>
          <p:sp>
            <p:nvSpPr>
              <p:cNvPr id="31790" name="Oval 138"/>
              <p:cNvSpPr>
                <a:spLocks noChangeArrowheads="1"/>
              </p:cNvSpPr>
              <p:nvPr/>
            </p:nvSpPr>
            <p:spPr bwMode="auto">
              <a:xfrm>
                <a:off x="1065" y="3276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68" name="Group 157"/>
            <p:cNvGrpSpPr>
              <a:grpSpLocks/>
            </p:cNvGrpSpPr>
            <p:nvPr/>
          </p:nvGrpSpPr>
          <p:grpSpPr bwMode="auto">
            <a:xfrm>
              <a:off x="1155490" y="1676400"/>
              <a:ext cx="2895600" cy="247650"/>
              <a:chOff x="576" y="1242"/>
              <a:chExt cx="1843" cy="192"/>
            </a:xfrm>
          </p:grpSpPr>
          <p:grpSp>
            <p:nvGrpSpPr>
              <p:cNvPr id="31784" name="Group 154"/>
              <p:cNvGrpSpPr>
                <a:grpSpLocks/>
              </p:cNvGrpSpPr>
              <p:nvPr/>
            </p:nvGrpSpPr>
            <p:grpSpPr bwMode="auto">
              <a:xfrm>
                <a:off x="1860" y="1242"/>
                <a:ext cx="78" cy="192"/>
                <a:chOff x="1986" y="765"/>
                <a:chExt cx="78" cy="192"/>
              </a:xfrm>
            </p:grpSpPr>
            <p:sp>
              <p:nvSpPr>
                <p:cNvPr id="31787" name="Line 149"/>
                <p:cNvSpPr>
                  <a:spLocks noChangeShapeType="1"/>
                </p:cNvSpPr>
                <p:nvPr/>
              </p:nvSpPr>
              <p:spPr bwMode="auto">
                <a:xfrm flipV="1">
                  <a:off x="1986" y="804"/>
                  <a:ext cx="0" cy="132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8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064" y="765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85" name="Freeform 153"/>
              <p:cNvSpPr>
                <a:spLocks/>
              </p:cNvSpPr>
              <p:nvPr/>
            </p:nvSpPr>
            <p:spPr bwMode="auto">
              <a:xfrm>
                <a:off x="576" y="1344"/>
                <a:ext cx="1296" cy="1"/>
              </a:xfrm>
              <a:custGeom>
                <a:avLst/>
                <a:gdLst>
                  <a:gd name="T0" fmla="*/ 0 w 1296"/>
                  <a:gd name="T1" fmla="*/ 0 h 1"/>
                  <a:gd name="T2" fmla="*/ 1296 w 1296"/>
                  <a:gd name="T3" fmla="*/ 0 h 1"/>
                  <a:gd name="T4" fmla="*/ 0 60000 65536"/>
                  <a:gd name="T5" fmla="*/ 0 60000 65536"/>
                  <a:gd name="T6" fmla="*/ 0 w 1296"/>
                  <a:gd name="T7" fmla="*/ 0 h 1"/>
                  <a:gd name="T8" fmla="*/ 1296 w 129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96" h="1">
                    <a:moveTo>
                      <a:pt x="0" y="0"/>
                    </a:moveTo>
                    <a:cubicBezTo>
                      <a:pt x="0" y="0"/>
                      <a:pt x="648" y="0"/>
                      <a:pt x="1296" y="0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Line 155"/>
              <p:cNvSpPr>
                <a:spLocks noChangeShapeType="1"/>
              </p:cNvSpPr>
              <p:nvPr/>
            </p:nvSpPr>
            <p:spPr bwMode="auto">
              <a:xfrm>
                <a:off x="1947" y="1344"/>
                <a:ext cx="472" cy="0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69" name="Group 156"/>
            <p:cNvGrpSpPr>
              <a:grpSpLocks/>
            </p:cNvGrpSpPr>
            <p:nvPr/>
          </p:nvGrpSpPr>
          <p:grpSpPr bwMode="auto">
            <a:xfrm>
              <a:off x="1155490" y="1219200"/>
              <a:ext cx="1295400" cy="609600"/>
              <a:chOff x="507" y="717"/>
              <a:chExt cx="915" cy="475"/>
            </a:xfrm>
          </p:grpSpPr>
          <p:sp>
            <p:nvSpPr>
              <p:cNvPr id="31780" name="Line 136"/>
              <p:cNvSpPr>
                <a:spLocks noChangeShapeType="1"/>
              </p:cNvSpPr>
              <p:nvPr/>
            </p:nvSpPr>
            <p:spPr bwMode="auto">
              <a:xfrm rot="21420000" flipV="1">
                <a:off x="1104" y="717"/>
                <a:ext cx="318" cy="147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143"/>
              <p:cNvSpPr>
                <a:spLocks noChangeAspect="1" noChangeShapeType="1"/>
              </p:cNvSpPr>
              <p:nvPr/>
            </p:nvSpPr>
            <p:spPr bwMode="auto">
              <a:xfrm rot="180000" flipV="1">
                <a:off x="507" y="885"/>
                <a:ext cx="530" cy="307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2" name="Line 144"/>
              <p:cNvSpPr>
                <a:spLocks noChangeShapeType="1"/>
              </p:cNvSpPr>
              <p:nvPr/>
            </p:nvSpPr>
            <p:spPr bwMode="auto">
              <a:xfrm>
                <a:off x="1044" y="855"/>
                <a:ext cx="0" cy="8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145"/>
              <p:cNvSpPr>
                <a:spLocks noChangeShapeType="1"/>
              </p:cNvSpPr>
              <p:nvPr/>
            </p:nvSpPr>
            <p:spPr bwMode="auto">
              <a:xfrm>
                <a:off x="1095" y="807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0" name="Group 161"/>
            <p:cNvGrpSpPr>
              <a:grpSpLocks/>
            </p:cNvGrpSpPr>
            <p:nvPr/>
          </p:nvGrpSpPr>
          <p:grpSpPr bwMode="auto">
            <a:xfrm>
              <a:off x="253973" y="4267200"/>
              <a:ext cx="795337" cy="390525"/>
              <a:chOff x="27" y="2688"/>
              <a:chExt cx="501" cy="246"/>
            </a:xfrm>
          </p:grpSpPr>
          <p:sp>
            <p:nvSpPr>
              <p:cNvPr id="31771" name="Freeform 127"/>
              <p:cNvSpPr>
                <a:spLocks/>
              </p:cNvSpPr>
              <p:nvPr/>
            </p:nvSpPr>
            <p:spPr bwMode="auto">
              <a:xfrm>
                <a:off x="144" y="2688"/>
                <a:ext cx="384" cy="96"/>
              </a:xfrm>
              <a:custGeom>
                <a:avLst/>
                <a:gdLst>
                  <a:gd name="T0" fmla="*/ 0 w 384"/>
                  <a:gd name="T1" fmla="*/ 2 h 168"/>
                  <a:gd name="T2" fmla="*/ 288 w 384"/>
                  <a:gd name="T3" fmla="*/ 2 h 168"/>
                  <a:gd name="T4" fmla="*/ 384 w 384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168"/>
                  <a:gd name="T11" fmla="*/ 384 w 384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168">
                    <a:moveTo>
                      <a:pt x="0" y="144"/>
                    </a:moveTo>
                    <a:cubicBezTo>
                      <a:pt x="112" y="156"/>
                      <a:pt x="224" y="168"/>
                      <a:pt x="288" y="144"/>
                    </a:cubicBezTo>
                    <a:cubicBezTo>
                      <a:pt x="352" y="120"/>
                      <a:pt x="368" y="60"/>
                      <a:pt x="384" y="0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72" name="Group 135"/>
              <p:cNvGrpSpPr>
                <a:grpSpLocks/>
              </p:cNvGrpSpPr>
              <p:nvPr/>
            </p:nvGrpSpPr>
            <p:grpSpPr bwMode="auto">
              <a:xfrm>
                <a:off x="27" y="2874"/>
                <a:ext cx="183" cy="60"/>
                <a:chOff x="1152" y="3351"/>
                <a:chExt cx="288" cy="153"/>
              </a:xfrm>
            </p:grpSpPr>
            <p:sp>
              <p:nvSpPr>
                <p:cNvPr id="31774" name="Line 129"/>
                <p:cNvSpPr>
                  <a:spLocks noChangeShapeType="1"/>
                </p:cNvSpPr>
                <p:nvPr/>
              </p:nvSpPr>
              <p:spPr bwMode="auto">
                <a:xfrm>
                  <a:off x="1200" y="33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5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152" y="3360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6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209" y="3360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66" y="3360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8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386" y="3351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9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326" y="3357"/>
                  <a:ext cx="48" cy="144"/>
                </a:xfrm>
                <a:prstGeom prst="line">
                  <a:avLst/>
                </a:prstGeom>
                <a:noFill/>
                <a:ln w="38100">
                  <a:solidFill>
                    <a:srgbClr val="00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73" name="Line 160"/>
              <p:cNvSpPr>
                <a:spLocks noChangeShapeType="1"/>
              </p:cNvSpPr>
              <p:nvPr/>
            </p:nvSpPr>
            <p:spPr bwMode="auto">
              <a:xfrm>
                <a:off x="144" y="2766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62" name="Text Box 116"/>
          <p:cNvSpPr txBox="1">
            <a:spLocks noChangeArrowheads="1"/>
          </p:cNvSpPr>
          <p:nvPr/>
        </p:nvSpPr>
        <p:spPr bwMode="auto">
          <a:xfrm>
            <a:off x="4800600" y="944563"/>
            <a:ext cx="4267200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3 or 4-terminal devices:</a:t>
            </a:r>
          </a:p>
          <a:p>
            <a:pPr marL="284163" indent="-284163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  </a:t>
            </a:r>
            <a:r>
              <a:rPr lang="en-US" sz="2400" b="1" dirty="0">
                <a:solidFill>
                  <a:srgbClr val="7030A0"/>
                </a:solidFill>
                <a:latin typeface="Arial" charset="0"/>
              </a:rPr>
              <a:t>Gate (G), Source (S) and Drain (D).</a:t>
            </a:r>
          </a:p>
          <a:p>
            <a:pPr marL="165100" indent="-1651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Import regions:</a:t>
            </a:r>
            <a:r>
              <a:rPr lang="en-US" sz="2400" b="1" dirty="0">
                <a:solidFill>
                  <a:srgbClr val="025E3B"/>
                </a:solidFill>
                <a:latin typeface="Arial" charset="0"/>
              </a:rPr>
              <a:t> channel, junctions, gate insulator.</a:t>
            </a:r>
          </a:p>
          <a:p>
            <a:pPr marL="165100" indent="-165100">
              <a:spcBef>
                <a:spcPts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Device parameters:</a:t>
            </a:r>
            <a:r>
              <a:rPr lang="en-US" sz="2400" b="1" dirty="0">
                <a:solidFill>
                  <a:srgbClr val="025E3B"/>
                </a:solidFill>
                <a:latin typeface="Arial" charset="0"/>
              </a:rPr>
              <a:t> Gate length (L), device width (W), oxide thickness, channel doping. </a:t>
            </a:r>
          </a:p>
        </p:txBody>
      </p:sp>
      <p:sp>
        <p:nvSpPr>
          <p:cNvPr id="31748" name="Rectangle 117"/>
          <p:cNvSpPr>
            <a:spLocks noChangeArrowheads="1"/>
          </p:cNvSpPr>
          <p:nvPr/>
        </p:nvSpPr>
        <p:spPr bwMode="auto">
          <a:xfrm>
            <a:off x="3962400" y="5106988"/>
            <a:ext cx="5062538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>
              <a:spcBef>
                <a:spcPct val="50000"/>
              </a:spcBef>
              <a:buFontTx/>
              <a:buChar char="•"/>
            </a:pPr>
            <a:r>
              <a:rPr lang="en-US" sz="2200" b="1">
                <a:solidFill>
                  <a:srgbClr val="C00000"/>
                </a:solidFill>
              </a:rPr>
              <a:t>On application of voltages at the gate (V</a:t>
            </a:r>
            <a:r>
              <a:rPr lang="en-US" sz="2200" b="1" baseline="-25000">
                <a:solidFill>
                  <a:srgbClr val="C00000"/>
                </a:solidFill>
              </a:rPr>
              <a:t>G</a:t>
            </a:r>
            <a:r>
              <a:rPr lang="en-US" sz="2200" b="1">
                <a:solidFill>
                  <a:srgbClr val="C00000"/>
                </a:solidFill>
              </a:rPr>
              <a:t>), and S/D regions (V</a:t>
            </a:r>
            <a:r>
              <a:rPr lang="en-US" sz="2200" b="1" baseline="-25000">
                <a:solidFill>
                  <a:srgbClr val="C00000"/>
                </a:solidFill>
              </a:rPr>
              <a:t>DS</a:t>
            </a:r>
            <a:r>
              <a:rPr lang="en-US" sz="2200" b="1">
                <a:solidFill>
                  <a:srgbClr val="C00000"/>
                </a:solidFill>
              </a:rPr>
              <a:t>), current flows through the channel (from S to D). 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914400" y="762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MOSFET schematics</a:t>
            </a:r>
          </a:p>
        </p:txBody>
      </p:sp>
      <p:grpSp>
        <p:nvGrpSpPr>
          <p:cNvPr id="31750" name="Group 113"/>
          <p:cNvGrpSpPr>
            <a:grpSpLocks/>
          </p:cNvGrpSpPr>
          <p:nvPr/>
        </p:nvGrpSpPr>
        <p:grpSpPr bwMode="auto">
          <a:xfrm>
            <a:off x="-12700" y="5243513"/>
            <a:ext cx="3719513" cy="1309687"/>
            <a:chOff x="0" y="2793"/>
            <a:chExt cx="2343" cy="825"/>
          </a:xfrm>
        </p:grpSpPr>
        <p:grpSp>
          <p:nvGrpSpPr>
            <p:cNvPr id="31751" name="Group 94"/>
            <p:cNvGrpSpPr>
              <a:grpSpLocks/>
            </p:cNvGrpSpPr>
            <p:nvPr/>
          </p:nvGrpSpPr>
          <p:grpSpPr bwMode="auto">
            <a:xfrm>
              <a:off x="364" y="2802"/>
              <a:ext cx="1968" cy="816"/>
              <a:chOff x="288" y="2880"/>
              <a:chExt cx="1968" cy="816"/>
            </a:xfrm>
          </p:grpSpPr>
          <p:sp>
            <p:nvSpPr>
              <p:cNvPr id="31759" name="Line 96"/>
              <p:cNvSpPr>
                <a:spLocks noChangeShapeType="1"/>
              </p:cNvSpPr>
              <p:nvPr/>
            </p:nvSpPr>
            <p:spPr bwMode="auto">
              <a:xfrm>
                <a:off x="288" y="3696"/>
                <a:ext cx="1968" cy="0"/>
              </a:xfrm>
              <a:prstGeom prst="line">
                <a:avLst/>
              </a:prstGeom>
              <a:noFill/>
              <a:ln w="31750">
                <a:solidFill>
                  <a:srgbClr val="00FFFF"/>
                </a:solidFill>
                <a:round/>
                <a:headEnd/>
                <a:tailEnd/>
              </a:ln>
              <a:scene3d>
                <a:camera prst="legacyObliqueTopRight">
                  <a:rot lat="60000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31760" name="Line 95"/>
              <p:cNvSpPr>
                <a:spLocks noChangeShapeType="1"/>
              </p:cNvSpPr>
              <p:nvPr/>
            </p:nvSpPr>
            <p:spPr bwMode="auto">
              <a:xfrm>
                <a:off x="288" y="2880"/>
                <a:ext cx="0" cy="816"/>
              </a:xfrm>
              <a:prstGeom prst="line">
                <a:avLst/>
              </a:prstGeom>
              <a:noFill/>
              <a:ln w="31750">
                <a:solidFill>
                  <a:srgbClr val="00FF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FF"/>
                </a:extrusionClr>
              </a:sp3d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  <p:sp>
          <p:nvSpPr>
            <p:cNvPr id="31752" name="Line 99"/>
            <p:cNvSpPr>
              <a:spLocks noChangeShapeType="1"/>
            </p:cNvSpPr>
            <p:nvPr/>
          </p:nvSpPr>
          <p:spPr bwMode="auto">
            <a:xfrm flipH="1">
              <a:off x="364" y="3305"/>
              <a:ext cx="1025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Text Box 102"/>
            <p:cNvSpPr txBox="1">
              <a:spLocks noChangeArrowheads="1"/>
            </p:cNvSpPr>
            <p:nvPr/>
          </p:nvSpPr>
          <p:spPr bwMode="auto">
            <a:xfrm rot="-1209105">
              <a:off x="0" y="312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N_</a:t>
              </a:r>
              <a:r>
                <a:rPr lang="en-US" baseline="-25000">
                  <a:solidFill>
                    <a:srgbClr val="C00000"/>
                  </a:solidFill>
                </a:rPr>
                <a:t>sub</a:t>
              </a:r>
            </a:p>
          </p:txBody>
        </p:sp>
        <p:sp>
          <p:nvSpPr>
            <p:cNvPr id="31754" name="Freeform 105"/>
            <p:cNvSpPr>
              <a:spLocks/>
            </p:cNvSpPr>
            <p:nvPr/>
          </p:nvSpPr>
          <p:spPr bwMode="auto">
            <a:xfrm>
              <a:off x="255" y="2880"/>
              <a:ext cx="993" cy="711"/>
            </a:xfrm>
            <a:custGeom>
              <a:avLst/>
              <a:gdLst>
                <a:gd name="T0" fmla="*/ 0 w 1296"/>
                <a:gd name="T1" fmla="*/ 14 h 840"/>
                <a:gd name="T2" fmla="*/ 129 w 1296"/>
                <a:gd name="T3" fmla="*/ 14 h 840"/>
                <a:gd name="T4" fmla="*/ 195 w 1296"/>
                <a:gd name="T5" fmla="*/ 102 h 840"/>
                <a:gd name="T6" fmla="*/ 238 w 1296"/>
                <a:gd name="T7" fmla="*/ 131 h 840"/>
                <a:gd name="T8" fmla="*/ 303 w 1296"/>
                <a:gd name="T9" fmla="*/ 131 h 840"/>
                <a:gd name="T10" fmla="*/ 324 w 1296"/>
                <a:gd name="T11" fmla="*/ 277 h 840"/>
                <a:gd name="T12" fmla="*/ 346 w 1296"/>
                <a:gd name="T13" fmla="*/ 422 h 840"/>
                <a:gd name="T14" fmla="*/ 346 w 1296"/>
                <a:gd name="T15" fmla="*/ 510 h 840"/>
                <a:gd name="T16" fmla="*/ 346 w 1296"/>
                <a:gd name="T17" fmla="*/ 422 h 840"/>
                <a:gd name="T18" fmla="*/ 367 w 1296"/>
                <a:gd name="T19" fmla="*/ 334 h 840"/>
                <a:gd name="T20" fmla="*/ 432 w 1296"/>
                <a:gd name="T21" fmla="*/ 306 h 840"/>
                <a:gd name="T22" fmla="*/ 583 w 1296"/>
                <a:gd name="T23" fmla="*/ 306 h 8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6"/>
                <a:gd name="T37" fmla="*/ 0 h 840"/>
                <a:gd name="T38" fmla="*/ 1296 w 1296"/>
                <a:gd name="T39" fmla="*/ 840 h 8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6" h="840">
                  <a:moveTo>
                    <a:pt x="0" y="24"/>
                  </a:moveTo>
                  <a:cubicBezTo>
                    <a:pt x="108" y="12"/>
                    <a:pt x="216" y="0"/>
                    <a:pt x="288" y="24"/>
                  </a:cubicBezTo>
                  <a:cubicBezTo>
                    <a:pt x="360" y="48"/>
                    <a:pt x="392" y="136"/>
                    <a:pt x="432" y="168"/>
                  </a:cubicBezTo>
                  <a:cubicBezTo>
                    <a:pt x="472" y="200"/>
                    <a:pt x="488" y="208"/>
                    <a:pt x="528" y="216"/>
                  </a:cubicBezTo>
                  <a:cubicBezTo>
                    <a:pt x="568" y="224"/>
                    <a:pt x="640" y="176"/>
                    <a:pt x="672" y="216"/>
                  </a:cubicBezTo>
                  <a:cubicBezTo>
                    <a:pt x="704" y="256"/>
                    <a:pt x="704" y="376"/>
                    <a:pt x="720" y="456"/>
                  </a:cubicBezTo>
                  <a:cubicBezTo>
                    <a:pt x="736" y="536"/>
                    <a:pt x="760" y="632"/>
                    <a:pt x="768" y="696"/>
                  </a:cubicBezTo>
                  <a:cubicBezTo>
                    <a:pt x="776" y="760"/>
                    <a:pt x="768" y="840"/>
                    <a:pt x="768" y="840"/>
                  </a:cubicBezTo>
                  <a:cubicBezTo>
                    <a:pt x="768" y="840"/>
                    <a:pt x="760" y="744"/>
                    <a:pt x="768" y="696"/>
                  </a:cubicBezTo>
                  <a:cubicBezTo>
                    <a:pt x="776" y="648"/>
                    <a:pt x="784" y="584"/>
                    <a:pt x="816" y="552"/>
                  </a:cubicBezTo>
                  <a:cubicBezTo>
                    <a:pt x="848" y="520"/>
                    <a:pt x="880" y="512"/>
                    <a:pt x="960" y="504"/>
                  </a:cubicBezTo>
                  <a:cubicBezTo>
                    <a:pt x="1040" y="496"/>
                    <a:pt x="1168" y="500"/>
                    <a:pt x="1296" y="504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1755" name="Freeform 106"/>
            <p:cNvSpPr>
              <a:spLocks/>
            </p:cNvSpPr>
            <p:nvPr/>
          </p:nvSpPr>
          <p:spPr bwMode="auto">
            <a:xfrm flipH="1">
              <a:off x="1256" y="2880"/>
              <a:ext cx="1087" cy="711"/>
            </a:xfrm>
            <a:custGeom>
              <a:avLst/>
              <a:gdLst>
                <a:gd name="T0" fmla="*/ 0 w 1296"/>
                <a:gd name="T1" fmla="*/ 14 h 840"/>
                <a:gd name="T2" fmla="*/ 170 w 1296"/>
                <a:gd name="T3" fmla="*/ 14 h 840"/>
                <a:gd name="T4" fmla="*/ 255 w 1296"/>
                <a:gd name="T5" fmla="*/ 102 h 840"/>
                <a:gd name="T6" fmla="*/ 312 w 1296"/>
                <a:gd name="T7" fmla="*/ 131 h 840"/>
                <a:gd name="T8" fmla="*/ 397 w 1296"/>
                <a:gd name="T9" fmla="*/ 131 h 840"/>
                <a:gd name="T10" fmla="*/ 425 w 1296"/>
                <a:gd name="T11" fmla="*/ 277 h 840"/>
                <a:gd name="T12" fmla="*/ 453 w 1296"/>
                <a:gd name="T13" fmla="*/ 422 h 840"/>
                <a:gd name="T14" fmla="*/ 453 w 1296"/>
                <a:gd name="T15" fmla="*/ 510 h 840"/>
                <a:gd name="T16" fmla="*/ 453 w 1296"/>
                <a:gd name="T17" fmla="*/ 422 h 840"/>
                <a:gd name="T18" fmla="*/ 481 w 1296"/>
                <a:gd name="T19" fmla="*/ 334 h 840"/>
                <a:gd name="T20" fmla="*/ 566 w 1296"/>
                <a:gd name="T21" fmla="*/ 306 h 840"/>
                <a:gd name="T22" fmla="*/ 765 w 1296"/>
                <a:gd name="T23" fmla="*/ 306 h 8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6"/>
                <a:gd name="T37" fmla="*/ 0 h 840"/>
                <a:gd name="T38" fmla="*/ 1296 w 1296"/>
                <a:gd name="T39" fmla="*/ 840 h 8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6" h="840">
                  <a:moveTo>
                    <a:pt x="0" y="24"/>
                  </a:moveTo>
                  <a:cubicBezTo>
                    <a:pt x="108" y="12"/>
                    <a:pt x="216" y="0"/>
                    <a:pt x="288" y="24"/>
                  </a:cubicBezTo>
                  <a:cubicBezTo>
                    <a:pt x="360" y="48"/>
                    <a:pt x="392" y="136"/>
                    <a:pt x="432" y="168"/>
                  </a:cubicBezTo>
                  <a:cubicBezTo>
                    <a:pt x="472" y="200"/>
                    <a:pt x="488" y="208"/>
                    <a:pt x="528" y="216"/>
                  </a:cubicBezTo>
                  <a:cubicBezTo>
                    <a:pt x="568" y="224"/>
                    <a:pt x="640" y="176"/>
                    <a:pt x="672" y="216"/>
                  </a:cubicBezTo>
                  <a:cubicBezTo>
                    <a:pt x="704" y="256"/>
                    <a:pt x="704" y="376"/>
                    <a:pt x="720" y="456"/>
                  </a:cubicBezTo>
                  <a:cubicBezTo>
                    <a:pt x="736" y="536"/>
                    <a:pt x="760" y="632"/>
                    <a:pt x="768" y="696"/>
                  </a:cubicBezTo>
                  <a:cubicBezTo>
                    <a:pt x="776" y="760"/>
                    <a:pt x="768" y="840"/>
                    <a:pt x="768" y="840"/>
                  </a:cubicBezTo>
                  <a:cubicBezTo>
                    <a:pt x="768" y="840"/>
                    <a:pt x="760" y="744"/>
                    <a:pt x="768" y="696"/>
                  </a:cubicBezTo>
                  <a:cubicBezTo>
                    <a:pt x="776" y="648"/>
                    <a:pt x="784" y="584"/>
                    <a:pt x="816" y="552"/>
                  </a:cubicBezTo>
                  <a:cubicBezTo>
                    <a:pt x="848" y="520"/>
                    <a:pt x="880" y="512"/>
                    <a:pt x="960" y="504"/>
                  </a:cubicBezTo>
                  <a:cubicBezTo>
                    <a:pt x="1040" y="496"/>
                    <a:pt x="1168" y="500"/>
                    <a:pt x="1296" y="504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33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31756" name="Text Box 103"/>
            <p:cNvSpPr txBox="1">
              <a:spLocks noChangeArrowheads="1"/>
            </p:cNvSpPr>
            <p:nvPr/>
          </p:nvSpPr>
          <p:spPr bwMode="auto">
            <a:xfrm>
              <a:off x="976" y="308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N_</a:t>
              </a:r>
              <a:r>
                <a:rPr lang="en-US" baseline="-25000">
                  <a:solidFill>
                    <a:srgbClr val="C00000"/>
                  </a:solidFill>
                </a:rPr>
                <a:t>channel</a:t>
              </a:r>
            </a:p>
          </p:txBody>
        </p:sp>
        <p:sp>
          <p:nvSpPr>
            <p:cNvPr id="31757" name="Text Box 101"/>
            <p:cNvSpPr txBox="1">
              <a:spLocks noChangeArrowheads="1"/>
            </p:cNvSpPr>
            <p:nvPr/>
          </p:nvSpPr>
          <p:spPr bwMode="auto">
            <a:xfrm rot="-1726059">
              <a:off x="67" y="279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00000"/>
                  </a:solidFill>
                </a:rPr>
                <a:t>N_</a:t>
              </a:r>
              <a:r>
                <a:rPr lang="en-US" baseline="-25000">
                  <a:solidFill>
                    <a:srgbClr val="C00000"/>
                  </a:solidFill>
                </a:rPr>
                <a:t>S/D</a:t>
              </a:r>
            </a:p>
          </p:txBody>
        </p:sp>
        <p:sp>
          <p:nvSpPr>
            <p:cNvPr id="31758" name="Line 100"/>
            <p:cNvSpPr>
              <a:spLocks noChangeShapeType="1"/>
            </p:cNvSpPr>
            <p:nvPr/>
          </p:nvSpPr>
          <p:spPr bwMode="auto">
            <a:xfrm flipH="1">
              <a:off x="336" y="2832"/>
              <a:ext cx="91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990600" y="762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Basic processing modules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490538" y="1219200"/>
            <a:ext cx="8297862" cy="4495800"/>
            <a:chOff x="309" y="768"/>
            <a:chExt cx="5227" cy="2832"/>
          </a:xfrm>
        </p:grpSpPr>
        <p:grpSp>
          <p:nvGrpSpPr>
            <p:cNvPr id="32772" name="Group 4"/>
            <p:cNvGrpSpPr>
              <a:grpSpLocks/>
            </p:cNvGrpSpPr>
            <p:nvPr/>
          </p:nvGrpSpPr>
          <p:grpSpPr bwMode="auto">
            <a:xfrm>
              <a:off x="2016" y="1496"/>
              <a:ext cx="1632" cy="1056"/>
              <a:chOff x="2016" y="1496"/>
              <a:chExt cx="1632" cy="1056"/>
            </a:xfrm>
          </p:grpSpPr>
          <p:sp>
            <p:nvSpPr>
              <p:cNvPr id="106" name="Oval 5"/>
              <p:cNvSpPr>
                <a:spLocks noChangeArrowheads="1"/>
              </p:cNvSpPr>
              <p:nvPr/>
            </p:nvSpPr>
            <p:spPr bwMode="auto">
              <a:xfrm>
                <a:off x="2016" y="1496"/>
                <a:ext cx="1632" cy="1056"/>
              </a:xfrm>
              <a:prstGeom prst="ellipse">
                <a:avLst/>
              </a:prstGeom>
              <a:solidFill>
                <a:srgbClr val="2FE15E"/>
              </a:solidFill>
              <a:ln w="38100" cmpd="dbl">
                <a:solidFill>
                  <a:srgbClr val="2FE15E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FF33CC"/>
                  </a:solidFill>
                </a:endParaRPr>
              </a:p>
            </p:txBody>
          </p:sp>
          <p:sp>
            <p:nvSpPr>
              <p:cNvPr id="32790" name="Rectangle 6"/>
              <p:cNvSpPr>
                <a:spLocks noChangeArrowheads="1"/>
              </p:cNvSpPr>
              <p:nvPr/>
            </p:nvSpPr>
            <p:spPr bwMode="auto">
              <a:xfrm>
                <a:off x="2112" y="1536"/>
                <a:ext cx="1480" cy="8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b="1">
                    <a:solidFill>
                      <a:srgbClr val="CC3300"/>
                    </a:solidFill>
                  </a:rPr>
                  <a:t>Cleaning, Etching &amp; Lithography</a:t>
                </a:r>
              </a:p>
            </p:txBody>
          </p:sp>
        </p:grpSp>
        <p:sp>
          <p:nvSpPr>
            <p:cNvPr id="32773" name="Rectangle 7"/>
            <p:cNvSpPr>
              <a:spLocks noChangeArrowheads="1"/>
            </p:cNvSpPr>
            <p:nvPr/>
          </p:nvSpPr>
          <p:spPr bwMode="auto">
            <a:xfrm>
              <a:off x="4080" y="2361"/>
              <a:ext cx="12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Annealing</a:t>
              </a:r>
            </a:p>
          </p:txBody>
        </p:sp>
        <p:sp>
          <p:nvSpPr>
            <p:cNvPr id="32774" name="Rectangle 8"/>
            <p:cNvSpPr>
              <a:spLocks noChangeArrowheads="1"/>
            </p:cNvSpPr>
            <p:nvPr/>
          </p:nvSpPr>
          <p:spPr bwMode="auto">
            <a:xfrm>
              <a:off x="3936" y="3249"/>
              <a:ext cx="14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Metallization</a:t>
              </a:r>
            </a:p>
          </p:txBody>
        </p:sp>
        <p:sp>
          <p:nvSpPr>
            <p:cNvPr id="32775" name="Rectangle 9"/>
            <p:cNvSpPr>
              <a:spLocks noChangeArrowheads="1"/>
            </p:cNvSpPr>
            <p:nvPr/>
          </p:nvSpPr>
          <p:spPr bwMode="auto">
            <a:xfrm>
              <a:off x="417" y="3273"/>
              <a:ext cx="13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Silicidation</a:t>
              </a:r>
            </a:p>
          </p:txBody>
        </p:sp>
        <p:sp>
          <p:nvSpPr>
            <p:cNvPr id="32776" name="Rectangle 10"/>
            <p:cNvSpPr>
              <a:spLocks noChangeArrowheads="1"/>
            </p:cNvSpPr>
            <p:nvPr/>
          </p:nvSpPr>
          <p:spPr bwMode="auto">
            <a:xfrm>
              <a:off x="309" y="2457"/>
              <a:ext cx="12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Deposition</a:t>
              </a:r>
            </a:p>
          </p:txBody>
        </p:sp>
        <p:sp>
          <p:nvSpPr>
            <p:cNvPr id="32777" name="Rectangle 11"/>
            <p:cNvSpPr>
              <a:spLocks noChangeArrowheads="1"/>
            </p:cNvSpPr>
            <p:nvPr/>
          </p:nvSpPr>
          <p:spPr bwMode="auto">
            <a:xfrm>
              <a:off x="4087" y="840"/>
              <a:ext cx="14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Implantation</a:t>
              </a:r>
            </a:p>
          </p:txBody>
        </p:sp>
        <p:sp>
          <p:nvSpPr>
            <p:cNvPr id="32778" name="Rectangle 12"/>
            <p:cNvSpPr>
              <a:spLocks noChangeArrowheads="1"/>
            </p:cNvSpPr>
            <p:nvPr/>
          </p:nvSpPr>
          <p:spPr bwMode="auto">
            <a:xfrm>
              <a:off x="432" y="768"/>
              <a:ext cx="11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Oxidation</a:t>
              </a:r>
            </a:p>
          </p:txBody>
        </p:sp>
        <p:sp>
          <p:nvSpPr>
            <p:cNvPr id="32779" name="Rectangle 13"/>
            <p:cNvSpPr>
              <a:spLocks noChangeArrowheads="1"/>
            </p:cNvSpPr>
            <p:nvPr/>
          </p:nvSpPr>
          <p:spPr bwMode="auto">
            <a:xfrm>
              <a:off x="4088" y="1744"/>
              <a:ext cx="12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Activation</a:t>
              </a:r>
            </a:p>
          </p:txBody>
        </p:sp>
        <p:sp>
          <p:nvSpPr>
            <p:cNvPr id="32780" name="Rectangle 14"/>
            <p:cNvSpPr>
              <a:spLocks noChangeArrowheads="1"/>
            </p:cNvSpPr>
            <p:nvPr/>
          </p:nvSpPr>
          <p:spPr bwMode="auto">
            <a:xfrm>
              <a:off x="480" y="1664"/>
              <a:ext cx="10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2800" b="1">
                  <a:solidFill>
                    <a:srgbClr val="3333CC"/>
                  </a:solidFill>
                </a:rPr>
                <a:t>Diffusion</a:t>
              </a:r>
            </a:p>
          </p:txBody>
        </p:sp>
        <p:sp>
          <p:nvSpPr>
            <p:cNvPr id="32781" name="Line 15"/>
            <p:cNvSpPr>
              <a:spLocks noChangeShapeType="1"/>
            </p:cNvSpPr>
            <p:nvPr/>
          </p:nvSpPr>
          <p:spPr bwMode="auto">
            <a:xfrm flipH="1" flipV="1">
              <a:off x="1584" y="1104"/>
              <a:ext cx="576" cy="624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6"/>
            <p:cNvSpPr>
              <a:spLocks noChangeShapeType="1"/>
            </p:cNvSpPr>
            <p:nvPr/>
          </p:nvSpPr>
          <p:spPr bwMode="auto">
            <a:xfrm flipH="1">
              <a:off x="1728" y="2400"/>
              <a:ext cx="528" cy="912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7"/>
            <p:cNvSpPr>
              <a:spLocks noChangeShapeType="1"/>
            </p:cNvSpPr>
            <p:nvPr/>
          </p:nvSpPr>
          <p:spPr bwMode="auto">
            <a:xfrm flipH="1" flipV="1">
              <a:off x="1584" y="1824"/>
              <a:ext cx="480" cy="96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18"/>
            <p:cNvSpPr>
              <a:spLocks noChangeShapeType="1"/>
            </p:cNvSpPr>
            <p:nvPr/>
          </p:nvSpPr>
          <p:spPr bwMode="auto">
            <a:xfrm flipH="1">
              <a:off x="1584" y="2160"/>
              <a:ext cx="480" cy="2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19"/>
            <p:cNvSpPr>
              <a:spLocks noChangeShapeType="1"/>
            </p:cNvSpPr>
            <p:nvPr/>
          </p:nvSpPr>
          <p:spPr bwMode="auto">
            <a:xfrm flipV="1">
              <a:off x="3456" y="1152"/>
              <a:ext cx="624" cy="52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20"/>
            <p:cNvSpPr>
              <a:spLocks noChangeShapeType="1"/>
            </p:cNvSpPr>
            <p:nvPr/>
          </p:nvSpPr>
          <p:spPr bwMode="auto">
            <a:xfrm flipV="1">
              <a:off x="3600" y="1920"/>
              <a:ext cx="480" cy="96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21"/>
            <p:cNvSpPr>
              <a:spLocks noChangeShapeType="1"/>
            </p:cNvSpPr>
            <p:nvPr/>
          </p:nvSpPr>
          <p:spPr bwMode="auto">
            <a:xfrm>
              <a:off x="3584" y="2256"/>
              <a:ext cx="480" cy="2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22"/>
            <p:cNvSpPr>
              <a:spLocks noChangeShapeType="1"/>
            </p:cNvSpPr>
            <p:nvPr/>
          </p:nvSpPr>
          <p:spPr bwMode="auto">
            <a:xfrm>
              <a:off x="3392" y="2416"/>
              <a:ext cx="544" cy="84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985</Words>
  <Application>Microsoft Office PowerPoint</Application>
  <PresentationFormat>On-screen Show (4:3)</PresentationFormat>
  <Paragraphs>256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Arial Rounded MT Bold</vt:lpstr>
      <vt:lpstr>Blackadder ITC</vt:lpstr>
      <vt:lpstr>Calibri</vt:lpstr>
      <vt:lpstr>Franklin Gothic Medium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Centrino</dc:creator>
  <cp:lastModifiedBy>Sanatan Chattopadhyay</cp:lastModifiedBy>
  <cp:revision>753</cp:revision>
  <dcterms:created xsi:type="dcterms:W3CDTF">2013-07-17T15:40:06Z</dcterms:created>
  <dcterms:modified xsi:type="dcterms:W3CDTF">2021-12-09T04:30:44Z</dcterms:modified>
</cp:coreProperties>
</file>