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395" r:id="rId3"/>
    <p:sldId id="384" r:id="rId4"/>
    <p:sldId id="385" r:id="rId5"/>
    <p:sldId id="386" r:id="rId6"/>
    <p:sldId id="380" r:id="rId7"/>
    <p:sldId id="378" r:id="rId8"/>
    <p:sldId id="388" r:id="rId9"/>
    <p:sldId id="389" r:id="rId10"/>
    <p:sldId id="391" r:id="rId11"/>
    <p:sldId id="399" r:id="rId12"/>
    <p:sldId id="400" r:id="rId13"/>
    <p:sldId id="401" r:id="rId14"/>
    <p:sldId id="402" r:id="rId15"/>
    <p:sldId id="387" r:id="rId16"/>
    <p:sldId id="403" r:id="rId17"/>
    <p:sldId id="404" r:id="rId18"/>
    <p:sldId id="392" r:id="rId19"/>
    <p:sldId id="393" r:id="rId20"/>
    <p:sldId id="394" r:id="rId21"/>
    <p:sldId id="379" r:id="rId22"/>
    <p:sldId id="398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CC3300"/>
    <a:srgbClr val="FF0000"/>
    <a:srgbClr val="339933"/>
    <a:srgbClr val="800000"/>
    <a:srgbClr val="0033CC"/>
    <a:srgbClr val="009999"/>
    <a:srgbClr val="0066CC"/>
    <a:srgbClr val="00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9476" autoAdjust="0"/>
  </p:normalViewPr>
  <p:slideViewPr>
    <p:cSldViewPr>
      <p:cViewPr varScale="1">
        <p:scale>
          <a:sx n="83" d="100"/>
          <a:sy n="83" d="100"/>
        </p:scale>
        <p:origin x="126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wmf"/><Relationship Id="rId4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9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7.w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B5C90-D471-4A6C-9C79-9800C34EA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DFC81-393E-4800-A745-C2838DF030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490D5-CC1F-40FD-BABC-296E55BBC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42C91-6FC0-43D0-AA15-94F32A3CB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EFBA5-E640-4083-8946-83FC550B3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05991-13E4-4C87-9215-C8D644801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9BB93-FB95-4894-BC7E-955D5E4ED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9EA5-74E0-4BDA-BD45-24F541552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6B844-2399-4E28-98EC-E03E81B57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737EE-8709-40A5-8582-9DCC66155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E5EB9-8CE3-43EE-9B8F-06012EF4B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DDE33-F67B-4325-8FEE-2423A0BFC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../../JU_Refresher's_Course/2015/SC_Lecture%20JU%20Layout.ppt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2B12C2B8-3BCB-48DB-ACB8-B26E65BC3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4341" name="Picture 8" descr="cu logo">
            <a:hlinkClick r:id="rId14" action="ppaction://hlinkpres?slideindex=1&amp;slidetitle=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12700"/>
            <a:ext cx="838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990600" y="762000"/>
            <a:ext cx="8001000" cy="0"/>
          </a:xfrm>
          <a:prstGeom prst="line">
            <a:avLst/>
          </a:prstGeom>
          <a:noFill/>
          <a:ln w="57150" cmpd="thickThin">
            <a:solidFill>
              <a:srgbClr val="C885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58" name="AutoShape 34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6858000"/>
          </a:xfrm>
          <a:prstGeom prst="foldedCorner">
            <a:avLst>
              <a:gd name="adj" fmla="val 12500"/>
            </a:avLst>
          </a:prstGeom>
          <a:solidFill>
            <a:srgbClr val="CCFFCC">
              <a:alpha val="17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9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e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00464" y="990600"/>
            <a:ext cx="87630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>
                <a:solidFill>
                  <a:srgbClr val="CC3300"/>
                </a:solidFill>
              </a:rPr>
              <a:t>Capacitance of the </a:t>
            </a:r>
          </a:p>
          <a:p>
            <a:pPr algn="ctr"/>
            <a:r>
              <a:rPr lang="en-US" sz="4000" b="1">
                <a:solidFill>
                  <a:srgbClr val="006600"/>
                </a:solidFill>
              </a:rPr>
              <a:t>metal-oxide-semiconductor (MOS)</a:t>
            </a:r>
            <a:r>
              <a:rPr lang="en-US" sz="4400" b="1">
                <a:solidFill>
                  <a:srgbClr val="CC3300"/>
                </a:solidFill>
              </a:rPr>
              <a:t> structure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476500" y="3657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02060"/>
                </a:solidFill>
                <a:latin typeface="+mn-lt"/>
              </a:rPr>
              <a:t>Dr. </a:t>
            </a:r>
            <a:r>
              <a:rPr lang="en-US" sz="2400" b="1" dirty="0" err="1">
                <a:solidFill>
                  <a:srgbClr val="002060"/>
                </a:solidFill>
                <a:latin typeface="+mn-lt"/>
              </a:rPr>
              <a:t>Sanatan</a:t>
            </a:r>
            <a:r>
              <a:rPr lang="en-US" sz="2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+mn-lt"/>
              </a:rPr>
              <a:t>Chattopadhyay</a:t>
            </a:r>
            <a:endParaRPr lang="en-US" sz="2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2000" y="4215825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rgbClr val="336600"/>
                </a:solidFill>
                <a:latin typeface="+mj-lt"/>
              </a:rPr>
              <a:t>Department of Electronic Science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52600" y="4814888"/>
            <a:ext cx="609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C00000"/>
                </a:solidFill>
                <a:latin typeface="Arial Black" pitchFamily="34" charset="0"/>
              </a:rPr>
              <a:t>University of Calcutta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F59CE255-63C7-4E43-852F-747DA327B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914400"/>
            <a:ext cx="4114800" cy="2895600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5043" name="Rectangle 2">
            <a:extLst>
              <a:ext uri="{FF2B5EF4-FFF2-40B4-BE49-F238E27FC236}">
                <a16:creationId xmlns:a16="http://schemas.microsoft.com/office/drawing/2014/main" id="{7A665852-F754-4C9B-85B1-06373EDB5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0650"/>
            <a:ext cx="786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06600"/>
                </a:solidFill>
              </a:rPr>
              <a:t>Derivation: space charge</a:t>
            </a:r>
          </a:p>
        </p:txBody>
      </p:sp>
      <p:graphicFrame>
        <p:nvGraphicFramePr>
          <p:cNvPr id="215044" name="Picture 1">
            <a:extLst>
              <a:ext uri="{FF2B5EF4-FFF2-40B4-BE49-F238E27FC236}">
                <a16:creationId xmlns:a16="http://schemas.microsoft.com/office/drawing/2014/main" id="{5B66C68D-5A70-42DC-85BD-FF7CE0791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668463"/>
          <a:ext cx="38862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Equation" r:id="rId3" imgW="1740655" imgH="368460" progId="Equation.3">
                  <p:embed/>
                </p:oleObj>
              </mc:Choice>
              <mc:Fallback>
                <p:oleObj name="Equation" r:id="rId3" imgW="1740655" imgH="368460" progId="Equation.3">
                  <p:embed/>
                  <p:pic>
                    <p:nvPicPr>
                      <p:cNvPr id="215044" name="Picture 1">
                        <a:extLst>
                          <a:ext uri="{FF2B5EF4-FFF2-40B4-BE49-F238E27FC236}">
                            <a16:creationId xmlns:a16="http://schemas.microsoft.com/office/drawing/2014/main" id="{5B66C68D-5A70-42DC-85BD-FF7CE07914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68463"/>
                        <a:ext cx="3886200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6" name="Picture 2">
            <a:extLst>
              <a:ext uri="{FF2B5EF4-FFF2-40B4-BE49-F238E27FC236}">
                <a16:creationId xmlns:a16="http://schemas.microsoft.com/office/drawing/2014/main" id="{18AC4F17-062D-467A-9775-96F3DB73C3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841625"/>
          <a:ext cx="4038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Equation" r:id="rId5" imgW="1880416" imgH="368460" progId="Equation.3">
                  <p:embed/>
                </p:oleObj>
              </mc:Choice>
              <mc:Fallback>
                <p:oleObj name="Equation" r:id="rId5" imgW="1880416" imgH="368460" progId="Equation.3">
                  <p:embed/>
                  <p:pic>
                    <p:nvPicPr>
                      <p:cNvPr id="215046" name="Picture 2">
                        <a:extLst>
                          <a:ext uri="{FF2B5EF4-FFF2-40B4-BE49-F238E27FC236}">
                            <a16:creationId xmlns:a16="http://schemas.microsoft.com/office/drawing/2014/main" id="{18AC4F17-062D-467A-9775-96F3DB73C3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41625"/>
                        <a:ext cx="403860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7" name="Rectangle 7">
            <a:extLst>
              <a:ext uri="{FF2B5EF4-FFF2-40B4-BE49-F238E27FC236}">
                <a16:creationId xmlns:a16="http://schemas.microsoft.com/office/drawing/2014/main" id="{FD24B9DE-29AA-4B82-81E6-8C65DA1B9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08438"/>
            <a:ext cx="87630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Aft>
                <a:spcPct val="40000"/>
              </a:spcAft>
            </a:pPr>
            <a:r>
              <a:rPr lang="en-US" altLang="en-US" sz="2200" b="1">
                <a:solidFill>
                  <a:srgbClr val="009900"/>
                </a:solidFill>
              </a:rPr>
              <a:t>Where </a:t>
            </a:r>
            <a:r>
              <a:rPr lang="en-US" altLang="en-US" sz="2200" b="1" i="1">
                <a:solidFill>
                  <a:srgbClr val="009900"/>
                </a:solidFill>
                <a:sym typeface="Symbol" panose="05050102010706020507" pitchFamily="18" charset="2"/>
              </a:rPr>
              <a:t></a:t>
            </a:r>
            <a:r>
              <a:rPr lang="en-US" altLang="en-US" sz="2200" b="1" i="1" baseline="-25000">
                <a:solidFill>
                  <a:srgbClr val="009900"/>
                </a:solidFill>
              </a:rPr>
              <a:t>s</a:t>
            </a:r>
            <a:r>
              <a:rPr lang="en-US" altLang="en-US" sz="2200" b="1">
                <a:solidFill>
                  <a:srgbClr val="009900"/>
                </a:solidFill>
                <a:sym typeface="Symbol" panose="05050102010706020507" pitchFamily="18" charset="2"/>
              </a:rPr>
              <a:t> is ‘</a:t>
            </a:r>
            <a:r>
              <a:rPr lang="en-US" altLang="en-US" sz="2200" b="1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200" b="1">
                <a:solidFill>
                  <a:srgbClr val="009900"/>
                </a:solidFill>
                <a:sym typeface="Symbol" panose="05050102010706020507" pitchFamily="18" charset="2"/>
              </a:rPr>
              <a:t>’ when the band is bent downward, </a:t>
            </a:r>
            <a:r>
              <a:rPr lang="en-US" altLang="en-US" sz="2200" b="1" i="1">
                <a:solidFill>
                  <a:srgbClr val="0099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200" b="1" i="1" baseline="-25000">
                <a:solidFill>
                  <a:srgbClr val="009900"/>
                </a:solidFill>
                <a:sym typeface="Symbol" panose="05050102010706020507" pitchFamily="18" charset="2"/>
              </a:rPr>
              <a:t>po</a:t>
            </a:r>
            <a:r>
              <a:rPr lang="en-US" altLang="en-US" sz="2200" b="1">
                <a:solidFill>
                  <a:srgbClr val="009900"/>
                </a:solidFill>
                <a:sym typeface="Symbol" panose="05050102010706020507" pitchFamily="18" charset="2"/>
              </a:rPr>
              <a:t> and </a:t>
            </a:r>
            <a:r>
              <a:rPr lang="en-US" altLang="en-US" sz="2200" b="1" i="1">
                <a:solidFill>
                  <a:srgbClr val="009900"/>
                </a:solidFill>
                <a:sym typeface="Symbol" panose="05050102010706020507" pitchFamily="18" charset="2"/>
              </a:rPr>
              <a:t>p</a:t>
            </a:r>
            <a:r>
              <a:rPr lang="en-US" altLang="en-US" sz="2200" b="1" i="1" baseline="-25000">
                <a:solidFill>
                  <a:srgbClr val="009900"/>
                </a:solidFill>
                <a:sym typeface="Symbol" panose="05050102010706020507" pitchFamily="18" charset="2"/>
              </a:rPr>
              <a:t>po</a:t>
            </a:r>
            <a:r>
              <a:rPr lang="en-US" altLang="en-US" sz="2200" b="1">
                <a:solidFill>
                  <a:srgbClr val="009900"/>
                </a:solidFill>
                <a:sym typeface="Symbol" panose="05050102010706020507" pitchFamily="18" charset="2"/>
              </a:rPr>
              <a:t> are the equilibrium densities of electrons and holes, respectively, in the bulk of the semiconductor, and </a:t>
            </a:r>
          </a:p>
        </p:txBody>
      </p:sp>
      <p:graphicFrame>
        <p:nvGraphicFramePr>
          <p:cNvPr id="215049" name="Picture 3">
            <a:extLst>
              <a:ext uri="{FF2B5EF4-FFF2-40B4-BE49-F238E27FC236}">
                <a16:creationId xmlns:a16="http://schemas.microsoft.com/office/drawing/2014/main" id="{8772D26D-6A0F-48E9-ACB6-06B5036B1F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105400"/>
          <a:ext cx="1219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Equation" r:id="rId7" imgW="597159" imgH="330343" progId="Equation.3">
                  <p:embed/>
                </p:oleObj>
              </mc:Choice>
              <mc:Fallback>
                <p:oleObj name="Equation" r:id="rId7" imgW="597159" imgH="330343" progId="Equation.3">
                  <p:embed/>
                  <p:pic>
                    <p:nvPicPr>
                      <p:cNvPr id="215049" name="Picture 3">
                        <a:extLst>
                          <a:ext uri="{FF2B5EF4-FFF2-40B4-BE49-F238E27FC236}">
                            <a16:creationId xmlns:a16="http://schemas.microsoft.com/office/drawing/2014/main" id="{8772D26D-6A0F-48E9-ACB6-06B5036B1F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05400"/>
                        <a:ext cx="12192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0" name="Rectangle 10">
            <a:extLst>
              <a:ext uri="{FF2B5EF4-FFF2-40B4-BE49-F238E27FC236}">
                <a16:creationId xmlns:a16="http://schemas.microsoft.com/office/drawing/2014/main" id="{016392A2-0ACB-4D51-94E4-9F754670B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867400"/>
            <a:ext cx="45100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200" b="1">
                <a:solidFill>
                  <a:srgbClr val="CC3300"/>
                </a:solidFill>
              </a:rPr>
              <a:t>At the surface the densities are: </a:t>
            </a:r>
          </a:p>
        </p:txBody>
      </p:sp>
      <p:graphicFrame>
        <p:nvGraphicFramePr>
          <p:cNvPr id="215051" name="Picture 4">
            <a:extLst>
              <a:ext uri="{FF2B5EF4-FFF2-40B4-BE49-F238E27FC236}">
                <a16:creationId xmlns:a16="http://schemas.microsoft.com/office/drawing/2014/main" id="{91046298-5F12-46DD-BD51-CCDC6C06A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486400"/>
          <a:ext cx="24384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Equation" r:id="rId9" imgW="952087" imgH="253890" progId="Equation.3">
                  <p:embed/>
                </p:oleObj>
              </mc:Choice>
              <mc:Fallback>
                <p:oleObj name="Equation" r:id="rId9" imgW="952087" imgH="253890" progId="Equation.3">
                  <p:embed/>
                  <p:pic>
                    <p:nvPicPr>
                      <p:cNvPr id="215051" name="Picture 4">
                        <a:extLst>
                          <a:ext uri="{FF2B5EF4-FFF2-40B4-BE49-F238E27FC236}">
                            <a16:creationId xmlns:a16="http://schemas.microsoft.com/office/drawing/2014/main" id="{91046298-5F12-46DD-BD51-CCDC6C06AA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486400"/>
                        <a:ext cx="24384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2" name="Picture 5">
            <a:extLst>
              <a:ext uri="{FF2B5EF4-FFF2-40B4-BE49-F238E27FC236}">
                <a16:creationId xmlns:a16="http://schemas.microsoft.com/office/drawing/2014/main" id="{05935F93-B95C-42C6-816C-0504C3C8D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6065838"/>
          <a:ext cx="28194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Equation" r:id="rId11" imgW="1155199" imgH="253890" progId="Equation.3">
                  <p:embed/>
                </p:oleObj>
              </mc:Choice>
              <mc:Fallback>
                <p:oleObj name="Equation" r:id="rId11" imgW="1155199" imgH="253890" progId="Equation.3">
                  <p:embed/>
                  <p:pic>
                    <p:nvPicPr>
                      <p:cNvPr id="215052" name="Picture 5">
                        <a:extLst>
                          <a:ext uri="{FF2B5EF4-FFF2-40B4-BE49-F238E27FC236}">
                            <a16:creationId xmlns:a16="http://schemas.microsoft.com/office/drawing/2014/main" id="{05935F93-B95C-42C6-816C-0504C3C8D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065838"/>
                        <a:ext cx="2819400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54" name="Picture 14">
            <a:extLst>
              <a:ext uri="{FF2B5EF4-FFF2-40B4-BE49-F238E27FC236}">
                <a16:creationId xmlns:a16="http://schemas.microsoft.com/office/drawing/2014/main" id="{B2480491-28EE-4083-82C8-56770A390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43000"/>
            <a:ext cx="3971925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55" name="Rectangle 15">
            <a:extLst>
              <a:ext uri="{FF2B5EF4-FFF2-40B4-BE49-F238E27FC236}">
                <a16:creationId xmlns:a16="http://schemas.microsoft.com/office/drawing/2014/main" id="{878010FC-BF01-4801-A769-5A7D8831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4446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b="1">
                <a:solidFill>
                  <a:srgbClr val="FF0000"/>
                </a:solidFill>
                <a:sym typeface="Symbol" panose="05050102010706020507" pitchFamily="18" charset="2"/>
              </a:rPr>
              <a:t>Redistribution of carriers due to</a:t>
            </a:r>
          </a:p>
          <a:p>
            <a:r>
              <a:rPr lang="en-US" altLang="en-US" sz="2200" b="1">
                <a:solidFill>
                  <a:srgbClr val="FF0000"/>
                </a:solidFill>
                <a:sym typeface="Symbol" panose="05050102010706020507" pitchFamily="18" charset="2"/>
              </a:rPr>
              <a:t>the application of bias: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C07D5495-EF7E-449E-96AA-DF01F6386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0650"/>
            <a:ext cx="786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06600"/>
                </a:solidFill>
              </a:rPr>
              <a:t>Derivation: space charge</a:t>
            </a:r>
          </a:p>
        </p:txBody>
      </p:sp>
      <p:grpSp>
        <p:nvGrpSpPr>
          <p:cNvPr id="207999" name="Group 127">
            <a:extLst>
              <a:ext uri="{FF2B5EF4-FFF2-40B4-BE49-F238E27FC236}">
                <a16:creationId xmlns:a16="http://schemas.microsoft.com/office/drawing/2014/main" id="{72016046-292D-4F78-A14B-1EAD2CE9286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705225"/>
            <a:ext cx="8359775" cy="2743200"/>
            <a:chOff x="144" y="2334"/>
            <a:chExt cx="5266" cy="1728"/>
          </a:xfrm>
        </p:grpSpPr>
        <p:grpSp>
          <p:nvGrpSpPr>
            <p:cNvPr id="207990" name="Group 118">
              <a:extLst>
                <a:ext uri="{FF2B5EF4-FFF2-40B4-BE49-F238E27FC236}">
                  <a16:creationId xmlns:a16="http://schemas.microsoft.com/office/drawing/2014/main" id="{94FBA3A3-4F59-4DB9-9E1E-B39F179B8D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3775"/>
              <a:ext cx="2419" cy="287"/>
              <a:chOff x="191" y="3629"/>
              <a:chExt cx="2419" cy="287"/>
            </a:xfrm>
          </p:grpSpPr>
          <p:sp>
            <p:nvSpPr>
              <p:cNvPr id="207879" name="Rectangle 7">
                <a:extLst>
                  <a:ext uri="{FF2B5EF4-FFF2-40B4-BE49-F238E27FC236}">
                    <a16:creationId xmlns:a16="http://schemas.microsoft.com/office/drawing/2014/main" id="{3BA38383-2E20-4546-B0F1-4562068EE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0" y="3653"/>
                <a:ext cx="79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inversion</a:t>
                </a:r>
                <a:endParaRPr lang="en-US" altLang="en-US" b="1"/>
              </a:p>
            </p:txBody>
          </p:sp>
          <p:sp>
            <p:nvSpPr>
              <p:cNvPr id="207880" name="Rectangle 8">
                <a:extLst>
                  <a:ext uri="{FF2B5EF4-FFF2-40B4-BE49-F238E27FC236}">
                    <a16:creationId xmlns:a16="http://schemas.microsoft.com/office/drawing/2014/main" id="{4C10BDF1-05F1-4479-B739-42061F300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3653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 b="1"/>
              </a:p>
            </p:txBody>
          </p:sp>
          <p:sp>
            <p:nvSpPr>
              <p:cNvPr id="207881" name="Rectangle 9">
                <a:extLst>
                  <a:ext uri="{FF2B5EF4-FFF2-40B4-BE49-F238E27FC236}">
                    <a16:creationId xmlns:a16="http://schemas.microsoft.com/office/drawing/2014/main" id="{4893DFF9-0AF1-4CB3-A95C-16B0743EB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3653"/>
                <a:ext cx="57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Strong</a:t>
                </a:r>
                <a:endParaRPr lang="en-US" altLang="en-US" b="1"/>
              </a:p>
            </p:txBody>
          </p:sp>
          <p:sp>
            <p:nvSpPr>
              <p:cNvPr id="207882" name="Rectangle 10">
                <a:extLst>
                  <a:ext uri="{FF2B5EF4-FFF2-40B4-BE49-F238E27FC236}">
                    <a16:creationId xmlns:a16="http://schemas.microsoft.com/office/drawing/2014/main" id="{20E0CAF1-C308-45A3-9627-02C12060C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" y="3653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 b="1"/>
              </a:p>
            </p:txBody>
          </p:sp>
          <p:sp>
            <p:nvSpPr>
              <p:cNvPr id="207883" name="Rectangle 11">
                <a:extLst>
                  <a:ext uri="{FF2B5EF4-FFF2-40B4-BE49-F238E27FC236}">
                    <a16:creationId xmlns:a16="http://schemas.microsoft.com/office/drawing/2014/main" id="{10F1B3AF-FC5D-4264-9E28-E58534869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" y="3653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:</a:t>
                </a:r>
                <a:endParaRPr lang="en-US" altLang="en-US" b="1"/>
              </a:p>
            </p:txBody>
          </p:sp>
          <p:sp>
            <p:nvSpPr>
              <p:cNvPr id="207884" name="Rectangle 12">
                <a:extLst>
                  <a:ext uri="{FF2B5EF4-FFF2-40B4-BE49-F238E27FC236}">
                    <a16:creationId xmlns:a16="http://schemas.microsoft.com/office/drawing/2014/main" id="{AB81D1A8-FBD8-4D04-AC8F-480854DF3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" y="3653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en-US" b="1"/>
              </a:p>
            </p:txBody>
          </p:sp>
          <p:sp>
            <p:nvSpPr>
              <p:cNvPr id="207941" name="Rectangle 69">
                <a:extLst>
                  <a:ext uri="{FF2B5EF4-FFF2-40B4-BE49-F238E27FC236}">
                    <a16:creationId xmlns:a16="http://schemas.microsoft.com/office/drawing/2014/main" id="{AAD9208D-00C8-43B8-8118-781E5580E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" y="3782"/>
                <a:ext cx="14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BP</a:t>
                </a:r>
                <a:endParaRPr lang="en-US" altLang="en-US" b="1"/>
              </a:p>
            </p:txBody>
          </p:sp>
          <p:sp>
            <p:nvSpPr>
              <p:cNvPr id="207942" name="Rectangle 70">
                <a:extLst>
                  <a:ext uri="{FF2B5EF4-FFF2-40B4-BE49-F238E27FC236}">
                    <a16:creationId xmlns:a16="http://schemas.microsoft.com/office/drawing/2014/main" id="{B3A74202-490A-4118-9747-9C5EACF73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3782"/>
                <a:ext cx="4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en-US" b="1"/>
              </a:p>
            </p:txBody>
          </p:sp>
          <p:sp>
            <p:nvSpPr>
              <p:cNvPr id="207962" name="Rectangle 90">
                <a:extLst>
                  <a:ext uri="{FF2B5EF4-FFF2-40B4-BE49-F238E27FC236}">
                    <a16:creationId xmlns:a16="http://schemas.microsoft.com/office/drawing/2014/main" id="{35F17454-F580-42CF-B32A-5B666B08F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" y="3629"/>
                <a:ext cx="13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y</a:t>
                </a:r>
                <a:endParaRPr lang="en-US" altLang="en-US" b="1"/>
              </a:p>
            </p:txBody>
          </p:sp>
          <p:sp>
            <p:nvSpPr>
              <p:cNvPr id="207963" name="Rectangle 91">
                <a:extLst>
                  <a:ext uri="{FF2B5EF4-FFF2-40B4-BE49-F238E27FC236}">
                    <a16:creationId xmlns:a16="http://schemas.microsoft.com/office/drawing/2014/main" id="{CFE1A510-90BB-4D72-8C1F-9D2BFFA7E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" y="3629"/>
                <a:ext cx="13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y</a:t>
                </a:r>
                <a:endParaRPr lang="en-US" altLang="en-US" b="1"/>
              </a:p>
            </p:txBody>
          </p:sp>
          <p:sp>
            <p:nvSpPr>
              <p:cNvPr id="207973" name="Rectangle 101">
                <a:extLst>
                  <a:ext uri="{FF2B5EF4-FFF2-40B4-BE49-F238E27FC236}">
                    <a16:creationId xmlns:a16="http://schemas.microsoft.com/office/drawing/2014/main" id="{F9B9E326-8352-4B9C-9546-AE72B10B0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3629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&gt;</a:t>
                </a:r>
                <a:endParaRPr lang="en-US" altLang="en-US" b="1"/>
              </a:p>
            </p:txBody>
          </p:sp>
        </p:grpSp>
        <p:grpSp>
          <p:nvGrpSpPr>
            <p:cNvPr id="207989" name="Group 117">
              <a:extLst>
                <a:ext uri="{FF2B5EF4-FFF2-40B4-BE49-F238E27FC236}">
                  <a16:creationId xmlns:a16="http://schemas.microsoft.com/office/drawing/2014/main" id="{AED627C9-982E-40CE-9D65-379380733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" y="3486"/>
              <a:ext cx="2898" cy="288"/>
              <a:chOff x="222" y="3310"/>
              <a:chExt cx="2898" cy="288"/>
            </a:xfrm>
          </p:grpSpPr>
          <p:sp>
            <p:nvSpPr>
              <p:cNvPr id="207885" name="Rectangle 13">
                <a:extLst>
                  <a:ext uri="{FF2B5EF4-FFF2-40B4-BE49-F238E27FC236}">
                    <a16:creationId xmlns:a16="http://schemas.microsoft.com/office/drawing/2014/main" id="{60452938-60E3-45D3-8444-C746E2DFA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3335"/>
                <a:ext cx="8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inversion </a:t>
                </a:r>
                <a:endParaRPr lang="en-US" altLang="en-US" b="1">
                  <a:solidFill>
                    <a:srgbClr val="009900"/>
                  </a:solidFill>
                </a:endParaRPr>
              </a:p>
            </p:txBody>
          </p:sp>
          <p:sp>
            <p:nvSpPr>
              <p:cNvPr id="207886" name="Rectangle 14">
                <a:extLst>
                  <a:ext uri="{FF2B5EF4-FFF2-40B4-BE49-F238E27FC236}">
                    <a16:creationId xmlns:a16="http://schemas.microsoft.com/office/drawing/2014/main" id="{048C10C4-D9FC-4D81-8B1F-BA38A6845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" y="3335"/>
                <a:ext cx="6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 Weak </a:t>
                </a:r>
                <a:endParaRPr lang="en-US" altLang="en-US" b="1">
                  <a:solidFill>
                    <a:srgbClr val="009900"/>
                  </a:solidFill>
                </a:endParaRPr>
              </a:p>
            </p:txBody>
          </p:sp>
          <p:sp>
            <p:nvSpPr>
              <p:cNvPr id="207887" name="Rectangle 15">
                <a:extLst>
                  <a:ext uri="{FF2B5EF4-FFF2-40B4-BE49-F238E27FC236}">
                    <a16:creationId xmlns:a16="http://schemas.microsoft.com/office/drawing/2014/main" id="{16819358-B4B5-48F1-8D34-FFBE84740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3335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:</a:t>
                </a:r>
                <a:endParaRPr lang="en-US" altLang="en-US" b="1">
                  <a:solidFill>
                    <a:srgbClr val="009900"/>
                  </a:solidFill>
                </a:endParaRPr>
              </a:p>
            </p:txBody>
          </p:sp>
          <p:sp>
            <p:nvSpPr>
              <p:cNvPr id="207888" name="Rectangle 16">
                <a:extLst>
                  <a:ext uri="{FF2B5EF4-FFF2-40B4-BE49-F238E27FC236}">
                    <a16:creationId xmlns:a16="http://schemas.microsoft.com/office/drawing/2014/main" id="{30A16E92-1CF8-47C5-8C1C-30EB9A2F4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" y="3335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en-US" b="1">
                  <a:solidFill>
                    <a:srgbClr val="009900"/>
                  </a:solidFill>
                </a:endParaRPr>
              </a:p>
            </p:txBody>
          </p:sp>
          <p:sp>
            <p:nvSpPr>
              <p:cNvPr id="207943" name="Rectangle 71">
                <a:extLst>
                  <a:ext uri="{FF2B5EF4-FFF2-40B4-BE49-F238E27FC236}">
                    <a16:creationId xmlns:a16="http://schemas.microsoft.com/office/drawing/2014/main" id="{D04D3C06-6AF9-41E5-BB08-BCFC0FBCC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1" y="3464"/>
                <a:ext cx="14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b="1" i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BP</a:t>
                </a:r>
                <a:endParaRPr lang="en-US" altLang="en-US" b="1">
                  <a:solidFill>
                    <a:srgbClr val="009900"/>
                  </a:solidFill>
                </a:endParaRPr>
              </a:p>
            </p:txBody>
          </p:sp>
          <p:sp>
            <p:nvSpPr>
              <p:cNvPr id="207944" name="Rectangle 72">
                <a:extLst>
                  <a:ext uri="{FF2B5EF4-FFF2-40B4-BE49-F238E27FC236}">
                    <a16:creationId xmlns:a16="http://schemas.microsoft.com/office/drawing/2014/main" id="{E3EC23F5-4BC5-410C-8BD2-841D236B5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3464"/>
                <a:ext cx="4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b="1" i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en-US" b="1">
                  <a:solidFill>
                    <a:srgbClr val="009900"/>
                  </a:solidFill>
                </a:endParaRPr>
              </a:p>
            </p:txBody>
          </p:sp>
          <p:sp>
            <p:nvSpPr>
              <p:cNvPr id="207945" name="Rectangle 73">
                <a:extLst>
                  <a:ext uri="{FF2B5EF4-FFF2-40B4-BE49-F238E27FC236}">
                    <a16:creationId xmlns:a16="http://schemas.microsoft.com/office/drawing/2014/main" id="{2EAABAD4-E327-49D8-9E35-EA51CC535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" y="3464"/>
                <a:ext cx="14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b="1" i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BP</a:t>
                </a:r>
                <a:endParaRPr lang="en-US" altLang="en-US" b="1">
                  <a:solidFill>
                    <a:srgbClr val="009900"/>
                  </a:solidFill>
                </a:endParaRPr>
              </a:p>
            </p:txBody>
          </p:sp>
          <p:sp>
            <p:nvSpPr>
              <p:cNvPr id="207964" name="Rectangle 92">
                <a:extLst>
                  <a:ext uri="{FF2B5EF4-FFF2-40B4-BE49-F238E27FC236}">
                    <a16:creationId xmlns:a16="http://schemas.microsoft.com/office/drawing/2014/main" id="{166FA306-D751-4FE7-8131-2FB283661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3310"/>
                <a:ext cx="13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 i="1">
                    <a:solidFill>
                      <a:srgbClr val="009900"/>
                    </a:solidFill>
                    <a:latin typeface="Symbol" panose="05050102010706020507" pitchFamily="18" charset="2"/>
                  </a:rPr>
                  <a:t>y</a:t>
                </a:r>
                <a:endParaRPr lang="en-US" altLang="en-US" b="1">
                  <a:solidFill>
                    <a:srgbClr val="009900"/>
                  </a:solidFill>
                </a:endParaRPr>
              </a:p>
            </p:txBody>
          </p:sp>
          <p:sp>
            <p:nvSpPr>
              <p:cNvPr id="207965" name="Rectangle 93">
                <a:extLst>
                  <a:ext uri="{FF2B5EF4-FFF2-40B4-BE49-F238E27FC236}">
                    <a16:creationId xmlns:a16="http://schemas.microsoft.com/office/drawing/2014/main" id="{BF4AA804-54A2-4482-A292-FFF188819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" y="3310"/>
                <a:ext cx="13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 i="1">
                    <a:solidFill>
                      <a:srgbClr val="009900"/>
                    </a:solidFill>
                    <a:latin typeface="Symbol" panose="05050102010706020507" pitchFamily="18" charset="2"/>
                  </a:rPr>
                  <a:t>y</a:t>
                </a:r>
                <a:endParaRPr lang="en-US" altLang="en-US" b="1">
                  <a:solidFill>
                    <a:srgbClr val="009900"/>
                  </a:solidFill>
                </a:endParaRPr>
              </a:p>
            </p:txBody>
          </p:sp>
          <p:sp>
            <p:nvSpPr>
              <p:cNvPr id="207966" name="Rectangle 94">
                <a:extLst>
                  <a:ext uri="{FF2B5EF4-FFF2-40B4-BE49-F238E27FC236}">
                    <a16:creationId xmlns:a16="http://schemas.microsoft.com/office/drawing/2014/main" id="{8BBCCFE6-EF00-442A-8F99-4B21A0857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" y="3310"/>
                <a:ext cx="13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 i="1">
                    <a:solidFill>
                      <a:srgbClr val="009900"/>
                    </a:solidFill>
                    <a:latin typeface="Symbol" panose="05050102010706020507" pitchFamily="18" charset="2"/>
                  </a:rPr>
                  <a:t>y</a:t>
                </a:r>
                <a:endParaRPr lang="en-US" altLang="en-US" b="1">
                  <a:solidFill>
                    <a:srgbClr val="009900"/>
                  </a:solidFill>
                </a:endParaRPr>
              </a:p>
            </p:txBody>
          </p:sp>
          <p:sp>
            <p:nvSpPr>
              <p:cNvPr id="207974" name="Rectangle 102">
                <a:extLst>
                  <a:ext uri="{FF2B5EF4-FFF2-40B4-BE49-F238E27FC236}">
                    <a16:creationId xmlns:a16="http://schemas.microsoft.com/office/drawing/2014/main" id="{DA98139D-C3F5-413C-8102-DBD579B30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" y="3310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009900"/>
                    </a:solidFill>
                    <a:latin typeface="Symbol" panose="05050102010706020507" pitchFamily="18" charset="2"/>
                  </a:rPr>
                  <a:t>&gt;</a:t>
                </a:r>
                <a:endParaRPr lang="en-US" altLang="en-US" b="1">
                  <a:solidFill>
                    <a:srgbClr val="009900"/>
                  </a:solidFill>
                </a:endParaRPr>
              </a:p>
            </p:txBody>
          </p:sp>
          <p:sp>
            <p:nvSpPr>
              <p:cNvPr id="207975" name="Rectangle 103">
                <a:extLst>
                  <a:ext uri="{FF2B5EF4-FFF2-40B4-BE49-F238E27FC236}">
                    <a16:creationId xmlns:a16="http://schemas.microsoft.com/office/drawing/2014/main" id="{6E993C37-1F93-4BD1-B12F-67BAE84D5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" y="3310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009900"/>
                    </a:solidFill>
                    <a:latin typeface="Symbol" panose="05050102010706020507" pitchFamily="18" charset="2"/>
                  </a:rPr>
                  <a:t>&gt;</a:t>
                </a:r>
                <a:endParaRPr lang="en-US" altLang="en-US" b="1">
                  <a:solidFill>
                    <a:srgbClr val="009900"/>
                  </a:solidFill>
                </a:endParaRPr>
              </a:p>
            </p:txBody>
          </p:sp>
        </p:grpSp>
        <p:grpSp>
          <p:nvGrpSpPr>
            <p:cNvPr id="207988" name="Group 116">
              <a:extLst>
                <a:ext uri="{FF2B5EF4-FFF2-40B4-BE49-F238E27FC236}">
                  <a16:creationId xmlns:a16="http://schemas.microsoft.com/office/drawing/2014/main" id="{E3BB1890-150F-48A7-9897-62D7F1ECA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3198"/>
              <a:ext cx="5266" cy="288"/>
              <a:chOff x="191" y="2966"/>
              <a:chExt cx="5266" cy="288"/>
            </a:xfrm>
          </p:grpSpPr>
          <p:sp>
            <p:nvSpPr>
              <p:cNvPr id="207889" name="Rectangle 17">
                <a:extLst>
                  <a:ext uri="{FF2B5EF4-FFF2-40B4-BE49-F238E27FC236}">
                    <a16:creationId xmlns:a16="http://schemas.microsoft.com/office/drawing/2014/main" id="{53C18DFE-B18D-492E-9821-835D31643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7" y="2990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890" name="Rectangle 18">
                <a:extLst>
                  <a:ext uri="{FF2B5EF4-FFF2-40B4-BE49-F238E27FC236}">
                    <a16:creationId xmlns:a16="http://schemas.microsoft.com/office/drawing/2014/main" id="{C4CD0BF1-3FB2-4EE9-80A5-C6722E418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3" y="2990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891" name="Rectangle 19">
                <a:extLst>
                  <a:ext uri="{FF2B5EF4-FFF2-40B4-BE49-F238E27FC236}">
                    <a16:creationId xmlns:a16="http://schemas.microsoft.com/office/drawing/2014/main" id="{2F5BF05E-0306-405C-8EBF-8061EEAF4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990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892" name="Rectangle 20">
                <a:extLst>
                  <a:ext uri="{FF2B5EF4-FFF2-40B4-BE49-F238E27FC236}">
                    <a16:creationId xmlns:a16="http://schemas.microsoft.com/office/drawing/2014/main" id="{BF3DCB5A-03C6-4C22-91E8-4C7E386F2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" y="2990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893" name="Rectangle 21">
                <a:extLst>
                  <a:ext uri="{FF2B5EF4-FFF2-40B4-BE49-F238E27FC236}">
                    <a16:creationId xmlns:a16="http://schemas.microsoft.com/office/drawing/2014/main" id="{11018A46-A435-45E6-8EF7-FC97C57E4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2990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894" name="Rectangle 22">
                <a:extLst>
                  <a:ext uri="{FF2B5EF4-FFF2-40B4-BE49-F238E27FC236}">
                    <a16:creationId xmlns:a16="http://schemas.microsoft.com/office/drawing/2014/main" id="{73C4F0C6-E20E-4FD2-AA66-5A6C9177F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990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895" name="Rectangle 23">
                <a:extLst>
                  <a:ext uri="{FF2B5EF4-FFF2-40B4-BE49-F238E27FC236}">
                    <a16:creationId xmlns:a16="http://schemas.microsoft.com/office/drawing/2014/main" id="{05C65F5B-4F8D-4661-AC55-8C26878ED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7" y="2990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896" name="Rectangle 24">
                <a:extLst>
                  <a:ext uri="{FF2B5EF4-FFF2-40B4-BE49-F238E27FC236}">
                    <a16:creationId xmlns:a16="http://schemas.microsoft.com/office/drawing/2014/main" id="{7DDDF322-FCC5-40D5-B54B-4362C7300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2990"/>
                <a:ext cx="13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);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897" name="Rectangle 25">
                <a:extLst>
                  <a:ext uri="{FF2B5EF4-FFF2-40B4-BE49-F238E27FC236}">
                    <a16:creationId xmlns:a16="http://schemas.microsoft.com/office/drawing/2014/main" id="{5FEB69BD-8A67-4210-A4E4-7B5183E1B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2990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898" name="Rectangle 26">
                <a:extLst>
                  <a:ext uri="{FF2B5EF4-FFF2-40B4-BE49-F238E27FC236}">
                    <a16:creationId xmlns:a16="http://schemas.microsoft.com/office/drawing/2014/main" id="{9B8A7F46-CF85-4EEC-AB93-05764E7AB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2990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899" name="Rectangle 27">
                <a:extLst>
                  <a:ext uri="{FF2B5EF4-FFF2-40B4-BE49-F238E27FC236}">
                    <a16:creationId xmlns:a16="http://schemas.microsoft.com/office/drawing/2014/main" id="{578F6E34-0F92-42F9-BD20-A1B40C3DE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9" y="2990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00" name="Rectangle 28">
                <a:extLst>
                  <a:ext uri="{FF2B5EF4-FFF2-40B4-BE49-F238E27FC236}">
                    <a16:creationId xmlns:a16="http://schemas.microsoft.com/office/drawing/2014/main" id="{8FE05F46-69A7-4BD5-B91A-74886C64A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2990"/>
                <a:ext cx="69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midgap,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01" name="Rectangle 29">
                <a:extLst>
                  <a:ext uri="{FF2B5EF4-FFF2-40B4-BE49-F238E27FC236}">
                    <a16:creationId xmlns:a16="http://schemas.microsoft.com/office/drawing/2014/main" id="{08609701-E857-455E-B9CD-21934C818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2990"/>
                <a:ext cx="21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at 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02" name="Rectangle 30">
                <a:extLst>
                  <a:ext uri="{FF2B5EF4-FFF2-40B4-BE49-F238E27FC236}">
                    <a16:creationId xmlns:a16="http://schemas.microsoft.com/office/drawing/2014/main" id="{9D1C935B-FE7A-417F-AE1F-A5689164F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" y="2990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03" name="Rectangle 31">
                <a:extLst>
                  <a:ext uri="{FF2B5EF4-FFF2-40B4-BE49-F238E27FC236}">
                    <a16:creationId xmlns:a16="http://schemas.microsoft.com/office/drawing/2014/main" id="{94AB19C1-2B67-4967-B432-E858AFF3A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" y="2990"/>
                <a:ext cx="39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level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04" name="Rectangle 32">
                <a:extLst>
                  <a:ext uri="{FF2B5EF4-FFF2-40B4-BE49-F238E27FC236}">
                    <a16:creationId xmlns:a16="http://schemas.microsoft.com/office/drawing/2014/main" id="{F860B4DC-D636-414A-91AC-B0356BAD4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" y="2990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-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05" name="Rectangle 33">
                <a:extLst>
                  <a:ext uri="{FF2B5EF4-FFF2-40B4-BE49-F238E27FC236}">
                    <a16:creationId xmlns:a16="http://schemas.microsoft.com/office/drawing/2014/main" id="{6581E122-1F85-4165-ADAB-F944A0516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2990"/>
                <a:ext cx="52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Fermi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06" name="Rectangle 34">
                <a:extLst>
                  <a:ext uri="{FF2B5EF4-FFF2-40B4-BE49-F238E27FC236}">
                    <a16:creationId xmlns:a16="http://schemas.microsoft.com/office/drawing/2014/main" id="{8FCE0DFB-DE58-4564-8225-0F8E78D36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4" y="2990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07" name="Rectangle 35">
                <a:extLst>
                  <a:ext uri="{FF2B5EF4-FFF2-40B4-BE49-F238E27FC236}">
                    <a16:creationId xmlns:a16="http://schemas.microsoft.com/office/drawing/2014/main" id="{E0637E2A-7AEC-44D0-B288-15B607221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2990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: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46" name="Rectangle 74">
                <a:extLst>
                  <a:ext uri="{FF2B5EF4-FFF2-40B4-BE49-F238E27FC236}">
                    <a16:creationId xmlns:a16="http://schemas.microsoft.com/office/drawing/2014/main" id="{DDDD77B5-B546-4D3D-B1BD-95BC1A8DD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2" y="3120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b="1" i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47" name="Rectangle 75">
                <a:extLst>
                  <a:ext uri="{FF2B5EF4-FFF2-40B4-BE49-F238E27FC236}">
                    <a16:creationId xmlns:a16="http://schemas.microsoft.com/office/drawing/2014/main" id="{8D7A19CA-EE27-44C7-B8A4-7793D9320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7" y="312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b="1" i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48" name="Rectangle 76">
                <a:extLst>
                  <a:ext uri="{FF2B5EF4-FFF2-40B4-BE49-F238E27FC236}">
                    <a16:creationId xmlns:a16="http://schemas.microsoft.com/office/drawing/2014/main" id="{3310D425-66C0-4194-941A-060742B51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312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b="1" i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49" name="Rectangle 77">
                <a:extLst>
                  <a:ext uri="{FF2B5EF4-FFF2-40B4-BE49-F238E27FC236}">
                    <a16:creationId xmlns:a16="http://schemas.microsoft.com/office/drawing/2014/main" id="{7F32AACA-E991-4078-B05B-6D14A0364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" y="3120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b="1" i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50" name="Rectangle 78">
                <a:extLst>
                  <a:ext uri="{FF2B5EF4-FFF2-40B4-BE49-F238E27FC236}">
                    <a16:creationId xmlns:a16="http://schemas.microsoft.com/office/drawing/2014/main" id="{0EEF3DA5-6B26-4410-BA6D-3C95311E0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3120"/>
                <a:ext cx="75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b="1" i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51" name="Rectangle 79">
                <a:extLst>
                  <a:ext uri="{FF2B5EF4-FFF2-40B4-BE49-F238E27FC236}">
                    <a16:creationId xmlns:a16="http://schemas.microsoft.com/office/drawing/2014/main" id="{17D54447-9F90-4C53-A46D-3BE48B051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" y="3120"/>
                <a:ext cx="14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b="1" i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BP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52" name="Rectangle 80">
                <a:extLst>
                  <a:ext uri="{FF2B5EF4-FFF2-40B4-BE49-F238E27FC236}">
                    <a16:creationId xmlns:a16="http://schemas.microsoft.com/office/drawing/2014/main" id="{8EA0469A-9F5E-4A34-8B48-CAB2693FB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3120"/>
                <a:ext cx="4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b="1" i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57" name="Rectangle 85">
                <a:extLst>
                  <a:ext uri="{FF2B5EF4-FFF2-40B4-BE49-F238E27FC236}">
                    <a16:creationId xmlns:a16="http://schemas.microsoft.com/office/drawing/2014/main" id="{CC39E370-98EC-4A1D-B2FD-8DF98A1E9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2990"/>
                <a:ext cx="11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 i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58" name="Rectangle 86">
                <a:extLst>
                  <a:ext uri="{FF2B5EF4-FFF2-40B4-BE49-F238E27FC236}">
                    <a16:creationId xmlns:a16="http://schemas.microsoft.com/office/drawing/2014/main" id="{B6F58225-24FE-4018-9BEC-079DEBC43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6" y="2990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 i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59" name="Rectangle 87">
                <a:extLst>
                  <a:ext uri="{FF2B5EF4-FFF2-40B4-BE49-F238E27FC236}">
                    <a16:creationId xmlns:a16="http://schemas.microsoft.com/office/drawing/2014/main" id="{E43D357C-4AF5-4F53-B230-858791104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0" y="2990"/>
                <a:ext cx="11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 i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60" name="Rectangle 88">
                <a:extLst>
                  <a:ext uri="{FF2B5EF4-FFF2-40B4-BE49-F238E27FC236}">
                    <a16:creationId xmlns:a16="http://schemas.microsoft.com/office/drawing/2014/main" id="{B99C3D0D-5299-4353-94D3-BF3619C7B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" y="2990"/>
                <a:ext cx="13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 i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61" name="Rectangle 89">
                <a:extLst>
                  <a:ext uri="{FF2B5EF4-FFF2-40B4-BE49-F238E27FC236}">
                    <a16:creationId xmlns:a16="http://schemas.microsoft.com/office/drawing/2014/main" id="{CE147C84-B657-4BF5-9CAE-9DC07A8F3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8" y="2990"/>
                <a:ext cx="13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 i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67" name="Rectangle 95">
                <a:extLst>
                  <a:ext uri="{FF2B5EF4-FFF2-40B4-BE49-F238E27FC236}">
                    <a16:creationId xmlns:a16="http://schemas.microsoft.com/office/drawing/2014/main" id="{3CEDF6D7-8F43-441E-9BC5-F092FE4F4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" y="2966"/>
                <a:ext cx="13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 i="1">
                    <a:solidFill>
                      <a:srgbClr val="CC3300"/>
                    </a:solidFill>
                    <a:latin typeface="Symbol" panose="05050102010706020507" pitchFamily="18" charset="2"/>
                  </a:rPr>
                  <a:t>y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68" name="Rectangle 96">
                <a:extLst>
                  <a:ext uri="{FF2B5EF4-FFF2-40B4-BE49-F238E27FC236}">
                    <a16:creationId xmlns:a16="http://schemas.microsoft.com/office/drawing/2014/main" id="{492C355A-8DD1-45EA-BAB5-F0364A92C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" y="2966"/>
                <a:ext cx="13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 i="1">
                    <a:solidFill>
                      <a:srgbClr val="CC3300"/>
                    </a:solidFill>
                    <a:latin typeface="Symbol" panose="05050102010706020507" pitchFamily="18" charset="2"/>
                  </a:rPr>
                  <a:t>y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76" name="Rectangle 104">
                <a:extLst>
                  <a:ext uri="{FF2B5EF4-FFF2-40B4-BE49-F238E27FC236}">
                    <a16:creationId xmlns:a16="http://schemas.microsoft.com/office/drawing/2014/main" id="{D9FC4054-D91C-4890-8678-D79506FDB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1" y="2966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77" name="Rectangle 105">
                <a:extLst>
                  <a:ext uri="{FF2B5EF4-FFF2-40B4-BE49-F238E27FC236}">
                    <a16:creationId xmlns:a16="http://schemas.microsoft.com/office/drawing/2014/main" id="{7289E8D3-2C1D-4541-8489-6A1C994A3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2966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78" name="Rectangle 106">
                <a:extLst>
                  <a:ext uri="{FF2B5EF4-FFF2-40B4-BE49-F238E27FC236}">
                    <a16:creationId xmlns:a16="http://schemas.microsoft.com/office/drawing/2014/main" id="{5E94736A-41AF-4E98-AB1D-4DAB64EAB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5" y="2966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  <p:sp>
            <p:nvSpPr>
              <p:cNvPr id="207979" name="Rectangle 107">
                <a:extLst>
                  <a:ext uri="{FF2B5EF4-FFF2-40B4-BE49-F238E27FC236}">
                    <a16:creationId xmlns:a16="http://schemas.microsoft.com/office/drawing/2014/main" id="{FBF042E0-B1DC-4410-A6ED-0785A5599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2966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CC33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en-US" b="1">
                  <a:solidFill>
                    <a:srgbClr val="CC3300"/>
                  </a:solidFill>
                </a:endParaRPr>
              </a:p>
            </p:txBody>
          </p:sp>
        </p:grpSp>
        <p:grpSp>
          <p:nvGrpSpPr>
            <p:cNvPr id="207987" name="Group 115">
              <a:extLst>
                <a:ext uri="{FF2B5EF4-FFF2-40B4-BE49-F238E27FC236}">
                  <a16:creationId xmlns:a16="http://schemas.microsoft.com/office/drawing/2014/main" id="{E0592ACD-F558-41FA-9E78-6B78C3051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909"/>
              <a:ext cx="4945" cy="289"/>
              <a:chOff x="191" y="2646"/>
              <a:chExt cx="4945" cy="289"/>
            </a:xfrm>
          </p:grpSpPr>
          <p:sp>
            <p:nvSpPr>
              <p:cNvPr id="207908" name="Rectangle 36">
                <a:extLst>
                  <a:ext uri="{FF2B5EF4-FFF2-40B4-BE49-F238E27FC236}">
                    <a16:creationId xmlns:a16="http://schemas.microsoft.com/office/drawing/2014/main" id="{B93B2888-1CC9-484C-858E-857515108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671"/>
                <a:ext cx="97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downward)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09" name="Rectangle 37">
                <a:extLst>
                  <a:ext uri="{FF2B5EF4-FFF2-40B4-BE49-F238E27FC236}">
                    <a16:creationId xmlns:a16="http://schemas.microsoft.com/office/drawing/2014/main" id="{68620334-6D3E-4A71-AF80-4E00FAE66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2" y="2671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10" name="Rectangle 38">
                <a:extLst>
                  <a:ext uri="{FF2B5EF4-FFF2-40B4-BE49-F238E27FC236}">
                    <a16:creationId xmlns:a16="http://schemas.microsoft.com/office/drawing/2014/main" id="{BBD5BB67-5D7F-468F-A5C1-E8D8690DF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2671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bends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11" name="Rectangle 39">
                <a:extLst>
                  <a:ext uri="{FF2B5EF4-FFF2-40B4-BE49-F238E27FC236}">
                    <a16:creationId xmlns:a16="http://schemas.microsoft.com/office/drawing/2014/main" id="{F928B611-2465-44AB-9073-237B9D3B2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3" y="2671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12" name="Rectangle 40">
                <a:extLst>
                  <a:ext uri="{FF2B5EF4-FFF2-40B4-BE49-F238E27FC236}">
                    <a16:creationId xmlns:a16="http://schemas.microsoft.com/office/drawing/2014/main" id="{2ED00AE6-58D7-43D8-AEBD-CF5065B09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" y="2671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(band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13" name="Rectangle 41">
                <a:extLst>
                  <a:ext uri="{FF2B5EF4-FFF2-40B4-BE49-F238E27FC236}">
                    <a16:creationId xmlns:a16="http://schemas.microsoft.com/office/drawing/2014/main" id="{F4223B8D-6731-4A76-93AC-95F694F27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" y="2671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14" name="Rectangle 42">
                <a:extLst>
                  <a:ext uri="{FF2B5EF4-FFF2-40B4-BE49-F238E27FC236}">
                    <a16:creationId xmlns:a16="http://schemas.microsoft.com/office/drawing/2014/main" id="{BC20B742-76D2-4670-AB8E-6C778F478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" y="2671"/>
                <a:ext cx="43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holes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15" name="Rectangle 43">
                <a:extLst>
                  <a:ext uri="{FF2B5EF4-FFF2-40B4-BE49-F238E27FC236}">
                    <a16:creationId xmlns:a16="http://schemas.microsoft.com/office/drawing/2014/main" id="{167B19AA-FCDF-4FDB-A901-11645183B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2" y="2671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16" name="Rectangle 44">
                <a:extLst>
                  <a:ext uri="{FF2B5EF4-FFF2-40B4-BE49-F238E27FC236}">
                    <a16:creationId xmlns:a16="http://schemas.microsoft.com/office/drawing/2014/main" id="{A4BF795B-C0A4-42D6-9E91-34A8CE4E5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9" y="2671"/>
                <a:ext cx="1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of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17" name="Rectangle 45">
                <a:extLst>
                  <a:ext uri="{FF2B5EF4-FFF2-40B4-BE49-F238E27FC236}">
                    <a16:creationId xmlns:a16="http://schemas.microsoft.com/office/drawing/2014/main" id="{D7DD086D-D2A0-4AD5-9589-B41C493D1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2671"/>
                <a:ext cx="87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Depletion 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18" name="Rectangle 46">
                <a:extLst>
                  <a:ext uri="{FF2B5EF4-FFF2-40B4-BE49-F238E27FC236}">
                    <a16:creationId xmlns:a16="http://schemas.microsoft.com/office/drawing/2014/main" id="{82967E22-CF08-4F90-8FA3-C0D0F8FBE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9" y="2671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19" name="Rectangle 47">
                <a:extLst>
                  <a:ext uri="{FF2B5EF4-FFF2-40B4-BE49-F238E27FC236}">
                    <a16:creationId xmlns:a16="http://schemas.microsoft.com/office/drawing/2014/main" id="{06F74431-F9AF-42CA-8BFA-769088864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2671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: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20" name="Rectangle 48">
                <a:extLst>
                  <a:ext uri="{FF2B5EF4-FFF2-40B4-BE49-F238E27FC236}">
                    <a16:creationId xmlns:a16="http://schemas.microsoft.com/office/drawing/2014/main" id="{295D5E12-C405-4A58-8FBA-D9C39C24F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671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53" name="Rectangle 81">
                <a:extLst>
                  <a:ext uri="{FF2B5EF4-FFF2-40B4-BE49-F238E27FC236}">
                    <a16:creationId xmlns:a16="http://schemas.microsoft.com/office/drawing/2014/main" id="{C122D256-9914-4E9B-AE9B-51B969371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2801"/>
                <a:ext cx="4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54" name="Rectangle 82">
                <a:extLst>
                  <a:ext uri="{FF2B5EF4-FFF2-40B4-BE49-F238E27FC236}">
                    <a16:creationId xmlns:a16="http://schemas.microsoft.com/office/drawing/2014/main" id="{FA68F3C9-093C-46D2-92DC-0215075C3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" y="2801"/>
                <a:ext cx="143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BP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69" name="Rectangle 97">
                <a:extLst>
                  <a:ext uri="{FF2B5EF4-FFF2-40B4-BE49-F238E27FC236}">
                    <a16:creationId xmlns:a16="http://schemas.microsoft.com/office/drawing/2014/main" id="{7D84A341-48C5-4786-9184-C3EFCEE67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" y="2646"/>
                <a:ext cx="13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 i="1">
                    <a:solidFill>
                      <a:schemeClr val="accent2"/>
                    </a:solidFill>
                    <a:latin typeface="Symbol" panose="05050102010706020507" pitchFamily="18" charset="2"/>
                  </a:rPr>
                  <a:t>y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70" name="Rectangle 98">
                <a:extLst>
                  <a:ext uri="{FF2B5EF4-FFF2-40B4-BE49-F238E27FC236}">
                    <a16:creationId xmlns:a16="http://schemas.microsoft.com/office/drawing/2014/main" id="{68007036-934F-4504-BCEE-E103E719B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" y="2646"/>
                <a:ext cx="13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 i="1">
                    <a:solidFill>
                      <a:schemeClr val="accent2"/>
                    </a:solidFill>
                    <a:latin typeface="Symbol" panose="05050102010706020507" pitchFamily="18" charset="2"/>
                  </a:rPr>
                  <a:t>y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80" name="Rectangle 108">
                <a:extLst>
                  <a:ext uri="{FF2B5EF4-FFF2-40B4-BE49-F238E27FC236}">
                    <a16:creationId xmlns:a16="http://schemas.microsoft.com/office/drawing/2014/main" id="{DEF7767C-84B8-4E8E-95E8-5AF87D589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2646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chemeClr val="accent2"/>
                    </a:solidFill>
                    <a:latin typeface="Symbol" panose="05050102010706020507" pitchFamily="18" charset="2"/>
                  </a:rPr>
                  <a:t>&gt;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981" name="Rectangle 109">
                <a:extLst>
                  <a:ext uri="{FF2B5EF4-FFF2-40B4-BE49-F238E27FC236}">
                    <a16:creationId xmlns:a16="http://schemas.microsoft.com/office/drawing/2014/main" id="{87DD45F2-8CA9-463E-A9FF-F75D4A7BC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" y="2646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chemeClr val="accent2"/>
                    </a:solidFill>
                    <a:latin typeface="Symbol" panose="05050102010706020507" pitchFamily="18" charset="2"/>
                  </a:rPr>
                  <a:t>&gt;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07986" name="Group 114">
              <a:extLst>
                <a:ext uri="{FF2B5EF4-FFF2-40B4-BE49-F238E27FC236}">
                  <a16:creationId xmlns:a16="http://schemas.microsoft.com/office/drawing/2014/main" id="{AB9C0F4A-11E8-4C08-BC45-2869812EB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623"/>
              <a:ext cx="2209" cy="287"/>
              <a:chOff x="191" y="2328"/>
              <a:chExt cx="2209" cy="287"/>
            </a:xfrm>
          </p:grpSpPr>
          <p:sp>
            <p:nvSpPr>
              <p:cNvPr id="207921" name="Rectangle 49">
                <a:extLst>
                  <a:ext uri="{FF2B5EF4-FFF2-40B4-BE49-F238E27FC236}">
                    <a16:creationId xmlns:a16="http://schemas.microsoft.com/office/drawing/2014/main" id="{13610415-CC3A-4B62-B595-7429BA4BA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2352"/>
                <a:ext cx="66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 voltage</a:t>
                </a:r>
                <a:endParaRPr lang="en-US" altLang="en-US" b="1">
                  <a:solidFill>
                    <a:srgbClr val="990033"/>
                  </a:solidFill>
                </a:endParaRPr>
              </a:p>
            </p:txBody>
          </p:sp>
          <p:sp>
            <p:nvSpPr>
              <p:cNvPr id="207922" name="Rectangle 50">
                <a:extLst>
                  <a:ext uri="{FF2B5EF4-FFF2-40B4-BE49-F238E27FC236}">
                    <a16:creationId xmlns:a16="http://schemas.microsoft.com/office/drawing/2014/main" id="{8FD42FD6-933A-4AD5-92F6-83C9821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2352"/>
                <a:ext cx="43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band</a:t>
                </a:r>
                <a:endParaRPr lang="en-US" altLang="en-US" b="1">
                  <a:solidFill>
                    <a:srgbClr val="990033"/>
                  </a:solidFill>
                </a:endParaRPr>
              </a:p>
            </p:txBody>
          </p:sp>
          <p:sp>
            <p:nvSpPr>
              <p:cNvPr id="207923" name="Rectangle 51">
                <a:extLst>
                  <a:ext uri="{FF2B5EF4-FFF2-40B4-BE49-F238E27FC236}">
                    <a16:creationId xmlns:a16="http://schemas.microsoft.com/office/drawing/2014/main" id="{D385A22B-84B4-492E-B7FF-A300A42BD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2352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-</a:t>
                </a:r>
                <a:endParaRPr lang="en-US" altLang="en-US" b="1">
                  <a:solidFill>
                    <a:srgbClr val="990033"/>
                  </a:solidFill>
                </a:endParaRPr>
              </a:p>
            </p:txBody>
          </p:sp>
          <p:sp>
            <p:nvSpPr>
              <p:cNvPr id="207924" name="Rectangle 52">
                <a:extLst>
                  <a:ext uri="{FF2B5EF4-FFF2-40B4-BE49-F238E27FC236}">
                    <a16:creationId xmlns:a16="http://schemas.microsoft.com/office/drawing/2014/main" id="{7B6C1F33-7AA5-42E8-BF58-631F9AA72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" y="2352"/>
                <a:ext cx="345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Flat</a:t>
                </a:r>
                <a:endParaRPr lang="en-US" altLang="en-US" b="1">
                  <a:solidFill>
                    <a:srgbClr val="990033"/>
                  </a:solidFill>
                </a:endParaRPr>
              </a:p>
            </p:txBody>
          </p:sp>
          <p:sp>
            <p:nvSpPr>
              <p:cNvPr id="207925" name="Rectangle 53">
                <a:extLst>
                  <a:ext uri="{FF2B5EF4-FFF2-40B4-BE49-F238E27FC236}">
                    <a16:creationId xmlns:a16="http://schemas.microsoft.com/office/drawing/2014/main" id="{670016DB-349D-467A-A321-F304E1DFA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" y="2352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 b="1">
                  <a:solidFill>
                    <a:srgbClr val="990033"/>
                  </a:solidFill>
                </a:endParaRPr>
              </a:p>
            </p:txBody>
          </p:sp>
          <p:sp>
            <p:nvSpPr>
              <p:cNvPr id="207926" name="Rectangle 54">
                <a:extLst>
                  <a:ext uri="{FF2B5EF4-FFF2-40B4-BE49-F238E27FC236}">
                    <a16:creationId xmlns:a16="http://schemas.microsoft.com/office/drawing/2014/main" id="{60CE182D-669E-4041-B4E1-5CA2BACC2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2352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:</a:t>
                </a:r>
                <a:endParaRPr lang="en-US" altLang="en-US" b="1">
                  <a:solidFill>
                    <a:srgbClr val="990033"/>
                  </a:solidFill>
                </a:endParaRPr>
              </a:p>
            </p:txBody>
          </p:sp>
          <p:sp>
            <p:nvSpPr>
              <p:cNvPr id="207927" name="Rectangle 55">
                <a:extLst>
                  <a:ext uri="{FF2B5EF4-FFF2-40B4-BE49-F238E27FC236}">
                    <a16:creationId xmlns:a16="http://schemas.microsoft.com/office/drawing/2014/main" id="{A0A41299-2079-4271-B9B2-9B4BD312C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" y="2352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en-US" b="1">
                  <a:solidFill>
                    <a:srgbClr val="990033"/>
                  </a:solidFill>
                </a:endParaRPr>
              </a:p>
            </p:txBody>
          </p:sp>
          <p:sp>
            <p:nvSpPr>
              <p:cNvPr id="207955" name="Rectangle 83">
                <a:extLst>
                  <a:ext uri="{FF2B5EF4-FFF2-40B4-BE49-F238E27FC236}">
                    <a16:creationId xmlns:a16="http://schemas.microsoft.com/office/drawing/2014/main" id="{50511128-92B8-403C-AB9C-895AEABFF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" y="2481"/>
                <a:ext cx="4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b="1" i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en-US" b="1">
                  <a:solidFill>
                    <a:srgbClr val="990033"/>
                  </a:solidFill>
                </a:endParaRPr>
              </a:p>
            </p:txBody>
          </p:sp>
          <p:sp>
            <p:nvSpPr>
              <p:cNvPr id="207971" name="Rectangle 99">
                <a:extLst>
                  <a:ext uri="{FF2B5EF4-FFF2-40B4-BE49-F238E27FC236}">
                    <a16:creationId xmlns:a16="http://schemas.microsoft.com/office/drawing/2014/main" id="{AAB6E7D5-549F-44AE-BCE2-E44A9468D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" y="2328"/>
                <a:ext cx="13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 i="1">
                    <a:solidFill>
                      <a:srgbClr val="990033"/>
                    </a:solidFill>
                    <a:latin typeface="Symbol" panose="05050102010706020507" pitchFamily="18" charset="2"/>
                  </a:rPr>
                  <a:t>y</a:t>
                </a:r>
                <a:endParaRPr lang="en-US" altLang="en-US" b="1">
                  <a:solidFill>
                    <a:srgbClr val="990033"/>
                  </a:solidFill>
                </a:endParaRPr>
              </a:p>
            </p:txBody>
          </p:sp>
          <p:sp>
            <p:nvSpPr>
              <p:cNvPr id="207982" name="Rectangle 110">
                <a:extLst>
                  <a:ext uri="{FF2B5EF4-FFF2-40B4-BE49-F238E27FC236}">
                    <a16:creationId xmlns:a16="http://schemas.microsoft.com/office/drawing/2014/main" id="{4755CC89-A680-4E2D-97F4-658862A95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2328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990033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en-US" b="1">
                  <a:solidFill>
                    <a:srgbClr val="990033"/>
                  </a:solidFill>
                </a:endParaRPr>
              </a:p>
            </p:txBody>
          </p:sp>
        </p:grpSp>
        <p:grpSp>
          <p:nvGrpSpPr>
            <p:cNvPr id="207998" name="Group 126">
              <a:extLst>
                <a:ext uri="{FF2B5EF4-FFF2-40B4-BE49-F238E27FC236}">
                  <a16:creationId xmlns:a16="http://schemas.microsoft.com/office/drawing/2014/main" id="{ED15BFC7-096A-48A6-9998-6E2D62F4F4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334"/>
              <a:ext cx="4740" cy="288"/>
              <a:chOff x="144" y="2334"/>
              <a:chExt cx="4740" cy="288"/>
            </a:xfrm>
          </p:grpSpPr>
          <p:sp>
            <p:nvSpPr>
              <p:cNvPr id="207928" name="Rectangle 56">
                <a:extLst>
                  <a:ext uri="{FF2B5EF4-FFF2-40B4-BE49-F238E27FC236}">
                    <a16:creationId xmlns:a16="http://schemas.microsoft.com/office/drawing/2014/main" id="{60696D27-D1A7-4CE6-AD80-86094D662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" y="2358"/>
                <a:ext cx="97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downward)</a:t>
                </a:r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07929" name="Rectangle 57">
                <a:extLst>
                  <a:ext uri="{FF2B5EF4-FFF2-40B4-BE49-F238E27FC236}">
                    <a16:creationId xmlns:a16="http://schemas.microsoft.com/office/drawing/2014/main" id="{B5100DDC-F357-4D4E-B50E-8FB23B4C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" y="2358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07930" name="Rectangle 58">
                <a:extLst>
                  <a:ext uri="{FF2B5EF4-FFF2-40B4-BE49-F238E27FC236}">
                    <a16:creationId xmlns:a16="http://schemas.microsoft.com/office/drawing/2014/main" id="{57BE06C8-AB3D-4B96-9C17-0399DB7C6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2358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bends</a:t>
                </a:r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07931" name="Rectangle 59">
                <a:extLst>
                  <a:ext uri="{FF2B5EF4-FFF2-40B4-BE49-F238E27FC236}">
                    <a16:creationId xmlns:a16="http://schemas.microsoft.com/office/drawing/2014/main" id="{7446E997-1C3F-4960-9C84-DB4EF6B1D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" y="2358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07932" name="Rectangle 60">
                <a:extLst>
                  <a:ext uri="{FF2B5EF4-FFF2-40B4-BE49-F238E27FC236}">
                    <a16:creationId xmlns:a16="http://schemas.microsoft.com/office/drawing/2014/main" id="{1899F30C-737F-452A-805F-5BA5EEE0C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7" y="2358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(band</a:t>
                </a:r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07933" name="Rectangle 61">
                <a:extLst>
                  <a:ext uri="{FF2B5EF4-FFF2-40B4-BE49-F238E27FC236}">
                    <a16:creationId xmlns:a16="http://schemas.microsoft.com/office/drawing/2014/main" id="{26ACC3BE-AA5A-4C40-8BC8-42A28A73A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4" y="2358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07934" name="Rectangle 62">
                <a:extLst>
                  <a:ext uri="{FF2B5EF4-FFF2-40B4-BE49-F238E27FC236}">
                    <a16:creationId xmlns:a16="http://schemas.microsoft.com/office/drawing/2014/main" id="{66C591C4-4472-40D8-8B7D-CB8BC45E5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4" y="2358"/>
                <a:ext cx="43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holes</a:t>
                </a:r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07935" name="Rectangle 63">
                <a:extLst>
                  <a:ext uri="{FF2B5EF4-FFF2-40B4-BE49-F238E27FC236}">
                    <a16:creationId xmlns:a16="http://schemas.microsoft.com/office/drawing/2014/main" id="{EA9D2052-1537-4A19-836E-2C84FFEC1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7" y="2358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07936" name="Rectangle 64">
                <a:extLst>
                  <a:ext uri="{FF2B5EF4-FFF2-40B4-BE49-F238E27FC236}">
                    <a16:creationId xmlns:a16="http://schemas.microsoft.com/office/drawing/2014/main" id="{01A69366-BD61-42D7-9F4B-064F44A7D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" y="2358"/>
                <a:ext cx="1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of</a:t>
                </a:r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07937" name="Rectangle 65">
                <a:extLst>
                  <a:ext uri="{FF2B5EF4-FFF2-40B4-BE49-F238E27FC236}">
                    <a16:creationId xmlns:a16="http://schemas.microsoft.com/office/drawing/2014/main" id="{04823CFA-6A96-466D-8896-775BAAF3D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2358"/>
                <a:ext cx="5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07938" name="Rectangle 66">
                <a:extLst>
                  <a:ext uri="{FF2B5EF4-FFF2-40B4-BE49-F238E27FC236}">
                    <a16:creationId xmlns:a16="http://schemas.microsoft.com/office/drawing/2014/main" id="{E5B2E56F-AAA1-497E-9A3A-1BBD52B02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" y="2353"/>
                <a:ext cx="120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Accumulation</a:t>
                </a:r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07939" name="Rectangle 67">
                <a:extLst>
                  <a:ext uri="{FF2B5EF4-FFF2-40B4-BE49-F238E27FC236}">
                    <a16:creationId xmlns:a16="http://schemas.microsoft.com/office/drawing/2014/main" id="{AE9432E4-177A-4885-AF72-390298F32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" y="2358"/>
                <a:ext cx="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:</a:t>
                </a:r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07940" name="Rectangle 68">
                <a:extLst>
                  <a:ext uri="{FF2B5EF4-FFF2-40B4-BE49-F238E27FC236}">
                    <a16:creationId xmlns:a16="http://schemas.microsoft.com/office/drawing/2014/main" id="{DE9434DD-928D-4B70-B550-2F515D79B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2358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07956" name="Rectangle 84">
                <a:extLst>
                  <a:ext uri="{FF2B5EF4-FFF2-40B4-BE49-F238E27FC236}">
                    <a16:creationId xmlns:a16="http://schemas.microsoft.com/office/drawing/2014/main" id="{F50C1188-3ADD-4311-9330-4B963D482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" y="2488"/>
                <a:ext cx="44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07972" name="Rectangle 100">
                <a:extLst>
                  <a:ext uri="{FF2B5EF4-FFF2-40B4-BE49-F238E27FC236}">
                    <a16:creationId xmlns:a16="http://schemas.microsoft.com/office/drawing/2014/main" id="{2CB9437E-B648-4EBC-8F4A-57EC68E6A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334"/>
                <a:ext cx="13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 i="1">
                    <a:solidFill>
                      <a:srgbClr val="FF0000"/>
                    </a:solidFill>
                    <a:latin typeface="Symbol" panose="05050102010706020507" pitchFamily="18" charset="2"/>
                  </a:rPr>
                  <a:t>y</a:t>
                </a:r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07983" name="Rectangle 111">
                <a:extLst>
                  <a:ext uri="{FF2B5EF4-FFF2-40B4-BE49-F238E27FC236}">
                    <a16:creationId xmlns:a16="http://schemas.microsoft.com/office/drawing/2014/main" id="{EC65772F-5D6C-4025-B772-741795201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" y="2334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500" b="1">
                    <a:solidFill>
                      <a:srgbClr val="FF0000"/>
                    </a:solidFill>
                    <a:latin typeface="Symbol" panose="05050102010706020507" pitchFamily="18" charset="2"/>
                  </a:rPr>
                  <a:t>&lt;</a:t>
                </a:r>
                <a:endParaRPr lang="en-US" altLang="en-US" b="1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7992" name="Group 120">
            <a:extLst>
              <a:ext uri="{FF2B5EF4-FFF2-40B4-BE49-F238E27FC236}">
                <a16:creationId xmlns:a16="http://schemas.microsoft.com/office/drawing/2014/main" id="{9EAB3960-530B-40C9-B863-3FE72E6E318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838200"/>
            <a:ext cx="4114800" cy="2941638"/>
            <a:chOff x="3024" y="576"/>
            <a:chExt cx="2592" cy="1853"/>
          </a:xfrm>
        </p:grpSpPr>
        <p:sp>
          <p:nvSpPr>
            <p:cNvPr id="207993" name="Rectangle 121">
              <a:extLst>
                <a:ext uri="{FF2B5EF4-FFF2-40B4-BE49-F238E27FC236}">
                  <a16:creationId xmlns:a16="http://schemas.microsoft.com/office/drawing/2014/main" id="{B4C6FD92-7323-4184-A891-B3F951E06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576"/>
              <a:ext cx="2592" cy="1824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mpd="dbl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pic>
          <p:nvPicPr>
            <p:cNvPr id="207994" name="Picture 122">
              <a:extLst>
                <a:ext uri="{FF2B5EF4-FFF2-40B4-BE49-F238E27FC236}">
                  <a16:creationId xmlns:a16="http://schemas.microsoft.com/office/drawing/2014/main" id="{6AB52D97-3C3B-4CC2-988F-15D08C739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720"/>
              <a:ext cx="2502" cy="1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7997" name="Rectangle 125">
            <a:extLst>
              <a:ext uri="{FF2B5EF4-FFF2-40B4-BE49-F238E27FC236}">
                <a16:creationId xmlns:a16="http://schemas.microsoft.com/office/drawing/2014/main" id="{EB8DFD7A-A58F-4442-9852-6D1690BE9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43000"/>
            <a:ext cx="45720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en-US" sz="2200" b="1">
                <a:solidFill>
                  <a:srgbClr val="CC3300"/>
                </a:solidFill>
              </a:rPr>
              <a:t>From the previous discussions and with the help of the above equations, the following of surface potential can be distinguished: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F8F44D15-94F3-409C-A5BE-B01AFE371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0650"/>
            <a:ext cx="786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06600"/>
                </a:solidFill>
              </a:rPr>
              <a:t>Derivation: space charge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19189562-2EAA-4CF6-BA0E-C097243F9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altLang="en-US" sz="2200" b="1">
                <a:solidFill>
                  <a:srgbClr val="CC3300"/>
                </a:solidFill>
              </a:rPr>
              <a:t>The potential </a:t>
            </a:r>
            <a:r>
              <a:rPr lang="en-US" altLang="en-US" sz="2200" b="1">
                <a:solidFill>
                  <a:srgbClr val="CC3300"/>
                </a:solidFill>
                <a:sym typeface="Symbol" panose="05050102010706020507" pitchFamily="18" charset="2"/>
              </a:rPr>
              <a:t></a:t>
            </a:r>
            <a:r>
              <a:rPr lang="en-US" altLang="en-US" sz="2200" b="1">
                <a:solidFill>
                  <a:srgbClr val="CC3300"/>
                </a:solidFill>
              </a:rPr>
              <a:t>(x) as a function of distance can be obtained by using the one-dimensional Poisson’s equation:</a:t>
            </a:r>
          </a:p>
        </p:txBody>
      </p:sp>
      <p:graphicFrame>
        <p:nvGraphicFramePr>
          <p:cNvPr id="209924" name="Picture 7">
            <a:extLst>
              <a:ext uri="{FF2B5EF4-FFF2-40B4-BE49-F238E27FC236}">
                <a16:creationId xmlns:a16="http://schemas.microsoft.com/office/drawing/2014/main" id="{67230BAE-2899-4426-9884-87F1BB05D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524000"/>
          <a:ext cx="274320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Equation" r:id="rId3" imgW="1105380" imgH="457399" progId="Equation.3">
                  <p:embed/>
                </p:oleObj>
              </mc:Choice>
              <mc:Fallback>
                <p:oleObj name="Equation" r:id="rId3" imgW="1105380" imgH="457399" progId="Equation.3">
                  <p:embed/>
                  <p:pic>
                    <p:nvPicPr>
                      <p:cNvPr id="209924" name="Picture 7">
                        <a:extLst>
                          <a:ext uri="{FF2B5EF4-FFF2-40B4-BE49-F238E27FC236}">
                            <a16:creationId xmlns:a16="http://schemas.microsoft.com/office/drawing/2014/main" id="{67230BAE-2899-4426-9884-87F1BB05DB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2743200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7" name="Rectangle 7">
            <a:extLst>
              <a:ext uri="{FF2B5EF4-FFF2-40B4-BE49-F238E27FC236}">
                <a16:creationId xmlns:a16="http://schemas.microsoft.com/office/drawing/2014/main" id="{15F2CD8D-8CD2-4529-A005-79D40EA1D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90800"/>
            <a:ext cx="876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altLang="en-US" sz="2000" b="1">
                <a:solidFill>
                  <a:srgbClr val="009900"/>
                </a:solidFill>
                <a:cs typeface="Times New Roman" panose="02020603050405020304" pitchFamily="18" charset="0"/>
              </a:rPr>
              <a:t>Where </a:t>
            </a:r>
            <a:r>
              <a:rPr lang="en-US" altLang="en-US" sz="2000" b="1">
                <a:solidFill>
                  <a:srgbClr val="0099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(x) is the total space-charge density given by:</a:t>
            </a:r>
            <a:endParaRPr lang="en-US" altLang="en-US" sz="2000" b="1">
              <a:solidFill>
                <a:srgbClr val="009900"/>
              </a:solidFill>
              <a:cs typeface="Times New Roman" panose="02020603050405020304" pitchFamily="18" charset="0"/>
            </a:endParaRPr>
          </a:p>
        </p:txBody>
      </p:sp>
      <p:sp>
        <p:nvSpPr>
          <p:cNvPr id="209930" name="Rectangle 10">
            <a:extLst>
              <a:ext uri="{FF2B5EF4-FFF2-40B4-BE49-F238E27FC236}">
                <a16:creationId xmlns:a16="http://schemas.microsoft.com/office/drawing/2014/main" id="{B02645D7-226B-4860-BB7F-B7D1866F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09929" name="Picture 6">
            <a:extLst>
              <a:ext uri="{FF2B5EF4-FFF2-40B4-BE49-F238E27FC236}">
                <a16:creationId xmlns:a16="http://schemas.microsoft.com/office/drawing/2014/main" id="{AAC02AD2-EE48-4809-9A75-F8532290E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990850"/>
          <a:ext cx="4800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Equation" r:id="rId5" imgW="1853396" imgH="253890" progId="Equation.3">
                  <p:embed/>
                </p:oleObj>
              </mc:Choice>
              <mc:Fallback>
                <p:oleObj name="Equation" r:id="rId5" imgW="1853396" imgH="253890" progId="Equation.3">
                  <p:embed/>
                  <p:pic>
                    <p:nvPicPr>
                      <p:cNvPr id="209929" name="Picture 6">
                        <a:extLst>
                          <a:ext uri="{FF2B5EF4-FFF2-40B4-BE49-F238E27FC236}">
                            <a16:creationId xmlns:a16="http://schemas.microsoft.com/office/drawing/2014/main" id="{AAC02AD2-EE48-4809-9A75-F8532290E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90850"/>
                        <a:ext cx="48006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1" name="Picture 7">
            <a:extLst>
              <a:ext uri="{FF2B5EF4-FFF2-40B4-BE49-F238E27FC236}">
                <a16:creationId xmlns:a16="http://schemas.microsoft.com/office/drawing/2014/main" id="{E969D06D-87B8-4E53-A8D6-FCB60F9D0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" y="3709988"/>
          <a:ext cx="3706813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Equation" r:id="rId7" imgW="1790640" imgH="558720" progId="Equation.3">
                  <p:embed/>
                </p:oleObj>
              </mc:Choice>
              <mc:Fallback>
                <p:oleObj name="Equation" r:id="rId7" imgW="1790640" imgH="558720" progId="Equation.3">
                  <p:embed/>
                  <p:pic>
                    <p:nvPicPr>
                      <p:cNvPr id="209931" name="Picture 7">
                        <a:extLst>
                          <a:ext uri="{FF2B5EF4-FFF2-40B4-BE49-F238E27FC236}">
                            <a16:creationId xmlns:a16="http://schemas.microsoft.com/office/drawing/2014/main" id="{E969D06D-87B8-4E53-A8D6-FCB60F9D0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3709988"/>
                        <a:ext cx="3706813" cy="1166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4" name="Rectangle 14">
            <a:extLst>
              <a:ext uri="{FF2B5EF4-FFF2-40B4-BE49-F238E27FC236}">
                <a16:creationId xmlns:a16="http://schemas.microsoft.com/office/drawing/2014/main" id="{1697C7D1-7F20-4423-A3FE-92471360A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5003800"/>
            <a:ext cx="87630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0" hangingPunct="0">
              <a:lnSpc>
                <a:spcPct val="130000"/>
              </a:lnSpc>
            </a:pPr>
            <a:r>
              <a:rPr lang="en-US" altLang="en-US" sz="2200" b="1">
                <a:solidFill>
                  <a:srgbClr val="660066"/>
                </a:solidFill>
                <a:cs typeface="Times New Roman" panose="02020603050405020304" pitchFamily="18" charset="0"/>
              </a:rPr>
              <a:t>Now, in the bulk of the semiconductor, far from the surface, charge neutrality must exist. </a:t>
            </a:r>
          </a:p>
          <a:p>
            <a:pPr algn="just" eaLnBrk="0" hangingPunct="0">
              <a:lnSpc>
                <a:spcPct val="130000"/>
              </a:lnSpc>
              <a:spcAft>
                <a:spcPct val="45000"/>
              </a:spcAft>
            </a:pPr>
            <a:r>
              <a:rPr lang="en-US" altLang="en-US" sz="2200" b="1">
                <a:solidFill>
                  <a:srgbClr val="660066"/>
                </a:solidFill>
                <a:cs typeface="Times New Roman" panose="02020603050405020304" pitchFamily="18" charset="0"/>
              </a:rPr>
              <a:t>Therefore at: </a:t>
            </a:r>
            <a:endParaRPr lang="en-US" altLang="en-US" sz="2200" b="1">
              <a:solidFill>
                <a:srgbClr val="660066"/>
              </a:solidFill>
            </a:endParaRPr>
          </a:p>
        </p:txBody>
      </p:sp>
      <p:graphicFrame>
        <p:nvGraphicFramePr>
          <p:cNvPr id="209933" name="Picture 9">
            <a:extLst>
              <a:ext uri="{FF2B5EF4-FFF2-40B4-BE49-F238E27FC236}">
                <a16:creationId xmlns:a16="http://schemas.microsoft.com/office/drawing/2014/main" id="{B312B743-FAC3-41EE-B933-F009DD386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867400"/>
          <a:ext cx="60198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9" imgW="2006280" imgH="241200" progId="Equation.3">
                  <p:embed/>
                </p:oleObj>
              </mc:Choice>
              <mc:Fallback>
                <p:oleObj name="Equation" r:id="rId9" imgW="2006280" imgH="241200" progId="Equation.3">
                  <p:embed/>
                  <p:pic>
                    <p:nvPicPr>
                      <p:cNvPr id="209933" name="Picture 9">
                        <a:extLst>
                          <a:ext uri="{FF2B5EF4-FFF2-40B4-BE49-F238E27FC236}">
                            <a16:creationId xmlns:a16="http://schemas.microsoft.com/office/drawing/2014/main" id="{B312B743-FAC3-41EE-B933-F009DD3865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867400"/>
                        <a:ext cx="60198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1145A2B3-8A7B-4C28-BDE5-ACA8E77B5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0650"/>
            <a:ext cx="786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06600"/>
                </a:solidFill>
              </a:rPr>
              <a:t>Derivation: space charge</a:t>
            </a:r>
          </a:p>
        </p:txBody>
      </p:sp>
      <p:graphicFrame>
        <p:nvGraphicFramePr>
          <p:cNvPr id="208899" name="Picture 13">
            <a:extLst>
              <a:ext uri="{FF2B5EF4-FFF2-40B4-BE49-F238E27FC236}">
                <a16:creationId xmlns:a16="http://schemas.microsoft.com/office/drawing/2014/main" id="{34380AAB-6083-4C5A-9C19-2C0E69C8F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244725"/>
          <a:ext cx="47244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Equation" r:id="rId3" imgW="2299698" imgH="457399" progId="Equation.3">
                  <p:embed/>
                </p:oleObj>
              </mc:Choice>
              <mc:Fallback>
                <p:oleObj name="Equation" r:id="rId3" imgW="2299698" imgH="457399" progId="Equation.3">
                  <p:embed/>
                  <p:pic>
                    <p:nvPicPr>
                      <p:cNvPr id="208899" name="Picture 13">
                        <a:extLst>
                          <a:ext uri="{FF2B5EF4-FFF2-40B4-BE49-F238E27FC236}">
                            <a16:creationId xmlns:a16="http://schemas.microsoft.com/office/drawing/2014/main" id="{34380AAB-6083-4C5A-9C19-2C0E69C8F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44725"/>
                        <a:ext cx="47244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1" name="Picture 14">
            <a:extLst>
              <a:ext uri="{FF2B5EF4-FFF2-40B4-BE49-F238E27FC236}">
                <a16:creationId xmlns:a16="http://schemas.microsoft.com/office/drawing/2014/main" id="{D0B08D2A-A3BA-4D44-B1A0-94ADB8BE2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319463"/>
          <a:ext cx="44196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Equation" r:id="rId5" imgW="2286993" imgH="457399" progId="Equation.3">
                  <p:embed/>
                </p:oleObj>
              </mc:Choice>
              <mc:Fallback>
                <p:oleObj name="Equation" r:id="rId5" imgW="2286993" imgH="457399" progId="Equation.3">
                  <p:embed/>
                  <p:pic>
                    <p:nvPicPr>
                      <p:cNvPr id="208901" name="Picture 14">
                        <a:extLst>
                          <a:ext uri="{FF2B5EF4-FFF2-40B4-BE49-F238E27FC236}">
                            <a16:creationId xmlns:a16="http://schemas.microsoft.com/office/drawing/2014/main" id="{D0B08D2A-A3BA-4D44-B1A0-94ADB8BE2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19463"/>
                        <a:ext cx="441960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3" name="Picture 15">
            <a:extLst>
              <a:ext uri="{FF2B5EF4-FFF2-40B4-BE49-F238E27FC236}">
                <a16:creationId xmlns:a16="http://schemas.microsoft.com/office/drawing/2014/main" id="{0652BF07-EB0E-488E-AC4D-1F3CBD50F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365625"/>
          <a:ext cx="6858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Equation" r:id="rId7" imgW="2933700" imgH="457200" progId="Equation.3">
                  <p:embed/>
                </p:oleObj>
              </mc:Choice>
              <mc:Fallback>
                <p:oleObj name="Equation" r:id="rId7" imgW="2933700" imgH="457200" progId="Equation.3">
                  <p:embed/>
                  <p:pic>
                    <p:nvPicPr>
                      <p:cNvPr id="208903" name="Picture 15">
                        <a:extLst>
                          <a:ext uri="{FF2B5EF4-FFF2-40B4-BE49-F238E27FC236}">
                            <a16:creationId xmlns:a16="http://schemas.microsoft.com/office/drawing/2014/main" id="{0652BF07-EB0E-488E-AC4D-1F3CBD50F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365625"/>
                        <a:ext cx="68580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5" name="Picture 16">
            <a:extLst>
              <a:ext uri="{FF2B5EF4-FFF2-40B4-BE49-F238E27FC236}">
                <a16:creationId xmlns:a16="http://schemas.microsoft.com/office/drawing/2014/main" id="{342DAF07-A626-4482-A9DC-2AD75D8D91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5519738"/>
          <a:ext cx="87630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Equation" r:id="rId9" imgW="5029200" imgH="508000" progId="Equation.3">
                  <p:embed/>
                </p:oleObj>
              </mc:Choice>
              <mc:Fallback>
                <p:oleObj name="Equation" r:id="rId9" imgW="5029200" imgH="508000" progId="Equation.3">
                  <p:embed/>
                  <p:pic>
                    <p:nvPicPr>
                      <p:cNvPr id="208905" name="Picture 16">
                        <a:extLst>
                          <a:ext uri="{FF2B5EF4-FFF2-40B4-BE49-F238E27FC236}">
                            <a16:creationId xmlns:a16="http://schemas.microsoft.com/office/drawing/2014/main" id="{342DAF07-A626-4482-A9DC-2AD75D8D91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519738"/>
                        <a:ext cx="8763000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7" name="Picture 10">
            <a:extLst>
              <a:ext uri="{FF2B5EF4-FFF2-40B4-BE49-F238E27FC236}">
                <a16:creationId xmlns:a16="http://schemas.microsoft.com/office/drawing/2014/main" id="{483E1576-CE20-45FA-827C-3CEE077D8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838200"/>
          <a:ext cx="6781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Equation" r:id="rId11" imgW="2960005" imgH="253900" progId="Equation.3">
                  <p:embed/>
                </p:oleObj>
              </mc:Choice>
              <mc:Fallback>
                <p:oleObj name="Equation" r:id="rId11" imgW="2960005" imgH="253900" progId="Equation.3">
                  <p:embed/>
                  <p:pic>
                    <p:nvPicPr>
                      <p:cNvPr id="208907" name="Picture 10">
                        <a:extLst>
                          <a:ext uri="{FF2B5EF4-FFF2-40B4-BE49-F238E27FC236}">
                            <a16:creationId xmlns:a16="http://schemas.microsoft.com/office/drawing/2014/main" id="{483E1576-CE20-45FA-827C-3CEE077D88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38200"/>
                        <a:ext cx="67818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8" name="Picture 11">
            <a:extLst>
              <a:ext uri="{FF2B5EF4-FFF2-40B4-BE49-F238E27FC236}">
                <a16:creationId xmlns:a16="http://schemas.microsoft.com/office/drawing/2014/main" id="{7C1BD70D-DB06-4ED6-8FA8-80BE680D2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73213"/>
          <a:ext cx="22860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Equation" r:id="rId13" imgW="952087" imgH="253890" progId="Equation.3">
                  <p:embed/>
                </p:oleObj>
              </mc:Choice>
              <mc:Fallback>
                <p:oleObj name="Equation" r:id="rId13" imgW="952087" imgH="253890" progId="Equation.3">
                  <p:embed/>
                  <p:pic>
                    <p:nvPicPr>
                      <p:cNvPr id="208908" name="Picture 11">
                        <a:extLst>
                          <a:ext uri="{FF2B5EF4-FFF2-40B4-BE49-F238E27FC236}">
                            <a16:creationId xmlns:a16="http://schemas.microsoft.com/office/drawing/2014/main" id="{7C1BD70D-DB06-4ED6-8FA8-80BE680D21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73213"/>
                        <a:ext cx="2286000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9" name="Picture 12">
            <a:extLst>
              <a:ext uri="{FF2B5EF4-FFF2-40B4-BE49-F238E27FC236}">
                <a16:creationId xmlns:a16="http://schemas.microsoft.com/office/drawing/2014/main" id="{B7CBA1A8-B9E1-4A26-833C-920077C9FA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4788" y="1616075"/>
          <a:ext cx="25908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Equation" r:id="rId15" imgW="1091726" imgH="253890" progId="Equation.3">
                  <p:embed/>
                </p:oleObj>
              </mc:Choice>
              <mc:Fallback>
                <p:oleObj name="Equation" r:id="rId15" imgW="1091726" imgH="253890" progId="Equation.3">
                  <p:embed/>
                  <p:pic>
                    <p:nvPicPr>
                      <p:cNvPr id="208909" name="Picture 12">
                        <a:extLst>
                          <a:ext uri="{FF2B5EF4-FFF2-40B4-BE49-F238E27FC236}">
                            <a16:creationId xmlns:a16="http://schemas.microsoft.com/office/drawing/2014/main" id="{B7CBA1A8-B9E1-4A26-833C-920077C9FA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1616075"/>
                        <a:ext cx="25908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0" name="Rectangle 14">
            <a:extLst>
              <a:ext uri="{FF2B5EF4-FFF2-40B4-BE49-F238E27FC236}">
                <a16:creationId xmlns:a16="http://schemas.microsoft.com/office/drawing/2014/main" id="{05B7DD61-0F3E-4754-BA09-77E95B07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641475"/>
            <a:ext cx="86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 b="1"/>
              <a:t>Now, </a:t>
            </a:r>
          </a:p>
        </p:txBody>
      </p:sp>
      <p:sp>
        <p:nvSpPr>
          <p:cNvPr id="208911" name="Rectangle 15">
            <a:extLst>
              <a:ext uri="{FF2B5EF4-FFF2-40B4-BE49-F238E27FC236}">
                <a16:creationId xmlns:a16="http://schemas.microsoft.com/office/drawing/2014/main" id="{4EC19977-0ECD-4D2C-92FB-A385A263C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1687513"/>
            <a:ext cx="77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000" b="1"/>
              <a:t>and,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3420B4A2-1609-431E-80A7-94174F32D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0650"/>
            <a:ext cx="786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06600"/>
                </a:solidFill>
              </a:rPr>
              <a:t>Derivation: space charge</a:t>
            </a:r>
          </a:p>
        </p:txBody>
      </p:sp>
      <p:sp>
        <p:nvSpPr>
          <p:cNvPr id="211972" name="Rectangle 4">
            <a:extLst>
              <a:ext uri="{FF2B5EF4-FFF2-40B4-BE49-F238E27FC236}">
                <a16:creationId xmlns:a16="http://schemas.microsoft.com/office/drawing/2014/main" id="{0BBA3176-0894-40A4-A792-27C28997E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11971" name="Picture 23">
            <a:extLst>
              <a:ext uri="{FF2B5EF4-FFF2-40B4-BE49-F238E27FC236}">
                <a16:creationId xmlns:a16="http://schemas.microsoft.com/office/drawing/2014/main" id="{08F8029A-3846-4A0B-937A-6E5885E82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838200"/>
          <a:ext cx="8915400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Equation" r:id="rId3" imgW="3784600" imgH="2451100" progId="Equation.3">
                  <p:embed/>
                </p:oleObj>
              </mc:Choice>
              <mc:Fallback>
                <p:oleObj name="Equation" r:id="rId3" imgW="3784600" imgH="2451100" progId="Equation.3">
                  <p:embed/>
                  <p:pic>
                    <p:nvPicPr>
                      <p:cNvPr id="211971" name="Picture 23">
                        <a:extLst>
                          <a:ext uri="{FF2B5EF4-FFF2-40B4-BE49-F238E27FC236}">
                            <a16:creationId xmlns:a16="http://schemas.microsoft.com/office/drawing/2014/main" id="{08F8029A-3846-4A0B-937A-6E5885E82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38200"/>
                        <a:ext cx="8915400" cy="575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B6FF61FD-5ED0-4511-AAB1-F1A5E3096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0650"/>
            <a:ext cx="786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06600"/>
                </a:solidFill>
              </a:rPr>
              <a:t>Derivation: space charge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4695AF5A-A83F-4358-B3E5-81A3B2B4C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931863"/>
            <a:ext cx="67802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2200" b="1">
                <a:solidFill>
                  <a:srgbClr val="FF0000"/>
                </a:solidFill>
              </a:rPr>
              <a:t>Therefore, the surface field of the MOS structure, </a:t>
            </a:r>
          </a:p>
        </p:txBody>
      </p:sp>
      <p:graphicFrame>
        <p:nvGraphicFramePr>
          <p:cNvPr id="210948" name="Picture 17">
            <a:extLst>
              <a:ext uri="{FF2B5EF4-FFF2-40B4-BE49-F238E27FC236}">
                <a16:creationId xmlns:a16="http://schemas.microsoft.com/office/drawing/2014/main" id="{3341F29D-A5FC-45F1-B687-670964576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0" y="809625"/>
          <a:ext cx="1295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3" imgW="711200" imgH="393700" progId="Equation.3">
                  <p:embed/>
                </p:oleObj>
              </mc:Choice>
              <mc:Fallback>
                <p:oleObj name="Equation" r:id="rId3" imgW="711200" imgH="393700" progId="Equation.3">
                  <p:embed/>
                  <p:pic>
                    <p:nvPicPr>
                      <p:cNvPr id="210948" name="Picture 17">
                        <a:extLst>
                          <a:ext uri="{FF2B5EF4-FFF2-40B4-BE49-F238E27FC236}">
                            <a16:creationId xmlns:a16="http://schemas.microsoft.com/office/drawing/2014/main" id="{3341F29D-A5FC-45F1-B687-670964576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809625"/>
                        <a:ext cx="12954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0" name="Rectangle 6">
            <a:extLst>
              <a:ext uri="{FF2B5EF4-FFF2-40B4-BE49-F238E27FC236}">
                <a16:creationId xmlns:a16="http://schemas.microsoft.com/office/drawing/2014/main" id="{F53C53C9-E43A-41A4-BA27-44370104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62088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altLang="en-US" sz="2200" b="1">
                <a:solidFill>
                  <a:srgbClr val="009900"/>
                </a:solidFill>
              </a:rPr>
              <a:t>From the surface field, we can deduce the total space charge per unit area by applying Gauss’s law:</a:t>
            </a:r>
          </a:p>
        </p:txBody>
      </p:sp>
      <p:sp>
        <p:nvSpPr>
          <p:cNvPr id="210952" name="Rectangle 8">
            <a:extLst>
              <a:ext uri="{FF2B5EF4-FFF2-40B4-BE49-F238E27FC236}">
                <a16:creationId xmlns:a16="http://schemas.microsoft.com/office/drawing/2014/main" id="{B6DEA2AA-C3D1-4CE5-BF0B-A8694E21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10951" name="Picture 24">
            <a:extLst>
              <a:ext uri="{FF2B5EF4-FFF2-40B4-BE49-F238E27FC236}">
                <a16:creationId xmlns:a16="http://schemas.microsoft.com/office/drawing/2014/main" id="{C6C117C4-170B-42BD-9485-28F123CD3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438400"/>
          <a:ext cx="8686800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Equation" r:id="rId5" imgW="4064000" imgH="1879600" progId="Equation.3">
                  <p:embed/>
                </p:oleObj>
              </mc:Choice>
              <mc:Fallback>
                <p:oleObj name="Equation" r:id="rId5" imgW="4064000" imgH="1879600" progId="Equation.3">
                  <p:embed/>
                  <p:pic>
                    <p:nvPicPr>
                      <p:cNvPr id="210951" name="Picture 24">
                        <a:extLst>
                          <a:ext uri="{FF2B5EF4-FFF2-40B4-BE49-F238E27FC236}">
                            <a16:creationId xmlns:a16="http://schemas.microsoft.com/office/drawing/2014/main" id="{C6C117C4-170B-42BD-9485-28F123CD3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38400"/>
                        <a:ext cx="8686800" cy="401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0E96F261-A322-481F-A84C-F9ACD6A77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0650"/>
            <a:ext cx="786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06600"/>
                </a:solidFill>
              </a:rPr>
              <a:t>Derivation: space charge</a:t>
            </a:r>
          </a:p>
        </p:txBody>
      </p: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DB70E59E-CF4E-4D37-AE8D-3BAB01D02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914400"/>
            <a:ext cx="87741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altLang="en-US" sz="2200" b="1">
                <a:solidFill>
                  <a:srgbClr val="CC3300"/>
                </a:solidFill>
                <a:cs typeface="Times New Roman" panose="02020603050405020304" pitchFamily="18" charset="0"/>
              </a:rPr>
              <a:t>A typical variation of space charge density Qs will be as follows:</a:t>
            </a:r>
            <a:endParaRPr lang="en-US" altLang="en-US" sz="2200" b="1">
              <a:solidFill>
                <a:srgbClr val="CC3300"/>
              </a:solidFill>
            </a:endParaRPr>
          </a:p>
        </p:txBody>
      </p:sp>
      <p:sp>
        <p:nvSpPr>
          <p:cNvPr id="216072" name="Rectangle 8">
            <a:extLst>
              <a:ext uri="{FF2B5EF4-FFF2-40B4-BE49-F238E27FC236}">
                <a16:creationId xmlns:a16="http://schemas.microsoft.com/office/drawing/2014/main" id="{940264C2-504D-47D4-AB63-6CF06B9C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40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altLang="en-US"/>
          </a:p>
        </p:txBody>
      </p:sp>
      <p:sp>
        <p:nvSpPr>
          <p:cNvPr id="216078" name="Text Box 14">
            <a:extLst>
              <a:ext uri="{FF2B5EF4-FFF2-40B4-BE49-F238E27FC236}">
                <a16:creationId xmlns:a16="http://schemas.microsoft.com/office/drawing/2014/main" id="{9E0E45FE-D222-4562-A4CB-188BAF7B5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47800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b="1"/>
              <a:t>i). </a:t>
            </a:r>
            <a:r>
              <a:rPr lang="en-US" altLang="en-US" sz="2200" b="1">
                <a:solidFill>
                  <a:srgbClr val="009900"/>
                </a:solidFill>
                <a:sym typeface="Symbol" panose="05050102010706020507" pitchFamily="18" charset="2"/>
              </a:rPr>
              <a:t> is negative</a:t>
            </a:r>
            <a:r>
              <a:rPr lang="en-US" altLang="en-US" sz="2200" b="1">
                <a:sym typeface="Symbol" panose="05050102010706020507" pitchFamily="18" charset="2"/>
              </a:rPr>
              <a:t>: </a:t>
            </a:r>
            <a:r>
              <a:rPr lang="en-US" altLang="en-US" sz="2200" b="1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US" altLang="en-US" sz="2200" b="1" baseline="-2500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200" b="1">
                <a:solidFill>
                  <a:srgbClr val="FF0000"/>
                </a:solidFill>
                <a:sym typeface="Symbol" panose="05050102010706020507" pitchFamily="18" charset="2"/>
              </a:rPr>
              <a:t> is positive </a:t>
            </a:r>
            <a:r>
              <a:rPr lang="en-US" altLang="en-US" sz="2200" b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→</a:t>
            </a:r>
            <a:r>
              <a:rPr lang="en-US" altLang="en-US" sz="2200" b="1">
                <a:sym typeface="Symbol" panose="05050102010706020507" pitchFamily="18" charset="2"/>
              </a:rPr>
              <a:t> corresponds to  accumulation and function F is dominated by the first term:</a:t>
            </a:r>
          </a:p>
        </p:txBody>
      </p:sp>
      <p:sp>
        <p:nvSpPr>
          <p:cNvPr id="216079" name="AutoShape 15">
            <a:extLst>
              <a:ext uri="{FF2B5EF4-FFF2-40B4-BE49-F238E27FC236}">
                <a16:creationId xmlns:a16="http://schemas.microsoft.com/office/drawing/2014/main" id="{BE3CD7FF-CC0E-461C-8FA0-1B541243D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16080" name="Object 16">
            <a:extLst>
              <a:ext uri="{FF2B5EF4-FFF2-40B4-BE49-F238E27FC236}">
                <a16:creationId xmlns:a16="http://schemas.microsoft.com/office/drawing/2014/main" id="{942D57EB-FA53-44EF-8B1D-B03BEB5A1E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136775"/>
          <a:ext cx="1524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Equation" r:id="rId3" imgW="787320" imgH="431640" progId="Equation.3">
                  <p:embed/>
                </p:oleObj>
              </mc:Choice>
              <mc:Fallback>
                <p:oleObj name="Equation" r:id="rId3" imgW="787320" imgH="431640" progId="Equation.3">
                  <p:embed/>
                  <p:pic>
                    <p:nvPicPr>
                      <p:cNvPr id="216080" name="Object 16">
                        <a:extLst>
                          <a:ext uri="{FF2B5EF4-FFF2-40B4-BE49-F238E27FC236}">
                            <a16:creationId xmlns:a16="http://schemas.microsoft.com/office/drawing/2014/main" id="{942D57EB-FA53-44EF-8B1D-B03BEB5A1E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6775"/>
                        <a:ext cx="15240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1" name="Text Box 17">
            <a:extLst>
              <a:ext uri="{FF2B5EF4-FFF2-40B4-BE49-F238E27FC236}">
                <a16:creationId xmlns:a16="http://schemas.microsoft.com/office/drawing/2014/main" id="{398A325A-CEC1-4DE5-B74A-A8B49BCBA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971800"/>
            <a:ext cx="8763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b="1"/>
              <a:t>ii). </a:t>
            </a:r>
            <a:r>
              <a:rPr lang="en-US" altLang="en-US" sz="2200" b="1">
                <a:solidFill>
                  <a:srgbClr val="009900"/>
                </a:solidFill>
                <a:sym typeface="Symbol" panose="05050102010706020507" pitchFamily="18" charset="2"/>
              </a:rPr>
              <a:t> = 0</a:t>
            </a:r>
            <a:r>
              <a:rPr lang="en-US" altLang="en-US" sz="2200" b="1">
                <a:sym typeface="Symbol" panose="05050102010706020507" pitchFamily="18" charset="2"/>
              </a:rPr>
              <a:t>: </a:t>
            </a:r>
            <a:r>
              <a:rPr lang="en-US" altLang="en-US" sz="2200" b="1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US" altLang="en-US" sz="2200" b="1" baseline="-2500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200" b="1">
                <a:solidFill>
                  <a:srgbClr val="FF0000"/>
                </a:solidFill>
                <a:sym typeface="Symbol" panose="05050102010706020507" pitchFamily="18" charset="2"/>
              </a:rPr>
              <a:t> = 0 </a:t>
            </a:r>
            <a:r>
              <a:rPr lang="en-US" altLang="en-US" sz="2200" b="1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→</a:t>
            </a:r>
            <a:r>
              <a:rPr lang="en-US" altLang="en-US" sz="2200" b="1">
                <a:sym typeface="Symbol" panose="05050102010706020507" pitchFamily="18" charset="2"/>
              </a:rPr>
              <a:t> corresponds to flatband condition. </a:t>
            </a:r>
          </a:p>
        </p:txBody>
      </p:sp>
      <p:sp>
        <p:nvSpPr>
          <p:cNvPr id="216083" name="Text Box 19">
            <a:extLst>
              <a:ext uri="{FF2B5EF4-FFF2-40B4-BE49-F238E27FC236}">
                <a16:creationId xmlns:a16="http://schemas.microsoft.com/office/drawing/2014/main" id="{74053DA3-3F65-4027-A371-1AD20CC73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3535363"/>
            <a:ext cx="87630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3550" indent="-4635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7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b="1"/>
              <a:t>iii). For </a:t>
            </a:r>
            <a:r>
              <a:rPr lang="en-US" altLang="en-US" sz="2200" b="1">
                <a:solidFill>
                  <a:srgbClr val="009999"/>
                </a:solidFill>
              </a:rPr>
              <a:t>2</a:t>
            </a:r>
            <a:r>
              <a:rPr lang="en-US" altLang="en-US" sz="2200" b="1">
                <a:solidFill>
                  <a:srgbClr val="009900"/>
                </a:solidFill>
                <a:sym typeface="Symbol" panose="05050102010706020507" pitchFamily="18" charset="2"/>
              </a:rPr>
              <a:t></a:t>
            </a:r>
            <a:r>
              <a:rPr lang="en-US" altLang="en-US" sz="2200" b="1" baseline="-25000">
                <a:solidFill>
                  <a:srgbClr val="0099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200" b="1">
                <a:solidFill>
                  <a:srgbClr val="009900"/>
                </a:solidFill>
                <a:sym typeface="Symbol" panose="05050102010706020507" pitchFamily="18" charset="2"/>
              </a:rPr>
              <a:t> &gt; </a:t>
            </a:r>
            <a:r>
              <a:rPr lang="en-US" altLang="en-US" sz="2200" b="1" baseline="-25000">
                <a:solidFill>
                  <a:srgbClr val="009900"/>
                </a:solidFill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&gt; </a:t>
            </a:r>
            <a:r>
              <a:rPr lang="en-US" altLang="en-US" sz="2200" b="1">
                <a:solidFill>
                  <a:srgbClr val="009900"/>
                </a:solidFill>
                <a:sym typeface="Symbol" panose="05050102010706020507" pitchFamily="18" charset="2"/>
              </a:rPr>
              <a:t>0</a:t>
            </a:r>
            <a:r>
              <a:rPr lang="en-US" altLang="en-US" sz="2200" b="1">
                <a:sym typeface="Symbol" panose="05050102010706020507" pitchFamily="18" charset="2"/>
              </a:rPr>
              <a:t>: </a:t>
            </a:r>
            <a:r>
              <a:rPr lang="en-US" altLang="en-US" sz="2200" b="1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US" altLang="en-US" sz="2200" b="1" baseline="-2500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200" b="1">
                <a:solidFill>
                  <a:srgbClr val="FF0000"/>
                </a:solidFill>
                <a:sym typeface="Symbol" panose="05050102010706020507" pitchFamily="18" charset="2"/>
              </a:rPr>
              <a:t> is negative and we get depletion and weak inversion condition. </a:t>
            </a:r>
            <a:r>
              <a:rPr lang="en-US" altLang="en-US" sz="2200" b="1">
                <a:solidFill>
                  <a:srgbClr val="660066"/>
                </a:solidFill>
                <a:sym typeface="Symbol" panose="05050102010706020507" pitchFamily="18" charset="2"/>
              </a:rPr>
              <a:t>The function F is now dominated by the second term</a:t>
            </a:r>
            <a:r>
              <a:rPr lang="en-US" altLang="en-US" sz="2200" b="1">
                <a:sym typeface="Symbol" panose="05050102010706020507" pitchFamily="18" charset="2"/>
              </a:rPr>
              <a:t>. </a:t>
            </a:r>
          </a:p>
        </p:txBody>
      </p:sp>
      <p:graphicFrame>
        <p:nvGraphicFramePr>
          <p:cNvPr id="216084" name="Object 20">
            <a:extLst>
              <a:ext uri="{FF2B5EF4-FFF2-40B4-BE49-F238E27FC236}">
                <a16:creationId xmlns:a16="http://schemas.microsoft.com/office/drawing/2014/main" id="{32CC11B7-B21B-449F-9710-8A75D5735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3325" y="4419600"/>
          <a:ext cx="16954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Equation" r:id="rId5" imgW="876240" imgH="368280" progId="Equation.3">
                  <p:embed/>
                </p:oleObj>
              </mc:Choice>
              <mc:Fallback>
                <p:oleObj name="Equation" r:id="rId5" imgW="876240" imgH="368280" progId="Equation.3">
                  <p:embed/>
                  <p:pic>
                    <p:nvPicPr>
                      <p:cNvPr id="216084" name="Object 20">
                        <a:extLst>
                          <a:ext uri="{FF2B5EF4-FFF2-40B4-BE49-F238E27FC236}">
                            <a16:creationId xmlns:a16="http://schemas.microsoft.com/office/drawing/2014/main" id="{32CC11B7-B21B-449F-9710-8A75D5735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4419600"/>
                        <a:ext cx="16954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5" name="AutoShape 21">
            <a:extLst>
              <a:ext uri="{FF2B5EF4-FFF2-40B4-BE49-F238E27FC236}">
                <a16:creationId xmlns:a16="http://schemas.microsoft.com/office/drawing/2014/main" id="{88FE7F06-EDF0-42E3-B830-96BD07D7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46101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6086" name="Text Box 22">
            <a:extLst>
              <a:ext uri="{FF2B5EF4-FFF2-40B4-BE49-F238E27FC236}">
                <a16:creationId xmlns:a16="http://schemas.microsoft.com/office/drawing/2014/main" id="{C4116472-DCF4-4C00-A12C-3611DB264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5129213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3550" indent="-4635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7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b="1"/>
              <a:t>iv). For </a:t>
            </a:r>
            <a:r>
              <a:rPr lang="en-US" altLang="en-US" sz="2200" b="1">
                <a:solidFill>
                  <a:srgbClr val="009900"/>
                </a:solidFill>
                <a:sym typeface="Symbol" panose="05050102010706020507" pitchFamily="18" charset="2"/>
              </a:rPr>
              <a:t></a:t>
            </a:r>
            <a:r>
              <a:rPr lang="en-US" altLang="en-US" sz="2200" b="1" baseline="-25000">
                <a:solidFill>
                  <a:srgbClr val="009900"/>
                </a:solidFill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&gt; </a:t>
            </a:r>
            <a:r>
              <a:rPr lang="en-US" altLang="en-US" sz="2200" b="1">
                <a:solidFill>
                  <a:srgbClr val="009900"/>
                </a:solidFill>
                <a:sym typeface="Symbol" panose="05050102010706020507" pitchFamily="18" charset="2"/>
              </a:rPr>
              <a:t>2</a:t>
            </a:r>
            <a:r>
              <a:rPr lang="en-US" altLang="en-US" sz="2200" b="1" baseline="-25000">
                <a:solidFill>
                  <a:srgbClr val="0099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200" b="1">
                <a:sym typeface="Symbol" panose="05050102010706020507" pitchFamily="18" charset="2"/>
              </a:rPr>
              <a:t>, we will have strong inversion condition with F dominated by the fourth term. </a:t>
            </a:r>
          </a:p>
        </p:txBody>
      </p:sp>
      <p:sp>
        <p:nvSpPr>
          <p:cNvPr id="216087" name="AutoShape 23">
            <a:extLst>
              <a:ext uri="{FF2B5EF4-FFF2-40B4-BE49-F238E27FC236}">
                <a16:creationId xmlns:a16="http://schemas.microsoft.com/office/drawing/2014/main" id="{206B3019-C81B-47D7-BE13-8B9C8265D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6096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216088" name="Object 24">
            <a:extLst>
              <a:ext uri="{FF2B5EF4-FFF2-40B4-BE49-F238E27FC236}">
                <a16:creationId xmlns:a16="http://schemas.microsoft.com/office/drawing/2014/main" id="{48EF10F3-9D29-45B8-B4A0-C8E2D6B6A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8675" y="5827713"/>
          <a:ext cx="1524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6" name="Equation" r:id="rId7" imgW="787320" imgH="431640" progId="Equation.3">
                  <p:embed/>
                </p:oleObj>
              </mc:Choice>
              <mc:Fallback>
                <p:oleObj name="Equation" r:id="rId7" imgW="787320" imgH="431640" progId="Equation.3">
                  <p:embed/>
                  <p:pic>
                    <p:nvPicPr>
                      <p:cNvPr id="216088" name="Object 24">
                        <a:extLst>
                          <a:ext uri="{FF2B5EF4-FFF2-40B4-BE49-F238E27FC236}">
                            <a16:creationId xmlns:a16="http://schemas.microsoft.com/office/drawing/2014/main" id="{48EF10F3-9D29-45B8-B4A0-C8E2D6B6AB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5827713"/>
                        <a:ext cx="15240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22D8EEB0-570B-4129-8BAA-4CE1D2DAD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0650"/>
            <a:ext cx="7861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006600"/>
                </a:solidFill>
              </a:rPr>
              <a:t>Derivation: space charge</a:t>
            </a:r>
          </a:p>
        </p:txBody>
      </p:sp>
      <p:sp>
        <p:nvSpPr>
          <p:cNvPr id="214024" name="Rectangle 8">
            <a:extLst>
              <a:ext uri="{FF2B5EF4-FFF2-40B4-BE49-F238E27FC236}">
                <a16:creationId xmlns:a16="http://schemas.microsoft.com/office/drawing/2014/main" id="{C43AD836-747F-4F00-9D62-314EE99A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40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altLang="en-US"/>
          </a:p>
        </p:txBody>
      </p:sp>
      <p:sp>
        <p:nvSpPr>
          <p:cNvPr id="214026" name="Rectangle 10">
            <a:extLst>
              <a:ext uri="{FF2B5EF4-FFF2-40B4-BE49-F238E27FC236}">
                <a16:creationId xmlns:a16="http://schemas.microsoft.com/office/drawing/2014/main" id="{D70EBA04-B57B-4E4C-A9F5-AB4D248DE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33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4027" name="Rectangle 11">
            <a:extLst>
              <a:ext uri="{FF2B5EF4-FFF2-40B4-BE49-F238E27FC236}">
                <a16:creationId xmlns:a16="http://schemas.microsoft.com/office/drawing/2014/main" id="{C7C495FE-CE85-4E31-9F19-F5DE9ECBF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8200"/>
            <a:ext cx="90455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Font typeface="Symbol" panose="05050102010706020507" pitchFamily="18" charset="2"/>
              <a:buChar char=""/>
            </a:pPr>
            <a:r>
              <a:rPr lang="en-US" altLang="en-US" sz="2200" b="1">
                <a:solidFill>
                  <a:srgbClr val="CC3300"/>
                </a:solidFill>
              </a:rPr>
              <a:t> Also note that this strong inversion begins at a surface potential,</a:t>
            </a:r>
          </a:p>
        </p:txBody>
      </p:sp>
      <p:graphicFrame>
        <p:nvGraphicFramePr>
          <p:cNvPr id="214028" name="Picture 22">
            <a:extLst>
              <a:ext uri="{FF2B5EF4-FFF2-40B4-BE49-F238E27FC236}">
                <a16:creationId xmlns:a16="http://schemas.microsoft.com/office/drawing/2014/main" id="{0B24445B-5DF1-4FD8-AC07-6E3C5F391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443038"/>
          <a:ext cx="54864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Equation" r:id="rId3" imgW="2678537" imgH="482391" progId="Equation.3">
                  <p:embed/>
                </p:oleObj>
              </mc:Choice>
              <mc:Fallback>
                <p:oleObj name="Equation" r:id="rId3" imgW="2678537" imgH="482391" progId="Equation.3">
                  <p:embed/>
                  <p:pic>
                    <p:nvPicPr>
                      <p:cNvPr id="214028" name="Picture 22">
                        <a:extLst>
                          <a:ext uri="{FF2B5EF4-FFF2-40B4-BE49-F238E27FC236}">
                            <a16:creationId xmlns:a16="http://schemas.microsoft.com/office/drawing/2014/main" id="{0B24445B-5DF1-4FD8-AC07-6E3C5F391B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43038"/>
                        <a:ext cx="548640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4049" name="Group 33">
            <a:extLst>
              <a:ext uri="{FF2B5EF4-FFF2-40B4-BE49-F238E27FC236}">
                <a16:creationId xmlns:a16="http://schemas.microsoft.com/office/drawing/2014/main" id="{0052B279-D724-445F-A9CD-0C4D44A55608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2819400"/>
            <a:ext cx="4448175" cy="3048000"/>
            <a:chOff x="48" y="1536"/>
            <a:chExt cx="2802" cy="1920"/>
          </a:xfrm>
        </p:grpSpPr>
        <p:sp>
          <p:nvSpPr>
            <p:cNvPr id="214031" name="Rectangle 15">
              <a:extLst>
                <a:ext uri="{FF2B5EF4-FFF2-40B4-BE49-F238E27FC236}">
                  <a16:creationId xmlns:a16="http://schemas.microsoft.com/office/drawing/2014/main" id="{4662BAFF-1321-4B01-B72F-F9F4EE97A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36"/>
              <a:ext cx="2304" cy="16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4034" name="Freeform 18">
              <a:extLst>
                <a:ext uri="{FF2B5EF4-FFF2-40B4-BE49-F238E27FC236}">
                  <a16:creationId xmlns:a16="http://schemas.microsoft.com/office/drawing/2014/main" id="{A3BE30EC-0F47-483F-86A9-C9EB46526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" y="1956"/>
              <a:ext cx="1122" cy="1200"/>
            </a:xfrm>
            <a:custGeom>
              <a:avLst/>
              <a:gdLst>
                <a:gd name="T0" fmla="*/ 0 w 1392"/>
                <a:gd name="T1" fmla="*/ 0 h 1200"/>
                <a:gd name="T2" fmla="*/ 864 w 1392"/>
                <a:gd name="T3" fmla="*/ 240 h 1200"/>
                <a:gd name="T4" fmla="*/ 1296 w 1392"/>
                <a:gd name="T5" fmla="*/ 1008 h 1200"/>
                <a:gd name="T6" fmla="*/ 1392 w 1392"/>
                <a:gd name="T7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1200">
                  <a:moveTo>
                    <a:pt x="0" y="0"/>
                  </a:moveTo>
                  <a:cubicBezTo>
                    <a:pt x="324" y="36"/>
                    <a:pt x="648" y="72"/>
                    <a:pt x="864" y="240"/>
                  </a:cubicBezTo>
                  <a:cubicBezTo>
                    <a:pt x="1080" y="408"/>
                    <a:pt x="1208" y="848"/>
                    <a:pt x="1296" y="1008"/>
                  </a:cubicBezTo>
                  <a:cubicBezTo>
                    <a:pt x="1384" y="1168"/>
                    <a:pt x="1388" y="1184"/>
                    <a:pt x="1392" y="1200"/>
                  </a:cubicBezTo>
                </a:path>
              </a:pathLst>
            </a:custGeom>
            <a:noFill/>
            <a:ln w="254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4035" name="Freeform 19">
              <a:extLst>
                <a:ext uri="{FF2B5EF4-FFF2-40B4-BE49-F238E27FC236}">
                  <a16:creationId xmlns:a16="http://schemas.microsoft.com/office/drawing/2014/main" id="{0C194DDC-332A-438E-981C-3BA2681FB5E0}"/>
                </a:ext>
              </a:extLst>
            </p:cNvPr>
            <p:cNvSpPr>
              <a:spLocks/>
            </p:cNvSpPr>
            <p:nvPr/>
          </p:nvSpPr>
          <p:spPr bwMode="auto">
            <a:xfrm rot="21272765" flipV="1">
              <a:off x="2040" y="1990"/>
              <a:ext cx="810" cy="768"/>
            </a:xfrm>
            <a:custGeom>
              <a:avLst/>
              <a:gdLst>
                <a:gd name="T0" fmla="*/ 0 w 1392"/>
                <a:gd name="T1" fmla="*/ 0 h 1200"/>
                <a:gd name="T2" fmla="*/ 864 w 1392"/>
                <a:gd name="T3" fmla="*/ 240 h 1200"/>
                <a:gd name="T4" fmla="*/ 1296 w 1392"/>
                <a:gd name="T5" fmla="*/ 1008 h 1200"/>
                <a:gd name="T6" fmla="*/ 1392 w 1392"/>
                <a:gd name="T7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1200">
                  <a:moveTo>
                    <a:pt x="0" y="0"/>
                  </a:moveTo>
                  <a:cubicBezTo>
                    <a:pt x="324" y="36"/>
                    <a:pt x="648" y="72"/>
                    <a:pt x="864" y="240"/>
                  </a:cubicBezTo>
                  <a:cubicBezTo>
                    <a:pt x="1080" y="408"/>
                    <a:pt x="1208" y="848"/>
                    <a:pt x="1296" y="1008"/>
                  </a:cubicBezTo>
                  <a:cubicBezTo>
                    <a:pt x="1384" y="1168"/>
                    <a:pt x="1388" y="1184"/>
                    <a:pt x="1392" y="120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4036" name="Freeform 20">
              <a:extLst>
                <a:ext uri="{FF2B5EF4-FFF2-40B4-BE49-F238E27FC236}">
                  <a16:creationId xmlns:a16="http://schemas.microsoft.com/office/drawing/2014/main" id="{EE19F3FF-A226-4A98-A977-7688884DF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784"/>
              <a:ext cx="384" cy="384"/>
            </a:xfrm>
            <a:custGeom>
              <a:avLst/>
              <a:gdLst>
                <a:gd name="T0" fmla="*/ 0 w 384"/>
                <a:gd name="T1" fmla="*/ 432 h 432"/>
                <a:gd name="T2" fmla="*/ 48 w 384"/>
                <a:gd name="T3" fmla="*/ 240 h 432"/>
                <a:gd name="T4" fmla="*/ 96 w 384"/>
                <a:gd name="T5" fmla="*/ 144 h 432"/>
                <a:gd name="T6" fmla="*/ 192 w 384"/>
                <a:gd name="T7" fmla="*/ 48 h 432"/>
                <a:gd name="T8" fmla="*/ 384 w 384"/>
                <a:gd name="T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432">
                  <a:moveTo>
                    <a:pt x="0" y="432"/>
                  </a:moveTo>
                  <a:cubicBezTo>
                    <a:pt x="16" y="360"/>
                    <a:pt x="32" y="288"/>
                    <a:pt x="48" y="240"/>
                  </a:cubicBezTo>
                  <a:cubicBezTo>
                    <a:pt x="64" y="192"/>
                    <a:pt x="72" y="176"/>
                    <a:pt x="96" y="144"/>
                  </a:cubicBezTo>
                  <a:cubicBezTo>
                    <a:pt x="120" y="112"/>
                    <a:pt x="144" y="72"/>
                    <a:pt x="192" y="48"/>
                  </a:cubicBezTo>
                  <a:cubicBezTo>
                    <a:pt x="240" y="24"/>
                    <a:pt x="312" y="12"/>
                    <a:pt x="384" y="0"/>
                  </a:cubicBezTo>
                </a:path>
              </a:pathLst>
            </a:cu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4038" name="Text Box 22">
              <a:extLst>
                <a:ext uri="{FF2B5EF4-FFF2-40B4-BE49-F238E27FC236}">
                  <a16:creationId xmlns:a16="http://schemas.microsoft.com/office/drawing/2014/main" id="{AA9D4A4D-9B66-4BAE-B72A-C50F59899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159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sym typeface="Symbol" panose="05050102010706020507" pitchFamily="18" charset="2"/>
                </a:rPr>
                <a:t> </a:t>
              </a:r>
              <a:r>
                <a:rPr lang="en-US" altLang="en-US" sz="2400" b="1">
                  <a:cs typeface="Arial" panose="020B0604020202020204" pitchFamily="34" charset="0"/>
                  <a:sym typeface="Symbol" panose="05050102010706020507" pitchFamily="18" charset="2"/>
                </a:rPr>
                <a:t>→</a:t>
              </a:r>
            </a:p>
          </p:txBody>
        </p:sp>
        <p:sp>
          <p:nvSpPr>
            <p:cNvPr id="214039" name="Text Box 23">
              <a:extLst>
                <a:ext uri="{FF2B5EF4-FFF2-40B4-BE49-F238E27FC236}">
                  <a16:creationId xmlns:a16="http://schemas.microsoft.com/office/drawing/2014/main" id="{8ACEEE25-9732-4946-9876-2DCA329A0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168"/>
              <a:ext cx="5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sym typeface="Symbol" panose="05050102010706020507" pitchFamily="18" charset="2"/>
                </a:rPr>
                <a:t> = 0</a:t>
              </a:r>
            </a:p>
          </p:txBody>
        </p:sp>
        <p:sp>
          <p:nvSpPr>
            <p:cNvPr id="214040" name="Text Box 24">
              <a:extLst>
                <a:ext uri="{FF2B5EF4-FFF2-40B4-BE49-F238E27FC236}">
                  <a16:creationId xmlns:a16="http://schemas.microsoft.com/office/drawing/2014/main" id="{93E66DC3-88E4-41A9-A48E-71BA59A20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72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1">
                  <a:sym typeface="Symbol" panose="05050102010706020507" pitchFamily="18" charset="2"/>
                </a:rPr>
                <a:t>|Q</a:t>
              </a:r>
              <a:r>
                <a:rPr lang="en-US" altLang="en-US" sz="2400" b="1" baseline="-25000">
                  <a:sym typeface="Symbol" panose="05050102010706020507" pitchFamily="18" charset="2"/>
                </a:rPr>
                <a:t>s</a:t>
              </a:r>
              <a:r>
                <a:rPr lang="en-US" altLang="en-US" sz="2400" b="1">
                  <a:sym typeface="Symbol" panose="05050102010706020507" pitchFamily="18" charset="2"/>
                </a:rPr>
                <a:t>| </a:t>
              </a:r>
            </a:p>
          </p:txBody>
        </p:sp>
        <p:sp>
          <p:nvSpPr>
            <p:cNvPr id="214041" name="Line 25">
              <a:extLst>
                <a:ext uri="{FF2B5EF4-FFF2-40B4-BE49-F238E27FC236}">
                  <a16:creationId xmlns:a16="http://schemas.microsoft.com/office/drawing/2014/main" id="{A0D057A6-9CBE-4AD4-A3C5-389448A32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" y="2112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4042" name="Text Box 26">
              <a:extLst>
                <a:ext uri="{FF2B5EF4-FFF2-40B4-BE49-F238E27FC236}">
                  <a16:creationId xmlns:a16="http://schemas.microsoft.com/office/drawing/2014/main" id="{E71760E4-7BD0-4E54-BBF5-153BE4F02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" y="2013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009900"/>
                  </a:solidFill>
                </a:rPr>
                <a:t>(i)</a:t>
              </a:r>
            </a:p>
          </p:txBody>
        </p:sp>
        <p:sp>
          <p:nvSpPr>
            <p:cNvPr id="214043" name="Text Box 27">
              <a:extLst>
                <a:ext uri="{FF2B5EF4-FFF2-40B4-BE49-F238E27FC236}">
                  <a16:creationId xmlns:a16="http://schemas.microsoft.com/office/drawing/2014/main" id="{8FF4EA6D-6707-41B5-840F-188D48171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" y="215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chemeClr val="accent2"/>
                  </a:solidFill>
                </a:rPr>
                <a:t>(iv)</a:t>
              </a:r>
            </a:p>
          </p:txBody>
        </p:sp>
        <p:sp>
          <p:nvSpPr>
            <p:cNvPr id="214044" name="Text Box 28">
              <a:extLst>
                <a:ext uri="{FF2B5EF4-FFF2-40B4-BE49-F238E27FC236}">
                  <a16:creationId xmlns:a16="http://schemas.microsoft.com/office/drawing/2014/main" id="{128E806E-31AE-4C41-85BF-F7959375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59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CC3300"/>
                  </a:solidFill>
                </a:rPr>
                <a:t>(iii)</a:t>
              </a:r>
            </a:p>
          </p:txBody>
        </p:sp>
        <p:sp>
          <p:nvSpPr>
            <p:cNvPr id="214045" name="Text Box 29">
              <a:extLst>
                <a:ext uri="{FF2B5EF4-FFF2-40B4-BE49-F238E27FC236}">
                  <a16:creationId xmlns:a16="http://schemas.microsoft.com/office/drawing/2014/main" id="{276C99F7-0158-48A6-B01A-B768F9F40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83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/>
                <a:t>(ii)</a:t>
              </a:r>
            </a:p>
          </p:txBody>
        </p:sp>
        <p:graphicFrame>
          <p:nvGraphicFramePr>
            <p:cNvPr id="214046" name="Object 30">
              <a:extLst>
                <a:ext uri="{FF2B5EF4-FFF2-40B4-BE49-F238E27FC236}">
                  <a16:creationId xmlns:a16="http://schemas.microsoft.com/office/drawing/2014/main" id="{BCC8D911-F9F4-4E39-A7B7-720755962D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1600"/>
            <a:ext cx="67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71" name="Equation" r:id="rId5" imgW="787320" imgH="431640" progId="Equation.3">
                    <p:embed/>
                  </p:oleObj>
                </mc:Choice>
                <mc:Fallback>
                  <p:oleObj name="Equation" r:id="rId5" imgW="787320" imgH="431640" progId="Equation.3">
                    <p:embed/>
                    <p:pic>
                      <p:nvPicPr>
                        <p:cNvPr id="214046" name="Object 30">
                          <a:extLst>
                            <a:ext uri="{FF2B5EF4-FFF2-40B4-BE49-F238E27FC236}">
                              <a16:creationId xmlns:a16="http://schemas.microsoft.com/office/drawing/2014/main" id="{BCC8D911-F9F4-4E39-A7B7-720755962D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600"/>
                          <a:ext cx="67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047" name="Object 31">
              <a:extLst>
                <a:ext uri="{FF2B5EF4-FFF2-40B4-BE49-F238E27FC236}">
                  <a16:creationId xmlns:a16="http://schemas.microsoft.com/office/drawing/2014/main" id="{10F9E4EE-A711-49E1-8354-BB6B60A70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832"/>
            <a:ext cx="72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72" name="Equation" r:id="rId7" imgW="876240" imgH="368280" progId="Equation.3">
                    <p:embed/>
                  </p:oleObj>
                </mc:Choice>
                <mc:Fallback>
                  <p:oleObj name="Equation" r:id="rId7" imgW="876240" imgH="368280" progId="Equation.3">
                    <p:embed/>
                    <p:pic>
                      <p:nvPicPr>
                        <p:cNvPr id="214047" name="Object 31">
                          <a:extLst>
                            <a:ext uri="{FF2B5EF4-FFF2-40B4-BE49-F238E27FC236}">
                              <a16:creationId xmlns:a16="http://schemas.microsoft.com/office/drawing/2014/main" id="{10F9E4EE-A711-49E1-8354-BB6B60A704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832"/>
                          <a:ext cx="72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048" name="Object 32">
              <a:extLst>
                <a:ext uri="{FF2B5EF4-FFF2-40B4-BE49-F238E27FC236}">
                  <a16:creationId xmlns:a16="http://schemas.microsoft.com/office/drawing/2014/main" id="{898FAE68-572B-42B2-8C99-C40C251BFA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1824"/>
            <a:ext cx="67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73" name="Equation" r:id="rId9" imgW="787320" imgH="431640" progId="Equation.3">
                    <p:embed/>
                  </p:oleObj>
                </mc:Choice>
                <mc:Fallback>
                  <p:oleObj name="Equation" r:id="rId9" imgW="787320" imgH="431640" progId="Equation.3">
                    <p:embed/>
                    <p:pic>
                      <p:nvPicPr>
                        <p:cNvPr id="214048" name="Object 32">
                          <a:extLst>
                            <a:ext uri="{FF2B5EF4-FFF2-40B4-BE49-F238E27FC236}">
                              <a16:creationId xmlns:a16="http://schemas.microsoft.com/office/drawing/2014/main" id="{898FAE68-572B-42B2-8C99-C40C251BFA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824"/>
                          <a:ext cx="678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4079" name="Group 63">
            <a:extLst>
              <a:ext uri="{FF2B5EF4-FFF2-40B4-BE49-F238E27FC236}">
                <a16:creationId xmlns:a16="http://schemas.microsoft.com/office/drawing/2014/main" id="{536CD3F9-FA6A-49B1-BD80-AC2A4C443C23}"/>
              </a:ext>
            </a:extLst>
          </p:cNvPr>
          <p:cNvGrpSpPr>
            <a:grpSpLocks/>
          </p:cNvGrpSpPr>
          <p:nvPr/>
        </p:nvGrpSpPr>
        <p:grpSpPr bwMode="auto">
          <a:xfrm>
            <a:off x="5853113" y="1752600"/>
            <a:ext cx="2898775" cy="4648200"/>
            <a:chOff x="3687" y="1104"/>
            <a:chExt cx="1826" cy="2928"/>
          </a:xfrm>
        </p:grpSpPr>
        <p:sp>
          <p:nvSpPr>
            <p:cNvPr id="214076" name="Rectangle 60">
              <a:extLst>
                <a:ext uri="{FF2B5EF4-FFF2-40B4-BE49-F238E27FC236}">
                  <a16:creationId xmlns:a16="http://schemas.microsoft.com/office/drawing/2014/main" id="{A19CDB68-A6AC-47EE-8A6B-385C7CD29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1104"/>
              <a:ext cx="1824" cy="29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4051" name="Line 35">
              <a:extLst>
                <a:ext uri="{FF2B5EF4-FFF2-40B4-BE49-F238E27FC236}">
                  <a16:creationId xmlns:a16="http://schemas.microsoft.com/office/drawing/2014/main" id="{FCC1732A-4404-4F91-925A-3A47F21D4A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2832"/>
              <a:ext cx="8" cy="1152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4052" name="Line 36">
              <a:extLst>
                <a:ext uri="{FF2B5EF4-FFF2-40B4-BE49-F238E27FC236}">
                  <a16:creationId xmlns:a16="http://schemas.microsoft.com/office/drawing/2014/main" id="{12F63790-1F8C-4FB7-B905-96D1BCFBA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2976"/>
              <a:ext cx="1470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4053" name="Rectangle 37">
              <a:extLst>
                <a:ext uri="{FF2B5EF4-FFF2-40B4-BE49-F238E27FC236}">
                  <a16:creationId xmlns:a16="http://schemas.microsoft.com/office/drawing/2014/main" id="{8D56B423-3A60-4AE2-B998-8DAC2CC5A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992"/>
              <a:ext cx="88" cy="912"/>
            </a:xfrm>
            <a:prstGeom prst="rect">
              <a:avLst/>
            </a:prstGeom>
            <a:pattFill prst="lgConfetti">
              <a:fgClr>
                <a:srgbClr val="FF9933"/>
              </a:fgClr>
              <a:bgClr>
                <a:schemeClr val="bg1"/>
              </a:bgClr>
            </a:patt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4054" name="Rectangle 38">
              <a:extLst>
                <a:ext uri="{FF2B5EF4-FFF2-40B4-BE49-F238E27FC236}">
                  <a16:creationId xmlns:a16="http://schemas.microsoft.com/office/drawing/2014/main" id="{E051CF0C-CA5E-45F3-8C1C-7D3F3DC00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2992"/>
              <a:ext cx="1011" cy="128"/>
            </a:xfrm>
            <a:prstGeom prst="rect">
              <a:avLst/>
            </a:prstGeom>
            <a:pattFill prst="dashHorz">
              <a:fgClr>
                <a:srgbClr val="FFCC00"/>
              </a:fgClr>
              <a:bgClr>
                <a:schemeClr val="bg1"/>
              </a:bgClr>
            </a:patt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4055" name="Line 39">
              <a:extLst>
                <a:ext uri="{FF2B5EF4-FFF2-40B4-BE49-F238E27FC236}">
                  <a16:creationId xmlns:a16="http://schemas.microsoft.com/office/drawing/2014/main" id="{570B0A9B-A238-4B8E-A80C-52D8381F2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3696"/>
              <a:ext cx="931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4056" name="Text Box 40">
              <a:extLst>
                <a:ext uri="{FF2B5EF4-FFF2-40B4-BE49-F238E27FC236}">
                  <a16:creationId xmlns:a16="http://schemas.microsoft.com/office/drawing/2014/main" id="{1E9D6038-E0CD-49A4-AABB-729ED4E53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" y="3712"/>
              <a:ext cx="13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FFFF00"/>
                  </a:solidFill>
                </a:rPr>
                <a:t>Depth from surface</a:t>
              </a:r>
            </a:p>
          </p:txBody>
        </p:sp>
        <p:sp>
          <p:nvSpPr>
            <p:cNvPr id="214057" name="Text Box 41">
              <a:extLst>
                <a:ext uri="{FF2B5EF4-FFF2-40B4-BE49-F238E27FC236}">
                  <a16:creationId xmlns:a16="http://schemas.microsoft.com/office/drawing/2014/main" id="{CCABB3B1-DD99-4D7F-B0DD-FD4F2EDD3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296" y="3300"/>
              <a:ext cx="11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FFFF00"/>
                  </a:solidFill>
                </a:rPr>
                <a:t>inversion charge</a:t>
              </a:r>
            </a:p>
          </p:txBody>
        </p:sp>
        <p:sp>
          <p:nvSpPr>
            <p:cNvPr id="214058" name="Text Box 42">
              <a:extLst>
                <a:ext uri="{FF2B5EF4-FFF2-40B4-BE49-F238E27FC236}">
                  <a16:creationId xmlns:a16="http://schemas.microsoft.com/office/drawing/2014/main" id="{87F6CA67-ABC9-4029-97B0-FD6FDAC02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117"/>
              <a:ext cx="127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solidFill>
                    <a:srgbClr val="FFFF00"/>
                  </a:solidFill>
                </a:rPr>
                <a:t>depletion charge</a:t>
              </a:r>
            </a:p>
          </p:txBody>
        </p:sp>
        <p:grpSp>
          <p:nvGrpSpPr>
            <p:cNvPr id="214061" name="Group 45">
              <a:extLst>
                <a:ext uri="{FF2B5EF4-FFF2-40B4-BE49-F238E27FC236}">
                  <a16:creationId xmlns:a16="http://schemas.microsoft.com/office/drawing/2014/main" id="{D1C132A5-72FC-49CF-B75D-211B5DBA5B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2" y="1192"/>
              <a:ext cx="1608" cy="1412"/>
              <a:chOff x="3768" y="1008"/>
              <a:chExt cx="1608" cy="1412"/>
            </a:xfrm>
          </p:grpSpPr>
          <p:sp>
            <p:nvSpPr>
              <p:cNvPr id="214062" name="Line 46">
                <a:extLst>
                  <a:ext uri="{FF2B5EF4-FFF2-40B4-BE49-F238E27FC236}">
                    <a16:creationId xmlns:a16="http://schemas.microsoft.com/office/drawing/2014/main" id="{8FE208CC-67BC-492A-90C5-88563D508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2" y="1200"/>
                <a:ext cx="8" cy="103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063" name="Line 47">
                <a:extLst>
                  <a:ext uri="{FF2B5EF4-FFF2-40B4-BE49-F238E27FC236}">
                    <a16:creationId xmlns:a16="http://schemas.microsoft.com/office/drawing/2014/main" id="{7C0616FD-5D13-4C62-AB4E-821B648CC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1008"/>
                <a:ext cx="0" cy="118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064" name="Line 48">
                <a:extLst>
                  <a:ext uri="{FF2B5EF4-FFF2-40B4-BE49-F238E27FC236}">
                    <a16:creationId xmlns:a16="http://schemas.microsoft.com/office/drawing/2014/main" id="{82F1F159-697C-4049-86E4-D16CE2124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2220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065" name="Line 49">
                <a:extLst>
                  <a:ext uri="{FF2B5EF4-FFF2-40B4-BE49-F238E27FC236}">
                    <a16:creationId xmlns:a16="http://schemas.microsoft.com/office/drawing/2014/main" id="{B8D62DDD-F515-4C7C-B229-577CFF1FE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8" y="1008"/>
                <a:ext cx="8" cy="1248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066" name="Line 50">
                <a:extLst>
                  <a:ext uri="{FF2B5EF4-FFF2-40B4-BE49-F238E27FC236}">
                    <a16:creationId xmlns:a16="http://schemas.microsoft.com/office/drawing/2014/main" id="{96DCC741-984F-4135-832F-0C992973F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8" y="1551"/>
                <a:ext cx="1448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067" name="Line 51">
                <a:extLst>
                  <a:ext uri="{FF2B5EF4-FFF2-40B4-BE49-F238E27FC236}">
                    <a16:creationId xmlns:a16="http://schemas.microsoft.com/office/drawing/2014/main" id="{F431761B-1FB8-4DDD-B274-87729240D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1149"/>
                <a:ext cx="1392" cy="27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068" name="Freeform 52">
                <a:extLst>
                  <a:ext uri="{FF2B5EF4-FFF2-40B4-BE49-F238E27FC236}">
                    <a16:creationId xmlns:a16="http://schemas.microsoft.com/office/drawing/2014/main" id="{947D32DF-BC27-42C4-8191-7438CF93ACA6}"/>
                  </a:ext>
                </a:extLst>
              </p:cNvPr>
              <p:cNvSpPr>
                <a:spLocks/>
              </p:cNvSpPr>
              <p:nvPr/>
            </p:nvSpPr>
            <p:spPr bwMode="auto">
              <a:xfrm rot="350549">
                <a:off x="3970" y="1109"/>
                <a:ext cx="1070" cy="724"/>
              </a:xfrm>
              <a:custGeom>
                <a:avLst/>
                <a:gdLst>
                  <a:gd name="T0" fmla="*/ 0 w 1248"/>
                  <a:gd name="T1" fmla="*/ 624 h 624"/>
                  <a:gd name="T2" fmla="*/ 144 w 1248"/>
                  <a:gd name="T3" fmla="*/ 336 h 624"/>
                  <a:gd name="T4" fmla="*/ 336 w 1248"/>
                  <a:gd name="T5" fmla="*/ 192 h 624"/>
                  <a:gd name="T6" fmla="*/ 576 w 1248"/>
                  <a:gd name="T7" fmla="*/ 96 h 624"/>
                  <a:gd name="T8" fmla="*/ 912 w 1248"/>
                  <a:gd name="T9" fmla="*/ 48 h 624"/>
                  <a:gd name="T10" fmla="*/ 1248 w 1248"/>
                  <a:gd name="T11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8" h="624">
                    <a:moveTo>
                      <a:pt x="0" y="624"/>
                    </a:moveTo>
                    <a:cubicBezTo>
                      <a:pt x="44" y="516"/>
                      <a:pt x="88" y="408"/>
                      <a:pt x="144" y="336"/>
                    </a:cubicBezTo>
                    <a:cubicBezTo>
                      <a:pt x="200" y="264"/>
                      <a:pt x="264" y="232"/>
                      <a:pt x="336" y="192"/>
                    </a:cubicBezTo>
                    <a:cubicBezTo>
                      <a:pt x="408" y="152"/>
                      <a:pt x="480" y="120"/>
                      <a:pt x="576" y="96"/>
                    </a:cubicBezTo>
                    <a:cubicBezTo>
                      <a:pt x="672" y="72"/>
                      <a:pt x="800" y="64"/>
                      <a:pt x="912" y="48"/>
                    </a:cubicBezTo>
                    <a:cubicBezTo>
                      <a:pt x="1024" y="32"/>
                      <a:pt x="1136" y="16"/>
                      <a:pt x="1248" y="0"/>
                    </a:cubicBezTo>
                  </a:path>
                </a:pathLst>
              </a:custGeom>
              <a:noFill/>
              <a:ln w="25400" cap="flat">
                <a:solidFill>
                  <a:srgbClr val="FFFF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069" name="Line 53">
                <a:extLst>
                  <a:ext uri="{FF2B5EF4-FFF2-40B4-BE49-F238E27FC236}">
                    <a16:creationId xmlns:a16="http://schemas.microsoft.com/office/drawing/2014/main" id="{5B2832CA-D166-40B5-A775-7C148221B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40" y="220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070" name="Line 54">
                <a:extLst>
                  <a:ext uri="{FF2B5EF4-FFF2-40B4-BE49-F238E27FC236}">
                    <a16:creationId xmlns:a16="http://schemas.microsoft.com/office/drawing/2014/main" id="{2D6C67F5-ADD3-432A-9F65-964DEFE92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1793"/>
                <a:ext cx="96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 type="triangle" w="med" len="med"/>
                <a:tailEnd type="arrow" w="lg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4071" name="Text Box 55">
                <a:extLst>
                  <a:ext uri="{FF2B5EF4-FFF2-40B4-BE49-F238E27FC236}">
                    <a16:creationId xmlns:a16="http://schemas.microsoft.com/office/drawing/2014/main" id="{418E33DE-1C2F-4123-AFA5-1FD093C65B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9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FF00"/>
                    </a:solidFill>
                  </a:rPr>
                  <a:t>Inversion</a:t>
                </a:r>
              </a:p>
            </p:txBody>
          </p:sp>
          <p:sp>
            <p:nvSpPr>
              <p:cNvPr id="214072" name="Text Box 56">
                <a:extLst>
                  <a:ext uri="{FF2B5EF4-FFF2-40B4-BE49-F238E27FC236}">
                    <a16:creationId xmlns:a16="http://schemas.microsoft.com/office/drawing/2014/main" id="{ACABAFF5-6B0F-4EA8-8CD5-C40FBF1E5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4" y="1776"/>
                <a:ext cx="7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b="1">
                    <a:solidFill>
                      <a:srgbClr val="FFFF00"/>
                    </a:solidFill>
                  </a:rPr>
                  <a:t>Depletion</a:t>
                </a:r>
              </a:p>
            </p:txBody>
          </p:sp>
        </p:grpSp>
        <p:sp>
          <p:nvSpPr>
            <p:cNvPr id="214074" name="Line 58">
              <a:extLst>
                <a:ext uri="{FF2B5EF4-FFF2-40B4-BE49-F238E27FC236}">
                  <a16:creationId xmlns:a16="http://schemas.microsoft.com/office/drawing/2014/main" id="{5E3F8E3D-0BDD-42F1-A1C4-4C564692E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1344"/>
              <a:ext cx="0" cy="62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4075" name="Text Box 59">
              <a:extLst>
                <a:ext uri="{FF2B5EF4-FFF2-40B4-BE49-F238E27FC236}">
                  <a16:creationId xmlns:a16="http://schemas.microsoft.com/office/drawing/2014/main" id="{0CB76232-D733-4836-B23C-D0F523BB3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528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solidFill>
                    <a:srgbClr val="FFFF00"/>
                  </a:solidFill>
                  <a:sym typeface="Symbol" panose="05050102010706020507" pitchFamily="18" charset="2"/>
                </a:rPr>
                <a:t></a:t>
              </a:r>
              <a:r>
                <a:rPr lang="en-US" altLang="en-US" b="1" baseline="-25000">
                  <a:solidFill>
                    <a:srgbClr val="FFFF00"/>
                  </a:solidFill>
                  <a:sym typeface="Symbol" panose="05050102010706020507" pitchFamily="18" charset="2"/>
                </a:rPr>
                <a:t>s</a:t>
              </a:r>
              <a:endParaRPr lang="en-US" altLang="en-US" b="1">
                <a:solidFill>
                  <a:srgbClr val="FFFF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14078" name="Line 62">
              <a:extLst>
                <a:ext uri="{FF2B5EF4-FFF2-40B4-BE49-F238E27FC236}">
                  <a16:creationId xmlns:a16="http://schemas.microsoft.com/office/drawing/2014/main" id="{6D387459-B777-4154-9E04-1F6024B4E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664"/>
              <a:ext cx="1728" cy="0"/>
            </a:xfrm>
            <a:prstGeom prst="line">
              <a:avLst/>
            </a:prstGeom>
            <a:noFill/>
            <a:ln w="38100" cmpd="dbl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838200" y="152400"/>
            <a:ext cx="754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800000"/>
                </a:solidFill>
                <a:cs typeface="Arial" charset="0"/>
              </a:rPr>
              <a:t>MOS - capacitor under accumulation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014914" y="2362200"/>
            <a:ext cx="3684588" cy="1447800"/>
            <a:chOff x="3255" y="1273"/>
            <a:chExt cx="2321" cy="912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3255" y="1273"/>
              <a:ext cx="2321" cy="912"/>
              <a:chOff x="3072" y="1584"/>
              <a:chExt cx="2198" cy="912"/>
            </a:xfrm>
          </p:grpSpPr>
          <p:sp>
            <p:nvSpPr>
              <p:cNvPr id="34880" name="Line 20"/>
              <p:cNvSpPr>
                <a:spLocks noChangeShapeType="1"/>
              </p:cNvSpPr>
              <p:nvPr/>
            </p:nvSpPr>
            <p:spPr bwMode="auto">
              <a:xfrm>
                <a:off x="3216" y="1632"/>
                <a:ext cx="0" cy="864"/>
              </a:xfrm>
              <a:prstGeom prst="line">
                <a:avLst/>
              </a:prstGeom>
              <a:noFill/>
              <a:ln w="317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4881" name="Line 21"/>
              <p:cNvSpPr>
                <a:spLocks noChangeShapeType="1"/>
              </p:cNvSpPr>
              <p:nvPr/>
            </p:nvSpPr>
            <p:spPr bwMode="auto">
              <a:xfrm>
                <a:off x="3448" y="1632"/>
                <a:ext cx="0" cy="864"/>
              </a:xfrm>
              <a:prstGeom prst="line">
                <a:avLst/>
              </a:prstGeom>
              <a:noFill/>
              <a:ln w="317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4882" name="Line 22"/>
              <p:cNvSpPr>
                <a:spLocks noChangeShapeType="1"/>
              </p:cNvSpPr>
              <p:nvPr/>
            </p:nvSpPr>
            <p:spPr bwMode="auto">
              <a:xfrm>
                <a:off x="3072" y="2016"/>
                <a:ext cx="1824" cy="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4883" name="Rectangle 23"/>
              <p:cNvSpPr>
                <a:spLocks noChangeArrowheads="1"/>
              </p:cNvSpPr>
              <p:nvPr/>
            </p:nvSpPr>
            <p:spPr bwMode="auto">
              <a:xfrm>
                <a:off x="3151" y="2025"/>
                <a:ext cx="48" cy="432"/>
              </a:xfrm>
              <a:prstGeom prst="rect">
                <a:avLst/>
              </a:prstGeom>
              <a:solidFill>
                <a:srgbClr val="660066"/>
              </a:solidFill>
              <a:ln w="25400">
                <a:solidFill>
                  <a:srgbClr val="66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4884" name="Rectangle 24"/>
              <p:cNvSpPr>
                <a:spLocks noChangeArrowheads="1"/>
              </p:cNvSpPr>
              <p:nvPr/>
            </p:nvSpPr>
            <p:spPr bwMode="auto">
              <a:xfrm>
                <a:off x="3464" y="1584"/>
                <a:ext cx="48" cy="432"/>
              </a:xfrm>
              <a:prstGeom prst="rect">
                <a:avLst/>
              </a:prstGeom>
              <a:solidFill>
                <a:srgbClr val="660066"/>
              </a:solidFill>
              <a:ln w="25400">
                <a:solidFill>
                  <a:srgbClr val="66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4885" name="Text Box 25"/>
              <p:cNvSpPr txBox="1">
                <a:spLocks noChangeArrowheads="1"/>
              </p:cNvSpPr>
              <p:nvPr/>
            </p:nvSpPr>
            <p:spPr bwMode="auto">
              <a:xfrm>
                <a:off x="3698" y="1655"/>
                <a:ext cx="15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CC3300"/>
                    </a:solidFill>
                    <a:cs typeface="Arial" charset="0"/>
                  </a:rPr>
                  <a:t>Accumulation of holes</a:t>
                </a:r>
              </a:p>
            </p:txBody>
          </p:sp>
          <p:sp>
            <p:nvSpPr>
              <p:cNvPr id="34886" name="Line 26"/>
              <p:cNvSpPr>
                <a:spLocks noChangeShapeType="1"/>
              </p:cNvSpPr>
              <p:nvPr/>
            </p:nvSpPr>
            <p:spPr bwMode="auto">
              <a:xfrm flipH="1">
                <a:off x="3504" y="177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</p:grpSp>
        <p:sp>
          <p:nvSpPr>
            <p:cNvPr id="34879" name="Line 27"/>
            <p:cNvSpPr>
              <a:spLocks noChangeShapeType="1"/>
            </p:cNvSpPr>
            <p:nvPr/>
          </p:nvSpPr>
          <p:spPr bwMode="auto">
            <a:xfrm>
              <a:off x="3686" y="2133"/>
              <a:ext cx="1065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</p:grpSp>
      <p:sp>
        <p:nvSpPr>
          <p:cNvPr id="34823" name="Text Box 28"/>
          <p:cNvSpPr txBox="1">
            <a:spLocks noChangeArrowheads="1"/>
          </p:cNvSpPr>
          <p:nvPr/>
        </p:nvSpPr>
        <p:spPr bwMode="auto">
          <a:xfrm>
            <a:off x="7397260" y="3144128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i="1" dirty="0">
                <a:solidFill>
                  <a:srgbClr val="800000"/>
                </a:solidFill>
                <a:latin typeface="Times New Roman" pitchFamily="18" charset="0"/>
              </a:rPr>
              <a:t>x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651375" y="6002118"/>
            <a:ext cx="2184400" cy="336550"/>
            <a:chOff x="1928" y="3896"/>
            <a:chExt cx="1376" cy="403"/>
          </a:xfrm>
        </p:grpSpPr>
        <p:sp>
          <p:nvSpPr>
            <p:cNvPr id="34875" name="Text Box 33"/>
            <p:cNvSpPr txBox="1">
              <a:spLocks noChangeArrowheads="1"/>
            </p:cNvSpPr>
            <p:nvPr/>
          </p:nvSpPr>
          <p:spPr bwMode="auto">
            <a:xfrm>
              <a:off x="1928" y="3904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CC3300"/>
                  </a:solidFill>
                </a:rPr>
                <a:t>Metal </a:t>
              </a:r>
            </a:p>
          </p:txBody>
        </p:sp>
        <p:sp>
          <p:nvSpPr>
            <p:cNvPr id="34876" name="Text Box 34"/>
            <p:cNvSpPr txBox="1">
              <a:spLocks noChangeArrowheads="1"/>
            </p:cNvSpPr>
            <p:nvPr/>
          </p:nvSpPr>
          <p:spPr bwMode="auto">
            <a:xfrm>
              <a:off x="2280" y="3896"/>
              <a:ext cx="48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SiO</a:t>
              </a:r>
              <a:r>
                <a:rPr lang="en-US" sz="1600" b="1" baseline="-25000">
                  <a:solidFill>
                    <a:srgbClr val="CC3300"/>
                  </a:solidFill>
                </a:rPr>
                <a:t>2</a:t>
              </a:r>
              <a:r>
                <a:rPr lang="en-US" sz="1600" b="1">
                  <a:solidFill>
                    <a:srgbClr val="CC3300"/>
                  </a:solidFill>
                </a:rPr>
                <a:t> </a:t>
              </a:r>
            </a:p>
          </p:txBody>
        </p:sp>
        <p:sp>
          <p:nvSpPr>
            <p:cNvPr id="34877" name="Text Box 35"/>
            <p:cNvSpPr txBox="1">
              <a:spLocks noChangeArrowheads="1"/>
            </p:cNvSpPr>
            <p:nvPr/>
          </p:nvSpPr>
          <p:spPr bwMode="auto">
            <a:xfrm>
              <a:off x="2728" y="3896"/>
              <a:ext cx="576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P-type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867275" y="3997106"/>
            <a:ext cx="2852738" cy="2005012"/>
            <a:chOff x="3162" y="2269"/>
            <a:chExt cx="1797" cy="1263"/>
          </a:xfrm>
        </p:grpSpPr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3162" y="3077"/>
              <a:ext cx="229" cy="455"/>
              <a:chOff x="232" y="2688"/>
              <a:chExt cx="288" cy="1248"/>
            </a:xfrm>
          </p:grpSpPr>
          <p:sp>
            <p:nvSpPr>
              <p:cNvPr id="34873" name="Rectangle 38"/>
              <p:cNvSpPr>
                <a:spLocks noChangeArrowheads="1"/>
              </p:cNvSpPr>
              <p:nvPr/>
            </p:nvSpPr>
            <p:spPr bwMode="auto">
              <a:xfrm>
                <a:off x="232" y="2688"/>
                <a:ext cx="288" cy="1248"/>
              </a:xfrm>
              <a:prstGeom prst="rect">
                <a:avLst/>
              </a:prstGeom>
              <a:pattFill prst="wdUpDiag">
                <a:fgClr>
                  <a:srgbClr val="FFCC00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34874" name="Line 39"/>
              <p:cNvSpPr>
                <a:spLocks noChangeShapeType="1"/>
              </p:cNvSpPr>
              <p:nvPr/>
            </p:nvSpPr>
            <p:spPr bwMode="auto">
              <a:xfrm flipH="1">
                <a:off x="232" y="2688"/>
                <a:ext cx="276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</p:grpSp>
        <p:sp>
          <p:nvSpPr>
            <p:cNvPr id="34860" name="Line 40"/>
            <p:cNvSpPr>
              <a:spLocks noChangeShapeType="1"/>
            </p:cNvSpPr>
            <p:nvPr/>
          </p:nvSpPr>
          <p:spPr bwMode="auto">
            <a:xfrm>
              <a:off x="3658" y="2396"/>
              <a:ext cx="0" cy="111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34861" name="Line 41"/>
            <p:cNvSpPr>
              <a:spLocks noChangeShapeType="1"/>
            </p:cNvSpPr>
            <p:nvPr/>
          </p:nvSpPr>
          <p:spPr bwMode="auto">
            <a:xfrm>
              <a:off x="3391" y="2269"/>
              <a:ext cx="19" cy="124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34862" name="Line 42"/>
            <p:cNvSpPr>
              <a:spLocks noChangeShapeType="1"/>
            </p:cNvSpPr>
            <p:nvPr/>
          </p:nvSpPr>
          <p:spPr bwMode="auto">
            <a:xfrm>
              <a:off x="3658" y="3080"/>
              <a:ext cx="1269" cy="0"/>
            </a:xfrm>
            <a:prstGeom prst="line">
              <a:avLst/>
            </a:prstGeom>
            <a:noFill/>
            <a:ln w="31750" cap="rnd">
              <a:solidFill>
                <a:srgbClr val="8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3677" y="2800"/>
              <a:ext cx="1282" cy="129"/>
              <a:chOff x="4318" y="2114"/>
              <a:chExt cx="1282" cy="246"/>
            </a:xfrm>
          </p:grpSpPr>
          <p:sp>
            <p:nvSpPr>
              <p:cNvPr id="34871" name="Line 44"/>
              <p:cNvSpPr>
                <a:spLocks noChangeShapeType="1"/>
              </p:cNvSpPr>
              <p:nvPr/>
            </p:nvSpPr>
            <p:spPr bwMode="auto">
              <a:xfrm>
                <a:off x="4608" y="2296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34872" name="Freeform 45"/>
              <p:cNvSpPr>
                <a:spLocks/>
              </p:cNvSpPr>
              <p:nvPr/>
            </p:nvSpPr>
            <p:spPr bwMode="auto">
              <a:xfrm rot="21000000" flipV="1">
                <a:off x="4318" y="2114"/>
                <a:ext cx="364" cy="246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8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</p:grpSp>
        <p:grpSp>
          <p:nvGrpSpPr>
            <p:cNvPr id="9" name="Group 46"/>
            <p:cNvGrpSpPr>
              <a:grpSpLocks/>
            </p:cNvGrpSpPr>
            <p:nvPr/>
          </p:nvGrpSpPr>
          <p:grpSpPr bwMode="auto">
            <a:xfrm>
              <a:off x="3672" y="2576"/>
              <a:ext cx="1221" cy="129"/>
              <a:chOff x="4331" y="1543"/>
              <a:chExt cx="1221" cy="246"/>
            </a:xfrm>
          </p:grpSpPr>
          <p:sp>
            <p:nvSpPr>
              <p:cNvPr id="34869" name="Line 47"/>
              <p:cNvSpPr>
                <a:spLocks noChangeShapeType="1"/>
              </p:cNvSpPr>
              <p:nvPr/>
            </p:nvSpPr>
            <p:spPr bwMode="auto">
              <a:xfrm>
                <a:off x="4560" y="1729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34870" name="Freeform 48"/>
              <p:cNvSpPr>
                <a:spLocks/>
              </p:cNvSpPr>
              <p:nvPr/>
            </p:nvSpPr>
            <p:spPr bwMode="auto">
              <a:xfrm rot="21000000" flipV="1">
                <a:off x="4331" y="1543"/>
                <a:ext cx="364" cy="246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</p:grpSp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3669" y="3128"/>
              <a:ext cx="1290" cy="129"/>
              <a:chOff x="4310" y="2675"/>
              <a:chExt cx="1290" cy="245"/>
            </a:xfrm>
          </p:grpSpPr>
          <p:sp>
            <p:nvSpPr>
              <p:cNvPr id="34867" name="Line 50"/>
              <p:cNvSpPr>
                <a:spLocks noChangeShapeType="1"/>
              </p:cNvSpPr>
              <p:nvPr/>
            </p:nvSpPr>
            <p:spPr bwMode="auto">
              <a:xfrm>
                <a:off x="4608" y="2863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34868" name="Freeform 51"/>
              <p:cNvSpPr>
                <a:spLocks/>
              </p:cNvSpPr>
              <p:nvPr/>
            </p:nvSpPr>
            <p:spPr bwMode="auto">
              <a:xfrm rot="21000000" flipV="1">
                <a:off x="4310" y="2675"/>
                <a:ext cx="364" cy="245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</p:grpSp>
        <p:sp>
          <p:nvSpPr>
            <p:cNvPr id="34866" name="Line 52"/>
            <p:cNvSpPr>
              <a:spLocks noChangeShapeType="1"/>
            </p:cNvSpPr>
            <p:nvPr/>
          </p:nvSpPr>
          <p:spPr bwMode="auto">
            <a:xfrm flipH="1" flipV="1">
              <a:off x="3391" y="2269"/>
              <a:ext cx="267" cy="12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81000" y="2819400"/>
            <a:ext cx="3276600" cy="3189287"/>
            <a:chOff x="533400" y="2438400"/>
            <a:chExt cx="3276600" cy="3189287"/>
          </a:xfrm>
        </p:grpSpPr>
        <p:sp>
          <p:nvSpPr>
            <p:cNvPr id="34828" name="AutoShape 54"/>
            <p:cNvSpPr>
              <a:spLocks noChangeAspect="1" noChangeArrowheads="1" noTextEdit="1"/>
            </p:cNvSpPr>
            <p:nvPr/>
          </p:nvSpPr>
          <p:spPr bwMode="auto">
            <a:xfrm>
              <a:off x="533400" y="2438400"/>
              <a:ext cx="3200400" cy="3189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34829" name="Rectangle 56"/>
            <p:cNvSpPr>
              <a:spLocks noChangeArrowheads="1"/>
            </p:cNvSpPr>
            <p:nvPr/>
          </p:nvSpPr>
          <p:spPr bwMode="auto">
            <a:xfrm>
              <a:off x="3082925" y="4984750"/>
              <a:ext cx="127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i="1">
                  <a:solidFill>
                    <a:srgbClr val="CC3300"/>
                  </a:solidFill>
                </a:rPr>
                <a:t>V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30" name="Rectangle 57"/>
            <p:cNvSpPr>
              <a:spLocks noChangeArrowheads="1"/>
            </p:cNvSpPr>
            <p:nvPr/>
          </p:nvSpPr>
          <p:spPr bwMode="auto">
            <a:xfrm>
              <a:off x="3206750" y="5089525"/>
              <a:ext cx="984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CC3300"/>
                  </a:solidFill>
                </a:rPr>
                <a:t>G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31" name="Rectangle 58"/>
            <p:cNvSpPr>
              <a:spLocks noChangeArrowheads="1"/>
            </p:cNvSpPr>
            <p:nvPr/>
          </p:nvSpPr>
          <p:spPr bwMode="auto">
            <a:xfrm>
              <a:off x="1255713" y="5343525"/>
              <a:ext cx="1238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CC3300"/>
                  </a:solidFill>
                </a:rPr>
                <a:t>p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32" name="Rectangle 59"/>
            <p:cNvSpPr>
              <a:spLocks noChangeArrowheads="1"/>
            </p:cNvSpPr>
            <p:nvPr/>
          </p:nvSpPr>
          <p:spPr bwMode="auto">
            <a:xfrm>
              <a:off x="1382713" y="5343525"/>
              <a:ext cx="6826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CC3300"/>
                  </a:solidFill>
                </a:rPr>
                <a:t>-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33" name="Rectangle 60"/>
            <p:cNvSpPr>
              <a:spLocks noChangeArrowheads="1"/>
            </p:cNvSpPr>
            <p:nvPr/>
          </p:nvSpPr>
          <p:spPr bwMode="auto">
            <a:xfrm>
              <a:off x="1452563" y="5343525"/>
              <a:ext cx="66675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CC3300"/>
                  </a:solidFill>
                </a:rPr>
                <a:t>type Si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34" name="Rectangle 61"/>
            <p:cNvSpPr>
              <a:spLocks noChangeArrowheads="1"/>
            </p:cNvSpPr>
            <p:nvPr/>
          </p:nvSpPr>
          <p:spPr bwMode="auto">
            <a:xfrm>
              <a:off x="2095500" y="5043487"/>
              <a:ext cx="13493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i="1">
                  <a:solidFill>
                    <a:srgbClr val="CC3300"/>
                  </a:solidFill>
                </a:rPr>
                <a:t>V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35" name="Rectangle 62"/>
            <p:cNvSpPr>
              <a:spLocks noChangeArrowheads="1"/>
            </p:cNvSpPr>
            <p:nvPr/>
          </p:nvSpPr>
          <p:spPr bwMode="auto">
            <a:xfrm>
              <a:off x="2235200" y="5160962"/>
              <a:ext cx="857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CC3300"/>
                  </a:solidFill>
                </a:rPr>
                <a:t>T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36" name="Rectangle 63"/>
            <p:cNvSpPr>
              <a:spLocks noChangeArrowheads="1"/>
            </p:cNvSpPr>
            <p:nvPr/>
          </p:nvSpPr>
          <p:spPr bwMode="auto">
            <a:xfrm>
              <a:off x="1778000" y="2487612"/>
              <a:ext cx="14605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i="1">
                  <a:solidFill>
                    <a:srgbClr val="CC3300"/>
                  </a:solidFill>
                </a:rPr>
                <a:t>C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37" name="Rectangle 64"/>
            <p:cNvSpPr>
              <a:spLocks noChangeArrowheads="1"/>
            </p:cNvSpPr>
            <p:nvPr/>
          </p:nvSpPr>
          <p:spPr bwMode="auto">
            <a:xfrm>
              <a:off x="1927225" y="2605087"/>
              <a:ext cx="1079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CC3300"/>
                  </a:solidFill>
                </a:rPr>
                <a:t>G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40" name="Rectangle 86"/>
            <p:cNvSpPr>
              <a:spLocks noChangeArrowheads="1"/>
            </p:cNvSpPr>
            <p:nvPr/>
          </p:nvSpPr>
          <p:spPr bwMode="auto">
            <a:xfrm>
              <a:off x="714375" y="2709862"/>
              <a:ext cx="14605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i="1">
                  <a:solidFill>
                    <a:srgbClr val="CC3300"/>
                  </a:solidFill>
                </a:rPr>
                <a:t>C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41" name="Rectangle 87"/>
            <p:cNvSpPr>
              <a:spLocks noChangeArrowheads="1"/>
            </p:cNvSpPr>
            <p:nvPr/>
          </p:nvSpPr>
          <p:spPr bwMode="auto">
            <a:xfrm>
              <a:off x="863600" y="2825750"/>
              <a:ext cx="163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CC3300"/>
                  </a:solidFill>
                </a:rPr>
                <a:t>ox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42" name="Line 88"/>
            <p:cNvSpPr>
              <a:spLocks noChangeShapeType="1"/>
            </p:cNvSpPr>
            <p:nvPr/>
          </p:nvSpPr>
          <p:spPr bwMode="auto">
            <a:xfrm>
              <a:off x="2246313" y="4799012"/>
              <a:ext cx="1588" cy="123825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34843" name="Rectangle 90"/>
            <p:cNvSpPr>
              <a:spLocks noChangeArrowheads="1"/>
            </p:cNvSpPr>
            <p:nvPr/>
          </p:nvSpPr>
          <p:spPr bwMode="auto">
            <a:xfrm>
              <a:off x="3082925" y="4984750"/>
              <a:ext cx="127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i="1">
                  <a:solidFill>
                    <a:srgbClr val="CC3300"/>
                  </a:solidFill>
                </a:rPr>
                <a:t>V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44" name="Rectangle 91"/>
            <p:cNvSpPr>
              <a:spLocks noChangeArrowheads="1"/>
            </p:cNvSpPr>
            <p:nvPr/>
          </p:nvSpPr>
          <p:spPr bwMode="auto">
            <a:xfrm>
              <a:off x="3206750" y="5089525"/>
              <a:ext cx="984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CC3300"/>
                  </a:solidFill>
                </a:rPr>
                <a:t>G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45" name="Rectangle 92"/>
            <p:cNvSpPr>
              <a:spLocks noChangeArrowheads="1"/>
            </p:cNvSpPr>
            <p:nvPr/>
          </p:nvSpPr>
          <p:spPr bwMode="auto">
            <a:xfrm>
              <a:off x="1255713" y="5343525"/>
              <a:ext cx="1238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CC3300"/>
                  </a:solidFill>
                </a:rPr>
                <a:t>p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46" name="Rectangle 93"/>
            <p:cNvSpPr>
              <a:spLocks noChangeArrowheads="1"/>
            </p:cNvSpPr>
            <p:nvPr/>
          </p:nvSpPr>
          <p:spPr bwMode="auto">
            <a:xfrm>
              <a:off x="1382713" y="5343525"/>
              <a:ext cx="6826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CC3300"/>
                  </a:solidFill>
                </a:rPr>
                <a:t>-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47" name="Rectangle 94"/>
            <p:cNvSpPr>
              <a:spLocks noChangeArrowheads="1"/>
            </p:cNvSpPr>
            <p:nvPr/>
          </p:nvSpPr>
          <p:spPr bwMode="auto">
            <a:xfrm>
              <a:off x="1452563" y="5343525"/>
              <a:ext cx="66675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CC3300"/>
                  </a:solidFill>
                </a:rPr>
                <a:t>type Si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48" name="Rectangle 95"/>
            <p:cNvSpPr>
              <a:spLocks noChangeArrowheads="1"/>
            </p:cNvSpPr>
            <p:nvPr/>
          </p:nvSpPr>
          <p:spPr bwMode="auto">
            <a:xfrm>
              <a:off x="2095500" y="5043487"/>
              <a:ext cx="13493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i="1">
                  <a:solidFill>
                    <a:srgbClr val="CC3300"/>
                  </a:solidFill>
                </a:rPr>
                <a:t>V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49" name="Rectangle 96"/>
            <p:cNvSpPr>
              <a:spLocks noChangeArrowheads="1"/>
            </p:cNvSpPr>
            <p:nvPr/>
          </p:nvSpPr>
          <p:spPr bwMode="auto">
            <a:xfrm>
              <a:off x="2235200" y="5160962"/>
              <a:ext cx="857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CC3300"/>
                  </a:solidFill>
                </a:rPr>
                <a:t>T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50" name="Rectangle 97"/>
            <p:cNvSpPr>
              <a:spLocks noChangeArrowheads="1"/>
            </p:cNvSpPr>
            <p:nvPr/>
          </p:nvSpPr>
          <p:spPr bwMode="auto">
            <a:xfrm>
              <a:off x="1778000" y="2487612"/>
              <a:ext cx="14605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i="1">
                  <a:solidFill>
                    <a:srgbClr val="CC3300"/>
                  </a:solidFill>
                </a:rPr>
                <a:t>C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51" name="Rectangle 98"/>
            <p:cNvSpPr>
              <a:spLocks noChangeArrowheads="1"/>
            </p:cNvSpPr>
            <p:nvPr/>
          </p:nvSpPr>
          <p:spPr bwMode="auto">
            <a:xfrm>
              <a:off x="1927225" y="2605087"/>
              <a:ext cx="1079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CC3300"/>
                  </a:solidFill>
                </a:rPr>
                <a:t>G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54" name="Line 113"/>
            <p:cNvSpPr>
              <a:spLocks noChangeShapeType="1"/>
            </p:cNvSpPr>
            <p:nvPr/>
          </p:nvSpPr>
          <p:spPr bwMode="auto">
            <a:xfrm>
              <a:off x="750888" y="3065462"/>
              <a:ext cx="871538" cy="1587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34855" name="Line 116"/>
            <p:cNvSpPr>
              <a:spLocks noChangeShapeType="1"/>
            </p:cNvSpPr>
            <p:nvPr/>
          </p:nvSpPr>
          <p:spPr bwMode="auto">
            <a:xfrm>
              <a:off x="750888" y="3065462"/>
              <a:ext cx="871538" cy="1587"/>
            </a:xfrm>
            <a:prstGeom prst="line">
              <a:avLst/>
            </a:prstGeom>
            <a:noFill/>
            <a:ln w="25400">
              <a:solidFill>
                <a:srgbClr val="66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34856" name="Rectangle 122"/>
            <p:cNvSpPr>
              <a:spLocks noChangeArrowheads="1"/>
            </p:cNvSpPr>
            <p:nvPr/>
          </p:nvSpPr>
          <p:spPr bwMode="auto">
            <a:xfrm>
              <a:off x="714375" y="2709862"/>
              <a:ext cx="14605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i="1">
                  <a:solidFill>
                    <a:srgbClr val="CC3300"/>
                  </a:solidFill>
                </a:rPr>
                <a:t>C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57" name="Rectangle 123"/>
            <p:cNvSpPr>
              <a:spLocks noChangeArrowheads="1"/>
            </p:cNvSpPr>
            <p:nvPr/>
          </p:nvSpPr>
          <p:spPr bwMode="auto">
            <a:xfrm>
              <a:off x="863600" y="2825750"/>
              <a:ext cx="163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CC3300"/>
                  </a:solidFill>
                </a:rPr>
                <a:t>ox</a:t>
              </a:r>
              <a:endParaRPr lang="en-US" sz="1800">
                <a:solidFill>
                  <a:srgbClr val="CC3300"/>
                </a:solidFill>
              </a:endParaRPr>
            </a:p>
          </p:txBody>
        </p:sp>
        <p:sp>
          <p:nvSpPr>
            <p:cNvPr id="34858" name="Line 124"/>
            <p:cNvSpPr>
              <a:spLocks noChangeShapeType="1"/>
            </p:cNvSpPr>
            <p:nvPr/>
          </p:nvSpPr>
          <p:spPr bwMode="auto">
            <a:xfrm>
              <a:off x="2246313" y="4813080"/>
              <a:ext cx="1588" cy="1238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rot="16200000" flipV="1">
              <a:off x="324728" y="3916684"/>
              <a:ext cx="25908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1219200" y="4953000"/>
              <a:ext cx="25908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114800" y="1143000"/>
            <a:ext cx="4557713" cy="948396"/>
            <a:chOff x="4267200" y="1143000"/>
            <a:chExt cx="4557713" cy="948396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4267200" y="1143000"/>
              <a:ext cx="4557713" cy="838200"/>
              <a:chOff x="2976" y="660"/>
              <a:chExt cx="2583" cy="528"/>
            </a:xfrm>
          </p:grpSpPr>
          <p:sp>
            <p:nvSpPr>
              <p:cNvPr id="34887" name="Text Box 4"/>
              <p:cNvSpPr txBox="1">
                <a:spLocks noChangeArrowheads="1"/>
              </p:cNvSpPr>
              <p:nvPr/>
            </p:nvSpPr>
            <p:spPr bwMode="auto">
              <a:xfrm>
                <a:off x="3638" y="771"/>
                <a:ext cx="71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>
                    <a:solidFill>
                      <a:srgbClr val="CC3300"/>
                    </a:solidFill>
                    <a:cs typeface="Arial" charset="0"/>
                  </a:rPr>
                  <a:t>M   O 	S</a:t>
                </a:r>
              </a:p>
            </p:txBody>
          </p:sp>
          <p:sp>
            <p:nvSpPr>
              <p:cNvPr id="34888" name="Rectangle 5"/>
              <p:cNvSpPr>
                <a:spLocks noChangeArrowheads="1"/>
              </p:cNvSpPr>
              <p:nvPr/>
            </p:nvSpPr>
            <p:spPr bwMode="auto">
              <a:xfrm>
                <a:off x="3655" y="660"/>
                <a:ext cx="1683" cy="432"/>
              </a:xfrm>
              <a:prstGeom prst="rect">
                <a:avLst/>
              </a:prstGeom>
              <a:noFill/>
              <a:ln w="317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4889" name="Line 6"/>
              <p:cNvSpPr>
                <a:spLocks noChangeShapeType="1"/>
              </p:cNvSpPr>
              <p:nvPr/>
            </p:nvSpPr>
            <p:spPr bwMode="auto">
              <a:xfrm>
                <a:off x="3655" y="660"/>
                <a:ext cx="0" cy="432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4890" name="Line 7"/>
              <p:cNvSpPr>
                <a:spLocks noChangeShapeType="1"/>
              </p:cNvSpPr>
              <p:nvPr/>
            </p:nvSpPr>
            <p:spPr bwMode="auto">
              <a:xfrm>
                <a:off x="3522" y="852"/>
                <a:ext cx="133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4891" name="Line 8"/>
              <p:cNvSpPr>
                <a:spLocks noChangeShapeType="1"/>
              </p:cNvSpPr>
              <p:nvPr/>
            </p:nvSpPr>
            <p:spPr bwMode="auto">
              <a:xfrm>
                <a:off x="3522" y="852"/>
                <a:ext cx="0" cy="144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4892" name="Line 9"/>
              <p:cNvSpPr>
                <a:spLocks noChangeShapeType="1"/>
              </p:cNvSpPr>
              <p:nvPr/>
            </p:nvSpPr>
            <p:spPr bwMode="auto">
              <a:xfrm>
                <a:off x="3478" y="996"/>
                <a:ext cx="89" cy="0"/>
              </a:xfrm>
              <a:prstGeom prst="line">
                <a:avLst/>
              </a:prstGeom>
              <a:noFill/>
              <a:ln w="254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4893" name="Line 10"/>
              <p:cNvSpPr>
                <a:spLocks noChangeShapeType="1"/>
              </p:cNvSpPr>
              <p:nvPr/>
            </p:nvSpPr>
            <p:spPr bwMode="auto">
              <a:xfrm>
                <a:off x="3478" y="1044"/>
                <a:ext cx="89" cy="0"/>
              </a:xfrm>
              <a:prstGeom prst="line">
                <a:avLst/>
              </a:prstGeom>
              <a:noFill/>
              <a:ln w="254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4894" name="Line 11"/>
              <p:cNvSpPr>
                <a:spLocks noChangeShapeType="1"/>
              </p:cNvSpPr>
              <p:nvPr/>
            </p:nvSpPr>
            <p:spPr bwMode="auto">
              <a:xfrm>
                <a:off x="3522" y="1044"/>
                <a:ext cx="0" cy="144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4895" name="Line 12"/>
              <p:cNvSpPr>
                <a:spLocks noChangeShapeType="1"/>
              </p:cNvSpPr>
              <p:nvPr/>
            </p:nvSpPr>
            <p:spPr bwMode="auto">
              <a:xfrm>
                <a:off x="5338" y="900"/>
                <a:ext cx="132" cy="0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4896" name="Line 13"/>
              <p:cNvSpPr>
                <a:spLocks noChangeShapeType="1"/>
              </p:cNvSpPr>
              <p:nvPr/>
            </p:nvSpPr>
            <p:spPr bwMode="auto">
              <a:xfrm>
                <a:off x="5470" y="900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4897" name="Line 14"/>
              <p:cNvSpPr>
                <a:spLocks noChangeShapeType="1"/>
              </p:cNvSpPr>
              <p:nvPr/>
            </p:nvSpPr>
            <p:spPr bwMode="auto">
              <a:xfrm>
                <a:off x="5382" y="1188"/>
                <a:ext cx="177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4898" name="Text Box 15"/>
              <p:cNvSpPr txBox="1">
                <a:spLocks noChangeArrowheads="1"/>
              </p:cNvSpPr>
              <p:nvPr/>
            </p:nvSpPr>
            <p:spPr bwMode="auto">
              <a:xfrm>
                <a:off x="2976" y="900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800" b="1" i="1">
                    <a:solidFill>
                      <a:srgbClr val="CC3300"/>
                    </a:solidFill>
                    <a:cs typeface="Arial" charset="0"/>
                  </a:rPr>
                  <a:t>V</a:t>
                </a:r>
                <a:r>
                  <a:rPr lang="en-US" sz="1800" b="1" baseline="-25000">
                    <a:solidFill>
                      <a:srgbClr val="CC3300"/>
                    </a:solidFill>
                    <a:cs typeface="Arial" charset="0"/>
                  </a:rPr>
                  <a:t>G </a:t>
                </a:r>
                <a:r>
                  <a:rPr lang="en-US" sz="1800" b="1">
                    <a:solidFill>
                      <a:srgbClr val="CC3300"/>
                    </a:solidFill>
                    <a:cs typeface="Arial" charset="0"/>
                  </a:rPr>
                  <a:t>&lt; 0</a:t>
                </a:r>
              </a:p>
            </p:txBody>
          </p:sp>
          <p:sp>
            <p:nvSpPr>
              <p:cNvPr id="34899" name="Line 16"/>
              <p:cNvSpPr>
                <a:spLocks noChangeShapeType="1"/>
              </p:cNvSpPr>
              <p:nvPr/>
            </p:nvSpPr>
            <p:spPr bwMode="auto">
              <a:xfrm>
                <a:off x="3832" y="660"/>
                <a:ext cx="0" cy="432"/>
              </a:xfrm>
              <a:prstGeom prst="line">
                <a:avLst/>
              </a:prstGeom>
              <a:noFill/>
              <a:ln w="3175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4900" name="Text Box 17"/>
              <p:cNvSpPr txBox="1">
                <a:spLocks noChangeArrowheads="1"/>
              </p:cNvSpPr>
              <p:nvPr/>
            </p:nvSpPr>
            <p:spPr bwMode="auto">
              <a:xfrm>
                <a:off x="4709" y="758"/>
                <a:ext cx="35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CC3300"/>
                    </a:solidFill>
                    <a:cs typeface="Arial" charset="0"/>
                  </a:rPr>
                  <a:t>p-Si</a:t>
                </a:r>
              </a:p>
            </p:txBody>
          </p:sp>
        </p:grp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>
              <a:off x="8538384" y="2035124"/>
              <a:ext cx="27432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>
              <a:off x="8578240" y="2091396"/>
              <a:ext cx="182880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</p:grpSp>
      <p:graphicFrame>
        <p:nvGraphicFramePr>
          <p:cNvPr id="84" name="Object 83"/>
          <p:cNvGraphicFramePr>
            <a:graphicFrameLocks noChangeAspect="1"/>
          </p:cNvGraphicFramePr>
          <p:nvPr/>
        </p:nvGraphicFramePr>
        <p:xfrm>
          <a:off x="487362" y="1638300"/>
          <a:ext cx="25606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Equation" r:id="rId3" imgW="977760" imgH="380880" progId="Equation.DSMT4">
                  <p:embed/>
                </p:oleObj>
              </mc:Choice>
              <mc:Fallback>
                <p:oleObj name="Equation" r:id="rId3" imgW="977760" imgH="3808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" y="1638300"/>
                        <a:ext cx="2560638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Rectangle 84"/>
          <p:cNvSpPr/>
          <p:nvPr/>
        </p:nvSpPr>
        <p:spPr>
          <a:xfrm>
            <a:off x="604837" y="1104900"/>
            <a:ext cx="20489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 eaLnBrk="0" hangingPunct="0">
              <a:lnSpc>
                <a:spcPct val="85000"/>
              </a:lnSpc>
            </a:pPr>
            <a:r>
              <a:rPr lang="en-US" sz="2000" b="1" i="1" dirty="0">
                <a:solidFill>
                  <a:srgbClr val="CC3300"/>
                </a:solidFill>
                <a:cs typeface="Arial" charset="0"/>
              </a:rPr>
              <a:t>V</a:t>
            </a:r>
            <a:r>
              <a:rPr lang="en-US" sz="2000" b="1" baseline="-25000" dirty="0">
                <a:solidFill>
                  <a:srgbClr val="CC3300"/>
                </a:solidFill>
                <a:cs typeface="Arial" charset="0"/>
              </a:rPr>
              <a:t>G </a:t>
            </a:r>
            <a:r>
              <a:rPr lang="en-US" sz="2000" b="1" dirty="0">
                <a:solidFill>
                  <a:srgbClr val="CC3300"/>
                </a:solidFill>
                <a:cs typeface="Arial" charset="0"/>
              </a:rPr>
              <a:t>&lt; 0; </a:t>
            </a:r>
            <a:r>
              <a:rPr lang="en-US" sz="2000" b="1" i="1" dirty="0">
                <a:solidFill>
                  <a:srgbClr val="CC3300"/>
                </a:solidFill>
                <a:cs typeface="Arial" charset="0"/>
              </a:rPr>
              <a:t>C</a:t>
            </a:r>
            <a:r>
              <a:rPr lang="en-US" sz="2000" b="1" baseline="-25000" dirty="0">
                <a:solidFill>
                  <a:srgbClr val="CC3300"/>
                </a:solidFill>
                <a:cs typeface="Arial" charset="0"/>
              </a:rPr>
              <a:t>G</a:t>
            </a:r>
            <a:r>
              <a:rPr lang="en-US" sz="2000" b="1" dirty="0">
                <a:solidFill>
                  <a:srgbClr val="CC3300"/>
                </a:solidFill>
                <a:cs typeface="Arial" charset="0"/>
              </a:rPr>
              <a:t> = </a:t>
            </a:r>
            <a:r>
              <a:rPr lang="en-US" sz="2000" b="1" i="1" dirty="0">
                <a:solidFill>
                  <a:srgbClr val="CC3300"/>
                </a:solidFill>
                <a:cs typeface="Arial" charset="0"/>
              </a:rPr>
              <a:t>C</a:t>
            </a:r>
            <a:r>
              <a:rPr lang="en-US" sz="2000" b="1" baseline="-25000" dirty="0">
                <a:solidFill>
                  <a:srgbClr val="CC3300"/>
                </a:solidFill>
                <a:cs typeface="Arial" charset="0"/>
              </a:rPr>
              <a:t>ox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838200" y="62132"/>
            <a:ext cx="777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rgbClr val="800000"/>
                </a:solidFill>
                <a:cs typeface="Arial" charset="0"/>
              </a:rPr>
              <a:t>MOS capacitor under depletion</a:t>
            </a: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42863" y="872196"/>
            <a:ext cx="437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400" b="1" dirty="0">
                <a:solidFill>
                  <a:srgbClr val="000099"/>
                </a:solidFill>
                <a:cs typeface="Arial" charset="0"/>
              </a:rPr>
              <a:t> Depletion condition: </a:t>
            </a:r>
            <a:r>
              <a:rPr lang="en-US" sz="2400" b="1" i="1" dirty="0">
                <a:solidFill>
                  <a:srgbClr val="000099"/>
                </a:solidFill>
                <a:cs typeface="Arial" charset="0"/>
              </a:rPr>
              <a:t>V</a:t>
            </a:r>
            <a:r>
              <a:rPr lang="en-US" sz="2400" b="1" baseline="-25000" dirty="0">
                <a:solidFill>
                  <a:srgbClr val="000099"/>
                </a:solidFill>
                <a:cs typeface="Arial" charset="0"/>
              </a:rPr>
              <a:t>G  </a:t>
            </a:r>
            <a:r>
              <a:rPr lang="en-US" sz="2400" b="1" dirty="0">
                <a:solidFill>
                  <a:srgbClr val="000099"/>
                </a:solidFill>
                <a:cs typeface="Arial" charset="0"/>
              </a:rPr>
              <a:t>&gt; 0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495969" y="1065213"/>
            <a:ext cx="4419600" cy="839787"/>
            <a:chOff x="2448" y="854"/>
            <a:chExt cx="2784" cy="529"/>
          </a:xfrm>
          <a:noFill/>
        </p:grpSpPr>
        <p:sp>
          <p:nvSpPr>
            <p:cNvPr id="35948" name="Rectangle 9"/>
            <p:cNvSpPr>
              <a:spLocks noChangeArrowheads="1"/>
            </p:cNvSpPr>
            <p:nvPr/>
          </p:nvSpPr>
          <p:spPr bwMode="auto">
            <a:xfrm>
              <a:off x="3170" y="854"/>
              <a:ext cx="1824" cy="432"/>
            </a:xfrm>
            <a:prstGeom prst="rect">
              <a:avLst/>
            </a:prstGeom>
            <a:grpFill/>
            <a:ln w="31750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9" name="Line 10"/>
            <p:cNvSpPr>
              <a:spLocks noChangeShapeType="1"/>
            </p:cNvSpPr>
            <p:nvPr/>
          </p:nvSpPr>
          <p:spPr bwMode="auto">
            <a:xfrm>
              <a:off x="3168" y="855"/>
              <a:ext cx="0" cy="432"/>
            </a:xfrm>
            <a:prstGeom prst="line">
              <a:avLst/>
            </a:prstGeom>
            <a:grp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976" y="1047"/>
              <a:ext cx="192" cy="336"/>
              <a:chOff x="2976" y="1047"/>
              <a:chExt cx="192" cy="336"/>
            </a:xfrm>
            <a:grpFill/>
          </p:grpSpPr>
          <p:sp>
            <p:nvSpPr>
              <p:cNvPr id="35959" name="Line 12"/>
              <p:cNvSpPr>
                <a:spLocks noChangeShapeType="1"/>
              </p:cNvSpPr>
              <p:nvPr/>
            </p:nvSpPr>
            <p:spPr bwMode="auto">
              <a:xfrm>
                <a:off x="3024" y="1047"/>
                <a:ext cx="144" cy="0"/>
              </a:xfrm>
              <a:prstGeom prst="line">
                <a:avLst/>
              </a:prstGeom>
              <a:grpFill/>
              <a:ln w="222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0" name="Line 13"/>
              <p:cNvSpPr>
                <a:spLocks noChangeShapeType="1"/>
              </p:cNvSpPr>
              <p:nvPr/>
            </p:nvSpPr>
            <p:spPr bwMode="auto">
              <a:xfrm>
                <a:off x="3024" y="1047"/>
                <a:ext cx="0" cy="144"/>
              </a:xfrm>
              <a:prstGeom prst="line">
                <a:avLst/>
              </a:prstGeom>
              <a:grpFill/>
              <a:ln w="222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1" name="Line 14"/>
              <p:cNvSpPr>
                <a:spLocks noChangeShapeType="1"/>
              </p:cNvSpPr>
              <p:nvPr/>
            </p:nvSpPr>
            <p:spPr bwMode="auto">
              <a:xfrm>
                <a:off x="2976" y="1191"/>
                <a:ext cx="96" cy="0"/>
              </a:xfrm>
              <a:prstGeom prst="line">
                <a:avLst/>
              </a:prstGeom>
              <a:grpFill/>
              <a:ln w="222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2" name="Line 15"/>
              <p:cNvSpPr>
                <a:spLocks noChangeShapeType="1"/>
              </p:cNvSpPr>
              <p:nvPr/>
            </p:nvSpPr>
            <p:spPr bwMode="auto">
              <a:xfrm>
                <a:off x="2976" y="1239"/>
                <a:ext cx="96" cy="0"/>
              </a:xfrm>
              <a:prstGeom prst="line">
                <a:avLst/>
              </a:prstGeom>
              <a:grpFill/>
              <a:ln w="222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63" name="Line 16"/>
              <p:cNvSpPr>
                <a:spLocks noChangeShapeType="1"/>
              </p:cNvSpPr>
              <p:nvPr/>
            </p:nvSpPr>
            <p:spPr bwMode="auto">
              <a:xfrm>
                <a:off x="3024" y="1239"/>
                <a:ext cx="0" cy="144"/>
              </a:xfrm>
              <a:prstGeom prst="line">
                <a:avLst/>
              </a:prstGeom>
              <a:grpFill/>
              <a:ln w="222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4992" y="1095"/>
              <a:ext cx="240" cy="288"/>
              <a:chOff x="4992" y="1095"/>
              <a:chExt cx="240" cy="288"/>
            </a:xfrm>
            <a:grpFill/>
          </p:grpSpPr>
          <p:sp>
            <p:nvSpPr>
              <p:cNvPr id="35956" name="Line 18"/>
              <p:cNvSpPr>
                <a:spLocks noChangeShapeType="1"/>
              </p:cNvSpPr>
              <p:nvPr/>
            </p:nvSpPr>
            <p:spPr bwMode="auto">
              <a:xfrm>
                <a:off x="4992" y="1095"/>
                <a:ext cx="144" cy="0"/>
              </a:xfrm>
              <a:prstGeom prst="line">
                <a:avLst/>
              </a:prstGeom>
              <a:grp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7" name="Line 19"/>
              <p:cNvSpPr>
                <a:spLocks noChangeShapeType="1"/>
              </p:cNvSpPr>
              <p:nvPr/>
            </p:nvSpPr>
            <p:spPr bwMode="auto">
              <a:xfrm>
                <a:off x="5136" y="1095"/>
                <a:ext cx="0" cy="288"/>
              </a:xfrm>
              <a:prstGeom prst="line">
                <a:avLst/>
              </a:prstGeom>
              <a:grp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58" name="Line 20"/>
              <p:cNvSpPr>
                <a:spLocks noChangeShapeType="1"/>
              </p:cNvSpPr>
              <p:nvPr/>
            </p:nvSpPr>
            <p:spPr bwMode="auto">
              <a:xfrm>
                <a:off x="5040" y="1383"/>
                <a:ext cx="192" cy="0"/>
              </a:xfrm>
              <a:prstGeom prst="line">
                <a:avLst/>
              </a:prstGeom>
              <a:grp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52" name="Text Box 21"/>
            <p:cNvSpPr txBox="1">
              <a:spLocks noChangeArrowheads="1"/>
            </p:cNvSpPr>
            <p:nvPr/>
          </p:nvSpPr>
          <p:spPr bwMode="auto">
            <a:xfrm>
              <a:off x="2448" y="1095"/>
              <a:ext cx="538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b="1" i="1">
                  <a:solidFill>
                    <a:srgbClr val="800000"/>
                  </a:solidFill>
                  <a:cs typeface="Arial" charset="0"/>
                </a:rPr>
                <a:t>V</a:t>
              </a:r>
              <a:r>
                <a:rPr lang="en-US" sz="1800" b="1" baseline="-25000">
                  <a:solidFill>
                    <a:srgbClr val="800000"/>
                  </a:solidFill>
                  <a:cs typeface="Arial" charset="0"/>
                </a:rPr>
                <a:t>G </a:t>
              </a:r>
              <a:r>
                <a:rPr lang="en-US" sz="1800" b="1">
                  <a:solidFill>
                    <a:srgbClr val="800000"/>
                  </a:solidFill>
                  <a:cs typeface="Arial" charset="0"/>
                </a:rPr>
                <a:t>&gt; 0</a:t>
              </a:r>
            </a:p>
          </p:txBody>
        </p:sp>
        <p:sp>
          <p:nvSpPr>
            <p:cNvPr id="35953" name="Line 22"/>
            <p:cNvSpPr>
              <a:spLocks noChangeShapeType="1"/>
            </p:cNvSpPr>
            <p:nvPr/>
          </p:nvSpPr>
          <p:spPr bwMode="auto">
            <a:xfrm>
              <a:off x="3364" y="854"/>
              <a:ext cx="0" cy="432"/>
            </a:xfrm>
            <a:prstGeom prst="line">
              <a:avLst/>
            </a:prstGeom>
            <a:grpFill/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54" name="Text Box 23"/>
            <p:cNvSpPr txBox="1">
              <a:spLocks noChangeArrowheads="1"/>
            </p:cNvSpPr>
            <p:nvPr/>
          </p:nvSpPr>
          <p:spPr bwMode="auto">
            <a:xfrm>
              <a:off x="3157" y="934"/>
              <a:ext cx="690" cy="29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800000"/>
                  </a:solidFill>
                  <a:cs typeface="Arial" charset="0"/>
                </a:rPr>
                <a:t>M  O    S</a:t>
              </a:r>
              <a:endParaRPr lang="en-US" sz="2400" b="1" dirty="0">
                <a:solidFill>
                  <a:srgbClr val="800000"/>
                </a:solidFill>
                <a:cs typeface="Arial" charset="0"/>
              </a:endParaRPr>
            </a:p>
          </p:txBody>
        </p:sp>
        <p:sp>
          <p:nvSpPr>
            <p:cNvPr id="35955" name="Text Box 24"/>
            <p:cNvSpPr txBox="1">
              <a:spLocks noChangeArrowheads="1"/>
            </p:cNvSpPr>
            <p:nvPr/>
          </p:nvSpPr>
          <p:spPr bwMode="auto">
            <a:xfrm>
              <a:off x="4039" y="875"/>
              <a:ext cx="926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800000"/>
                  </a:solidFill>
                  <a:cs typeface="Arial" charset="0"/>
                </a:rPr>
                <a:t>p-type Si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699169" y="2133600"/>
            <a:ext cx="4332287" cy="1447800"/>
            <a:chOff x="2576" y="1183"/>
            <a:chExt cx="2839" cy="912"/>
          </a:xfrm>
        </p:grpSpPr>
        <p:sp>
          <p:nvSpPr>
            <p:cNvPr id="35937" name="Line 26"/>
            <p:cNvSpPr>
              <a:spLocks noChangeShapeType="1"/>
            </p:cNvSpPr>
            <p:nvPr/>
          </p:nvSpPr>
          <p:spPr bwMode="auto">
            <a:xfrm>
              <a:off x="3162" y="1231"/>
              <a:ext cx="0" cy="8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938" name="Line 27"/>
            <p:cNvSpPr>
              <a:spLocks noChangeShapeType="1"/>
            </p:cNvSpPr>
            <p:nvPr/>
          </p:nvSpPr>
          <p:spPr bwMode="auto">
            <a:xfrm>
              <a:off x="3402" y="1231"/>
              <a:ext cx="0" cy="8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939" name="Line 28"/>
            <p:cNvSpPr>
              <a:spLocks noChangeShapeType="1"/>
            </p:cNvSpPr>
            <p:nvPr/>
          </p:nvSpPr>
          <p:spPr bwMode="auto">
            <a:xfrm>
              <a:off x="3018" y="1615"/>
              <a:ext cx="1824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940" name="Rectangle 29"/>
            <p:cNvSpPr>
              <a:spLocks noChangeArrowheads="1"/>
            </p:cNvSpPr>
            <p:nvPr/>
          </p:nvSpPr>
          <p:spPr bwMode="auto">
            <a:xfrm>
              <a:off x="3114" y="1183"/>
              <a:ext cx="48" cy="432"/>
            </a:xfrm>
            <a:prstGeom prst="rect">
              <a:avLst/>
            </a:prstGeom>
            <a:solidFill>
              <a:srgbClr val="800000"/>
            </a:solidFill>
            <a:ln w="222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941" name="Line 30"/>
            <p:cNvSpPr>
              <a:spLocks noChangeShapeType="1"/>
            </p:cNvSpPr>
            <p:nvPr/>
          </p:nvSpPr>
          <p:spPr bwMode="auto">
            <a:xfrm flipH="1">
              <a:off x="4170" y="1807"/>
              <a:ext cx="240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942" name="Rectangle 31"/>
            <p:cNvSpPr>
              <a:spLocks noChangeArrowheads="1"/>
            </p:cNvSpPr>
            <p:nvPr/>
          </p:nvSpPr>
          <p:spPr bwMode="auto">
            <a:xfrm>
              <a:off x="3402" y="1615"/>
              <a:ext cx="720" cy="288"/>
            </a:xfrm>
            <a:prstGeom prst="rect">
              <a:avLst/>
            </a:prstGeom>
            <a:pattFill prst="dashHorz">
              <a:fgClr>
                <a:schemeClr val="tx1"/>
              </a:fgClr>
              <a:bgClr>
                <a:schemeClr val="bg1"/>
              </a:bgClr>
            </a:pattFill>
            <a:ln w="222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943" name="Text Box 32"/>
            <p:cNvSpPr txBox="1">
              <a:spLocks noChangeArrowheads="1"/>
            </p:cNvSpPr>
            <p:nvPr/>
          </p:nvSpPr>
          <p:spPr bwMode="auto">
            <a:xfrm>
              <a:off x="4304" y="1672"/>
              <a:ext cx="1111" cy="42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000099"/>
                  </a:solidFill>
                  <a:latin typeface="Times New Roman" pitchFamily="18" charset="0"/>
                </a:rPr>
                <a:t>  </a:t>
              </a:r>
              <a:r>
                <a:rPr lang="en-US" sz="1800" b="1">
                  <a:solidFill>
                    <a:srgbClr val="000099"/>
                  </a:solidFill>
                  <a:cs typeface="Arial" charset="0"/>
                </a:rPr>
                <a:t>Depletion of </a:t>
              </a:r>
            </a:p>
            <a:p>
              <a:pPr eaLnBrk="0" hangingPunct="0"/>
              <a:r>
                <a:rPr lang="en-US" sz="1800" b="1">
                  <a:solidFill>
                    <a:srgbClr val="000099"/>
                  </a:solidFill>
                  <a:cs typeface="Arial" charset="0"/>
                </a:rPr>
                <a:t>  holes</a:t>
              </a:r>
            </a:p>
          </p:txBody>
        </p:sp>
        <p:sp>
          <p:nvSpPr>
            <p:cNvPr id="35944" name="Line 33"/>
            <p:cNvSpPr>
              <a:spLocks noChangeShapeType="1"/>
            </p:cNvSpPr>
            <p:nvPr/>
          </p:nvSpPr>
          <p:spPr bwMode="auto">
            <a:xfrm>
              <a:off x="3402" y="1519"/>
              <a:ext cx="720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 type="triangle" w="med" len="med"/>
              <a:tailEnd type="triangle" w="sm" len="lg"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945" name="Text Box 34"/>
            <p:cNvSpPr txBox="1">
              <a:spLocks noChangeArrowheads="1"/>
            </p:cNvSpPr>
            <p:nvPr/>
          </p:nvSpPr>
          <p:spPr bwMode="auto">
            <a:xfrm>
              <a:off x="3632" y="1295"/>
              <a:ext cx="264" cy="23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i="1">
                  <a:solidFill>
                    <a:srgbClr val="000099"/>
                  </a:solidFill>
                </a:rPr>
                <a:t>W</a:t>
              </a:r>
            </a:p>
          </p:txBody>
        </p:sp>
        <p:sp>
          <p:nvSpPr>
            <p:cNvPr id="35946" name="Text Box 35"/>
            <p:cNvSpPr txBox="1">
              <a:spLocks noChangeArrowheads="1"/>
            </p:cNvSpPr>
            <p:nvPr/>
          </p:nvSpPr>
          <p:spPr bwMode="auto">
            <a:xfrm>
              <a:off x="2576" y="1304"/>
              <a:ext cx="387" cy="28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i="1">
                  <a:solidFill>
                    <a:srgbClr val="000099"/>
                  </a:solidFill>
                  <a:cs typeface="Arial" charset="0"/>
                </a:rPr>
                <a:t>Q</a:t>
              </a:r>
              <a:r>
                <a:rPr lang="en-US" sz="2400" b="1" baseline="-25000">
                  <a:solidFill>
                    <a:srgbClr val="000099"/>
                  </a:solidFill>
                  <a:cs typeface="Arial" charset="0"/>
                </a:rPr>
                <a:t>M</a:t>
              </a:r>
              <a:endParaRPr lang="en-US" sz="2400" b="1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35947" name="Line 36"/>
            <p:cNvSpPr>
              <a:spLocks noChangeShapeType="1"/>
            </p:cNvSpPr>
            <p:nvPr/>
          </p:nvSpPr>
          <p:spPr bwMode="auto">
            <a:xfrm>
              <a:off x="2874" y="1375"/>
              <a:ext cx="240" cy="0"/>
            </a:xfrm>
            <a:prstGeom prst="line">
              <a:avLst/>
            </a:prstGeom>
            <a:noFill/>
            <a:ln w="22225">
              <a:solidFill>
                <a:srgbClr val="8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294313" y="3657600"/>
            <a:ext cx="1981200" cy="609600"/>
            <a:chOff x="2880" y="2016"/>
            <a:chExt cx="1248" cy="384"/>
          </a:xfrm>
        </p:grpSpPr>
        <p:sp>
          <p:nvSpPr>
            <p:cNvPr id="35928" name="Line 38"/>
            <p:cNvSpPr>
              <a:spLocks noChangeShapeType="1"/>
            </p:cNvSpPr>
            <p:nvPr/>
          </p:nvSpPr>
          <p:spPr bwMode="auto">
            <a:xfrm>
              <a:off x="2880" y="2304"/>
              <a:ext cx="336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929" name="Line 39"/>
            <p:cNvSpPr>
              <a:spLocks noChangeShapeType="1"/>
            </p:cNvSpPr>
            <p:nvPr/>
          </p:nvSpPr>
          <p:spPr bwMode="auto">
            <a:xfrm>
              <a:off x="3312" y="2304"/>
              <a:ext cx="336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930" name="Line 40"/>
            <p:cNvSpPr>
              <a:spLocks noChangeShapeType="1"/>
            </p:cNvSpPr>
            <p:nvPr/>
          </p:nvSpPr>
          <p:spPr bwMode="auto">
            <a:xfrm>
              <a:off x="3744" y="2304"/>
              <a:ext cx="384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931" name="Line 41"/>
            <p:cNvSpPr>
              <a:spLocks noChangeShapeType="1"/>
            </p:cNvSpPr>
            <p:nvPr/>
          </p:nvSpPr>
          <p:spPr bwMode="auto">
            <a:xfrm>
              <a:off x="3216" y="2256"/>
              <a:ext cx="0" cy="14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932" name="Line 42"/>
            <p:cNvSpPr>
              <a:spLocks noChangeShapeType="1"/>
            </p:cNvSpPr>
            <p:nvPr/>
          </p:nvSpPr>
          <p:spPr bwMode="auto">
            <a:xfrm>
              <a:off x="3312" y="2256"/>
              <a:ext cx="0" cy="14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933" name="Line 43"/>
            <p:cNvSpPr>
              <a:spLocks noChangeShapeType="1"/>
            </p:cNvSpPr>
            <p:nvPr/>
          </p:nvSpPr>
          <p:spPr bwMode="auto">
            <a:xfrm>
              <a:off x="3648" y="2256"/>
              <a:ext cx="0" cy="14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934" name="Line 44"/>
            <p:cNvSpPr>
              <a:spLocks noChangeShapeType="1"/>
            </p:cNvSpPr>
            <p:nvPr/>
          </p:nvSpPr>
          <p:spPr bwMode="auto">
            <a:xfrm>
              <a:off x="3744" y="2256"/>
              <a:ext cx="0" cy="14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935" name="Text Box 45"/>
            <p:cNvSpPr txBox="1">
              <a:spLocks noChangeArrowheads="1"/>
            </p:cNvSpPr>
            <p:nvPr/>
          </p:nvSpPr>
          <p:spPr bwMode="auto">
            <a:xfrm>
              <a:off x="3168" y="2016"/>
              <a:ext cx="288" cy="17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800" b="1" i="1">
                  <a:solidFill>
                    <a:srgbClr val="000099"/>
                  </a:solidFill>
                </a:rPr>
                <a:t>C</a:t>
              </a:r>
              <a:r>
                <a:rPr lang="en-US" sz="1800" b="1" baseline="-25000">
                  <a:solidFill>
                    <a:srgbClr val="000099"/>
                  </a:solidFill>
                </a:rPr>
                <a:t>ox</a:t>
              </a:r>
              <a:endParaRPr lang="en-US" sz="1800" b="1">
                <a:solidFill>
                  <a:srgbClr val="000099"/>
                </a:solidFill>
              </a:endParaRPr>
            </a:p>
          </p:txBody>
        </p:sp>
        <p:sp>
          <p:nvSpPr>
            <p:cNvPr id="35936" name="Text Box 46"/>
            <p:cNvSpPr txBox="1">
              <a:spLocks noChangeArrowheads="1"/>
            </p:cNvSpPr>
            <p:nvPr/>
          </p:nvSpPr>
          <p:spPr bwMode="auto">
            <a:xfrm>
              <a:off x="3600" y="2016"/>
              <a:ext cx="192" cy="17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sz="1800" b="1" i="1">
                  <a:solidFill>
                    <a:srgbClr val="000099"/>
                  </a:solidFill>
                </a:rPr>
                <a:t>C</a:t>
              </a:r>
              <a:r>
                <a:rPr lang="en-US" sz="1800" b="1" baseline="-25000">
                  <a:solidFill>
                    <a:srgbClr val="000099"/>
                  </a:solidFill>
                </a:rPr>
                <a:t>s</a:t>
              </a:r>
              <a:endParaRPr lang="en-US" sz="1800" b="1">
                <a:solidFill>
                  <a:srgbClr val="000099"/>
                </a:solidFill>
              </a:endParaRPr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5244391" y="4343400"/>
            <a:ext cx="2700337" cy="1752600"/>
            <a:chOff x="2298" y="1536"/>
            <a:chExt cx="1797" cy="1632"/>
          </a:xfrm>
        </p:grpSpPr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2298" y="2496"/>
              <a:ext cx="229" cy="672"/>
              <a:chOff x="232" y="2688"/>
              <a:chExt cx="288" cy="1248"/>
            </a:xfrm>
          </p:grpSpPr>
          <p:sp>
            <p:nvSpPr>
              <p:cNvPr id="35926" name="Rectangle 50"/>
              <p:cNvSpPr>
                <a:spLocks noChangeArrowheads="1"/>
              </p:cNvSpPr>
              <p:nvPr/>
            </p:nvSpPr>
            <p:spPr bwMode="auto">
              <a:xfrm>
                <a:off x="232" y="2688"/>
                <a:ext cx="288" cy="1248"/>
              </a:xfrm>
              <a:prstGeom prst="rect">
                <a:avLst/>
              </a:prstGeom>
              <a:pattFill prst="wdUpDiag">
                <a:fgClr>
                  <a:srgbClr val="FFCC00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7" name="Line 51"/>
              <p:cNvSpPr>
                <a:spLocks noChangeShapeType="1"/>
              </p:cNvSpPr>
              <p:nvPr/>
            </p:nvSpPr>
            <p:spPr bwMode="auto">
              <a:xfrm flipH="1">
                <a:off x="232" y="2688"/>
                <a:ext cx="276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12" name="Line 52"/>
            <p:cNvSpPr>
              <a:spLocks noChangeShapeType="1"/>
            </p:cNvSpPr>
            <p:nvPr/>
          </p:nvSpPr>
          <p:spPr bwMode="auto">
            <a:xfrm>
              <a:off x="2794" y="2535"/>
              <a:ext cx="1269" cy="0"/>
            </a:xfrm>
            <a:prstGeom prst="line">
              <a:avLst/>
            </a:prstGeom>
            <a:noFill/>
            <a:ln w="31750" cap="rnd">
              <a:solidFill>
                <a:srgbClr val="8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53"/>
            <p:cNvGrpSpPr>
              <a:grpSpLocks/>
            </p:cNvGrpSpPr>
            <p:nvPr/>
          </p:nvGrpSpPr>
          <p:grpSpPr bwMode="auto">
            <a:xfrm flipV="1">
              <a:off x="2813" y="2229"/>
              <a:ext cx="1282" cy="246"/>
              <a:chOff x="4318" y="2114"/>
              <a:chExt cx="1282" cy="246"/>
            </a:xfrm>
          </p:grpSpPr>
          <p:sp>
            <p:nvSpPr>
              <p:cNvPr id="35924" name="Line 54"/>
              <p:cNvSpPr>
                <a:spLocks noChangeShapeType="1"/>
              </p:cNvSpPr>
              <p:nvPr/>
            </p:nvSpPr>
            <p:spPr bwMode="auto">
              <a:xfrm>
                <a:off x="4608" y="2330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5" name="Freeform 55"/>
              <p:cNvSpPr>
                <a:spLocks/>
              </p:cNvSpPr>
              <p:nvPr/>
            </p:nvSpPr>
            <p:spPr bwMode="auto">
              <a:xfrm rot="21000000" flipV="1">
                <a:off x="4318" y="2114"/>
                <a:ext cx="364" cy="246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8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6"/>
            <p:cNvGrpSpPr>
              <a:grpSpLocks/>
            </p:cNvGrpSpPr>
            <p:nvPr/>
          </p:nvGrpSpPr>
          <p:grpSpPr bwMode="auto">
            <a:xfrm flipV="1">
              <a:off x="2817" y="1866"/>
              <a:ext cx="1230" cy="246"/>
              <a:chOff x="4322" y="1543"/>
              <a:chExt cx="1230" cy="246"/>
            </a:xfrm>
          </p:grpSpPr>
          <p:sp>
            <p:nvSpPr>
              <p:cNvPr id="35922" name="Line 57"/>
              <p:cNvSpPr>
                <a:spLocks noChangeShapeType="1"/>
              </p:cNvSpPr>
              <p:nvPr/>
            </p:nvSpPr>
            <p:spPr bwMode="auto">
              <a:xfrm>
                <a:off x="4560" y="1750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3" name="Freeform 58"/>
              <p:cNvSpPr>
                <a:spLocks/>
              </p:cNvSpPr>
              <p:nvPr/>
            </p:nvSpPr>
            <p:spPr bwMode="auto">
              <a:xfrm rot="21000000" flipV="1">
                <a:off x="4322" y="1543"/>
                <a:ext cx="364" cy="246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9"/>
            <p:cNvGrpSpPr>
              <a:grpSpLocks/>
            </p:cNvGrpSpPr>
            <p:nvPr/>
          </p:nvGrpSpPr>
          <p:grpSpPr bwMode="auto">
            <a:xfrm flipV="1">
              <a:off x="2805" y="2592"/>
              <a:ext cx="1290" cy="245"/>
              <a:chOff x="4310" y="2675"/>
              <a:chExt cx="1290" cy="245"/>
            </a:xfrm>
          </p:grpSpPr>
          <p:sp>
            <p:nvSpPr>
              <p:cNvPr id="35920" name="Line 60"/>
              <p:cNvSpPr>
                <a:spLocks noChangeShapeType="1"/>
              </p:cNvSpPr>
              <p:nvPr/>
            </p:nvSpPr>
            <p:spPr bwMode="auto">
              <a:xfrm>
                <a:off x="4608" y="2867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1" name="Freeform 61"/>
              <p:cNvSpPr>
                <a:spLocks/>
              </p:cNvSpPr>
              <p:nvPr/>
            </p:nvSpPr>
            <p:spPr bwMode="auto">
              <a:xfrm rot="21000000" flipV="1">
                <a:off x="4310" y="2675"/>
                <a:ext cx="364" cy="245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62"/>
            <p:cNvGrpSpPr>
              <a:grpSpLocks/>
            </p:cNvGrpSpPr>
            <p:nvPr/>
          </p:nvGrpSpPr>
          <p:grpSpPr bwMode="auto">
            <a:xfrm>
              <a:off x="2527" y="1536"/>
              <a:ext cx="267" cy="1632"/>
              <a:chOff x="2527" y="960"/>
              <a:chExt cx="267" cy="2366"/>
            </a:xfrm>
          </p:grpSpPr>
          <p:sp>
            <p:nvSpPr>
              <p:cNvPr id="35917" name="Line 63"/>
              <p:cNvSpPr>
                <a:spLocks noChangeShapeType="1"/>
              </p:cNvSpPr>
              <p:nvPr/>
            </p:nvSpPr>
            <p:spPr bwMode="auto">
              <a:xfrm>
                <a:off x="2794" y="1200"/>
                <a:ext cx="0" cy="2126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8" name="Line 64"/>
              <p:cNvSpPr>
                <a:spLocks noChangeShapeType="1"/>
              </p:cNvSpPr>
              <p:nvPr/>
            </p:nvSpPr>
            <p:spPr bwMode="auto">
              <a:xfrm>
                <a:off x="2527" y="960"/>
                <a:ext cx="19" cy="2366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9" name="Line 65"/>
              <p:cNvSpPr>
                <a:spLocks noChangeShapeType="1"/>
              </p:cNvSpPr>
              <p:nvPr/>
            </p:nvSpPr>
            <p:spPr bwMode="auto">
              <a:xfrm flipH="1" flipV="1">
                <a:off x="2527" y="960"/>
                <a:ext cx="267" cy="24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338796" y="1371600"/>
          <a:ext cx="1409700" cy="928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Equation" r:id="rId3" imgW="596880" imgH="380880" progId="Equation.DSMT4">
                  <p:embed/>
                </p:oleObj>
              </mc:Choice>
              <mc:Fallback>
                <p:oleObj name="Equation" r:id="rId3" imgW="596880" imgH="3808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96" y="1371600"/>
                        <a:ext cx="1409700" cy="928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2286000" y="1371601"/>
          <a:ext cx="1277938" cy="858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5" imgW="545760" imgH="355320" progId="Equation.DSMT4">
                  <p:embed/>
                </p:oleObj>
              </mc:Choice>
              <mc:Fallback>
                <p:oleObj name="Equation" r:id="rId5" imgW="545760" imgH="355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71601"/>
                        <a:ext cx="1277938" cy="858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87338" y="2308338"/>
          <a:ext cx="3979862" cy="89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Equation" r:id="rId7" imgW="1752480" imgH="380880" progId="Equation.DSMT4">
                  <p:embed/>
                </p:oleObj>
              </mc:Choice>
              <mc:Fallback>
                <p:oleObj name="Equation" r:id="rId7" imgW="1752480" imgH="380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2308338"/>
                        <a:ext cx="3979862" cy="89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" name="Group 123"/>
          <p:cNvGrpSpPr/>
          <p:nvPr/>
        </p:nvGrpSpPr>
        <p:grpSpPr>
          <a:xfrm>
            <a:off x="637736" y="3214468"/>
            <a:ext cx="3200400" cy="3276600"/>
            <a:chOff x="367592" y="3200400"/>
            <a:chExt cx="3200400" cy="3276600"/>
          </a:xfrm>
        </p:grpSpPr>
        <p:sp>
          <p:nvSpPr>
            <p:cNvPr id="35858" name="AutoShape 86"/>
            <p:cNvSpPr>
              <a:spLocks noChangeAspect="1" noChangeArrowheads="1" noTextEdit="1"/>
            </p:cNvSpPr>
            <p:nvPr/>
          </p:nvSpPr>
          <p:spPr bwMode="auto">
            <a:xfrm>
              <a:off x="367592" y="3287713"/>
              <a:ext cx="3200400" cy="3189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859" name="Rectangle 88"/>
            <p:cNvSpPr>
              <a:spLocks noChangeArrowheads="1"/>
            </p:cNvSpPr>
            <p:nvPr/>
          </p:nvSpPr>
          <p:spPr bwMode="auto">
            <a:xfrm>
              <a:off x="2917117" y="5834063"/>
              <a:ext cx="127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i="1">
                  <a:solidFill>
                    <a:srgbClr val="000099"/>
                  </a:solidFill>
                </a:rPr>
                <a:t>V</a:t>
              </a:r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35860" name="Rectangle 89"/>
            <p:cNvSpPr>
              <a:spLocks noChangeArrowheads="1"/>
            </p:cNvSpPr>
            <p:nvPr/>
          </p:nvSpPr>
          <p:spPr bwMode="auto">
            <a:xfrm>
              <a:off x="3040942" y="5938838"/>
              <a:ext cx="984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99"/>
                  </a:solidFill>
                </a:rPr>
                <a:t>G</a:t>
              </a:r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35861" name="Rectangle 90"/>
            <p:cNvSpPr>
              <a:spLocks noChangeArrowheads="1"/>
            </p:cNvSpPr>
            <p:nvPr/>
          </p:nvSpPr>
          <p:spPr bwMode="auto">
            <a:xfrm>
              <a:off x="1089905" y="6192838"/>
              <a:ext cx="1238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99"/>
                  </a:solidFill>
                </a:rPr>
                <a:t>p</a:t>
              </a:r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35862" name="Rectangle 91"/>
            <p:cNvSpPr>
              <a:spLocks noChangeArrowheads="1"/>
            </p:cNvSpPr>
            <p:nvPr/>
          </p:nvSpPr>
          <p:spPr bwMode="auto">
            <a:xfrm>
              <a:off x="1216905" y="6192838"/>
              <a:ext cx="6826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99"/>
                  </a:solidFill>
                </a:rPr>
                <a:t>-</a:t>
              </a:r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35863" name="Rectangle 92"/>
            <p:cNvSpPr>
              <a:spLocks noChangeArrowheads="1"/>
            </p:cNvSpPr>
            <p:nvPr/>
          </p:nvSpPr>
          <p:spPr bwMode="auto">
            <a:xfrm>
              <a:off x="1286755" y="6192838"/>
              <a:ext cx="66675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99"/>
                  </a:solidFill>
                </a:rPr>
                <a:t>type Si</a:t>
              </a:r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35864" name="Rectangle 93"/>
            <p:cNvSpPr>
              <a:spLocks noChangeArrowheads="1"/>
            </p:cNvSpPr>
            <p:nvPr/>
          </p:nvSpPr>
          <p:spPr bwMode="auto">
            <a:xfrm>
              <a:off x="1929692" y="5892800"/>
              <a:ext cx="13493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i="1">
                  <a:solidFill>
                    <a:srgbClr val="000099"/>
                  </a:solidFill>
                </a:rPr>
                <a:t>V</a:t>
              </a:r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35865" name="Rectangle 94"/>
            <p:cNvSpPr>
              <a:spLocks noChangeArrowheads="1"/>
            </p:cNvSpPr>
            <p:nvPr/>
          </p:nvSpPr>
          <p:spPr bwMode="auto">
            <a:xfrm>
              <a:off x="2069392" y="6010275"/>
              <a:ext cx="857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99"/>
                  </a:solidFill>
                </a:rPr>
                <a:t>T</a:t>
              </a:r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35882" name="Line 120"/>
            <p:cNvSpPr>
              <a:spLocks noChangeShapeType="1"/>
            </p:cNvSpPr>
            <p:nvPr/>
          </p:nvSpPr>
          <p:spPr bwMode="auto">
            <a:xfrm>
              <a:off x="2080505" y="5648325"/>
              <a:ext cx="1588" cy="123825"/>
            </a:xfrm>
            <a:prstGeom prst="line">
              <a:avLst/>
            </a:prstGeom>
            <a:noFill/>
            <a:ln w="2063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884" name="Rectangle 122"/>
            <p:cNvSpPr>
              <a:spLocks noChangeArrowheads="1"/>
            </p:cNvSpPr>
            <p:nvPr/>
          </p:nvSpPr>
          <p:spPr bwMode="auto">
            <a:xfrm>
              <a:off x="2917117" y="5834063"/>
              <a:ext cx="1270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i="1">
                  <a:solidFill>
                    <a:srgbClr val="000099"/>
                  </a:solidFill>
                </a:rPr>
                <a:t>V</a:t>
              </a:r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35885" name="Rectangle 123"/>
            <p:cNvSpPr>
              <a:spLocks noChangeArrowheads="1"/>
            </p:cNvSpPr>
            <p:nvPr/>
          </p:nvSpPr>
          <p:spPr bwMode="auto">
            <a:xfrm>
              <a:off x="3040942" y="5938838"/>
              <a:ext cx="9842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000099"/>
                  </a:solidFill>
                </a:rPr>
                <a:t>G</a:t>
              </a:r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35886" name="Rectangle 124"/>
            <p:cNvSpPr>
              <a:spLocks noChangeArrowheads="1"/>
            </p:cNvSpPr>
            <p:nvPr/>
          </p:nvSpPr>
          <p:spPr bwMode="auto">
            <a:xfrm>
              <a:off x="1089905" y="6192838"/>
              <a:ext cx="123825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99"/>
                  </a:solidFill>
                </a:rPr>
                <a:t>p</a:t>
              </a:r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35887" name="Rectangle 125"/>
            <p:cNvSpPr>
              <a:spLocks noChangeArrowheads="1"/>
            </p:cNvSpPr>
            <p:nvPr/>
          </p:nvSpPr>
          <p:spPr bwMode="auto">
            <a:xfrm>
              <a:off x="1216905" y="6192838"/>
              <a:ext cx="6826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99"/>
                  </a:solidFill>
                </a:rPr>
                <a:t>-</a:t>
              </a:r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35888" name="Rectangle 126"/>
            <p:cNvSpPr>
              <a:spLocks noChangeArrowheads="1"/>
            </p:cNvSpPr>
            <p:nvPr/>
          </p:nvSpPr>
          <p:spPr bwMode="auto">
            <a:xfrm>
              <a:off x="1286755" y="6192838"/>
              <a:ext cx="66675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99"/>
                  </a:solidFill>
                </a:rPr>
                <a:t>type Si</a:t>
              </a:r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35889" name="Rectangle 127"/>
            <p:cNvSpPr>
              <a:spLocks noChangeArrowheads="1"/>
            </p:cNvSpPr>
            <p:nvPr/>
          </p:nvSpPr>
          <p:spPr bwMode="auto">
            <a:xfrm>
              <a:off x="1929692" y="5892800"/>
              <a:ext cx="13493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i="1">
                  <a:solidFill>
                    <a:srgbClr val="000099"/>
                  </a:solidFill>
                </a:rPr>
                <a:t>V</a:t>
              </a:r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35890" name="Rectangle 128"/>
            <p:cNvSpPr>
              <a:spLocks noChangeArrowheads="1"/>
            </p:cNvSpPr>
            <p:nvPr/>
          </p:nvSpPr>
          <p:spPr bwMode="auto">
            <a:xfrm>
              <a:off x="2069392" y="6010275"/>
              <a:ext cx="857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000099"/>
                  </a:solidFill>
                </a:rPr>
                <a:t>T</a:t>
              </a:r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35891" name="Rectangle 129"/>
            <p:cNvSpPr>
              <a:spLocks noChangeArrowheads="1"/>
            </p:cNvSpPr>
            <p:nvPr/>
          </p:nvSpPr>
          <p:spPr bwMode="auto">
            <a:xfrm>
              <a:off x="1612192" y="3336925"/>
              <a:ext cx="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1800" dirty="0">
                <a:solidFill>
                  <a:srgbClr val="000099"/>
                </a:solidFill>
              </a:endParaRPr>
            </a:p>
          </p:txBody>
        </p:sp>
        <p:sp>
          <p:nvSpPr>
            <p:cNvPr id="35909" name="Line 156"/>
            <p:cNvSpPr>
              <a:spLocks noChangeShapeType="1"/>
            </p:cNvSpPr>
            <p:nvPr/>
          </p:nvSpPr>
          <p:spPr bwMode="auto">
            <a:xfrm>
              <a:off x="2080505" y="5648325"/>
              <a:ext cx="1588" cy="123825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990600" y="5778888"/>
              <a:ext cx="2194560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rot="16200000">
              <a:off x="434920" y="4792980"/>
              <a:ext cx="2377440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rot="10800000" flipV="1">
              <a:off x="1620128" y="3200400"/>
              <a:ext cx="1427872" cy="1181100"/>
            </a:xfrm>
            <a:prstGeom prst="straightConnector1">
              <a:avLst/>
            </a:prstGeom>
            <a:ln w="2540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736719" y="3967092"/>
              <a:ext cx="1580271" cy="1567964"/>
              <a:chOff x="891467" y="3840480"/>
              <a:chExt cx="1580271" cy="1567964"/>
            </a:xfrm>
          </p:grpSpPr>
          <p:sp>
            <p:nvSpPr>
              <p:cNvPr id="35908" name="Freeform 150"/>
              <p:cNvSpPr>
                <a:spLocks/>
              </p:cNvSpPr>
              <p:nvPr/>
            </p:nvSpPr>
            <p:spPr bwMode="auto">
              <a:xfrm>
                <a:off x="1600200" y="3998744"/>
                <a:ext cx="871538" cy="1409700"/>
              </a:xfrm>
              <a:custGeom>
                <a:avLst/>
                <a:gdLst>
                  <a:gd name="T0" fmla="*/ 0 w 549"/>
                  <a:gd name="T1" fmla="*/ 0 h 888"/>
                  <a:gd name="T2" fmla="*/ 86 w 549"/>
                  <a:gd name="T3" fmla="*/ 121 h 888"/>
                  <a:gd name="T4" fmla="*/ 173 w 549"/>
                  <a:gd name="T5" fmla="*/ 404 h 888"/>
                  <a:gd name="T6" fmla="*/ 260 w 549"/>
                  <a:gd name="T7" fmla="*/ 686 h 888"/>
                  <a:gd name="T8" fmla="*/ 405 w 549"/>
                  <a:gd name="T9" fmla="*/ 848 h 888"/>
                  <a:gd name="T10" fmla="*/ 549 w 549"/>
                  <a:gd name="T11" fmla="*/ 888 h 8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9"/>
                  <a:gd name="T19" fmla="*/ 0 h 888"/>
                  <a:gd name="T20" fmla="*/ 549 w 549"/>
                  <a:gd name="T21" fmla="*/ 888 h 8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9" h="888">
                    <a:moveTo>
                      <a:pt x="0" y="0"/>
                    </a:moveTo>
                    <a:cubicBezTo>
                      <a:pt x="29" y="27"/>
                      <a:pt x="57" y="54"/>
                      <a:pt x="86" y="121"/>
                    </a:cubicBezTo>
                    <a:cubicBezTo>
                      <a:pt x="115" y="189"/>
                      <a:pt x="144" y="310"/>
                      <a:pt x="173" y="404"/>
                    </a:cubicBezTo>
                    <a:cubicBezTo>
                      <a:pt x="202" y="498"/>
                      <a:pt x="221" y="612"/>
                      <a:pt x="260" y="686"/>
                    </a:cubicBezTo>
                    <a:cubicBezTo>
                      <a:pt x="298" y="760"/>
                      <a:pt x="356" y="814"/>
                      <a:pt x="405" y="848"/>
                    </a:cubicBezTo>
                    <a:cubicBezTo>
                      <a:pt x="453" y="882"/>
                      <a:pt x="501" y="885"/>
                      <a:pt x="549" y="888"/>
                    </a:cubicBezTo>
                  </a:path>
                </a:pathLst>
              </a:custGeom>
              <a:noFill/>
              <a:ln w="2540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35857" name="Freeform 171"/>
              <p:cNvSpPr>
                <a:spLocks/>
              </p:cNvSpPr>
              <p:nvPr/>
            </p:nvSpPr>
            <p:spPr bwMode="auto">
              <a:xfrm>
                <a:off x="891467" y="3846513"/>
                <a:ext cx="381000" cy="12944"/>
              </a:xfrm>
              <a:custGeom>
                <a:avLst/>
                <a:gdLst>
                  <a:gd name="T0" fmla="*/ 0 w 240"/>
                  <a:gd name="T1" fmla="*/ 8 h 8"/>
                  <a:gd name="T2" fmla="*/ 240 w 240"/>
                  <a:gd name="T3" fmla="*/ 8 h 8"/>
                  <a:gd name="T4" fmla="*/ 0 60000 65536"/>
                  <a:gd name="T5" fmla="*/ 0 60000 65536"/>
                  <a:gd name="T6" fmla="*/ 0 w 240"/>
                  <a:gd name="T7" fmla="*/ 0 h 8"/>
                  <a:gd name="T8" fmla="*/ 240 w 240"/>
                  <a:gd name="T9" fmla="*/ 8 h 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0" h="8">
                    <a:moveTo>
                      <a:pt x="0" y="8"/>
                    </a:moveTo>
                    <a:cubicBezTo>
                      <a:pt x="100" y="4"/>
                      <a:pt x="200" y="0"/>
                      <a:pt x="240" y="8"/>
                    </a:cubicBezTo>
                  </a:path>
                </a:pathLst>
              </a:cu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21" name="Freeform 120"/>
              <p:cNvSpPr/>
              <p:nvPr/>
            </p:nvSpPr>
            <p:spPr>
              <a:xfrm>
                <a:off x="1209822" y="3840480"/>
                <a:ext cx="492369" cy="267286"/>
              </a:xfrm>
              <a:custGeom>
                <a:avLst/>
                <a:gdLst>
                  <a:gd name="connsiteX0" fmla="*/ 0 w 492369"/>
                  <a:gd name="connsiteY0" fmla="*/ 0 h 267286"/>
                  <a:gd name="connsiteX1" fmla="*/ 323556 w 492369"/>
                  <a:gd name="connsiteY1" fmla="*/ 70339 h 267286"/>
                  <a:gd name="connsiteX2" fmla="*/ 492369 w 492369"/>
                  <a:gd name="connsiteY2" fmla="*/ 267286 h 267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2369" h="267286">
                    <a:moveTo>
                      <a:pt x="0" y="0"/>
                    </a:moveTo>
                    <a:cubicBezTo>
                      <a:pt x="120747" y="12895"/>
                      <a:pt x="241495" y="25791"/>
                      <a:pt x="323556" y="70339"/>
                    </a:cubicBezTo>
                    <a:cubicBezTo>
                      <a:pt x="405617" y="114887"/>
                      <a:pt x="448993" y="191086"/>
                      <a:pt x="492369" y="267286"/>
                    </a:cubicBez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ChangeArrowheads="1"/>
          </p:cNvSpPr>
          <p:nvPr/>
        </p:nvSpPr>
        <p:spPr bwMode="auto">
          <a:xfrm>
            <a:off x="914400" y="76200"/>
            <a:ext cx="6858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600" b="1" dirty="0">
                <a:solidFill>
                  <a:srgbClr val="800000"/>
                </a:solidFill>
              </a:rPr>
              <a:t>Si based MOS is the key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52400" y="1101725"/>
            <a:ext cx="8890000" cy="2708275"/>
            <a:chOff x="96" y="540"/>
            <a:chExt cx="5600" cy="1706"/>
          </a:xfrm>
        </p:grpSpPr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381" y="540"/>
              <a:ext cx="2315" cy="1606"/>
              <a:chOff x="3381" y="540"/>
              <a:chExt cx="2315" cy="1606"/>
            </a:xfrm>
          </p:grpSpPr>
          <p:sp>
            <p:nvSpPr>
              <p:cNvPr id="1045" name="Text Box 5"/>
              <p:cNvSpPr txBox="1">
                <a:spLocks noChangeArrowheads="1"/>
              </p:cNvSpPr>
              <p:nvPr/>
            </p:nvSpPr>
            <p:spPr bwMode="auto">
              <a:xfrm>
                <a:off x="3464" y="810"/>
                <a:ext cx="2080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dirty="0">
                    <a:solidFill>
                      <a:srgbClr val="6600CC"/>
                    </a:solidFill>
                  </a:rPr>
                  <a:t>Microelectronics market</a:t>
                </a:r>
              </a:p>
            </p:txBody>
          </p:sp>
          <p:sp>
            <p:nvSpPr>
              <p:cNvPr id="1046" name="Line 6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Text Box 7"/>
              <p:cNvSpPr txBox="1">
                <a:spLocks noChangeArrowheads="1"/>
              </p:cNvSpPr>
              <p:nvPr/>
            </p:nvSpPr>
            <p:spPr bwMode="auto">
              <a:xfrm>
                <a:off x="3381" y="1376"/>
                <a:ext cx="2315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dirty="0">
                    <a:solidFill>
                      <a:srgbClr val="006666"/>
                    </a:solidFill>
                  </a:rPr>
                  <a:t>80% is dominated by CMOS</a:t>
                </a:r>
              </a:p>
            </p:txBody>
          </p:sp>
          <p:sp>
            <p:nvSpPr>
              <p:cNvPr id="1048" name="Text Box 8"/>
              <p:cNvSpPr txBox="1">
                <a:spLocks noChangeArrowheads="1"/>
              </p:cNvSpPr>
              <p:nvPr/>
            </p:nvSpPr>
            <p:spPr bwMode="auto">
              <a:xfrm>
                <a:off x="3656" y="1896"/>
                <a:ext cx="1698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006600"/>
                    </a:solidFill>
                  </a:rPr>
                  <a:t>97% is covered by Si</a:t>
                </a:r>
              </a:p>
            </p:txBody>
          </p:sp>
          <p:sp>
            <p:nvSpPr>
              <p:cNvPr id="1049" name="Line 9"/>
              <p:cNvSpPr>
                <a:spLocks noChangeShapeType="1"/>
              </p:cNvSpPr>
              <p:nvPr/>
            </p:nvSpPr>
            <p:spPr bwMode="auto">
              <a:xfrm flipH="1">
                <a:off x="4512" y="1664"/>
                <a:ext cx="0" cy="24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Text Box 10"/>
              <p:cNvSpPr txBox="1">
                <a:spLocks noChangeArrowheads="1"/>
              </p:cNvSpPr>
              <p:nvPr/>
            </p:nvSpPr>
            <p:spPr bwMode="auto">
              <a:xfrm>
                <a:off x="4107" y="54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u="sng" dirty="0">
                    <a:solidFill>
                      <a:srgbClr val="FF0000"/>
                    </a:solidFill>
                  </a:rPr>
                  <a:t>Market</a:t>
                </a:r>
              </a:p>
            </p:txBody>
          </p:sp>
        </p:grpSp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96" y="560"/>
              <a:ext cx="2640" cy="1595"/>
              <a:chOff x="96" y="560"/>
              <a:chExt cx="2640" cy="1595"/>
            </a:xfrm>
          </p:grpSpPr>
          <p:sp>
            <p:nvSpPr>
              <p:cNvPr id="1039" name="Rectangle 13"/>
              <p:cNvSpPr>
                <a:spLocks noChangeArrowheads="1"/>
              </p:cNvSpPr>
              <p:nvPr/>
            </p:nvSpPr>
            <p:spPr bwMode="auto">
              <a:xfrm>
                <a:off x="336" y="848"/>
                <a:ext cx="1968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chemeClr val="accent2"/>
                    </a:solidFill>
                  </a:rPr>
                  <a:t>Si is abundant in nature</a:t>
                </a:r>
              </a:p>
            </p:txBody>
          </p:sp>
          <p:sp>
            <p:nvSpPr>
              <p:cNvPr id="1040" name="Rectangle 14"/>
              <p:cNvSpPr>
                <a:spLocks noChangeArrowheads="1"/>
              </p:cNvSpPr>
              <p:nvPr/>
            </p:nvSpPr>
            <p:spPr bwMode="auto">
              <a:xfrm>
                <a:off x="144" y="1382"/>
                <a:ext cx="2544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High quality native oxide (SiO</a:t>
                </a:r>
                <a:r>
                  <a:rPr lang="en-US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1041" name="Rectangle 15"/>
              <p:cNvSpPr>
                <a:spLocks noChangeArrowheads="1"/>
              </p:cNvSpPr>
              <p:nvPr/>
            </p:nvSpPr>
            <p:spPr bwMode="auto">
              <a:xfrm>
                <a:off x="96" y="1905"/>
                <a:ext cx="2640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 b="1" dirty="0">
                    <a:solidFill>
                      <a:srgbClr val="CC0000"/>
                    </a:solidFill>
                  </a:rPr>
                  <a:t>Appropriate mechanical strength</a:t>
                </a:r>
              </a:p>
            </p:txBody>
          </p:sp>
          <p:sp>
            <p:nvSpPr>
              <p:cNvPr id="1042" name="Line 16"/>
              <p:cNvSpPr>
                <a:spLocks noChangeShapeType="1"/>
              </p:cNvSpPr>
              <p:nvPr/>
            </p:nvSpPr>
            <p:spPr bwMode="auto">
              <a:xfrm>
                <a:off x="1296" y="1104"/>
                <a:ext cx="0" cy="271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Line 17"/>
              <p:cNvSpPr>
                <a:spLocks noChangeShapeType="1"/>
              </p:cNvSpPr>
              <p:nvPr/>
            </p:nvSpPr>
            <p:spPr bwMode="auto">
              <a:xfrm>
                <a:off x="1307" y="1672"/>
                <a:ext cx="0" cy="271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Text Box 18"/>
              <p:cNvSpPr txBox="1">
                <a:spLocks noChangeArrowheads="1"/>
              </p:cNvSpPr>
              <p:nvPr/>
            </p:nvSpPr>
            <p:spPr bwMode="auto">
              <a:xfrm>
                <a:off x="592" y="560"/>
                <a:ext cx="14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u="sng" dirty="0">
                    <a:solidFill>
                      <a:srgbClr val="008000"/>
                    </a:solidFill>
                  </a:rPr>
                  <a:t>As a material</a:t>
                </a:r>
              </a:p>
            </p:txBody>
          </p:sp>
        </p:grpSp>
        <p:sp>
          <p:nvSpPr>
            <p:cNvPr id="1038" name="Line 55"/>
            <p:cNvSpPr>
              <a:spLocks noChangeShapeType="1"/>
            </p:cNvSpPr>
            <p:nvPr/>
          </p:nvSpPr>
          <p:spPr bwMode="auto">
            <a:xfrm>
              <a:off x="3024" y="576"/>
              <a:ext cx="0" cy="1670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ectangle 63"/>
          <p:cNvSpPr>
            <a:spLocks noChangeArrowheads="1"/>
          </p:cNvSpPr>
          <p:nvPr/>
        </p:nvSpPr>
        <p:spPr bwMode="auto">
          <a:xfrm>
            <a:off x="310660" y="4160837"/>
            <a:ext cx="85344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600"/>
              </a:spcAft>
            </a:pPr>
            <a:r>
              <a:rPr lang="en-US" sz="2400" b="1" u="sng" dirty="0">
                <a:solidFill>
                  <a:srgbClr val="800000"/>
                </a:solidFill>
              </a:rPr>
              <a:t>Applications</a:t>
            </a:r>
            <a:r>
              <a:rPr lang="en-US" sz="2400" b="1" dirty="0">
                <a:solidFill>
                  <a:srgbClr val="800000"/>
                </a:solidFill>
              </a:rPr>
              <a:t>:</a:t>
            </a:r>
          </a:p>
          <a:p>
            <a:pPr algn="ctr"/>
            <a:r>
              <a:rPr lang="en-US" sz="2400" b="1" dirty="0">
                <a:solidFill>
                  <a:srgbClr val="0066CC"/>
                </a:solidFill>
              </a:rPr>
              <a:t>Memory and Storages; </a:t>
            </a:r>
            <a:r>
              <a:rPr lang="en-US" sz="2400" b="1" dirty="0">
                <a:solidFill>
                  <a:srgbClr val="800000"/>
                </a:solidFill>
              </a:rPr>
              <a:t>Sensors; </a:t>
            </a:r>
            <a:r>
              <a:rPr lang="en-US" sz="2400" b="1" dirty="0">
                <a:solidFill>
                  <a:srgbClr val="CC3300"/>
                </a:solidFill>
              </a:rPr>
              <a:t>Diagnostics; </a:t>
            </a:r>
            <a:r>
              <a:rPr lang="en-US" sz="2400" b="1" dirty="0">
                <a:solidFill>
                  <a:srgbClr val="339933"/>
                </a:solidFill>
              </a:rPr>
              <a:t>Almost in all types of electronic circuits;</a:t>
            </a:r>
            <a:r>
              <a:rPr lang="en-US" sz="2400" b="1" dirty="0">
                <a:solidFill>
                  <a:srgbClr val="800000"/>
                </a:solidFill>
              </a:rPr>
              <a:t> Filters; Etc. ……..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815944" y="79595"/>
            <a:ext cx="777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rgbClr val="800000"/>
                </a:solidFill>
                <a:cs typeface="Arial" charset="0"/>
              </a:rPr>
              <a:t>MOS capacitor under inversion</a:t>
            </a: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76200" y="974725"/>
            <a:ext cx="3962400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  <a:buFontTx/>
              <a:buChar char="•"/>
            </a:pPr>
            <a:r>
              <a:rPr lang="en-US" sz="2000" b="1">
                <a:solidFill>
                  <a:srgbClr val="800000"/>
                </a:solidFill>
                <a:cs typeface="Arial" charset="0"/>
              </a:rPr>
              <a:t> Inversion condition </a:t>
            </a:r>
            <a:r>
              <a:rPr lang="en-US" sz="2000" b="1">
                <a:solidFill>
                  <a:srgbClr val="800000"/>
                </a:solidFill>
                <a:cs typeface="Arial" charset="0"/>
                <a:sym typeface="Symbol" pitchFamily="18" charset="2"/>
              </a:rPr>
              <a:t></a:t>
            </a:r>
            <a:r>
              <a:rPr lang="en-US" sz="2000" b="1" baseline="-25000">
                <a:solidFill>
                  <a:srgbClr val="800000"/>
                </a:solidFill>
                <a:cs typeface="Arial" charset="0"/>
                <a:sym typeface="Symbol" pitchFamily="18" charset="2"/>
              </a:rPr>
              <a:t>s</a:t>
            </a:r>
            <a:r>
              <a:rPr lang="en-US" sz="2000" b="1">
                <a:solidFill>
                  <a:srgbClr val="800000"/>
                </a:solidFill>
                <a:cs typeface="Arial" charset="0"/>
                <a:sym typeface="Symbol" pitchFamily="18" charset="2"/>
              </a:rPr>
              <a:t> = 2</a:t>
            </a:r>
            <a:r>
              <a:rPr lang="en-US" sz="2000" b="1" baseline="-25000">
                <a:solidFill>
                  <a:srgbClr val="800000"/>
                </a:solidFill>
                <a:cs typeface="Arial" charset="0"/>
                <a:sym typeface="Symbol" pitchFamily="18" charset="2"/>
              </a:rPr>
              <a:t>B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343400" y="1035050"/>
            <a:ext cx="4130675" cy="923925"/>
            <a:chOff x="2890" y="776"/>
            <a:chExt cx="2602" cy="582"/>
          </a:xfrm>
        </p:grpSpPr>
        <p:sp>
          <p:nvSpPr>
            <p:cNvPr id="36922" name="Rectangle 9"/>
            <p:cNvSpPr>
              <a:spLocks noChangeArrowheads="1"/>
            </p:cNvSpPr>
            <p:nvPr/>
          </p:nvSpPr>
          <p:spPr bwMode="auto">
            <a:xfrm>
              <a:off x="3428" y="830"/>
              <a:ext cx="1824" cy="432"/>
            </a:xfrm>
            <a:prstGeom prst="rect">
              <a:avLst/>
            </a:prstGeom>
            <a:noFill/>
            <a:ln w="2540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23" name="Line 10"/>
            <p:cNvSpPr>
              <a:spLocks noChangeShapeType="1"/>
            </p:cNvSpPr>
            <p:nvPr/>
          </p:nvSpPr>
          <p:spPr bwMode="auto">
            <a:xfrm>
              <a:off x="3428" y="830"/>
              <a:ext cx="0" cy="432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24" name="Line 11"/>
            <p:cNvSpPr>
              <a:spLocks noChangeShapeType="1"/>
            </p:cNvSpPr>
            <p:nvPr/>
          </p:nvSpPr>
          <p:spPr bwMode="auto">
            <a:xfrm>
              <a:off x="3284" y="1022"/>
              <a:ext cx="144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25" name="Line 12"/>
            <p:cNvSpPr>
              <a:spLocks noChangeShapeType="1"/>
            </p:cNvSpPr>
            <p:nvPr/>
          </p:nvSpPr>
          <p:spPr bwMode="auto">
            <a:xfrm>
              <a:off x="3284" y="1022"/>
              <a:ext cx="0" cy="144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26" name="Line 13"/>
            <p:cNvSpPr>
              <a:spLocks noChangeShapeType="1"/>
            </p:cNvSpPr>
            <p:nvPr/>
          </p:nvSpPr>
          <p:spPr bwMode="auto">
            <a:xfrm>
              <a:off x="3236" y="1166"/>
              <a:ext cx="9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27" name="Line 14"/>
            <p:cNvSpPr>
              <a:spLocks noChangeShapeType="1"/>
            </p:cNvSpPr>
            <p:nvPr/>
          </p:nvSpPr>
          <p:spPr bwMode="auto">
            <a:xfrm>
              <a:off x="3236" y="1214"/>
              <a:ext cx="96" cy="0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28" name="Line 15"/>
            <p:cNvSpPr>
              <a:spLocks noChangeShapeType="1"/>
            </p:cNvSpPr>
            <p:nvPr/>
          </p:nvSpPr>
          <p:spPr bwMode="auto">
            <a:xfrm>
              <a:off x="3284" y="1214"/>
              <a:ext cx="0" cy="144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29" name="Line 16"/>
            <p:cNvSpPr>
              <a:spLocks noChangeShapeType="1"/>
            </p:cNvSpPr>
            <p:nvPr/>
          </p:nvSpPr>
          <p:spPr bwMode="auto">
            <a:xfrm>
              <a:off x="5252" y="1070"/>
              <a:ext cx="144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30" name="Line 17"/>
            <p:cNvSpPr>
              <a:spLocks noChangeShapeType="1"/>
            </p:cNvSpPr>
            <p:nvPr/>
          </p:nvSpPr>
          <p:spPr bwMode="auto">
            <a:xfrm>
              <a:off x="5396" y="1070"/>
              <a:ext cx="0" cy="288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31" name="Line 18"/>
            <p:cNvSpPr>
              <a:spLocks noChangeShapeType="1"/>
            </p:cNvSpPr>
            <p:nvPr/>
          </p:nvSpPr>
          <p:spPr bwMode="auto">
            <a:xfrm>
              <a:off x="5300" y="1358"/>
              <a:ext cx="19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32" name="Text Box 19"/>
            <p:cNvSpPr txBox="1">
              <a:spLocks noChangeArrowheads="1"/>
            </p:cNvSpPr>
            <p:nvPr/>
          </p:nvSpPr>
          <p:spPr bwMode="auto">
            <a:xfrm>
              <a:off x="2890" y="776"/>
              <a:ext cx="538" cy="21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b="1" i="1">
                  <a:solidFill>
                    <a:srgbClr val="800000"/>
                  </a:solidFill>
                  <a:cs typeface="Arial" charset="0"/>
                </a:rPr>
                <a:t>V</a:t>
              </a:r>
              <a:r>
                <a:rPr lang="en-US" sz="1600" b="1" baseline="-25000">
                  <a:solidFill>
                    <a:srgbClr val="800000"/>
                  </a:solidFill>
                  <a:cs typeface="Arial" charset="0"/>
                </a:rPr>
                <a:t>G </a:t>
              </a:r>
              <a:r>
                <a:rPr lang="en-US" sz="1600" b="1">
                  <a:solidFill>
                    <a:srgbClr val="800000"/>
                  </a:solidFill>
                  <a:cs typeface="Arial" charset="0"/>
                </a:rPr>
                <a:t>&gt;&gt;0</a:t>
              </a:r>
            </a:p>
          </p:txBody>
        </p:sp>
        <p:sp>
          <p:nvSpPr>
            <p:cNvPr id="36933" name="Line 20"/>
            <p:cNvSpPr>
              <a:spLocks noChangeShapeType="1"/>
            </p:cNvSpPr>
            <p:nvPr/>
          </p:nvSpPr>
          <p:spPr bwMode="auto">
            <a:xfrm>
              <a:off x="3620" y="830"/>
              <a:ext cx="0" cy="432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34" name="Text Box 21"/>
            <p:cNvSpPr txBox="1">
              <a:spLocks noChangeArrowheads="1"/>
            </p:cNvSpPr>
            <p:nvPr/>
          </p:nvSpPr>
          <p:spPr bwMode="auto">
            <a:xfrm>
              <a:off x="3417" y="935"/>
              <a:ext cx="795" cy="23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800000"/>
                  </a:solidFill>
                  <a:cs typeface="Arial" charset="0"/>
                </a:rPr>
                <a:t>M  O 	S</a:t>
              </a:r>
            </a:p>
          </p:txBody>
        </p:sp>
        <p:sp>
          <p:nvSpPr>
            <p:cNvPr id="36935" name="Text Box 22"/>
            <p:cNvSpPr txBox="1">
              <a:spLocks noChangeArrowheads="1"/>
            </p:cNvSpPr>
            <p:nvPr/>
          </p:nvSpPr>
          <p:spPr bwMode="auto">
            <a:xfrm>
              <a:off x="4570" y="924"/>
              <a:ext cx="391" cy="23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800000"/>
                  </a:solidFill>
                  <a:cs typeface="Arial" charset="0"/>
                </a:rPr>
                <a:t>p-Si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694237" y="2171700"/>
            <a:ext cx="4219575" cy="1784350"/>
            <a:chOff x="3102" y="1296"/>
            <a:chExt cx="2658" cy="1124"/>
          </a:xfrm>
        </p:grpSpPr>
        <p:sp>
          <p:nvSpPr>
            <p:cNvPr id="36908" name="Line 24"/>
            <p:cNvSpPr>
              <a:spLocks noChangeShapeType="1"/>
            </p:cNvSpPr>
            <p:nvPr/>
          </p:nvSpPr>
          <p:spPr bwMode="auto">
            <a:xfrm>
              <a:off x="3408" y="1392"/>
              <a:ext cx="0" cy="864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09" name="Line 25"/>
            <p:cNvSpPr>
              <a:spLocks noChangeShapeType="1"/>
            </p:cNvSpPr>
            <p:nvPr/>
          </p:nvSpPr>
          <p:spPr bwMode="auto">
            <a:xfrm>
              <a:off x="3633" y="1392"/>
              <a:ext cx="0" cy="864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10" name="Line 26"/>
            <p:cNvSpPr>
              <a:spLocks noChangeShapeType="1"/>
            </p:cNvSpPr>
            <p:nvPr/>
          </p:nvSpPr>
          <p:spPr bwMode="auto">
            <a:xfrm>
              <a:off x="3273" y="1776"/>
              <a:ext cx="171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11" name="Line 27"/>
            <p:cNvSpPr>
              <a:spLocks noChangeShapeType="1"/>
            </p:cNvSpPr>
            <p:nvPr/>
          </p:nvSpPr>
          <p:spPr bwMode="auto">
            <a:xfrm flipH="1">
              <a:off x="4315" y="1955"/>
              <a:ext cx="22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12" name="Rectangle 28"/>
            <p:cNvSpPr>
              <a:spLocks noChangeArrowheads="1"/>
            </p:cNvSpPr>
            <p:nvPr/>
          </p:nvSpPr>
          <p:spPr bwMode="auto">
            <a:xfrm>
              <a:off x="3633" y="1776"/>
              <a:ext cx="676" cy="288"/>
            </a:xfrm>
            <a:prstGeom prst="rect">
              <a:avLst/>
            </a:prstGeom>
            <a:pattFill prst="dashHorz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13" name="Text Box 29"/>
            <p:cNvSpPr txBox="1">
              <a:spLocks noChangeArrowheads="1"/>
            </p:cNvSpPr>
            <p:nvPr/>
          </p:nvSpPr>
          <p:spPr bwMode="auto">
            <a:xfrm>
              <a:off x="4480" y="1833"/>
              <a:ext cx="1280" cy="21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800000"/>
                  </a:solidFill>
                  <a:cs typeface="Arial" charset="0"/>
                </a:rPr>
                <a:t>Depletion of  holes</a:t>
              </a:r>
            </a:p>
          </p:txBody>
        </p:sp>
        <p:sp>
          <p:nvSpPr>
            <p:cNvPr id="36914" name="Line 30"/>
            <p:cNvSpPr>
              <a:spLocks noChangeShapeType="1"/>
            </p:cNvSpPr>
            <p:nvPr/>
          </p:nvSpPr>
          <p:spPr bwMode="auto">
            <a:xfrm>
              <a:off x="3633" y="1680"/>
              <a:ext cx="67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15" name="Text Box 31"/>
            <p:cNvSpPr txBox="1">
              <a:spLocks noChangeArrowheads="1"/>
            </p:cNvSpPr>
            <p:nvPr/>
          </p:nvSpPr>
          <p:spPr bwMode="auto">
            <a:xfrm>
              <a:off x="3849" y="1472"/>
              <a:ext cx="252" cy="23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 i="1">
                  <a:solidFill>
                    <a:srgbClr val="800000"/>
                  </a:solidFill>
                  <a:cs typeface="Arial" charset="0"/>
                </a:rPr>
                <a:t>W</a:t>
              </a:r>
            </a:p>
          </p:txBody>
        </p:sp>
        <p:sp>
          <p:nvSpPr>
            <p:cNvPr id="36916" name="Text Box 32"/>
            <p:cNvSpPr txBox="1">
              <a:spLocks noChangeArrowheads="1"/>
            </p:cNvSpPr>
            <p:nvPr/>
          </p:nvSpPr>
          <p:spPr bwMode="auto">
            <a:xfrm>
              <a:off x="3102" y="1521"/>
              <a:ext cx="310" cy="233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i="1">
                  <a:solidFill>
                    <a:srgbClr val="800000"/>
                  </a:solidFill>
                  <a:cs typeface="Arial" charset="0"/>
                </a:rPr>
                <a:t>Q</a:t>
              </a:r>
              <a:r>
                <a:rPr lang="en-US" b="1" baseline="-25000">
                  <a:solidFill>
                    <a:srgbClr val="800000"/>
                  </a:solidFill>
                  <a:cs typeface="Arial" charset="0"/>
                </a:rPr>
                <a:t>M</a:t>
              </a:r>
              <a:endParaRPr lang="en-US" b="1">
                <a:solidFill>
                  <a:srgbClr val="800000"/>
                </a:solidFill>
                <a:cs typeface="Arial" charset="0"/>
              </a:endParaRPr>
            </a:p>
          </p:txBody>
        </p:sp>
        <p:sp>
          <p:nvSpPr>
            <p:cNvPr id="36917" name="Line 33"/>
            <p:cNvSpPr>
              <a:spLocks noChangeShapeType="1"/>
            </p:cNvSpPr>
            <p:nvPr/>
          </p:nvSpPr>
          <p:spPr bwMode="auto">
            <a:xfrm>
              <a:off x="3138" y="1536"/>
              <a:ext cx="225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18" name="Line 34"/>
            <p:cNvSpPr>
              <a:spLocks noChangeShapeType="1"/>
            </p:cNvSpPr>
            <p:nvPr/>
          </p:nvSpPr>
          <p:spPr bwMode="auto">
            <a:xfrm>
              <a:off x="3633" y="1776"/>
              <a:ext cx="0" cy="57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19" name="Line 35"/>
            <p:cNvSpPr>
              <a:spLocks noChangeShapeType="1"/>
            </p:cNvSpPr>
            <p:nvPr/>
          </p:nvSpPr>
          <p:spPr bwMode="auto">
            <a:xfrm flipV="1">
              <a:off x="3408" y="1296"/>
              <a:ext cx="0" cy="48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920" name="Text Box 36"/>
            <p:cNvSpPr txBox="1">
              <a:spLocks noChangeArrowheads="1"/>
            </p:cNvSpPr>
            <p:nvPr/>
          </p:nvSpPr>
          <p:spPr bwMode="auto">
            <a:xfrm>
              <a:off x="3612" y="2208"/>
              <a:ext cx="2148" cy="21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800000"/>
                  </a:solidFill>
                  <a:cs typeface="Arial" charset="0"/>
                </a:rPr>
                <a:t>Inversion electrons </a:t>
              </a:r>
              <a:r>
                <a:rPr lang="en-US" sz="16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- function</a:t>
              </a:r>
              <a:endParaRPr lang="en-US" sz="1600" b="1">
                <a:solidFill>
                  <a:srgbClr val="800000"/>
                </a:solidFill>
                <a:cs typeface="Arial" charset="0"/>
              </a:endParaRPr>
            </a:p>
          </p:txBody>
        </p:sp>
        <p:sp>
          <p:nvSpPr>
            <p:cNvPr id="36921" name="Line 37"/>
            <p:cNvSpPr>
              <a:spLocks noChangeShapeType="1"/>
            </p:cNvSpPr>
            <p:nvPr/>
          </p:nvSpPr>
          <p:spPr bwMode="auto">
            <a:xfrm flipH="1" flipV="1">
              <a:off x="3633" y="2060"/>
              <a:ext cx="226" cy="192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816475" y="4114800"/>
            <a:ext cx="2733186" cy="1776413"/>
            <a:chOff x="2298" y="1824"/>
            <a:chExt cx="1849" cy="1502"/>
          </a:xfrm>
        </p:grpSpPr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2298" y="2496"/>
              <a:ext cx="229" cy="816"/>
              <a:chOff x="232" y="2688"/>
              <a:chExt cx="288" cy="1248"/>
            </a:xfrm>
          </p:grpSpPr>
          <p:sp>
            <p:nvSpPr>
              <p:cNvPr id="36906" name="Rectangle 40"/>
              <p:cNvSpPr>
                <a:spLocks noChangeArrowheads="1"/>
              </p:cNvSpPr>
              <p:nvPr/>
            </p:nvSpPr>
            <p:spPr bwMode="auto">
              <a:xfrm>
                <a:off x="232" y="2688"/>
                <a:ext cx="288" cy="1248"/>
              </a:xfrm>
              <a:prstGeom prst="rect">
                <a:avLst/>
              </a:prstGeom>
              <a:pattFill prst="wdUpDiag">
                <a:fgClr>
                  <a:srgbClr val="FFCC00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6907" name="Line 41"/>
              <p:cNvSpPr>
                <a:spLocks noChangeShapeType="1"/>
              </p:cNvSpPr>
              <p:nvPr/>
            </p:nvSpPr>
            <p:spPr bwMode="auto">
              <a:xfrm flipH="1">
                <a:off x="232" y="2688"/>
                <a:ext cx="276" cy="0"/>
              </a:xfrm>
              <a:prstGeom prst="line">
                <a:avLst/>
              </a:prstGeom>
              <a:noFill/>
              <a:ln w="2540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36893" name="Line 42"/>
            <p:cNvSpPr>
              <a:spLocks noChangeShapeType="1"/>
            </p:cNvSpPr>
            <p:nvPr/>
          </p:nvSpPr>
          <p:spPr bwMode="auto">
            <a:xfrm>
              <a:off x="2794" y="2500"/>
              <a:ext cx="1269" cy="0"/>
            </a:xfrm>
            <a:prstGeom prst="line">
              <a:avLst/>
            </a:prstGeom>
            <a:noFill/>
            <a:ln w="31750" cap="rnd">
              <a:solidFill>
                <a:srgbClr val="0066CC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grpSp>
          <p:nvGrpSpPr>
            <p:cNvPr id="6" name="Group 43"/>
            <p:cNvGrpSpPr>
              <a:grpSpLocks/>
            </p:cNvGrpSpPr>
            <p:nvPr/>
          </p:nvGrpSpPr>
          <p:grpSpPr bwMode="auto">
            <a:xfrm flipV="1">
              <a:off x="2831" y="2352"/>
              <a:ext cx="1282" cy="605"/>
              <a:chOff x="4318" y="2114"/>
              <a:chExt cx="1282" cy="246"/>
            </a:xfrm>
          </p:grpSpPr>
          <p:sp>
            <p:nvSpPr>
              <p:cNvPr id="36904" name="Line 44"/>
              <p:cNvSpPr>
                <a:spLocks noChangeShapeType="1"/>
              </p:cNvSpPr>
              <p:nvPr/>
            </p:nvSpPr>
            <p:spPr bwMode="auto">
              <a:xfrm>
                <a:off x="4608" y="2330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0066CC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6905" name="Freeform 45"/>
              <p:cNvSpPr>
                <a:spLocks/>
              </p:cNvSpPr>
              <p:nvPr/>
            </p:nvSpPr>
            <p:spPr bwMode="auto">
              <a:xfrm rot="21000000" flipV="1">
                <a:off x="4318" y="2114"/>
                <a:ext cx="364" cy="246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0066CC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36895" name="Line 46"/>
            <p:cNvSpPr>
              <a:spLocks noChangeShapeType="1"/>
            </p:cNvSpPr>
            <p:nvPr/>
          </p:nvSpPr>
          <p:spPr bwMode="auto">
            <a:xfrm flipV="1">
              <a:off x="3092" y="2051"/>
              <a:ext cx="992" cy="0"/>
            </a:xfrm>
            <a:prstGeom prst="line">
              <a:avLst/>
            </a:prstGeom>
            <a:noFill/>
            <a:ln w="25400">
              <a:solidFill>
                <a:srgbClr val="0066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6896" name="Freeform 47"/>
            <p:cNvSpPr>
              <a:spLocks/>
            </p:cNvSpPr>
            <p:nvPr/>
          </p:nvSpPr>
          <p:spPr bwMode="auto">
            <a:xfrm rot="600000">
              <a:off x="2826" y="2010"/>
              <a:ext cx="364" cy="387"/>
            </a:xfrm>
            <a:custGeom>
              <a:avLst/>
              <a:gdLst>
                <a:gd name="T0" fmla="*/ 336 w 336"/>
                <a:gd name="T1" fmla="*/ 0 h 144"/>
                <a:gd name="T2" fmla="*/ 96 w 336"/>
                <a:gd name="T3" fmla="*/ 48 h 144"/>
                <a:gd name="T4" fmla="*/ 0 w 336"/>
                <a:gd name="T5" fmla="*/ 144 h 144"/>
                <a:gd name="T6" fmla="*/ 0 60000 65536"/>
                <a:gd name="T7" fmla="*/ 0 60000 65536"/>
                <a:gd name="T8" fmla="*/ 0 60000 65536"/>
                <a:gd name="T9" fmla="*/ 0 w 336"/>
                <a:gd name="T10" fmla="*/ 0 h 144"/>
                <a:gd name="T11" fmla="*/ 336 w 33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44">
                  <a:moveTo>
                    <a:pt x="336" y="0"/>
                  </a:moveTo>
                  <a:cubicBezTo>
                    <a:pt x="244" y="12"/>
                    <a:pt x="152" y="24"/>
                    <a:pt x="96" y="48"/>
                  </a:cubicBezTo>
                  <a:cubicBezTo>
                    <a:pt x="40" y="72"/>
                    <a:pt x="16" y="136"/>
                    <a:pt x="0" y="144"/>
                  </a:cubicBezTo>
                </a:path>
              </a:pathLst>
            </a:custGeom>
            <a:noFill/>
            <a:ln w="25400">
              <a:solidFill>
                <a:srgbClr val="0066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2833" y="2639"/>
              <a:ext cx="1314" cy="529"/>
              <a:chOff x="2833" y="2639"/>
              <a:chExt cx="1314" cy="336"/>
            </a:xfrm>
          </p:grpSpPr>
          <p:sp>
            <p:nvSpPr>
              <p:cNvPr id="36902" name="Line 49"/>
              <p:cNvSpPr>
                <a:spLocks noChangeShapeType="1"/>
              </p:cNvSpPr>
              <p:nvPr/>
            </p:nvSpPr>
            <p:spPr bwMode="auto">
              <a:xfrm flipV="1">
                <a:off x="3155" y="2665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6903" name="Freeform 50"/>
              <p:cNvSpPr>
                <a:spLocks/>
              </p:cNvSpPr>
              <p:nvPr/>
            </p:nvSpPr>
            <p:spPr bwMode="auto">
              <a:xfrm rot="600000">
                <a:off x="2833" y="2639"/>
                <a:ext cx="364" cy="336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2527" y="1824"/>
              <a:ext cx="267" cy="1502"/>
              <a:chOff x="2527" y="960"/>
              <a:chExt cx="267" cy="2366"/>
            </a:xfrm>
          </p:grpSpPr>
          <p:sp>
            <p:nvSpPr>
              <p:cNvPr id="36899" name="Line 52"/>
              <p:cNvSpPr>
                <a:spLocks noChangeShapeType="1"/>
              </p:cNvSpPr>
              <p:nvPr/>
            </p:nvSpPr>
            <p:spPr bwMode="auto">
              <a:xfrm>
                <a:off x="2794" y="1200"/>
                <a:ext cx="0" cy="2126"/>
              </a:xfrm>
              <a:prstGeom prst="line">
                <a:avLst/>
              </a:prstGeom>
              <a:noFill/>
              <a:ln w="2540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6900" name="Line 53"/>
              <p:cNvSpPr>
                <a:spLocks noChangeShapeType="1"/>
              </p:cNvSpPr>
              <p:nvPr/>
            </p:nvSpPr>
            <p:spPr bwMode="auto">
              <a:xfrm>
                <a:off x="2527" y="960"/>
                <a:ext cx="19" cy="2366"/>
              </a:xfrm>
              <a:prstGeom prst="line">
                <a:avLst/>
              </a:prstGeom>
              <a:noFill/>
              <a:ln w="2540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6901" name="Line 54"/>
              <p:cNvSpPr>
                <a:spLocks noChangeShapeType="1"/>
              </p:cNvSpPr>
              <p:nvPr/>
            </p:nvSpPr>
            <p:spPr bwMode="auto">
              <a:xfrm flipH="1" flipV="1">
                <a:off x="2527" y="960"/>
                <a:ext cx="267" cy="240"/>
              </a:xfrm>
              <a:prstGeom prst="line">
                <a:avLst/>
              </a:prstGeom>
              <a:noFill/>
              <a:ln w="25400">
                <a:solidFill>
                  <a:srgbClr val="0066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331153" y="1855787"/>
            <a:ext cx="3886835" cy="3832225"/>
            <a:chOff x="331153" y="1855787"/>
            <a:chExt cx="3886835" cy="3832225"/>
          </a:xfrm>
        </p:grpSpPr>
        <p:grpSp>
          <p:nvGrpSpPr>
            <p:cNvPr id="9" name="Group 55"/>
            <p:cNvGrpSpPr>
              <a:grpSpLocks/>
            </p:cNvGrpSpPr>
            <p:nvPr/>
          </p:nvGrpSpPr>
          <p:grpSpPr bwMode="auto">
            <a:xfrm>
              <a:off x="434975" y="1855787"/>
              <a:ext cx="3783013" cy="3832225"/>
              <a:chOff x="3077" y="1358"/>
              <a:chExt cx="2383" cy="2414"/>
            </a:xfrm>
          </p:grpSpPr>
          <p:sp>
            <p:nvSpPr>
              <p:cNvPr id="36874" name="Text Box 56"/>
              <p:cNvSpPr txBox="1">
                <a:spLocks noChangeArrowheads="1"/>
              </p:cNvSpPr>
              <p:nvPr/>
            </p:nvSpPr>
            <p:spPr bwMode="auto">
              <a:xfrm>
                <a:off x="4964" y="3290"/>
                <a:ext cx="24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0" hangingPunct="0"/>
                <a:r>
                  <a:rPr lang="en-US" sz="1800" b="1" i="1" dirty="0">
                    <a:solidFill>
                      <a:srgbClr val="800000"/>
                    </a:solidFill>
                    <a:cs typeface="Arial" charset="0"/>
                  </a:rPr>
                  <a:t>V</a:t>
                </a:r>
                <a:r>
                  <a:rPr lang="en-US" sz="1800" b="1" baseline="-25000" dirty="0">
                    <a:solidFill>
                      <a:srgbClr val="800000"/>
                    </a:solidFill>
                    <a:cs typeface="Arial" charset="0"/>
                  </a:rPr>
                  <a:t>G</a:t>
                </a:r>
                <a:endParaRPr lang="en-US" sz="1800" b="1" dirty="0">
                  <a:solidFill>
                    <a:srgbClr val="800000"/>
                  </a:solidFill>
                  <a:cs typeface="Arial" charset="0"/>
                </a:endParaRPr>
              </a:p>
            </p:txBody>
          </p:sp>
          <p:sp>
            <p:nvSpPr>
              <p:cNvPr id="36875" name="Text Box 57"/>
              <p:cNvSpPr txBox="1">
                <a:spLocks noChangeArrowheads="1"/>
              </p:cNvSpPr>
              <p:nvPr/>
            </p:nvSpPr>
            <p:spPr bwMode="auto">
              <a:xfrm>
                <a:off x="3496" y="3539"/>
                <a:ext cx="73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>
                    <a:solidFill>
                      <a:srgbClr val="800000"/>
                    </a:solidFill>
                    <a:cs typeface="Arial" charset="0"/>
                  </a:rPr>
                  <a:t>p-type Si</a:t>
                </a:r>
              </a:p>
            </p:txBody>
          </p:sp>
          <p:sp>
            <p:nvSpPr>
              <p:cNvPr id="36876" name="Text Box 58"/>
              <p:cNvSpPr txBox="1">
                <a:spLocks noChangeArrowheads="1"/>
              </p:cNvSpPr>
              <p:nvPr/>
            </p:nvSpPr>
            <p:spPr bwMode="auto">
              <a:xfrm>
                <a:off x="4144" y="3306"/>
                <a:ext cx="33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b="1" i="1">
                    <a:solidFill>
                      <a:srgbClr val="800000"/>
                    </a:solidFill>
                    <a:cs typeface="Arial" charset="0"/>
                  </a:rPr>
                  <a:t>V</a:t>
                </a:r>
                <a:r>
                  <a:rPr lang="en-US" b="1" baseline="-25000">
                    <a:solidFill>
                      <a:srgbClr val="800000"/>
                    </a:solidFill>
                    <a:cs typeface="Arial" charset="0"/>
                  </a:rPr>
                  <a:t>T</a:t>
                </a:r>
                <a:endParaRPr lang="en-US" b="1">
                  <a:solidFill>
                    <a:srgbClr val="800000"/>
                  </a:solidFill>
                  <a:cs typeface="Arial" charset="0"/>
                </a:endParaRPr>
              </a:p>
            </p:txBody>
          </p:sp>
          <p:sp>
            <p:nvSpPr>
              <p:cNvPr id="36877" name="Text Box 59"/>
              <p:cNvSpPr txBox="1">
                <a:spLocks noChangeArrowheads="1"/>
              </p:cNvSpPr>
              <p:nvPr/>
            </p:nvSpPr>
            <p:spPr bwMode="auto">
              <a:xfrm>
                <a:off x="3951" y="1358"/>
                <a:ext cx="297" cy="233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i="1" dirty="0">
                    <a:solidFill>
                      <a:srgbClr val="800000"/>
                    </a:solidFill>
                    <a:cs typeface="Arial" charset="0"/>
                  </a:rPr>
                  <a:t>C</a:t>
                </a:r>
                <a:r>
                  <a:rPr lang="en-US" b="1" baseline="-25000" dirty="0">
                    <a:solidFill>
                      <a:srgbClr val="800000"/>
                    </a:solidFill>
                    <a:cs typeface="Arial" charset="0"/>
                  </a:rPr>
                  <a:t>G</a:t>
                </a:r>
                <a:endParaRPr lang="en-US" b="1" dirty="0">
                  <a:solidFill>
                    <a:srgbClr val="800000"/>
                  </a:solidFill>
                  <a:cs typeface="Arial" charset="0"/>
                </a:endParaRPr>
              </a:p>
            </p:txBody>
          </p:sp>
          <p:sp>
            <p:nvSpPr>
              <p:cNvPr id="36878" name="Line 60"/>
              <p:cNvSpPr>
                <a:spLocks noChangeShapeType="1"/>
              </p:cNvSpPr>
              <p:nvPr/>
            </p:nvSpPr>
            <p:spPr bwMode="auto">
              <a:xfrm>
                <a:off x="4415" y="2843"/>
                <a:ext cx="0" cy="4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6880" name="Line 62"/>
              <p:cNvSpPr>
                <a:spLocks noChangeShapeType="1"/>
              </p:cNvSpPr>
              <p:nvPr/>
            </p:nvSpPr>
            <p:spPr bwMode="auto">
              <a:xfrm flipV="1">
                <a:off x="3961" y="1470"/>
                <a:ext cx="0" cy="208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6881" name="Line 63"/>
              <p:cNvSpPr>
                <a:spLocks noChangeShapeType="1"/>
              </p:cNvSpPr>
              <p:nvPr/>
            </p:nvSpPr>
            <p:spPr bwMode="auto">
              <a:xfrm>
                <a:off x="3164" y="3254"/>
                <a:ext cx="2212" cy="1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0" name="Group 64"/>
              <p:cNvGrpSpPr>
                <a:grpSpLocks/>
              </p:cNvGrpSpPr>
              <p:nvPr/>
            </p:nvGrpSpPr>
            <p:grpSpPr bwMode="auto">
              <a:xfrm>
                <a:off x="3164" y="1817"/>
                <a:ext cx="1701" cy="1090"/>
                <a:chOff x="432" y="1488"/>
                <a:chExt cx="2304" cy="1056"/>
              </a:xfrm>
            </p:grpSpPr>
            <p:sp>
              <p:nvSpPr>
                <p:cNvPr id="36889" name="Line 65"/>
                <p:cNvSpPr>
                  <a:spLocks noChangeShapeType="1"/>
                </p:cNvSpPr>
                <p:nvPr/>
              </p:nvSpPr>
              <p:spPr bwMode="auto">
                <a:xfrm>
                  <a:off x="432" y="1497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36890" name="Line 66"/>
                <p:cNvSpPr>
                  <a:spLocks noChangeShapeType="1"/>
                </p:cNvSpPr>
                <p:nvPr/>
              </p:nvSpPr>
              <p:spPr bwMode="auto">
                <a:xfrm>
                  <a:off x="2256" y="2544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36891" name="Freeform 67"/>
                <p:cNvSpPr>
                  <a:spLocks/>
                </p:cNvSpPr>
                <p:nvPr/>
              </p:nvSpPr>
              <p:spPr bwMode="auto">
                <a:xfrm>
                  <a:off x="1344" y="1488"/>
                  <a:ext cx="912" cy="1056"/>
                </a:xfrm>
                <a:custGeom>
                  <a:avLst/>
                  <a:gdLst>
                    <a:gd name="T0" fmla="*/ 0 w 912"/>
                    <a:gd name="T1" fmla="*/ 0 h 1056"/>
                    <a:gd name="T2" fmla="*/ 144 w 912"/>
                    <a:gd name="T3" fmla="*/ 144 h 1056"/>
                    <a:gd name="T4" fmla="*/ 288 w 912"/>
                    <a:gd name="T5" fmla="*/ 480 h 1056"/>
                    <a:gd name="T6" fmla="*/ 432 w 912"/>
                    <a:gd name="T7" fmla="*/ 816 h 1056"/>
                    <a:gd name="T8" fmla="*/ 672 w 912"/>
                    <a:gd name="T9" fmla="*/ 1008 h 1056"/>
                    <a:gd name="T10" fmla="*/ 912 w 912"/>
                    <a:gd name="T11" fmla="*/ 1056 h 105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12"/>
                    <a:gd name="T19" fmla="*/ 0 h 1056"/>
                    <a:gd name="T20" fmla="*/ 912 w 912"/>
                    <a:gd name="T21" fmla="*/ 1056 h 105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12" h="1056">
                      <a:moveTo>
                        <a:pt x="0" y="0"/>
                      </a:moveTo>
                      <a:cubicBezTo>
                        <a:pt x="48" y="32"/>
                        <a:pt x="96" y="64"/>
                        <a:pt x="144" y="144"/>
                      </a:cubicBezTo>
                      <a:cubicBezTo>
                        <a:pt x="192" y="224"/>
                        <a:pt x="240" y="368"/>
                        <a:pt x="288" y="480"/>
                      </a:cubicBezTo>
                      <a:cubicBezTo>
                        <a:pt x="336" y="592"/>
                        <a:pt x="368" y="728"/>
                        <a:pt x="432" y="816"/>
                      </a:cubicBezTo>
                      <a:cubicBezTo>
                        <a:pt x="496" y="904"/>
                        <a:pt x="592" y="968"/>
                        <a:pt x="672" y="1008"/>
                      </a:cubicBezTo>
                      <a:cubicBezTo>
                        <a:pt x="752" y="1048"/>
                        <a:pt x="832" y="1052"/>
                        <a:pt x="912" y="1056"/>
                      </a:cubicBezTo>
                    </a:path>
                  </a:pathLst>
                </a:custGeom>
                <a:noFill/>
                <a:ln w="254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36883" name="Freeform 68"/>
              <p:cNvSpPr>
                <a:spLocks/>
              </p:cNvSpPr>
              <p:nvPr/>
            </p:nvSpPr>
            <p:spPr bwMode="auto">
              <a:xfrm>
                <a:off x="4369" y="1819"/>
                <a:ext cx="567" cy="1057"/>
              </a:xfrm>
              <a:custGeom>
                <a:avLst/>
                <a:gdLst>
                  <a:gd name="T0" fmla="*/ 0 w 768"/>
                  <a:gd name="T1" fmla="*/ 1024 h 1024"/>
                  <a:gd name="T2" fmla="*/ 144 w 768"/>
                  <a:gd name="T3" fmla="*/ 832 h 1024"/>
                  <a:gd name="T4" fmla="*/ 240 w 768"/>
                  <a:gd name="T5" fmla="*/ 400 h 1024"/>
                  <a:gd name="T6" fmla="*/ 384 w 768"/>
                  <a:gd name="T7" fmla="*/ 64 h 1024"/>
                  <a:gd name="T8" fmla="*/ 768 w 768"/>
                  <a:gd name="T9" fmla="*/ 16 h 10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1024"/>
                  <a:gd name="T17" fmla="*/ 768 w 768"/>
                  <a:gd name="T18" fmla="*/ 1024 h 10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1024">
                    <a:moveTo>
                      <a:pt x="0" y="1024"/>
                    </a:moveTo>
                    <a:cubicBezTo>
                      <a:pt x="52" y="980"/>
                      <a:pt x="104" y="936"/>
                      <a:pt x="144" y="832"/>
                    </a:cubicBezTo>
                    <a:cubicBezTo>
                      <a:pt x="184" y="728"/>
                      <a:pt x="200" y="528"/>
                      <a:pt x="240" y="400"/>
                    </a:cubicBezTo>
                    <a:cubicBezTo>
                      <a:pt x="280" y="272"/>
                      <a:pt x="296" y="128"/>
                      <a:pt x="384" y="64"/>
                    </a:cubicBezTo>
                    <a:cubicBezTo>
                      <a:pt x="472" y="0"/>
                      <a:pt x="704" y="24"/>
                      <a:pt x="768" y="16"/>
                    </a:cubicBezTo>
                  </a:path>
                </a:pathLst>
              </a:custGeom>
              <a:noFill/>
              <a:ln w="31750" cap="rnd">
                <a:solidFill>
                  <a:srgbClr val="0066CC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6884" name="Text Box 69"/>
              <p:cNvSpPr txBox="1">
                <a:spLocks noChangeArrowheads="1"/>
              </p:cNvSpPr>
              <p:nvPr/>
            </p:nvSpPr>
            <p:spPr bwMode="auto">
              <a:xfrm>
                <a:off x="4328" y="1539"/>
                <a:ext cx="1132" cy="231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800" b="1">
                    <a:solidFill>
                      <a:srgbClr val="800000"/>
                    </a:solidFill>
                    <a:cs typeface="Arial" charset="0"/>
                  </a:rPr>
                  <a:t>Low frequency</a:t>
                </a:r>
              </a:p>
            </p:txBody>
          </p:sp>
          <p:sp>
            <p:nvSpPr>
              <p:cNvPr id="36885" name="Text Box 70"/>
              <p:cNvSpPr txBox="1">
                <a:spLocks noChangeArrowheads="1"/>
              </p:cNvSpPr>
              <p:nvPr/>
            </p:nvSpPr>
            <p:spPr bwMode="auto">
              <a:xfrm>
                <a:off x="4223" y="2925"/>
                <a:ext cx="1047" cy="212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b="1">
                    <a:solidFill>
                      <a:srgbClr val="800000"/>
                    </a:solidFill>
                    <a:cs typeface="Arial" charset="0"/>
                  </a:rPr>
                  <a:t>High frequency</a:t>
                </a:r>
              </a:p>
            </p:txBody>
          </p:sp>
          <p:sp>
            <p:nvSpPr>
              <p:cNvPr id="36886" name="Text Box 71"/>
              <p:cNvSpPr txBox="1">
                <a:spLocks noChangeArrowheads="1"/>
              </p:cNvSpPr>
              <p:nvPr/>
            </p:nvSpPr>
            <p:spPr bwMode="auto">
              <a:xfrm>
                <a:off x="3077" y="1502"/>
                <a:ext cx="334" cy="233"/>
              </a:xfrm>
              <a:prstGeom prst="rect">
                <a:avLst/>
              </a:prstGeom>
              <a:noFill/>
              <a:ln w="222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i="1">
                    <a:solidFill>
                      <a:srgbClr val="800000"/>
                    </a:solidFill>
                    <a:cs typeface="Arial" charset="0"/>
                  </a:rPr>
                  <a:t>C</a:t>
                </a:r>
                <a:r>
                  <a:rPr lang="en-US" b="1" baseline="-25000">
                    <a:solidFill>
                      <a:srgbClr val="800000"/>
                    </a:solidFill>
                    <a:cs typeface="Arial" charset="0"/>
                  </a:rPr>
                  <a:t>ox</a:t>
                </a:r>
                <a:endParaRPr lang="en-US" b="1">
                  <a:solidFill>
                    <a:srgbClr val="800000"/>
                  </a:solidFill>
                  <a:cs typeface="Arial" charset="0"/>
                </a:endParaRPr>
              </a:p>
            </p:txBody>
          </p:sp>
          <p:sp>
            <p:nvSpPr>
              <p:cNvPr id="36887" name="Line 72"/>
              <p:cNvSpPr>
                <a:spLocks noChangeShapeType="1"/>
              </p:cNvSpPr>
              <p:nvPr/>
            </p:nvSpPr>
            <p:spPr bwMode="auto">
              <a:xfrm>
                <a:off x="4319" y="3157"/>
                <a:ext cx="0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6888" name="Line 73"/>
              <p:cNvSpPr>
                <a:spLocks noChangeShapeType="1"/>
              </p:cNvSpPr>
              <p:nvPr/>
            </p:nvSpPr>
            <p:spPr bwMode="auto">
              <a:xfrm flipV="1">
                <a:off x="3573" y="2052"/>
                <a:ext cx="384" cy="144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</p:grpSp>
        <p:graphicFrame>
          <p:nvGraphicFramePr>
            <p:cNvPr id="54273" name="Object 1"/>
            <p:cNvGraphicFramePr>
              <a:graphicFrameLocks noChangeAspect="1"/>
            </p:cNvGraphicFramePr>
            <p:nvPr/>
          </p:nvGraphicFramePr>
          <p:xfrm>
            <a:off x="331153" y="3198053"/>
            <a:ext cx="1526712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7" name="Equation" r:id="rId3" imgW="787320" imgH="380880" progId="Equation.DSMT4">
                    <p:embed/>
                  </p:oleObj>
                </mc:Choice>
                <mc:Fallback>
                  <p:oleObj name="Equation" r:id="rId3" imgW="787320" imgH="380880" progId="Equation.DSMT4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53" y="3198053"/>
                          <a:ext cx="1526712" cy="762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066800" y="90488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C3300"/>
                </a:solidFill>
              </a:rPr>
              <a:t>Graphical variation of potential, field, charge </a:t>
            </a:r>
            <a:endParaRPr lang="en-US" sz="2800" b="1">
              <a:solidFill>
                <a:srgbClr val="000099"/>
              </a:solidFill>
            </a:endParaRP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2209800" y="981075"/>
          <a:ext cx="3352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1460160" imgH="406080" progId="Equation.DSMT4">
                  <p:embed/>
                </p:oleObj>
              </mc:Choice>
              <mc:Fallback>
                <p:oleObj name="Equation" r:id="rId3" imgW="1460160" imgH="4060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81075"/>
                        <a:ext cx="3352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152400" y="1905000"/>
            <a:ext cx="8689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8275" indent="-168275">
              <a:buFontTx/>
              <a:buChar char="•"/>
            </a:pPr>
            <a:r>
              <a:rPr lang="en-US" sz="2200" b="1" dirty="0"/>
              <a:t>The total capacitance C of the system is a series combination of the insulator capacitance </a:t>
            </a:r>
          </a:p>
        </p:txBody>
      </p:sp>
      <p:graphicFrame>
        <p:nvGraphicFramePr>
          <p:cNvPr id="2051" name="Object 13"/>
          <p:cNvGraphicFramePr>
            <a:graphicFrameLocks noChangeAspect="1"/>
          </p:cNvGraphicFramePr>
          <p:nvPr/>
        </p:nvGraphicFramePr>
        <p:xfrm>
          <a:off x="3028950" y="2668588"/>
          <a:ext cx="1639888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520560" imgH="380880" progId="Equation.DSMT4">
                  <p:embed/>
                </p:oleObj>
              </mc:Choice>
              <mc:Fallback>
                <p:oleObj name="Equation" r:id="rId5" imgW="520560" imgH="380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2668588"/>
                        <a:ext cx="1639888" cy="1217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15"/>
          <p:cNvSpPr>
            <a:spLocks noChangeArrowheads="1"/>
          </p:cNvSpPr>
          <p:nvPr/>
        </p:nvSpPr>
        <p:spPr bwMode="auto">
          <a:xfrm>
            <a:off x="228600" y="3840163"/>
            <a:ext cx="76057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2200" b="1"/>
              <a:t>and the semiconductor depletion-layer capacitance </a:t>
            </a:r>
            <a:r>
              <a:rPr lang="en-US" sz="2200" b="1" i="1"/>
              <a:t>C</a:t>
            </a:r>
            <a:r>
              <a:rPr lang="en-US" sz="2200" b="1" i="1" baseline="-25000"/>
              <a:t>D</a:t>
            </a:r>
            <a:r>
              <a:rPr lang="en-US" sz="2200" b="1"/>
              <a:t>: </a:t>
            </a:r>
          </a:p>
        </p:txBody>
      </p:sp>
      <p:graphicFrame>
        <p:nvGraphicFramePr>
          <p:cNvPr id="2052" name="Object 16"/>
          <p:cNvGraphicFramePr>
            <a:graphicFrameLocks noChangeAspect="1"/>
          </p:cNvGraphicFramePr>
          <p:nvPr/>
        </p:nvGraphicFramePr>
        <p:xfrm>
          <a:off x="3436938" y="4476750"/>
          <a:ext cx="2039937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7" imgW="723600" imgH="406080" progId="Equation.DSMT4">
                  <p:embed/>
                </p:oleObj>
              </mc:Choice>
              <mc:Fallback>
                <p:oleObj name="Equation" r:id="rId7" imgW="723600" imgH="4060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4476750"/>
                        <a:ext cx="2039937" cy="115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838200" y="152400"/>
            <a:ext cx="815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660066"/>
                </a:solidFill>
              </a:rPr>
              <a:t>MOSFET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4191000" y="1510302"/>
            <a:ext cx="4523936" cy="1509562"/>
            <a:chOff x="4495800" y="956604"/>
            <a:chExt cx="4523936" cy="1509562"/>
          </a:xfrm>
        </p:grpSpPr>
        <p:cxnSp>
          <p:nvCxnSpPr>
            <p:cNvPr id="77" name="Straight Arrow Connector 76"/>
            <p:cNvCxnSpPr/>
            <p:nvPr/>
          </p:nvCxnSpPr>
          <p:spPr>
            <a:xfrm rot="5400000">
              <a:off x="5371306" y="2046272"/>
              <a:ext cx="838200" cy="1588"/>
            </a:xfrm>
            <a:prstGeom prst="straightConnector1">
              <a:avLst/>
            </a:prstGeom>
            <a:ln w="25400">
              <a:solidFill>
                <a:srgbClr val="CC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495800" y="2057400"/>
              <a:ext cx="2103120" cy="1588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851012" y="956604"/>
              <a:ext cx="1890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C3300"/>
                  </a:solidFill>
                </a:rPr>
                <a:t>Vertical Electric Field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05136" y="1865144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C3300"/>
                  </a:solidFill>
                </a:rPr>
                <a:t>Lateral Electric Field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90732" y="914400"/>
            <a:ext cx="3849856" cy="3047999"/>
            <a:chOff x="457200" y="762000"/>
            <a:chExt cx="3849856" cy="3047999"/>
          </a:xfrm>
        </p:grpSpPr>
        <p:grpSp>
          <p:nvGrpSpPr>
            <p:cNvPr id="75" name="Group 74"/>
            <p:cNvGrpSpPr/>
            <p:nvPr/>
          </p:nvGrpSpPr>
          <p:grpSpPr>
            <a:xfrm>
              <a:off x="457200" y="1523999"/>
              <a:ext cx="3849856" cy="2286000"/>
              <a:chOff x="914400" y="1066799"/>
              <a:chExt cx="3849856" cy="2286000"/>
            </a:xfrm>
          </p:grpSpPr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1890715" y="1066799"/>
                <a:ext cx="1844675" cy="2286000"/>
                <a:chOff x="3954" y="1659"/>
                <a:chExt cx="1162" cy="1440"/>
              </a:xfrm>
            </p:grpSpPr>
            <p:sp>
              <p:nvSpPr>
                <p:cNvPr id="30761" name="Rectangle 20"/>
                <p:cNvSpPr>
                  <a:spLocks noChangeArrowheads="1"/>
                </p:cNvSpPr>
                <p:nvPr/>
              </p:nvSpPr>
              <p:spPr bwMode="auto">
                <a:xfrm>
                  <a:off x="4011" y="1659"/>
                  <a:ext cx="1104" cy="240"/>
                </a:xfrm>
                <a:prstGeom prst="rect">
                  <a:avLst/>
                </a:prstGeom>
                <a:solidFill>
                  <a:srgbClr val="00C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2" name="Rectangle 21"/>
                <p:cNvSpPr>
                  <a:spLocks noChangeArrowheads="1"/>
                </p:cNvSpPr>
                <p:nvPr/>
              </p:nvSpPr>
              <p:spPr bwMode="auto">
                <a:xfrm>
                  <a:off x="4011" y="1890"/>
                  <a:ext cx="1104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5238" name="Rectangle 22"/>
                <p:cNvSpPr>
                  <a:spLocks noChangeArrowheads="1"/>
                </p:cNvSpPr>
                <p:nvPr/>
              </p:nvSpPr>
              <p:spPr bwMode="auto">
                <a:xfrm>
                  <a:off x="3993" y="2139"/>
                  <a:ext cx="1117" cy="768"/>
                </a:xfrm>
                <a:prstGeom prst="rect">
                  <a:avLst/>
                </a:prstGeom>
                <a:gradFill rotWithShape="1">
                  <a:gsLst>
                    <a:gs pos="0">
                      <a:srgbClr val="99CC00"/>
                    </a:gs>
                    <a:gs pos="50000">
                      <a:srgbClr val="CC99FF">
                        <a:alpha val="28999"/>
                      </a:srgbClr>
                    </a:gs>
                    <a:gs pos="100000">
                      <a:srgbClr val="99CC00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766" name="Rectangle 23"/>
                <p:cNvSpPr>
                  <a:spLocks noChangeArrowheads="1"/>
                </p:cNvSpPr>
                <p:nvPr/>
              </p:nvSpPr>
              <p:spPr bwMode="auto">
                <a:xfrm>
                  <a:off x="3993" y="2907"/>
                  <a:ext cx="1123" cy="192"/>
                </a:xfrm>
                <a:prstGeom prst="rect">
                  <a:avLst/>
                </a:prstGeom>
                <a:solidFill>
                  <a:srgbClr val="00C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011" y="2475"/>
                  <a:ext cx="100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b="1"/>
                    <a:t>P-Substrate</a:t>
                  </a:r>
                </a:p>
              </p:txBody>
            </p:sp>
            <p:sp>
              <p:nvSpPr>
                <p:cNvPr id="3076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954" y="2867"/>
                  <a:ext cx="112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b="1" dirty="0"/>
                    <a:t>Back contact</a:t>
                  </a:r>
                </a:p>
              </p:txBody>
            </p:sp>
            <p:sp>
              <p:nvSpPr>
                <p:cNvPr id="3076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33" y="1899"/>
                  <a:ext cx="62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b="1"/>
                    <a:t>Oxide</a:t>
                  </a:r>
                </a:p>
              </p:txBody>
            </p:sp>
            <p:sp>
              <p:nvSpPr>
                <p:cNvPr id="307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242" y="1659"/>
                  <a:ext cx="62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b="1" dirty="0">
                      <a:solidFill>
                        <a:schemeClr val="bg1"/>
                      </a:solidFill>
                    </a:rPr>
                    <a:t>Gate</a:t>
                  </a:r>
                </a:p>
              </p:txBody>
            </p:sp>
            <p:sp>
              <p:nvSpPr>
                <p:cNvPr id="3077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014" y="2079"/>
                  <a:ext cx="105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 b="1"/>
                    <a:t>- - - - - - - - - - -</a:t>
                  </a:r>
                </a:p>
              </p:txBody>
            </p:sp>
            <p:sp>
              <p:nvSpPr>
                <p:cNvPr id="30774" name="Line 31"/>
                <p:cNvSpPr>
                  <a:spLocks noChangeShapeType="1"/>
                </p:cNvSpPr>
                <p:nvPr/>
              </p:nvSpPr>
              <p:spPr bwMode="auto">
                <a:xfrm>
                  <a:off x="4002" y="2121"/>
                  <a:ext cx="110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922608" y="1828800"/>
                <a:ext cx="1066800" cy="381000"/>
              </a:xfrm>
              <a:prstGeom prst="rect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711524" y="1828800"/>
                <a:ext cx="976532" cy="381000"/>
              </a:xfrm>
              <a:prstGeom prst="rect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14400" y="18288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Source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623604" y="1826452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Drain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621256" y="2545084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C3300"/>
                    </a:solidFill>
                  </a:rPr>
                  <a:t>Channel</a:t>
                </a: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rot="10800000">
                <a:off x="3039792" y="2057400"/>
                <a:ext cx="846408" cy="533400"/>
              </a:xfrm>
              <a:prstGeom prst="straightConnector1">
                <a:avLst/>
              </a:prstGeom>
              <a:ln w="25400">
                <a:solidFill>
                  <a:srgbClr val="CC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 rot="16200000">
              <a:off x="1732263" y="942945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C3300"/>
                  </a:solidFill>
                </a:rPr>
                <a:t>MOS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rot="5400000">
              <a:off x="2134394" y="1184410"/>
              <a:ext cx="457200" cy="1588"/>
            </a:xfrm>
            <a:prstGeom prst="straightConnector1">
              <a:avLst/>
            </a:prstGeom>
            <a:ln w="25400">
              <a:solidFill>
                <a:srgbClr val="CC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57200" y="2209800"/>
              <a:ext cx="914400" cy="0"/>
            </a:xfrm>
            <a:prstGeom prst="straightConnector1">
              <a:avLst/>
            </a:prstGeom>
            <a:ln w="25400">
              <a:solidFill>
                <a:srgbClr val="CC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57200" y="1828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C3300"/>
                  </a:solidFill>
                </a:rPr>
                <a:t>FET</a:t>
              </a:r>
            </a:p>
          </p:txBody>
        </p:sp>
      </p:grpSp>
      <p:sp>
        <p:nvSpPr>
          <p:cNvPr id="90" name="Rectangle 2"/>
          <p:cNvSpPr>
            <a:spLocks noChangeArrowheads="1"/>
          </p:cNvSpPr>
          <p:nvPr/>
        </p:nvSpPr>
        <p:spPr bwMode="auto">
          <a:xfrm>
            <a:off x="454852" y="4221540"/>
            <a:ext cx="82296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CC3300"/>
                </a:solidFill>
              </a:rPr>
              <a:t>Two orthogonal electric fields work together to initiate the operation of a MOSFET. Vertical field applied from the gate creates a channel for the carriers and lateral electric field drags the carriers from source to the drain, leading to generate a current along the channel.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761561" y="130124"/>
            <a:ext cx="8334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rgbClr val="660066"/>
                </a:solidFill>
              </a:rPr>
              <a:t>Metal-Oxide-Semiconductor (MOS) structure </a:t>
            </a:r>
          </a:p>
        </p:txBody>
      </p:sp>
      <p:sp>
        <p:nvSpPr>
          <p:cNvPr id="27653" name="Text Box 15"/>
          <p:cNvSpPr txBox="1">
            <a:spLocks noChangeArrowheads="1"/>
          </p:cNvSpPr>
          <p:nvPr/>
        </p:nvSpPr>
        <p:spPr bwMode="auto">
          <a:xfrm>
            <a:off x="685800" y="54483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MOS structure</a:t>
            </a:r>
          </a:p>
        </p:txBody>
      </p:sp>
      <p:sp>
        <p:nvSpPr>
          <p:cNvPr id="27654" name="Text Box 16"/>
          <p:cNvSpPr txBox="1">
            <a:spLocks noChangeArrowheads="1"/>
          </p:cNvSpPr>
          <p:nvPr/>
        </p:nvSpPr>
        <p:spPr bwMode="auto">
          <a:xfrm>
            <a:off x="3581400" y="1066800"/>
            <a:ext cx="533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Schematic view:</a:t>
            </a:r>
          </a:p>
          <a:p>
            <a:pPr marL="171450" indent="-171450">
              <a:spcBef>
                <a:spcPct val="50000"/>
              </a:spcBef>
              <a:buFontTx/>
              <a:buChar char="•"/>
            </a:pPr>
            <a:r>
              <a:rPr lang="en-US" sz="2400" b="1" dirty="0">
                <a:solidFill>
                  <a:srgbClr val="006600"/>
                </a:solidFill>
              </a:rPr>
              <a:t>A Si substrate (p- or n-type)</a:t>
            </a:r>
          </a:p>
          <a:p>
            <a:pPr marL="171450" indent="-171450">
              <a:spcBef>
                <a:spcPct val="50000"/>
              </a:spcBef>
              <a:buFontTx/>
              <a:buChar char="•"/>
            </a:pPr>
            <a:r>
              <a:rPr lang="en-US" sz="2400" b="1" dirty="0">
                <a:solidFill>
                  <a:srgbClr val="660066"/>
                </a:solidFill>
              </a:rPr>
              <a:t>SiO</a:t>
            </a:r>
            <a:r>
              <a:rPr lang="en-US" sz="2400" b="1" baseline="-25000" dirty="0">
                <a:solidFill>
                  <a:srgbClr val="660066"/>
                </a:solidFill>
              </a:rPr>
              <a:t>2</a:t>
            </a:r>
            <a:r>
              <a:rPr lang="en-US" sz="2400" b="1" dirty="0">
                <a:solidFill>
                  <a:srgbClr val="660066"/>
                </a:solidFill>
              </a:rPr>
              <a:t> is grown on it (@800 - 900</a:t>
            </a:r>
            <a:r>
              <a:rPr lang="en-US" sz="2400" b="1" baseline="30000" dirty="0">
                <a:solidFill>
                  <a:srgbClr val="660066"/>
                </a:solidFill>
              </a:rPr>
              <a:t>O</a:t>
            </a:r>
            <a:r>
              <a:rPr lang="en-US" sz="2400" b="1" dirty="0">
                <a:solidFill>
                  <a:srgbClr val="660066"/>
                </a:solidFill>
              </a:rPr>
              <a:t>C)</a:t>
            </a:r>
          </a:p>
          <a:p>
            <a:pPr marL="171450" indent="-171450">
              <a:spcBef>
                <a:spcPct val="50000"/>
              </a:spcBef>
              <a:buFontTx/>
              <a:buChar char="•"/>
            </a:pPr>
            <a:r>
              <a:rPr lang="en-US" sz="2400" b="1" dirty="0" err="1">
                <a:solidFill>
                  <a:srgbClr val="0066CC"/>
                </a:solidFill>
              </a:rPr>
              <a:t>Ohmic</a:t>
            </a:r>
            <a:r>
              <a:rPr lang="en-US" sz="2400" b="1" dirty="0">
                <a:solidFill>
                  <a:srgbClr val="0066CC"/>
                </a:solidFill>
              </a:rPr>
              <a:t> contacts are taken from the top and bottom</a:t>
            </a:r>
          </a:p>
          <a:p>
            <a:pPr marL="171450" indent="-171450">
              <a:spcBef>
                <a:spcPct val="50000"/>
              </a:spcBef>
              <a:buFontTx/>
              <a:buChar char="•"/>
            </a:pPr>
            <a:r>
              <a:rPr lang="en-US" sz="2400" b="1" dirty="0">
                <a:solidFill>
                  <a:srgbClr val="009900"/>
                </a:solidFill>
              </a:rPr>
              <a:t>Sometimes, A Poly-Si layer is grown on SiO</a:t>
            </a:r>
            <a:r>
              <a:rPr lang="en-US" sz="2400" b="1" baseline="-25000" dirty="0">
                <a:solidFill>
                  <a:srgbClr val="009900"/>
                </a:solidFill>
              </a:rPr>
              <a:t>2, </a:t>
            </a:r>
            <a:r>
              <a:rPr lang="en-US" sz="2400" b="1" dirty="0">
                <a:solidFill>
                  <a:srgbClr val="009900"/>
                </a:solidFill>
              </a:rPr>
              <a:t>on which gate </a:t>
            </a:r>
            <a:r>
              <a:rPr lang="en-US" sz="2400" b="1" dirty="0" err="1">
                <a:solidFill>
                  <a:srgbClr val="009900"/>
                </a:solidFill>
              </a:rPr>
              <a:t>ohmic</a:t>
            </a:r>
            <a:r>
              <a:rPr lang="en-US" sz="2400" b="1" dirty="0">
                <a:solidFill>
                  <a:srgbClr val="009900"/>
                </a:solidFill>
              </a:rPr>
              <a:t> contact is taken.</a:t>
            </a:r>
            <a:endParaRPr lang="en-US" sz="2400" b="1" baseline="-25000" dirty="0">
              <a:solidFill>
                <a:srgbClr val="0099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43000"/>
            <a:ext cx="1695450" cy="4140200"/>
            <a:chOff x="672" y="864"/>
            <a:chExt cx="1068" cy="2608"/>
          </a:xfrm>
        </p:grpSpPr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 flipV="1">
              <a:off x="1236" y="3096"/>
              <a:ext cx="0" cy="376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732" y="3096"/>
              <a:ext cx="1008" cy="109"/>
            </a:xfrm>
            <a:prstGeom prst="rect">
              <a:avLst/>
            </a:prstGeom>
            <a:solidFill>
              <a:srgbClr val="FFCC99"/>
            </a:solidFill>
            <a:ln w="9525">
              <a:miter lim="800000"/>
              <a:headEnd/>
              <a:tailEnd/>
            </a:ln>
            <a:scene3d>
              <a:camera prst="legacyObliqueTopRight">
                <a:rot lat="300000" lon="0" rev="0"/>
              </a:camera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657" name="Rectangle 7"/>
            <p:cNvSpPr>
              <a:spLocks noChangeArrowheads="1"/>
            </p:cNvSpPr>
            <p:nvPr/>
          </p:nvSpPr>
          <p:spPr bwMode="auto">
            <a:xfrm>
              <a:off x="708" y="1940"/>
              <a:ext cx="1008" cy="1180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rgbClr val="FFFFFF"/>
              </a:bgClr>
            </a:pattFill>
            <a:ln w="9525">
              <a:miter lim="800000"/>
              <a:headEnd/>
              <a:tailEnd/>
            </a:ln>
            <a:scene3d>
              <a:camera prst="legacyObliqueTopRight">
                <a:rot lat="300000" lon="0" rev="0"/>
              </a:camera>
              <a:lightRig rig="legacyFlat3" dir="l"/>
            </a:scene3d>
            <a:sp3d extrusionH="18018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696" y="1713"/>
              <a:ext cx="979" cy="259"/>
            </a:xfrm>
            <a:prstGeom prst="rect">
              <a:avLst/>
            </a:prstGeom>
            <a:solidFill>
              <a:srgbClr val="00CCFF"/>
            </a:solidFill>
            <a:ln w="9525">
              <a:miter lim="800000"/>
              <a:headEnd/>
              <a:tailEnd/>
            </a:ln>
            <a:scene3d>
              <a:camera prst="legacyObliqueTopRight">
                <a:rot lat="300000" lon="0" rev="0"/>
              </a:camera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659" name="Rectangle 9"/>
            <p:cNvSpPr>
              <a:spLocks noChangeArrowheads="1"/>
            </p:cNvSpPr>
            <p:nvPr/>
          </p:nvSpPr>
          <p:spPr bwMode="auto">
            <a:xfrm>
              <a:off x="696" y="1459"/>
              <a:ext cx="979" cy="24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ObliqueTopRight">
                <a:rot lat="300000" lon="0" rev="0"/>
              </a:camera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>
              <a:off x="1392" y="864"/>
              <a:ext cx="0" cy="3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Text Box 11"/>
            <p:cNvSpPr txBox="1">
              <a:spLocks noChangeArrowheads="1"/>
            </p:cNvSpPr>
            <p:nvPr/>
          </p:nvSpPr>
          <p:spPr bwMode="auto">
            <a:xfrm>
              <a:off x="960" y="1721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bg1"/>
                  </a:solidFill>
                </a:rPr>
                <a:t>SiO</a:t>
              </a:r>
              <a:r>
                <a:rPr lang="en-US" sz="1800" b="1" baseline="-25000">
                  <a:solidFill>
                    <a:schemeClr val="bg1"/>
                  </a:solidFill>
                </a:rPr>
                <a:t>2</a:t>
              </a:r>
              <a:endParaRPr 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27662" name="Text Box 12"/>
            <p:cNvSpPr txBox="1">
              <a:spLocks noChangeArrowheads="1"/>
            </p:cNvSpPr>
            <p:nvPr/>
          </p:nvSpPr>
          <p:spPr bwMode="auto">
            <a:xfrm>
              <a:off x="672" y="1481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>
                  <a:solidFill>
                    <a:srgbClr val="660066"/>
                  </a:solidFill>
                </a:rPr>
                <a:t>Metal</a:t>
              </a:r>
            </a:p>
          </p:txBody>
        </p:sp>
        <p:sp>
          <p:nvSpPr>
            <p:cNvPr id="27663" name="Text Box 13"/>
            <p:cNvSpPr txBox="1">
              <a:spLocks noChangeArrowheads="1"/>
            </p:cNvSpPr>
            <p:nvPr/>
          </p:nvSpPr>
          <p:spPr bwMode="auto">
            <a:xfrm rot="-2554243">
              <a:off x="672" y="2400"/>
              <a:ext cx="1056" cy="231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bg1"/>
                  </a:solidFill>
                </a:rPr>
                <a:t>Si-substrate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838200" y="152400"/>
            <a:ext cx="815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660066"/>
                </a:solidFill>
              </a:rPr>
              <a:t>Distribution of charges: different biases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2124075"/>
            <a:ext cx="1828800" cy="3286125"/>
            <a:chOff x="480" y="1338"/>
            <a:chExt cx="1152" cy="207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80" y="1338"/>
              <a:ext cx="1152" cy="2070"/>
              <a:chOff x="558" y="1338"/>
              <a:chExt cx="1152" cy="2070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558" y="1338"/>
                <a:ext cx="1152" cy="2070"/>
                <a:chOff x="558" y="1125"/>
                <a:chExt cx="1152" cy="2070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576" y="1440"/>
                  <a:ext cx="1104" cy="1440"/>
                  <a:chOff x="576" y="1440"/>
                  <a:chExt cx="1104" cy="1440"/>
                </a:xfrm>
              </p:grpSpPr>
              <p:sp>
                <p:nvSpPr>
                  <p:cNvPr id="30786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440"/>
                    <a:ext cx="1104" cy="240"/>
                  </a:xfrm>
                  <a:prstGeom prst="rect">
                    <a:avLst/>
                  </a:prstGeom>
                  <a:solidFill>
                    <a:srgbClr val="00CC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3078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680"/>
                    <a:ext cx="1104" cy="267"/>
                  </a:xfrm>
                  <a:prstGeom prst="rect">
                    <a:avLst/>
                  </a:prstGeom>
                  <a:solidFill>
                    <a:srgbClr val="00B05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FFFF00"/>
                      </a:solidFill>
                    </a:endParaRPr>
                  </a:p>
                </p:txBody>
              </p:sp>
              <p:sp>
                <p:nvSpPr>
                  <p:cNvPr id="3078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920"/>
                    <a:ext cx="1104" cy="76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09600"/>
                      </a:gs>
                      <a:gs pos="100000">
                        <a:srgbClr val="99CC00"/>
                      </a:gs>
                    </a:gsLst>
                    <a:lin ang="5400000" scaled="1"/>
                  </a:gra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3078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688"/>
                    <a:ext cx="1104" cy="192"/>
                  </a:xfrm>
                  <a:prstGeom prst="rect">
                    <a:avLst/>
                  </a:prstGeom>
                  <a:solidFill>
                    <a:srgbClr val="00CC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660066"/>
                      </a:solidFill>
                    </a:endParaRPr>
                  </a:p>
                </p:txBody>
              </p:sp>
            </p:grpSp>
            <p:sp>
              <p:nvSpPr>
                <p:cNvPr id="3078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06" y="2265"/>
                  <a:ext cx="100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b="1">
                      <a:solidFill>
                        <a:srgbClr val="660066"/>
                      </a:solidFill>
                    </a:rPr>
                    <a:t>P-Substrate</a:t>
                  </a:r>
                </a:p>
              </p:txBody>
            </p:sp>
            <p:sp>
              <p:nvSpPr>
                <p:cNvPr id="3078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58" y="2661"/>
                  <a:ext cx="112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b="1">
                      <a:solidFill>
                        <a:srgbClr val="660066"/>
                      </a:solidFill>
                    </a:rPr>
                    <a:t>Back contact</a:t>
                  </a:r>
                </a:p>
              </p:txBody>
            </p:sp>
            <p:sp>
              <p:nvSpPr>
                <p:cNvPr id="3078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68" y="1680"/>
                  <a:ext cx="62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b="1" dirty="0">
                      <a:solidFill>
                        <a:srgbClr val="FFFF00"/>
                      </a:solidFill>
                    </a:rPr>
                    <a:t>Oxide</a:t>
                  </a:r>
                </a:p>
              </p:txBody>
            </p:sp>
            <p:sp>
              <p:nvSpPr>
                <p:cNvPr id="3078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828" y="1440"/>
                  <a:ext cx="52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b="1">
                      <a:solidFill>
                        <a:srgbClr val="660066"/>
                      </a:solidFill>
                    </a:rPr>
                    <a:t>Gate</a:t>
                  </a:r>
                </a:p>
              </p:txBody>
            </p:sp>
            <p:sp>
              <p:nvSpPr>
                <p:cNvPr id="3078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58" y="2964"/>
                  <a:ext cx="115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b="1">
                      <a:solidFill>
                        <a:srgbClr val="660066"/>
                      </a:solidFill>
                    </a:rPr>
                    <a:t>Accumulation</a:t>
                  </a:r>
                </a:p>
              </p:txBody>
            </p:sp>
            <p:sp>
              <p:nvSpPr>
                <p:cNvPr id="3078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74" y="1125"/>
                  <a:ext cx="672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>
                      <a:solidFill>
                        <a:srgbClr val="660066"/>
                      </a:solidFill>
                    </a:rPr>
                    <a:t>V</a:t>
                  </a:r>
                  <a:r>
                    <a:rPr lang="en-US" b="1" baseline="-25000">
                      <a:solidFill>
                        <a:srgbClr val="660066"/>
                      </a:solidFill>
                    </a:rPr>
                    <a:t>G</a:t>
                  </a:r>
                  <a:r>
                    <a:rPr lang="en-US" b="1">
                      <a:solidFill>
                        <a:srgbClr val="660066"/>
                      </a:solidFill>
                    </a:rPr>
                    <a:t> &lt; 0</a:t>
                  </a:r>
                </a:p>
              </p:txBody>
            </p:sp>
          </p:grpSp>
          <p:sp>
            <p:nvSpPr>
              <p:cNvPr id="30778" name="Text Box 17"/>
              <p:cNvSpPr txBox="1">
                <a:spLocks noChangeArrowheads="1"/>
              </p:cNvSpPr>
              <p:nvPr/>
            </p:nvSpPr>
            <p:spPr bwMode="auto">
              <a:xfrm>
                <a:off x="588" y="2154"/>
                <a:ext cx="10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rgbClr val="660066"/>
                    </a:solidFill>
                  </a:rPr>
                  <a:t>+++++++++++</a:t>
                </a:r>
              </a:p>
            </p:txBody>
          </p:sp>
        </p:grpSp>
        <p:sp>
          <p:nvSpPr>
            <p:cNvPr id="30776" name="Line 18"/>
            <p:cNvSpPr>
              <a:spLocks noChangeShapeType="1"/>
            </p:cNvSpPr>
            <p:nvPr/>
          </p:nvSpPr>
          <p:spPr bwMode="auto">
            <a:xfrm>
              <a:off x="489" y="2112"/>
              <a:ext cx="1104" cy="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629399" y="2181225"/>
            <a:ext cx="1828799" cy="3228975"/>
            <a:chOff x="3984" y="1374"/>
            <a:chExt cx="1152" cy="2034"/>
          </a:xfrm>
        </p:grpSpPr>
        <p:sp>
          <p:nvSpPr>
            <p:cNvPr id="30761" name="Rectangle 20"/>
            <p:cNvSpPr>
              <a:spLocks noChangeArrowheads="1"/>
            </p:cNvSpPr>
            <p:nvPr/>
          </p:nvSpPr>
          <p:spPr bwMode="auto">
            <a:xfrm>
              <a:off x="4011" y="1659"/>
              <a:ext cx="1104" cy="24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Rectangle 21"/>
            <p:cNvSpPr>
              <a:spLocks noChangeArrowheads="1"/>
            </p:cNvSpPr>
            <p:nvPr/>
          </p:nvSpPr>
          <p:spPr bwMode="auto">
            <a:xfrm>
              <a:off x="4011" y="1890"/>
              <a:ext cx="1104" cy="24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238" name="Rectangle 22"/>
            <p:cNvSpPr>
              <a:spLocks noChangeArrowheads="1"/>
            </p:cNvSpPr>
            <p:nvPr/>
          </p:nvSpPr>
          <p:spPr bwMode="auto">
            <a:xfrm>
              <a:off x="4011" y="2139"/>
              <a:ext cx="1117" cy="76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50000">
                  <a:srgbClr val="CC99FF">
                    <a:alpha val="28999"/>
                  </a:srgbClr>
                </a:gs>
                <a:gs pos="100000">
                  <a:srgbClr val="99CC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66" name="Rectangle 23"/>
            <p:cNvSpPr>
              <a:spLocks noChangeArrowheads="1"/>
            </p:cNvSpPr>
            <p:nvPr/>
          </p:nvSpPr>
          <p:spPr bwMode="auto">
            <a:xfrm>
              <a:off x="4020" y="2907"/>
              <a:ext cx="1104" cy="192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7" name="Text Box 24"/>
            <p:cNvSpPr txBox="1">
              <a:spLocks noChangeArrowheads="1"/>
            </p:cNvSpPr>
            <p:nvPr/>
          </p:nvSpPr>
          <p:spPr bwMode="auto">
            <a:xfrm>
              <a:off x="4011" y="2475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/>
                <a:t>P-Substrate</a:t>
              </a:r>
            </a:p>
          </p:txBody>
        </p:sp>
        <p:sp>
          <p:nvSpPr>
            <p:cNvPr id="30768" name="Text Box 25"/>
            <p:cNvSpPr txBox="1">
              <a:spLocks noChangeArrowheads="1"/>
            </p:cNvSpPr>
            <p:nvPr/>
          </p:nvSpPr>
          <p:spPr bwMode="auto">
            <a:xfrm>
              <a:off x="4014" y="2850"/>
              <a:ext cx="11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/>
                <a:t>Back contact</a:t>
              </a:r>
            </a:p>
          </p:txBody>
        </p:sp>
        <p:sp>
          <p:nvSpPr>
            <p:cNvPr id="30769" name="Text Box 26"/>
            <p:cNvSpPr txBox="1">
              <a:spLocks noChangeArrowheads="1"/>
            </p:cNvSpPr>
            <p:nvPr/>
          </p:nvSpPr>
          <p:spPr bwMode="auto">
            <a:xfrm>
              <a:off x="4233" y="1899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>
                  <a:solidFill>
                    <a:srgbClr val="FFFF00"/>
                  </a:solidFill>
                </a:rPr>
                <a:t>Oxide</a:t>
              </a:r>
            </a:p>
          </p:txBody>
        </p:sp>
        <p:sp>
          <p:nvSpPr>
            <p:cNvPr id="30770" name="Text Box 27"/>
            <p:cNvSpPr txBox="1">
              <a:spLocks noChangeArrowheads="1"/>
            </p:cNvSpPr>
            <p:nvPr/>
          </p:nvSpPr>
          <p:spPr bwMode="auto">
            <a:xfrm>
              <a:off x="4242" y="1659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/>
                <a:t>Gate</a:t>
              </a:r>
            </a:p>
          </p:txBody>
        </p:sp>
        <p:sp>
          <p:nvSpPr>
            <p:cNvPr id="30771" name="Text Box 28"/>
            <p:cNvSpPr txBox="1">
              <a:spLocks noChangeArrowheads="1"/>
            </p:cNvSpPr>
            <p:nvPr/>
          </p:nvSpPr>
          <p:spPr bwMode="auto">
            <a:xfrm>
              <a:off x="3984" y="3177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/>
                <a:t>Inversion</a:t>
              </a:r>
            </a:p>
          </p:txBody>
        </p:sp>
        <p:sp>
          <p:nvSpPr>
            <p:cNvPr id="30772" name="Text Box 29"/>
            <p:cNvSpPr txBox="1">
              <a:spLocks noChangeArrowheads="1"/>
            </p:cNvSpPr>
            <p:nvPr/>
          </p:nvSpPr>
          <p:spPr bwMode="auto">
            <a:xfrm>
              <a:off x="4203" y="1374"/>
              <a:ext cx="6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V</a:t>
              </a:r>
              <a:r>
                <a:rPr lang="en-US" b="1" baseline="-25000"/>
                <a:t>G</a:t>
              </a:r>
              <a:r>
                <a:rPr lang="en-US" b="1"/>
                <a:t> &gt;&gt; 0</a:t>
              </a:r>
            </a:p>
          </p:txBody>
        </p:sp>
        <p:sp>
          <p:nvSpPr>
            <p:cNvPr id="30773" name="Text Box 30"/>
            <p:cNvSpPr txBox="1">
              <a:spLocks noChangeArrowheads="1"/>
            </p:cNvSpPr>
            <p:nvPr/>
          </p:nvSpPr>
          <p:spPr bwMode="auto">
            <a:xfrm>
              <a:off x="4014" y="2079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- - - - - - - - - - -</a:t>
              </a:r>
            </a:p>
          </p:txBody>
        </p:sp>
        <p:sp>
          <p:nvSpPr>
            <p:cNvPr id="30774" name="Line 31"/>
            <p:cNvSpPr>
              <a:spLocks noChangeShapeType="1"/>
            </p:cNvSpPr>
            <p:nvPr/>
          </p:nvSpPr>
          <p:spPr bwMode="auto">
            <a:xfrm>
              <a:off x="4011" y="2121"/>
              <a:ext cx="1104" cy="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581400" y="2133600"/>
            <a:ext cx="1828800" cy="3233738"/>
            <a:chOff x="2256" y="1392"/>
            <a:chExt cx="1152" cy="2037"/>
          </a:xfrm>
        </p:grpSpPr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2274" y="1662"/>
              <a:ext cx="1104" cy="1440"/>
              <a:chOff x="576" y="1440"/>
              <a:chExt cx="1104" cy="1440"/>
            </a:xfrm>
          </p:grpSpPr>
          <p:sp>
            <p:nvSpPr>
              <p:cNvPr id="30757" name="Rectangle 34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104" cy="240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758" name="Rectangle 35"/>
              <p:cNvSpPr>
                <a:spLocks noChangeArrowheads="1"/>
              </p:cNvSpPr>
              <p:nvPr/>
            </p:nvSpPr>
            <p:spPr bwMode="auto">
              <a:xfrm>
                <a:off x="576" y="1680"/>
                <a:ext cx="1104" cy="240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759" name="Rectangle 36"/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1104" cy="768"/>
              </a:xfrm>
              <a:prstGeom prst="rect">
                <a:avLst/>
              </a:prstGeom>
              <a:gradFill rotWithShape="1">
                <a:gsLst>
                  <a:gs pos="0">
                    <a:srgbClr val="0033CC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0760" name="Rectangle 37"/>
              <p:cNvSpPr>
                <a:spLocks noChangeArrowheads="1"/>
              </p:cNvSpPr>
              <p:nvPr/>
            </p:nvSpPr>
            <p:spPr bwMode="auto">
              <a:xfrm>
                <a:off x="576" y="2688"/>
                <a:ext cx="1104" cy="192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0732" name="Text Box 38"/>
            <p:cNvSpPr txBox="1">
              <a:spLocks noChangeArrowheads="1"/>
            </p:cNvSpPr>
            <p:nvPr/>
          </p:nvSpPr>
          <p:spPr bwMode="auto">
            <a:xfrm>
              <a:off x="2304" y="2514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>
                  <a:solidFill>
                    <a:srgbClr val="FFFF00"/>
                  </a:solidFill>
                </a:rPr>
                <a:t>P-Substrate</a:t>
              </a:r>
            </a:p>
          </p:txBody>
        </p:sp>
        <p:sp>
          <p:nvSpPr>
            <p:cNvPr id="30733" name="Text Box 39"/>
            <p:cNvSpPr txBox="1">
              <a:spLocks noChangeArrowheads="1"/>
            </p:cNvSpPr>
            <p:nvPr/>
          </p:nvSpPr>
          <p:spPr bwMode="auto">
            <a:xfrm>
              <a:off x="2256" y="2875"/>
              <a:ext cx="11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>
                  <a:solidFill>
                    <a:srgbClr val="C00000"/>
                  </a:solidFill>
                </a:rPr>
                <a:t>Back contact</a:t>
              </a:r>
            </a:p>
          </p:txBody>
        </p:sp>
        <p:sp>
          <p:nvSpPr>
            <p:cNvPr id="30734" name="Text Box 40"/>
            <p:cNvSpPr txBox="1">
              <a:spLocks noChangeArrowheads="1"/>
            </p:cNvSpPr>
            <p:nvPr/>
          </p:nvSpPr>
          <p:spPr bwMode="auto">
            <a:xfrm>
              <a:off x="2514" y="1920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>
                  <a:solidFill>
                    <a:srgbClr val="FFFF00"/>
                  </a:solidFill>
                </a:rPr>
                <a:t>Oxide</a:t>
              </a:r>
            </a:p>
          </p:txBody>
        </p:sp>
        <p:sp>
          <p:nvSpPr>
            <p:cNvPr id="30735" name="Text Box 41"/>
            <p:cNvSpPr txBox="1">
              <a:spLocks noChangeArrowheads="1"/>
            </p:cNvSpPr>
            <p:nvPr/>
          </p:nvSpPr>
          <p:spPr bwMode="auto">
            <a:xfrm>
              <a:off x="2544" y="1671"/>
              <a:ext cx="6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/>
                <a:t>Gate</a:t>
              </a:r>
            </a:p>
          </p:txBody>
        </p:sp>
        <p:sp>
          <p:nvSpPr>
            <p:cNvPr id="30736" name="Text Box 42"/>
            <p:cNvSpPr txBox="1">
              <a:spLocks noChangeArrowheads="1"/>
            </p:cNvSpPr>
            <p:nvPr/>
          </p:nvSpPr>
          <p:spPr bwMode="auto">
            <a:xfrm>
              <a:off x="2256" y="3198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rgbClr val="FF0000"/>
                  </a:solidFill>
                </a:rPr>
                <a:t>Depletion</a:t>
              </a:r>
            </a:p>
          </p:txBody>
        </p:sp>
        <p:sp>
          <p:nvSpPr>
            <p:cNvPr id="30737" name="Text Box 43"/>
            <p:cNvSpPr txBox="1">
              <a:spLocks noChangeArrowheads="1"/>
            </p:cNvSpPr>
            <p:nvPr/>
          </p:nvSpPr>
          <p:spPr bwMode="auto">
            <a:xfrm>
              <a:off x="2466" y="1392"/>
              <a:ext cx="6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V</a:t>
              </a:r>
              <a:r>
                <a:rPr lang="en-US" b="1" baseline="-25000">
                  <a:solidFill>
                    <a:srgbClr val="FF0000"/>
                  </a:solidFill>
                </a:rPr>
                <a:t>G</a:t>
              </a:r>
              <a:r>
                <a:rPr lang="en-US" b="1">
                  <a:solidFill>
                    <a:srgbClr val="FF0000"/>
                  </a:solidFill>
                </a:rPr>
                <a:t> &gt; 0</a:t>
              </a:r>
            </a:p>
          </p:txBody>
        </p:sp>
        <p:sp>
          <p:nvSpPr>
            <p:cNvPr id="30738" name="Line 44"/>
            <p:cNvSpPr>
              <a:spLocks noChangeShapeType="1"/>
            </p:cNvSpPr>
            <p:nvPr/>
          </p:nvSpPr>
          <p:spPr bwMode="auto">
            <a:xfrm>
              <a:off x="2256" y="2142"/>
              <a:ext cx="1104" cy="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2259" y="2124"/>
              <a:ext cx="192" cy="231"/>
              <a:chOff x="2871" y="3360"/>
              <a:chExt cx="192" cy="231"/>
            </a:xfrm>
          </p:grpSpPr>
          <p:sp>
            <p:nvSpPr>
              <p:cNvPr id="30755" name="Text Box 46"/>
              <p:cNvSpPr txBox="1">
                <a:spLocks noChangeArrowheads="1"/>
              </p:cNvSpPr>
              <p:nvPr/>
            </p:nvSpPr>
            <p:spPr bwMode="auto">
              <a:xfrm>
                <a:off x="2871" y="3360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0756" name="Oval 47"/>
              <p:cNvSpPr>
                <a:spLocks noChangeArrowheads="1"/>
              </p:cNvSpPr>
              <p:nvPr/>
            </p:nvSpPr>
            <p:spPr bwMode="auto">
              <a:xfrm>
                <a:off x="2883" y="3399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2442" y="2130"/>
              <a:ext cx="192" cy="231"/>
              <a:chOff x="2871" y="3360"/>
              <a:chExt cx="192" cy="231"/>
            </a:xfrm>
          </p:grpSpPr>
          <p:sp>
            <p:nvSpPr>
              <p:cNvPr id="30753" name="Text Box 49"/>
              <p:cNvSpPr txBox="1">
                <a:spLocks noChangeArrowheads="1"/>
              </p:cNvSpPr>
              <p:nvPr/>
            </p:nvSpPr>
            <p:spPr bwMode="auto">
              <a:xfrm>
                <a:off x="2871" y="3360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0754" name="Oval 50"/>
              <p:cNvSpPr>
                <a:spLocks noChangeArrowheads="1"/>
              </p:cNvSpPr>
              <p:nvPr/>
            </p:nvSpPr>
            <p:spPr bwMode="auto">
              <a:xfrm>
                <a:off x="2883" y="3399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2628" y="2121"/>
              <a:ext cx="192" cy="231"/>
              <a:chOff x="2871" y="3360"/>
              <a:chExt cx="192" cy="231"/>
            </a:xfrm>
          </p:grpSpPr>
          <p:sp>
            <p:nvSpPr>
              <p:cNvPr id="30751" name="Text Box 52"/>
              <p:cNvSpPr txBox="1">
                <a:spLocks noChangeArrowheads="1"/>
              </p:cNvSpPr>
              <p:nvPr/>
            </p:nvSpPr>
            <p:spPr bwMode="auto">
              <a:xfrm>
                <a:off x="2871" y="3360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0752" name="Oval 53"/>
              <p:cNvSpPr>
                <a:spLocks noChangeArrowheads="1"/>
              </p:cNvSpPr>
              <p:nvPr/>
            </p:nvSpPr>
            <p:spPr bwMode="auto">
              <a:xfrm>
                <a:off x="2883" y="3399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2793" y="2115"/>
              <a:ext cx="192" cy="231"/>
              <a:chOff x="2871" y="3360"/>
              <a:chExt cx="192" cy="231"/>
            </a:xfrm>
          </p:grpSpPr>
          <p:sp>
            <p:nvSpPr>
              <p:cNvPr id="30749" name="Text Box 55"/>
              <p:cNvSpPr txBox="1">
                <a:spLocks noChangeArrowheads="1"/>
              </p:cNvSpPr>
              <p:nvPr/>
            </p:nvSpPr>
            <p:spPr bwMode="auto">
              <a:xfrm>
                <a:off x="2871" y="3360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0750" name="Oval 56"/>
              <p:cNvSpPr>
                <a:spLocks noChangeArrowheads="1"/>
              </p:cNvSpPr>
              <p:nvPr/>
            </p:nvSpPr>
            <p:spPr bwMode="auto">
              <a:xfrm>
                <a:off x="2883" y="3399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3003" y="2112"/>
              <a:ext cx="192" cy="231"/>
              <a:chOff x="2871" y="3360"/>
              <a:chExt cx="192" cy="231"/>
            </a:xfrm>
          </p:grpSpPr>
          <p:sp>
            <p:nvSpPr>
              <p:cNvPr id="30747" name="Text Box 58"/>
              <p:cNvSpPr txBox="1">
                <a:spLocks noChangeArrowheads="1"/>
              </p:cNvSpPr>
              <p:nvPr/>
            </p:nvSpPr>
            <p:spPr bwMode="auto">
              <a:xfrm>
                <a:off x="2871" y="3360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0748" name="Oval 59"/>
              <p:cNvSpPr>
                <a:spLocks noChangeArrowheads="1"/>
              </p:cNvSpPr>
              <p:nvPr/>
            </p:nvSpPr>
            <p:spPr bwMode="auto">
              <a:xfrm>
                <a:off x="2883" y="3399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" name="Group 60"/>
            <p:cNvGrpSpPr>
              <a:grpSpLocks/>
            </p:cNvGrpSpPr>
            <p:nvPr/>
          </p:nvGrpSpPr>
          <p:grpSpPr bwMode="auto">
            <a:xfrm>
              <a:off x="3216" y="2112"/>
              <a:ext cx="192" cy="231"/>
              <a:chOff x="2871" y="3360"/>
              <a:chExt cx="192" cy="231"/>
            </a:xfrm>
          </p:grpSpPr>
          <p:sp>
            <p:nvSpPr>
              <p:cNvPr id="30745" name="Text Box 61"/>
              <p:cNvSpPr txBox="1">
                <a:spLocks noChangeArrowheads="1"/>
              </p:cNvSpPr>
              <p:nvPr/>
            </p:nvSpPr>
            <p:spPr bwMode="auto">
              <a:xfrm>
                <a:off x="2871" y="3360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0746" name="Oval 62"/>
              <p:cNvSpPr>
                <a:spLocks noChangeArrowheads="1"/>
              </p:cNvSpPr>
              <p:nvPr/>
            </p:nvSpPr>
            <p:spPr bwMode="auto">
              <a:xfrm>
                <a:off x="2883" y="3399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0728" name="Text Box 63"/>
          <p:cNvSpPr txBox="1">
            <a:spLocks noChangeArrowheads="1"/>
          </p:cNvSpPr>
          <p:nvPr/>
        </p:nvSpPr>
        <p:spPr bwMode="auto">
          <a:xfrm>
            <a:off x="304800" y="1355725"/>
            <a:ext cx="2590800" cy="369332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Holes are attracted.</a:t>
            </a:r>
          </a:p>
        </p:txBody>
      </p:sp>
      <p:sp>
        <p:nvSpPr>
          <p:cNvPr id="30729" name="Text Box 64"/>
          <p:cNvSpPr txBox="1">
            <a:spLocks noChangeArrowheads="1"/>
          </p:cNvSpPr>
          <p:nvPr/>
        </p:nvSpPr>
        <p:spPr bwMode="auto">
          <a:xfrm>
            <a:off x="3200400" y="1371600"/>
            <a:ext cx="2590800" cy="3968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A50021"/>
                </a:solidFill>
              </a:rPr>
              <a:t>Holes are repelled.</a:t>
            </a:r>
          </a:p>
        </p:txBody>
      </p:sp>
      <p:sp>
        <p:nvSpPr>
          <p:cNvPr id="30730" name="Text Box 65"/>
          <p:cNvSpPr txBox="1">
            <a:spLocks noChangeArrowheads="1"/>
          </p:cNvSpPr>
          <p:nvPr/>
        </p:nvSpPr>
        <p:spPr bwMode="auto">
          <a:xfrm>
            <a:off x="6084280" y="1355725"/>
            <a:ext cx="2743200" cy="369332"/>
          </a:xfrm>
          <a:prstGeom prst="rect">
            <a:avLst/>
          </a:prstGeom>
          <a:solidFill>
            <a:srgbClr val="009999"/>
          </a:solid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Electrons are attracted.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93"/>
          <p:cNvSpPr txBox="1">
            <a:spLocks noChangeArrowheads="1"/>
          </p:cNvSpPr>
          <p:nvPr/>
        </p:nvSpPr>
        <p:spPr bwMode="auto">
          <a:xfrm>
            <a:off x="990600" y="76200"/>
            <a:ext cx="5181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rgbClr val="660066"/>
                </a:solidFill>
              </a:rPr>
              <a:t>Band diagram in MOS</a:t>
            </a:r>
          </a:p>
        </p:txBody>
      </p:sp>
      <p:grpSp>
        <p:nvGrpSpPr>
          <p:cNvPr id="2" name="Group 177"/>
          <p:cNvGrpSpPr>
            <a:grpSpLocks/>
          </p:cNvGrpSpPr>
          <p:nvPr/>
        </p:nvGrpSpPr>
        <p:grpSpPr bwMode="auto">
          <a:xfrm>
            <a:off x="152400" y="1143000"/>
            <a:ext cx="2895600" cy="4648200"/>
            <a:chOff x="240" y="720"/>
            <a:chExt cx="1824" cy="2928"/>
          </a:xfrm>
        </p:grpSpPr>
        <p:sp>
          <p:nvSpPr>
            <p:cNvPr id="31775" name="Line 102"/>
            <p:cNvSpPr>
              <a:spLocks noChangeShapeType="1"/>
            </p:cNvSpPr>
            <p:nvPr/>
          </p:nvSpPr>
          <p:spPr bwMode="auto">
            <a:xfrm>
              <a:off x="392" y="864"/>
              <a:ext cx="1624" cy="0"/>
            </a:xfrm>
            <a:prstGeom prst="line">
              <a:avLst/>
            </a:prstGeom>
            <a:noFill/>
            <a:ln w="25400">
              <a:solidFill>
                <a:srgbClr val="66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grpSp>
          <p:nvGrpSpPr>
            <p:cNvPr id="3" name="Group 103"/>
            <p:cNvGrpSpPr>
              <a:grpSpLocks/>
            </p:cNvGrpSpPr>
            <p:nvPr/>
          </p:nvGrpSpPr>
          <p:grpSpPr bwMode="auto">
            <a:xfrm>
              <a:off x="240" y="1280"/>
              <a:ext cx="1728" cy="2340"/>
              <a:chOff x="0" y="912"/>
              <a:chExt cx="1976" cy="3308"/>
            </a:xfrm>
          </p:grpSpPr>
          <p:grpSp>
            <p:nvGrpSpPr>
              <p:cNvPr id="4" name="Group 104"/>
              <p:cNvGrpSpPr>
                <a:grpSpLocks/>
              </p:cNvGrpSpPr>
              <p:nvPr/>
            </p:nvGrpSpPr>
            <p:grpSpPr bwMode="auto">
              <a:xfrm>
                <a:off x="0" y="3920"/>
                <a:ext cx="1976" cy="300"/>
                <a:chOff x="0" y="3984"/>
                <a:chExt cx="1976" cy="300"/>
              </a:xfrm>
            </p:grpSpPr>
            <p:sp>
              <p:nvSpPr>
                <p:cNvPr id="3180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0" y="3984"/>
                  <a:ext cx="480" cy="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 b="1">
                      <a:solidFill>
                        <a:srgbClr val="800000"/>
                      </a:solidFill>
                    </a:rPr>
                    <a:t>Metal </a:t>
                  </a:r>
                </a:p>
              </p:txBody>
            </p:sp>
            <p:sp>
              <p:nvSpPr>
                <p:cNvPr id="3180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80" y="3984"/>
                  <a:ext cx="481" cy="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800000"/>
                      </a:solidFill>
                    </a:rPr>
                    <a:t>SiO</a:t>
                  </a:r>
                  <a:r>
                    <a:rPr lang="en-US" sz="1600" b="1" baseline="-25000">
                      <a:solidFill>
                        <a:srgbClr val="800000"/>
                      </a:solidFill>
                    </a:rPr>
                    <a:t>2</a:t>
                  </a:r>
                  <a:r>
                    <a:rPr lang="en-US" sz="1600" b="1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31808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873" y="3984"/>
                  <a:ext cx="1103" cy="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 b="1">
                      <a:solidFill>
                        <a:srgbClr val="800000"/>
                      </a:solidFill>
                    </a:rPr>
                    <a:t>Semiconductor </a:t>
                  </a:r>
                </a:p>
              </p:txBody>
            </p:sp>
          </p:grpSp>
          <p:grpSp>
            <p:nvGrpSpPr>
              <p:cNvPr id="5" name="Group 108"/>
              <p:cNvGrpSpPr>
                <a:grpSpLocks/>
              </p:cNvGrpSpPr>
              <p:nvPr/>
            </p:nvGrpSpPr>
            <p:grpSpPr bwMode="auto">
              <a:xfrm>
                <a:off x="232" y="912"/>
                <a:ext cx="1736" cy="3024"/>
                <a:chOff x="232" y="912"/>
                <a:chExt cx="1736" cy="3024"/>
              </a:xfrm>
            </p:grpSpPr>
            <p:grpSp>
              <p:nvGrpSpPr>
                <p:cNvPr id="6" name="Group 109"/>
                <p:cNvGrpSpPr>
                  <a:grpSpLocks/>
                </p:cNvGrpSpPr>
                <p:nvPr/>
              </p:nvGrpSpPr>
              <p:grpSpPr bwMode="auto">
                <a:xfrm>
                  <a:off x="528" y="912"/>
                  <a:ext cx="288" cy="3024"/>
                  <a:chOff x="1584" y="912"/>
                  <a:chExt cx="288" cy="1968"/>
                </a:xfrm>
              </p:grpSpPr>
              <p:sp>
                <p:nvSpPr>
                  <p:cNvPr id="31803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912"/>
                    <a:ext cx="0" cy="1968"/>
                  </a:xfrm>
                  <a:prstGeom prst="line">
                    <a:avLst/>
                  </a:prstGeom>
                  <a:noFill/>
                  <a:ln w="25400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31804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912"/>
                    <a:ext cx="0" cy="1968"/>
                  </a:xfrm>
                  <a:prstGeom prst="line">
                    <a:avLst/>
                  </a:prstGeom>
                  <a:noFill/>
                  <a:ln w="25400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31805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912"/>
                    <a:ext cx="28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8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800000"/>
                      </a:solidFill>
                    </a:endParaRPr>
                  </a:p>
                </p:txBody>
              </p:sp>
            </p:grpSp>
            <p:sp>
              <p:nvSpPr>
                <p:cNvPr id="31796" name="Line 113"/>
                <p:cNvSpPr>
                  <a:spLocks noChangeShapeType="1"/>
                </p:cNvSpPr>
                <p:nvPr/>
              </p:nvSpPr>
              <p:spPr bwMode="auto">
                <a:xfrm>
                  <a:off x="816" y="1440"/>
                  <a:ext cx="1152" cy="0"/>
                </a:xfrm>
                <a:prstGeom prst="lin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31797" name="Line 114"/>
                <p:cNvSpPr>
                  <a:spLocks noChangeShapeType="1"/>
                </p:cNvSpPr>
                <p:nvPr/>
              </p:nvSpPr>
              <p:spPr bwMode="auto">
                <a:xfrm>
                  <a:off x="816" y="3024"/>
                  <a:ext cx="1152" cy="0"/>
                </a:xfrm>
                <a:prstGeom prst="line">
                  <a:avLst/>
                </a:prstGeom>
                <a:noFill/>
                <a:ln w="25400">
                  <a:solidFill>
                    <a:srgbClr val="8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31798" name="Line 115"/>
                <p:cNvSpPr>
                  <a:spLocks noChangeShapeType="1"/>
                </p:cNvSpPr>
                <p:nvPr/>
              </p:nvSpPr>
              <p:spPr bwMode="auto">
                <a:xfrm>
                  <a:off x="816" y="2232"/>
                  <a:ext cx="1152" cy="0"/>
                </a:xfrm>
                <a:prstGeom prst="line">
                  <a:avLst/>
                </a:prstGeom>
                <a:noFill/>
                <a:ln w="25400">
                  <a:solidFill>
                    <a:srgbClr val="8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31799" name="Line 116"/>
                <p:cNvSpPr>
                  <a:spLocks noChangeShapeType="1"/>
                </p:cNvSpPr>
                <p:nvPr/>
              </p:nvSpPr>
              <p:spPr bwMode="auto">
                <a:xfrm>
                  <a:off x="816" y="2688"/>
                  <a:ext cx="1152" cy="0"/>
                </a:xfrm>
                <a:prstGeom prst="line">
                  <a:avLst/>
                </a:prstGeom>
                <a:noFill/>
                <a:ln w="31750" cap="rnd">
                  <a:solidFill>
                    <a:srgbClr val="8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800000"/>
                    </a:solidFill>
                  </a:endParaRPr>
                </a:p>
              </p:txBody>
            </p:sp>
            <p:grpSp>
              <p:nvGrpSpPr>
                <p:cNvPr id="7" name="Group 117"/>
                <p:cNvGrpSpPr>
                  <a:grpSpLocks/>
                </p:cNvGrpSpPr>
                <p:nvPr/>
              </p:nvGrpSpPr>
              <p:grpSpPr bwMode="auto">
                <a:xfrm>
                  <a:off x="232" y="2688"/>
                  <a:ext cx="288" cy="1248"/>
                  <a:chOff x="232" y="2688"/>
                  <a:chExt cx="288" cy="1248"/>
                </a:xfrm>
              </p:grpSpPr>
              <p:sp>
                <p:nvSpPr>
                  <p:cNvPr id="31801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232" y="2688"/>
                    <a:ext cx="288" cy="124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31802" name="Line 1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2" y="2688"/>
                    <a:ext cx="27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8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31777" name="Line 120"/>
            <p:cNvSpPr>
              <a:spLocks noChangeShapeType="1"/>
            </p:cNvSpPr>
            <p:nvPr/>
          </p:nvSpPr>
          <p:spPr bwMode="auto">
            <a:xfrm>
              <a:off x="816" y="912"/>
              <a:ext cx="0" cy="368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ysDot"/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1778" name="Line 121"/>
            <p:cNvSpPr>
              <a:spLocks noChangeShapeType="1"/>
            </p:cNvSpPr>
            <p:nvPr/>
          </p:nvSpPr>
          <p:spPr bwMode="auto">
            <a:xfrm>
              <a:off x="1248" y="948"/>
              <a:ext cx="0" cy="684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prstDash val="sysDot"/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1779" name="Line 122"/>
            <p:cNvSpPr>
              <a:spLocks noChangeShapeType="1"/>
            </p:cNvSpPr>
            <p:nvPr/>
          </p:nvSpPr>
          <p:spPr bwMode="auto">
            <a:xfrm>
              <a:off x="1632" y="1008"/>
              <a:ext cx="0" cy="1528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prstDash val="sysDot"/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1780" name="Line 123"/>
            <p:cNvSpPr>
              <a:spLocks noChangeShapeType="1"/>
            </p:cNvSpPr>
            <p:nvPr/>
          </p:nvSpPr>
          <p:spPr bwMode="auto">
            <a:xfrm>
              <a:off x="560" y="937"/>
              <a:ext cx="0" cy="152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sysDot"/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1781" name="Text Box 124"/>
            <p:cNvSpPr txBox="1">
              <a:spLocks noChangeArrowheads="1"/>
            </p:cNvSpPr>
            <p:nvPr/>
          </p:nvSpPr>
          <p:spPr bwMode="auto">
            <a:xfrm>
              <a:off x="296" y="1586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l-GR">
                  <a:cs typeface="Arial" charset="0"/>
                </a:rPr>
                <a:t>φ</a:t>
              </a:r>
              <a:r>
                <a:rPr lang="en-US" baseline="-25000">
                  <a:cs typeface="Arial" charset="0"/>
                </a:rPr>
                <a:t>m</a:t>
              </a:r>
              <a:endParaRPr lang="el-GR">
                <a:cs typeface="Arial" charset="0"/>
              </a:endParaRPr>
            </a:p>
          </p:txBody>
        </p:sp>
        <p:sp>
          <p:nvSpPr>
            <p:cNvPr id="31782" name="Text Box 125"/>
            <p:cNvSpPr txBox="1">
              <a:spLocks noChangeArrowheads="1"/>
            </p:cNvSpPr>
            <p:nvPr/>
          </p:nvSpPr>
          <p:spPr bwMode="auto">
            <a:xfrm>
              <a:off x="1488" y="1230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b="1">
                  <a:cs typeface="Arial" charset="0"/>
                </a:rPr>
                <a:t>φ</a:t>
              </a:r>
              <a:r>
                <a:rPr lang="en-US" b="1" baseline="-25000">
                  <a:cs typeface="Arial" charset="0"/>
                </a:rPr>
                <a:t>si</a:t>
              </a:r>
              <a:endParaRPr lang="el-GR" b="1">
                <a:cs typeface="Arial" charset="0"/>
              </a:endParaRPr>
            </a:p>
          </p:txBody>
        </p:sp>
        <p:sp>
          <p:nvSpPr>
            <p:cNvPr id="31783" name="Text Box 126"/>
            <p:cNvSpPr txBox="1">
              <a:spLocks noChangeArrowheads="1"/>
            </p:cNvSpPr>
            <p:nvPr/>
          </p:nvSpPr>
          <p:spPr bwMode="auto">
            <a:xfrm>
              <a:off x="1752" y="1653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</a:t>
              </a:r>
              <a:r>
                <a:rPr lang="en-US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E</a:t>
              </a:r>
              <a:r>
                <a:rPr lang="en-US" sz="1800" b="1" baseline="-25000">
                  <a:solidFill>
                    <a:srgbClr val="800000"/>
                  </a:solidFill>
                  <a:cs typeface="Arial" charset="0"/>
                </a:rPr>
                <a:t>c</a:t>
              </a:r>
              <a:endParaRPr lang="el-GR" sz="1800" b="1">
                <a:solidFill>
                  <a:srgbClr val="800000"/>
                </a:solidFill>
                <a:cs typeface="Arial" charset="0"/>
              </a:endParaRPr>
            </a:p>
          </p:txBody>
        </p:sp>
        <p:sp>
          <p:nvSpPr>
            <p:cNvPr id="31784" name="Text Box 127"/>
            <p:cNvSpPr txBox="1">
              <a:spLocks noChangeArrowheads="1"/>
            </p:cNvSpPr>
            <p:nvPr/>
          </p:nvSpPr>
          <p:spPr bwMode="auto">
            <a:xfrm>
              <a:off x="1752" y="2774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</a:t>
              </a:r>
              <a:r>
                <a:rPr lang="en-US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E</a:t>
              </a:r>
              <a:r>
                <a:rPr lang="en-US" sz="1800" b="1" baseline="-25000">
                  <a:solidFill>
                    <a:srgbClr val="800000"/>
                  </a:solidFill>
                  <a:cs typeface="Arial" charset="0"/>
                </a:rPr>
                <a:t>V</a:t>
              </a:r>
              <a:endParaRPr lang="el-GR" sz="1800" b="1">
                <a:solidFill>
                  <a:srgbClr val="800000"/>
                </a:solidFill>
                <a:cs typeface="Arial" charset="0"/>
              </a:endParaRPr>
            </a:p>
          </p:txBody>
        </p:sp>
        <p:sp>
          <p:nvSpPr>
            <p:cNvPr id="31785" name="Text Box 128"/>
            <p:cNvSpPr txBox="1">
              <a:spLocks noChangeArrowheads="1"/>
            </p:cNvSpPr>
            <p:nvPr/>
          </p:nvSpPr>
          <p:spPr bwMode="auto">
            <a:xfrm>
              <a:off x="1648" y="2531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</a:t>
              </a:r>
              <a:r>
                <a:rPr lang="en-US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E</a:t>
              </a:r>
              <a:r>
                <a:rPr lang="en-US" sz="1800" b="1" baseline="-25000">
                  <a:solidFill>
                    <a:srgbClr val="800000"/>
                  </a:solidFill>
                  <a:cs typeface="Arial" charset="0"/>
                </a:rPr>
                <a:t>FP</a:t>
              </a:r>
              <a:endParaRPr lang="el-GR" sz="1800" b="1">
                <a:solidFill>
                  <a:srgbClr val="800000"/>
                </a:solidFill>
                <a:cs typeface="Arial" charset="0"/>
              </a:endParaRPr>
            </a:p>
          </p:txBody>
        </p:sp>
        <p:sp>
          <p:nvSpPr>
            <p:cNvPr id="31786" name="Text Box 129"/>
            <p:cNvSpPr txBox="1">
              <a:spLocks noChangeArrowheads="1"/>
            </p:cNvSpPr>
            <p:nvPr/>
          </p:nvSpPr>
          <p:spPr bwMode="auto">
            <a:xfrm>
              <a:off x="1712" y="2203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</a:t>
              </a:r>
              <a:r>
                <a:rPr lang="en-US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E</a:t>
              </a:r>
              <a:r>
                <a:rPr lang="en-US" sz="1800" b="1" baseline="-25000">
                  <a:solidFill>
                    <a:srgbClr val="800000"/>
                  </a:solidFill>
                  <a:cs typeface="Arial" charset="0"/>
                </a:rPr>
                <a:t>i</a:t>
              </a:r>
              <a:endParaRPr lang="el-GR" sz="1800" b="1">
                <a:solidFill>
                  <a:srgbClr val="800000"/>
                </a:solidFill>
                <a:cs typeface="Arial" charset="0"/>
              </a:endParaRPr>
            </a:p>
          </p:txBody>
        </p:sp>
        <p:grpSp>
          <p:nvGrpSpPr>
            <p:cNvPr id="8" name="Group 130"/>
            <p:cNvGrpSpPr>
              <a:grpSpLocks/>
            </p:cNvGrpSpPr>
            <p:nvPr/>
          </p:nvGrpSpPr>
          <p:grpSpPr bwMode="auto">
            <a:xfrm>
              <a:off x="432" y="2521"/>
              <a:ext cx="264" cy="899"/>
              <a:chOff x="232" y="2688"/>
              <a:chExt cx="288" cy="1248"/>
            </a:xfrm>
          </p:grpSpPr>
          <p:sp>
            <p:nvSpPr>
              <p:cNvPr id="31791" name="Rectangle 131"/>
              <p:cNvSpPr>
                <a:spLocks noChangeArrowheads="1"/>
              </p:cNvSpPr>
              <p:nvPr/>
            </p:nvSpPr>
            <p:spPr bwMode="auto">
              <a:xfrm>
                <a:off x="232" y="2688"/>
                <a:ext cx="288" cy="1248"/>
              </a:xfrm>
              <a:prstGeom prst="rect">
                <a:avLst/>
              </a:prstGeom>
              <a:pattFill prst="wdUpDiag">
                <a:fgClr>
                  <a:srgbClr val="FFCC00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1792" name="Line 132"/>
              <p:cNvSpPr>
                <a:spLocks noChangeShapeType="1"/>
              </p:cNvSpPr>
              <p:nvPr/>
            </p:nvSpPr>
            <p:spPr bwMode="auto">
              <a:xfrm flipH="1">
                <a:off x="232" y="2688"/>
                <a:ext cx="276" cy="0"/>
              </a:xfrm>
              <a:prstGeom prst="line">
                <a:avLst/>
              </a:prstGeom>
              <a:noFill/>
              <a:ln w="25400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31788" name="Text Box 133"/>
            <p:cNvSpPr txBox="1">
              <a:spLocks noChangeArrowheads="1"/>
            </p:cNvSpPr>
            <p:nvPr/>
          </p:nvSpPr>
          <p:spPr bwMode="auto">
            <a:xfrm>
              <a:off x="1080" y="113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b="1">
                  <a:cs typeface="Arial" charset="0"/>
                  <a:sym typeface="Symbol" pitchFamily="18" charset="2"/>
                </a:rPr>
                <a:t></a:t>
              </a:r>
              <a:r>
                <a:rPr lang="en-US" b="1" baseline="-25000">
                  <a:cs typeface="Arial" charset="0"/>
                </a:rPr>
                <a:t>si</a:t>
              </a:r>
              <a:endParaRPr lang="el-GR" b="1">
                <a:cs typeface="Arial" charset="0"/>
              </a:endParaRPr>
            </a:p>
          </p:txBody>
        </p:sp>
        <p:sp>
          <p:nvSpPr>
            <p:cNvPr id="31789" name="Text Box 134"/>
            <p:cNvSpPr txBox="1">
              <a:spLocks noChangeArrowheads="1"/>
            </p:cNvSpPr>
            <p:nvPr/>
          </p:nvSpPr>
          <p:spPr bwMode="auto">
            <a:xfrm>
              <a:off x="576" y="960"/>
              <a:ext cx="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800" b="1">
                  <a:cs typeface="Arial" charset="0"/>
                  <a:sym typeface="Symbol" pitchFamily="18" charset="2"/>
                </a:rPr>
                <a:t></a:t>
              </a:r>
              <a:r>
                <a:rPr lang="en-US" sz="1800" b="1" baseline="-25000">
                  <a:cs typeface="Arial" charset="0"/>
                </a:rPr>
                <a:t>siO2</a:t>
              </a:r>
              <a:endParaRPr lang="el-GR" sz="1800" b="1" baseline="-25000">
                <a:cs typeface="Arial" charset="0"/>
              </a:endParaRPr>
            </a:p>
          </p:txBody>
        </p:sp>
        <p:sp>
          <p:nvSpPr>
            <p:cNvPr id="31790" name="Rectangle 135"/>
            <p:cNvSpPr>
              <a:spLocks noChangeArrowheads="1"/>
            </p:cNvSpPr>
            <p:nvPr/>
          </p:nvSpPr>
          <p:spPr bwMode="auto">
            <a:xfrm>
              <a:off x="280" y="720"/>
              <a:ext cx="1752" cy="2928"/>
            </a:xfrm>
            <a:prstGeom prst="rect">
              <a:avLst/>
            </a:prstGeom>
            <a:noFill/>
            <a:ln w="25400">
              <a:solidFill>
                <a:srgbClr val="009900"/>
              </a:solidFill>
              <a:prstDash val="lg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9" name="Group 174"/>
          <p:cNvGrpSpPr>
            <a:grpSpLocks/>
          </p:cNvGrpSpPr>
          <p:nvPr/>
        </p:nvGrpSpPr>
        <p:grpSpPr bwMode="auto">
          <a:xfrm>
            <a:off x="3221037" y="1143000"/>
            <a:ext cx="3179763" cy="4648200"/>
            <a:chOff x="3665" y="720"/>
            <a:chExt cx="2003" cy="2928"/>
          </a:xfrm>
        </p:grpSpPr>
        <p:grpSp>
          <p:nvGrpSpPr>
            <p:cNvPr id="10" name="Group 137"/>
            <p:cNvGrpSpPr>
              <a:grpSpLocks/>
            </p:cNvGrpSpPr>
            <p:nvPr/>
          </p:nvGrpSpPr>
          <p:grpSpPr bwMode="auto">
            <a:xfrm>
              <a:off x="3667" y="3360"/>
              <a:ext cx="1376" cy="212"/>
              <a:chOff x="1928" y="3896"/>
              <a:chExt cx="1376" cy="212"/>
            </a:xfrm>
          </p:grpSpPr>
          <p:sp>
            <p:nvSpPr>
              <p:cNvPr id="31772" name="Text Box 138"/>
              <p:cNvSpPr txBox="1">
                <a:spLocks noChangeArrowheads="1"/>
              </p:cNvSpPr>
              <p:nvPr/>
            </p:nvSpPr>
            <p:spPr bwMode="auto">
              <a:xfrm>
                <a:off x="1928" y="3904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solidFill>
                      <a:srgbClr val="800000"/>
                    </a:solidFill>
                  </a:rPr>
                  <a:t>Metal </a:t>
                </a:r>
              </a:p>
            </p:txBody>
          </p:sp>
          <p:sp>
            <p:nvSpPr>
              <p:cNvPr id="31773" name="Text Box 139"/>
              <p:cNvSpPr txBox="1">
                <a:spLocks noChangeArrowheads="1"/>
              </p:cNvSpPr>
              <p:nvPr/>
            </p:nvSpPr>
            <p:spPr bwMode="auto">
              <a:xfrm>
                <a:off x="2280" y="389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800000"/>
                    </a:solidFill>
                  </a:rPr>
                  <a:t>SiO</a:t>
                </a:r>
                <a:r>
                  <a:rPr lang="en-US" sz="1600" b="1" baseline="-25000">
                    <a:solidFill>
                      <a:srgbClr val="800000"/>
                    </a:solidFill>
                  </a:rPr>
                  <a:t>2</a:t>
                </a:r>
                <a:r>
                  <a:rPr lang="en-US" sz="16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31774" name="Text Box 140"/>
              <p:cNvSpPr txBox="1">
                <a:spLocks noChangeArrowheads="1"/>
              </p:cNvSpPr>
              <p:nvPr/>
            </p:nvSpPr>
            <p:spPr bwMode="auto">
              <a:xfrm>
                <a:off x="2728" y="3896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800000"/>
                    </a:solidFill>
                  </a:rPr>
                  <a:t>P-type</a:t>
                </a:r>
              </a:p>
            </p:txBody>
          </p:sp>
        </p:grpSp>
        <p:sp>
          <p:nvSpPr>
            <p:cNvPr id="31754" name="Text Box 141"/>
            <p:cNvSpPr txBox="1">
              <a:spLocks noChangeArrowheads="1"/>
            </p:cNvSpPr>
            <p:nvPr/>
          </p:nvSpPr>
          <p:spPr bwMode="auto">
            <a:xfrm>
              <a:off x="4331" y="768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V</a:t>
              </a:r>
              <a:r>
                <a:rPr lang="en-US" sz="1800" b="1" baseline="-25000"/>
                <a:t>g </a:t>
              </a:r>
              <a:r>
                <a:rPr lang="en-US" sz="1800" b="1"/>
                <a:t>&lt; 0 </a:t>
              </a:r>
              <a:endParaRPr lang="en-US" sz="1800" b="1" baseline="-25000">
                <a:cs typeface="Arial" charset="0"/>
              </a:endParaRPr>
            </a:p>
          </p:txBody>
        </p:sp>
        <p:grpSp>
          <p:nvGrpSpPr>
            <p:cNvPr id="11" name="Group 143"/>
            <p:cNvGrpSpPr>
              <a:grpSpLocks/>
            </p:cNvGrpSpPr>
            <p:nvPr/>
          </p:nvGrpSpPr>
          <p:grpSpPr bwMode="auto">
            <a:xfrm>
              <a:off x="3803" y="2496"/>
              <a:ext cx="229" cy="864"/>
              <a:chOff x="232" y="2688"/>
              <a:chExt cx="288" cy="1248"/>
            </a:xfrm>
          </p:grpSpPr>
          <p:sp>
            <p:nvSpPr>
              <p:cNvPr id="31770" name="Rectangle 144"/>
              <p:cNvSpPr>
                <a:spLocks noChangeArrowheads="1"/>
              </p:cNvSpPr>
              <p:nvPr/>
            </p:nvSpPr>
            <p:spPr bwMode="auto">
              <a:xfrm>
                <a:off x="232" y="2688"/>
                <a:ext cx="288" cy="1248"/>
              </a:xfrm>
              <a:prstGeom prst="rect">
                <a:avLst/>
              </a:prstGeom>
              <a:pattFill prst="wdUpDiag">
                <a:fgClr>
                  <a:srgbClr val="FFCC00"/>
                </a:fgClr>
                <a:bgClr>
                  <a:schemeClr val="bg1"/>
                </a:bgClr>
              </a:pattFill>
              <a:ln w="9525">
                <a:solidFill>
                  <a:srgbClr val="FF99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Line 145"/>
              <p:cNvSpPr>
                <a:spLocks noChangeShapeType="1"/>
              </p:cNvSpPr>
              <p:nvPr/>
            </p:nvSpPr>
            <p:spPr bwMode="auto">
              <a:xfrm flipH="1">
                <a:off x="232" y="2688"/>
                <a:ext cx="276" cy="0"/>
              </a:xfrm>
              <a:prstGeom prst="line">
                <a:avLst/>
              </a:prstGeom>
              <a:noFill/>
              <a:ln w="25400">
                <a:solidFill>
                  <a:srgbClr val="FF99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6" name="Line 146"/>
            <p:cNvSpPr>
              <a:spLocks noChangeShapeType="1"/>
            </p:cNvSpPr>
            <p:nvPr/>
          </p:nvSpPr>
          <p:spPr bwMode="auto">
            <a:xfrm>
              <a:off x="4299" y="1200"/>
              <a:ext cx="0" cy="2126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147"/>
            <p:cNvSpPr>
              <a:spLocks noChangeShapeType="1"/>
            </p:cNvSpPr>
            <p:nvPr/>
          </p:nvSpPr>
          <p:spPr bwMode="auto">
            <a:xfrm>
              <a:off x="4032" y="960"/>
              <a:ext cx="19" cy="2366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152"/>
            <p:cNvSpPr>
              <a:spLocks noChangeShapeType="1"/>
            </p:cNvSpPr>
            <p:nvPr/>
          </p:nvSpPr>
          <p:spPr bwMode="auto">
            <a:xfrm>
              <a:off x="4299" y="2500"/>
              <a:ext cx="1269" cy="0"/>
            </a:xfrm>
            <a:prstGeom prst="line">
              <a:avLst/>
            </a:prstGeom>
            <a:noFill/>
            <a:ln w="31750" cap="rnd">
              <a:solidFill>
                <a:srgbClr val="8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73"/>
            <p:cNvGrpSpPr>
              <a:grpSpLocks/>
            </p:cNvGrpSpPr>
            <p:nvPr/>
          </p:nvGrpSpPr>
          <p:grpSpPr bwMode="auto">
            <a:xfrm>
              <a:off x="4318" y="1968"/>
              <a:ext cx="1282" cy="246"/>
              <a:chOff x="4318" y="2114"/>
              <a:chExt cx="1282" cy="246"/>
            </a:xfrm>
          </p:grpSpPr>
          <p:sp>
            <p:nvSpPr>
              <p:cNvPr id="31768" name="Line 151"/>
              <p:cNvSpPr>
                <a:spLocks noChangeShapeType="1"/>
              </p:cNvSpPr>
              <p:nvPr/>
            </p:nvSpPr>
            <p:spPr bwMode="auto">
              <a:xfrm>
                <a:off x="4608" y="2330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9" name="Freeform 154"/>
              <p:cNvSpPr>
                <a:spLocks/>
              </p:cNvSpPr>
              <p:nvPr/>
            </p:nvSpPr>
            <p:spPr bwMode="auto">
              <a:xfrm rot="21000000" flipV="1">
                <a:off x="4318" y="2114"/>
                <a:ext cx="364" cy="246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8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72"/>
            <p:cNvGrpSpPr>
              <a:grpSpLocks/>
            </p:cNvGrpSpPr>
            <p:nvPr/>
          </p:nvGrpSpPr>
          <p:grpSpPr bwMode="auto">
            <a:xfrm>
              <a:off x="4331" y="1543"/>
              <a:ext cx="1221" cy="246"/>
              <a:chOff x="4331" y="1543"/>
              <a:chExt cx="1221" cy="246"/>
            </a:xfrm>
          </p:grpSpPr>
          <p:sp>
            <p:nvSpPr>
              <p:cNvPr id="31766" name="Line 149"/>
              <p:cNvSpPr>
                <a:spLocks noChangeShapeType="1"/>
              </p:cNvSpPr>
              <p:nvPr/>
            </p:nvSpPr>
            <p:spPr bwMode="auto">
              <a:xfrm>
                <a:off x="4560" y="1754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7" name="Freeform 158"/>
              <p:cNvSpPr>
                <a:spLocks/>
              </p:cNvSpPr>
              <p:nvPr/>
            </p:nvSpPr>
            <p:spPr bwMode="auto">
              <a:xfrm rot="21000000" flipV="1">
                <a:off x="4331" y="1543"/>
                <a:ext cx="364" cy="246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71"/>
            <p:cNvGrpSpPr>
              <a:grpSpLocks/>
            </p:cNvGrpSpPr>
            <p:nvPr/>
          </p:nvGrpSpPr>
          <p:grpSpPr bwMode="auto">
            <a:xfrm>
              <a:off x="4310" y="2592"/>
              <a:ext cx="1290" cy="245"/>
              <a:chOff x="4310" y="2675"/>
              <a:chExt cx="1290" cy="245"/>
            </a:xfrm>
          </p:grpSpPr>
          <p:sp>
            <p:nvSpPr>
              <p:cNvPr id="31764" name="Line 150"/>
              <p:cNvSpPr>
                <a:spLocks noChangeShapeType="1"/>
              </p:cNvSpPr>
              <p:nvPr/>
            </p:nvSpPr>
            <p:spPr bwMode="auto">
              <a:xfrm>
                <a:off x="4608" y="2880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5" name="Freeform 162"/>
              <p:cNvSpPr>
                <a:spLocks/>
              </p:cNvSpPr>
              <p:nvPr/>
            </p:nvSpPr>
            <p:spPr bwMode="auto">
              <a:xfrm rot="21000000" flipV="1">
                <a:off x="4310" y="2675"/>
                <a:ext cx="364" cy="245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62" name="Line 168"/>
            <p:cNvSpPr>
              <a:spLocks noChangeShapeType="1"/>
            </p:cNvSpPr>
            <p:nvPr/>
          </p:nvSpPr>
          <p:spPr bwMode="auto">
            <a:xfrm flipH="1" flipV="1">
              <a:off x="4032" y="960"/>
              <a:ext cx="267" cy="24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Rectangle 170"/>
            <p:cNvSpPr>
              <a:spLocks noChangeArrowheads="1"/>
            </p:cNvSpPr>
            <p:nvPr/>
          </p:nvSpPr>
          <p:spPr bwMode="auto">
            <a:xfrm>
              <a:off x="3665" y="720"/>
              <a:ext cx="2003" cy="2928"/>
            </a:xfrm>
            <a:prstGeom prst="rect">
              <a:avLst/>
            </a:prstGeom>
            <a:noFill/>
            <a:ln w="25400">
              <a:solidFill>
                <a:srgbClr val="009900"/>
              </a:solidFill>
              <a:prstDash val="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51" name="Rectangle 175"/>
          <p:cNvSpPr>
            <a:spLocks noChangeArrowheads="1"/>
          </p:cNvSpPr>
          <p:nvPr/>
        </p:nvSpPr>
        <p:spPr bwMode="auto">
          <a:xfrm>
            <a:off x="6419850" y="2865438"/>
            <a:ext cx="2590800" cy="2670175"/>
          </a:xfrm>
          <a:prstGeom prst="rect">
            <a:avLst/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" indent="-114300"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lang="en-US" sz="1800" b="1">
                <a:solidFill>
                  <a:srgbClr val="800000"/>
                </a:solidFill>
                <a:sym typeface="Symbol" pitchFamily="18" charset="2"/>
              </a:rPr>
              <a:t>For </a:t>
            </a:r>
            <a:r>
              <a:rPr lang="en-US" sz="1800" b="1" baseline="-25000">
                <a:solidFill>
                  <a:srgbClr val="800000"/>
                </a:solidFill>
                <a:sym typeface="Symbol" pitchFamily="18" charset="2"/>
              </a:rPr>
              <a:t>s</a:t>
            </a:r>
            <a:r>
              <a:rPr lang="en-US" sz="1800" b="1">
                <a:solidFill>
                  <a:srgbClr val="800000"/>
                </a:solidFill>
                <a:sym typeface="Symbol" pitchFamily="18" charset="2"/>
              </a:rPr>
              <a:t>&lt;0,   	      accumulation of holes (band bends upward) for p-type substrate.</a:t>
            </a:r>
          </a:p>
          <a:p>
            <a:pPr marL="114300" indent="-114300">
              <a:spcBef>
                <a:spcPct val="20000"/>
              </a:spcBef>
              <a:spcAft>
                <a:spcPct val="15000"/>
              </a:spcAft>
              <a:buFontTx/>
              <a:buChar char="•"/>
            </a:pPr>
            <a:r>
              <a:rPr lang="en-US" sz="1800" b="1">
                <a:solidFill>
                  <a:srgbClr val="800000"/>
                </a:solidFill>
                <a:sym typeface="Symbol" pitchFamily="18" charset="2"/>
              </a:rPr>
              <a:t>For </a:t>
            </a:r>
            <a:r>
              <a:rPr lang="en-US" sz="1800" b="1" baseline="-25000">
                <a:solidFill>
                  <a:srgbClr val="800000"/>
                </a:solidFill>
                <a:sym typeface="Symbol" pitchFamily="18" charset="2"/>
              </a:rPr>
              <a:t>s </a:t>
            </a:r>
            <a:r>
              <a:rPr lang="en-US" sz="1800" b="1">
                <a:solidFill>
                  <a:srgbClr val="800000"/>
                </a:solidFill>
                <a:sym typeface="Symbol" pitchFamily="18" charset="2"/>
              </a:rPr>
              <a:t>&gt; 0,   	      accumulation of electrons for n-type substrate.</a:t>
            </a:r>
          </a:p>
        </p:txBody>
      </p:sp>
      <p:sp>
        <p:nvSpPr>
          <p:cNvPr id="31752" name="Rectangle 176"/>
          <p:cNvSpPr>
            <a:spLocks noChangeArrowheads="1"/>
          </p:cNvSpPr>
          <p:nvPr/>
        </p:nvSpPr>
        <p:spPr bwMode="auto">
          <a:xfrm>
            <a:off x="6419850" y="1162050"/>
            <a:ext cx="2590800" cy="1200150"/>
          </a:xfrm>
          <a:prstGeom prst="rect">
            <a:avLst/>
          </a:prstGeom>
          <a:noFill/>
          <a:ln w="9525">
            <a:solidFill>
              <a:srgbClr val="00FFFF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15000"/>
              </a:spcAft>
            </a:pPr>
            <a:r>
              <a:rPr lang="en-US" sz="1800" b="1">
                <a:solidFill>
                  <a:srgbClr val="C00000"/>
                </a:solidFill>
                <a:sym typeface="Symbol" pitchFamily="18" charset="2"/>
              </a:rPr>
              <a:t>When the band bends downward, </a:t>
            </a:r>
            <a:r>
              <a:rPr lang="en-US" sz="1800" b="1" baseline="-25000">
                <a:solidFill>
                  <a:srgbClr val="C00000"/>
                </a:solidFill>
                <a:sym typeface="Symbol" pitchFamily="18" charset="2"/>
              </a:rPr>
              <a:t>s</a:t>
            </a:r>
            <a:r>
              <a:rPr lang="en-US" sz="1800" b="1">
                <a:solidFill>
                  <a:srgbClr val="C00000"/>
                </a:solidFill>
                <a:sym typeface="Symbol" pitchFamily="18" charset="2"/>
              </a:rPr>
              <a:t>&gt; 0; and when it bends upward, </a:t>
            </a:r>
            <a:r>
              <a:rPr lang="en-US" sz="1800" b="1" baseline="-25000">
                <a:solidFill>
                  <a:srgbClr val="C00000"/>
                </a:solidFill>
                <a:sym typeface="Symbol" pitchFamily="18" charset="2"/>
              </a:rPr>
              <a:t>s</a:t>
            </a:r>
            <a:r>
              <a:rPr lang="en-US" sz="1800" b="1">
                <a:solidFill>
                  <a:srgbClr val="C00000"/>
                </a:solidFill>
                <a:sym typeface="Symbol" pitchFamily="18" charset="2"/>
              </a:rPr>
              <a:t>&lt; 0.</a:t>
            </a:r>
            <a:r>
              <a:rPr lang="en-US" sz="180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1800" b="1">
                <a:solidFill>
                  <a:srgbClr val="C00000"/>
                </a:solidFill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52400" y="838200"/>
            <a:ext cx="76104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200" b="1" dirty="0">
                <a:solidFill>
                  <a:srgbClr val="009900"/>
                </a:solidFill>
                <a:cs typeface="Times New Roman" pitchFamily="18" charset="0"/>
              </a:rPr>
              <a:t> For charge neutrality of the system, it is required that, </a:t>
            </a:r>
            <a:endParaRPr lang="en-US" sz="2200" b="1" dirty="0">
              <a:solidFill>
                <a:srgbClr val="009900"/>
              </a:solidFill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172328" y="1907027"/>
            <a:ext cx="106997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200" b="1" dirty="0">
                <a:solidFill>
                  <a:srgbClr val="CC3300"/>
                </a:solidFill>
              </a:rPr>
              <a:t>where </a:t>
            </a: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71450" y="2270125"/>
            <a:ext cx="8763000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168275" indent="-168275">
              <a:spcAft>
                <a:spcPct val="35000"/>
              </a:spcAft>
              <a:buFontTx/>
              <a:buChar char="•"/>
            </a:pPr>
            <a:r>
              <a:rPr lang="en-US" sz="2200" b="1" i="1" dirty="0">
                <a:solidFill>
                  <a:srgbClr val="3333CC"/>
                </a:solidFill>
              </a:rPr>
              <a:t>Q</a:t>
            </a:r>
            <a:r>
              <a:rPr lang="en-US" sz="2200" b="1" i="1" baseline="-25000" dirty="0">
                <a:solidFill>
                  <a:srgbClr val="3333CC"/>
                </a:solidFill>
              </a:rPr>
              <a:t>M</a:t>
            </a:r>
            <a:r>
              <a:rPr lang="en-US" sz="2200" b="1" dirty="0">
                <a:solidFill>
                  <a:srgbClr val="3333CC"/>
                </a:solidFill>
              </a:rPr>
              <a:t>: charges/unit area on the metal,</a:t>
            </a:r>
            <a:r>
              <a:rPr lang="en-US" sz="2200" b="1" dirty="0"/>
              <a:t> </a:t>
            </a:r>
          </a:p>
          <a:p>
            <a:pPr marL="168275" indent="-168275">
              <a:spcAft>
                <a:spcPct val="35000"/>
              </a:spcAft>
              <a:buFontTx/>
              <a:buChar char="•"/>
            </a:pPr>
            <a:r>
              <a:rPr lang="en-US" sz="2200" b="1" i="1" dirty="0" err="1"/>
              <a:t>Q</a:t>
            </a:r>
            <a:r>
              <a:rPr lang="en-US" sz="2200" b="1" i="1" baseline="-25000" dirty="0" err="1"/>
              <a:t>n</a:t>
            </a:r>
            <a:r>
              <a:rPr lang="en-US" sz="2200" b="1" dirty="0"/>
              <a:t>: electrons/unit area near the surface (inversion region) </a:t>
            </a:r>
          </a:p>
          <a:p>
            <a:pPr marL="168275" indent="-168275">
              <a:spcAft>
                <a:spcPct val="35000"/>
              </a:spcAft>
              <a:buFontTx/>
              <a:buChar char="•"/>
            </a:pPr>
            <a:r>
              <a:rPr lang="en-US" sz="2200" b="1" i="1" dirty="0" err="1">
                <a:solidFill>
                  <a:srgbClr val="FF0000"/>
                </a:solidFill>
              </a:rPr>
              <a:t>qN</a:t>
            </a:r>
            <a:r>
              <a:rPr lang="en-US" sz="2200" b="1" i="1" baseline="-25000" dirty="0" err="1">
                <a:solidFill>
                  <a:srgbClr val="FF0000"/>
                </a:solidFill>
              </a:rPr>
              <a:t>A</a:t>
            </a:r>
            <a:r>
              <a:rPr lang="en-US" sz="2200" b="1" i="1" dirty="0" err="1">
                <a:solidFill>
                  <a:srgbClr val="FF0000"/>
                </a:solidFill>
              </a:rPr>
              <a:t>W</a:t>
            </a:r>
            <a:r>
              <a:rPr lang="en-US" sz="2200" b="1" i="1" baseline="-25000" dirty="0" err="1">
                <a:solidFill>
                  <a:srgbClr val="FF0000"/>
                </a:solidFill>
              </a:rPr>
              <a:t>D</a:t>
            </a:r>
            <a:r>
              <a:rPr lang="en-US" sz="2200" b="1" dirty="0">
                <a:solidFill>
                  <a:srgbClr val="FF0000"/>
                </a:solidFill>
              </a:rPr>
              <a:t>: the ionized acceptors/unit area in the space-charge region with depletion width </a:t>
            </a:r>
          </a:p>
          <a:p>
            <a:pPr marL="168275" indent="-168275">
              <a:spcAft>
                <a:spcPct val="35000"/>
              </a:spcAft>
              <a:buFontTx/>
              <a:buChar char="•"/>
            </a:pPr>
            <a:r>
              <a:rPr lang="en-US" sz="2200" b="1" i="1" dirty="0">
                <a:solidFill>
                  <a:srgbClr val="009900"/>
                </a:solidFill>
              </a:rPr>
              <a:t>Q</a:t>
            </a:r>
            <a:r>
              <a:rPr lang="en-US" sz="2200" b="1" i="1" baseline="-25000" dirty="0">
                <a:solidFill>
                  <a:srgbClr val="009900"/>
                </a:solidFill>
              </a:rPr>
              <a:t>s</a:t>
            </a:r>
            <a:r>
              <a:rPr lang="en-US" sz="2200" b="1" dirty="0">
                <a:solidFill>
                  <a:srgbClr val="009900"/>
                </a:solidFill>
              </a:rPr>
              <a:t>: total charges/unit area in the semiconductor. 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152400" y="4465637"/>
            <a:ext cx="87630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8275" indent="-168275">
              <a:buFontTx/>
              <a:buChar char="•"/>
            </a:pPr>
            <a:r>
              <a:rPr lang="en-US" sz="2200" b="1">
                <a:solidFill>
                  <a:srgbClr val="CC3300"/>
                </a:solidFill>
              </a:rPr>
              <a:t>Clearly, in the absence of any work-function difference, the applied voltage will partly appear across the insulator and partly across the semiconductor. Thus,</a:t>
            </a:r>
          </a:p>
        </p:txBody>
      </p:sp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2117815" y="5486401"/>
          <a:ext cx="206683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647640" imgH="190440" progId="Equation.DSMT4">
                  <p:embed/>
                </p:oleObj>
              </mc:Choice>
              <mc:Fallback>
                <p:oleObj name="Equation" r:id="rId3" imgW="647640" imgH="1904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815" y="5486401"/>
                        <a:ext cx="206683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12"/>
          <p:cNvSpPr>
            <a:spLocks noChangeArrowheads="1"/>
          </p:cNvSpPr>
          <p:nvPr/>
        </p:nvSpPr>
        <p:spPr bwMode="auto">
          <a:xfrm>
            <a:off x="304800" y="6080125"/>
            <a:ext cx="82819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en-US" sz="2200" b="1"/>
              <a:t>where </a:t>
            </a:r>
            <a:r>
              <a:rPr lang="en-US" sz="2200" b="1" i="1"/>
              <a:t>V</a:t>
            </a:r>
            <a:r>
              <a:rPr lang="en-US" sz="2200" b="1" i="1" baseline="-25000"/>
              <a:t>i</a:t>
            </a:r>
            <a:r>
              <a:rPr lang="en-US" sz="2200" b="1"/>
              <a:t>, is the potential across the insulator and is given by</a:t>
            </a:r>
          </a:p>
        </p:txBody>
      </p:sp>
      <p:sp>
        <p:nvSpPr>
          <p:cNvPr id="1034" name="Rectangle 2"/>
          <p:cNvSpPr>
            <a:spLocks noChangeArrowheads="1"/>
          </p:cNvSpPr>
          <p:nvPr/>
        </p:nvSpPr>
        <p:spPr bwMode="auto">
          <a:xfrm>
            <a:off x="838200" y="90488"/>
            <a:ext cx="784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C3300"/>
                </a:solidFill>
              </a:rPr>
              <a:t>Graphical variation of potential, field, charge </a:t>
            </a:r>
            <a:endParaRPr lang="en-US" sz="2800" b="1">
              <a:solidFill>
                <a:srgbClr val="000099"/>
              </a:solidFill>
            </a:endParaRPr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5669284" y="1377072"/>
            <a:ext cx="2743200" cy="965200"/>
            <a:chOff x="1048" y="784"/>
            <a:chExt cx="1728" cy="608"/>
          </a:xfrm>
        </p:grpSpPr>
        <p:sp>
          <p:nvSpPr>
            <p:cNvPr id="12" name="Rectangle 55"/>
            <p:cNvSpPr>
              <a:spLocks noChangeArrowheads="1"/>
            </p:cNvSpPr>
            <p:nvPr/>
          </p:nvSpPr>
          <p:spPr bwMode="auto">
            <a:xfrm>
              <a:off x="1440" y="1056"/>
              <a:ext cx="528" cy="336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3599998" rev="0"/>
              </a:camera>
              <a:lightRig rig="legacyFlat3" dir="r"/>
            </a:scene3d>
            <a:sp3d extrusionH="18018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3" name="Line 56"/>
            <p:cNvSpPr>
              <a:spLocks noChangeShapeType="1"/>
            </p:cNvSpPr>
            <p:nvPr/>
          </p:nvSpPr>
          <p:spPr bwMode="auto">
            <a:xfrm flipV="1">
              <a:off x="1864" y="952"/>
              <a:ext cx="91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57"/>
            <p:cNvSpPr txBox="1">
              <a:spLocks noChangeArrowheads="1"/>
            </p:cNvSpPr>
            <p:nvPr/>
          </p:nvSpPr>
          <p:spPr bwMode="auto">
            <a:xfrm>
              <a:off x="2200" y="784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/>
                <a:t>W</a:t>
              </a:r>
              <a:r>
                <a:rPr lang="en-US" sz="2000" b="1" baseline="-25000" dirty="0"/>
                <a:t>D</a:t>
              </a:r>
            </a:p>
          </p:txBody>
        </p:sp>
        <p:sp>
          <p:nvSpPr>
            <p:cNvPr id="17" name="Line 58"/>
            <p:cNvSpPr>
              <a:spLocks noChangeShapeType="1"/>
            </p:cNvSpPr>
            <p:nvPr/>
          </p:nvSpPr>
          <p:spPr bwMode="auto">
            <a:xfrm rot="600000" flipH="1">
              <a:off x="1406" y="1200"/>
              <a:ext cx="288" cy="144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1048" y="884"/>
              <a:ext cx="4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rgbClr val="009900"/>
                  </a:solidFill>
                </a:rPr>
                <a:t>Unit area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7200" y="1393606"/>
            <a:ext cx="4648200" cy="525462"/>
            <a:chOff x="457200" y="1393606"/>
            <a:chExt cx="4648200" cy="525462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/>
          </p:nvGraphicFramePr>
          <p:xfrm>
            <a:off x="457200" y="1393606"/>
            <a:ext cx="4648200" cy="525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5" imgW="1816100" imgH="228600" progId="Equation.3">
                    <p:embed/>
                  </p:oleObj>
                </mc:Choice>
                <mc:Fallback>
                  <p:oleObj name="Equation" r:id="rId5" imgW="18161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1393606"/>
                          <a:ext cx="4648200" cy="525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2647072" y="1415882"/>
              <a:ext cx="118872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77992" y="1876864"/>
            <a:ext cx="3625952" cy="762000"/>
            <a:chOff x="3877992" y="1876864"/>
            <a:chExt cx="3625952" cy="7620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877992" y="1876864"/>
              <a:ext cx="3352800" cy="762000"/>
            </a:xfrm>
            <a:prstGeom prst="lin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 noChangeAspect="1"/>
            </p:cNvCxnSpPr>
            <p:nvPr/>
          </p:nvCxnSpPr>
          <p:spPr>
            <a:xfrm rot="5400000" flipH="1" flipV="1">
              <a:off x="7229624" y="2342272"/>
              <a:ext cx="274320" cy="274320"/>
            </a:xfrm>
            <a:prstGeom prst="straightConnector1">
              <a:avLst/>
            </a:prstGeom>
            <a:ln w="25400">
              <a:solidFill>
                <a:srgbClr val="CC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066800" y="152400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C3300"/>
                </a:solidFill>
              </a:rPr>
              <a:t>Graphical variation of potential, field, charge </a:t>
            </a:r>
            <a:endParaRPr lang="en-US" sz="2800" b="1">
              <a:solidFill>
                <a:srgbClr val="000099"/>
              </a:solidFill>
            </a:endParaRPr>
          </a:p>
        </p:txBody>
      </p:sp>
      <p:grpSp>
        <p:nvGrpSpPr>
          <p:cNvPr id="16387" name="Group 217"/>
          <p:cNvGrpSpPr>
            <a:grpSpLocks/>
          </p:cNvGrpSpPr>
          <p:nvPr/>
        </p:nvGrpSpPr>
        <p:grpSpPr bwMode="auto">
          <a:xfrm>
            <a:off x="228600" y="776288"/>
            <a:ext cx="2381250" cy="5934075"/>
            <a:chOff x="228" y="489"/>
            <a:chExt cx="1500" cy="3738"/>
          </a:xfrm>
        </p:grpSpPr>
        <p:grpSp>
          <p:nvGrpSpPr>
            <p:cNvPr id="16414" name="Group 188"/>
            <p:cNvGrpSpPr>
              <a:grpSpLocks/>
            </p:cNvGrpSpPr>
            <p:nvPr/>
          </p:nvGrpSpPr>
          <p:grpSpPr bwMode="auto">
            <a:xfrm>
              <a:off x="228" y="2976"/>
              <a:ext cx="1452" cy="1251"/>
              <a:chOff x="1620" y="2832"/>
              <a:chExt cx="1452" cy="1251"/>
            </a:xfrm>
          </p:grpSpPr>
          <p:sp>
            <p:nvSpPr>
              <p:cNvPr id="16447" name="Freeform 149"/>
              <p:cNvSpPr>
                <a:spLocks/>
              </p:cNvSpPr>
              <p:nvPr/>
            </p:nvSpPr>
            <p:spPr bwMode="auto">
              <a:xfrm>
                <a:off x="1728" y="3120"/>
                <a:ext cx="912" cy="720"/>
              </a:xfrm>
              <a:custGeom>
                <a:avLst/>
                <a:gdLst>
                  <a:gd name="T0" fmla="*/ 0 w 672"/>
                  <a:gd name="T1" fmla="*/ 13 h 440"/>
                  <a:gd name="T2" fmla="*/ 326 w 672"/>
                  <a:gd name="T3" fmla="*/ 13 h 440"/>
                  <a:gd name="T4" fmla="*/ 391 w 672"/>
                  <a:gd name="T5" fmla="*/ 92 h 440"/>
                  <a:gd name="T6" fmla="*/ 456 w 672"/>
                  <a:gd name="T7" fmla="*/ 249 h 440"/>
                  <a:gd name="T8" fmla="*/ 586 w 672"/>
                  <a:gd name="T9" fmla="*/ 563 h 440"/>
                  <a:gd name="T10" fmla="*/ 912 w 672"/>
                  <a:gd name="T11" fmla="*/ 720 h 4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2"/>
                  <a:gd name="T19" fmla="*/ 0 h 440"/>
                  <a:gd name="T20" fmla="*/ 672 w 672"/>
                  <a:gd name="T21" fmla="*/ 440 h 4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2" h="440">
                    <a:moveTo>
                      <a:pt x="0" y="8"/>
                    </a:moveTo>
                    <a:cubicBezTo>
                      <a:pt x="96" y="4"/>
                      <a:pt x="192" y="0"/>
                      <a:pt x="240" y="8"/>
                    </a:cubicBezTo>
                    <a:cubicBezTo>
                      <a:pt x="288" y="16"/>
                      <a:pt x="272" y="32"/>
                      <a:pt x="288" y="56"/>
                    </a:cubicBezTo>
                    <a:cubicBezTo>
                      <a:pt x="304" y="80"/>
                      <a:pt x="312" y="104"/>
                      <a:pt x="336" y="152"/>
                    </a:cubicBezTo>
                    <a:cubicBezTo>
                      <a:pt x="360" y="200"/>
                      <a:pt x="376" y="296"/>
                      <a:pt x="432" y="344"/>
                    </a:cubicBezTo>
                    <a:cubicBezTo>
                      <a:pt x="488" y="392"/>
                      <a:pt x="580" y="416"/>
                      <a:pt x="672" y="440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8" name="Text Box 151"/>
              <p:cNvSpPr txBox="1">
                <a:spLocks noChangeArrowheads="1"/>
              </p:cNvSpPr>
              <p:nvPr/>
            </p:nvSpPr>
            <p:spPr bwMode="auto">
              <a:xfrm>
                <a:off x="2304" y="2880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Potential</a:t>
                </a:r>
              </a:p>
            </p:txBody>
          </p:sp>
          <p:sp>
            <p:nvSpPr>
              <p:cNvPr id="16449" name="Line 154"/>
              <p:cNvSpPr>
                <a:spLocks noChangeShapeType="1"/>
              </p:cNvSpPr>
              <p:nvPr/>
            </p:nvSpPr>
            <p:spPr bwMode="auto">
              <a:xfrm flipH="1">
                <a:off x="1857" y="3672"/>
                <a:ext cx="4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0" name="Text Box 156"/>
              <p:cNvSpPr txBox="1">
                <a:spLocks noChangeArrowheads="1"/>
              </p:cNvSpPr>
              <p:nvPr/>
            </p:nvSpPr>
            <p:spPr bwMode="auto">
              <a:xfrm>
                <a:off x="1806" y="3270"/>
                <a:ext cx="3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009900"/>
                    </a:solidFill>
                  </a:rPr>
                  <a:t>V</a:t>
                </a:r>
                <a:r>
                  <a:rPr lang="en-US" b="1" baseline="-25000">
                    <a:solidFill>
                      <a:srgbClr val="009900"/>
                    </a:solidFill>
                  </a:rPr>
                  <a:t>ox</a:t>
                </a:r>
              </a:p>
            </p:txBody>
          </p:sp>
          <p:sp>
            <p:nvSpPr>
              <p:cNvPr id="16451" name="Text Box 158"/>
              <p:cNvSpPr txBox="1">
                <a:spLocks noChangeArrowheads="1"/>
              </p:cNvSpPr>
              <p:nvPr/>
            </p:nvSpPr>
            <p:spPr bwMode="auto">
              <a:xfrm>
                <a:off x="2016" y="3609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33CC"/>
                    </a:solidFill>
                    <a:sym typeface="Symbol" pitchFamily="18" charset="2"/>
                  </a:rPr>
                  <a:t></a:t>
                </a:r>
                <a:r>
                  <a:rPr lang="en-US" sz="1600" b="1" baseline="-25000">
                    <a:solidFill>
                      <a:srgbClr val="0033CC"/>
                    </a:solidFill>
                    <a:sym typeface="Symbol" pitchFamily="18" charset="2"/>
                  </a:rPr>
                  <a:t>S</a:t>
                </a:r>
              </a:p>
            </p:txBody>
          </p:sp>
          <p:sp>
            <p:nvSpPr>
              <p:cNvPr id="16452" name="Line 159"/>
              <p:cNvSpPr>
                <a:spLocks noChangeShapeType="1"/>
              </p:cNvSpPr>
              <p:nvPr/>
            </p:nvSpPr>
            <p:spPr bwMode="auto">
              <a:xfrm>
                <a:off x="2256" y="3669"/>
                <a:ext cx="0" cy="15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 type="arrow" w="sm" len="sm"/>
                <a:tailEnd type="arrow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53" name="Group 162"/>
              <p:cNvGrpSpPr>
                <a:grpSpLocks/>
              </p:cNvGrpSpPr>
              <p:nvPr/>
            </p:nvGrpSpPr>
            <p:grpSpPr bwMode="auto">
              <a:xfrm>
                <a:off x="1620" y="3147"/>
                <a:ext cx="288" cy="681"/>
                <a:chOff x="1620" y="3147"/>
                <a:chExt cx="288" cy="681"/>
              </a:xfrm>
            </p:grpSpPr>
            <p:sp>
              <p:nvSpPr>
                <p:cNvPr id="16464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620" y="3405"/>
                  <a:ext cx="2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b="1">
                      <a:solidFill>
                        <a:srgbClr val="FF0000"/>
                      </a:solidFill>
                    </a:rPr>
                    <a:t>V</a:t>
                  </a:r>
                </a:p>
              </p:txBody>
            </p:sp>
            <p:sp>
              <p:nvSpPr>
                <p:cNvPr id="16465" name="Line 160"/>
                <p:cNvSpPr>
                  <a:spLocks noChangeShapeType="1"/>
                </p:cNvSpPr>
                <p:nvPr/>
              </p:nvSpPr>
              <p:spPr bwMode="auto">
                <a:xfrm>
                  <a:off x="1764" y="3147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 type="arrow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66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1755" y="3598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 type="arrow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54" name="Line 165"/>
              <p:cNvSpPr>
                <a:spLocks noChangeShapeType="1"/>
              </p:cNvSpPr>
              <p:nvPr/>
            </p:nvSpPr>
            <p:spPr bwMode="auto">
              <a:xfrm>
                <a:off x="1932" y="313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5" name="Line 166"/>
              <p:cNvSpPr>
                <a:spLocks noChangeShapeType="1"/>
              </p:cNvSpPr>
              <p:nvPr/>
            </p:nvSpPr>
            <p:spPr bwMode="auto">
              <a:xfrm flipV="1">
                <a:off x="1929" y="345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6" name="Text Box 167"/>
              <p:cNvSpPr txBox="1">
                <a:spLocks noChangeArrowheads="1"/>
              </p:cNvSpPr>
              <p:nvPr/>
            </p:nvSpPr>
            <p:spPr bwMode="auto">
              <a:xfrm>
                <a:off x="2190" y="3852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</a:t>
                </a:r>
              </a:p>
            </p:txBody>
          </p:sp>
          <p:sp>
            <p:nvSpPr>
              <p:cNvPr id="16457" name="Line 168"/>
              <p:cNvSpPr>
                <a:spLocks noChangeShapeType="1"/>
              </p:cNvSpPr>
              <p:nvPr/>
            </p:nvSpPr>
            <p:spPr bwMode="auto">
              <a:xfrm>
                <a:off x="2640" y="3774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8" name="Line 169"/>
              <p:cNvSpPr>
                <a:spLocks noChangeShapeType="1"/>
              </p:cNvSpPr>
              <p:nvPr/>
            </p:nvSpPr>
            <p:spPr bwMode="auto">
              <a:xfrm>
                <a:off x="2064" y="3792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59" name="Group 171"/>
              <p:cNvGrpSpPr>
                <a:grpSpLocks/>
              </p:cNvGrpSpPr>
              <p:nvPr/>
            </p:nvGrpSpPr>
            <p:grpSpPr bwMode="auto">
              <a:xfrm>
                <a:off x="1680" y="2832"/>
                <a:ext cx="1392" cy="1122"/>
                <a:chOff x="1680" y="2832"/>
                <a:chExt cx="1392" cy="1122"/>
              </a:xfrm>
            </p:grpSpPr>
            <p:grpSp>
              <p:nvGrpSpPr>
                <p:cNvPr id="16460" name="Group 157"/>
                <p:cNvGrpSpPr>
                  <a:grpSpLocks/>
                </p:cNvGrpSpPr>
                <p:nvPr/>
              </p:nvGrpSpPr>
              <p:grpSpPr bwMode="auto">
                <a:xfrm>
                  <a:off x="1680" y="2832"/>
                  <a:ext cx="1248" cy="1008"/>
                  <a:chOff x="1680" y="3216"/>
                  <a:chExt cx="1248" cy="624"/>
                </a:xfrm>
              </p:grpSpPr>
              <p:sp>
                <p:nvSpPr>
                  <p:cNvPr id="16462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3840"/>
                    <a:ext cx="124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CC3300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63" name="Line 1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04" y="3216"/>
                    <a:ext cx="0" cy="624"/>
                  </a:xfrm>
                  <a:prstGeom prst="line">
                    <a:avLst/>
                  </a:prstGeom>
                  <a:noFill/>
                  <a:ln w="25400">
                    <a:solidFill>
                      <a:srgbClr val="CC3300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61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2880" y="3723"/>
                  <a:ext cx="19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/>
                    <a:t>x</a:t>
                  </a:r>
                </a:p>
              </p:txBody>
            </p:sp>
          </p:grpSp>
        </p:grpSp>
        <p:grpSp>
          <p:nvGrpSpPr>
            <p:cNvPr id="16415" name="Group 215"/>
            <p:cNvGrpSpPr>
              <a:grpSpLocks/>
            </p:cNvGrpSpPr>
            <p:nvPr/>
          </p:nvGrpSpPr>
          <p:grpSpPr bwMode="auto">
            <a:xfrm>
              <a:off x="336" y="1920"/>
              <a:ext cx="1392" cy="1044"/>
              <a:chOff x="288" y="2169"/>
              <a:chExt cx="1392" cy="1044"/>
            </a:xfrm>
          </p:grpSpPr>
          <p:grpSp>
            <p:nvGrpSpPr>
              <p:cNvPr id="16434" name="Group 173"/>
              <p:cNvGrpSpPr>
                <a:grpSpLocks/>
              </p:cNvGrpSpPr>
              <p:nvPr/>
            </p:nvGrpSpPr>
            <p:grpSpPr bwMode="auto">
              <a:xfrm>
                <a:off x="288" y="2235"/>
                <a:ext cx="1248" cy="749"/>
                <a:chOff x="1680" y="3216"/>
                <a:chExt cx="1248" cy="624"/>
              </a:xfrm>
            </p:grpSpPr>
            <p:sp>
              <p:nvSpPr>
                <p:cNvPr id="16445" name="Line 174"/>
                <p:cNvSpPr>
                  <a:spLocks noChangeShapeType="1"/>
                </p:cNvSpPr>
                <p:nvPr/>
              </p:nvSpPr>
              <p:spPr bwMode="auto">
                <a:xfrm>
                  <a:off x="1680" y="3840"/>
                  <a:ext cx="1248" cy="0"/>
                </a:xfrm>
                <a:prstGeom prst="line">
                  <a:avLst/>
                </a:prstGeom>
                <a:noFill/>
                <a:ln w="25400">
                  <a:solidFill>
                    <a:srgbClr val="CC33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6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304" y="3216"/>
                  <a:ext cx="0" cy="624"/>
                </a:xfrm>
                <a:prstGeom prst="line">
                  <a:avLst/>
                </a:prstGeom>
                <a:noFill/>
                <a:ln w="25400">
                  <a:solidFill>
                    <a:srgbClr val="CC33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35" name="Text Box 176"/>
              <p:cNvSpPr txBox="1">
                <a:spLocks noChangeArrowheads="1"/>
              </p:cNvSpPr>
              <p:nvPr/>
            </p:nvSpPr>
            <p:spPr bwMode="auto">
              <a:xfrm>
                <a:off x="1488" y="2862"/>
                <a:ext cx="19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x</a:t>
                </a:r>
              </a:p>
            </p:txBody>
          </p:sp>
          <p:grpSp>
            <p:nvGrpSpPr>
              <p:cNvPr id="16436" name="Group 182"/>
              <p:cNvGrpSpPr>
                <a:grpSpLocks/>
              </p:cNvGrpSpPr>
              <p:nvPr/>
            </p:nvGrpSpPr>
            <p:grpSpPr bwMode="auto">
              <a:xfrm>
                <a:off x="720" y="2565"/>
                <a:ext cx="192" cy="415"/>
                <a:chOff x="1968" y="2250"/>
                <a:chExt cx="336" cy="415"/>
              </a:xfrm>
            </p:grpSpPr>
            <p:sp>
              <p:nvSpPr>
                <p:cNvPr id="16443" name="Line 178"/>
                <p:cNvSpPr>
                  <a:spLocks noChangeShapeType="1"/>
                </p:cNvSpPr>
                <p:nvPr/>
              </p:nvSpPr>
              <p:spPr bwMode="auto">
                <a:xfrm>
                  <a:off x="1968" y="2250"/>
                  <a:ext cx="0" cy="4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44" name="Line 179"/>
                <p:cNvSpPr>
                  <a:spLocks noChangeShapeType="1"/>
                </p:cNvSpPr>
                <p:nvPr/>
              </p:nvSpPr>
              <p:spPr bwMode="auto">
                <a:xfrm>
                  <a:off x="1968" y="2256"/>
                  <a:ext cx="33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37" name="Line 180"/>
              <p:cNvSpPr>
                <a:spLocks noChangeShapeType="1"/>
              </p:cNvSpPr>
              <p:nvPr/>
            </p:nvSpPr>
            <p:spPr bwMode="auto">
              <a:xfrm>
                <a:off x="921" y="2571"/>
                <a:ext cx="57" cy="28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8" name="Line 181"/>
              <p:cNvSpPr>
                <a:spLocks noChangeShapeType="1"/>
              </p:cNvSpPr>
              <p:nvPr/>
            </p:nvSpPr>
            <p:spPr bwMode="auto">
              <a:xfrm>
                <a:off x="969" y="2847"/>
                <a:ext cx="288" cy="144"/>
              </a:xfrm>
              <a:prstGeom prst="line">
                <a:avLst/>
              </a:prstGeom>
              <a:noFill/>
              <a:ln w="25400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9" name="Text Box 183"/>
              <p:cNvSpPr txBox="1">
                <a:spLocks noChangeArrowheads="1"/>
              </p:cNvSpPr>
              <p:nvPr/>
            </p:nvSpPr>
            <p:spPr bwMode="auto">
              <a:xfrm>
                <a:off x="789" y="2982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</a:t>
                </a:r>
              </a:p>
            </p:txBody>
          </p:sp>
          <p:sp>
            <p:nvSpPr>
              <p:cNvPr id="16440" name="Text Box 184"/>
              <p:cNvSpPr txBox="1">
                <a:spLocks noChangeArrowheads="1"/>
              </p:cNvSpPr>
              <p:nvPr/>
            </p:nvSpPr>
            <p:spPr bwMode="auto">
              <a:xfrm>
                <a:off x="480" y="2169"/>
                <a:ext cx="4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E (x)</a:t>
                </a:r>
              </a:p>
            </p:txBody>
          </p:sp>
          <p:sp>
            <p:nvSpPr>
              <p:cNvPr id="16441" name="Text Box 185"/>
              <p:cNvSpPr txBox="1">
                <a:spLocks noChangeArrowheads="1"/>
              </p:cNvSpPr>
              <p:nvPr/>
            </p:nvSpPr>
            <p:spPr bwMode="auto">
              <a:xfrm>
                <a:off x="873" y="2415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FF0000"/>
                    </a:solidFill>
                  </a:rPr>
                  <a:t>|Q</a:t>
                </a:r>
                <a:r>
                  <a:rPr lang="en-US" b="1" baseline="-25000">
                    <a:solidFill>
                      <a:srgbClr val="FF0000"/>
                    </a:solidFill>
                  </a:rPr>
                  <a:t>s</a:t>
                </a:r>
                <a:r>
                  <a:rPr lang="en-US" b="1">
                    <a:solidFill>
                      <a:srgbClr val="FF0000"/>
                    </a:solidFill>
                  </a:rPr>
                  <a:t>|</a:t>
                </a:r>
                <a:r>
                  <a:rPr lang="en-US" b="1"/>
                  <a:t>/</a:t>
                </a:r>
                <a:r>
                  <a:rPr lang="en-US" b="1">
                    <a:solidFill>
                      <a:schemeClr val="accent2"/>
                    </a:solidFill>
                    <a:sym typeface="Symbol" pitchFamily="18" charset="2"/>
                  </a:rPr>
                  <a:t></a:t>
                </a:r>
                <a:r>
                  <a:rPr lang="en-US" b="1" baseline="-25000">
                    <a:solidFill>
                      <a:schemeClr val="accent2"/>
                    </a:solidFill>
                    <a:sym typeface="Symbol" pitchFamily="18" charset="2"/>
                  </a:rPr>
                  <a:t>s</a:t>
                </a:r>
                <a:endParaRPr 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442" name="Line 186"/>
              <p:cNvSpPr>
                <a:spLocks noChangeShapeType="1"/>
              </p:cNvSpPr>
              <p:nvPr/>
            </p:nvSpPr>
            <p:spPr bwMode="auto">
              <a:xfrm>
                <a:off x="1257" y="2937"/>
                <a:ext cx="0" cy="96"/>
              </a:xfrm>
              <a:prstGeom prst="line">
                <a:avLst/>
              </a:prstGeom>
              <a:noFill/>
              <a:ln w="254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6" name="Group 216"/>
            <p:cNvGrpSpPr>
              <a:grpSpLocks/>
            </p:cNvGrpSpPr>
            <p:nvPr/>
          </p:nvGrpSpPr>
          <p:grpSpPr bwMode="auto">
            <a:xfrm>
              <a:off x="336" y="489"/>
              <a:ext cx="1392" cy="1431"/>
              <a:chOff x="288" y="585"/>
              <a:chExt cx="1392" cy="1431"/>
            </a:xfrm>
          </p:grpSpPr>
          <p:grpSp>
            <p:nvGrpSpPr>
              <p:cNvPr id="16417" name="Group 191"/>
              <p:cNvGrpSpPr>
                <a:grpSpLocks/>
              </p:cNvGrpSpPr>
              <p:nvPr/>
            </p:nvGrpSpPr>
            <p:grpSpPr bwMode="auto">
              <a:xfrm>
                <a:off x="288" y="699"/>
                <a:ext cx="1248" cy="749"/>
                <a:chOff x="1680" y="3216"/>
                <a:chExt cx="1248" cy="624"/>
              </a:xfrm>
            </p:grpSpPr>
            <p:sp>
              <p:nvSpPr>
                <p:cNvPr id="16432" name="Line 192"/>
                <p:cNvSpPr>
                  <a:spLocks noChangeShapeType="1"/>
                </p:cNvSpPr>
                <p:nvPr/>
              </p:nvSpPr>
              <p:spPr bwMode="auto">
                <a:xfrm>
                  <a:off x="1680" y="3840"/>
                  <a:ext cx="1248" cy="0"/>
                </a:xfrm>
                <a:prstGeom prst="line">
                  <a:avLst/>
                </a:prstGeom>
                <a:noFill/>
                <a:ln w="25400">
                  <a:solidFill>
                    <a:srgbClr val="CC33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33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304" y="3216"/>
                  <a:ext cx="0" cy="624"/>
                </a:xfrm>
                <a:prstGeom prst="line">
                  <a:avLst/>
                </a:prstGeom>
                <a:noFill/>
                <a:ln w="25400">
                  <a:solidFill>
                    <a:srgbClr val="CC3300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18" name="Text Box 194"/>
              <p:cNvSpPr txBox="1">
                <a:spLocks noChangeArrowheads="1"/>
              </p:cNvSpPr>
              <p:nvPr/>
            </p:nvSpPr>
            <p:spPr bwMode="auto">
              <a:xfrm>
                <a:off x="1488" y="1326"/>
                <a:ext cx="19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x</a:t>
                </a:r>
              </a:p>
            </p:txBody>
          </p:sp>
          <p:sp>
            <p:nvSpPr>
              <p:cNvPr id="16419" name="Line 198"/>
              <p:cNvSpPr>
                <a:spLocks noChangeShapeType="1"/>
              </p:cNvSpPr>
              <p:nvPr/>
            </p:nvSpPr>
            <p:spPr bwMode="auto">
              <a:xfrm>
                <a:off x="921" y="1035"/>
                <a:ext cx="57" cy="288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199"/>
              <p:cNvSpPr>
                <a:spLocks noChangeShapeType="1"/>
              </p:cNvSpPr>
              <p:nvPr/>
            </p:nvSpPr>
            <p:spPr bwMode="auto">
              <a:xfrm>
                <a:off x="969" y="1311"/>
                <a:ext cx="288" cy="144"/>
              </a:xfrm>
              <a:prstGeom prst="line">
                <a:avLst/>
              </a:prstGeom>
              <a:noFill/>
              <a:ln w="25400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Text Box 200"/>
              <p:cNvSpPr txBox="1">
                <a:spLocks noChangeArrowheads="1"/>
              </p:cNvSpPr>
              <p:nvPr/>
            </p:nvSpPr>
            <p:spPr bwMode="auto">
              <a:xfrm>
                <a:off x="720" y="1449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</a:t>
                </a:r>
              </a:p>
            </p:txBody>
          </p:sp>
          <p:sp>
            <p:nvSpPr>
              <p:cNvPr id="16422" name="Text Box 201"/>
              <p:cNvSpPr txBox="1">
                <a:spLocks noChangeArrowheads="1"/>
              </p:cNvSpPr>
              <p:nvPr/>
            </p:nvSpPr>
            <p:spPr bwMode="auto">
              <a:xfrm>
                <a:off x="912" y="585"/>
                <a:ext cx="4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ym typeface="Symbol" pitchFamily="18" charset="2"/>
                  </a:rPr>
                  <a:t></a:t>
                </a:r>
                <a:r>
                  <a:rPr lang="en-US" b="1"/>
                  <a:t> (x)</a:t>
                </a:r>
              </a:p>
            </p:txBody>
          </p:sp>
          <p:sp>
            <p:nvSpPr>
              <p:cNvPr id="16423" name="Text Box 202"/>
              <p:cNvSpPr txBox="1">
                <a:spLocks noChangeArrowheads="1"/>
              </p:cNvSpPr>
              <p:nvPr/>
            </p:nvSpPr>
            <p:spPr bwMode="auto">
              <a:xfrm>
                <a:off x="873" y="879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FF0000"/>
                    </a:solidFill>
                  </a:rPr>
                  <a:t>|Q</a:t>
                </a:r>
                <a:r>
                  <a:rPr lang="en-US" b="1" baseline="-25000">
                    <a:solidFill>
                      <a:srgbClr val="FF0000"/>
                    </a:solidFill>
                  </a:rPr>
                  <a:t>s</a:t>
                </a:r>
                <a:r>
                  <a:rPr lang="en-US" b="1">
                    <a:solidFill>
                      <a:srgbClr val="FF0000"/>
                    </a:solidFill>
                  </a:rPr>
                  <a:t>|</a:t>
                </a:r>
                <a:r>
                  <a:rPr lang="en-US" b="1"/>
                  <a:t>/</a:t>
                </a:r>
                <a:r>
                  <a:rPr lang="en-US" b="1">
                    <a:solidFill>
                      <a:schemeClr val="accent2"/>
                    </a:solidFill>
                    <a:sym typeface="Symbol" pitchFamily="18" charset="2"/>
                  </a:rPr>
                  <a:t></a:t>
                </a:r>
                <a:r>
                  <a:rPr lang="en-US" b="1" baseline="-25000">
                    <a:solidFill>
                      <a:schemeClr val="accent2"/>
                    </a:solidFill>
                    <a:sym typeface="Symbol" pitchFamily="18" charset="2"/>
                  </a:rPr>
                  <a:t>s</a:t>
                </a:r>
                <a:endParaRPr lang="en-US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424" name="Line 203"/>
              <p:cNvSpPr>
                <a:spLocks noChangeShapeType="1"/>
              </p:cNvSpPr>
              <p:nvPr/>
            </p:nvSpPr>
            <p:spPr bwMode="auto">
              <a:xfrm>
                <a:off x="1257" y="1401"/>
                <a:ext cx="0" cy="96"/>
              </a:xfrm>
              <a:prstGeom prst="line">
                <a:avLst/>
              </a:prstGeom>
              <a:noFill/>
              <a:ln w="25400">
                <a:solidFill>
                  <a:srgbClr val="6600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Rectangle 205"/>
              <p:cNvSpPr>
                <a:spLocks noChangeArrowheads="1"/>
              </p:cNvSpPr>
              <p:nvPr/>
            </p:nvSpPr>
            <p:spPr bwMode="auto">
              <a:xfrm>
                <a:off x="528" y="1053"/>
                <a:ext cx="192" cy="384"/>
              </a:xfrm>
              <a:prstGeom prst="rect">
                <a:avLst/>
              </a:prstGeom>
              <a:pattFill prst="dkDnDiag">
                <a:fgClr>
                  <a:srgbClr val="FF0000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6" name="Rectangle 206"/>
              <p:cNvSpPr>
                <a:spLocks noChangeArrowheads="1"/>
              </p:cNvSpPr>
              <p:nvPr/>
            </p:nvSpPr>
            <p:spPr bwMode="auto">
              <a:xfrm>
                <a:off x="933" y="1440"/>
                <a:ext cx="96" cy="384"/>
              </a:xfrm>
              <a:prstGeom prst="rect">
                <a:avLst/>
              </a:prstGeom>
              <a:pattFill prst="dkDnDiag">
                <a:fgClr>
                  <a:srgbClr val="009900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Rectangle 207"/>
              <p:cNvSpPr>
                <a:spLocks noChangeArrowheads="1"/>
              </p:cNvSpPr>
              <p:nvPr/>
            </p:nvSpPr>
            <p:spPr bwMode="auto">
              <a:xfrm>
                <a:off x="1008" y="1440"/>
                <a:ext cx="240" cy="144"/>
              </a:xfrm>
              <a:prstGeom prst="rect">
                <a:avLst/>
              </a:prstGeom>
              <a:pattFill prst="dkUpDiag">
                <a:fgClr>
                  <a:srgbClr val="3333CC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8" name="Text Box 208"/>
              <p:cNvSpPr txBox="1">
                <a:spLocks noChangeArrowheads="1"/>
              </p:cNvSpPr>
              <p:nvPr/>
            </p:nvSpPr>
            <p:spPr bwMode="auto">
              <a:xfrm>
                <a:off x="432" y="825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ym typeface="Symbol" pitchFamily="18" charset="2"/>
                  </a:rPr>
                  <a:t>Q</a:t>
                </a:r>
                <a:r>
                  <a:rPr lang="en-US" b="1" baseline="-25000">
                    <a:sym typeface="Symbol" pitchFamily="18" charset="2"/>
                  </a:rPr>
                  <a:t>M</a:t>
                </a:r>
                <a:endParaRPr lang="en-US" b="1" baseline="-25000"/>
              </a:p>
            </p:txBody>
          </p:sp>
          <p:sp>
            <p:nvSpPr>
              <p:cNvPr id="16429" name="Text Box 210"/>
              <p:cNvSpPr txBox="1">
                <a:spLocks noChangeArrowheads="1"/>
              </p:cNvSpPr>
              <p:nvPr/>
            </p:nvSpPr>
            <p:spPr bwMode="auto">
              <a:xfrm>
                <a:off x="816" y="1785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ym typeface="Symbol" pitchFamily="18" charset="2"/>
                  </a:rPr>
                  <a:t>- Q</a:t>
                </a:r>
                <a:r>
                  <a:rPr lang="en-US" b="1" baseline="-25000">
                    <a:sym typeface="Symbol" pitchFamily="18" charset="2"/>
                  </a:rPr>
                  <a:t>n</a:t>
                </a:r>
                <a:endParaRPr lang="en-US" b="1" baseline="-25000"/>
              </a:p>
            </p:txBody>
          </p:sp>
          <p:sp>
            <p:nvSpPr>
              <p:cNvPr id="16430" name="Text Box 211"/>
              <p:cNvSpPr txBox="1">
                <a:spLocks noChangeArrowheads="1"/>
              </p:cNvSpPr>
              <p:nvPr/>
            </p:nvSpPr>
            <p:spPr bwMode="auto">
              <a:xfrm>
                <a:off x="1104" y="1488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ym typeface="Symbol" pitchFamily="18" charset="2"/>
                  </a:rPr>
                  <a:t>- qN</a:t>
                </a:r>
                <a:r>
                  <a:rPr lang="en-US" b="1" baseline="-25000">
                    <a:sym typeface="Symbol" pitchFamily="18" charset="2"/>
                  </a:rPr>
                  <a:t>A</a:t>
                </a:r>
                <a:endParaRPr lang="en-US" b="1" baseline="-25000"/>
              </a:p>
            </p:txBody>
          </p:sp>
          <p:sp>
            <p:nvSpPr>
              <p:cNvPr id="16431" name="Line 213"/>
              <p:cNvSpPr>
                <a:spLocks noChangeShapeType="1"/>
              </p:cNvSpPr>
              <p:nvPr/>
            </p:nvSpPr>
            <p:spPr bwMode="auto">
              <a:xfrm>
                <a:off x="912" y="1440"/>
                <a:ext cx="0" cy="384"/>
              </a:xfrm>
              <a:prstGeom prst="line">
                <a:avLst/>
              </a:prstGeom>
              <a:noFill/>
              <a:ln w="2540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388" name="Rectangle 219"/>
          <p:cNvSpPr>
            <a:spLocks noChangeArrowheads="1"/>
          </p:cNvSpPr>
          <p:nvPr/>
        </p:nvSpPr>
        <p:spPr bwMode="auto">
          <a:xfrm>
            <a:off x="2514600" y="1905000"/>
            <a:ext cx="235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3300"/>
                </a:solidFill>
              </a:rPr>
              <a:t>Charge distribution.</a:t>
            </a:r>
          </a:p>
        </p:txBody>
      </p:sp>
      <p:sp>
        <p:nvSpPr>
          <p:cNvPr id="16389" name="Rectangle 220"/>
          <p:cNvSpPr>
            <a:spLocks noChangeArrowheads="1"/>
          </p:cNvSpPr>
          <p:nvPr/>
        </p:nvSpPr>
        <p:spPr bwMode="auto">
          <a:xfrm>
            <a:off x="2590800" y="4114800"/>
            <a:ext cx="286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800000"/>
                </a:solidFill>
              </a:rPr>
              <a:t>Electric field distribution</a:t>
            </a:r>
          </a:p>
        </p:txBody>
      </p:sp>
      <p:sp>
        <p:nvSpPr>
          <p:cNvPr id="16390" name="Rectangle 221"/>
          <p:cNvSpPr>
            <a:spLocks noChangeArrowheads="1"/>
          </p:cNvSpPr>
          <p:nvPr/>
        </p:nvSpPr>
        <p:spPr bwMode="auto">
          <a:xfrm>
            <a:off x="2590800" y="5562600"/>
            <a:ext cx="6248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3333CC"/>
                </a:solidFill>
              </a:rPr>
              <a:t>The electric field and potential can be obtained by 1</a:t>
            </a:r>
            <a:r>
              <a:rPr lang="en-US" sz="2000" b="1" baseline="30000">
                <a:solidFill>
                  <a:srgbClr val="3333CC"/>
                </a:solidFill>
              </a:rPr>
              <a:t>st</a:t>
            </a:r>
            <a:r>
              <a:rPr lang="en-US" sz="2000" b="1">
                <a:solidFill>
                  <a:srgbClr val="3333CC"/>
                </a:solidFill>
              </a:rPr>
              <a:t> and 2</a:t>
            </a:r>
            <a:r>
              <a:rPr lang="en-US" sz="2000" b="1" baseline="30000">
                <a:solidFill>
                  <a:srgbClr val="3333CC"/>
                </a:solidFill>
              </a:rPr>
              <a:t>nd</a:t>
            </a:r>
            <a:r>
              <a:rPr lang="en-US" sz="2000" b="1">
                <a:solidFill>
                  <a:srgbClr val="3333CC"/>
                </a:solidFill>
              </a:rPr>
              <a:t> integrations of Poisson’s equation, respectively.. </a:t>
            </a:r>
          </a:p>
        </p:txBody>
      </p:sp>
      <p:grpSp>
        <p:nvGrpSpPr>
          <p:cNvPr id="16391" name="Group 223"/>
          <p:cNvGrpSpPr>
            <a:grpSpLocks/>
          </p:cNvGrpSpPr>
          <p:nvPr/>
        </p:nvGrpSpPr>
        <p:grpSpPr bwMode="auto">
          <a:xfrm>
            <a:off x="5410200" y="990600"/>
            <a:ext cx="3505200" cy="3810000"/>
            <a:chOff x="3408" y="624"/>
            <a:chExt cx="2208" cy="2400"/>
          </a:xfrm>
        </p:grpSpPr>
        <p:sp>
          <p:nvSpPr>
            <p:cNvPr id="16392" name="Line 122"/>
            <p:cNvSpPr>
              <a:spLocks noChangeShapeType="1"/>
            </p:cNvSpPr>
            <p:nvPr/>
          </p:nvSpPr>
          <p:spPr bwMode="auto">
            <a:xfrm flipH="1">
              <a:off x="3972" y="859"/>
              <a:ext cx="8" cy="1203"/>
            </a:xfrm>
            <a:prstGeom prst="line">
              <a:avLst/>
            </a:prstGeom>
            <a:noFill/>
            <a:ln w="22225">
              <a:solidFill>
                <a:srgbClr val="66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123"/>
            <p:cNvSpPr>
              <a:spLocks noChangeShapeType="1"/>
            </p:cNvSpPr>
            <p:nvPr/>
          </p:nvSpPr>
          <p:spPr bwMode="auto">
            <a:xfrm>
              <a:off x="4560" y="627"/>
              <a:ext cx="0" cy="1532"/>
            </a:xfrm>
            <a:prstGeom prst="line">
              <a:avLst/>
            </a:prstGeom>
            <a:noFill/>
            <a:ln w="22225">
              <a:solidFill>
                <a:srgbClr val="66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24"/>
            <p:cNvSpPr>
              <a:spLocks noChangeShapeType="1"/>
            </p:cNvSpPr>
            <p:nvPr/>
          </p:nvSpPr>
          <p:spPr bwMode="auto">
            <a:xfrm>
              <a:off x="3672" y="2104"/>
              <a:ext cx="14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lg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25"/>
            <p:cNvSpPr>
              <a:spLocks noChangeShapeType="1"/>
            </p:cNvSpPr>
            <p:nvPr/>
          </p:nvSpPr>
          <p:spPr bwMode="auto">
            <a:xfrm flipH="1">
              <a:off x="3832" y="649"/>
              <a:ext cx="0" cy="18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26"/>
            <p:cNvSpPr>
              <a:spLocks noChangeShapeType="1"/>
            </p:cNvSpPr>
            <p:nvPr/>
          </p:nvSpPr>
          <p:spPr bwMode="auto">
            <a:xfrm>
              <a:off x="3832" y="1444"/>
              <a:ext cx="1448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27"/>
            <p:cNvSpPr>
              <a:spLocks noChangeShapeType="1"/>
            </p:cNvSpPr>
            <p:nvPr/>
          </p:nvSpPr>
          <p:spPr bwMode="auto">
            <a:xfrm flipV="1">
              <a:off x="3831" y="1213"/>
              <a:ext cx="1392" cy="27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29"/>
            <p:cNvSpPr>
              <a:spLocks noChangeShapeType="1"/>
            </p:cNvSpPr>
            <p:nvPr/>
          </p:nvSpPr>
          <p:spPr bwMode="auto">
            <a:xfrm flipH="1">
              <a:off x="3944" y="2092"/>
              <a:ext cx="14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lg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30"/>
            <p:cNvSpPr>
              <a:spLocks noChangeShapeType="1"/>
            </p:cNvSpPr>
            <p:nvPr/>
          </p:nvSpPr>
          <p:spPr bwMode="auto">
            <a:xfrm>
              <a:off x="3984" y="1950"/>
              <a:ext cx="576" cy="0"/>
            </a:xfrm>
            <a:prstGeom prst="line">
              <a:avLst/>
            </a:prstGeom>
            <a:noFill/>
            <a:ln w="25400">
              <a:solidFill>
                <a:srgbClr val="009900"/>
              </a:solidFill>
              <a:round/>
              <a:headEnd type="triangle" w="med" len="med"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Text Box 131"/>
            <p:cNvSpPr txBox="1">
              <a:spLocks noChangeArrowheads="1"/>
            </p:cNvSpPr>
            <p:nvPr/>
          </p:nvSpPr>
          <p:spPr bwMode="auto">
            <a:xfrm rot="5400000">
              <a:off x="3587" y="2339"/>
              <a:ext cx="6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33CC"/>
                  </a:solidFill>
                </a:rPr>
                <a:t>Inversion</a:t>
              </a:r>
            </a:p>
          </p:txBody>
        </p:sp>
        <p:sp>
          <p:nvSpPr>
            <p:cNvPr id="16401" name="Text Box 132"/>
            <p:cNvSpPr txBox="1">
              <a:spLocks noChangeArrowheads="1"/>
            </p:cNvSpPr>
            <p:nvPr/>
          </p:nvSpPr>
          <p:spPr bwMode="auto">
            <a:xfrm rot="5400000">
              <a:off x="3922" y="2192"/>
              <a:ext cx="7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33CC"/>
                  </a:solidFill>
                </a:rPr>
                <a:t>Depletion</a:t>
              </a:r>
            </a:p>
          </p:txBody>
        </p:sp>
        <p:sp>
          <p:nvSpPr>
            <p:cNvPr id="16402" name="Text Box 133"/>
            <p:cNvSpPr txBox="1">
              <a:spLocks noChangeArrowheads="1"/>
            </p:cNvSpPr>
            <p:nvPr/>
          </p:nvSpPr>
          <p:spPr bwMode="auto">
            <a:xfrm>
              <a:off x="3451" y="122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33CC"/>
                  </a:solidFill>
                  <a:sym typeface="Symbol" pitchFamily="18" charset="2"/>
                </a:rPr>
                <a:t></a:t>
              </a:r>
              <a:r>
                <a:rPr lang="en-US" b="1" baseline="-25000">
                  <a:solidFill>
                    <a:srgbClr val="0033CC"/>
                  </a:solidFill>
                  <a:sym typeface="Symbol" pitchFamily="18" charset="2"/>
                </a:rPr>
                <a:t>s</a:t>
              </a:r>
              <a:endParaRPr lang="en-US" b="1">
                <a:solidFill>
                  <a:srgbClr val="0033CC"/>
                </a:solidFill>
                <a:sym typeface="Symbol" pitchFamily="18" charset="2"/>
              </a:endParaRPr>
            </a:p>
          </p:txBody>
        </p:sp>
        <p:sp>
          <p:nvSpPr>
            <p:cNvPr id="16403" name="Freeform 134"/>
            <p:cNvSpPr>
              <a:spLocks/>
            </p:cNvSpPr>
            <p:nvPr/>
          </p:nvSpPr>
          <p:spPr bwMode="auto">
            <a:xfrm rot="350549">
              <a:off x="3852" y="668"/>
              <a:ext cx="1352" cy="580"/>
            </a:xfrm>
            <a:custGeom>
              <a:avLst/>
              <a:gdLst>
                <a:gd name="T0" fmla="*/ 0 w 1248"/>
                <a:gd name="T1" fmla="*/ 580 h 624"/>
                <a:gd name="T2" fmla="*/ 156 w 1248"/>
                <a:gd name="T3" fmla="*/ 312 h 624"/>
                <a:gd name="T4" fmla="*/ 364 w 1248"/>
                <a:gd name="T5" fmla="*/ 178 h 624"/>
                <a:gd name="T6" fmla="*/ 624 w 1248"/>
                <a:gd name="T7" fmla="*/ 89 h 624"/>
                <a:gd name="T8" fmla="*/ 988 w 1248"/>
                <a:gd name="T9" fmla="*/ 45 h 624"/>
                <a:gd name="T10" fmla="*/ 1352 w 1248"/>
                <a:gd name="T11" fmla="*/ 0 h 6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8"/>
                <a:gd name="T19" fmla="*/ 0 h 624"/>
                <a:gd name="T20" fmla="*/ 1248 w 1248"/>
                <a:gd name="T21" fmla="*/ 624 h 6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8" h="624">
                  <a:moveTo>
                    <a:pt x="0" y="624"/>
                  </a:moveTo>
                  <a:cubicBezTo>
                    <a:pt x="44" y="516"/>
                    <a:pt x="88" y="408"/>
                    <a:pt x="144" y="336"/>
                  </a:cubicBezTo>
                  <a:cubicBezTo>
                    <a:pt x="200" y="264"/>
                    <a:pt x="264" y="232"/>
                    <a:pt x="336" y="192"/>
                  </a:cubicBezTo>
                  <a:cubicBezTo>
                    <a:pt x="408" y="152"/>
                    <a:pt x="480" y="120"/>
                    <a:pt x="576" y="96"/>
                  </a:cubicBezTo>
                  <a:cubicBezTo>
                    <a:pt x="672" y="72"/>
                    <a:pt x="800" y="64"/>
                    <a:pt x="912" y="48"/>
                  </a:cubicBezTo>
                  <a:cubicBezTo>
                    <a:pt x="1024" y="32"/>
                    <a:pt x="1136" y="16"/>
                    <a:pt x="1248" y="0"/>
                  </a:cubicBezTo>
                </a:path>
              </a:pathLst>
            </a:cu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Freeform 135"/>
            <p:cNvSpPr>
              <a:spLocks/>
            </p:cNvSpPr>
            <p:nvPr/>
          </p:nvSpPr>
          <p:spPr bwMode="auto">
            <a:xfrm rot="350549">
              <a:off x="3867" y="1604"/>
              <a:ext cx="1352" cy="580"/>
            </a:xfrm>
            <a:custGeom>
              <a:avLst/>
              <a:gdLst>
                <a:gd name="T0" fmla="*/ 0 w 1248"/>
                <a:gd name="T1" fmla="*/ 580 h 624"/>
                <a:gd name="T2" fmla="*/ 156 w 1248"/>
                <a:gd name="T3" fmla="*/ 312 h 624"/>
                <a:gd name="T4" fmla="*/ 364 w 1248"/>
                <a:gd name="T5" fmla="*/ 178 h 624"/>
                <a:gd name="T6" fmla="*/ 624 w 1248"/>
                <a:gd name="T7" fmla="*/ 89 h 624"/>
                <a:gd name="T8" fmla="*/ 988 w 1248"/>
                <a:gd name="T9" fmla="*/ 45 h 624"/>
                <a:gd name="T10" fmla="*/ 1352 w 1248"/>
                <a:gd name="T11" fmla="*/ 0 h 6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8"/>
                <a:gd name="T19" fmla="*/ 0 h 624"/>
                <a:gd name="T20" fmla="*/ 1248 w 1248"/>
                <a:gd name="T21" fmla="*/ 624 h 6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8" h="624">
                  <a:moveTo>
                    <a:pt x="0" y="624"/>
                  </a:moveTo>
                  <a:cubicBezTo>
                    <a:pt x="44" y="516"/>
                    <a:pt x="88" y="408"/>
                    <a:pt x="144" y="336"/>
                  </a:cubicBezTo>
                  <a:cubicBezTo>
                    <a:pt x="200" y="264"/>
                    <a:pt x="264" y="232"/>
                    <a:pt x="336" y="192"/>
                  </a:cubicBezTo>
                  <a:cubicBezTo>
                    <a:pt x="408" y="152"/>
                    <a:pt x="480" y="120"/>
                    <a:pt x="576" y="96"/>
                  </a:cubicBezTo>
                  <a:cubicBezTo>
                    <a:pt x="672" y="72"/>
                    <a:pt x="800" y="64"/>
                    <a:pt x="912" y="48"/>
                  </a:cubicBezTo>
                  <a:cubicBezTo>
                    <a:pt x="1024" y="32"/>
                    <a:pt x="1136" y="16"/>
                    <a:pt x="1248" y="0"/>
                  </a:cubicBezTo>
                </a:path>
              </a:pathLst>
            </a:cu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Freeform 136"/>
            <p:cNvSpPr>
              <a:spLocks/>
            </p:cNvSpPr>
            <p:nvPr/>
          </p:nvSpPr>
          <p:spPr bwMode="auto">
            <a:xfrm rot="350549">
              <a:off x="3861" y="1143"/>
              <a:ext cx="1352" cy="580"/>
            </a:xfrm>
            <a:custGeom>
              <a:avLst/>
              <a:gdLst>
                <a:gd name="T0" fmla="*/ 0 w 1248"/>
                <a:gd name="T1" fmla="*/ 580 h 624"/>
                <a:gd name="T2" fmla="*/ 156 w 1248"/>
                <a:gd name="T3" fmla="*/ 312 h 624"/>
                <a:gd name="T4" fmla="*/ 364 w 1248"/>
                <a:gd name="T5" fmla="*/ 178 h 624"/>
                <a:gd name="T6" fmla="*/ 624 w 1248"/>
                <a:gd name="T7" fmla="*/ 89 h 624"/>
                <a:gd name="T8" fmla="*/ 988 w 1248"/>
                <a:gd name="T9" fmla="*/ 45 h 624"/>
                <a:gd name="T10" fmla="*/ 1352 w 1248"/>
                <a:gd name="T11" fmla="*/ 0 h 6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8"/>
                <a:gd name="T19" fmla="*/ 0 h 624"/>
                <a:gd name="T20" fmla="*/ 1248 w 1248"/>
                <a:gd name="T21" fmla="*/ 624 h 6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8" h="624">
                  <a:moveTo>
                    <a:pt x="0" y="624"/>
                  </a:moveTo>
                  <a:cubicBezTo>
                    <a:pt x="44" y="516"/>
                    <a:pt x="88" y="408"/>
                    <a:pt x="144" y="336"/>
                  </a:cubicBezTo>
                  <a:cubicBezTo>
                    <a:pt x="200" y="264"/>
                    <a:pt x="264" y="232"/>
                    <a:pt x="336" y="192"/>
                  </a:cubicBezTo>
                  <a:cubicBezTo>
                    <a:pt x="408" y="152"/>
                    <a:pt x="480" y="120"/>
                    <a:pt x="576" y="96"/>
                  </a:cubicBezTo>
                  <a:cubicBezTo>
                    <a:pt x="672" y="72"/>
                    <a:pt x="800" y="64"/>
                    <a:pt x="912" y="48"/>
                  </a:cubicBezTo>
                  <a:cubicBezTo>
                    <a:pt x="1024" y="32"/>
                    <a:pt x="1136" y="16"/>
                    <a:pt x="1248" y="0"/>
                  </a:cubicBezTo>
                </a:path>
              </a:pathLst>
            </a:custGeom>
            <a:noFill/>
            <a:ln w="25400">
              <a:solidFill>
                <a:srgbClr val="8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Text Box 137"/>
            <p:cNvSpPr txBox="1">
              <a:spLocks noChangeArrowheads="1"/>
            </p:cNvSpPr>
            <p:nvPr/>
          </p:nvSpPr>
          <p:spPr bwMode="auto">
            <a:xfrm rot="5400000">
              <a:off x="4700" y="1896"/>
              <a:ext cx="6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33CC"/>
                  </a:solidFill>
                </a:rPr>
                <a:t>Neutral</a:t>
              </a:r>
            </a:p>
          </p:txBody>
        </p:sp>
        <p:sp>
          <p:nvSpPr>
            <p:cNvPr id="16407" name="Line 138"/>
            <p:cNvSpPr>
              <a:spLocks noChangeShapeType="1"/>
            </p:cNvSpPr>
            <p:nvPr/>
          </p:nvSpPr>
          <p:spPr bwMode="auto">
            <a:xfrm flipH="1">
              <a:off x="3408" y="642"/>
              <a:ext cx="432" cy="384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139"/>
            <p:cNvSpPr>
              <a:spLocks noChangeShapeType="1"/>
            </p:cNvSpPr>
            <p:nvPr/>
          </p:nvSpPr>
          <p:spPr bwMode="auto">
            <a:xfrm>
              <a:off x="3756" y="1209"/>
              <a:ext cx="0" cy="44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Text Box 141"/>
            <p:cNvSpPr txBox="1">
              <a:spLocks noChangeArrowheads="1"/>
            </p:cNvSpPr>
            <p:nvPr/>
          </p:nvSpPr>
          <p:spPr bwMode="auto">
            <a:xfrm>
              <a:off x="5214" y="624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3300"/>
                  </a:solidFill>
                </a:rPr>
                <a:t>E</a:t>
              </a:r>
              <a:r>
                <a:rPr lang="en-US" b="1" baseline="-25000">
                  <a:solidFill>
                    <a:srgbClr val="CC3300"/>
                  </a:solidFill>
                </a:rPr>
                <a:t>C</a:t>
              </a:r>
            </a:p>
          </p:txBody>
        </p:sp>
        <p:sp>
          <p:nvSpPr>
            <p:cNvPr id="16410" name="Text Box 142"/>
            <p:cNvSpPr txBox="1">
              <a:spLocks noChangeArrowheads="1"/>
            </p:cNvSpPr>
            <p:nvPr/>
          </p:nvSpPr>
          <p:spPr bwMode="auto">
            <a:xfrm>
              <a:off x="5232" y="1584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3300"/>
                  </a:solidFill>
                </a:rPr>
                <a:t>E</a:t>
              </a:r>
              <a:r>
                <a:rPr lang="en-US" b="1" baseline="-25000">
                  <a:solidFill>
                    <a:srgbClr val="CC3300"/>
                  </a:solidFill>
                </a:rPr>
                <a:t>V</a:t>
              </a:r>
            </a:p>
          </p:txBody>
        </p:sp>
        <p:sp>
          <p:nvSpPr>
            <p:cNvPr id="16411" name="Text Box 143"/>
            <p:cNvSpPr txBox="1">
              <a:spLocks noChangeArrowheads="1"/>
            </p:cNvSpPr>
            <p:nvPr/>
          </p:nvSpPr>
          <p:spPr bwMode="auto">
            <a:xfrm>
              <a:off x="5202" y="108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3300"/>
                  </a:solidFill>
                </a:rPr>
                <a:t>E</a:t>
              </a:r>
              <a:r>
                <a:rPr lang="en-US" b="1" baseline="-25000">
                  <a:solidFill>
                    <a:srgbClr val="CC3300"/>
                  </a:solidFill>
                </a:rPr>
                <a:t>i</a:t>
              </a:r>
            </a:p>
          </p:txBody>
        </p:sp>
        <p:sp>
          <p:nvSpPr>
            <p:cNvPr id="16412" name="Text Box 144"/>
            <p:cNvSpPr txBox="1">
              <a:spLocks noChangeArrowheads="1"/>
            </p:cNvSpPr>
            <p:nvPr/>
          </p:nvSpPr>
          <p:spPr bwMode="auto">
            <a:xfrm>
              <a:off x="5241" y="1314"/>
              <a:ext cx="3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3300"/>
                  </a:solidFill>
                </a:rPr>
                <a:t>E</a:t>
              </a:r>
              <a:r>
                <a:rPr lang="en-US" b="1" baseline="-25000">
                  <a:solidFill>
                    <a:srgbClr val="CC3300"/>
                  </a:solidFill>
                </a:rPr>
                <a:t>FP</a:t>
              </a:r>
            </a:p>
          </p:txBody>
        </p:sp>
        <p:sp>
          <p:nvSpPr>
            <p:cNvPr id="16413" name="Rectangle 222"/>
            <p:cNvSpPr>
              <a:spLocks noChangeArrowheads="1"/>
            </p:cNvSpPr>
            <p:nvPr/>
          </p:nvSpPr>
          <p:spPr bwMode="auto">
            <a:xfrm>
              <a:off x="3984" y="2736"/>
              <a:ext cx="13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9900"/>
                  </a:solidFill>
                </a:rPr>
                <a:t>Band diagram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267292" y="1385887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800000"/>
                </a:solidFill>
              </a:rPr>
              <a:t>V</a:t>
            </a:r>
            <a:r>
              <a:rPr lang="en-US" sz="1800" b="1" baseline="-25000" dirty="0">
                <a:solidFill>
                  <a:srgbClr val="800000"/>
                </a:solidFill>
              </a:rPr>
              <a:t>g </a:t>
            </a:r>
            <a:r>
              <a:rPr lang="en-US" sz="1800" b="1" dirty="0">
                <a:solidFill>
                  <a:srgbClr val="800000"/>
                </a:solidFill>
              </a:rPr>
              <a:t>= 0 </a:t>
            </a:r>
            <a:endParaRPr lang="en-US" sz="1800" b="1" baseline="-25000" dirty="0">
              <a:solidFill>
                <a:srgbClr val="800000"/>
              </a:solidFill>
              <a:cs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27344" y="2819400"/>
            <a:ext cx="2057400" cy="1295400"/>
            <a:chOff x="2688" y="1824"/>
            <a:chExt cx="1240" cy="960"/>
          </a:xfrm>
        </p:grpSpPr>
        <p:sp>
          <p:nvSpPr>
            <p:cNvPr id="32872" name="Line 4"/>
            <p:cNvSpPr>
              <a:spLocks noChangeShapeType="1"/>
            </p:cNvSpPr>
            <p:nvPr/>
          </p:nvSpPr>
          <p:spPr bwMode="auto">
            <a:xfrm flipV="1">
              <a:off x="2688" y="2544"/>
              <a:ext cx="672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2873" name="Line 5"/>
            <p:cNvSpPr>
              <a:spLocks noChangeShapeType="1"/>
            </p:cNvSpPr>
            <p:nvPr/>
          </p:nvSpPr>
          <p:spPr bwMode="auto">
            <a:xfrm flipV="1">
              <a:off x="3352" y="1824"/>
              <a:ext cx="576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76044" y="1389063"/>
            <a:ext cx="2895600" cy="4706938"/>
            <a:chOff x="40" y="779"/>
            <a:chExt cx="1824" cy="2965"/>
          </a:xfrm>
        </p:grpSpPr>
        <p:sp>
          <p:nvSpPr>
            <p:cNvPr id="32837" name="Text Box 7"/>
            <p:cNvSpPr txBox="1">
              <a:spLocks noChangeArrowheads="1"/>
            </p:cNvSpPr>
            <p:nvPr/>
          </p:nvSpPr>
          <p:spPr bwMode="auto">
            <a:xfrm>
              <a:off x="841" y="77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rgbClr val="800000"/>
                  </a:solidFill>
                </a:rPr>
                <a:t>Vacuum</a:t>
              </a:r>
            </a:p>
          </p:txBody>
        </p:sp>
        <p:sp>
          <p:nvSpPr>
            <p:cNvPr id="32838" name="Line 8"/>
            <p:cNvSpPr>
              <a:spLocks noChangeShapeType="1"/>
            </p:cNvSpPr>
            <p:nvPr/>
          </p:nvSpPr>
          <p:spPr bwMode="auto">
            <a:xfrm>
              <a:off x="192" y="987"/>
              <a:ext cx="1624" cy="0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0" y="1376"/>
              <a:ext cx="1728" cy="2340"/>
              <a:chOff x="0" y="912"/>
              <a:chExt cx="1976" cy="3308"/>
            </a:xfrm>
          </p:grpSpPr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0" y="3920"/>
                <a:ext cx="1976" cy="300"/>
                <a:chOff x="0" y="3984"/>
                <a:chExt cx="1976" cy="300"/>
              </a:xfrm>
            </p:grpSpPr>
            <p:sp>
              <p:nvSpPr>
                <p:cNvPr id="3286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0" y="3984"/>
                  <a:ext cx="480" cy="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 b="1">
                      <a:solidFill>
                        <a:srgbClr val="800000"/>
                      </a:solidFill>
                    </a:rPr>
                    <a:t>Metal </a:t>
                  </a:r>
                </a:p>
              </p:txBody>
            </p:sp>
            <p:sp>
              <p:nvSpPr>
                <p:cNvPr id="3287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80" y="3984"/>
                  <a:ext cx="481" cy="3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rgbClr val="800000"/>
                      </a:solidFill>
                    </a:rPr>
                    <a:t>SiO</a:t>
                  </a:r>
                  <a:r>
                    <a:rPr lang="en-US" sz="1600" b="1" baseline="-25000">
                      <a:solidFill>
                        <a:srgbClr val="800000"/>
                      </a:solidFill>
                    </a:rPr>
                    <a:t>2</a:t>
                  </a:r>
                  <a:r>
                    <a:rPr lang="en-US" sz="1600" b="1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3287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873" y="3984"/>
                  <a:ext cx="1103" cy="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 b="1">
                      <a:solidFill>
                        <a:srgbClr val="800000"/>
                      </a:solidFill>
                    </a:rPr>
                    <a:t>Semiconductor </a:t>
                  </a:r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232" y="912"/>
                <a:ext cx="1736" cy="3024"/>
                <a:chOff x="232" y="912"/>
                <a:chExt cx="1736" cy="3024"/>
              </a:xfrm>
            </p:grpSpPr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528" y="912"/>
                  <a:ext cx="288" cy="3024"/>
                  <a:chOff x="1584" y="912"/>
                  <a:chExt cx="288" cy="1968"/>
                </a:xfrm>
              </p:grpSpPr>
              <p:sp>
                <p:nvSpPr>
                  <p:cNvPr id="3286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872" y="912"/>
                    <a:ext cx="0" cy="1968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3286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912"/>
                    <a:ext cx="0" cy="1968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3286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584" y="912"/>
                    <a:ext cx="28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800000"/>
                      </a:solidFill>
                    </a:endParaRPr>
                  </a:p>
                </p:txBody>
              </p:sp>
            </p:grpSp>
            <p:sp>
              <p:nvSpPr>
                <p:cNvPr id="32859" name="Line 19"/>
                <p:cNvSpPr>
                  <a:spLocks noChangeShapeType="1"/>
                </p:cNvSpPr>
                <p:nvPr/>
              </p:nvSpPr>
              <p:spPr bwMode="auto">
                <a:xfrm>
                  <a:off x="816" y="1440"/>
                  <a:ext cx="115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32860" name="Line 20"/>
                <p:cNvSpPr>
                  <a:spLocks noChangeShapeType="1"/>
                </p:cNvSpPr>
                <p:nvPr/>
              </p:nvSpPr>
              <p:spPr bwMode="auto">
                <a:xfrm>
                  <a:off x="816" y="3024"/>
                  <a:ext cx="115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32861" name="Line 21"/>
                <p:cNvSpPr>
                  <a:spLocks noChangeShapeType="1"/>
                </p:cNvSpPr>
                <p:nvPr/>
              </p:nvSpPr>
              <p:spPr bwMode="auto">
                <a:xfrm>
                  <a:off x="816" y="2232"/>
                  <a:ext cx="115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32862" name="Line 22"/>
                <p:cNvSpPr>
                  <a:spLocks noChangeShapeType="1"/>
                </p:cNvSpPr>
                <p:nvPr/>
              </p:nvSpPr>
              <p:spPr bwMode="auto">
                <a:xfrm>
                  <a:off x="816" y="2688"/>
                  <a:ext cx="1152" cy="0"/>
                </a:xfrm>
                <a:prstGeom prst="line">
                  <a:avLst/>
                </a:prstGeom>
                <a:noFill/>
                <a:ln w="31750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800000"/>
                    </a:solidFill>
                  </a:endParaRPr>
                </a:p>
              </p:txBody>
            </p:sp>
            <p:grpSp>
              <p:nvGrpSpPr>
                <p:cNvPr id="8" name="Group 23"/>
                <p:cNvGrpSpPr>
                  <a:grpSpLocks/>
                </p:cNvGrpSpPr>
                <p:nvPr/>
              </p:nvGrpSpPr>
              <p:grpSpPr bwMode="auto">
                <a:xfrm>
                  <a:off x="232" y="2688"/>
                  <a:ext cx="288" cy="1248"/>
                  <a:chOff x="232" y="2688"/>
                  <a:chExt cx="288" cy="1248"/>
                </a:xfrm>
              </p:grpSpPr>
              <p:sp>
                <p:nvSpPr>
                  <p:cNvPr id="3286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32" y="2688"/>
                    <a:ext cx="288" cy="124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800000"/>
                      </a:solidFill>
                    </a:endParaRPr>
                  </a:p>
                </p:txBody>
              </p:sp>
              <p:sp>
                <p:nvSpPr>
                  <p:cNvPr id="32865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2" y="2688"/>
                    <a:ext cx="27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8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32840" name="Line 26"/>
            <p:cNvSpPr>
              <a:spLocks noChangeShapeType="1"/>
            </p:cNvSpPr>
            <p:nvPr/>
          </p:nvSpPr>
          <p:spPr bwMode="auto">
            <a:xfrm>
              <a:off x="616" y="1008"/>
              <a:ext cx="0" cy="3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2841" name="Line 27"/>
            <p:cNvSpPr>
              <a:spLocks noChangeShapeType="1"/>
            </p:cNvSpPr>
            <p:nvPr/>
          </p:nvSpPr>
          <p:spPr bwMode="auto">
            <a:xfrm>
              <a:off x="1048" y="1044"/>
              <a:ext cx="8" cy="6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2842" name="Line 28"/>
            <p:cNvSpPr>
              <a:spLocks noChangeShapeType="1"/>
            </p:cNvSpPr>
            <p:nvPr/>
          </p:nvSpPr>
          <p:spPr bwMode="auto">
            <a:xfrm>
              <a:off x="1432" y="1104"/>
              <a:ext cx="0" cy="1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2843" name="Line 29"/>
            <p:cNvSpPr>
              <a:spLocks noChangeShapeType="1"/>
            </p:cNvSpPr>
            <p:nvPr/>
          </p:nvSpPr>
          <p:spPr bwMode="auto">
            <a:xfrm>
              <a:off x="280" y="1033"/>
              <a:ext cx="0" cy="152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sysDot"/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2844" name="Text Box 30"/>
            <p:cNvSpPr txBox="1">
              <a:spLocks noChangeArrowheads="1"/>
            </p:cNvSpPr>
            <p:nvPr/>
          </p:nvSpPr>
          <p:spPr bwMode="auto">
            <a:xfrm>
              <a:off x="227" y="1691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l-GR">
                  <a:solidFill>
                    <a:srgbClr val="800000"/>
                  </a:solidFill>
                  <a:cs typeface="Arial" charset="0"/>
                </a:rPr>
                <a:t>φ</a:t>
              </a:r>
              <a:r>
                <a:rPr lang="en-US" baseline="-25000">
                  <a:solidFill>
                    <a:srgbClr val="800000"/>
                  </a:solidFill>
                  <a:cs typeface="Arial" charset="0"/>
                </a:rPr>
                <a:t>m</a:t>
              </a:r>
              <a:endParaRPr lang="el-GR">
                <a:solidFill>
                  <a:srgbClr val="800000"/>
                </a:solidFill>
                <a:cs typeface="Arial" charset="0"/>
              </a:endParaRPr>
            </a:p>
          </p:txBody>
        </p:sp>
        <p:sp>
          <p:nvSpPr>
            <p:cNvPr id="32845" name="Text Box 31"/>
            <p:cNvSpPr txBox="1">
              <a:spLocks noChangeArrowheads="1"/>
            </p:cNvSpPr>
            <p:nvPr/>
          </p:nvSpPr>
          <p:spPr bwMode="auto">
            <a:xfrm>
              <a:off x="1392" y="132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b="1">
                  <a:solidFill>
                    <a:srgbClr val="800000"/>
                  </a:solidFill>
                  <a:cs typeface="Arial" charset="0"/>
                </a:rPr>
                <a:t>φ</a:t>
              </a:r>
              <a:r>
                <a:rPr lang="en-US" sz="2400" b="1" baseline="-25000">
                  <a:solidFill>
                    <a:srgbClr val="800000"/>
                  </a:solidFill>
                  <a:cs typeface="Arial" charset="0"/>
                </a:rPr>
                <a:t>s</a:t>
              </a:r>
              <a:endParaRPr lang="el-GR" sz="2400" b="1">
                <a:solidFill>
                  <a:srgbClr val="800000"/>
                </a:solidFill>
                <a:cs typeface="Arial" charset="0"/>
              </a:endParaRPr>
            </a:p>
          </p:txBody>
        </p:sp>
        <p:sp>
          <p:nvSpPr>
            <p:cNvPr id="32846" name="Text Box 32"/>
            <p:cNvSpPr txBox="1">
              <a:spLocks noChangeArrowheads="1"/>
            </p:cNvSpPr>
            <p:nvPr/>
          </p:nvSpPr>
          <p:spPr bwMode="auto">
            <a:xfrm>
              <a:off x="1552" y="1749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</a:t>
              </a:r>
              <a:r>
                <a:rPr lang="en-US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E</a:t>
              </a:r>
              <a:r>
                <a:rPr lang="en-US" sz="1800" b="1" baseline="-25000">
                  <a:solidFill>
                    <a:srgbClr val="800000"/>
                  </a:solidFill>
                  <a:cs typeface="Arial" charset="0"/>
                </a:rPr>
                <a:t>c</a:t>
              </a:r>
              <a:endParaRPr lang="el-GR" sz="1800" b="1">
                <a:solidFill>
                  <a:srgbClr val="800000"/>
                </a:solidFill>
                <a:cs typeface="Arial" charset="0"/>
              </a:endParaRPr>
            </a:p>
          </p:txBody>
        </p:sp>
        <p:sp>
          <p:nvSpPr>
            <p:cNvPr id="32847" name="Text Box 33"/>
            <p:cNvSpPr txBox="1">
              <a:spLocks noChangeArrowheads="1"/>
            </p:cNvSpPr>
            <p:nvPr/>
          </p:nvSpPr>
          <p:spPr bwMode="auto">
            <a:xfrm>
              <a:off x="1552" y="2870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</a:t>
              </a:r>
              <a:r>
                <a:rPr lang="en-US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E</a:t>
              </a:r>
              <a:r>
                <a:rPr lang="en-US" sz="1800" b="1" baseline="-25000">
                  <a:solidFill>
                    <a:srgbClr val="800000"/>
                  </a:solidFill>
                  <a:cs typeface="Arial" charset="0"/>
                </a:rPr>
                <a:t>V</a:t>
              </a:r>
              <a:endParaRPr lang="el-GR" sz="1800" b="1">
                <a:solidFill>
                  <a:srgbClr val="800000"/>
                </a:solidFill>
                <a:cs typeface="Arial" charset="0"/>
              </a:endParaRPr>
            </a:p>
          </p:txBody>
        </p:sp>
        <p:sp>
          <p:nvSpPr>
            <p:cNvPr id="32848" name="Text Box 34"/>
            <p:cNvSpPr txBox="1">
              <a:spLocks noChangeArrowheads="1"/>
            </p:cNvSpPr>
            <p:nvPr/>
          </p:nvSpPr>
          <p:spPr bwMode="auto">
            <a:xfrm>
              <a:off x="1448" y="2627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</a:t>
              </a:r>
              <a:r>
                <a:rPr lang="en-US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E</a:t>
              </a:r>
              <a:r>
                <a:rPr lang="en-US" sz="1800" b="1" baseline="-25000">
                  <a:solidFill>
                    <a:srgbClr val="800000"/>
                  </a:solidFill>
                  <a:cs typeface="Arial" charset="0"/>
                </a:rPr>
                <a:t>FP</a:t>
              </a:r>
              <a:endParaRPr lang="el-GR" sz="1800" b="1">
                <a:solidFill>
                  <a:srgbClr val="800000"/>
                </a:solidFill>
                <a:cs typeface="Arial" charset="0"/>
              </a:endParaRPr>
            </a:p>
          </p:txBody>
        </p:sp>
        <p:sp>
          <p:nvSpPr>
            <p:cNvPr id="32849" name="Text Box 35"/>
            <p:cNvSpPr txBox="1">
              <a:spLocks noChangeArrowheads="1"/>
            </p:cNvSpPr>
            <p:nvPr/>
          </p:nvSpPr>
          <p:spPr bwMode="auto">
            <a:xfrm>
              <a:off x="1512" y="2299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</a:t>
              </a:r>
              <a:r>
                <a:rPr lang="en-US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E</a:t>
              </a:r>
              <a:r>
                <a:rPr lang="en-US" sz="1800" b="1" baseline="-25000">
                  <a:solidFill>
                    <a:srgbClr val="800000"/>
                  </a:solidFill>
                  <a:cs typeface="Arial" charset="0"/>
                </a:rPr>
                <a:t>i</a:t>
              </a:r>
              <a:endParaRPr lang="el-GR" sz="1800" b="1">
                <a:solidFill>
                  <a:srgbClr val="800000"/>
                </a:solidFill>
                <a:cs typeface="Arial" charset="0"/>
              </a:endParaRPr>
            </a:p>
          </p:txBody>
        </p: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232" y="2617"/>
              <a:ext cx="264" cy="899"/>
              <a:chOff x="232" y="2688"/>
              <a:chExt cx="288" cy="1248"/>
            </a:xfrm>
          </p:grpSpPr>
          <p:sp>
            <p:nvSpPr>
              <p:cNvPr id="32854" name="Rectangle 37"/>
              <p:cNvSpPr>
                <a:spLocks noChangeArrowheads="1"/>
              </p:cNvSpPr>
              <p:nvPr/>
            </p:nvSpPr>
            <p:spPr bwMode="auto">
              <a:xfrm>
                <a:off x="232" y="2688"/>
                <a:ext cx="288" cy="1248"/>
              </a:xfrm>
              <a:prstGeom prst="rect">
                <a:avLst/>
              </a:prstGeom>
              <a:pattFill prst="wdUpDiag">
                <a:fgClr>
                  <a:srgbClr val="FFCC00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55" name="Line 38"/>
              <p:cNvSpPr>
                <a:spLocks noChangeShapeType="1"/>
              </p:cNvSpPr>
              <p:nvPr/>
            </p:nvSpPr>
            <p:spPr bwMode="auto">
              <a:xfrm flipH="1">
                <a:off x="232" y="2688"/>
                <a:ext cx="27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32851" name="Text Box 39"/>
            <p:cNvSpPr txBox="1">
              <a:spLocks noChangeArrowheads="1"/>
            </p:cNvSpPr>
            <p:nvPr/>
          </p:nvSpPr>
          <p:spPr bwMode="auto">
            <a:xfrm>
              <a:off x="965" y="1229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</a:t>
              </a:r>
              <a:r>
                <a:rPr lang="en-US" sz="2400" b="1" baseline="-25000">
                  <a:solidFill>
                    <a:srgbClr val="800000"/>
                  </a:solidFill>
                  <a:cs typeface="Arial" charset="0"/>
                </a:rPr>
                <a:t>s</a:t>
              </a:r>
              <a:endParaRPr lang="el-GR" sz="2400" b="1">
                <a:solidFill>
                  <a:srgbClr val="800000"/>
                </a:solidFill>
                <a:cs typeface="Arial" charset="0"/>
              </a:endParaRPr>
            </a:p>
          </p:txBody>
        </p:sp>
        <p:sp>
          <p:nvSpPr>
            <p:cNvPr id="32852" name="Text Box 40"/>
            <p:cNvSpPr txBox="1">
              <a:spLocks noChangeArrowheads="1"/>
            </p:cNvSpPr>
            <p:nvPr/>
          </p:nvSpPr>
          <p:spPr bwMode="auto">
            <a:xfrm>
              <a:off x="536" y="1003"/>
              <a:ext cx="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800" b="1">
                  <a:solidFill>
                    <a:srgbClr val="800000"/>
                  </a:solidFill>
                  <a:cs typeface="Arial" charset="0"/>
                  <a:sym typeface="Symbol" pitchFamily="18" charset="2"/>
                </a:rPr>
                <a:t></a:t>
              </a:r>
              <a:r>
                <a:rPr lang="en-US" sz="1800" b="1" baseline="-25000">
                  <a:solidFill>
                    <a:srgbClr val="800000"/>
                  </a:solidFill>
                  <a:cs typeface="Arial" charset="0"/>
                </a:rPr>
                <a:t>siO2</a:t>
              </a:r>
              <a:endParaRPr lang="el-GR" sz="1800" b="1" baseline="-25000">
                <a:solidFill>
                  <a:srgbClr val="800000"/>
                </a:solidFill>
                <a:cs typeface="Arial" charset="0"/>
              </a:endParaRPr>
            </a:p>
          </p:txBody>
        </p:sp>
        <p:sp>
          <p:nvSpPr>
            <p:cNvPr id="32853" name="Rectangle 41"/>
            <p:cNvSpPr>
              <a:spLocks noChangeArrowheads="1"/>
            </p:cNvSpPr>
            <p:nvPr/>
          </p:nvSpPr>
          <p:spPr bwMode="auto">
            <a:xfrm>
              <a:off x="80" y="816"/>
              <a:ext cx="1752" cy="2928"/>
            </a:xfrm>
            <a:prstGeom prst="rect">
              <a:avLst/>
            </a:prstGeom>
            <a:noFill/>
            <a:ln w="25400">
              <a:solidFill>
                <a:srgbClr val="0033CC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3192294" y="1382715"/>
            <a:ext cx="2654300" cy="4713290"/>
            <a:chOff x="1928" y="775"/>
            <a:chExt cx="1672" cy="2969"/>
          </a:xfrm>
        </p:grpSpPr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1928" y="3456"/>
              <a:ext cx="1376" cy="212"/>
              <a:chOff x="1928" y="3896"/>
              <a:chExt cx="1376" cy="212"/>
            </a:xfrm>
          </p:grpSpPr>
          <p:sp>
            <p:nvSpPr>
              <p:cNvPr id="32834" name="Text Box 44"/>
              <p:cNvSpPr txBox="1">
                <a:spLocks noChangeArrowheads="1"/>
              </p:cNvSpPr>
              <p:nvPr/>
            </p:nvSpPr>
            <p:spPr bwMode="auto">
              <a:xfrm>
                <a:off x="1928" y="3904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 dirty="0">
                    <a:solidFill>
                      <a:srgbClr val="800000"/>
                    </a:solidFill>
                  </a:rPr>
                  <a:t>Metal </a:t>
                </a:r>
              </a:p>
            </p:txBody>
          </p:sp>
          <p:sp>
            <p:nvSpPr>
              <p:cNvPr id="32835" name="Text Box 45"/>
              <p:cNvSpPr txBox="1">
                <a:spLocks noChangeArrowheads="1"/>
              </p:cNvSpPr>
              <p:nvPr/>
            </p:nvSpPr>
            <p:spPr bwMode="auto">
              <a:xfrm>
                <a:off x="2280" y="389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800000"/>
                    </a:solidFill>
                  </a:rPr>
                  <a:t>SiO</a:t>
                </a:r>
                <a:r>
                  <a:rPr lang="en-US" sz="1600" b="1" baseline="-25000">
                    <a:solidFill>
                      <a:srgbClr val="800000"/>
                    </a:solidFill>
                  </a:rPr>
                  <a:t>2</a:t>
                </a:r>
                <a:r>
                  <a:rPr lang="en-US" sz="16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32836" name="Text Box 46"/>
              <p:cNvSpPr txBox="1">
                <a:spLocks noChangeArrowheads="1"/>
              </p:cNvSpPr>
              <p:nvPr/>
            </p:nvSpPr>
            <p:spPr bwMode="auto">
              <a:xfrm>
                <a:off x="2728" y="3896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800000"/>
                    </a:solidFill>
                  </a:rPr>
                  <a:t>P-type</a:t>
                </a:r>
              </a:p>
            </p:txBody>
          </p:sp>
        </p:grpSp>
        <p:sp>
          <p:nvSpPr>
            <p:cNvPr id="32804" name="Text Box 47"/>
            <p:cNvSpPr txBox="1">
              <a:spLocks noChangeArrowheads="1"/>
            </p:cNvSpPr>
            <p:nvPr/>
          </p:nvSpPr>
          <p:spPr bwMode="auto">
            <a:xfrm>
              <a:off x="2592" y="775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800000"/>
                  </a:solidFill>
                </a:rPr>
                <a:t>V</a:t>
              </a:r>
              <a:r>
                <a:rPr lang="en-US" sz="1800" b="1" baseline="-25000">
                  <a:solidFill>
                    <a:srgbClr val="800000"/>
                  </a:solidFill>
                </a:rPr>
                <a:t>g </a:t>
              </a:r>
              <a:r>
                <a:rPr lang="en-US" sz="1800" b="1">
                  <a:solidFill>
                    <a:srgbClr val="800000"/>
                  </a:solidFill>
                </a:rPr>
                <a:t>&gt; 0 </a:t>
              </a:r>
              <a:endParaRPr lang="en-US" sz="1800" b="1" baseline="-25000">
                <a:solidFill>
                  <a:srgbClr val="800000"/>
                </a:solidFill>
                <a:cs typeface="Arial" charset="0"/>
              </a:endParaRPr>
            </a:p>
          </p:txBody>
        </p:sp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2064" y="1296"/>
              <a:ext cx="1488" cy="2160"/>
              <a:chOff x="2064" y="1296"/>
              <a:chExt cx="1488" cy="2160"/>
            </a:xfrm>
          </p:grpSpPr>
          <p:grpSp>
            <p:nvGrpSpPr>
              <p:cNvPr id="13" name="Group 49"/>
              <p:cNvGrpSpPr>
                <a:grpSpLocks/>
              </p:cNvGrpSpPr>
              <p:nvPr/>
            </p:nvGrpSpPr>
            <p:grpSpPr bwMode="auto">
              <a:xfrm>
                <a:off x="2064" y="2564"/>
                <a:ext cx="248" cy="892"/>
                <a:chOff x="232" y="2688"/>
                <a:chExt cx="288" cy="1248"/>
              </a:xfrm>
            </p:grpSpPr>
            <p:sp>
              <p:nvSpPr>
                <p:cNvPr id="32832" name="Rectangle 50"/>
                <p:cNvSpPr>
                  <a:spLocks noChangeArrowheads="1"/>
                </p:cNvSpPr>
                <p:nvPr/>
              </p:nvSpPr>
              <p:spPr bwMode="auto">
                <a:xfrm>
                  <a:off x="232" y="2688"/>
                  <a:ext cx="288" cy="1248"/>
                </a:xfrm>
                <a:prstGeom prst="rect">
                  <a:avLst/>
                </a:prstGeom>
                <a:pattFill prst="wdUpDiag">
                  <a:fgClr>
                    <a:srgbClr val="FFCC00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32833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232" y="2688"/>
                  <a:ext cx="276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800000"/>
                    </a:solidFill>
                  </a:endParaRPr>
                </a:p>
              </p:txBody>
            </p:sp>
          </p:grpSp>
          <p:sp>
            <p:nvSpPr>
              <p:cNvPr id="32808" name="Line 52"/>
              <p:cNvSpPr>
                <a:spLocks noChangeShapeType="1"/>
              </p:cNvSpPr>
              <p:nvPr/>
            </p:nvSpPr>
            <p:spPr bwMode="auto">
              <a:xfrm>
                <a:off x="2560" y="1296"/>
                <a:ext cx="0" cy="21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09" name="Line 53"/>
              <p:cNvSpPr>
                <a:spLocks noChangeShapeType="1"/>
              </p:cNvSpPr>
              <p:nvPr/>
            </p:nvSpPr>
            <p:spPr bwMode="auto">
              <a:xfrm>
                <a:off x="2312" y="1296"/>
                <a:ext cx="0" cy="21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10" name="Line 54"/>
              <p:cNvSpPr>
                <a:spLocks noChangeShapeType="1"/>
              </p:cNvSpPr>
              <p:nvPr/>
            </p:nvSpPr>
            <p:spPr bwMode="auto">
              <a:xfrm flipV="1">
                <a:off x="2312" y="1296"/>
                <a:ext cx="248" cy="13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11" name="Line 55"/>
              <p:cNvSpPr>
                <a:spLocks noChangeShapeType="1"/>
              </p:cNvSpPr>
              <p:nvPr/>
            </p:nvSpPr>
            <p:spPr bwMode="auto">
              <a:xfrm>
                <a:off x="2560" y="1657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12" name="Line 56"/>
              <p:cNvSpPr>
                <a:spLocks noChangeShapeType="1"/>
              </p:cNvSpPr>
              <p:nvPr/>
            </p:nvSpPr>
            <p:spPr bwMode="auto">
              <a:xfrm>
                <a:off x="2560" y="2799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13" name="Line 57"/>
              <p:cNvSpPr>
                <a:spLocks noChangeShapeType="1"/>
              </p:cNvSpPr>
              <p:nvPr/>
            </p:nvSpPr>
            <p:spPr bwMode="auto">
              <a:xfrm>
                <a:off x="2560" y="2234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14" name="Line 58"/>
              <p:cNvSpPr>
                <a:spLocks noChangeShapeType="1"/>
              </p:cNvSpPr>
              <p:nvPr/>
            </p:nvSpPr>
            <p:spPr bwMode="auto">
              <a:xfrm>
                <a:off x="2560" y="2565"/>
                <a:ext cx="992" cy="0"/>
              </a:xfrm>
              <a:prstGeom prst="line">
                <a:avLst/>
              </a:prstGeom>
              <a:noFill/>
              <a:ln w="3175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15" name="Freeform 59"/>
              <p:cNvSpPr>
                <a:spLocks/>
              </p:cNvSpPr>
              <p:nvPr/>
            </p:nvSpPr>
            <p:spPr bwMode="auto">
              <a:xfrm rot="480000">
                <a:off x="2560" y="2222"/>
                <a:ext cx="289" cy="103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16" name="Freeform 60"/>
              <p:cNvSpPr>
                <a:spLocks/>
              </p:cNvSpPr>
              <p:nvPr/>
            </p:nvSpPr>
            <p:spPr bwMode="auto">
              <a:xfrm rot="600000">
                <a:off x="2579" y="2210"/>
                <a:ext cx="364" cy="246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17" name="Freeform 61"/>
              <p:cNvSpPr>
                <a:spLocks/>
              </p:cNvSpPr>
              <p:nvPr/>
            </p:nvSpPr>
            <p:spPr bwMode="auto">
              <a:xfrm rot="-120000">
                <a:off x="2551" y="2242"/>
                <a:ext cx="622" cy="322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18" name="Freeform 62"/>
              <p:cNvSpPr>
                <a:spLocks/>
              </p:cNvSpPr>
              <p:nvPr/>
            </p:nvSpPr>
            <p:spPr bwMode="auto">
              <a:xfrm rot="-840000">
                <a:off x="2492" y="2317"/>
                <a:ext cx="867" cy="323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19" name="Freeform 63"/>
              <p:cNvSpPr>
                <a:spLocks/>
              </p:cNvSpPr>
              <p:nvPr/>
            </p:nvSpPr>
            <p:spPr bwMode="auto">
              <a:xfrm rot="480000">
                <a:off x="2573" y="1651"/>
                <a:ext cx="289" cy="103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20" name="Freeform 64"/>
              <p:cNvSpPr>
                <a:spLocks/>
              </p:cNvSpPr>
              <p:nvPr/>
            </p:nvSpPr>
            <p:spPr bwMode="auto">
              <a:xfrm rot="600000">
                <a:off x="2592" y="1639"/>
                <a:ext cx="364" cy="246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21" name="Freeform 65"/>
              <p:cNvSpPr>
                <a:spLocks/>
              </p:cNvSpPr>
              <p:nvPr/>
            </p:nvSpPr>
            <p:spPr bwMode="auto">
              <a:xfrm rot="-120000">
                <a:off x="2564" y="1671"/>
                <a:ext cx="622" cy="322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22" name="Freeform 66"/>
              <p:cNvSpPr>
                <a:spLocks/>
              </p:cNvSpPr>
              <p:nvPr/>
            </p:nvSpPr>
            <p:spPr bwMode="auto">
              <a:xfrm rot="-840000">
                <a:off x="2505" y="1747"/>
                <a:ext cx="867" cy="322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23" name="Freeform 67"/>
              <p:cNvSpPr>
                <a:spLocks/>
              </p:cNvSpPr>
              <p:nvPr/>
            </p:nvSpPr>
            <p:spPr bwMode="auto">
              <a:xfrm rot="480000">
                <a:off x="2552" y="2783"/>
                <a:ext cx="290" cy="103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24" name="Freeform 68"/>
              <p:cNvSpPr>
                <a:spLocks/>
              </p:cNvSpPr>
              <p:nvPr/>
            </p:nvSpPr>
            <p:spPr bwMode="auto">
              <a:xfrm rot="600000">
                <a:off x="2571" y="2771"/>
                <a:ext cx="364" cy="245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25" name="Freeform 69"/>
              <p:cNvSpPr>
                <a:spLocks/>
              </p:cNvSpPr>
              <p:nvPr/>
            </p:nvSpPr>
            <p:spPr bwMode="auto">
              <a:xfrm rot="-120000">
                <a:off x="2544" y="2803"/>
                <a:ext cx="621" cy="321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26" name="Freeform 70"/>
              <p:cNvSpPr>
                <a:spLocks/>
              </p:cNvSpPr>
              <p:nvPr/>
            </p:nvSpPr>
            <p:spPr bwMode="auto">
              <a:xfrm rot="-840000">
                <a:off x="2484" y="2878"/>
                <a:ext cx="867" cy="323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27" name="Line 71"/>
              <p:cNvSpPr>
                <a:spLocks noChangeShapeType="1"/>
              </p:cNvSpPr>
              <p:nvPr/>
            </p:nvSpPr>
            <p:spPr bwMode="auto">
              <a:xfrm flipH="1">
                <a:off x="2312" y="1296"/>
                <a:ext cx="248" cy="30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28" name="Line 72"/>
              <p:cNvSpPr>
                <a:spLocks noChangeShapeType="1"/>
              </p:cNvSpPr>
              <p:nvPr/>
            </p:nvSpPr>
            <p:spPr bwMode="auto">
              <a:xfrm flipH="1">
                <a:off x="2305" y="1296"/>
                <a:ext cx="255" cy="41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29" name="Line 73"/>
              <p:cNvSpPr>
                <a:spLocks noChangeShapeType="1"/>
              </p:cNvSpPr>
              <p:nvPr/>
            </p:nvSpPr>
            <p:spPr bwMode="auto">
              <a:xfrm flipH="1">
                <a:off x="2312" y="1302"/>
                <a:ext cx="248" cy="20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30" name="Line 74"/>
              <p:cNvSpPr>
                <a:spLocks noChangeShapeType="1"/>
              </p:cNvSpPr>
              <p:nvPr/>
            </p:nvSpPr>
            <p:spPr bwMode="auto">
              <a:xfrm flipH="1">
                <a:off x="2312" y="1296"/>
                <a:ext cx="24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831" name="Oval 75"/>
              <p:cNvSpPr>
                <a:spLocks noChangeArrowheads="1"/>
              </p:cNvSpPr>
              <p:nvPr/>
            </p:nvSpPr>
            <p:spPr bwMode="auto">
              <a:xfrm>
                <a:off x="2496" y="2442"/>
                <a:ext cx="144" cy="309"/>
              </a:xfrm>
              <a:prstGeom prst="ellipse">
                <a:avLst/>
              </a:prstGeom>
              <a:solidFill>
                <a:srgbClr val="FF6600">
                  <a:alpha val="29019"/>
                </a:srgbClr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32806" name="Rectangle 76"/>
            <p:cNvSpPr>
              <a:spLocks noChangeArrowheads="1"/>
            </p:cNvSpPr>
            <p:nvPr/>
          </p:nvSpPr>
          <p:spPr bwMode="auto">
            <a:xfrm>
              <a:off x="1968" y="816"/>
              <a:ext cx="1632" cy="292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6056144" y="4102100"/>
            <a:ext cx="2895600" cy="1993900"/>
            <a:chOff x="3744" y="2488"/>
            <a:chExt cx="1824" cy="1256"/>
          </a:xfrm>
        </p:grpSpPr>
        <p:sp>
          <p:nvSpPr>
            <p:cNvPr id="32794" name="Line 78"/>
            <p:cNvSpPr>
              <a:spLocks noChangeShapeType="1"/>
            </p:cNvSpPr>
            <p:nvPr/>
          </p:nvSpPr>
          <p:spPr bwMode="auto">
            <a:xfrm flipH="1">
              <a:off x="4054" y="2544"/>
              <a:ext cx="8" cy="11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2795" name="Line 79"/>
            <p:cNvSpPr>
              <a:spLocks noChangeShapeType="1"/>
            </p:cNvSpPr>
            <p:nvPr/>
          </p:nvSpPr>
          <p:spPr bwMode="auto">
            <a:xfrm>
              <a:off x="4054" y="2688"/>
              <a:ext cx="147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2796" name="Rectangle 80"/>
            <p:cNvSpPr>
              <a:spLocks noChangeArrowheads="1"/>
            </p:cNvSpPr>
            <p:nvPr/>
          </p:nvSpPr>
          <p:spPr bwMode="auto">
            <a:xfrm>
              <a:off x="4062" y="2704"/>
              <a:ext cx="88" cy="912"/>
            </a:xfrm>
            <a:prstGeom prst="rect">
              <a:avLst/>
            </a:prstGeom>
            <a:pattFill prst="lgConfetti">
              <a:fgClr>
                <a:srgbClr val="FF9933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2797" name="Rectangle 81"/>
            <p:cNvSpPr>
              <a:spLocks noChangeArrowheads="1"/>
            </p:cNvSpPr>
            <p:nvPr/>
          </p:nvSpPr>
          <p:spPr bwMode="auto">
            <a:xfrm>
              <a:off x="4158" y="2704"/>
              <a:ext cx="1011" cy="128"/>
            </a:xfrm>
            <a:prstGeom prst="rect">
              <a:avLst/>
            </a:prstGeom>
            <a:pattFill prst="dashHorz">
              <a:fgClr>
                <a:srgbClr val="FFCC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2798" name="Line 82"/>
            <p:cNvSpPr>
              <a:spLocks noChangeShapeType="1"/>
            </p:cNvSpPr>
            <p:nvPr/>
          </p:nvSpPr>
          <p:spPr bwMode="auto">
            <a:xfrm>
              <a:off x="4327" y="3408"/>
              <a:ext cx="93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2799" name="Text Box 83"/>
            <p:cNvSpPr txBox="1">
              <a:spLocks noChangeArrowheads="1"/>
            </p:cNvSpPr>
            <p:nvPr/>
          </p:nvSpPr>
          <p:spPr bwMode="auto">
            <a:xfrm>
              <a:off x="4205" y="3424"/>
              <a:ext cx="13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800000"/>
                  </a:solidFill>
                </a:rPr>
                <a:t>Depth from surface</a:t>
              </a:r>
            </a:p>
          </p:txBody>
        </p:sp>
        <p:sp>
          <p:nvSpPr>
            <p:cNvPr id="32800" name="Text Box 84"/>
            <p:cNvSpPr txBox="1">
              <a:spLocks noChangeArrowheads="1"/>
            </p:cNvSpPr>
            <p:nvPr/>
          </p:nvSpPr>
          <p:spPr bwMode="auto">
            <a:xfrm rot="-5400000">
              <a:off x="3336" y="3012"/>
              <a:ext cx="11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800000"/>
                  </a:solidFill>
                </a:rPr>
                <a:t>inversion charge</a:t>
              </a:r>
            </a:p>
          </p:txBody>
        </p:sp>
        <p:sp>
          <p:nvSpPr>
            <p:cNvPr id="32801" name="Text Box 85"/>
            <p:cNvSpPr txBox="1">
              <a:spLocks noChangeArrowheads="1"/>
            </p:cNvSpPr>
            <p:nvPr/>
          </p:nvSpPr>
          <p:spPr bwMode="auto">
            <a:xfrm>
              <a:off x="4168" y="2829"/>
              <a:ext cx="12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800000"/>
                  </a:solidFill>
                </a:rPr>
                <a:t>depletion charge</a:t>
              </a:r>
            </a:p>
          </p:txBody>
        </p:sp>
        <p:sp>
          <p:nvSpPr>
            <p:cNvPr id="32802" name="Rectangle 86"/>
            <p:cNvSpPr>
              <a:spLocks noChangeArrowheads="1"/>
            </p:cNvSpPr>
            <p:nvPr/>
          </p:nvSpPr>
          <p:spPr bwMode="auto">
            <a:xfrm>
              <a:off x="3744" y="2488"/>
              <a:ext cx="1824" cy="1256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</p:grpSp>
      <p:grpSp>
        <p:nvGrpSpPr>
          <p:cNvPr id="15" name="Group 87"/>
          <p:cNvGrpSpPr>
            <a:grpSpLocks/>
          </p:cNvGrpSpPr>
          <p:nvPr/>
        </p:nvGrpSpPr>
        <p:grpSpPr bwMode="auto">
          <a:xfrm>
            <a:off x="6043444" y="1447800"/>
            <a:ext cx="2908300" cy="2438400"/>
            <a:chOff x="3736" y="816"/>
            <a:chExt cx="1832" cy="1536"/>
          </a:xfrm>
        </p:grpSpPr>
        <p:grpSp>
          <p:nvGrpSpPr>
            <p:cNvPr id="16" name="Group 88"/>
            <p:cNvGrpSpPr>
              <a:grpSpLocks/>
            </p:cNvGrpSpPr>
            <p:nvPr/>
          </p:nvGrpSpPr>
          <p:grpSpPr bwMode="auto">
            <a:xfrm>
              <a:off x="3912" y="904"/>
              <a:ext cx="1608" cy="1412"/>
              <a:chOff x="3768" y="1008"/>
              <a:chExt cx="1608" cy="1412"/>
            </a:xfrm>
          </p:grpSpPr>
          <p:sp>
            <p:nvSpPr>
              <p:cNvPr id="32783" name="Line 89"/>
              <p:cNvSpPr>
                <a:spLocks noChangeShapeType="1"/>
              </p:cNvSpPr>
              <p:nvPr/>
            </p:nvSpPr>
            <p:spPr bwMode="auto">
              <a:xfrm flipH="1">
                <a:off x="4032" y="1200"/>
                <a:ext cx="8" cy="103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784" name="Line 90"/>
              <p:cNvSpPr>
                <a:spLocks noChangeShapeType="1"/>
              </p:cNvSpPr>
              <p:nvPr/>
            </p:nvSpPr>
            <p:spPr bwMode="auto">
              <a:xfrm>
                <a:off x="4992" y="1008"/>
                <a:ext cx="0" cy="118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785" name="Line 91"/>
              <p:cNvSpPr>
                <a:spLocks noChangeShapeType="1"/>
              </p:cNvSpPr>
              <p:nvPr/>
            </p:nvSpPr>
            <p:spPr bwMode="auto">
              <a:xfrm>
                <a:off x="3768" y="2220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arrow" w="lg" len="sm"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786" name="Line 92"/>
              <p:cNvSpPr>
                <a:spLocks noChangeShapeType="1"/>
              </p:cNvSpPr>
              <p:nvPr/>
            </p:nvSpPr>
            <p:spPr bwMode="auto">
              <a:xfrm flipH="1">
                <a:off x="3928" y="1008"/>
                <a:ext cx="8" cy="124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787" name="Line 93"/>
              <p:cNvSpPr>
                <a:spLocks noChangeShapeType="1"/>
              </p:cNvSpPr>
              <p:nvPr/>
            </p:nvSpPr>
            <p:spPr bwMode="auto">
              <a:xfrm>
                <a:off x="3928" y="1551"/>
                <a:ext cx="144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788" name="Line 94"/>
              <p:cNvSpPr>
                <a:spLocks noChangeShapeType="1"/>
              </p:cNvSpPr>
              <p:nvPr/>
            </p:nvSpPr>
            <p:spPr bwMode="auto">
              <a:xfrm flipV="1">
                <a:off x="3936" y="1149"/>
                <a:ext cx="1392" cy="2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789" name="Freeform 95"/>
              <p:cNvSpPr>
                <a:spLocks/>
              </p:cNvSpPr>
              <p:nvPr/>
            </p:nvSpPr>
            <p:spPr bwMode="auto">
              <a:xfrm rot="350549">
                <a:off x="3970" y="1109"/>
                <a:ext cx="1070" cy="724"/>
              </a:xfrm>
              <a:custGeom>
                <a:avLst/>
                <a:gdLst>
                  <a:gd name="T0" fmla="*/ 0 w 1248"/>
                  <a:gd name="T1" fmla="*/ 624 h 624"/>
                  <a:gd name="T2" fmla="*/ 144 w 1248"/>
                  <a:gd name="T3" fmla="*/ 336 h 624"/>
                  <a:gd name="T4" fmla="*/ 336 w 1248"/>
                  <a:gd name="T5" fmla="*/ 192 h 624"/>
                  <a:gd name="T6" fmla="*/ 576 w 1248"/>
                  <a:gd name="T7" fmla="*/ 96 h 624"/>
                  <a:gd name="T8" fmla="*/ 912 w 1248"/>
                  <a:gd name="T9" fmla="*/ 48 h 624"/>
                  <a:gd name="T10" fmla="*/ 1248 w 1248"/>
                  <a:gd name="T11" fmla="*/ 0 h 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48"/>
                  <a:gd name="T19" fmla="*/ 0 h 624"/>
                  <a:gd name="T20" fmla="*/ 1248 w 1248"/>
                  <a:gd name="T21" fmla="*/ 624 h 6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48" h="624">
                    <a:moveTo>
                      <a:pt x="0" y="624"/>
                    </a:moveTo>
                    <a:cubicBezTo>
                      <a:pt x="44" y="516"/>
                      <a:pt x="88" y="408"/>
                      <a:pt x="144" y="336"/>
                    </a:cubicBezTo>
                    <a:cubicBezTo>
                      <a:pt x="200" y="264"/>
                      <a:pt x="264" y="232"/>
                      <a:pt x="336" y="192"/>
                    </a:cubicBezTo>
                    <a:cubicBezTo>
                      <a:pt x="408" y="152"/>
                      <a:pt x="480" y="120"/>
                      <a:pt x="576" y="96"/>
                    </a:cubicBezTo>
                    <a:cubicBezTo>
                      <a:pt x="672" y="72"/>
                      <a:pt x="800" y="64"/>
                      <a:pt x="912" y="48"/>
                    </a:cubicBezTo>
                    <a:cubicBezTo>
                      <a:pt x="1024" y="32"/>
                      <a:pt x="1136" y="16"/>
                      <a:pt x="1248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790" name="Line 96"/>
              <p:cNvSpPr>
                <a:spLocks noChangeShapeType="1"/>
              </p:cNvSpPr>
              <p:nvPr/>
            </p:nvSpPr>
            <p:spPr bwMode="auto">
              <a:xfrm flipH="1">
                <a:off x="4040" y="220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arrow" w="lg" len="sm"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791" name="Line 97"/>
              <p:cNvSpPr>
                <a:spLocks noChangeShapeType="1"/>
              </p:cNvSpPr>
              <p:nvPr/>
            </p:nvSpPr>
            <p:spPr bwMode="auto">
              <a:xfrm>
                <a:off x="4032" y="1793"/>
                <a:ext cx="96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 type="arrow" w="lg" len="sm"/>
              </a:ln>
            </p:spPr>
            <p:txBody>
              <a:bodyPr/>
              <a:lstStyle/>
              <a:p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32792" name="Text Box 98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9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800000"/>
                    </a:solidFill>
                  </a:rPr>
                  <a:t>Inversion</a:t>
                </a:r>
              </a:p>
            </p:txBody>
          </p:sp>
          <p:sp>
            <p:nvSpPr>
              <p:cNvPr id="32793" name="Text Box 99"/>
              <p:cNvSpPr txBox="1">
                <a:spLocks noChangeArrowheads="1"/>
              </p:cNvSpPr>
              <p:nvPr/>
            </p:nvSpPr>
            <p:spPr bwMode="auto">
              <a:xfrm>
                <a:off x="4284" y="1776"/>
                <a:ext cx="7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800000"/>
                    </a:solidFill>
                  </a:rPr>
                  <a:t>Depletion</a:t>
                </a:r>
              </a:p>
            </p:txBody>
          </p:sp>
        </p:grpSp>
        <p:sp>
          <p:nvSpPr>
            <p:cNvPr id="32780" name="Rectangle 100"/>
            <p:cNvSpPr>
              <a:spLocks noChangeArrowheads="1"/>
            </p:cNvSpPr>
            <p:nvPr/>
          </p:nvSpPr>
          <p:spPr bwMode="auto">
            <a:xfrm>
              <a:off x="3744" y="816"/>
              <a:ext cx="1824" cy="1536"/>
            </a:xfrm>
            <a:prstGeom prst="rect">
              <a:avLst/>
            </a:prstGeom>
            <a:noFill/>
            <a:ln w="25400">
              <a:solidFill>
                <a:srgbClr val="009999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2781" name="Line 101"/>
            <p:cNvSpPr>
              <a:spLocks noChangeShapeType="1"/>
            </p:cNvSpPr>
            <p:nvPr/>
          </p:nvSpPr>
          <p:spPr bwMode="auto">
            <a:xfrm>
              <a:off x="4032" y="1056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800000"/>
                </a:solidFill>
              </a:endParaRPr>
            </a:p>
          </p:txBody>
        </p:sp>
        <p:sp>
          <p:nvSpPr>
            <p:cNvPr id="32782" name="Text Box 102"/>
            <p:cNvSpPr txBox="1">
              <a:spLocks noChangeArrowheads="1"/>
            </p:cNvSpPr>
            <p:nvPr/>
          </p:nvSpPr>
          <p:spPr bwMode="auto">
            <a:xfrm>
              <a:off x="3736" y="124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800000"/>
                  </a:solidFill>
                  <a:sym typeface="Symbol" pitchFamily="18" charset="2"/>
                </a:rPr>
                <a:t></a:t>
              </a:r>
              <a:r>
                <a:rPr lang="en-US" sz="1800" b="1" baseline="-25000">
                  <a:solidFill>
                    <a:srgbClr val="800000"/>
                  </a:solidFill>
                  <a:sym typeface="Symbol" pitchFamily="18" charset="2"/>
                </a:rPr>
                <a:t>s</a:t>
              </a:r>
              <a:endParaRPr lang="en-US" sz="1800" b="1">
                <a:solidFill>
                  <a:srgbClr val="800000"/>
                </a:solidFill>
                <a:sym typeface="Symbol" pitchFamily="18" charset="2"/>
              </a:endParaRPr>
            </a:p>
          </p:txBody>
        </p:sp>
      </p:grpSp>
      <p:sp>
        <p:nvSpPr>
          <p:cNvPr id="32778" name="Text Box 103"/>
          <p:cNvSpPr txBox="1">
            <a:spLocks noChangeArrowheads="1"/>
          </p:cNvSpPr>
          <p:nvPr/>
        </p:nvSpPr>
        <p:spPr bwMode="auto">
          <a:xfrm>
            <a:off x="914400" y="152400"/>
            <a:ext cx="7086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CC3300"/>
                </a:solidFill>
              </a:rPr>
              <a:t>How does an inversion layer form?</a:t>
            </a:r>
          </a:p>
        </p:txBody>
      </p:sp>
      <p:sp>
        <p:nvSpPr>
          <p:cNvPr id="104" name="Line 8"/>
          <p:cNvSpPr>
            <a:spLocks noChangeShapeType="1"/>
          </p:cNvSpPr>
          <p:nvPr/>
        </p:nvSpPr>
        <p:spPr bwMode="auto">
          <a:xfrm>
            <a:off x="3289300" y="1710396"/>
            <a:ext cx="2578100" cy="0"/>
          </a:xfrm>
          <a:prstGeom prst="line">
            <a:avLst/>
          </a:prstGeom>
          <a:noFill/>
          <a:ln w="254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87450" y="2590800"/>
            <a:ext cx="2057400" cy="1295400"/>
            <a:chOff x="2688" y="1824"/>
            <a:chExt cx="1240" cy="960"/>
          </a:xfrm>
        </p:grpSpPr>
        <p:sp>
          <p:nvSpPr>
            <p:cNvPr id="33854" name="Line 4"/>
            <p:cNvSpPr>
              <a:spLocks noChangeShapeType="1"/>
            </p:cNvSpPr>
            <p:nvPr/>
          </p:nvSpPr>
          <p:spPr bwMode="auto">
            <a:xfrm flipV="1">
              <a:off x="2688" y="2544"/>
              <a:ext cx="672" cy="240"/>
            </a:xfrm>
            <a:prstGeom prst="line">
              <a:avLst/>
            </a:prstGeom>
            <a:noFill/>
            <a:ln w="25400">
              <a:solidFill>
                <a:srgbClr val="CC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Line 5"/>
            <p:cNvSpPr>
              <a:spLocks noChangeShapeType="1"/>
            </p:cNvSpPr>
            <p:nvPr/>
          </p:nvSpPr>
          <p:spPr bwMode="auto">
            <a:xfrm flipV="1">
              <a:off x="3352" y="1824"/>
              <a:ext cx="576" cy="720"/>
            </a:xfrm>
            <a:prstGeom prst="line">
              <a:avLst/>
            </a:prstGeom>
            <a:noFill/>
            <a:ln w="25400">
              <a:solidFill>
                <a:srgbClr val="CCFFFF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52400" y="1219200"/>
            <a:ext cx="2654300" cy="4648200"/>
            <a:chOff x="1928" y="816"/>
            <a:chExt cx="1672" cy="2928"/>
          </a:xfrm>
        </p:grpSpPr>
        <p:grpSp>
          <p:nvGrpSpPr>
            <p:cNvPr id="4" name="Group 43"/>
            <p:cNvGrpSpPr>
              <a:grpSpLocks/>
            </p:cNvGrpSpPr>
            <p:nvPr/>
          </p:nvGrpSpPr>
          <p:grpSpPr bwMode="auto">
            <a:xfrm>
              <a:off x="1928" y="3456"/>
              <a:ext cx="1376" cy="212"/>
              <a:chOff x="1928" y="3896"/>
              <a:chExt cx="1376" cy="212"/>
            </a:xfrm>
          </p:grpSpPr>
          <p:sp>
            <p:nvSpPr>
              <p:cNvPr id="33851" name="Text Box 44"/>
              <p:cNvSpPr txBox="1">
                <a:spLocks noChangeArrowheads="1"/>
              </p:cNvSpPr>
              <p:nvPr/>
            </p:nvSpPr>
            <p:spPr bwMode="auto">
              <a:xfrm>
                <a:off x="1928" y="3904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b="1">
                    <a:solidFill>
                      <a:srgbClr val="0033CC"/>
                    </a:solidFill>
                  </a:rPr>
                  <a:t>Metal </a:t>
                </a:r>
              </a:p>
            </p:txBody>
          </p:sp>
          <p:sp>
            <p:nvSpPr>
              <p:cNvPr id="33852" name="Text Box 45"/>
              <p:cNvSpPr txBox="1">
                <a:spLocks noChangeArrowheads="1"/>
              </p:cNvSpPr>
              <p:nvPr/>
            </p:nvSpPr>
            <p:spPr bwMode="auto">
              <a:xfrm>
                <a:off x="2280" y="389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33CC"/>
                    </a:solidFill>
                  </a:rPr>
                  <a:t>SiO</a:t>
                </a:r>
                <a:r>
                  <a:rPr lang="en-US" sz="1600" b="1" baseline="-25000">
                    <a:solidFill>
                      <a:srgbClr val="0033CC"/>
                    </a:solidFill>
                  </a:rPr>
                  <a:t>2</a:t>
                </a:r>
                <a:r>
                  <a:rPr lang="en-US" sz="1600" b="1">
                    <a:solidFill>
                      <a:srgbClr val="0033CC"/>
                    </a:solidFill>
                  </a:rPr>
                  <a:t> </a:t>
                </a:r>
              </a:p>
            </p:txBody>
          </p:sp>
          <p:sp>
            <p:nvSpPr>
              <p:cNvPr id="33853" name="Text Box 46"/>
              <p:cNvSpPr txBox="1">
                <a:spLocks noChangeArrowheads="1"/>
              </p:cNvSpPr>
              <p:nvPr/>
            </p:nvSpPr>
            <p:spPr bwMode="auto">
              <a:xfrm>
                <a:off x="2728" y="3896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33CC"/>
                    </a:solidFill>
                  </a:rPr>
                  <a:t>P-type</a:t>
                </a:r>
              </a:p>
            </p:txBody>
          </p:sp>
        </p:grpSp>
        <p:sp>
          <p:nvSpPr>
            <p:cNvPr id="33821" name="Text Box 47"/>
            <p:cNvSpPr txBox="1">
              <a:spLocks noChangeArrowheads="1"/>
            </p:cNvSpPr>
            <p:nvPr/>
          </p:nvSpPr>
          <p:spPr bwMode="auto">
            <a:xfrm>
              <a:off x="2592" y="864"/>
              <a:ext cx="5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C3300"/>
                  </a:solidFill>
                </a:rPr>
                <a:t>V</a:t>
              </a:r>
              <a:r>
                <a:rPr lang="en-US" sz="1800" b="1" baseline="-25000">
                  <a:solidFill>
                    <a:srgbClr val="CC3300"/>
                  </a:solidFill>
                </a:rPr>
                <a:t>g </a:t>
              </a:r>
              <a:r>
                <a:rPr lang="en-US" sz="1800" b="1">
                  <a:solidFill>
                    <a:srgbClr val="CC3300"/>
                  </a:solidFill>
                </a:rPr>
                <a:t>&gt; 0 </a:t>
              </a:r>
              <a:endParaRPr lang="en-US" sz="1800" b="1" baseline="-25000">
                <a:solidFill>
                  <a:srgbClr val="CC3300"/>
                </a:solidFill>
                <a:cs typeface="Arial" charset="0"/>
              </a:endParaRPr>
            </a:p>
          </p:txBody>
        </p: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064" y="1296"/>
              <a:ext cx="1488" cy="2160"/>
              <a:chOff x="2064" y="1296"/>
              <a:chExt cx="1488" cy="2160"/>
            </a:xfrm>
          </p:grpSpPr>
          <p:grpSp>
            <p:nvGrpSpPr>
              <p:cNvPr id="6" name="Group 49"/>
              <p:cNvGrpSpPr>
                <a:grpSpLocks/>
              </p:cNvGrpSpPr>
              <p:nvPr/>
            </p:nvGrpSpPr>
            <p:grpSpPr bwMode="auto">
              <a:xfrm>
                <a:off x="2064" y="2564"/>
                <a:ext cx="248" cy="892"/>
                <a:chOff x="232" y="2688"/>
                <a:chExt cx="288" cy="1248"/>
              </a:xfrm>
            </p:grpSpPr>
            <p:sp>
              <p:nvSpPr>
                <p:cNvPr id="33849" name="Rectangle 50"/>
                <p:cNvSpPr>
                  <a:spLocks noChangeArrowheads="1"/>
                </p:cNvSpPr>
                <p:nvPr/>
              </p:nvSpPr>
              <p:spPr bwMode="auto">
                <a:xfrm>
                  <a:off x="232" y="2688"/>
                  <a:ext cx="288" cy="1248"/>
                </a:xfrm>
                <a:prstGeom prst="rect">
                  <a:avLst/>
                </a:prstGeom>
                <a:pattFill prst="wdUpDiag">
                  <a:fgClr>
                    <a:srgbClr val="FFCC00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CC3300"/>
                    </a:solidFill>
                  </a:endParaRPr>
                </a:p>
              </p:txBody>
            </p:sp>
            <p:sp>
              <p:nvSpPr>
                <p:cNvPr id="33850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232" y="2688"/>
                  <a:ext cx="276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CC3300"/>
                    </a:solidFill>
                  </a:endParaRPr>
                </a:p>
              </p:txBody>
            </p:sp>
          </p:grpSp>
          <p:sp>
            <p:nvSpPr>
              <p:cNvPr id="33825" name="Line 52"/>
              <p:cNvSpPr>
                <a:spLocks noChangeShapeType="1"/>
              </p:cNvSpPr>
              <p:nvPr/>
            </p:nvSpPr>
            <p:spPr bwMode="auto">
              <a:xfrm>
                <a:off x="2560" y="1296"/>
                <a:ext cx="0" cy="21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26" name="Line 53"/>
              <p:cNvSpPr>
                <a:spLocks noChangeShapeType="1"/>
              </p:cNvSpPr>
              <p:nvPr/>
            </p:nvSpPr>
            <p:spPr bwMode="auto">
              <a:xfrm>
                <a:off x="2312" y="1296"/>
                <a:ext cx="0" cy="21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27" name="Line 54"/>
              <p:cNvSpPr>
                <a:spLocks noChangeShapeType="1"/>
              </p:cNvSpPr>
              <p:nvPr/>
            </p:nvSpPr>
            <p:spPr bwMode="auto">
              <a:xfrm flipV="1">
                <a:off x="2312" y="1296"/>
                <a:ext cx="248" cy="13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28" name="Line 55"/>
              <p:cNvSpPr>
                <a:spLocks noChangeShapeType="1"/>
              </p:cNvSpPr>
              <p:nvPr/>
            </p:nvSpPr>
            <p:spPr bwMode="auto">
              <a:xfrm>
                <a:off x="2560" y="1657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29" name="Line 56"/>
              <p:cNvSpPr>
                <a:spLocks noChangeShapeType="1"/>
              </p:cNvSpPr>
              <p:nvPr/>
            </p:nvSpPr>
            <p:spPr bwMode="auto">
              <a:xfrm>
                <a:off x="2560" y="2799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30" name="Line 57"/>
              <p:cNvSpPr>
                <a:spLocks noChangeShapeType="1"/>
              </p:cNvSpPr>
              <p:nvPr/>
            </p:nvSpPr>
            <p:spPr bwMode="auto">
              <a:xfrm>
                <a:off x="2560" y="2234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31" name="Line 58"/>
              <p:cNvSpPr>
                <a:spLocks noChangeShapeType="1"/>
              </p:cNvSpPr>
              <p:nvPr/>
            </p:nvSpPr>
            <p:spPr bwMode="auto">
              <a:xfrm>
                <a:off x="2560" y="2565"/>
                <a:ext cx="992" cy="0"/>
              </a:xfrm>
              <a:prstGeom prst="line">
                <a:avLst/>
              </a:prstGeom>
              <a:noFill/>
              <a:ln w="3175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32" name="Freeform 59"/>
              <p:cNvSpPr>
                <a:spLocks/>
              </p:cNvSpPr>
              <p:nvPr/>
            </p:nvSpPr>
            <p:spPr bwMode="auto">
              <a:xfrm rot="480000">
                <a:off x="2560" y="2222"/>
                <a:ext cx="289" cy="103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33" name="Freeform 60"/>
              <p:cNvSpPr>
                <a:spLocks/>
              </p:cNvSpPr>
              <p:nvPr/>
            </p:nvSpPr>
            <p:spPr bwMode="auto">
              <a:xfrm rot="600000">
                <a:off x="2579" y="2210"/>
                <a:ext cx="364" cy="246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34" name="Freeform 61"/>
              <p:cNvSpPr>
                <a:spLocks/>
              </p:cNvSpPr>
              <p:nvPr/>
            </p:nvSpPr>
            <p:spPr bwMode="auto">
              <a:xfrm rot="-120000">
                <a:off x="2551" y="2242"/>
                <a:ext cx="622" cy="322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35" name="Freeform 62"/>
              <p:cNvSpPr>
                <a:spLocks/>
              </p:cNvSpPr>
              <p:nvPr/>
            </p:nvSpPr>
            <p:spPr bwMode="auto">
              <a:xfrm rot="-840000">
                <a:off x="2492" y="2317"/>
                <a:ext cx="867" cy="323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36" name="Freeform 63"/>
              <p:cNvSpPr>
                <a:spLocks/>
              </p:cNvSpPr>
              <p:nvPr/>
            </p:nvSpPr>
            <p:spPr bwMode="auto">
              <a:xfrm rot="480000">
                <a:off x="2573" y="1651"/>
                <a:ext cx="289" cy="103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37" name="Freeform 64"/>
              <p:cNvSpPr>
                <a:spLocks/>
              </p:cNvSpPr>
              <p:nvPr/>
            </p:nvSpPr>
            <p:spPr bwMode="auto">
              <a:xfrm rot="600000">
                <a:off x="2592" y="1639"/>
                <a:ext cx="364" cy="246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38" name="Freeform 65"/>
              <p:cNvSpPr>
                <a:spLocks/>
              </p:cNvSpPr>
              <p:nvPr/>
            </p:nvSpPr>
            <p:spPr bwMode="auto">
              <a:xfrm rot="-120000">
                <a:off x="2564" y="1671"/>
                <a:ext cx="622" cy="322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39" name="Freeform 66"/>
              <p:cNvSpPr>
                <a:spLocks/>
              </p:cNvSpPr>
              <p:nvPr/>
            </p:nvSpPr>
            <p:spPr bwMode="auto">
              <a:xfrm rot="-840000">
                <a:off x="2505" y="1747"/>
                <a:ext cx="867" cy="322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40" name="Freeform 67"/>
              <p:cNvSpPr>
                <a:spLocks/>
              </p:cNvSpPr>
              <p:nvPr/>
            </p:nvSpPr>
            <p:spPr bwMode="auto">
              <a:xfrm rot="480000">
                <a:off x="2552" y="2783"/>
                <a:ext cx="290" cy="103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41" name="Freeform 68"/>
              <p:cNvSpPr>
                <a:spLocks/>
              </p:cNvSpPr>
              <p:nvPr/>
            </p:nvSpPr>
            <p:spPr bwMode="auto">
              <a:xfrm rot="600000">
                <a:off x="2571" y="2771"/>
                <a:ext cx="364" cy="245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42" name="Freeform 69"/>
              <p:cNvSpPr>
                <a:spLocks/>
              </p:cNvSpPr>
              <p:nvPr/>
            </p:nvSpPr>
            <p:spPr bwMode="auto">
              <a:xfrm rot="-120000">
                <a:off x="2544" y="2803"/>
                <a:ext cx="621" cy="321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43" name="Freeform 70"/>
              <p:cNvSpPr>
                <a:spLocks/>
              </p:cNvSpPr>
              <p:nvPr/>
            </p:nvSpPr>
            <p:spPr bwMode="auto">
              <a:xfrm rot="-840000">
                <a:off x="2484" y="2878"/>
                <a:ext cx="867" cy="323"/>
              </a:xfrm>
              <a:custGeom>
                <a:avLst/>
                <a:gdLst>
                  <a:gd name="T0" fmla="*/ 336 w 336"/>
                  <a:gd name="T1" fmla="*/ 0 h 144"/>
                  <a:gd name="T2" fmla="*/ 96 w 336"/>
                  <a:gd name="T3" fmla="*/ 48 h 144"/>
                  <a:gd name="T4" fmla="*/ 0 w 33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44"/>
                  <a:gd name="T11" fmla="*/ 336 w 33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44">
                    <a:moveTo>
                      <a:pt x="336" y="0"/>
                    </a:moveTo>
                    <a:cubicBezTo>
                      <a:pt x="244" y="12"/>
                      <a:pt x="152" y="24"/>
                      <a:pt x="96" y="48"/>
                    </a:cubicBezTo>
                    <a:cubicBezTo>
                      <a:pt x="40" y="72"/>
                      <a:pt x="16" y="136"/>
                      <a:pt x="0" y="144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44" name="Line 71"/>
              <p:cNvSpPr>
                <a:spLocks noChangeShapeType="1"/>
              </p:cNvSpPr>
              <p:nvPr/>
            </p:nvSpPr>
            <p:spPr bwMode="auto">
              <a:xfrm flipH="1">
                <a:off x="2312" y="1296"/>
                <a:ext cx="248" cy="30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45" name="Line 72"/>
              <p:cNvSpPr>
                <a:spLocks noChangeShapeType="1"/>
              </p:cNvSpPr>
              <p:nvPr/>
            </p:nvSpPr>
            <p:spPr bwMode="auto">
              <a:xfrm flipH="1">
                <a:off x="2305" y="1296"/>
                <a:ext cx="255" cy="41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46" name="Line 73"/>
              <p:cNvSpPr>
                <a:spLocks noChangeShapeType="1"/>
              </p:cNvSpPr>
              <p:nvPr/>
            </p:nvSpPr>
            <p:spPr bwMode="auto">
              <a:xfrm flipH="1">
                <a:off x="2312" y="1302"/>
                <a:ext cx="248" cy="20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47" name="Line 74"/>
              <p:cNvSpPr>
                <a:spLocks noChangeShapeType="1"/>
              </p:cNvSpPr>
              <p:nvPr/>
            </p:nvSpPr>
            <p:spPr bwMode="auto">
              <a:xfrm flipH="1">
                <a:off x="2312" y="1296"/>
                <a:ext cx="24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48" name="Oval 75"/>
              <p:cNvSpPr>
                <a:spLocks noChangeArrowheads="1"/>
              </p:cNvSpPr>
              <p:nvPr/>
            </p:nvSpPr>
            <p:spPr bwMode="auto">
              <a:xfrm>
                <a:off x="2496" y="2442"/>
                <a:ext cx="144" cy="309"/>
              </a:xfrm>
              <a:prstGeom prst="ellipse">
                <a:avLst/>
              </a:prstGeom>
              <a:solidFill>
                <a:srgbClr val="FF6600">
                  <a:alpha val="29019"/>
                </a:srgbClr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</p:grpSp>
        <p:sp>
          <p:nvSpPr>
            <p:cNvPr id="33823" name="Rectangle 76"/>
            <p:cNvSpPr>
              <a:spLocks noChangeArrowheads="1"/>
            </p:cNvSpPr>
            <p:nvPr/>
          </p:nvSpPr>
          <p:spPr bwMode="auto">
            <a:xfrm>
              <a:off x="1968" y="816"/>
              <a:ext cx="1632" cy="292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</p:grpSp>
      <p:sp>
        <p:nvSpPr>
          <p:cNvPr id="33798" name="Text Box 103"/>
          <p:cNvSpPr txBox="1">
            <a:spLocks noChangeArrowheads="1"/>
          </p:cNvSpPr>
          <p:nvPr/>
        </p:nvSpPr>
        <p:spPr bwMode="auto">
          <a:xfrm>
            <a:off x="914400" y="152400"/>
            <a:ext cx="6934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dirty="0">
                <a:solidFill>
                  <a:srgbClr val="CC3300"/>
                </a:solidFill>
              </a:rPr>
              <a:t>Band diagram at inversion condition</a:t>
            </a:r>
          </a:p>
        </p:txBody>
      </p:sp>
      <p:sp>
        <p:nvSpPr>
          <p:cNvPr id="33799" name="Text Box 108"/>
          <p:cNvSpPr txBox="1">
            <a:spLocks noChangeArrowheads="1"/>
          </p:cNvSpPr>
          <p:nvPr/>
        </p:nvSpPr>
        <p:spPr bwMode="auto">
          <a:xfrm>
            <a:off x="2990850" y="4064000"/>
            <a:ext cx="5924550" cy="18129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30000"/>
              </a:spcAft>
            </a:pP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</a:t>
            </a:r>
            <a:r>
              <a:rPr lang="en-US" sz="1600" b="1" baseline="-25000" dirty="0">
                <a:solidFill>
                  <a:srgbClr val="800000"/>
                </a:solidFill>
                <a:sym typeface="Symbol" pitchFamily="18" charset="2"/>
              </a:rPr>
              <a:t>s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=0  	      Flat-band condition</a:t>
            </a:r>
          </a:p>
          <a:p>
            <a:pPr>
              <a:spcBef>
                <a:spcPct val="20000"/>
              </a:spcBef>
              <a:spcAft>
                <a:spcPct val="30000"/>
              </a:spcAft>
            </a:pP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</a:t>
            </a:r>
            <a:r>
              <a:rPr lang="en-US" sz="1600" b="1" baseline="-25000" dirty="0">
                <a:solidFill>
                  <a:srgbClr val="800000"/>
                </a:solidFill>
                <a:sym typeface="Symbol" pitchFamily="18" charset="2"/>
              </a:rPr>
              <a:t>B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&gt;</a:t>
            </a:r>
            <a:r>
              <a:rPr lang="en-US" sz="1600" b="1" baseline="-25000" dirty="0">
                <a:solidFill>
                  <a:srgbClr val="800000"/>
                </a:solidFill>
                <a:sym typeface="Symbol" pitchFamily="18" charset="2"/>
              </a:rPr>
              <a:t>s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&gt;0	      Depletion of holes (bands bending downward)</a:t>
            </a:r>
          </a:p>
          <a:p>
            <a:pPr>
              <a:spcBef>
                <a:spcPct val="20000"/>
              </a:spcBef>
              <a:spcAft>
                <a:spcPct val="30000"/>
              </a:spcAft>
            </a:pP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</a:t>
            </a:r>
            <a:r>
              <a:rPr lang="en-US" sz="1600" b="1" baseline="-25000" dirty="0">
                <a:solidFill>
                  <a:srgbClr val="800000"/>
                </a:solidFill>
                <a:sym typeface="Symbol" pitchFamily="18" charset="2"/>
              </a:rPr>
              <a:t>s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=</a:t>
            </a:r>
            <a:r>
              <a:rPr lang="en-US" sz="1600" b="1" baseline="-25000" dirty="0">
                <a:solidFill>
                  <a:srgbClr val="800000"/>
                </a:solidFill>
                <a:sym typeface="Symbol" pitchFamily="18" charset="2"/>
              </a:rPr>
              <a:t>B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 	      Fermi-level at mid-gap, E</a:t>
            </a:r>
            <a:r>
              <a:rPr lang="en-US" sz="1600" b="1" baseline="-25000" dirty="0">
                <a:solidFill>
                  <a:srgbClr val="800000"/>
                </a:solidFill>
                <a:sym typeface="Symbol" pitchFamily="18" charset="2"/>
              </a:rPr>
              <a:t>F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=</a:t>
            </a:r>
            <a:r>
              <a:rPr lang="en-US" sz="1600" b="1" dirty="0" err="1">
                <a:solidFill>
                  <a:srgbClr val="800000"/>
                </a:solidFill>
                <a:sym typeface="Symbol" pitchFamily="18" charset="2"/>
              </a:rPr>
              <a:t>E</a:t>
            </a:r>
            <a:r>
              <a:rPr lang="en-US" sz="1600" b="1" baseline="-25000" dirty="0" err="1">
                <a:solidFill>
                  <a:srgbClr val="800000"/>
                </a:solidFill>
                <a:sym typeface="Symbol" pitchFamily="18" charset="2"/>
              </a:rPr>
              <a:t>i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(0), </a:t>
            </a:r>
            <a:r>
              <a:rPr lang="en-US" sz="1600" b="1" dirty="0" err="1">
                <a:solidFill>
                  <a:srgbClr val="800000"/>
                </a:solidFill>
                <a:sym typeface="Symbol" pitchFamily="18" charset="2"/>
              </a:rPr>
              <a:t>n</a:t>
            </a:r>
            <a:r>
              <a:rPr lang="en-US" sz="1600" b="1" baseline="-25000" dirty="0" err="1">
                <a:solidFill>
                  <a:srgbClr val="800000"/>
                </a:solidFill>
                <a:sym typeface="Symbol" pitchFamily="18" charset="2"/>
              </a:rPr>
              <a:t>p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(0)=p</a:t>
            </a:r>
            <a:r>
              <a:rPr lang="en-US" sz="1600" b="1" baseline="-25000" dirty="0">
                <a:solidFill>
                  <a:srgbClr val="800000"/>
                </a:solidFill>
                <a:sym typeface="Symbol" pitchFamily="18" charset="2"/>
              </a:rPr>
              <a:t>p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(0)=</a:t>
            </a:r>
            <a:r>
              <a:rPr lang="en-US" sz="1600" b="1" dirty="0" err="1">
                <a:solidFill>
                  <a:srgbClr val="800000"/>
                </a:solidFill>
                <a:sym typeface="Symbol" pitchFamily="18" charset="2"/>
              </a:rPr>
              <a:t>n</a:t>
            </a:r>
            <a:r>
              <a:rPr lang="en-US" sz="1600" b="1" baseline="-25000" dirty="0" err="1">
                <a:solidFill>
                  <a:srgbClr val="800000"/>
                </a:solidFill>
                <a:sym typeface="Symbol" pitchFamily="18" charset="2"/>
              </a:rPr>
              <a:t>i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  </a:t>
            </a:r>
          </a:p>
          <a:p>
            <a:pPr>
              <a:spcBef>
                <a:spcPct val="20000"/>
              </a:spcBef>
              <a:spcAft>
                <a:spcPct val="30000"/>
              </a:spcAft>
            </a:pP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2</a:t>
            </a:r>
            <a:r>
              <a:rPr lang="en-US" sz="1600" b="1" baseline="-25000" dirty="0">
                <a:solidFill>
                  <a:srgbClr val="800000"/>
                </a:solidFill>
                <a:sym typeface="Symbol" pitchFamily="18" charset="2"/>
              </a:rPr>
              <a:t>B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&gt;</a:t>
            </a:r>
            <a:r>
              <a:rPr lang="en-US" sz="1600" b="1" baseline="-25000" dirty="0">
                <a:solidFill>
                  <a:srgbClr val="800000"/>
                </a:solidFill>
                <a:sym typeface="Symbol" pitchFamily="18" charset="2"/>
              </a:rPr>
              <a:t>s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&gt;</a:t>
            </a:r>
            <a:r>
              <a:rPr lang="en-US" sz="1600" b="1" baseline="-25000" dirty="0">
                <a:solidFill>
                  <a:srgbClr val="800000"/>
                </a:solidFill>
                <a:sym typeface="Symbol" pitchFamily="18" charset="2"/>
              </a:rPr>
              <a:t>B     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Weak inversion (electron enhancement) </a:t>
            </a:r>
          </a:p>
          <a:p>
            <a:pPr>
              <a:spcBef>
                <a:spcPct val="20000"/>
              </a:spcBef>
              <a:spcAft>
                <a:spcPct val="30000"/>
              </a:spcAft>
            </a:pP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</a:t>
            </a:r>
            <a:r>
              <a:rPr lang="en-US" sz="1600" b="1" baseline="-25000" dirty="0">
                <a:solidFill>
                  <a:srgbClr val="800000"/>
                </a:solidFill>
                <a:sym typeface="Symbol" pitchFamily="18" charset="2"/>
              </a:rPr>
              <a:t>s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&gt;2</a:t>
            </a:r>
            <a:r>
              <a:rPr lang="en-US" sz="1600" b="1" baseline="-25000" dirty="0">
                <a:solidFill>
                  <a:srgbClr val="800000"/>
                </a:solidFill>
                <a:sym typeface="Symbol" pitchFamily="18" charset="2"/>
              </a:rPr>
              <a:t>B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 	      Strong inversion [</a:t>
            </a:r>
            <a:r>
              <a:rPr lang="en-US" sz="1600" b="1" dirty="0" err="1">
                <a:solidFill>
                  <a:srgbClr val="800000"/>
                </a:solidFill>
                <a:sym typeface="Symbol" pitchFamily="18" charset="2"/>
              </a:rPr>
              <a:t>n</a:t>
            </a:r>
            <a:r>
              <a:rPr lang="en-US" sz="1600" b="1" baseline="-25000" dirty="0" err="1">
                <a:solidFill>
                  <a:srgbClr val="800000"/>
                </a:solidFill>
                <a:sym typeface="Symbol" pitchFamily="18" charset="2"/>
              </a:rPr>
              <a:t>p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(0)=p</a:t>
            </a:r>
            <a:r>
              <a:rPr lang="en-US" sz="1600" b="1" baseline="-25000" dirty="0">
                <a:solidFill>
                  <a:srgbClr val="800000"/>
                </a:solidFill>
                <a:sym typeface="Symbol" pitchFamily="18" charset="2"/>
              </a:rPr>
              <a:t>p0+</a:t>
            </a:r>
            <a:r>
              <a:rPr lang="en-US" sz="1600" b="1" dirty="0">
                <a:solidFill>
                  <a:srgbClr val="800000"/>
                </a:solidFill>
                <a:sym typeface="Symbol" pitchFamily="18" charset="2"/>
              </a:rPr>
              <a:t> or N</a:t>
            </a:r>
            <a:r>
              <a:rPr lang="en-US" sz="1600" b="1" baseline="-25000" dirty="0">
                <a:solidFill>
                  <a:srgbClr val="800000"/>
                </a:solidFill>
                <a:sym typeface="Symbol" pitchFamily="18" charset="2"/>
              </a:rPr>
              <a:t>A</a:t>
            </a:r>
            <a:endParaRPr lang="en-US" sz="1600" b="1" dirty="0">
              <a:solidFill>
                <a:srgbClr val="800000"/>
              </a:solidFill>
              <a:sym typeface="Symbol" pitchFamily="18" charset="2"/>
            </a:endParaRPr>
          </a:p>
        </p:txBody>
      </p:sp>
      <p:grpSp>
        <p:nvGrpSpPr>
          <p:cNvPr id="7" name="Group 117"/>
          <p:cNvGrpSpPr>
            <a:grpSpLocks/>
          </p:cNvGrpSpPr>
          <p:nvPr/>
        </p:nvGrpSpPr>
        <p:grpSpPr bwMode="auto">
          <a:xfrm>
            <a:off x="3581400" y="1219200"/>
            <a:ext cx="2895600" cy="2438400"/>
            <a:chOff x="1872" y="768"/>
            <a:chExt cx="1824" cy="1536"/>
          </a:xfrm>
        </p:grpSpPr>
        <p:sp>
          <p:nvSpPr>
            <p:cNvPr id="33806" name="Line 89"/>
            <p:cNvSpPr>
              <a:spLocks noChangeShapeType="1"/>
            </p:cNvSpPr>
            <p:nvPr/>
          </p:nvSpPr>
          <p:spPr bwMode="auto">
            <a:xfrm flipH="1">
              <a:off x="2332" y="1048"/>
              <a:ext cx="8" cy="10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33807" name="Line 90"/>
            <p:cNvSpPr>
              <a:spLocks noChangeShapeType="1"/>
            </p:cNvSpPr>
            <p:nvPr/>
          </p:nvSpPr>
          <p:spPr bwMode="auto">
            <a:xfrm>
              <a:off x="3292" y="856"/>
              <a:ext cx="0" cy="118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33808" name="Line 91"/>
            <p:cNvSpPr>
              <a:spLocks noChangeShapeType="1"/>
            </p:cNvSpPr>
            <p:nvPr/>
          </p:nvSpPr>
          <p:spPr bwMode="auto">
            <a:xfrm>
              <a:off x="2068" y="2068"/>
              <a:ext cx="144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arrow" w="lg" len="sm"/>
            </a:ln>
          </p:spPr>
          <p:txBody>
            <a:bodyPr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33809" name="Line 92"/>
            <p:cNvSpPr>
              <a:spLocks noChangeShapeType="1"/>
            </p:cNvSpPr>
            <p:nvPr/>
          </p:nvSpPr>
          <p:spPr bwMode="auto">
            <a:xfrm flipH="1">
              <a:off x="2228" y="856"/>
              <a:ext cx="8" cy="124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33810" name="Line 93"/>
            <p:cNvSpPr>
              <a:spLocks noChangeShapeType="1"/>
            </p:cNvSpPr>
            <p:nvPr/>
          </p:nvSpPr>
          <p:spPr bwMode="auto">
            <a:xfrm>
              <a:off x="2228" y="1363"/>
              <a:ext cx="1448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33811" name="Line 94"/>
            <p:cNvSpPr>
              <a:spLocks noChangeShapeType="1"/>
            </p:cNvSpPr>
            <p:nvPr/>
          </p:nvSpPr>
          <p:spPr bwMode="auto">
            <a:xfrm flipV="1">
              <a:off x="2236" y="1197"/>
              <a:ext cx="1392" cy="2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33812" name="Freeform 95"/>
            <p:cNvSpPr>
              <a:spLocks/>
            </p:cNvSpPr>
            <p:nvPr/>
          </p:nvSpPr>
          <p:spPr bwMode="auto">
            <a:xfrm rot="350549">
              <a:off x="2260" y="1151"/>
              <a:ext cx="1070" cy="529"/>
            </a:xfrm>
            <a:custGeom>
              <a:avLst/>
              <a:gdLst>
                <a:gd name="T0" fmla="*/ 0 w 1248"/>
                <a:gd name="T1" fmla="*/ 624 h 624"/>
                <a:gd name="T2" fmla="*/ 144 w 1248"/>
                <a:gd name="T3" fmla="*/ 336 h 624"/>
                <a:gd name="T4" fmla="*/ 336 w 1248"/>
                <a:gd name="T5" fmla="*/ 192 h 624"/>
                <a:gd name="T6" fmla="*/ 576 w 1248"/>
                <a:gd name="T7" fmla="*/ 96 h 624"/>
                <a:gd name="T8" fmla="*/ 912 w 1248"/>
                <a:gd name="T9" fmla="*/ 48 h 624"/>
                <a:gd name="T10" fmla="*/ 1248 w 1248"/>
                <a:gd name="T11" fmla="*/ 0 h 6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8"/>
                <a:gd name="T19" fmla="*/ 0 h 624"/>
                <a:gd name="T20" fmla="*/ 1248 w 1248"/>
                <a:gd name="T21" fmla="*/ 624 h 6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8" h="624">
                  <a:moveTo>
                    <a:pt x="0" y="624"/>
                  </a:moveTo>
                  <a:cubicBezTo>
                    <a:pt x="44" y="516"/>
                    <a:pt x="88" y="408"/>
                    <a:pt x="144" y="336"/>
                  </a:cubicBezTo>
                  <a:cubicBezTo>
                    <a:pt x="200" y="264"/>
                    <a:pt x="264" y="232"/>
                    <a:pt x="336" y="192"/>
                  </a:cubicBezTo>
                  <a:cubicBezTo>
                    <a:pt x="408" y="152"/>
                    <a:pt x="480" y="120"/>
                    <a:pt x="576" y="96"/>
                  </a:cubicBezTo>
                  <a:cubicBezTo>
                    <a:pt x="672" y="72"/>
                    <a:pt x="800" y="64"/>
                    <a:pt x="912" y="48"/>
                  </a:cubicBezTo>
                  <a:cubicBezTo>
                    <a:pt x="1024" y="32"/>
                    <a:pt x="1136" y="16"/>
                    <a:pt x="1248" y="0"/>
                  </a:cubicBezTo>
                </a:path>
              </a:pathLst>
            </a:custGeom>
            <a:noFill/>
            <a:ln w="25400">
              <a:solidFill>
                <a:srgbClr val="8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33813" name="Line 96"/>
            <p:cNvSpPr>
              <a:spLocks noChangeShapeType="1"/>
            </p:cNvSpPr>
            <p:nvPr/>
          </p:nvSpPr>
          <p:spPr bwMode="auto">
            <a:xfrm flipH="1">
              <a:off x="2340" y="2056"/>
              <a:ext cx="144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arrow" w="lg" len="sm"/>
            </a:ln>
          </p:spPr>
          <p:txBody>
            <a:bodyPr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33814" name="Line 97"/>
            <p:cNvSpPr>
              <a:spLocks noChangeShapeType="1"/>
            </p:cNvSpPr>
            <p:nvPr/>
          </p:nvSpPr>
          <p:spPr bwMode="auto">
            <a:xfrm>
              <a:off x="2332" y="1641"/>
              <a:ext cx="960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 type="triangle" w="med" len="med"/>
              <a:tailEnd type="arrow" w="lg" len="sm"/>
            </a:ln>
          </p:spPr>
          <p:txBody>
            <a:bodyPr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33815" name="Text Box 98"/>
            <p:cNvSpPr txBox="1">
              <a:spLocks noChangeArrowheads="1"/>
            </p:cNvSpPr>
            <p:nvPr/>
          </p:nvSpPr>
          <p:spPr bwMode="auto">
            <a:xfrm>
              <a:off x="2188" y="2056"/>
              <a:ext cx="6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srgbClr val="0033CC"/>
                  </a:solidFill>
                </a:rPr>
                <a:t>Inversion</a:t>
              </a:r>
            </a:p>
          </p:txBody>
        </p:sp>
        <p:sp>
          <p:nvSpPr>
            <p:cNvPr id="33816" name="Text Box 99"/>
            <p:cNvSpPr txBox="1">
              <a:spLocks noChangeArrowheads="1"/>
            </p:cNvSpPr>
            <p:nvPr/>
          </p:nvSpPr>
          <p:spPr bwMode="auto">
            <a:xfrm>
              <a:off x="2584" y="1624"/>
              <a:ext cx="7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33CC"/>
                  </a:solidFill>
                </a:rPr>
                <a:t>Depletion</a:t>
              </a:r>
            </a:p>
          </p:txBody>
        </p:sp>
        <p:sp>
          <p:nvSpPr>
            <p:cNvPr id="33817" name="Rectangle 100"/>
            <p:cNvSpPr>
              <a:spLocks noChangeArrowheads="1"/>
            </p:cNvSpPr>
            <p:nvPr/>
          </p:nvSpPr>
          <p:spPr bwMode="auto">
            <a:xfrm>
              <a:off x="1872" y="768"/>
              <a:ext cx="1824" cy="1536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33818" name="Line 101"/>
            <p:cNvSpPr>
              <a:spLocks noChangeShapeType="1"/>
            </p:cNvSpPr>
            <p:nvPr/>
          </p:nvSpPr>
          <p:spPr bwMode="auto">
            <a:xfrm flipH="1">
              <a:off x="2188" y="1200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33819" name="Text Box 102"/>
            <p:cNvSpPr txBox="1">
              <a:spLocks noChangeArrowheads="1"/>
            </p:cNvSpPr>
            <p:nvPr/>
          </p:nvSpPr>
          <p:spPr bwMode="auto">
            <a:xfrm>
              <a:off x="1892" y="119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CC3300"/>
                  </a:solidFill>
                  <a:sym typeface="Symbol" pitchFamily="18" charset="2"/>
                </a:rPr>
                <a:t></a:t>
              </a:r>
              <a:r>
                <a:rPr lang="en-US" sz="1800" b="1" baseline="-25000">
                  <a:solidFill>
                    <a:srgbClr val="CC3300"/>
                  </a:solidFill>
                  <a:sym typeface="Symbol" pitchFamily="18" charset="2"/>
                </a:rPr>
                <a:t>s</a:t>
              </a:r>
              <a:endParaRPr lang="en-US" sz="1800" b="1">
                <a:solidFill>
                  <a:srgbClr val="CC3300"/>
                </a:solidFill>
                <a:sym typeface="Symbol" pitchFamily="18" charset="2"/>
              </a:endParaRPr>
            </a:p>
          </p:txBody>
        </p:sp>
      </p:grpSp>
      <p:grpSp>
        <p:nvGrpSpPr>
          <p:cNvPr id="8" name="Group 116"/>
          <p:cNvGrpSpPr>
            <a:grpSpLocks/>
          </p:cNvGrpSpPr>
          <p:nvPr/>
        </p:nvGrpSpPr>
        <p:grpSpPr bwMode="auto">
          <a:xfrm>
            <a:off x="4514850" y="1862138"/>
            <a:ext cx="3600450" cy="366712"/>
            <a:chOff x="2844" y="1173"/>
            <a:chExt cx="2268" cy="231"/>
          </a:xfrm>
        </p:grpSpPr>
        <p:sp>
          <p:nvSpPr>
            <p:cNvPr id="33802" name="Line 109"/>
            <p:cNvSpPr>
              <a:spLocks noChangeShapeType="1"/>
            </p:cNvSpPr>
            <p:nvPr/>
          </p:nvSpPr>
          <p:spPr bwMode="auto">
            <a:xfrm>
              <a:off x="2844" y="1200"/>
              <a:ext cx="0" cy="173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sm" len="lg"/>
            </a:ln>
          </p:spPr>
          <p:txBody>
            <a:bodyPr/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grpSp>
          <p:nvGrpSpPr>
            <p:cNvPr id="9" name="Group 113"/>
            <p:cNvGrpSpPr>
              <a:grpSpLocks/>
            </p:cNvGrpSpPr>
            <p:nvPr/>
          </p:nvGrpSpPr>
          <p:grpSpPr bwMode="auto">
            <a:xfrm>
              <a:off x="2860" y="1173"/>
              <a:ext cx="2252" cy="231"/>
              <a:chOff x="2448" y="1128"/>
              <a:chExt cx="2252" cy="231"/>
            </a:xfrm>
          </p:grpSpPr>
          <p:sp>
            <p:nvSpPr>
              <p:cNvPr id="33804" name="Freeform 111"/>
              <p:cNvSpPr>
                <a:spLocks/>
              </p:cNvSpPr>
              <p:nvPr/>
            </p:nvSpPr>
            <p:spPr bwMode="auto">
              <a:xfrm>
                <a:off x="2448" y="1260"/>
                <a:ext cx="2016" cy="1"/>
              </a:xfrm>
              <a:custGeom>
                <a:avLst/>
                <a:gdLst>
                  <a:gd name="T0" fmla="*/ 0 w 2016"/>
                  <a:gd name="T1" fmla="*/ 0 h 1"/>
                  <a:gd name="T2" fmla="*/ 2016 w 2016"/>
                  <a:gd name="T3" fmla="*/ 0 h 1"/>
                  <a:gd name="T4" fmla="*/ 0 60000 65536"/>
                  <a:gd name="T5" fmla="*/ 0 60000 65536"/>
                  <a:gd name="T6" fmla="*/ 0 w 2016"/>
                  <a:gd name="T7" fmla="*/ 0 h 1"/>
                  <a:gd name="T8" fmla="*/ 2016 w 201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16" h="1">
                    <a:moveTo>
                      <a:pt x="0" y="0"/>
                    </a:moveTo>
                    <a:cubicBezTo>
                      <a:pt x="0" y="0"/>
                      <a:pt x="1008" y="0"/>
                      <a:pt x="201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sm" len="lg"/>
              </a:ln>
            </p:spPr>
            <p:txBody>
              <a:bodyPr/>
              <a:lstStyle/>
              <a:p>
                <a:endParaRPr lang="en-US">
                  <a:solidFill>
                    <a:srgbClr val="CC3300"/>
                  </a:solidFill>
                </a:endParaRPr>
              </a:p>
            </p:txBody>
          </p:sp>
          <p:sp>
            <p:nvSpPr>
              <p:cNvPr id="33805" name="Rectangle 112"/>
              <p:cNvSpPr>
                <a:spLocks noChangeArrowheads="1"/>
              </p:cNvSpPr>
              <p:nvPr/>
            </p:nvSpPr>
            <p:spPr bwMode="auto">
              <a:xfrm>
                <a:off x="4416" y="1128"/>
                <a:ext cx="2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>
                    <a:solidFill>
                      <a:srgbClr val="CC3300"/>
                    </a:solidFill>
                    <a:sym typeface="Symbol" pitchFamily="18" charset="2"/>
                  </a:rPr>
                  <a:t></a:t>
                </a:r>
                <a:r>
                  <a:rPr lang="en-US" sz="1800" b="1" baseline="-25000">
                    <a:solidFill>
                      <a:srgbClr val="CC3300"/>
                    </a:solidFill>
                    <a:sym typeface="Symbol" pitchFamily="18" charset="2"/>
                  </a:rPr>
                  <a:t>B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1333</Words>
  <Application>Microsoft Office PowerPoint</Application>
  <PresentationFormat>On-screen Show (4:3)</PresentationFormat>
  <Paragraphs>389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Symbol</vt:lpstr>
      <vt:lpstr>Times New Roman</vt:lpstr>
      <vt:lpstr>Default Design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Centrino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Centrino</dc:creator>
  <cp:lastModifiedBy>Sanatan Chattopadhyay</cp:lastModifiedBy>
  <cp:revision>729</cp:revision>
  <dcterms:created xsi:type="dcterms:W3CDTF">2013-07-17T15:40:06Z</dcterms:created>
  <dcterms:modified xsi:type="dcterms:W3CDTF">2021-10-22T03:56:26Z</dcterms:modified>
</cp:coreProperties>
</file>