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9233A-8A0F-4D18-8A10-C4C3489D9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44E96-8715-491F-BF2D-BF3C7C0DB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293AB5-3796-4458-936B-6F4DEB80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8991-BA9C-43C0-983F-E1AC2244E7E7}" type="datetimeFigureOut">
              <a:rPr lang="es-EC" smtClean="0"/>
              <a:t>29/4/2024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9AF0F8-367D-4C7C-9674-BD10F16A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8CDCB4-8EE1-4B62-BB56-E2247528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D6F-E533-4935-8A35-EADC9B34A0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4188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962CE-8952-4FFE-B17B-C4005C4F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6B0B66-B66B-491C-A756-60C13959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40B38-ABC6-4FA7-84F9-40AB835D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8991-BA9C-43C0-983F-E1AC2244E7E7}" type="datetimeFigureOut">
              <a:rPr lang="es-EC" smtClean="0"/>
              <a:t>29/4/2024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19C55-B0BC-43C9-8CD4-FA08BBF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C0C422-81C5-4D32-B8BF-2188D5F6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D6F-E533-4935-8A35-EADC9B34A0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4815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D6DB04-1FF8-4646-8438-6D5F7425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22BE10-22FB-4AE3-AB83-21212FECB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CB241-97BC-4C46-96EE-A6FB706D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8991-BA9C-43C0-983F-E1AC2244E7E7}" type="datetimeFigureOut">
              <a:rPr lang="es-EC" smtClean="0"/>
              <a:t>29/4/2024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6C23C6-E9BA-4F89-B201-6EF6BF28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3C41D-FA62-4D3F-A7EA-EABCEAC4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D6F-E533-4935-8A35-EADC9B34A0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311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A4FD7-18CB-4A14-BEE7-91D86DD0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E4BAF-EA1D-469E-9920-D7D6204C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830358-24EF-40C2-8E74-86A643C7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8991-BA9C-43C0-983F-E1AC2244E7E7}" type="datetimeFigureOut">
              <a:rPr lang="es-EC" smtClean="0"/>
              <a:t>29/4/2024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ED94D-565B-405E-956F-E190F527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B75FF-5231-4DA2-8705-9D60CA89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D6F-E533-4935-8A35-EADC9B34A0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884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32FA2-63E3-4AC7-8BD2-2C00E5F7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6E6161-845C-43C0-8678-B77CAFA6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DA96D2-E380-4CE2-8EB3-2AA2E181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8991-BA9C-43C0-983F-E1AC2244E7E7}" type="datetimeFigureOut">
              <a:rPr lang="es-EC" smtClean="0"/>
              <a:t>29/4/2024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AF7BC5-856E-4C59-BE95-036398D2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3AAD1-54F9-4A45-8651-238DF711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D6F-E533-4935-8A35-EADC9B34A0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830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6A9A9-4DF4-4D47-B7F5-F09A47284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2EB465-CB58-4FFB-9334-F76FFD1CA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FA38FE-8E86-41FB-BBC1-9404FC7D8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5DFEC-45E8-4C30-B96A-1CDFB7AE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8991-BA9C-43C0-983F-E1AC2244E7E7}" type="datetimeFigureOut">
              <a:rPr lang="es-EC" smtClean="0"/>
              <a:t>29/4/2024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AFD01A-9F9E-484A-BCB1-E23204B0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EF929-5C67-4232-A93F-79C3469F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D6F-E533-4935-8A35-EADC9B34A0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5281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2C5D3-59F1-48A3-B8CC-E1FFBFC6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B522A-B4B3-4267-ADAA-0626C52A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3C83EF-9031-4BF6-A92C-7803047A2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5A3086-82E2-42BC-A210-C767857F9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8FB164-7657-4639-AF1E-547CD4034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AA7F24-29C8-471C-AAB9-B3BF2C70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8991-BA9C-43C0-983F-E1AC2244E7E7}" type="datetimeFigureOut">
              <a:rPr lang="es-EC" smtClean="0"/>
              <a:t>29/4/2024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9ACC0AF-4BE8-4DE8-9187-594D1591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138EDA-7418-41C3-BF42-E19FACC1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D6F-E533-4935-8A35-EADC9B34A0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7563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DEFF9-1C5C-40D2-BAF2-164E2B59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65B69F-D940-4575-918E-5F1A0094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8991-BA9C-43C0-983F-E1AC2244E7E7}" type="datetimeFigureOut">
              <a:rPr lang="es-EC" smtClean="0"/>
              <a:t>29/4/2024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A89933-BE35-4F87-AE4E-450DB52D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F24B1E-937D-4221-8572-08E9EF41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D6F-E533-4935-8A35-EADC9B34A0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316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1D9159-D7F1-472A-9BCA-BDF3311E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8991-BA9C-43C0-983F-E1AC2244E7E7}" type="datetimeFigureOut">
              <a:rPr lang="es-EC" smtClean="0"/>
              <a:t>29/4/2024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B62C83-22DB-4260-BD2C-347A91FD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E7B6CD-B765-46BE-AE5D-69B62314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D6F-E533-4935-8A35-EADC9B34A0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913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7AD6C-D6FF-4D7D-95F7-0090D370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EBBF08-36FB-49F7-9580-50F1269B6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576E3-3D8C-4B31-8FEB-F6390928B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BFCD9A-238F-49A0-8B72-AB7C465C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8991-BA9C-43C0-983F-E1AC2244E7E7}" type="datetimeFigureOut">
              <a:rPr lang="es-EC" smtClean="0"/>
              <a:t>29/4/2024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1A01BF-8D79-4F43-9129-733249A3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9B12D3-A304-4E05-BD34-7FA78187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D6F-E533-4935-8A35-EADC9B34A0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983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A066B-2250-49D9-9167-CFC1984D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583234-4ED4-4B9B-9E25-F44F65AF2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A889F0-3EE8-4DC0-A29D-0E6951834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F3CEE3-C321-4C0E-8916-6A8D4AF5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8991-BA9C-43C0-983F-E1AC2244E7E7}" type="datetimeFigureOut">
              <a:rPr lang="es-EC" smtClean="0"/>
              <a:t>29/4/2024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BD1402-6617-42F9-956F-A9491DEF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AA1BE4-13C9-46CA-BCFA-34F7D76C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4D6F-E533-4935-8A35-EADC9B34A0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992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D23519-5A11-4E61-8360-D5FE5F87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A2C9E9-CEA1-4A47-A535-10F55030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52132-CDED-4CD3-BF2B-2ED89F0F4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8991-BA9C-43C0-983F-E1AC2244E7E7}" type="datetimeFigureOut">
              <a:rPr lang="es-EC" smtClean="0"/>
              <a:t>29/4/2024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094C5-9854-4CBE-B9D9-8490E35F3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F75457-FAE6-4534-8EC1-1B9607C64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4D6F-E533-4935-8A35-EADC9B34A0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3208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switch.asp" TargetMode="External"/><Relationship Id="rId2" Type="http://schemas.openxmlformats.org/officeDocument/2006/relationships/hyperlink" Target="https://www.ibm.com/docs/es/netcoolomnibus/8.1?topic=files-switch-state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reecodecamp.org/espanol/news/javascript-switch-case-ejemplo-de-sentencias-switch-en-js/" TargetMode="External"/><Relationship Id="rId4" Type="http://schemas.openxmlformats.org/officeDocument/2006/relationships/hyperlink" Target="https://www.geeksforgeeks.org/c-switch-state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141">
            <a:extLst>
              <a:ext uri="{FF2B5EF4-FFF2-40B4-BE49-F238E27FC236}">
                <a16:creationId xmlns:a16="http://schemas.microsoft.com/office/drawing/2014/main" id="{8AC0272B-8092-4FD4-8EE1-5DBB173B14F7}"/>
              </a:ext>
            </a:extLst>
          </p:cNvPr>
          <p:cNvGrpSpPr/>
          <p:nvPr/>
        </p:nvGrpSpPr>
        <p:grpSpPr>
          <a:xfrm>
            <a:off x="0" y="0"/>
            <a:ext cx="12339918" cy="8772227"/>
            <a:chOff x="0" y="0"/>
            <a:chExt cx="7560564" cy="10687049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4ED72FC-B5BC-4047-9BBA-7A612F54C0C7}"/>
                </a:ext>
              </a:extLst>
            </p:cNvPr>
            <p:cNvSpPr/>
            <p:nvPr/>
          </p:nvSpPr>
          <p:spPr>
            <a:xfrm>
              <a:off x="662940" y="36957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D6ED5B64-F1E1-4318-A2A2-6C053F8E6BCA}"/>
                </a:ext>
              </a:extLst>
            </p:cNvPr>
            <p:cNvSpPr/>
            <p:nvPr/>
          </p:nvSpPr>
          <p:spPr>
            <a:xfrm>
              <a:off x="594360" y="715136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8" name="Picture 3608">
              <a:extLst>
                <a:ext uri="{FF2B5EF4-FFF2-40B4-BE49-F238E27FC236}">
                  <a16:creationId xmlns:a16="http://schemas.microsoft.com/office/drawing/2014/main" id="{5EBEFDDA-FB5E-4032-8BEA-D96ACF192C7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543800" cy="6672073"/>
            </a:xfrm>
            <a:prstGeom prst="rect">
              <a:avLst/>
            </a:prstGeom>
          </p:spPr>
        </p:pic>
        <p:sp>
          <p:nvSpPr>
            <p:cNvPr id="9" name="Shape 3773">
              <a:extLst>
                <a:ext uri="{FF2B5EF4-FFF2-40B4-BE49-F238E27FC236}">
                  <a16:creationId xmlns:a16="http://schemas.microsoft.com/office/drawing/2014/main" id="{AE73879C-0898-47BA-94E7-030C5F99B1A9}"/>
                </a:ext>
              </a:extLst>
            </p:cNvPr>
            <p:cNvSpPr/>
            <p:nvPr/>
          </p:nvSpPr>
          <p:spPr>
            <a:xfrm>
              <a:off x="0" y="6667499"/>
              <a:ext cx="7560564" cy="4019550"/>
            </a:xfrm>
            <a:custGeom>
              <a:avLst/>
              <a:gdLst/>
              <a:ahLst/>
              <a:cxnLst/>
              <a:rect l="0" t="0" r="0" b="0"/>
              <a:pathLst>
                <a:path w="7560564" h="4019550">
                  <a:moveTo>
                    <a:pt x="0" y="0"/>
                  </a:moveTo>
                  <a:lnTo>
                    <a:pt x="7560564" y="0"/>
                  </a:lnTo>
                  <a:lnTo>
                    <a:pt x="7560564" y="4019550"/>
                  </a:lnTo>
                  <a:lnTo>
                    <a:pt x="0" y="40195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B383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C"/>
            </a:p>
          </p:txBody>
        </p:sp>
        <p:sp>
          <p:nvSpPr>
            <p:cNvPr id="10" name="Shape 3774">
              <a:extLst>
                <a:ext uri="{FF2B5EF4-FFF2-40B4-BE49-F238E27FC236}">
                  <a16:creationId xmlns:a16="http://schemas.microsoft.com/office/drawing/2014/main" id="{45F9AE08-0C9B-4901-8228-5B8F41140CF5}"/>
                </a:ext>
              </a:extLst>
            </p:cNvPr>
            <p:cNvSpPr/>
            <p:nvPr/>
          </p:nvSpPr>
          <p:spPr>
            <a:xfrm>
              <a:off x="387350" y="933448"/>
              <a:ext cx="3938905" cy="8682970"/>
            </a:xfrm>
            <a:custGeom>
              <a:avLst/>
              <a:gdLst/>
              <a:ahLst/>
              <a:cxnLst/>
              <a:rect l="0" t="0" r="0" b="0"/>
              <a:pathLst>
                <a:path w="3938905" h="7259956">
                  <a:moveTo>
                    <a:pt x="0" y="0"/>
                  </a:moveTo>
                  <a:lnTo>
                    <a:pt x="3938905" y="0"/>
                  </a:lnTo>
                  <a:lnTo>
                    <a:pt x="3938905" y="7259956"/>
                  </a:lnTo>
                  <a:lnTo>
                    <a:pt x="0" y="725995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C" dirty="0"/>
            </a:p>
          </p:txBody>
        </p:sp>
        <p:sp>
          <p:nvSpPr>
            <p:cNvPr id="11" name="Shape 13">
              <a:extLst>
                <a:ext uri="{FF2B5EF4-FFF2-40B4-BE49-F238E27FC236}">
                  <a16:creationId xmlns:a16="http://schemas.microsoft.com/office/drawing/2014/main" id="{D26DAB48-0C51-47E7-8F02-62D9ABA5B5FF}"/>
                </a:ext>
              </a:extLst>
            </p:cNvPr>
            <p:cNvSpPr/>
            <p:nvPr/>
          </p:nvSpPr>
          <p:spPr>
            <a:xfrm>
              <a:off x="387350" y="933449"/>
              <a:ext cx="3938905" cy="7259956"/>
            </a:xfrm>
            <a:custGeom>
              <a:avLst/>
              <a:gdLst/>
              <a:ahLst/>
              <a:cxnLst/>
              <a:rect l="0" t="0" r="0" b="0"/>
              <a:pathLst>
                <a:path w="3938905" h="7259956">
                  <a:moveTo>
                    <a:pt x="0" y="7259956"/>
                  </a:moveTo>
                  <a:lnTo>
                    <a:pt x="3938905" y="7259956"/>
                  </a:lnTo>
                  <a:lnTo>
                    <a:pt x="3938905" y="0"/>
                  </a:lnTo>
                  <a:lnTo>
                    <a:pt x="0" y="0"/>
                  </a:lnTo>
                  <a:close/>
                </a:path>
              </a:pathLst>
            </a:custGeom>
            <a:ln w="3175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C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EA259A89-459C-4AEE-8026-9C91DA21C8BF}"/>
                </a:ext>
              </a:extLst>
            </p:cNvPr>
            <p:cNvSpPr/>
            <p:nvPr/>
          </p:nvSpPr>
          <p:spPr>
            <a:xfrm>
              <a:off x="594360" y="965072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C217CCE0-D793-48E2-945C-1961CCAED0DB}"/>
                </a:ext>
              </a:extLst>
            </p:cNvPr>
            <p:cNvSpPr/>
            <p:nvPr/>
          </p:nvSpPr>
          <p:spPr>
            <a:xfrm>
              <a:off x="594360" y="1213738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6EEDFFBD-E499-4154-8811-8DC1D7E99746}"/>
                </a:ext>
              </a:extLst>
            </p:cNvPr>
            <p:cNvSpPr/>
            <p:nvPr/>
          </p:nvSpPr>
          <p:spPr>
            <a:xfrm>
              <a:off x="594360" y="1590167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401B5DCF-C9B7-4893-A487-DE3076E71541}"/>
                </a:ext>
              </a:extLst>
            </p:cNvPr>
            <p:cNvSpPr/>
            <p:nvPr/>
          </p:nvSpPr>
          <p:spPr>
            <a:xfrm>
              <a:off x="594360" y="1966595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6EFE54D6-504B-4022-A214-DCF364B38DDF}"/>
                </a:ext>
              </a:extLst>
            </p:cNvPr>
            <p:cNvSpPr/>
            <p:nvPr/>
          </p:nvSpPr>
          <p:spPr>
            <a:xfrm>
              <a:off x="2423414" y="1966595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7" name="Picture 20">
              <a:extLst>
                <a:ext uri="{FF2B5EF4-FFF2-40B4-BE49-F238E27FC236}">
                  <a16:creationId xmlns:a16="http://schemas.microsoft.com/office/drawing/2014/main" id="{E78FE9D0-CDDD-48D5-A885-A6D71551B8B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973320" y="9033598"/>
              <a:ext cx="1915795" cy="897890"/>
            </a:xfrm>
            <a:prstGeom prst="rect">
              <a:avLst/>
            </a:prstGeom>
          </p:spPr>
        </p:pic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A53481FA-DFF0-40E8-952E-2772C72BD33F}"/>
                </a:ext>
              </a:extLst>
            </p:cNvPr>
            <p:cNvSpPr/>
            <p:nvPr/>
          </p:nvSpPr>
          <p:spPr>
            <a:xfrm>
              <a:off x="5068189" y="9119743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Shape 3775">
              <a:extLst>
                <a:ext uri="{FF2B5EF4-FFF2-40B4-BE49-F238E27FC236}">
                  <a16:creationId xmlns:a16="http://schemas.microsoft.com/office/drawing/2014/main" id="{9D38DE44-991A-477A-92A0-F89AD11E733D}"/>
                </a:ext>
              </a:extLst>
            </p:cNvPr>
            <p:cNvSpPr/>
            <p:nvPr/>
          </p:nvSpPr>
          <p:spPr>
            <a:xfrm>
              <a:off x="594360" y="1197736"/>
              <a:ext cx="3455035" cy="6732906"/>
            </a:xfrm>
            <a:custGeom>
              <a:avLst/>
              <a:gdLst/>
              <a:ahLst/>
              <a:cxnLst/>
              <a:rect l="0" t="0" r="0" b="0"/>
              <a:pathLst>
                <a:path w="3455035" h="6732906">
                  <a:moveTo>
                    <a:pt x="0" y="0"/>
                  </a:moveTo>
                  <a:lnTo>
                    <a:pt x="3455035" y="0"/>
                  </a:lnTo>
                  <a:lnTo>
                    <a:pt x="3455035" y="6732906"/>
                  </a:lnTo>
                  <a:lnTo>
                    <a:pt x="0" y="6732906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EC"/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DC3A15D6-1833-49FE-B403-95C92BA75127}"/>
                </a:ext>
              </a:extLst>
            </p:cNvPr>
            <p:cNvSpPr/>
            <p:nvPr/>
          </p:nvSpPr>
          <p:spPr>
            <a:xfrm>
              <a:off x="1330706" y="1283843"/>
              <a:ext cx="555405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ALGO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240614B5-64D3-493E-91E4-8ACBAD39717F}"/>
                </a:ext>
              </a:extLst>
            </p:cNvPr>
            <p:cNvSpPr/>
            <p:nvPr/>
          </p:nvSpPr>
          <p:spPr>
            <a:xfrm>
              <a:off x="1748282" y="1283843"/>
              <a:ext cx="1970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RI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268D7388-4B78-4BB7-AA40-BCE8DA8EACE9}"/>
                </a:ext>
              </a:extLst>
            </p:cNvPr>
            <p:cNvSpPr/>
            <p:nvPr/>
          </p:nvSpPr>
          <p:spPr>
            <a:xfrm>
              <a:off x="1896110" y="1283843"/>
              <a:ext cx="1938224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TMOS Y LÓGICA DE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AD902965-BACC-4461-95FD-9A22C10A1C46}"/>
                </a:ext>
              </a:extLst>
            </p:cNvPr>
            <p:cNvSpPr/>
            <p:nvPr/>
          </p:nvSpPr>
          <p:spPr>
            <a:xfrm>
              <a:off x="1682750" y="1533779"/>
              <a:ext cx="170344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PROGRAMACIÓN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BF937449-C51C-4BD5-9F99-BB109A8B1C05}"/>
                </a:ext>
              </a:extLst>
            </p:cNvPr>
            <p:cNvSpPr/>
            <p:nvPr/>
          </p:nvSpPr>
          <p:spPr>
            <a:xfrm>
              <a:off x="2961767" y="1533779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Rectangle 28">
              <a:extLst>
                <a:ext uri="{FF2B5EF4-FFF2-40B4-BE49-F238E27FC236}">
                  <a16:creationId xmlns:a16="http://schemas.microsoft.com/office/drawing/2014/main" id="{F38FD691-3F0C-4A93-84EE-9C3D2679CE55}"/>
                </a:ext>
              </a:extLst>
            </p:cNvPr>
            <p:cNvSpPr/>
            <p:nvPr/>
          </p:nvSpPr>
          <p:spPr>
            <a:xfrm>
              <a:off x="2321306" y="1811146"/>
              <a:ext cx="99404" cy="448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26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6" name="Rectangle 29">
              <a:extLst>
                <a:ext uri="{FF2B5EF4-FFF2-40B4-BE49-F238E27FC236}">
                  <a16:creationId xmlns:a16="http://schemas.microsoft.com/office/drawing/2014/main" id="{3B033D2D-91B7-4F27-8A27-0C3F3D0177CC}"/>
                </a:ext>
              </a:extLst>
            </p:cNvPr>
            <p:cNvSpPr/>
            <p:nvPr/>
          </p:nvSpPr>
          <p:spPr>
            <a:xfrm>
              <a:off x="1062533" y="2275967"/>
              <a:ext cx="1304131" cy="448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26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TEMA: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Rectangle 30">
              <a:extLst>
                <a:ext uri="{FF2B5EF4-FFF2-40B4-BE49-F238E27FC236}">
                  <a16:creationId xmlns:a16="http://schemas.microsoft.com/office/drawing/2014/main" id="{4A68AC5C-40DD-4B59-811A-773CBDB3A5F6}"/>
                </a:ext>
              </a:extLst>
            </p:cNvPr>
            <p:cNvSpPr/>
            <p:nvPr/>
          </p:nvSpPr>
          <p:spPr>
            <a:xfrm>
              <a:off x="2042414" y="2275967"/>
              <a:ext cx="2145548" cy="448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26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SENTENCIA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31">
              <a:extLst>
                <a:ext uri="{FF2B5EF4-FFF2-40B4-BE49-F238E27FC236}">
                  <a16:creationId xmlns:a16="http://schemas.microsoft.com/office/drawing/2014/main" id="{3B8802B9-B26A-4A34-BAC3-869B6B96977F}"/>
                </a:ext>
              </a:extLst>
            </p:cNvPr>
            <p:cNvSpPr/>
            <p:nvPr/>
          </p:nvSpPr>
          <p:spPr>
            <a:xfrm>
              <a:off x="1393190" y="2739262"/>
              <a:ext cx="2470151" cy="448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2600" b="1" dirty="0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SWITCH CASE</a:t>
              </a:r>
              <a:endParaRPr lang="es-EC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33A2138A-0FDB-4FE2-8F50-F4967C5B374E}"/>
                </a:ext>
              </a:extLst>
            </p:cNvPr>
            <p:cNvSpPr/>
            <p:nvPr/>
          </p:nvSpPr>
          <p:spPr>
            <a:xfrm>
              <a:off x="3249803" y="2739262"/>
              <a:ext cx="99404" cy="448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26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04EE7BD6-E20F-48CE-8C10-22EBC49CD129}"/>
                </a:ext>
              </a:extLst>
            </p:cNvPr>
            <p:cNvSpPr/>
            <p:nvPr/>
          </p:nvSpPr>
          <p:spPr>
            <a:xfrm>
              <a:off x="2321306" y="3202559"/>
              <a:ext cx="99404" cy="448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26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80D4E974-4BCB-4BAB-9057-3CCC4A811334}"/>
                </a:ext>
              </a:extLst>
            </p:cNvPr>
            <p:cNvSpPr/>
            <p:nvPr/>
          </p:nvSpPr>
          <p:spPr>
            <a:xfrm>
              <a:off x="3953891" y="5944870"/>
              <a:ext cx="99404" cy="44800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26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921CF4D9-94D6-4B28-AF3B-66D27881DCF0}"/>
                </a:ext>
              </a:extLst>
            </p:cNvPr>
            <p:cNvSpPr/>
            <p:nvPr/>
          </p:nvSpPr>
          <p:spPr>
            <a:xfrm>
              <a:off x="688848" y="6290818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Rectangle 36">
              <a:extLst>
                <a:ext uri="{FF2B5EF4-FFF2-40B4-BE49-F238E27FC236}">
                  <a16:creationId xmlns:a16="http://schemas.microsoft.com/office/drawing/2014/main" id="{79CE30E6-4E9E-40F9-9969-BD73E7ABCD46}"/>
                </a:ext>
              </a:extLst>
            </p:cNvPr>
            <p:cNvSpPr/>
            <p:nvPr/>
          </p:nvSpPr>
          <p:spPr>
            <a:xfrm>
              <a:off x="2321306" y="6540754"/>
              <a:ext cx="53596" cy="2415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7">
              <a:extLst>
                <a:ext uri="{FF2B5EF4-FFF2-40B4-BE49-F238E27FC236}">
                  <a16:creationId xmlns:a16="http://schemas.microsoft.com/office/drawing/2014/main" id="{7312C29E-F875-4384-93D7-37177759A536}"/>
                </a:ext>
              </a:extLst>
            </p:cNvPr>
            <p:cNvSpPr/>
            <p:nvPr/>
          </p:nvSpPr>
          <p:spPr>
            <a:xfrm>
              <a:off x="688848" y="6790690"/>
              <a:ext cx="1499260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INTEGRANTES: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8">
              <a:extLst>
                <a:ext uri="{FF2B5EF4-FFF2-40B4-BE49-F238E27FC236}">
                  <a16:creationId xmlns:a16="http://schemas.microsoft.com/office/drawing/2014/main" id="{D08F9464-4EC8-4A46-BD96-2C50992D4B5F}"/>
                </a:ext>
              </a:extLst>
            </p:cNvPr>
            <p:cNvSpPr/>
            <p:nvPr/>
          </p:nvSpPr>
          <p:spPr>
            <a:xfrm>
              <a:off x="1815338" y="6790690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39">
              <a:extLst>
                <a:ext uri="{FF2B5EF4-FFF2-40B4-BE49-F238E27FC236}">
                  <a16:creationId xmlns:a16="http://schemas.microsoft.com/office/drawing/2014/main" id="{929D3796-39F7-4460-AB44-8176DFEF5EFD}"/>
                </a:ext>
              </a:extLst>
            </p:cNvPr>
            <p:cNvSpPr/>
            <p:nvPr/>
          </p:nvSpPr>
          <p:spPr>
            <a:xfrm>
              <a:off x="917753" y="7058345"/>
              <a:ext cx="109089" cy="2165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>
                  <a:solidFill>
                    <a:srgbClr val="000000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•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F9F7EFA9-C412-4B8A-8528-A2D01AECE374}"/>
                </a:ext>
              </a:extLst>
            </p:cNvPr>
            <p:cNvSpPr/>
            <p:nvPr/>
          </p:nvSpPr>
          <p:spPr>
            <a:xfrm>
              <a:off x="1000049" y="7020608"/>
              <a:ext cx="65888" cy="2644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F7A7F333-8272-49C6-AFFA-5F2458FF7DF4}"/>
                </a:ext>
              </a:extLst>
            </p:cNvPr>
            <p:cNvSpPr/>
            <p:nvPr/>
          </p:nvSpPr>
          <p:spPr>
            <a:xfrm>
              <a:off x="1146353" y="7048246"/>
              <a:ext cx="2418690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Ariel Alejandro Calderón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669F8801-A392-42E6-9F02-3E58D436C00A}"/>
                </a:ext>
              </a:extLst>
            </p:cNvPr>
            <p:cNvSpPr/>
            <p:nvPr/>
          </p:nvSpPr>
          <p:spPr>
            <a:xfrm>
              <a:off x="2964815" y="7048246"/>
              <a:ext cx="53596" cy="24155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464EF762-B73A-499A-B90C-CC8DD0E5518F}"/>
                </a:ext>
              </a:extLst>
            </p:cNvPr>
            <p:cNvSpPr/>
            <p:nvPr/>
          </p:nvSpPr>
          <p:spPr>
            <a:xfrm>
              <a:off x="917753" y="7317425"/>
              <a:ext cx="109089" cy="21653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>
                  <a:solidFill>
                    <a:srgbClr val="000000"/>
                  </a:solidFill>
                  <a:effectLst/>
                  <a:latin typeface="Segoe UI Symbol" panose="020B0502040204020203" pitchFamily="34" charset="0"/>
                  <a:ea typeface="Segoe UI Symbol" panose="020B0502040204020203" pitchFamily="34" charset="0"/>
                  <a:cs typeface="Segoe UI Symbol" panose="020B0502040204020203" pitchFamily="34" charset="0"/>
                </a:rPr>
                <a:t>•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8E14706E-47D1-42BD-B466-8B4491672403}"/>
                </a:ext>
              </a:extLst>
            </p:cNvPr>
            <p:cNvSpPr/>
            <p:nvPr/>
          </p:nvSpPr>
          <p:spPr>
            <a:xfrm>
              <a:off x="1000049" y="7279688"/>
              <a:ext cx="65888" cy="26442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BD60AED3-2C11-43D3-9663-2210FB7E8638}"/>
                </a:ext>
              </a:extLst>
            </p:cNvPr>
            <p:cNvSpPr/>
            <p:nvPr/>
          </p:nvSpPr>
          <p:spPr>
            <a:xfrm>
              <a:off x="1146353" y="7307326"/>
              <a:ext cx="2338770" cy="2415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Jacson Antonio Narváez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6">
              <a:extLst>
                <a:ext uri="{FF2B5EF4-FFF2-40B4-BE49-F238E27FC236}">
                  <a16:creationId xmlns:a16="http://schemas.microsoft.com/office/drawing/2014/main" id="{3FDD12FA-A2CF-4E25-AB9E-6EF99E4B2FF6}"/>
                </a:ext>
              </a:extLst>
            </p:cNvPr>
            <p:cNvSpPr/>
            <p:nvPr/>
          </p:nvSpPr>
          <p:spPr>
            <a:xfrm>
              <a:off x="2905379" y="7307326"/>
              <a:ext cx="53596" cy="2415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Rectangle 47">
              <a:extLst>
                <a:ext uri="{FF2B5EF4-FFF2-40B4-BE49-F238E27FC236}">
                  <a16:creationId xmlns:a16="http://schemas.microsoft.com/office/drawing/2014/main" id="{AEAB49FB-284B-47BD-9E90-0F6829D4D0D0}"/>
                </a:ext>
              </a:extLst>
            </p:cNvPr>
            <p:cNvSpPr/>
            <p:nvPr/>
          </p:nvSpPr>
          <p:spPr>
            <a:xfrm>
              <a:off x="2321306" y="7555738"/>
              <a:ext cx="53596" cy="24154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34950" indent="-234950">
                <a:lnSpc>
                  <a:spcPct val="107000"/>
                </a:lnSpc>
                <a:spcAft>
                  <a:spcPts val="800"/>
                </a:spcAft>
              </a:pPr>
              <a:r>
                <a:rPr lang="es-EC" sz="1400" b="1">
                  <a:solidFill>
                    <a:srgbClr val="082A7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s-EC" sz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45" name="Picture 49">
              <a:extLst>
                <a:ext uri="{FF2B5EF4-FFF2-40B4-BE49-F238E27FC236}">
                  <a16:creationId xmlns:a16="http://schemas.microsoft.com/office/drawing/2014/main" id="{CE5906C7-1AA1-4BF6-903F-19935A11D87B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88848" y="3598164"/>
              <a:ext cx="3263646" cy="2593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141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D9286E1-6BB9-47C5-AE94-FA4526286B7B}"/>
              </a:ext>
            </a:extLst>
          </p:cNvPr>
          <p:cNvSpPr/>
          <p:nvPr/>
        </p:nvSpPr>
        <p:spPr>
          <a:xfrm>
            <a:off x="0" y="0"/>
            <a:ext cx="12192000" cy="6058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1005"/>
              </a:spcAft>
            </a:pPr>
            <a:r>
              <a:rPr lang="es-EC" sz="2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SWITCH CASE </a:t>
            </a:r>
          </a:p>
          <a:p>
            <a:pPr marL="234950" indent="-234950">
              <a:lnSpc>
                <a:spcPct val="107000"/>
              </a:lnSpc>
              <a:spcAft>
                <a:spcPts val="0"/>
              </a:spcAft>
            </a:pPr>
            <a:r>
              <a:rPr lang="es-EC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s-EC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4950" indent="-234950">
              <a:lnSpc>
                <a:spcPct val="115000"/>
              </a:lnSpc>
              <a:spcAft>
                <a:spcPts val="190"/>
              </a:spcAft>
            </a:pPr>
            <a:r>
              <a:rPr lang="es-EC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 declaración </a:t>
            </a:r>
            <a:r>
              <a:rPr lang="es-EC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switch</a:t>
            </a:r>
            <a:r>
              <a:rPr lang="es-EC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en la mayoría de los lenguajes de programación le permite evaluar una expresión y ejecutar diferentes bloques de código dependiendo del valor de esa expresión. </a:t>
            </a:r>
          </a:p>
          <a:p>
            <a:pPr marL="234950" indent="-234950">
              <a:lnSpc>
                <a:spcPct val="107000"/>
              </a:lnSpc>
              <a:spcAft>
                <a:spcPts val="380"/>
              </a:spcAft>
            </a:pPr>
            <a:r>
              <a:rPr lang="es-EC" sz="2000" b="1" dirty="0">
                <a:solidFill>
                  <a:srgbClr val="082A7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s-EC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4950" indent="-234950">
              <a:lnSpc>
                <a:spcPct val="107000"/>
              </a:lnSpc>
              <a:spcAft>
                <a:spcPts val="100"/>
              </a:spcAft>
            </a:pPr>
            <a:r>
              <a:rPr lang="es-EC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34950" indent="-234950">
              <a:lnSpc>
                <a:spcPct val="111000"/>
              </a:lnSpc>
              <a:spcAft>
                <a:spcPts val="40"/>
              </a:spcAft>
            </a:pPr>
            <a:r>
              <a:rPr lang="es-EC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Cada valor posible de una expresión está asociado a un </a:t>
            </a:r>
            <a:r>
              <a:rPr lang="es-EC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caso específico</a:t>
            </a:r>
            <a:r>
              <a:rPr lang="es-EC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y el bloque de código correspondiente a ese caso se ejecuta si el valor de la expresión coincide con el valor especificado en ese </a:t>
            </a:r>
            <a:r>
              <a:rPr lang="es-EC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caso</a:t>
            </a:r>
            <a:r>
              <a:rPr lang="es-EC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  <a:p>
            <a:pPr marL="234950" indent="-234950">
              <a:lnSpc>
                <a:spcPct val="107000"/>
              </a:lnSpc>
              <a:spcAft>
                <a:spcPts val="315"/>
              </a:spcAft>
            </a:pPr>
            <a:r>
              <a:rPr lang="es-EC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s-EC" sz="2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Funcionamiento Básico </a:t>
            </a:r>
          </a:p>
          <a:p>
            <a:pPr marL="234950" indent="-234950">
              <a:lnSpc>
                <a:spcPct val="107000"/>
              </a:lnSpc>
              <a:spcAft>
                <a:spcPts val="295"/>
              </a:spcAft>
            </a:pPr>
            <a:r>
              <a:rPr lang="es-EC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s-EC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fontAlgn="base">
              <a:lnSpc>
                <a:spcPct val="111000"/>
              </a:lnSpc>
              <a:spcAft>
                <a:spcPts val="23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s-EC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Evaluación de expresión: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 sentencia </a:t>
            </a:r>
            <a:r>
              <a:rPr lang="es-EC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 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evalúa una expresión y luego ejecuta uno de los varios bloques de código dependiendo del valor resultante de esta expresión. </a:t>
            </a:r>
          </a:p>
          <a:p>
            <a:pPr marL="342900" lvl="0" indent="-342900" fontAlgn="base">
              <a:lnSpc>
                <a:spcPct val="111000"/>
              </a:lnSpc>
              <a:spcAft>
                <a:spcPts val="23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s-EC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Comparación: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Cada </a:t>
            </a:r>
            <a:r>
              <a:rPr lang="es-EC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la estructura de </a:t>
            </a:r>
            <a:r>
              <a:rPr lang="es-EC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especifica un valor constante o una expresión constante que se compara con el resultado de la expresión evaluada. </a:t>
            </a:r>
          </a:p>
          <a:p>
            <a:pPr marL="342900" lvl="0" indent="-342900" fontAlgn="base">
              <a:lnSpc>
                <a:spcPct val="111000"/>
              </a:lnSpc>
              <a:spcAft>
                <a:spcPts val="23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s-EC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Coincidencia: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 la expresión </a:t>
            </a:r>
            <a:r>
              <a:rPr lang="es-EC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coincide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un valor en un case, se ejecuta el bloque de código asociado con ese </a:t>
            </a:r>
            <a:r>
              <a:rPr lang="es-EC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lvl="0" indent="-342900" fontAlgn="base">
              <a:lnSpc>
                <a:spcPct val="111000"/>
              </a:lnSpc>
              <a:spcAft>
                <a:spcPts val="4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s-EC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Break: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Después de ejecutar un case, generalmente se usa la palabra clave </a:t>
            </a:r>
            <a:r>
              <a:rPr lang="es-EC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salir de la estructura </a:t>
            </a:r>
            <a:r>
              <a:rPr lang="es-EC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Esto evita que se ejecuten los bloques de código de los </a:t>
            </a:r>
            <a:r>
              <a:rPr lang="es-EC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siguientes. </a:t>
            </a:r>
          </a:p>
        </p:txBody>
      </p:sp>
    </p:spTree>
    <p:extLst>
      <p:ext uri="{BB962C8B-B14F-4D97-AF65-F5344CB8AC3E}">
        <p14:creationId xmlns:p14="http://schemas.microsoft.com/office/powerpoint/2010/main" val="40744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ECE3818-31A9-4350-BCAA-84325023A9D3}"/>
              </a:ext>
            </a:extLst>
          </p:cNvPr>
          <p:cNvSpPr/>
          <p:nvPr/>
        </p:nvSpPr>
        <p:spPr>
          <a:xfrm>
            <a:off x="169315" y="77655"/>
            <a:ext cx="174118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s-EC" b="1" kern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Sintaxis general </a:t>
            </a:r>
          </a:p>
        </p:txBody>
      </p:sp>
      <p:pic>
        <p:nvPicPr>
          <p:cNvPr id="3" name="Picture 148">
            <a:extLst>
              <a:ext uri="{FF2B5EF4-FFF2-40B4-BE49-F238E27FC236}">
                <a16:creationId xmlns:a16="http://schemas.microsoft.com/office/drawing/2014/main" id="{AA649D30-5EFA-4480-AE5C-33C462BD57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315" y="1067570"/>
            <a:ext cx="5398770" cy="301307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43A4606-D609-4F47-9BE0-89E0B835CEA5}"/>
              </a:ext>
            </a:extLst>
          </p:cNvPr>
          <p:cNvSpPr/>
          <p:nvPr/>
        </p:nvSpPr>
        <p:spPr>
          <a:xfrm>
            <a:off x="5811818" y="183608"/>
            <a:ext cx="5932843" cy="383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34950" indent="-234950">
              <a:lnSpc>
                <a:spcPct val="111000"/>
              </a:lnSpc>
              <a:spcAft>
                <a:spcPts val="1130"/>
              </a:spcAft>
            </a:pPr>
            <a:r>
              <a:rPr lang="es-EC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Algunos ejemplos en diferentes lenguajes de programación: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409FE9-617F-4BC3-B729-6F7CCFEC0419}"/>
              </a:ext>
            </a:extLst>
          </p:cNvPr>
          <p:cNvSpPr/>
          <p:nvPr/>
        </p:nvSpPr>
        <p:spPr>
          <a:xfrm>
            <a:off x="6096000" y="616259"/>
            <a:ext cx="644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Java </a:t>
            </a:r>
            <a:endParaRPr lang="es-EC" dirty="0"/>
          </a:p>
        </p:txBody>
      </p:sp>
      <p:pic>
        <p:nvPicPr>
          <p:cNvPr id="6" name="Picture 263">
            <a:extLst>
              <a:ext uri="{FF2B5EF4-FFF2-40B4-BE49-F238E27FC236}">
                <a16:creationId xmlns:a16="http://schemas.microsoft.com/office/drawing/2014/main" id="{6CD63B9F-3F4D-487D-A44C-EDCA77A522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9" y="1186950"/>
            <a:ext cx="2682240" cy="289433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963E3D3-BA02-45A8-A068-7A3B31171957}"/>
              </a:ext>
            </a:extLst>
          </p:cNvPr>
          <p:cNvSpPr/>
          <p:nvPr/>
        </p:nvSpPr>
        <p:spPr>
          <a:xfrm>
            <a:off x="9090255" y="530281"/>
            <a:ext cx="645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 ++ </a:t>
            </a:r>
            <a:endParaRPr lang="es-EC" dirty="0"/>
          </a:p>
        </p:txBody>
      </p:sp>
      <p:pic>
        <p:nvPicPr>
          <p:cNvPr id="8" name="Picture 261">
            <a:extLst>
              <a:ext uri="{FF2B5EF4-FFF2-40B4-BE49-F238E27FC236}">
                <a16:creationId xmlns:a16="http://schemas.microsoft.com/office/drawing/2014/main" id="{0175CB10-7FB6-4133-8B28-D48759EBE06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090255" y="1186950"/>
            <a:ext cx="2932430" cy="289369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683D9C0E-0580-4671-BD2A-BCC01EC42FEB}"/>
              </a:ext>
            </a:extLst>
          </p:cNvPr>
          <p:cNvSpPr/>
          <p:nvPr/>
        </p:nvSpPr>
        <p:spPr>
          <a:xfrm>
            <a:off x="448144" y="4345630"/>
            <a:ext cx="11367248" cy="1473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1180"/>
              </a:spcAft>
            </a:pPr>
            <a:r>
              <a:rPr lang="es-EC" sz="2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Aspectos importantes </a:t>
            </a:r>
          </a:p>
          <a:p>
            <a:pPr marL="342900" lvl="0" indent="-342900" fontAlgn="base">
              <a:lnSpc>
                <a:spcPct val="111000"/>
              </a:lnSpc>
              <a:spcAft>
                <a:spcPts val="23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EC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Tipos de datos: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Dependiendo del lenguaje, los tipos de datos que se pueden usar en los</a:t>
            </a:r>
            <a:r>
              <a:rPr lang="es-EC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case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pueden variar. Algunos leguajes solo permiten valores </a:t>
            </a:r>
            <a:r>
              <a:rPr lang="es-EC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constantes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(como en C++), mientras que otros permiten </a:t>
            </a:r>
            <a:r>
              <a:rPr lang="es-EC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expresiones más complejas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(como en Java). </a:t>
            </a:r>
          </a:p>
        </p:txBody>
      </p:sp>
    </p:spTree>
    <p:extLst>
      <p:ext uri="{BB962C8B-B14F-4D97-AF65-F5344CB8AC3E}">
        <p14:creationId xmlns:p14="http://schemas.microsoft.com/office/powerpoint/2010/main" val="153867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EC45622-B9CF-4722-A0A2-39F66E010162}"/>
              </a:ext>
            </a:extLst>
          </p:cNvPr>
          <p:cNvSpPr/>
          <p:nvPr/>
        </p:nvSpPr>
        <p:spPr>
          <a:xfrm>
            <a:off x="0" y="0"/>
            <a:ext cx="12192000" cy="3910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4000"/>
              </a:lnSpc>
              <a:spcAft>
                <a:spcPts val="25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EC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Orden de evaluación: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Los </a:t>
            </a:r>
            <a:r>
              <a:rPr lang="es-EC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se evalúan en orden secuencial. Una vez que se encuentra una </a:t>
            </a:r>
            <a:r>
              <a:rPr lang="es-EC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coincidencia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se ejecuta el bloqueo de código correspondiente y luego se sale de la estructura </a:t>
            </a:r>
            <a:r>
              <a:rPr lang="es-EC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lvl="0" indent="-342900" fontAlgn="base">
              <a:lnSpc>
                <a:spcPct val="111000"/>
              </a:lnSpc>
              <a:spcAft>
                <a:spcPts val="235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EC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Uso de break: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Olvidar incluir </a:t>
            </a:r>
            <a:r>
              <a:rPr lang="es-EC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después de una </a:t>
            </a:r>
            <a:r>
              <a:rPr lang="es-EC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puede llevar a un comportamiento inesperado, ya que la ejecución continuara con los bloqueos de código de los case siguientes hasta encontrar un </a:t>
            </a:r>
            <a:r>
              <a:rPr lang="es-EC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lvl="0" indent="-342900" fontAlgn="base">
              <a:lnSpc>
                <a:spcPct val="111000"/>
              </a:lnSpc>
              <a:spcAft>
                <a:spcPts val="5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EC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 se puede repetir valores: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No puedes tener dos </a:t>
            </a:r>
            <a:r>
              <a:rPr lang="es-EC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con el mismo valor en una misma estructura </a:t>
            </a:r>
            <a:r>
              <a:rPr lang="es-EC" b="1"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C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Cada valor debe ser único. </a:t>
            </a:r>
          </a:p>
          <a:p>
            <a:pPr marL="234950" indent="-234950">
              <a:lnSpc>
                <a:spcPct val="107000"/>
              </a:lnSpc>
              <a:spcAft>
                <a:spcPts val="100"/>
              </a:spcAft>
            </a:pPr>
            <a:r>
              <a:rPr lang="es-EC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34950" indent="-234950">
              <a:lnSpc>
                <a:spcPct val="107000"/>
              </a:lnSpc>
              <a:spcAft>
                <a:spcPts val="315"/>
              </a:spcAft>
            </a:pPr>
            <a:r>
              <a:rPr lang="es-EC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6350" indent="-6350">
              <a:lnSpc>
                <a:spcPct val="107000"/>
              </a:lnSpc>
              <a:spcAft>
                <a:spcPts val="0"/>
              </a:spcAft>
            </a:pPr>
            <a:r>
              <a:rPr lang="es-EC" sz="20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Conclusión </a:t>
            </a:r>
          </a:p>
          <a:p>
            <a:pPr marL="234950" indent="-234950">
              <a:lnSpc>
                <a:spcPct val="111000"/>
              </a:lnSpc>
              <a:spcAft>
                <a:spcPts val="235"/>
              </a:spcAft>
            </a:pPr>
            <a:r>
              <a:rPr lang="es-EC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La sentencia </a:t>
            </a:r>
            <a:r>
              <a:rPr lang="es-EC" b="1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switch case</a:t>
            </a:r>
            <a:r>
              <a:rPr lang="es-EC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es una herramienta útil para manejar múltiples caminos de ejecución en función de diferentes valores de una expresión en un programa. Es especialmente útil cuando hay una serie de valores posibles y se quiere evitar una cascada de </a:t>
            </a:r>
            <a:r>
              <a:rPr lang="es-EC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if-else</a:t>
            </a:r>
            <a:r>
              <a:rPr lang="es-EC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6F75BAC-0FC1-4D83-9075-5655CE945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34037"/>
              </p:ext>
            </p:extLst>
          </p:nvPr>
        </p:nvGraphicFramePr>
        <p:xfrm>
          <a:off x="2232212" y="3827212"/>
          <a:ext cx="8027894" cy="3032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27894">
                  <a:extLst>
                    <a:ext uri="{9D8B030D-6E8A-4147-A177-3AD203B41FA5}">
                      <a16:colId xmlns:a16="http://schemas.microsoft.com/office/drawing/2014/main" val="3131026464"/>
                    </a:ext>
                  </a:extLst>
                </a:gridCol>
              </a:tblGrid>
              <a:tr h="643659">
                <a:tc>
                  <a:txBody>
                    <a:bodyPr/>
                    <a:lstStyle/>
                    <a:p>
                      <a:pPr marL="234950" marR="438150" indent="-234950" algn="ctr">
                        <a:lnSpc>
                          <a:spcPct val="107000"/>
                        </a:lnSpc>
                        <a:spcAft>
                          <a:spcPts val="115"/>
                        </a:spcAft>
                      </a:pPr>
                      <a:r>
                        <a:rPr lang="es-EC" sz="1400" dirty="0">
                          <a:effectLst/>
                        </a:rPr>
                        <a:t> </a:t>
                      </a:r>
                      <a:endParaRPr lang="es-EC" sz="1200" dirty="0">
                        <a:effectLst/>
                      </a:endParaRPr>
                    </a:p>
                    <a:p>
                      <a:pPr marL="234950" marR="477520" indent="-234950" algn="ctr">
                        <a:lnSpc>
                          <a:spcPct val="107000"/>
                        </a:lnSpc>
                        <a:spcAft>
                          <a:spcPts val="120"/>
                        </a:spcAft>
                      </a:pPr>
                      <a:r>
                        <a:rPr lang="es-EC" sz="1600" dirty="0">
                          <a:effectLst/>
                        </a:rPr>
                        <a:t>Bibliografía </a:t>
                      </a:r>
                      <a:endParaRPr lang="es-EC" sz="1400" dirty="0">
                        <a:effectLst/>
                      </a:endParaRPr>
                    </a:p>
                    <a:p>
                      <a:pPr marL="234950" marR="438150" indent="-23495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400" dirty="0">
                          <a:effectLst/>
                        </a:rPr>
                        <a:t> </a:t>
                      </a:r>
                      <a:endParaRPr lang="es-EC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9845" marB="0" anchor="b"/>
                </a:tc>
                <a:extLst>
                  <a:ext uri="{0D108BD9-81ED-4DB2-BD59-A6C34878D82A}">
                    <a16:rowId xmlns:a16="http://schemas.microsoft.com/office/drawing/2014/main" val="3576701510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pPr marL="234950" indent="-2349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200" u="sng" dirty="0">
                          <a:solidFill>
                            <a:srgbClr val="FFC00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https://www.ibm.com/docs/es/netcoolomnibus/8.1?topic=files-switchstatement</a:t>
                      </a:r>
                      <a:r>
                        <a:rPr lang="es-EC" sz="1200" u="none" strike="noStrike" dirty="0">
                          <a:solidFill>
                            <a:srgbClr val="FFC00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endParaRPr lang="es-EC" sz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9845" marB="0" anchor="b"/>
                </a:tc>
                <a:extLst>
                  <a:ext uri="{0D108BD9-81ED-4DB2-BD59-A6C34878D82A}">
                    <a16:rowId xmlns:a16="http://schemas.microsoft.com/office/drawing/2014/main" val="1016838425"/>
                  </a:ext>
                </a:extLst>
              </a:tr>
              <a:tr h="195964">
                <a:tc>
                  <a:txBody>
                    <a:bodyPr/>
                    <a:lstStyle/>
                    <a:p>
                      <a:pPr marL="234950" indent="-2349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200" dirty="0">
                          <a:solidFill>
                            <a:srgbClr val="FFC000"/>
                          </a:solidFill>
                          <a:effectLst/>
                        </a:rPr>
                        <a:t>https://www.programarya.com/Cursos/C++/Condicionales/Condicional-switch </a:t>
                      </a:r>
                      <a:endParaRPr lang="es-EC" sz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9845" marB="0"/>
                </a:tc>
                <a:extLst>
                  <a:ext uri="{0D108BD9-81ED-4DB2-BD59-A6C34878D82A}">
                    <a16:rowId xmlns:a16="http://schemas.microsoft.com/office/drawing/2014/main" val="640941969"/>
                  </a:ext>
                </a:extLst>
              </a:tr>
              <a:tr h="195964">
                <a:tc>
                  <a:txBody>
                    <a:bodyPr/>
                    <a:lstStyle/>
                    <a:p>
                      <a:pPr marL="234950" indent="-2349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200" u="sng" dirty="0">
                          <a:solidFill>
                            <a:srgbClr val="FFC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https://www.w3schools.com/js/js_switch.asp</a:t>
                      </a:r>
                      <a:r>
                        <a:rPr lang="es-EC" sz="1200" u="none" strike="noStrike" dirty="0">
                          <a:solidFill>
                            <a:srgbClr val="FFC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endParaRPr lang="es-EC" sz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9845" marB="0"/>
                </a:tc>
                <a:extLst>
                  <a:ext uri="{0D108BD9-81ED-4DB2-BD59-A6C34878D82A}">
                    <a16:rowId xmlns:a16="http://schemas.microsoft.com/office/drawing/2014/main" val="1273368906"/>
                  </a:ext>
                </a:extLst>
              </a:tr>
              <a:tr h="86474">
                <a:tc>
                  <a:txBody>
                    <a:bodyPr/>
                    <a:lstStyle/>
                    <a:p>
                      <a:pPr marL="234950" indent="-2349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200" u="sng" dirty="0">
                          <a:solidFill>
                            <a:srgbClr val="FFC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https://www.geeksforgeeks.org/c-switch-statement/</a:t>
                      </a:r>
                      <a:r>
                        <a:rPr lang="es-EC" sz="1200" u="none" strike="noStrike" dirty="0">
                          <a:solidFill>
                            <a:srgbClr val="FFC000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endParaRPr lang="es-EC" sz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9845" marB="0"/>
                </a:tc>
                <a:extLst>
                  <a:ext uri="{0D108BD9-81ED-4DB2-BD59-A6C34878D82A}">
                    <a16:rowId xmlns:a16="http://schemas.microsoft.com/office/drawing/2014/main" val="664767686"/>
                  </a:ext>
                </a:extLst>
              </a:tr>
              <a:tr h="1123715">
                <a:tc>
                  <a:txBody>
                    <a:bodyPr/>
                    <a:lstStyle/>
                    <a:p>
                      <a:pPr marL="234950" indent="-2349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C" sz="1200" u="sng" dirty="0">
                          <a:solidFill>
                            <a:srgbClr val="FFC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https://www.freecodecamp.org/espanol/news/javascript-switch-case-ejemplode-sentencias-switch-en-js/</a:t>
                      </a:r>
                      <a:r>
                        <a:rPr lang="es-EC" sz="1200" u="none" strike="noStrike" dirty="0">
                          <a:solidFill>
                            <a:srgbClr val="FFC000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endParaRPr lang="es-EC" sz="12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3025" marT="29845" marB="0"/>
                </a:tc>
                <a:extLst>
                  <a:ext uri="{0D108BD9-81ED-4DB2-BD59-A6C34878D82A}">
                    <a16:rowId xmlns:a16="http://schemas.microsoft.com/office/drawing/2014/main" val="322157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83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520</Words>
  <Application>Microsoft Office PowerPoint</Application>
  <PresentationFormat>Panorámica</PresentationFormat>
  <Paragraphs>67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Narváez Jacson</dc:creator>
  <cp:lastModifiedBy>Narváez Jacson</cp:lastModifiedBy>
  <cp:revision>3</cp:revision>
  <dcterms:created xsi:type="dcterms:W3CDTF">2024-04-30T00:53:39Z</dcterms:created>
  <dcterms:modified xsi:type="dcterms:W3CDTF">2024-04-30T01:04:23Z</dcterms:modified>
</cp:coreProperties>
</file>