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6370" autoAdjust="0"/>
  </p:normalViewPr>
  <p:slideViewPr>
    <p:cSldViewPr>
      <p:cViewPr>
        <p:scale>
          <a:sx n="125" d="100"/>
          <a:sy n="125" d="100"/>
        </p:scale>
        <p:origin x="90" y="-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User\Downloads\zubiar%20mr.khan%20NM.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[zubiar mr.khan NM.xlsx]Sheet2!PivotTable1</c:name>
    <c:fmtId val="5"/>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s>
    <c:plotArea>
      <c:layout>
        <c:manualLayout>
          <c:layoutTarget val="inner"/>
          <c:xMode val="edge"/>
          <c:yMode val="edge"/>
          <c:x val="0.11169203849518812"/>
          <c:y val="3.962525517643628E-2"/>
          <c:w val="0.55221916010498684"/>
          <c:h val="0.56695902595508896"/>
        </c:manualLayout>
      </c:layout>
      <c:barChart>
        <c:barDir val="col"/>
        <c:grouping val="clustered"/>
        <c:varyColors val="0"/>
        <c:ser>
          <c:idx val="0"/>
          <c:order val="0"/>
          <c:tx>
            <c:strRef>
              <c:f>Sheet2!$B$3:$B$4</c:f>
              <c:strCache>
                <c:ptCount val="1"/>
                <c:pt idx="0">
                  <c:v>Active</c:v>
                </c:pt>
              </c:strCache>
            </c:strRef>
          </c:tx>
          <c:spPr>
            <a:solidFill>
              <a:schemeClr val="accent1"/>
            </a:solidFill>
            <a:ln>
              <a:noFill/>
            </a:ln>
            <a:effectLst/>
          </c:spPr>
          <c:invertIfNegative val="0"/>
          <c:cat>
            <c:strRef>
              <c:f>Sheet2!$A$5:$A$11</c:f>
              <c:strCache>
                <c:ptCount val="6"/>
                <c:pt idx="0">
                  <c:v>2018</c:v>
                </c:pt>
                <c:pt idx="1">
                  <c:v>2019</c:v>
                </c:pt>
                <c:pt idx="2">
                  <c:v>2020</c:v>
                </c:pt>
                <c:pt idx="3">
                  <c:v>2021</c:v>
                </c:pt>
                <c:pt idx="4">
                  <c:v>2022</c:v>
                </c:pt>
                <c:pt idx="5">
                  <c:v>2023</c:v>
                </c:pt>
              </c:strCache>
            </c:strRef>
          </c:cat>
          <c:val>
            <c:numRef>
              <c:f>Sheet2!$B$5:$B$11</c:f>
              <c:numCache>
                <c:formatCode>General</c:formatCode>
                <c:ptCount val="6"/>
                <c:pt idx="0">
                  <c:v>135785</c:v>
                </c:pt>
                <c:pt idx="1">
                  <c:v>251796</c:v>
                </c:pt>
                <c:pt idx="2">
                  <c:v>276435</c:v>
                </c:pt>
                <c:pt idx="3">
                  <c:v>217797</c:v>
                </c:pt>
                <c:pt idx="4">
                  <c:v>243508</c:v>
                </c:pt>
                <c:pt idx="5">
                  <c:v>145434</c:v>
                </c:pt>
              </c:numCache>
            </c:numRef>
          </c:val>
          <c:extLst>
            <c:ext xmlns:c16="http://schemas.microsoft.com/office/drawing/2014/chart" uri="{C3380CC4-5D6E-409C-BE32-E72D297353CC}">
              <c16:uniqueId val="{00000000-6657-45BC-906F-BAD0DBB50CAB}"/>
            </c:ext>
          </c:extLst>
        </c:ser>
        <c:ser>
          <c:idx val="1"/>
          <c:order val="1"/>
          <c:tx>
            <c:strRef>
              <c:f>Sheet2!$C$3:$C$4</c:f>
              <c:strCache>
                <c:ptCount val="1"/>
                <c:pt idx="0">
                  <c:v>Future Start</c:v>
                </c:pt>
              </c:strCache>
            </c:strRef>
          </c:tx>
          <c:spPr>
            <a:solidFill>
              <a:schemeClr val="accent2"/>
            </a:solidFill>
            <a:ln>
              <a:noFill/>
            </a:ln>
            <a:effectLst/>
          </c:spPr>
          <c:invertIfNegative val="0"/>
          <c:cat>
            <c:strRef>
              <c:f>Sheet2!$A$5:$A$11</c:f>
              <c:strCache>
                <c:ptCount val="6"/>
                <c:pt idx="0">
                  <c:v>2018</c:v>
                </c:pt>
                <c:pt idx="1">
                  <c:v>2019</c:v>
                </c:pt>
                <c:pt idx="2">
                  <c:v>2020</c:v>
                </c:pt>
                <c:pt idx="3">
                  <c:v>2021</c:v>
                </c:pt>
                <c:pt idx="4">
                  <c:v>2022</c:v>
                </c:pt>
                <c:pt idx="5">
                  <c:v>2023</c:v>
                </c:pt>
              </c:strCache>
            </c:strRef>
          </c:cat>
          <c:val>
            <c:numRef>
              <c:f>Sheet2!$C$5:$C$11</c:f>
              <c:numCache>
                <c:formatCode>General</c:formatCode>
                <c:ptCount val="6"/>
                <c:pt idx="0">
                  <c:v>11200</c:v>
                </c:pt>
                <c:pt idx="1">
                  <c:v>20211</c:v>
                </c:pt>
                <c:pt idx="2">
                  <c:v>33472</c:v>
                </c:pt>
                <c:pt idx="3">
                  <c:v>25718</c:v>
                </c:pt>
                <c:pt idx="4">
                  <c:v>16803</c:v>
                </c:pt>
                <c:pt idx="5">
                  <c:v>13798</c:v>
                </c:pt>
              </c:numCache>
            </c:numRef>
          </c:val>
          <c:extLst>
            <c:ext xmlns:c16="http://schemas.microsoft.com/office/drawing/2014/chart" uri="{C3380CC4-5D6E-409C-BE32-E72D297353CC}">
              <c16:uniqueId val="{00000001-6657-45BC-906F-BAD0DBB50CAB}"/>
            </c:ext>
          </c:extLst>
        </c:ser>
        <c:ser>
          <c:idx val="2"/>
          <c:order val="2"/>
          <c:tx>
            <c:strRef>
              <c:f>Sheet2!$D$3:$D$4</c:f>
              <c:strCache>
                <c:ptCount val="1"/>
                <c:pt idx="0">
                  <c:v>Leave of Absence</c:v>
                </c:pt>
              </c:strCache>
            </c:strRef>
          </c:tx>
          <c:spPr>
            <a:solidFill>
              <a:schemeClr val="accent3"/>
            </a:solidFill>
            <a:ln>
              <a:noFill/>
            </a:ln>
            <a:effectLst/>
          </c:spPr>
          <c:invertIfNegative val="0"/>
          <c:cat>
            <c:strRef>
              <c:f>Sheet2!$A$5:$A$11</c:f>
              <c:strCache>
                <c:ptCount val="6"/>
                <c:pt idx="0">
                  <c:v>2018</c:v>
                </c:pt>
                <c:pt idx="1">
                  <c:v>2019</c:v>
                </c:pt>
                <c:pt idx="2">
                  <c:v>2020</c:v>
                </c:pt>
                <c:pt idx="3">
                  <c:v>2021</c:v>
                </c:pt>
                <c:pt idx="4">
                  <c:v>2022</c:v>
                </c:pt>
                <c:pt idx="5">
                  <c:v>2023</c:v>
                </c:pt>
              </c:strCache>
            </c:strRef>
          </c:cat>
          <c:val>
            <c:numRef>
              <c:f>Sheet2!$D$5:$D$11</c:f>
              <c:numCache>
                <c:formatCode>General</c:formatCode>
                <c:ptCount val="6"/>
                <c:pt idx="0">
                  <c:v>3012</c:v>
                </c:pt>
                <c:pt idx="1">
                  <c:v>29290</c:v>
                </c:pt>
                <c:pt idx="2">
                  <c:v>30125</c:v>
                </c:pt>
                <c:pt idx="3">
                  <c:v>36497</c:v>
                </c:pt>
                <c:pt idx="4">
                  <c:v>33655</c:v>
                </c:pt>
                <c:pt idx="5">
                  <c:v>14207</c:v>
                </c:pt>
              </c:numCache>
            </c:numRef>
          </c:val>
          <c:extLst>
            <c:ext xmlns:c16="http://schemas.microsoft.com/office/drawing/2014/chart" uri="{C3380CC4-5D6E-409C-BE32-E72D297353CC}">
              <c16:uniqueId val="{00000002-6657-45BC-906F-BAD0DBB50CAB}"/>
            </c:ext>
          </c:extLst>
        </c:ser>
        <c:ser>
          <c:idx val="3"/>
          <c:order val="3"/>
          <c:tx>
            <c:strRef>
              <c:f>Sheet2!$E$3:$E$4</c:f>
              <c:strCache>
                <c:ptCount val="1"/>
                <c:pt idx="0">
                  <c:v>Terminated for Cause</c:v>
                </c:pt>
              </c:strCache>
            </c:strRef>
          </c:tx>
          <c:spPr>
            <a:solidFill>
              <a:schemeClr val="accent4"/>
            </a:solidFill>
            <a:ln>
              <a:noFill/>
            </a:ln>
            <a:effectLst/>
          </c:spPr>
          <c:invertIfNegative val="0"/>
          <c:cat>
            <c:strRef>
              <c:f>Sheet2!$A$5:$A$11</c:f>
              <c:strCache>
                <c:ptCount val="6"/>
                <c:pt idx="0">
                  <c:v>2018</c:v>
                </c:pt>
                <c:pt idx="1">
                  <c:v>2019</c:v>
                </c:pt>
                <c:pt idx="2">
                  <c:v>2020</c:v>
                </c:pt>
                <c:pt idx="3">
                  <c:v>2021</c:v>
                </c:pt>
                <c:pt idx="4">
                  <c:v>2022</c:v>
                </c:pt>
                <c:pt idx="5">
                  <c:v>2023</c:v>
                </c:pt>
              </c:strCache>
            </c:strRef>
          </c:cat>
          <c:val>
            <c:numRef>
              <c:f>Sheet2!$E$5:$E$11</c:f>
              <c:numCache>
                <c:formatCode>General</c:formatCode>
                <c:ptCount val="6"/>
                <c:pt idx="0">
                  <c:v>12084</c:v>
                </c:pt>
                <c:pt idx="1">
                  <c:v>21693</c:v>
                </c:pt>
                <c:pt idx="2">
                  <c:v>8729</c:v>
                </c:pt>
                <c:pt idx="3">
                  <c:v>17579</c:v>
                </c:pt>
                <c:pt idx="4">
                  <c:v>10104</c:v>
                </c:pt>
                <c:pt idx="5">
                  <c:v>5779</c:v>
                </c:pt>
              </c:numCache>
            </c:numRef>
          </c:val>
          <c:extLst>
            <c:ext xmlns:c16="http://schemas.microsoft.com/office/drawing/2014/chart" uri="{C3380CC4-5D6E-409C-BE32-E72D297353CC}">
              <c16:uniqueId val="{00000003-6657-45BC-906F-BAD0DBB50CAB}"/>
            </c:ext>
          </c:extLst>
        </c:ser>
        <c:ser>
          <c:idx val="4"/>
          <c:order val="4"/>
          <c:tx>
            <c:strRef>
              <c:f>Sheet2!$F$3:$F$4</c:f>
              <c:strCache>
                <c:ptCount val="1"/>
                <c:pt idx="0">
                  <c:v>Voluntarily Terminated</c:v>
                </c:pt>
              </c:strCache>
            </c:strRef>
          </c:tx>
          <c:spPr>
            <a:solidFill>
              <a:schemeClr val="accent5"/>
            </a:solidFill>
            <a:ln>
              <a:noFill/>
            </a:ln>
            <a:effectLst/>
          </c:spPr>
          <c:invertIfNegative val="0"/>
          <c:cat>
            <c:strRef>
              <c:f>Sheet2!$A$5:$A$11</c:f>
              <c:strCache>
                <c:ptCount val="6"/>
                <c:pt idx="0">
                  <c:v>2018</c:v>
                </c:pt>
                <c:pt idx="1">
                  <c:v>2019</c:v>
                </c:pt>
                <c:pt idx="2">
                  <c:v>2020</c:v>
                </c:pt>
                <c:pt idx="3">
                  <c:v>2021</c:v>
                </c:pt>
                <c:pt idx="4">
                  <c:v>2022</c:v>
                </c:pt>
                <c:pt idx="5">
                  <c:v>2023</c:v>
                </c:pt>
              </c:strCache>
            </c:strRef>
          </c:cat>
          <c:val>
            <c:numRef>
              <c:f>Sheet2!$F$5:$F$11</c:f>
              <c:numCache>
                <c:formatCode>General</c:formatCode>
                <c:ptCount val="6"/>
                <c:pt idx="0">
                  <c:v>62707</c:v>
                </c:pt>
                <c:pt idx="1">
                  <c:v>94836</c:v>
                </c:pt>
                <c:pt idx="2">
                  <c:v>106313</c:v>
                </c:pt>
                <c:pt idx="3">
                  <c:v>93807</c:v>
                </c:pt>
                <c:pt idx="4">
                  <c:v>71686</c:v>
                </c:pt>
                <c:pt idx="5">
                  <c:v>48167</c:v>
                </c:pt>
              </c:numCache>
            </c:numRef>
          </c:val>
          <c:extLst>
            <c:ext xmlns:c16="http://schemas.microsoft.com/office/drawing/2014/chart" uri="{C3380CC4-5D6E-409C-BE32-E72D297353CC}">
              <c16:uniqueId val="{00000004-6657-45BC-906F-BAD0DBB50CAB}"/>
            </c:ext>
          </c:extLst>
        </c:ser>
        <c:dLbls>
          <c:showLegendKey val="0"/>
          <c:showVal val="0"/>
          <c:showCatName val="0"/>
          <c:showSerName val="0"/>
          <c:showPercent val="0"/>
          <c:showBubbleSize val="0"/>
        </c:dLbls>
        <c:gapWidth val="219"/>
        <c:overlap val="-27"/>
        <c:axId val="126328576"/>
        <c:axId val="126331072"/>
      </c:barChart>
      <c:catAx>
        <c:axId val="1263285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6331072"/>
        <c:crosses val="autoZero"/>
        <c:auto val="1"/>
        <c:lblAlgn val="ctr"/>
        <c:lblOffset val="100"/>
        <c:noMultiLvlLbl val="0"/>
      </c:catAx>
      <c:valAx>
        <c:axId val="1263310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6328576"/>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drawing1.xml.rels><?xml version="1.0" encoding="UTF-8" standalone="yes"?>
<Relationships xmlns="http://schemas.openxmlformats.org/package/2006/relationships"><Relationship Id="rId1" Type="http://schemas.openxmlformats.org/officeDocument/2006/relationships/image" Target="../media/image11.png"/></Relationships>
</file>

<file path=ppt/drawings/drawing1.xml><?xml version="1.0" encoding="utf-8"?>
<c:userShapes xmlns:c="http://schemas.openxmlformats.org/drawingml/2006/chart">
  <cdr:relSizeAnchor xmlns:cdr="http://schemas.openxmlformats.org/drawingml/2006/chartDrawing">
    <cdr:from>
      <cdr:x>0.27869</cdr:x>
      <cdr:y>0.75214</cdr:y>
    </cdr:from>
    <cdr:to>
      <cdr:x>0.7541</cdr:x>
      <cdr:y>0.90009</cdr:y>
    </cdr:to>
    <cdr:pic>
      <cdr:nvPicPr>
        <cdr:cNvPr id="2" name="chart"/>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1295400" y="1809750"/>
          <a:ext cx="2209800" cy="355979"/>
        </a:xfrm>
        <a:prstGeom xmlns:a="http://schemas.openxmlformats.org/drawingml/2006/main" prst="rect">
          <a:avLst/>
        </a:prstGeom>
      </cdr:spPr>
    </cdr:pic>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219200" y="2982426"/>
            <a:ext cx="8610600" cy="1569660"/>
          </a:xfrm>
          <a:prstGeom prst="rect">
            <a:avLst/>
          </a:prstGeom>
          <a:noFill/>
        </p:spPr>
        <p:txBody>
          <a:bodyPr wrap="square" rtlCol="0">
            <a:spAutoFit/>
          </a:bodyPr>
          <a:lstStyle/>
          <a:p>
            <a:r>
              <a:rPr lang="en-US" sz="2400" dirty="0"/>
              <a:t>STUDENT </a:t>
            </a:r>
            <a:r>
              <a:rPr lang="en-US" sz="2400" dirty="0" smtClean="0"/>
              <a:t>NAME: ZUBIAR KHAN N</a:t>
            </a:r>
            <a:endParaRPr lang="en-US" sz="2400" dirty="0"/>
          </a:p>
          <a:p>
            <a:r>
              <a:rPr lang="en-US" sz="2400" dirty="0"/>
              <a:t>REGISTER NO</a:t>
            </a:r>
            <a:r>
              <a:rPr lang="en-US" sz="2400" dirty="0" smtClean="0"/>
              <a:t>: </a:t>
            </a:r>
            <a:r>
              <a:rPr lang="en-US" sz="2000" dirty="0" smtClean="0"/>
              <a:t>312214560/B7610039EA5D704AD95486A1F4D5E687</a:t>
            </a:r>
            <a:endParaRPr lang="en-US" sz="2000" dirty="0"/>
          </a:p>
          <a:p>
            <a:r>
              <a:rPr lang="en-US" sz="2400" dirty="0"/>
              <a:t>DEPARTMENT</a:t>
            </a:r>
            <a:r>
              <a:rPr lang="en-US" sz="2400" dirty="0" smtClean="0"/>
              <a:t>: </a:t>
            </a:r>
            <a:r>
              <a:rPr lang="en-US" sz="2400" dirty="0" smtClean="0"/>
              <a:t>B.COM(COMPUTER APPLICATION)</a:t>
            </a:r>
          </a:p>
          <a:p>
            <a:r>
              <a:rPr lang="en-US" sz="2400" dirty="0" smtClean="0"/>
              <a:t>COLLEGE:ST THOMAS COLLEGE OF ARTS AND SCIENCE</a:t>
            </a:r>
            <a:endParaRPr lang="en-IN"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1066800" y="1371600"/>
            <a:ext cx="8610600" cy="1754326"/>
          </a:xfrm>
          <a:prstGeom prst="rect">
            <a:avLst/>
          </a:prstGeom>
        </p:spPr>
        <p:txBody>
          <a:bodyPr wrap="square">
            <a:spAutoFit/>
          </a:bodyPr>
          <a:lstStyle/>
          <a:p>
            <a:r>
              <a:rPr lang="en-IN" dirty="0" smtClean="0"/>
              <a:t>	</a:t>
            </a:r>
            <a:r>
              <a:rPr lang="en-IN" dirty="0" smtClean="0">
                <a:latin typeface="Calisto MT" panose="02040603050505030304" pitchFamily="18" charset="0"/>
              </a:rPr>
              <a:t>*Prepare Your </a:t>
            </a:r>
            <a:r>
              <a:rPr lang="en-IN" dirty="0" err="1" smtClean="0">
                <a:latin typeface="Calisto MT" panose="02040603050505030304" pitchFamily="18" charset="0"/>
              </a:rPr>
              <a:t>Data:Data</a:t>
            </a:r>
            <a:r>
              <a:rPr lang="en-IN" dirty="0" smtClean="0">
                <a:latin typeface="Calisto MT" panose="02040603050505030304" pitchFamily="18" charset="0"/>
              </a:rPr>
              <a:t> Collection: Ensure you have data on employee attendance, including dates, employee IDs/names, and attendance status (e.g., present, absent, late).</a:t>
            </a:r>
          </a:p>
          <a:p>
            <a:r>
              <a:rPr lang="en-IN" dirty="0" smtClean="0">
                <a:latin typeface="Calisto MT" panose="02040603050505030304" pitchFamily="18" charset="0"/>
              </a:rPr>
              <a:t>	*</a:t>
            </a:r>
            <a:r>
              <a:rPr lang="en-IN" dirty="0" smtClean="0">
                <a:latin typeface="Calisto MT" panose="02040603050505030304" pitchFamily="18" charset="0"/>
              </a:rPr>
              <a:t>Data Organization: Structure your data in a table format with columns for Date, Employee ID/Name, and Attendance Status. Include additional columns if needed (e.g., Department)</a:t>
            </a:r>
            <a:endParaRPr lang="en-IN" dirty="0">
              <a:latin typeface="Calisto MT" panose="02040603050505030304"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RESULT</a:t>
            </a:r>
            <a:endParaRPr lang="en-IN" dirty="0"/>
          </a:p>
        </p:txBody>
      </p:sp>
      <p:pic>
        <p:nvPicPr>
          <p:cNvPr id="3" name="Picture 2"/>
          <p:cNvPicPr>
            <a:picLocks noChangeAspect="1"/>
          </p:cNvPicPr>
          <p:nvPr/>
        </p:nvPicPr>
        <p:blipFill>
          <a:blip r:embed="rId2"/>
          <a:stretch>
            <a:fillRect/>
          </a:stretch>
        </p:blipFill>
        <p:spPr>
          <a:xfrm>
            <a:off x="685800" y="1524000"/>
            <a:ext cx="8305800" cy="4175760"/>
          </a:xfrm>
          <a:prstGeom prst="rect">
            <a:avLst/>
          </a:prstGeom>
        </p:spPr>
      </p:pic>
    </p:spTree>
    <p:extLst>
      <p:ext uri="{BB962C8B-B14F-4D97-AF65-F5344CB8AC3E}">
        <p14:creationId xmlns:p14="http://schemas.microsoft.com/office/powerpoint/2010/main" val="33345326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10" name="Chart 9"/>
          <p:cNvGraphicFramePr>
            <a:graphicFrameLocks/>
          </p:cNvGraphicFramePr>
          <p:nvPr>
            <p:extLst>
              <p:ext uri="{D42A27DB-BD31-4B8C-83A1-F6EECF244321}">
                <p14:modId xmlns:p14="http://schemas.microsoft.com/office/powerpoint/2010/main" val="2014772088"/>
              </p:ext>
            </p:extLst>
          </p:nvPr>
        </p:nvGraphicFramePr>
        <p:xfrm>
          <a:off x="1371600" y="1695450"/>
          <a:ext cx="4648200" cy="2406134"/>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838200" y="385444"/>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676400" y="1295400"/>
            <a:ext cx="8388668" cy="1477328"/>
          </a:xfrm>
          <a:prstGeom prst="rect">
            <a:avLst/>
          </a:prstGeom>
        </p:spPr>
        <p:txBody>
          <a:bodyPr wrap="square">
            <a:spAutoFit/>
          </a:bodyPr>
          <a:lstStyle/>
          <a:p>
            <a:r>
              <a:rPr lang="en-IN" dirty="0" smtClean="0">
                <a:latin typeface="Calisto MT" panose="02040603050505030304" pitchFamily="18" charset="0"/>
                <a:cs typeface="Arial" panose="020B0604020202020204" pitchFamily="34" charset="0"/>
              </a:rPr>
              <a:t>conclusion</a:t>
            </a:r>
            <a:r>
              <a:rPr lang="en-IN" dirty="0">
                <a:latin typeface="Calisto MT" panose="02040603050505030304" pitchFamily="18" charset="0"/>
                <a:cs typeface="Arial" panose="020B0604020202020204" pitchFamily="34" charset="0"/>
              </a:rPr>
              <a:t>, </a:t>
            </a:r>
            <a:r>
              <a:rPr lang="en-IN" dirty="0" smtClean="0">
                <a:latin typeface="Calisto MT" panose="02040603050505030304" pitchFamily="18" charset="0"/>
                <a:cs typeface="Arial" panose="020B0604020202020204" pitchFamily="34" charset="0"/>
              </a:rPr>
              <a:t>By </a:t>
            </a:r>
            <a:r>
              <a:rPr lang="en-IN" dirty="0">
                <a:latin typeface="Calisto MT" panose="02040603050505030304" pitchFamily="18" charset="0"/>
                <a:cs typeface="Arial" panose="020B0604020202020204" pitchFamily="34" charset="0"/>
              </a:rPr>
              <a:t>using pivot tables and dynamic charts such as line, column, and stacked column charts, you can clearly illustrate attendance patterns, compare different data points, and highlight trends over </a:t>
            </a:r>
            <a:r>
              <a:rPr lang="en-IN" dirty="0" smtClean="0">
                <a:latin typeface="Calisto MT" panose="02040603050505030304" pitchFamily="18" charset="0"/>
                <a:cs typeface="Arial" panose="020B0604020202020204" pitchFamily="34" charset="0"/>
              </a:rPr>
              <a:t>time. </a:t>
            </a:r>
            <a:r>
              <a:rPr lang="en-IN" dirty="0">
                <a:latin typeface="Calisto MT" panose="02040603050505030304" pitchFamily="18" charset="0"/>
                <a:cs typeface="Arial" panose="020B0604020202020204" pitchFamily="34" charset="0"/>
              </a:rPr>
              <a:t>This approach not only simplifies complex data but also provides actionable insights into attendance management</a:t>
            </a:r>
            <a:r>
              <a:rPr lang="en-IN" dirty="0">
                <a:latin typeface="Calisto MT" panose="02040603050505030304" pitchFamily="18" charset="0"/>
              </a:rPr>
              <a:t>.</a:t>
            </a:r>
          </a:p>
        </p:txBody>
      </p:sp>
    </p:spTree>
    <p:extLst>
      <p:ext uri="{BB962C8B-B14F-4D97-AF65-F5344CB8AC3E}">
        <p14:creationId xmlns:p14="http://schemas.microsoft.com/office/powerpoint/2010/main" val="29864422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smtClean="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376562" y="2068830"/>
            <a:ext cx="8593228" cy="1446550"/>
          </a:xfrm>
          <a:prstGeom prst="rect">
            <a:avLst/>
          </a:prstGeom>
          <a:noFill/>
        </p:spPr>
        <p:txBody>
          <a:bodyPr wrap="square" rtlCol="0">
            <a:spAutoFit/>
          </a:bodyPr>
          <a:lstStyle/>
          <a:p>
            <a:r>
              <a:rPr lang="en-US" sz="4400" b="1" dirty="0" smtClean="0">
                <a:solidFill>
                  <a:srgbClr val="0F0F0F"/>
                </a:solidFill>
                <a:latin typeface="Times New Roman" panose="02020603050405020304" pitchFamily="18" charset="0"/>
                <a:cs typeface="Times New Roman" panose="02020603050405020304" pitchFamily="18" charset="0"/>
              </a:rPr>
              <a:t>Visualizing employee attendance </a:t>
            </a:r>
            <a:r>
              <a:rPr lang="en-US" sz="4400" b="1" dirty="0" err="1" smtClean="0">
                <a:solidFill>
                  <a:srgbClr val="0F0F0F"/>
                </a:solidFill>
                <a:latin typeface="Times New Roman" panose="02020603050405020304" pitchFamily="18" charset="0"/>
                <a:cs typeface="Times New Roman" panose="02020603050405020304" pitchFamily="18" charset="0"/>
              </a:rPr>
              <a:t>trende</a:t>
            </a:r>
            <a:r>
              <a:rPr lang="en-US" sz="4400" b="1" dirty="0" smtClean="0">
                <a:solidFill>
                  <a:srgbClr val="0F0F0F"/>
                </a:solidFill>
                <a:latin typeface="Times New Roman" panose="02020603050405020304" pitchFamily="18" charset="0"/>
                <a:cs typeface="Times New Roman" panose="02020603050405020304" pitchFamily="18" charset="0"/>
              </a:rPr>
              <a:t> with excel chats</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1143000" y="1447800"/>
            <a:ext cx="8086725" cy="2308324"/>
          </a:xfrm>
          <a:prstGeom prst="rect">
            <a:avLst/>
          </a:prstGeom>
        </p:spPr>
        <p:txBody>
          <a:bodyPr wrap="square">
            <a:spAutoFit/>
          </a:bodyPr>
          <a:lstStyle/>
          <a:p>
            <a:r>
              <a:rPr lang="en-IN" sz="2400" dirty="0" smtClean="0">
                <a:latin typeface="Agency FB" panose="020B0503020202020204" pitchFamily="34" charset="0"/>
              </a:rPr>
              <a:t>              *To </a:t>
            </a:r>
            <a:r>
              <a:rPr lang="en-IN" sz="2400" dirty="0">
                <a:latin typeface="Agency FB" panose="020B0503020202020204" pitchFamily="34" charset="0"/>
              </a:rPr>
              <a:t>effectively visualize and </a:t>
            </a:r>
            <a:r>
              <a:rPr lang="en-IN" sz="2400" dirty="0" err="1">
                <a:latin typeface="Agency FB" panose="020B0503020202020204" pitchFamily="34" charset="0"/>
              </a:rPr>
              <a:t>analyze</a:t>
            </a:r>
            <a:r>
              <a:rPr lang="en-IN" sz="2400" dirty="0">
                <a:latin typeface="Agency FB" panose="020B0503020202020204" pitchFamily="34" charset="0"/>
              </a:rPr>
              <a:t> employee attendance data over time using Excel charts. </a:t>
            </a:r>
            <a:endParaRPr lang="en-IN" sz="2400" dirty="0" smtClean="0">
              <a:latin typeface="Agency FB" panose="020B0503020202020204" pitchFamily="34" charset="0"/>
            </a:endParaRPr>
          </a:p>
          <a:p>
            <a:endParaRPr lang="en-IN" sz="2400" dirty="0" smtClean="0">
              <a:latin typeface="Agency FB" panose="020B0503020202020204" pitchFamily="34" charset="0"/>
            </a:endParaRPr>
          </a:p>
          <a:p>
            <a:r>
              <a:rPr lang="en-IN" sz="2400" dirty="0" smtClean="0">
                <a:latin typeface="Agency FB" panose="020B0503020202020204" pitchFamily="34" charset="0"/>
              </a:rPr>
              <a:t>               *The </a:t>
            </a:r>
            <a:r>
              <a:rPr lang="en-IN" sz="2400" dirty="0">
                <a:latin typeface="Agency FB" panose="020B0503020202020204" pitchFamily="34" charset="0"/>
              </a:rPr>
              <a:t>goal is to identify patterns, trends, and anomalies in attendance, which can aid in decision-making regarding workforce management and policy adjustments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Rectangle 8"/>
          <p:cNvSpPr/>
          <p:nvPr/>
        </p:nvSpPr>
        <p:spPr>
          <a:xfrm>
            <a:off x="739775" y="2160508"/>
            <a:ext cx="8534400" cy="646331"/>
          </a:xfrm>
          <a:prstGeom prst="rect">
            <a:avLst/>
          </a:prstGeom>
        </p:spPr>
        <p:txBody>
          <a:bodyPr wrap="square">
            <a:spAutoFit/>
          </a:bodyPr>
          <a:lstStyle/>
          <a:p>
            <a:r>
              <a:rPr lang="en-IN" dirty="0" smtClean="0"/>
              <a:t>	</a:t>
            </a:r>
            <a:r>
              <a:rPr lang="en-IN" dirty="0" smtClean="0">
                <a:latin typeface="Bahnschrift Light" panose="020B0502040204020203" pitchFamily="34" charset="0"/>
              </a:rPr>
              <a:t>*To </a:t>
            </a:r>
            <a:r>
              <a:rPr lang="en-IN" dirty="0" err="1">
                <a:latin typeface="Bahnschrift Light" panose="020B0502040204020203" pitchFamily="34" charset="0"/>
              </a:rPr>
              <a:t>analyze</a:t>
            </a:r>
            <a:r>
              <a:rPr lang="en-IN" dirty="0">
                <a:latin typeface="Bahnschrift Light" panose="020B0502040204020203" pitchFamily="34" charset="0"/>
              </a:rPr>
              <a:t> and visualize employee attendance data using </a:t>
            </a:r>
            <a:r>
              <a:rPr lang="en-IN" dirty="0" smtClean="0">
                <a:latin typeface="Bahnschrift Light" panose="020B0502040204020203" pitchFamily="34" charset="0"/>
              </a:rPr>
              <a:t>Excel </a:t>
            </a:r>
            <a:r>
              <a:rPr lang="en-IN" dirty="0">
                <a:latin typeface="Bahnschrift Light" panose="020B0502040204020203" pitchFamily="34" charset="0"/>
              </a:rPr>
              <a:t>charts to identify trends, patterns, and areas for improvement.</a:t>
            </a:r>
          </a:p>
        </p:txBody>
      </p:sp>
      <p:sp>
        <p:nvSpPr>
          <p:cNvPr id="12" name="Rectangle 11"/>
          <p:cNvSpPr/>
          <p:nvPr/>
        </p:nvSpPr>
        <p:spPr>
          <a:xfrm>
            <a:off x="716914" y="2921139"/>
            <a:ext cx="8048625" cy="662880"/>
          </a:xfrm>
          <a:prstGeom prst="rect">
            <a:avLst/>
          </a:prstGeom>
        </p:spPr>
        <p:txBody>
          <a:bodyPr wrap="square">
            <a:spAutoFit/>
          </a:bodyPr>
          <a:lstStyle/>
          <a:p>
            <a:r>
              <a:rPr lang="en-IN" dirty="0"/>
              <a:t>	</a:t>
            </a:r>
            <a:r>
              <a:rPr lang="en-IN" dirty="0" smtClean="0">
                <a:latin typeface="Bahnschrift Light" panose="020B0502040204020203" pitchFamily="34" charset="0"/>
              </a:rPr>
              <a:t>*Gather </a:t>
            </a:r>
            <a:r>
              <a:rPr lang="en-IN" dirty="0">
                <a:latin typeface="Bahnschrift Light" panose="020B0502040204020203" pitchFamily="34" charset="0"/>
              </a:rPr>
              <a:t>employee attendance data, including dates, employee names, and attendance status (e.g., present, absent, late).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086600" y="167251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Rectangle 8"/>
          <p:cNvSpPr/>
          <p:nvPr/>
        </p:nvSpPr>
        <p:spPr>
          <a:xfrm>
            <a:off x="1143000" y="1746765"/>
            <a:ext cx="8534400" cy="4247317"/>
          </a:xfrm>
          <a:prstGeom prst="rect">
            <a:avLst/>
          </a:prstGeom>
        </p:spPr>
        <p:txBody>
          <a:bodyPr wrap="square">
            <a:spAutoFit/>
          </a:bodyPr>
          <a:lstStyle/>
          <a:p>
            <a:r>
              <a:rPr lang="en-IN" dirty="0" smtClean="0"/>
              <a:t>	*</a:t>
            </a:r>
            <a:r>
              <a:rPr lang="en-IN" b="1" dirty="0" smtClean="0">
                <a:latin typeface="Bell MT" panose="02020503060305020303" pitchFamily="18" charset="0"/>
              </a:rPr>
              <a:t>HR </a:t>
            </a:r>
            <a:r>
              <a:rPr lang="en-IN" b="1" dirty="0">
                <a:latin typeface="Bell MT" panose="02020503060305020303" pitchFamily="18" charset="0"/>
              </a:rPr>
              <a:t>Managers</a:t>
            </a:r>
            <a:r>
              <a:rPr lang="en-IN" dirty="0" smtClean="0">
                <a:latin typeface="Bell MT" panose="02020503060305020303" pitchFamily="18" charset="0"/>
              </a:rPr>
              <a:t>:</a:t>
            </a:r>
          </a:p>
          <a:p>
            <a:r>
              <a:rPr lang="en-IN" dirty="0">
                <a:latin typeface="Bell MT" panose="02020503060305020303" pitchFamily="18" charset="0"/>
              </a:rPr>
              <a:t>	</a:t>
            </a:r>
            <a:r>
              <a:rPr lang="en-IN" dirty="0" smtClean="0">
                <a:latin typeface="Bell MT" panose="02020503060305020303" pitchFamily="18" charset="0"/>
              </a:rPr>
              <a:t>	</a:t>
            </a:r>
            <a:r>
              <a:rPr lang="en-IN" dirty="0" smtClean="0">
                <a:latin typeface="Bell MT" panose="02020503060305020303" pitchFamily="18" charset="0"/>
              </a:rPr>
              <a:t> </a:t>
            </a:r>
            <a:r>
              <a:rPr lang="en-IN" dirty="0">
                <a:latin typeface="Bell MT" panose="02020503060305020303" pitchFamily="18" charset="0"/>
              </a:rPr>
              <a:t>To monitor attendance patterns, track absences, and ensure compliance with company policies</a:t>
            </a:r>
            <a:r>
              <a:rPr lang="en-IN" dirty="0" smtClean="0">
                <a:latin typeface="Bell MT" panose="02020503060305020303" pitchFamily="18" charset="0"/>
              </a:rPr>
              <a:t>.</a:t>
            </a:r>
          </a:p>
          <a:p>
            <a:endParaRPr lang="en-IN" dirty="0" smtClean="0">
              <a:latin typeface="Bell MT" panose="02020503060305020303" pitchFamily="18" charset="0"/>
            </a:endParaRPr>
          </a:p>
          <a:p>
            <a:r>
              <a:rPr lang="en-IN" dirty="0">
                <a:latin typeface="Bell MT" panose="02020503060305020303" pitchFamily="18" charset="0"/>
              </a:rPr>
              <a:t>	*</a:t>
            </a:r>
            <a:r>
              <a:rPr lang="en-IN" b="1" dirty="0" smtClean="0">
                <a:latin typeface="Bell MT" panose="02020503060305020303" pitchFamily="18" charset="0"/>
              </a:rPr>
              <a:t>Team </a:t>
            </a:r>
            <a:r>
              <a:rPr lang="en-IN" b="1" dirty="0">
                <a:latin typeface="Bell MT" panose="02020503060305020303" pitchFamily="18" charset="0"/>
              </a:rPr>
              <a:t>Leaders/Supervisors</a:t>
            </a:r>
            <a:r>
              <a:rPr lang="en-IN" dirty="0">
                <a:latin typeface="Bell MT" panose="02020503060305020303" pitchFamily="18" charset="0"/>
              </a:rPr>
              <a:t>: </a:t>
            </a:r>
            <a:endParaRPr lang="en-IN" dirty="0" smtClean="0">
              <a:latin typeface="Bell MT" panose="02020503060305020303" pitchFamily="18" charset="0"/>
            </a:endParaRPr>
          </a:p>
          <a:p>
            <a:r>
              <a:rPr lang="en-IN" dirty="0">
                <a:latin typeface="Bell MT" panose="02020503060305020303" pitchFamily="18" charset="0"/>
              </a:rPr>
              <a:t>	</a:t>
            </a:r>
            <a:r>
              <a:rPr lang="en-IN" dirty="0" smtClean="0">
                <a:latin typeface="Bell MT" panose="02020503060305020303" pitchFamily="18" charset="0"/>
              </a:rPr>
              <a:t>	</a:t>
            </a:r>
            <a:r>
              <a:rPr lang="en-IN" dirty="0" smtClean="0">
                <a:latin typeface="Bell MT" panose="02020503060305020303" pitchFamily="18" charset="0"/>
              </a:rPr>
              <a:t>To </a:t>
            </a:r>
            <a:r>
              <a:rPr lang="en-IN" dirty="0">
                <a:latin typeface="Bell MT" panose="02020503060305020303" pitchFamily="18" charset="0"/>
              </a:rPr>
              <a:t>manage day-to-day staffing needs, identify attendance issues, and address productivity concerns</a:t>
            </a:r>
            <a:r>
              <a:rPr lang="en-IN" dirty="0" smtClean="0">
                <a:latin typeface="Bell MT" panose="02020503060305020303" pitchFamily="18" charset="0"/>
              </a:rPr>
              <a:t>.</a:t>
            </a:r>
          </a:p>
          <a:p>
            <a:endParaRPr lang="en-IN" dirty="0" smtClean="0">
              <a:latin typeface="Bell MT" panose="02020503060305020303" pitchFamily="18" charset="0"/>
            </a:endParaRPr>
          </a:p>
          <a:p>
            <a:r>
              <a:rPr lang="en-IN" dirty="0">
                <a:latin typeface="Bell MT" panose="02020503060305020303" pitchFamily="18" charset="0"/>
              </a:rPr>
              <a:t>	</a:t>
            </a:r>
            <a:r>
              <a:rPr lang="en-IN" dirty="0" smtClean="0">
                <a:latin typeface="Bell MT" panose="02020503060305020303" pitchFamily="18" charset="0"/>
              </a:rPr>
              <a:t>*</a:t>
            </a:r>
            <a:r>
              <a:rPr lang="en-IN" b="1" dirty="0" smtClean="0">
                <a:latin typeface="Bell MT" panose="02020503060305020303" pitchFamily="18" charset="0"/>
              </a:rPr>
              <a:t>Operations </a:t>
            </a:r>
            <a:r>
              <a:rPr lang="en-IN" b="1" dirty="0">
                <a:latin typeface="Bell MT" panose="02020503060305020303" pitchFamily="18" charset="0"/>
              </a:rPr>
              <a:t>Managers</a:t>
            </a:r>
            <a:r>
              <a:rPr lang="en-IN" dirty="0">
                <a:latin typeface="Bell MT" panose="02020503060305020303" pitchFamily="18" charset="0"/>
              </a:rPr>
              <a:t>: </a:t>
            </a:r>
            <a:endParaRPr lang="en-IN" dirty="0" smtClean="0">
              <a:latin typeface="Bell MT" panose="02020503060305020303" pitchFamily="18" charset="0"/>
            </a:endParaRPr>
          </a:p>
          <a:p>
            <a:r>
              <a:rPr lang="en-IN" dirty="0">
                <a:latin typeface="Bell MT" panose="02020503060305020303" pitchFamily="18" charset="0"/>
              </a:rPr>
              <a:t>	</a:t>
            </a:r>
            <a:r>
              <a:rPr lang="en-IN" dirty="0" smtClean="0">
                <a:latin typeface="Bell MT" panose="02020503060305020303" pitchFamily="18" charset="0"/>
              </a:rPr>
              <a:t>	</a:t>
            </a:r>
            <a:r>
              <a:rPr lang="en-IN" dirty="0" smtClean="0">
                <a:latin typeface="Bell MT" panose="02020503060305020303" pitchFamily="18" charset="0"/>
              </a:rPr>
              <a:t>To </a:t>
            </a:r>
            <a:r>
              <a:rPr lang="en-IN" dirty="0">
                <a:latin typeface="Bell MT" panose="02020503060305020303" pitchFamily="18" charset="0"/>
              </a:rPr>
              <a:t>optimize resource allocation and adjust staffing levels based on attendance </a:t>
            </a:r>
            <a:r>
              <a:rPr lang="en-IN" dirty="0" smtClean="0">
                <a:latin typeface="Bell MT" panose="02020503060305020303" pitchFamily="18" charset="0"/>
              </a:rPr>
              <a:t>trends</a:t>
            </a:r>
          </a:p>
          <a:p>
            <a:r>
              <a:rPr lang="en-IN" dirty="0" smtClean="0">
                <a:latin typeface="Bell MT" panose="02020503060305020303" pitchFamily="18" charset="0"/>
              </a:rPr>
              <a:t>.</a:t>
            </a:r>
          </a:p>
          <a:p>
            <a:r>
              <a:rPr lang="en-IN" dirty="0">
                <a:latin typeface="Bell MT" panose="02020503060305020303" pitchFamily="18" charset="0"/>
              </a:rPr>
              <a:t>	</a:t>
            </a:r>
            <a:r>
              <a:rPr lang="en-IN" dirty="0" smtClean="0">
                <a:latin typeface="Bell MT" panose="02020503060305020303" pitchFamily="18" charset="0"/>
              </a:rPr>
              <a:t>*</a:t>
            </a:r>
            <a:r>
              <a:rPr lang="en-IN" b="1" dirty="0" smtClean="0">
                <a:latin typeface="Bell MT" panose="02020503060305020303" pitchFamily="18" charset="0"/>
              </a:rPr>
              <a:t>Finance </a:t>
            </a:r>
            <a:r>
              <a:rPr lang="en-IN" b="1" dirty="0">
                <a:latin typeface="Bell MT" panose="02020503060305020303" pitchFamily="18" charset="0"/>
              </a:rPr>
              <a:t>Departments</a:t>
            </a:r>
            <a:r>
              <a:rPr lang="en-IN" dirty="0">
                <a:latin typeface="Bell MT" panose="02020503060305020303" pitchFamily="18" charset="0"/>
              </a:rPr>
              <a:t>: </a:t>
            </a:r>
            <a:endParaRPr lang="en-IN" dirty="0" smtClean="0">
              <a:latin typeface="Bell MT" panose="02020503060305020303" pitchFamily="18" charset="0"/>
            </a:endParaRPr>
          </a:p>
          <a:p>
            <a:r>
              <a:rPr lang="en-IN" dirty="0">
                <a:latin typeface="Bell MT" panose="02020503060305020303" pitchFamily="18" charset="0"/>
              </a:rPr>
              <a:t>	</a:t>
            </a:r>
            <a:r>
              <a:rPr lang="en-IN" dirty="0" smtClean="0">
                <a:latin typeface="Bell MT" panose="02020503060305020303" pitchFamily="18" charset="0"/>
              </a:rPr>
              <a:t>	</a:t>
            </a:r>
            <a:r>
              <a:rPr lang="en-IN" dirty="0" smtClean="0">
                <a:latin typeface="Bell MT" panose="02020503060305020303" pitchFamily="18" charset="0"/>
              </a:rPr>
              <a:t>To </a:t>
            </a:r>
            <a:r>
              <a:rPr lang="en-IN" dirty="0" err="1">
                <a:latin typeface="Bell MT" panose="02020503060305020303" pitchFamily="18" charset="0"/>
              </a:rPr>
              <a:t>analyze</a:t>
            </a:r>
            <a:r>
              <a:rPr lang="en-IN" dirty="0">
                <a:latin typeface="Bell MT" panose="02020503060305020303" pitchFamily="18" charset="0"/>
              </a:rPr>
              <a:t> the financial impact of attendance patterns, such as overtime costs or productivity losses.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1276350" y="2183716"/>
            <a:ext cx="8534400" cy="1323439"/>
          </a:xfrm>
          <a:prstGeom prst="rect">
            <a:avLst/>
          </a:prstGeom>
        </p:spPr>
        <p:txBody>
          <a:bodyPr wrap="square">
            <a:spAutoFit/>
          </a:bodyPr>
          <a:lstStyle/>
          <a:p>
            <a:r>
              <a:rPr lang="en-IN" sz="2000" i="1" dirty="0" smtClean="0">
                <a:latin typeface="Bahnschrift Light" panose="020B0502040204020203" pitchFamily="34" charset="0"/>
              </a:rPr>
              <a:t>~Our </a:t>
            </a:r>
            <a:r>
              <a:rPr lang="en-IN" sz="2000" i="1" dirty="0">
                <a:latin typeface="Bahnschrift Light" panose="020B0502040204020203" pitchFamily="34" charset="0"/>
              </a:rPr>
              <a:t>solution offers a comprehensive approach to visualizing employee attendance trends using Excel charts. By integrating data analysis with clear graphical representations, we make it easier for organizations to monitor attendance patterns and identify trends over time.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3048000" y="1447800"/>
            <a:ext cx="9982200" cy="4247317"/>
          </a:xfrm>
          <a:prstGeom prst="rect">
            <a:avLst/>
          </a:prstGeom>
        </p:spPr>
        <p:txBody>
          <a:bodyPr wrap="square">
            <a:spAutoFit/>
          </a:bodyPr>
          <a:lstStyle/>
          <a:p>
            <a:r>
              <a:rPr lang="en-IN" dirty="0" smtClean="0">
                <a:latin typeface="Bahnschrift SemiLight Condensed" panose="020B0502040204020203" pitchFamily="34" charset="0"/>
              </a:rPr>
              <a:t>~  </a:t>
            </a:r>
            <a:r>
              <a:rPr lang="en-IN" dirty="0" err="1" smtClean="0">
                <a:latin typeface="Bahnschrift SemiLight Condensed" panose="020B0502040204020203" pitchFamily="34" charset="0"/>
              </a:rPr>
              <a:t>Kaagle</a:t>
            </a:r>
            <a:r>
              <a:rPr lang="en-IN" dirty="0" smtClean="0">
                <a:latin typeface="Bahnschrift SemiLight Condensed" panose="020B0502040204020203" pitchFamily="34" charset="0"/>
              </a:rPr>
              <a:t>-employee dataset</a:t>
            </a:r>
          </a:p>
          <a:p>
            <a:endParaRPr lang="en-IN" dirty="0" smtClean="0">
              <a:latin typeface="Bahnschrift SemiLight Condensed" panose="020B0502040204020203" pitchFamily="34" charset="0"/>
            </a:endParaRPr>
          </a:p>
          <a:p>
            <a:r>
              <a:rPr lang="en-IN" dirty="0" smtClean="0">
                <a:latin typeface="Bahnschrift SemiLight Condensed" panose="020B0502040204020203" pitchFamily="34" charset="0"/>
              </a:rPr>
              <a:t>~ 26 feature</a:t>
            </a:r>
          </a:p>
          <a:p>
            <a:endParaRPr lang="en-IN" dirty="0" smtClean="0">
              <a:latin typeface="Bahnschrift SemiLight Condensed" panose="020B0502040204020203" pitchFamily="34" charset="0"/>
            </a:endParaRPr>
          </a:p>
          <a:p>
            <a:r>
              <a:rPr lang="en-IN" dirty="0" smtClean="0">
                <a:latin typeface="Bahnschrift SemiLight Condensed" panose="020B0502040204020203" pitchFamily="34" charset="0"/>
              </a:rPr>
              <a:t>~ 9featuresEmp </a:t>
            </a:r>
            <a:r>
              <a:rPr lang="en-IN" dirty="0">
                <a:latin typeface="Bahnschrift SemiLight Condensed" panose="020B0502040204020203" pitchFamily="34" charset="0"/>
              </a:rPr>
              <a:t>id- </a:t>
            </a:r>
            <a:r>
              <a:rPr lang="en-IN" dirty="0" smtClean="0">
                <a:latin typeface="Bahnschrift SemiLight Condensed" panose="020B0502040204020203" pitchFamily="34" charset="0"/>
              </a:rPr>
              <a:t>numerical</a:t>
            </a:r>
          </a:p>
          <a:p>
            <a:endParaRPr lang="en-IN" dirty="0" smtClean="0">
              <a:latin typeface="Bahnschrift SemiLight Condensed" panose="020B0502040204020203" pitchFamily="34" charset="0"/>
            </a:endParaRPr>
          </a:p>
          <a:p>
            <a:r>
              <a:rPr lang="en-IN" dirty="0" smtClean="0">
                <a:latin typeface="Bahnschrift SemiLight Condensed" panose="020B0502040204020203" pitchFamily="34" charset="0"/>
              </a:rPr>
              <a:t>~ </a:t>
            </a:r>
            <a:r>
              <a:rPr lang="en-IN" dirty="0" err="1" smtClean="0">
                <a:latin typeface="Bahnschrift SemiLight Condensed" panose="020B0502040204020203" pitchFamily="34" charset="0"/>
              </a:rPr>
              <a:t>Fn</a:t>
            </a:r>
            <a:r>
              <a:rPr lang="en-IN" dirty="0" smtClean="0">
                <a:latin typeface="Bahnschrift SemiLight Condensed" panose="020B0502040204020203" pitchFamily="34" charset="0"/>
              </a:rPr>
              <a:t>- text</a:t>
            </a:r>
          </a:p>
          <a:p>
            <a:endParaRPr lang="en-IN" dirty="0" smtClean="0">
              <a:latin typeface="Bahnschrift SemiLight Condensed" panose="020B0502040204020203" pitchFamily="34" charset="0"/>
            </a:endParaRPr>
          </a:p>
          <a:p>
            <a:r>
              <a:rPr lang="en-IN" dirty="0" smtClean="0">
                <a:latin typeface="Bahnschrift SemiLight Condensed" panose="020B0502040204020203" pitchFamily="34" charset="0"/>
              </a:rPr>
              <a:t>~ Ln- text</a:t>
            </a:r>
          </a:p>
          <a:p>
            <a:endParaRPr lang="en-IN" dirty="0" smtClean="0">
              <a:latin typeface="Bahnschrift SemiLight Condensed" panose="020B0502040204020203" pitchFamily="34" charset="0"/>
            </a:endParaRPr>
          </a:p>
          <a:p>
            <a:r>
              <a:rPr lang="en-IN" dirty="0" smtClean="0">
                <a:latin typeface="Bahnschrift SemiLight Condensed" panose="020B0502040204020203" pitchFamily="34" charset="0"/>
              </a:rPr>
              <a:t>~ Business unit-text</a:t>
            </a:r>
          </a:p>
          <a:p>
            <a:endParaRPr lang="en-GB" dirty="0">
              <a:latin typeface="Bahnschrift SemiLight Condensed" panose="020B0502040204020203" pitchFamily="34" charset="0"/>
            </a:endParaRPr>
          </a:p>
          <a:p>
            <a:r>
              <a:rPr lang="en-GB" dirty="0" smtClean="0">
                <a:latin typeface="Bahnschrift SemiLight Condensed" panose="020B0502040204020203" pitchFamily="34" charset="0"/>
              </a:rPr>
              <a:t>~ Gender-</a:t>
            </a:r>
            <a:r>
              <a:rPr lang="en-GB" dirty="0" err="1" smtClean="0">
                <a:latin typeface="Bahnschrift SemiLight Condensed" panose="020B0502040204020203" pitchFamily="34" charset="0"/>
              </a:rPr>
              <a:t>male,female</a:t>
            </a:r>
            <a:endParaRPr lang="en-GB" dirty="0" smtClean="0">
              <a:latin typeface="Bahnschrift SemiLight Condensed" panose="020B0502040204020203" pitchFamily="34" charset="0"/>
            </a:endParaRPr>
          </a:p>
          <a:p>
            <a:endParaRPr lang="en-IN" dirty="0">
              <a:latin typeface="Bahnschrift SemiLight Condensed" panose="020B0502040204020203" pitchFamily="34" charset="0"/>
            </a:endParaRPr>
          </a:p>
          <a:p>
            <a:r>
              <a:rPr lang="en-IN" dirty="0" smtClean="0">
                <a:latin typeface="Bahnschrift SemiLight Condensed" panose="020B0502040204020203" pitchFamily="34" charset="0"/>
              </a:rPr>
              <a:t>~ Performance </a:t>
            </a:r>
            <a:r>
              <a:rPr lang="en-IN" dirty="0">
                <a:latin typeface="Bahnschrift SemiLight Condensed" panose="020B0502040204020203" pitchFamily="34" charset="0"/>
              </a:rPr>
              <a:t>score- </a:t>
            </a:r>
            <a:r>
              <a:rPr lang="en-IN" dirty="0" smtClean="0">
                <a:latin typeface="Bahnschrift SemiLight Condensed" panose="020B0502040204020203" pitchFamily="34" charset="0"/>
              </a:rPr>
              <a:t>text</a:t>
            </a:r>
          </a:p>
        </p:txBody>
      </p:sp>
    </p:spTree>
    <p:extLst>
      <p:ext uri="{BB962C8B-B14F-4D97-AF65-F5344CB8AC3E}">
        <p14:creationId xmlns:p14="http://schemas.microsoft.com/office/powerpoint/2010/main" val="2720660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1" name="Rectangle 10"/>
          <p:cNvSpPr/>
          <p:nvPr/>
        </p:nvSpPr>
        <p:spPr>
          <a:xfrm>
            <a:off x="739775" y="1547009"/>
            <a:ext cx="8457565" cy="369332"/>
          </a:xfrm>
          <a:prstGeom prst="rect">
            <a:avLst/>
          </a:prstGeom>
        </p:spPr>
        <p:txBody>
          <a:bodyPr wrap="square">
            <a:spAutoFit/>
          </a:bodyPr>
          <a:lstStyle/>
          <a:p>
            <a:r>
              <a:rPr lang="en-IN" dirty="0"/>
              <a:t>* IFS(Z8&gt;=5,"VERY HIGH",Z8&gt;=4,"HIGH",Z8&gt;=3, "MED', TRUE,"LOW")</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332</TotalTime>
  <Words>288</Words>
  <Application>Microsoft Office PowerPoint</Application>
  <PresentationFormat>Widescreen</PresentationFormat>
  <Paragraphs>77</Paragraphs>
  <Slides>13</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Agency FB</vt:lpstr>
      <vt:lpstr>Arial</vt:lpstr>
      <vt:lpstr>Bahnschrift Light</vt:lpstr>
      <vt:lpstr>Bahnschrift SemiLight Condensed</vt:lpstr>
      <vt:lpstr>Bell MT</vt:lpstr>
      <vt:lpstr>Calibri</vt:lpstr>
      <vt:lpstr>Calisto MT</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cp:lastModifiedBy>
  <cp:revision>29</cp:revision>
  <dcterms:created xsi:type="dcterms:W3CDTF">2024-03-29T15:07:22Z</dcterms:created>
  <dcterms:modified xsi:type="dcterms:W3CDTF">2024-08-29T12:06:32Z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