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B1"/>
    <a:srgbClr val="3E3ADA"/>
    <a:srgbClr val="2F528F"/>
    <a:srgbClr val="FFFFFF"/>
    <a:srgbClr val="16146E"/>
    <a:srgbClr val="343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79EC-24BC-44F7-9678-F6D63AF934C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4C39-D78D-4B91-8277-E17E43D4C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9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CF04-E66E-D56A-130A-822FA120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51849-6C24-AE3C-EC3F-4A53978EA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3329-475A-2D94-C0A5-6C418D4F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10799-5C04-6360-3396-45DB945A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69518-1613-E5B4-817C-497DC2DC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6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1687-6C4A-DDC4-2295-46E6BB70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ECC45-2023-C63F-C502-EE565DBB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33E7F-1083-DAF9-416B-1493BD4B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FACDE-8F70-F335-8BBE-EC1BD465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75747-060A-D203-1DD2-FC0062D2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5CBAC-1868-B590-A83C-F2353D89B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6D871-1D0B-B913-A255-DF2E345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41B9-B71C-7033-779C-3FF77F5B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8A9E4-35ED-5CCF-B804-667D19D0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31403-6F59-ABA9-32AF-8141E575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6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81AF-7ED9-8C3E-93AC-A20D014C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A2170-D593-9963-FFB3-2AAE5D0B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6B4FB-98F7-E67D-1D9B-3A250FF8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AA5F7-1E5F-6FFC-8C24-664EBDD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2BF67-1FCE-09BE-803B-F5C31569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7D0C5-34C1-2A28-A4A3-3AD55D0A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AD8B0-0357-41FF-6841-ABBF7377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7CC59-6BBF-7BDF-F024-E1278F75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F953E-0846-EFC0-9BD7-C43F04DD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06AD-1DA9-E9B3-478E-61F7035B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2A24-39EE-5EA4-4552-4230A639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A1976-BAA7-0BE7-81B1-59BB3386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FB5BF-66F3-EF50-5923-35F109DF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FE968-C4B1-39B6-45D8-D1D59320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33027-7239-81A7-C517-258643D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8138E-C437-1C95-52BD-6502368A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108EF-9E3B-951A-24A8-B0DF9CFC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9BC03-75D6-BEBF-955F-2CAF6CE3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DEC96-A1B8-BA03-2AB3-7D0CD30F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EB6EF-E65E-3D42-37B5-D2B23E31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582EB-7438-0B9E-708B-0F3D9D95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39E912-46D8-2AA3-47BD-046C400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A2FAD-FB47-4A57-2858-4C691D4C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85801-2F09-03BF-9C24-C5E3AE63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4DAED-ED7F-A507-633A-8F28C7D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60FDD-103F-9F44-BA43-0E883AB4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B128C-402C-3392-3B06-88165B50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59A0C-8AE5-9653-F179-265E296A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9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BA861-70A1-6520-EE86-F6D44654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98283-29A3-80D2-4E8D-F822B591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D5083-E7F4-4D04-174F-827036EC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0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8AAD-7488-526D-40A4-B61B00D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321A0-7117-3135-3E76-BFA4FC15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D4264-4F49-121E-F4EF-C3BCC4DAF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26C09-0209-82AD-A43D-9F055298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D4FFD-50C7-9D29-215A-785CB769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4C3AB-90C2-A702-3BD4-3A6712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F1524-C09C-97FC-5228-BAB400FE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7155A3-17B8-458C-9017-FE93E61F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1DB39-60B4-EE7F-49E8-ED164776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2B228-6953-9086-1B21-9A88966A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A3E6F-37CF-1C3D-C9D0-60C29E5C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BCB6D-9076-1D13-EDFB-FF922BC7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F2EE70-B804-216E-1634-E068F25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AADAC-E155-E5C6-08F9-96BA1BD4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59574-6E17-3E50-37A6-F3092CF39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6F3-7FFF-45B4-B905-4BE60BD7D1B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30FCF-E6B9-E19A-FCFF-E07DCF26C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1CA2B-17AB-A732-B817-8095F868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CE82-B9AE-4A3C-8463-95965BA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67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65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1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221910-4BAE-8299-FCDE-3FA811288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50720-84D2-4BFA-58DD-3F1C6CA98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767" y="3051705"/>
            <a:ext cx="9144000" cy="1655762"/>
          </a:xfrm>
        </p:spPr>
        <p:txBody>
          <a:bodyPr/>
          <a:lstStyle/>
          <a:p>
            <a:r>
              <a:rPr lang="en-US" altLang="zh-CN" b="1" dirty="0"/>
              <a:t>F</a:t>
            </a:r>
            <a:r>
              <a:rPr lang="en-US" altLang="zh-CN" dirty="0"/>
              <a:t>ang </a:t>
            </a:r>
            <a:r>
              <a:rPr lang="en-US" altLang="zh-CN" b="1" dirty="0" err="1"/>
              <a:t>T</a:t>
            </a:r>
            <a:r>
              <a:rPr lang="en-US" altLang="zh-CN" dirty="0" err="1"/>
              <a:t>ao</a:t>
            </a:r>
            <a:r>
              <a:rPr lang="en-US" altLang="zh-CN" b="1" dirty="0" err="1"/>
              <a:t>y</a:t>
            </a:r>
            <a:r>
              <a:rPr lang="en-US" altLang="zh-CN" dirty="0" err="1"/>
              <a:t>u</a:t>
            </a:r>
            <a:endParaRPr lang="en-US" altLang="zh-CN" dirty="0"/>
          </a:p>
          <a:p>
            <a:r>
              <a:rPr lang="en-US" altLang="zh-CN" sz="1600" dirty="0"/>
              <a:t>ZUCC ACM Group</a:t>
            </a:r>
          </a:p>
          <a:p>
            <a:r>
              <a:rPr lang="en-US" altLang="zh-CN" sz="1600" dirty="0"/>
              <a:t>2023.01.06</a:t>
            </a:r>
            <a:endParaRPr lang="zh-CN" altLang="en-US" sz="16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C97E36-8DA9-2AE9-3E59-72A753C245DB}"/>
              </a:ext>
            </a:extLst>
          </p:cNvPr>
          <p:cNvSpPr/>
          <p:nvPr/>
        </p:nvSpPr>
        <p:spPr>
          <a:xfrm>
            <a:off x="376766" y="1088531"/>
            <a:ext cx="11438468" cy="1621366"/>
          </a:xfrm>
          <a:prstGeom prst="roundRect">
            <a:avLst/>
          </a:prstGeom>
          <a:solidFill>
            <a:srgbClr val="2421B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常见套路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31830D-14AE-C9C6-D915-16E1AA0E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368" y="5257800"/>
            <a:ext cx="1299632" cy="12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627EFF-20A2-8A13-747F-60C7883463E3}"/>
              </a:ext>
            </a:extLst>
          </p:cNvPr>
          <p:cNvSpPr/>
          <p:nvPr/>
        </p:nvSpPr>
        <p:spPr>
          <a:xfrm>
            <a:off x="541865" y="1697566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3214AA7-93B1-18E7-4568-C197DABDD26F}"/>
              </a:ext>
            </a:extLst>
          </p:cNvPr>
          <p:cNvSpPr/>
          <p:nvPr/>
        </p:nvSpPr>
        <p:spPr>
          <a:xfrm>
            <a:off x="508000" y="2571750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62E062-13A6-347F-0405-FF8872988DE2}"/>
              </a:ext>
            </a:extLst>
          </p:cNvPr>
          <p:cNvSpPr/>
          <p:nvPr/>
        </p:nvSpPr>
        <p:spPr>
          <a:xfrm>
            <a:off x="541864" y="3445934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8ED0CF1-E0F7-DAF8-AA6E-629DF12BD435}"/>
              </a:ext>
            </a:extLst>
          </p:cNvPr>
          <p:cNvSpPr/>
          <p:nvPr/>
        </p:nvSpPr>
        <p:spPr>
          <a:xfrm>
            <a:off x="541864" y="5194302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C45D71C-7B18-8B16-141E-967226F8C486}"/>
              </a:ext>
            </a:extLst>
          </p:cNvPr>
          <p:cNvSpPr/>
          <p:nvPr/>
        </p:nvSpPr>
        <p:spPr>
          <a:xfrm>
            <a:off x="541864" y="4320118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16AE93-7D65-482E-1759-335FDC69374B}"/>
              </a:ext>
            </a:extLst>
          </p:cNvPr>
          <p:cNvSpPr txBox="1"/>
          <p:nvPr/>
        </p:nvSpPr>
        <p:spPr>
          <a:xfrm>
            <a:off x="1172632" y="1671077"/>
            <a:ext cx="197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二分查找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ABD43B-E18B-4959-CBAA-1F41A9754508}"/>
              </a:ext>
            </a:extLst>
          </p:cNvPr>
          <p:cNvSpPr txBox="1"/>
          <p:nvPr/>
        </p:nvSpPr>
        <p:spPr>
          <a:xfrm>
            <a:off x="1126067" y="25495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二分答案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EE27D3-D412-3D57-6E48-2AFDCECD26CD}"/>
              </a:ext>
            </a:extLst>
          </p:cNvPr>
          <p:cNvSpPr txBox="1"/>
          <p:nvPr/>
        </p:nvSpPr>
        <p:spPr>
          <a:xfrm>
            <a:off x="1172632" y="34194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位运算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BD987D-D8AE-6C04-3966-75CC8BB67A52}"/>
              </a:ext>
            </a:extLst>
          </p:cNvPr>
          <p:cNvSpPr txBox="1"/>
          <p:nvPr/>
        </p:nvSpPr>
        <p:spPr>
          <a:xfrm>
            <a:off x="1177363" y="4304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拆位贡献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601AD0-2D03-9BF3-DFFE-E24081BA18D4}"/>
              </a:ext>
            </a:extLst>
          </p:cNvPr>
          <p:cNvSpPr txBox="1"/>
          <p:nvPr/>
        </p:nvSpPr>
        <p:spPr>
          <a:xfrm>
            <a:off x="1172632" y="5186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B10C-31F3-3A2D-BC7F-682D9799AA9C}"/>
              </a:ext>
            </a:extLst>
          </p:cNvPr>
          <p:cNvSpPr txBox="1"/>
          <p:nvPr/>
        </p:nvSpPr>
        <p:spPr>
          <a:xfrm>
            <a:off x="1172632" y="6076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倍增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025E80-965F-ED25-5573-3228CC75B295}"/>
              </a:ext>
            </a:extLst>
          </p:cNvPr>
          <p:cNvSpPr/>
          <p:nvPr/>
        </p:nvSpPr>
        <p:spPr>
          <a:xfrm>
            <a:off x="541864" y="6068486"/>
            <a:ext cx="372533" cy="34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49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二分查找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2B20B0-DA10-C6F1-D36C-D163A7B63CD7}"/>
              </a:ext>
            </a:extLst>
          </p:cNvPr>
          <p:cNvSpPr txBox="1"/>
          <p:nvPr/>
        </p:nvSpPr>
        <p:spPr>
          <a:xfrm>
            <a:off x="-393700" y="1236133"/>
            <a:ext cx="946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	</a:t>
            </a:r>
            <a:r>
              <a:rPr lang="zh-CN" altLang="en-US" sz="2000" dirty="0"/>
              <a:t>二分查找是在给定的有序集合</a:t>
            </a:r>
            <a:r>
              <a:rPr lang="en-US" altLang="zh-CN" sz="2000" dirty="0"/>
              <a:t>(</a:t>
            </a:r>
            <a:r>
              <a:rPr lang="zh-CN" altLang="en-US" sz="2000" dirty="0"/>
              <a:t>数字，函数的输出</a:t>
            </a:r>
            <a:r>
              <a:rPr lang="en-US" altLang="zh-CN" sz="2000" dirty="0"/>
              <a:t>)</a:t>
            </a:r>
            <a:r>
              <a:rPr lang="zh-CN" altLang="en-US" sz="2000" dirty="0"/>
              <a:t>内去查询一个元素的方法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02EF95-21EC-C30D-21FC-74742745A849}"/>
              </a:ext>
            </a:extLst>
          </p:cNvPr>
          <p:cNvSpPr txBox="1"/>
          <p:nvPr/>
        </p:nvSpPr>
        <p:spPr>
          <a:xfrm>
            <a:off x="584359" y="2365853"/>
            <a:ext cx="71795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=n-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</a:t>
            </a:r>
            <a:r>
              <a:rPr lang="zh-CN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是指给定集合最小元素，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n-1</a:t>
            </a:r>
            <a:r>
              <a:rPr lang="zh-CN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是最大元素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(l&lt;=r){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mid=(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l+r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cherk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(mid)){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l=mid+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视情况而定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r=mid-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视情况而定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98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二分答案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E917D-0F7C-F44A-91C1-C99168F4DBD4}"/>
              </a:ext>
            </a:extLst>
          </p:cNvPr>
          <p:cNvSpPr txBox="1"/>
          <p:nvPr/>
        </p:nvSpPr>
        <p:spPr>
          <a:xfrm>
            <a:off x="537633" y="1130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例题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9D522-EB0A-460A-7304-73C1E9CB9426}"/>
              </a:ext>
            </a:extLst>
          </p:cNvPr>
          <p:cNvSpPr txBox="1"/>
          <p:nvPr/>
        </p:nvSpPr>
        <p:spPr>
          <a:xfrm>
            <a:off x="537633" y="4345799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二分答案的特征：目标函数的输出有序，一般为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B57B25-14FF-1DA7-6F20-692F4DA3D857}"/>
              </a:ext>
            </a:extLst>
          </p:cNvPr>
          <p:cNvSpPr txBox="1"/>
          <p:nvPr/>
        </p:nvSpPr>
        <p:spPr>
          <a:xfrm>
            <a:off x="537633" y="499213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一般做题是正面推理得出答案，而二分答案是二分答案集合，并验证预选答案的正确性</a:t>
            </a:r>
          </a:p>
        </p:txBody>
      </p:sp>
    </p:spTree>
    <p:extLst>
      <p:ext uri="{BB962C8B-B14F-4D97-AF65-F5344CB8AC3E}">
        <p14:creationId xmlns:p14="http://schemas.microsoft.com/office/powerpoint/2010/main" val="18798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位运算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606E0-502B-1B20-152D-3053D3634131}"/>
              </a:ext>
            </a:extLst>
          </p:cNvPr>
          <p:cNvSpPr txBox="1"/>
          <p:nvPr/>
        </p:nvSpPr>
        <p:spPr>
          <a:xfrm>
            <a:off x="304800" y="172296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&amp;</a:t>
            </a:r>
            <a:r>
              <a:rPr lang="zh-CN" altLang="en-US" dirty="0"/>
              <a:t>：按位与（</a:t>
            </a:r>
            <a:r>
              <a:rPr lang="en-US" altLang="zh-CN" dirty="0"/>
              <a:t>2&amp;3=2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79145B-9CD3-E7D4-57FE-969F5DA5A876}"/>
              </a:ext>
            </a:extLst>
          </p:cNvPr>
          <p:cNvSpPr txBox="1"/>
          <p:nvPr/>
        </p:nvSpPr>
        <p:spPr>
          <a:xfrm>
            <a:off x="304800" y="23648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</a:t>
            </a:r>
            <a:r>
              <a:rPr lang="zh-CN" altLang="en-US" dirty="0"/>
              <a:t>：按位或（</a:t>
            </a:r>
            <a:r>
              <a:rPr lang="en-US" altLang="zh-CN" dirty="0"/>
              <a:t>2|3=3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1633E-42D0-0BD0-BC78-16DB59EB0C52}"/>
              </a:ext>
            </a:extLst>
          </p:cNvPr>
          <p:cNvSpPr txBox="1"/>
          <p:nvPr/>
        </p:nvSpPr>
        <p:spPr>
          <a:xfrm>
            <a:off x="304800" y="300411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r>
              <a:rPr lang="zh-CN" altLang="en-US" dirty="0"/>
              <a:t>：按位异或（</a:t>
            </a:r>
            <a:r>
              <a:rPr lang="en-US" altLang="zh-CN" dirty="0"/>
              <a:t>2^3=1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71B79-59E7-B438-CE32-3FC446F5990B}"/>
              </a:ext>
            </a:extLst>
          </p:cNvPr>
          <p:cNvSpPr txBox="1"/>
          <p:nvPr/>
        </p:nvSpPr>
        <p:spPr>
          <a:xfrm>
            <a:off x="304800" y="3642836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&lt;&lt;:</a:t>
            </a:r>
            <a:r>
              <a:rPr lang="zh-CN" altLang="en-US" dirty="0"/>
              <a:t>左移（</a:t>
            </a:r>
            <a:r>
              <a:rPr lang="en-US" altLang="zh-CN" dirty="0"/>
              <a:t>2&lt;&lt;1=4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727C0-EEBC-1693-FF81-E70D2016B529}"/>
              </a:ext>
            </a:extLst>
          </p:cNvPr>
          <p:cNvSpPr txBox="1"/>
          <p:nvPr/>
        </p:nvSpPr>
        <p:spPr>
          <a:xfrm>
            <a:off x="304800" y="428310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&gt;&gt;:</a:t>
            </a:r>
            <a:r>
              <a:rPr lang="zh-CN" altLang="en-US" dirty="0"/>
              <a:t>右移（</a:t>
            </a:r>
            <a:r>
              <a:rPr lang="en-US" altLang="zh-CN" dirty="0"/>
              <a:t>3&gt;&gt;1=1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149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拆位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3FFAB-8EC9-3EFE-EE45-697F509A1E91}"/>
              </a:ext>
            </a:extLst>
          </p:cNvPr>
          <p:cNvSpPr txBox="1"/>
          <p:nvPr/>
        </p:nvSpPr>
        <p:spPr>
          <a:xfrm>
            <a:off x="452967" y="1380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例题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B09375-8B1C-A149-1569-FEE13062FB37}"/>
              </a:ext>
            </a:extLst>
          </p:cNvPr>
          <p:cNvSpPr txBox="1"/>
          <p:nvPr/>
        </p:nvSpPr>
        <p:spPr>
          <a:xfrm>
            <a:off x="563034" y="4173603"/>
            <a:ext cx="10419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总结：对于无法正面统计数值时，可以采用考虑每个二进制位的运算情况，再对所有二进制位统计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所以，与一般方法的差异在于一个统计数的情况，一个统计二进制位的情况。</a:t>
            </a:r>
            <a:endParaRPr lang="en-US" altLang="zh-CN" dirty="0"/>
          </a:p>
          <a:p>
            <a:r>
              <a:rPr lang="zh-CN" altLang="en-US" dirty="0"/>
              <a:t>一般有位运算的题目应该考虑拆位思想</a:t>
            </a:r>
          </a:p>
        </p:txBody>
      </p:sp>
    </p:spTree>
    <p:extLst>
      <p:ext uri="{BB962C8B-B14F-4D97-AF65-F5344CB8AC3E}">
        <p14:creationId xmlns:p14="http://schemas.microsoft.com/office/powerpoint/2010/main" val="630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离散化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DDF76A-4604-A1BC-6381-72609F7CACA4}"/>
              </a:ext>
            </a:extLst>
          </p:cNvPr>
          <p:cNvSpPr txBox="1"/>
          <p:nvPr/>
        </p:nvSpPr>
        <p:spPr>
          <a:xfrm>
            <a:off x="867833" y="1460500"/>
            <a:ext cx="9264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假定有一个无限长的数轴，数轴上每个坐标上的数都是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0 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现在，我们首先进行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n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次操作，每次操作将某一位置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x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上的数加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接下来，进行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m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次询问，每个询问包含两个整数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l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和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你需要求出在区间 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[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l,r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] 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之间的所有数的和。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EC61A-5FC2-B46E-7825-3F19A8663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58633"/>
            <a:ext cx="3319622" cy="23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247D0A-100B-3EC3-15C4-6DF14D6564EC}"/>
              </a:ext>
            </a:extLst>
          </p:cNvPr>
          <p:cNvSpPr txBox="1"/>
          <p:nvPr/>
        </p:nvSpPr>
        <p:spPr>
          <a:xfrm>
            <a:off x="258234" y="127423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倍增主要用途是为了查找单调数据组中某一数值。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5917C-AE9A-C681-EFEE-ABB854F55BE6}"/>
              </a:ext>
            </a:extLst>
          </p:cNvPr>
          <p:cNvSpPr txBox="1"/>
          <p:nvPr/>
        </p:nvSpPr>
        <p:spPr>
          <a:xfrm>
            <a:off x="258234" y="2012125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在一个数组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 {2,5,7,11,19}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中查找最大的小于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的数字。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D058F8-ED2E-EFCA-AE1E-687DED3082BE}"/>
              </a:ext>
            </a:extLst>
          </p:cNvPr>
          <p:cNvSpPr txBox="1"/>
          <p:nvPr/>
        </p:nvSpPr>
        <p:spPr>
          <a:xfrm>
            <a:off x="258234" y="2788966"/>
            <a:ext cx="11259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倍增做法：设定一个增长长度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和已确定长度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cur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，现在要确定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a[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cur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是否满足条件，若满足条件（比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小）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，则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倍增长；否则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缩小范围（试着缩小范围判断条件）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F2DD15-2B94-970C-E613-CEE3B0E40352}"/>
              </a:ext>
            </a:extLst>
          </p:cNvPr>
          <p:cNvSpPr txBox="1"/>
          <p:nvPr/>
        </p:nvSpPr>
        <p:spPr>
          <a:xfrm>
            <a:off x="4013200" y="5540893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倍增具有的二进制意义，对答案从最高的二进制位向下逐位确认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8A95C2-3C64-DFA4-5CE1-593869F1BB32}"/>
              </a:ext>
            </a:extLst>
          </p:cNvPr>
          <p:cNvSpPr txBox="1"/>
          <p:nvPr/>
        </p:nvSpPr>
        <p:spPr>
          <a:xfrm>
            <a:off x="258234" y="3294919"/>
            <a:ext cx="60578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(k)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如果还能扩增范围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(l)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就继续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cur+k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&lt;n&amp;&amp;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cur+k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k&lt;&lt;=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,isAdd=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成倍增长，相当于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p*=2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k&gt;&gt;=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缩小范围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cur+=k;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86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572C2B-6A19-4030-1179-E7222EE722F3}"/>
              </a:ext>
            </a:extLst>
          </p:cNvPr>
          <p:cNvSpPr/>
          <p:nvPr/>
        </p:nvSpPr>
        <p:spPr>
          <a:xfrm>
            <a:off x="0" y="6502400"/>
            <a:ext cx="12192000" cy="389467"/>
          </a:xfrm>
          <a:prstGeom prst="rect">
            <a:avLst/>
          </a:prstGeom>
          <a:solidFill>
            <a:srgbClr val="3E3A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2023.01.06	</a:t>
            </a:r>
            <a:fld id="{0E0367CF-D70B-4EB9-A2A5-A76CB2813AA3}" type="slidenum">
              <a:rPr lang="en-US" altLang="zh-CN" smtClean="0"/>
              <a:t>9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1035-E952-18DB-B26D-492BE5756B2D}"/>
              </a:ext>
            </a:extLst>
          </p:cNvPr>
          <p:cNvSpPr/>
          <p:nvPr/>
        </p:nvSpPr>
        <p:spPr>
          <a:xfrm>
            <a:off x="0" y="6502400"/>
            <a:ext cx="8932333" cy="3894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      </a:t>
            </a:r>
            <a:r>
              <a:rPr lang="zh-CN" altLang="en-US" b="1" dirty="0"/>
              <a:t>常见套路</a:t>
            </a:r>
            <a:r>
              <a:rPr lang="en-US" altLang="zh-CN" dirty="0"/>
              <a:t>	 	 	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C0179-9763-7227-8745-F5F68CB10FB4}"/>
              </a:ext>
            </a:extLst>
          </p:cNvPr>
          <p:cNvSpPr/>
          <p:nvPr/>
        </p:nvSpPr>
        <p:spPr>
          <a:xfrm>
            <a:off x="0" y="6502400"/>
            <a:ext cx="3729567" cy="389467"/>
          </a:xfrm>
          <a:prstGeom prst="rect">
            <a:avLst/>
          </a:prstGeom>
          <a:solidFill>
            <a:srgbClr val="161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FangTaoyu(ZUCC ACM Group)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C2B9EF-17D4-2E30-A3FE-C7D31BFA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54" y="5257801"/>
            <a:ext cx="1335946" cy="1244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7B7CB6-67B0-DDE7-64E1-D562EBDDB50E}"/>
              </a:ext>
            </a:extLst>
          </p:cNvPr>
          <p:cNvSpPr/>
          <p:nvPr/>
        </p:nvSpPr>
        <p:spPr>
          <a:xfrm>
            <a:off x="0" y="0"/>
            <a:ext cx="12192000" cy="579967"/>
          </a:xfrm>
          <a:prstGeom prst="rect">
            <a:avLst/>
          </a:prstGeom>
          <a:solidFill>
            <a:srgbClr val="242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倍增</a:t>
            </a:r>
            <a:r>
              <a:rPr lang="en-US" altLang="zh-CN" sz="2800" b="1" dirty="0"/>
              <a:t>-LCA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D2A959-CC41-0667-C7E4-52C1BEBD9CB7}"/>
              </a:ext>
            </a:extLst>
          </p:cNvPr>
          <p:cNvSpPr txBox="1"/>
          <p:nvPr/>
        </p:nvSpPr>
        <p:spPr>
          <a:xfrm>
            <a:off x="359833" y="1456266"/>
            <a:ext cx="6674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最近公共祖先（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lowest common ancestor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公共祖先：两个节点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x,y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共有的祖先节点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最近公共祖先（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LCA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）：两个节点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x,y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共有的深度最深的祖先节点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7 6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lca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10  8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lca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E8DB7-64D7-5D9D-B1DA-472E68E5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63" y="922068"/>
            <a:ext cx="3509139" cy="40901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33800D-A7D5-F023-12B0-A395BD97F49F}"/>
              </a:ext>
            </a:extLst>
          </p:cNvPr>
          <p:cNvSpPr txBox="1"/>
          <p:nvPr/>
        </p:nvSpPr>
        <p:spPr>
          <a:xfrm>
            <a:off x="359833" y="3056002"/>
            <a:ext cx="3645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做法：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：得到</a:t>
            </a:r>
            <a:r>
              <a:rPr lang="en-US" altLang="zh-CN" dirty="0" err="1"/>
              <a:t>father,height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：调整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至同一高度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：进行倍增</a:t>
            </a:r>
          </a:p>
        </p:txBody>
      </p:sp>
    </p:spTree>
    <p:extLst>
      <p:ext uri="{BB962C8B-B14F-4D97-AF65-F5344CB8AC3E}">
        <p14:creationId xmlns:p14="http://schemas.microsoft.com/office/powerpoint/2010/main" val="11513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783</Words>
  <Application>Microsoft Office PowerPoint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Adobe 黑体 Std R</vt:lpstr>
      <vt:lpstr>-apple-system</vt:lpstr>
      <vt:lpstr>PingFang SC</vt:lpstr>
      <vt:lpstr>等线</vt:lpstr>
      <vt:lpstr>等线 Light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3212999530@qq.com</dc:creator>
  <cp:lastModifiedBy>3212999530@qq.com</cp:lastModifiedBy>
  <cp:revision>3</cp:revision>
  <dcterms:created xsi:type="dcterms:W3CDTF">2023-01-03T06:39:53Z</dcterms:created>
  <dcterms:modified xsi:type="dcterms:W3CDTF">2023-01-09T06:58:15Z</dcterms:modified>
</cp:coreProperties>
</file>