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57" r:id="rId3"/>
    <p:sldId id="289" r:id="rId4"/>
    <p:sldId id="267" r:id="rId5"/>
    <p:sldId id="315" r:id="rId6"/>
    <p:sldId id="308" r:id="rId7"/>
    <p:sldId id="350" r:id="rId8"/>
    <p:sldId id="316" r:id="rId9"/>
    <p:sldId id="269" r:id="rId10"/>
    <p:sldId id="317" r:id="rId11"/>
    <p:sldId id="319" r:id="rId12"/>
    <p:sldId id="352" r:id="rId13"/>
    <p:sldId id="273" r:id="rId14"/>
    <p:sldId id="355" r:id="rId15"/>
    <p:sldId id="307" r:id="rId16"/>
    <p:sldId id="321" r:id="rId17"/>
    <p:sldId id="322" r:id="rId18"/>
    <p:sldId id="336" r:id="rId19"/>
    <p:sldId id="275" r:id="rId20"/>
    <p:sldId id="337" r:id="rId21"/>
    <p:sldId id="339" r:id="rId22"/>
    <p:sldId id="343" r:id="rId23"/>
    <p:sldId id="344" r:id="rId24"/>
    <p:sldId id="345" r:id="rId25"/>
    <p:sldId id="346" r:id="rId26"/>
    <p:sldId id="347" r:id="rId27"/>
    <p:sldId id="348" r:id="rId28"/>
    <p:sldId id="349" r:id="rId29"/>
    <p:sldId id="323" r:id="rId30"/>
    <p:sldId id="324" r:id="rId31"/>
    <p:sldId id="325" r:id="rId32"/>
    <p:sldId id="328" r:id="rId33"/>
    <p:sldId id="354" r:id="rId34"/>
    <p:sldId id="327" r:id="rId35"/>
    <p:sldId id="331" r:id="rId36"/>
    <p:sldId id="332" r:id="rId37"/>
    <p:sldId id="333" r:id="rId38"/>
    <p:sldId id="334" r:id="rId39"/>
    <p:sldId id="335" r:id="rId40"/>
    <p:sldId id="353" r:id="rId41"/>
    <p:sldId id="265" r:id="rId42"/>
  </p:sldIdLst>
  <p:sldSz cx="12192000" cy="6858000"/>
  <p:notesSz cx="6858000" cy="9144000"/>
  <p:defaultTextStyle>
    <a:defPPr>
      <a:defRPr lang="zh-CN"/>
    </a:defPPr>
    <a:lvl1pPr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1pPr>
    <a:lvl2pPr marL="4572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2pPr>
    <a:lvl3pPr marL="9144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3pPr>
    <a:lvl4pPr marL="13716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4pPr>
    <a:lvl5pPr marL="1828800" algn="l" rtl="0" eaLnBrk="0" fontAlgn="base" hangingPunct="0">
      <a:spcBef>
        <a:spcPct val="0"/>
      </a:spcBef>
      <a:spcAft>
        <a:spcPct val="0"/>
      </a:spcAft>
      <a:buFont typeface="Arial" pitchFamily="34" charset="0"/>
      <a:defRPr kern="1200">
        <a:solidFill>
          <a:schemeClr val="tx1"/>
        </a:solidFill>
        <a:latin typeface="Calibri" pitchFamily="34" charset="0"/>
        <a:ea typeface="宋体" pitchFamily="2" charset="-122"/>
        <a:cs typeface="+mn-cs"/>
      </a:defRPr>
    </a:lvl5pPr>
    <a:lvl6pPr marL="2286000" algn="l" defTabSz="914400" rtl="0" eaLnBrk="1" latinLnBrk="0" hangingPunct="1">
      <a:defRPr kern="1200">
        <a:solidFill>
          <a:schemeClr val="tx1"/>
        </a:solidFill>
        <a:latin typeface="Calibri" pitchFamily="34" charset="0"/>
        <a:ea typeface="宋体" pitchFamily="2" charset="-122"/>
        <a:cs typeface="+mn-cs"/>
      </a:defRPr>
    </a:lvl6pPr>
    <a:lvl7pPr marL="2743200" algn="l" defTabSz="914400" rtl="0" eaLnBrk="1" latinLnBrk="0" hangingPunct="1">
      <a:defRPr kern="1200">
        <a:solidFill>
          <a:schemeClr val="tx1"/>
        </a:solidFill>
        <a:latin typeface="Calibri" pitchFamily="34" charset="0"/>
        <a:ea typeface="宋体" pitchFamily="2" charset="-122"/>
        <a:cs typeface="+mn-cs"/>
      </a:defRPr>
    </a:lvl7pPr>
    <a:lvl8pPr marL="3200400" algn="l" defTabSz="914400" rtl="0" eaLnBrk="1" latinLnBrk="0" hangingPunct="1">
      <a:defRPr kern="1200">
        <a:solidFill>
          <a:schemeClr val="tx1"/>
        </a:solidFill>
        <a:latin typeface="Calibri" pitchFamily="34" charset="0"/>
        <a:ea typeface="宋体" pitchFamily="2" charset="-122"/>
        <a:cs typeface="+mn-cs"/>
      </a:defRPr>
    </a:lvl8pPr>
    <a:lvl9pPr marL="3657600" algn="l" defTabSz="91440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66B8"/>
    <a:srgbClr val="335CA5"/>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2"/>
      </p:cViewPr>
      <p:guideLst>
        <p:guide orient="horz" pos="2160"/>
        <p:guide pos="3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86CF6F-5FEF-44A9-8BC5-DDC8FAB9030A}" type="datetimeFigureOut">
              <a:rPr lang="zh-CN" altLang="en-US" smtClean="0"/>
              <a:t>2018/1/12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6A8C36-17D0-4A38-BAB3-AB76F4409425}" type="slidenum">
              <a:rPr lang="zh-CN" altLang="en-US" smtClean="0"/>
              <a:t>‹#›</a:t>
            </a:fld>
            <a:endParaRPr lang="zh-CN" altLang="en-US"/>
          </a:p>
        </p:txBody>
      </p:sp>
    </p:spTree>
    <p:extLst>
      <p:ext uri="{BB962C8B-B14F-4D97-AF65-F5344CB8AC3E}">
        <p14:creationId xmlns:p14="http://schemas.microsoft.com/office/powerpoint/2010/main" val="4781825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6A8C36-17D0-4A38-BAB3-AB76F4409425}" type="slidenum">
              <a:rPr lang="zh-CN" altLang="en-US" smtClean="0"/>
              <a:t>11</a:t>
            </a:fld>
            <a:endParaRPr lang="zh-CN" altLang="en-US"/>
          </a:p>
        </p:txBody>
      </p:sp>
    </p:spTree>
    <p:extLst>
      <p:ext uri="{BB962C8B-B14F-4D97-AF65-F5344CB8AC3E}">
        <p14:creationId xmlns:p14="http://schemas.microsoft.com/office/powerpoint/2010/main" val="231381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16A8C36-17D0-4A38-BAB3-AB76F4409425}" type="slidenum">
              <a:rPr lang="zh-CN" altLang="en-US" smtClean="0"/>
              <a:t>12</a:t>
            </a:fld>
            <a:endParaRPr lang="zh-CN" altLang="en-US"/>
          </a:p>
        </p:txBody>
      </p:sp>
    </p:spTree>
    <p:extLst>
      <p:ext uri="{BB962C8B-B14F-4D97-AF65-F5344CB8AC3E}">
        <p14:creationId xmlns:p14="http://schemas.microsoft.com/office/powerpoint/2010/main" val="388107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590BE510-43DC-4E17-8C5A-D3AA314F5EBC}" type="datetimeFigureOut">
              <a:rPr lang="zh-CN" altLang="en-US"/>
              <a:pPr>
                <a:defRPr/>
              </a:pPr>
              <a:t>2018/1/12</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333A94C2-AB66-4876-AB51-E2B68DAB151C}" type="slidenum">
              <a:rPr lang="zh-CN" altLang="en-US"/>
              <a:pPr>
                <a:defRPr/>
              </a:pPr>
              <a:t>‹#›</a:t>
            </a:fld>
            <a:endParaRPr lang="zh-CN" altLang="en-US"/>
          </a:p>
        </p:txBody>
      </p:sp>
    </p:spTree>
    <p:extLst>
      <p:ext uri="{BB962C8B-B14F-4D97-AF65-F5344CB8AC3E}">
        <p14:creationId xmlns:p14="http://schemas.microsoft.com/office/powerpoint/2010/main" val="2321337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29C16EC7-F883-46F7-92EA-C7F2E8D296FC}" type="datetimeFigureOut">
              <a:rPr lang="zh-CN" altLang="en-US"/>
              <a:pPr>
                <a:defRPr/>
              </a:pPr>
              <a:t>2018/1/12</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F2CA02E0-86B2-4782-A7F5-347ED585A1CB}" type="slidenum">
              <a:rPr lang="zh-CN" altLang="en-US"/>
              <a:pPr>
                <a:defRPr/>
              </a:pPr>
              <a:t>‹#›</a:t>
            </a:fld>
            <a:endParaRPr lang="zh-CN" altLang="en-US"/>
          </a:p>
        </p:txBody>
      </p:sp>
    </p:spTree>
    <p:extLst>
      <p:ext uri="{BB962C8B-B14F-4D97-AF65-F5344CB8AC3E}">
        <p14:creationId xmlns:p14="http://schemas.microsoft.com/office/powerpoint/2010/main" val="2649506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FF82008A-099A-489B-87DD-D3EC34CA8988}" type="datetimeFigureOut">
              <a:rPr lang="zh-CN" altLang="en-US"/>
              <a:pPr>
                <a:defRPr/>
              </a:pPr>
              <a:t>2018/1/12</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F78E7B07-8246-44C7-90F0-D5A7191460F4}" type="slidenum">
              <a:rPr lang="zh-CN" altLang="en-US"/>
              <a:pPr>
                <a:defRPr/>
              </a:pPr>
              <a:t>‹#›</a:t>
            </a:fld>
            <a:endParaRPr lang="zh-CN" altLang="en-US"/>
          </a:p>
        </p:txBody>
      </p:sp>
    </p:spTree>
    <p:extLst>
      <p:ext uri="{BB962C8B-B14F-4D97-AF65-F5344CB8AC3E}">
        <p14:creationId xmlns:p14="http://schemas.microsoft.com/office/powerpoint/2010/main" val="597558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noChangeArrowheads="1"/>
          </p:cNvSpPr>
          <p:nvPr>
            <p:ph type="dt" sz="half" idx="10"/>
          </p:nvPr>
        </p:nvSpPr>
        <p:spPr>
          <a:ln/>
        </p:spPr>
        <p:txBody>
          <a:bodyPr/>
          <a:lstStyle>
            <a:lvl1pPr>
              <a:defRPr/>
            </a:lvl1pPr>
          </a:lstStyle>
          <a:p>
            <a:pPr>
              <a:defRPr/>
            </a:pPr>
            <a:fld id="{EE8A97D9-439A-46BD-AAAA-63FA3ED6DB51}" type="datetimeFigureOut">
              <a:rPr lang="zh-CN" altLang="en-US"/>
              <a:pPr>
                <a:defRPr/>
              </a:pPr>
              <a:t>2018/1/12</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93139692-805B-4821-8760-532D015893AB}" type="slidenum">
              <a:rPr lang="zh-CN" altLang="en-US"/>
              <a:pPr>
                <a:defRPr/>
              </a:pPr>
              <a:t>‹#›</a:t>
            </a:fld>
            <a:endParaRPr lang="zh-CN" altLang="en-US"/>
          </a:p>
        </p:txBody>
      </p:sp>
    </p:spTree>
    <p:extLst>
      <p:ext uri="{BB962C8B-B14F-4D97-AF65-F5344CB8AC3E}">
        <p14:creationId xmlns:p14="http://schemas.microsoft.com/office/powerpoint/2010/main" val="2129458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noChangeArrowheads="1"/>
          </p:cNvSpPr>
          <p:nvPr>
            <p:ph type="dt" sz="half" idx="10"/>
          </p:nvPr>
        </p:nvSpPr>
        <p:spPr>
          <a:ln/>
        </p:spPr>
        <p:txBody>
          <a:bodyPr/>
          <a:lstStyle>
            <a:lvl1pPr>
              <a:defRPr/>
            </a:lvl1pPr>
          </a:lstStyle>
          <a:p>
            <a:pPr>
              <a:defRPr/>
            </a:pPr>
            <a:fld id="{56570E92-9B84-4D70-A796-87400479A89A}" type="datetimeFigureOut">
              <a:rPr lang="zh-CN" altLang="en-US"/>
              <a:pPr>
                <a:defRPr/>
              </a:pPr>
              <a:t>2018/1/12</a:t>
            </a:fld>
            <a:endParaRPr lang="zh-CN" altLang="en-US"/>
          </a:p>
        </p:txBody>
      </p:sp>
      <p:sp>
        <p:nvSpPr>
          <p:cNvPr id="5"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p:cNvSpPr>
            <a:spLocks noGrp="1" noChangeArrowheads="1"/>
          </p:cNvSpPr>
          <p:nvPr>
            <p:ph type="sldNum" sz="quarter" idx="12"/>
          </p:nvPr>
        </p:nvSpPr>
        <p:spPr>
          <a:ln/>
        </p:spPr>
        <p:txBody>
          <a:bodyPr/>
          <a:lstStyle>
            <a:lvl1pPr>
              <a:defRPr/>
            </a:lvl1pPr>
          </a:lstStyle>
          <a:p>
            <a:pPr>
              <a:defRPr/>
            </a:pPr>
            <a:fld id="{8FEB25CA-36FE-466E-8F96-32885B541552}" type="slidenum">
              <a:rPr lang="zh-CN" altLang="en-US"/>
              <a:pPr>
                <a:defRPr/>
              </a:pPr>
              <a:t>‹#›</a:t>
            </a:fld>
            <a:endParaRPr lang="zh-CN" altLang="en-US"/>
          </a:p>
        </p:txBody>
      </p:sp>
    </p:spTree>
    <p:extLst>
      <p:ext uri="{BB962C8B-B14F-4D97-AF65-F5344CB8AC3E}">
        <p14:creationId xmlns:p14="http://schemas.microsoft.com/office/powerpoint/2010/main" val="2267277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noChangeArrowheads="1"/>
          </p:cNvSpPr>
          <p:nvPr>
            <p:ph type="dt" sz="half" idx="10"/>
          </p:nvPr>
        </p:nvSpPr>
        <p:spPr>
          <a:ln/>
        </p:spPr>
        <p:txBody>
          <a:bodyPr/>
          <a:lstStyle>
            <a:lvl1pPr>
              <a:defRPr/>
            </a:lvl1pPr>
          </a:lstStyle>
          <a:p>
            <a:pPr>
              <a:defRPr/>
            </a:pPr>
            <a:fld id="{6B615E05-FDD8-46BE-944E-38503F962436}" type="datetimeFigureOut">
              <a:rPr lang="zh-CN" altLang="en-US"/>
              <a:pPr>
                <a:defRPr/>
              </a:pPr>
              <a:t>2018/1/12</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6680C553-F892-49A7-90B8-C0347B0F9E9C}" type="slidenum">
              <a:rPr lang="zh-CN" altLang="en-US"/>
              <a:pPr>
                <a:defRPr/>
              </a:pPr>
              <a:t>‹#›</a:t>
            </a:fld>
            <a:endParaRPr lang="zh-CN" altLang="en-US"/>
          </a:p>
        </p:txBody>
      </p:sp>
    </p:spTree>
    <p:extLst>
      <p:ext uri="{BB962C8B-B14F-4D97-AF65-F5344CB8AC3E}">
        <p14:creationId xmlns:p14="http://schemas.microsoft.com/office/powerpoint/2010/main" val="2284161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noChangeArrowheads="1"/>
          </p:cNvSpPr>
          <p:nvPr>
            <p:ph type="dt" sz="half" idx="10"/>
          </p:nvPr>
        </p:nvSpPr>
        <p:spPr>
          <a:ln/>
        </p:spPr>
        <p:txBody>
          <a:bodyPr/>
          <a:lstStyle>
            <a:lvl1pPr>
              <a:defRPr/>
            </a:lvl1pPr>
          </a:lstStyle>
          <a:p>
            <a:pPr>
              <a:defRPr/>
            </a:pPr>
            <a:fld id="{54D5CD3A-4012-4472-83EB-E3A180D66A6B}" type="datetimeFigureOut">
              <a:rPr lang="zh-CN" altLang="en-US"/>
              <a:pPr>
                <a:defRPr/>
              </a:pPr>
              <a:t>2018/1/12</a:t>
            </a:fld>
            <a:endParaRPr lang="zh-CN" altLang="en-US"/>
          </a:p>
        </p:txBody>
      </p:sp>
      <p:sp>
        <p:nvSpPr>
          <p:cNvPr id="8"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p:cNvSpPr>
            <a:spLocks noGrp="1" noChangeArrowheads="1"/>
          </p:cNvSpPr>
          <p:nvPr>
            <p:ph type="sldNum" sz="quarter" idx="12"/>
          </p:nvPr>
        </p:nvSpPr>
        <p:spPr>
          <a:ln/>
        </p:spPr>
        <p:txBody>
          <a:bodyPr/>
          <a:lstStyle>
            <a:lvl1pPr>
              <a:defRPr/>
            </a:lvl1pPr>
          </a:lstStyle>
          <a:p>
            <a:pPr>
              <a:defRPr/>
            </a:pPr>
            <a:fld id="{96EB1C97-0E87-4B53-92F8-BA1F0C040D43}" type="slidenum">
              <a:rPr lang="zh-CN" altLang="en-US"/>
              <a:pPr>
                <a:defRPr/>
              </a:pPr>
              <a:t>‹#›</a:t>
            </a:fld>
            <a:endParaRPr lang="zh-CN" altLang="en-US"/>
          </a:p>
        </p:txBody>
      </p:sp>
    </p:spTree>
    <p:extLst>
      <p:ext uri="{BB962C8B-B14F-4D97-AF65-F5344CB8AC3E}">
        <p14:creationId xmlns:p14="http://schemas.microsoft.com/office/powerpoint/2010/main" val="1587904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noChangeArrowheads="1"/>
          </p:cNvSpPr>
          <p:nvPr>
            <p:ph type="dt" sz="half" idx="10"/>
          </p:nvPr>
        </p:nvSpPr>
        <p:spPr>
          <a:ln/>
        </p:spPr>
        <p:txBody>
          <a:bodyPr/>
          <a:lstStyle>
            <a:lvl1pPr>
              <a:defRPr/>
            </a:lvl1pPr>
          </a:lstStyle>
          <a:p>
            <a:pPr>
              <a:defRPr/>
            </a:pPr>
            <a:fld id="{B2DAE92A-2BA5-46AB-B353-8099CED5CE85}" type="datetimeFigureOut">
              <a:rPr lang="zh-CN" altLang="en-US"/>
              <a:pPr>
                <a:defRPr/>
              </a:pPr>
              <a:t>2018/1/12</a:t>
            </a:fld>
            <a:endParaRPr lang="zh-CN" altLang="en-US"/>
          </a:p>
        </p:txBody>
      </p:sp>
      <p:sp>
        <p:nvSpPr>
          <p:cNvPr id="4"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p:cNvSpPr>
            <a:spLocks noGrp="1" noChangeArrowheads="1"/>
          </p:cNvSpPr>
          <p:nvPr>
            <p:ph type="sldNum" sz="quarter" idx="12"/>
          </p:nvPr>
        </p:nvSpPr>
        <p:spPr>
          <a:ln/>
        </p:spPr>
        <p:txBody>
          <a:bodyPr/>
          <a:lstStyle>
            <a:lvl1pPr>
              <a:defRPr/>
            </a:lvl1pPr>
          </a:lstStyle>
          <a:p>
            <a:pPr>
              <a:defRPr/>
            </a:pPr>
            <a:fld id="{76AB823B-BF9F-4CD2-BF2C-8990211BCB6E}" type="slidenum">
              <a:rPr lang="zh-CN" altLang="en-US"/>
              <a:pPr>
                <a:defRPr/>
              </a:pPr>
              <a:t>‹#›</a:t>
            </a:fld>
            <a:endParaRPr lang="zh-CN" altLang="en-US"/>
          </a:p>
        </p:txBody>
      </p:sp>
    </p:spTree>
    <p:extLst>
      <p:ext uri="{BB962C8B-B14F-4D97-AF65-F5344CB8AC3E}">
        <p14:creationId xmlns:p14="http://schemas.microsoft.com/office/powerpoint/2010/main" val="3427522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a:ln/>
        </p:spPr>
        <p:txBody>
          <a:bodyPr/>
          <a:lstStyle>
            <a:lvl1pPr>
              <a:defRPr/>
            </a:lvl1pPr>
          </a:lstStyle>
          <a:p>
            <a:pPr>
              <a:defRPr/>
            </a:pPr>
            <a:fld id="{83F23E52-79EC-47A6-90F9-983258CDDFE4}" type="datetimeFigureOut">
              <a:rPr lang="zh-CN" altLang="en-US"/>
              <a:pPr>
                <a:defRPr/>
              </a:pPr>
              <a:t>2018/1/12</a:t>
            </a:fld>
            <a:endParaRPr lang="zh-CN" altLang="en-US"/>
          </a:p>
        </p:txBody>
      </p:sp>
      <p:sp>
        <p:nvSpPr>
          <p:cNvPr id="3"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p:cNvSpPr>
            <a:spLocks noGrp="1" noChangeArrowheads="1"/>
          </p:cNvSpPr>
          <p:nvPr>
            <p:ph type="sldNum" sz="quarter" idx="12"/>
          </p:nvPr>
        </p:nvSpPr>
        <p:spPr>
          <a:ln/>
        </p:spPr>
        <p:txBody>
          <a:bodyPr/>
          <a:lstStyle>
            <a:lvl1pPr>
              <a:defRPr/>
            </a:lvl1pPr>
          </a:lstStyle>
          <a:p>
            <a:pPr>
              <a:defRPr/>
            </a:pPr>
            <a:fld id="{C9FD98C9-EAC0-4BAE-A856-3BEB151D141D}" type="slidenum">
              <a:rPr lang="zh-CN" altLang="en-US"/>
              <a:pPr>
                <a:defRPr/>
              </a:pPr>
              <a:t>‹#›</a:t>
            </a:fld>
            <a:endParaRPr lang="zh-CN" altLang="en-US"/>
          </a:p>
        </p:txBody>
      </p:sp>
    </p:spTree>
    <p:extLst>
      <p:ext uri="{BB962C8B-B14F-4D97-AF65-F5344CB8AC3E}">
        <p14:creationId xmlns:p14="http://schemas.microsoft.com/office/powerpoint/2010/main" val="2628075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9556878B-ACBB-48A4-8F7C-C2F3487E0C67}" type="datetimeFigureOut">
              <a:rPr lang="zh-CN" altLang="en-US"/>
              <a:pPr>
                <a:defRPr/>
              </a:pPr>
              <a:t>2018/1/12</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1E59D8C5-3F00-40B4-B077-A1094FDB449E}" type="slidenum">
              <a:rPr lang="zh-CN" altLang="en-US"/>
              <a:pPr>
                <a:defRPr/>
              </a:pPr>
              <a:t>‹#›</a:t>
            </a:fld>
            <a:endParaRPr lang="zh-CN" altLang="en-US"/>
          </a:p>
        </p:txBody>
      </p:sp>
    </p:spTree>
    <p:extLst>
      <p:ext uri="{BB962C8B-B14F-4D97-AF65-F5344CB8AC3E}">
        <p14:creationId xmlns:p14="http://schemas.microsoft.com/office/powerpoint/2010/main" val="2488848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noChangeArrowheads="1"/>
          </p:cNvSpPr>
          <p:nvPr>
            <p:ph type="dt" sz="half" idx="10"/>
          </p:nvPr>
        </p:nvSpPr>
        <p:spPr>
          <a:ln/>
        </p:spPr>
        <p:txBody>
          <a:bodyPr/>
          <a:lstStyle>
            <a:lvl1pPr>
              <a:defRPr/>
            </a:lvl1pPr>
          </a:lstStyle>
          <a:p>
            <a:pPr>
              <a:defRPr/>
            </a:pPr>
            <a:fld id="{5CB67A0B-8059-46B6-B7C9-F9D327CC0F26}" type="datetimeFigureOut">
              <a:rPr lang="zh-CN" altLang="en-US"/>
              <a:pPr>
                <a:defRPr/>
              </a:pPr>
              <a:t>2018/1/12</a:t>
            </a:fld>
            <a:endParaRPr lang="zh-CN" altLang="en-US"/>
          </a:p>
        </p:txBody>
      </p:sp>
      <p:sp>
        <p:nvSpPr>
          <p:cNvPr id="6" name="页脚占位符 4"/>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p:cNvSpPr>
            <a:spLocks noGrp="1" noChangeArrowheads="1"/>
          </p:cNvSpPr>
          <p:nvPr>
            <p:ph type="sldNum" sz="quarter" idx="12"/>
          </p:nvPr>
        </p:nvSpPr>
        <p:spPr>
          <a:ln/>
        </p:spPr>
        <p:txBody>
          <a:bodyPr/>
          <a:lstStyle>
            <a:lvl1pPr>
              <a:defRPr/>
            </a:lvl1pPr>
          </a:lstStyle>
          <a:p>
            <a:pPr>
              <a:defRPr/>
            </a:pPr>
            <a:fld id="{9E6ACDF0-139C-41FB-89D5-C5294444E4A5}" type="slidenum">
              <a:rPr lang="zh-CN" altLang="en-US"/>
              <a:pPr>
                <a:defRPr/>
              </a:pPr>
              <a:t>‹#›</a:t>
            </a:fld>
            <a:endParaRPr lang="zh-CN" altLang="en-US"/>
          </a:p>
        </p:txBody>
      </p:sp>
    </p:spTree>
    <p:extLst>
      <p:ext uri="{BB962C8B-B14F-4D97-AF65-F5344CB8AC3E}">
        <p14:creationId xmlns:p14="http://schemas.microsoft.com/office/powerpoint/2010/main" val="2739927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E6E6E6"/>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smtClean="0"/>
              <a:t>单击此处编辑母版标题样式</a:t>
            </a:r>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smtClean="0"/>
              <a:t>单击此处编辑母版文本样式</a:t>
            </a:r>
          </a:p>
          <a:p>
            <a:pPr lvl="1"/>
            <a:r>
              <a:rPr lang="zh-CN" altLang="zh-CN" smtClean="0"/>
              <a:t>第二级</a:t>
            </a:r>
          </a:p>
          <a:p>
            <a:pPr lvl="2"/>
            <a:r>
              <a:rPr lang="zh-CN" altLang="zh-CN" smtClean="0"/>
              <a:t>第三级</a:t>
            </a:r>
          </a:p>
          <a:p>
            <a:pPr lvl="3"/>
            <a:r>
              <a:rPr lang="zh-CN" altLang="zh-CN" smtClean="0"/>
              <a:t>第四级</a:t>
            </a:r>
          </a:p>
          <a:p>
            <a:pPr lvl="4"/>
            <a:r>
              <a:rPr lang="zh-CN" altLang="zh-CN" smtClean="0"/>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mn-lt"/>
              </a:defRPr>
            </a:lvl1pPr>
          </a:lstStyle>
          <a:p>
            <a:pPr>
              <a:defRPr/>
            </a:pPr>
            <a:fld id="{416D0EA3-94CA-46C7-A0D1-27E03220401A}" type="datetimeFigureOut">
              <a:rPr lang="zh-CN" altLang="en-US"/>
              <a:pPr>
                <a:defRPr/>
              </a:pPr>
              <a:t>2018/1/12</a:t>
            </a:fld>
            <a:endParaRPr lang="zh-CN" altLang="en-US"/>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mn-lt"/>
              </a:defRPr>
            </a:lvl1pPr>
          </a:lstStyle>
          <a:p>
            <a:pPr>
              <a:defRPr/>
            </a:pPr>
            <a:endParaRPr lang="zh-CN" altLang="en-US"/>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mn-lt"/>
              </a:defRPr>
            </a:lvl1pPr>
          </a:lstStyle>
          <a:p>
            <a:pPr>
              <a:defRPr/>
            </a:pPr>
            <a:fld id="{976F6C3F-84A4-4850-943B-4B4D9CC0464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doc.bmob.cn/data/wechat_app/index.html"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文本框 4"/>
          <p:cNvSpPr txBox="1">
            <a:spLocks noChangeArrowheads="1"/>
          </p:cNvSpPr>
          <p:nvPr/>
        </p:nvSpPr>
        <p:spPr bwMode="auto">
          <a:xfrm>
            <a:off x="2933700" y="2076450"/>
            <a:ext cx="64389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eaLnBrk="1" hangingPunct="1">
              <a:lnSpc>
                <a:spcPct val="100000"/>
              </a:lnSpc>
              <a:spcBef>
                <a:spcPct val="0"/>
              </a:spcBef>
              <a:buFont typeface="Arial" pitchFamily="34" charset="0"/>
              <a:buNone/>
            </a:pPr>
            <a:r>
              <a:rPr lang="zh-CN" altLang="en-US" sz="4400">
                <a:solidFill>
                  <a:srgbClr val="C00000"/>
                </a:solidFill>
                <a:latin typeface="华文细黑" pitchFamily="2" charset="-122"/>
                <a:ea typeface="华文细黑" pitchFamily="2" charset="-122"/>
              </a:rPr>
              <a:t>大学生寝室基础服务平台</a:t>
            </a:r>
            <a:endParaRPr lang="zh-CN" altLang="zh-CN" sz="4400">
              <a:solidFill>
                <a:srgbClr val="C00000"/>
              </a:solidFill>
              <a:latin typeface="华文细黑" pitchFamily="2" charset="-122"/>
              <a:ea typeface="华文细黑" pitchFamily="2" charset="-122"/>
            </a:endParaRPr>
          </a:p>
        </p:txBody>
      </p:sp>
      <p:cxnSp>
        <p:nvCxnSpPr>
          <p:cNvPr id="2051" name="直接连接符 6"/>
          <p:cNvCxnSpPr>
            <a:cxnSpLocks noChangeShapeType="1"/>
          </p:cNvCxnSpPr>
          <p:nvPr/>
        </p:nvCxnSpPr>
        <p:spPr bwMode="auto">
          <a:xfrm>
            <a:off x="2343150" y="3143250"/>
            <a:ext cx="2609850" cy="0"/>
          </a:xfrm>
          <a:prstGeom prst="line">
            <a:avLst/>
          </a:prstGeom>
          <a:noFill/>
          <a:ln w="6350">
            <a:solidFill>
              <a:srgbClr val="595959"/>
            </a:solidFill>
            <a:round/>
            <a:headEnd/>
            <a:tailEnd/>
          </a:ln>
          <a:extLst>
            <a:ext uri="{909E8E84-426E-40DD-AFC4-6F175D3DCCD1}">
              <a14:hiddenFill xmlns:a14="http://schemas.microsoft.com/office/drawing/2010/main">
                <a:noFill/>
              </a14:hiddenFill>
            </a:ext>
          </a:extLst>
        </p:spPr>
      </p:cxnSp>
      <p:sp>
        <p:nvSpPr>
          <p:cNvPr id="2052" name="文本框 12"/>
          <p:cNvSpPr txBox="1">
            <a:spLocks noChangeArrowheads="1"/>
          </p:cNvSpPr>
          <p:nvPr/>
        </p:nvSpPr>
        <p:spPr bwMode="auto">
          <a:xfrm>
            <a:off x="4849813" y="2949575"/>
            <a:ext cx="26177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gn="ctr" eaLnBrk="1" hangingPunct="1">
              <a:lnSpc>
                <a:spcPct val="100000"/>
              </a:lnSpc>
              <a:spcBef>
                <a:spcPct val="0"/>
              </a:spcBef>
              <a:buFont typeface="Arial" pitchFamily="34" charset="0"/>
              <a:buNone/>
            </a:pPr>
            <a:r>
              <a:rPr lang="zh-CN" altLang="en-US" sz="1800" dirty="0" smtClean="0">
                <a:solidFill>
                  <a:srgbClr val="404040"/>
                </a:solidFill>
                <a:latin typeface="华文细黑" pitchFamily="2" charset="-122"/>
                <a:ea typeface="华文细黑" pitchFamily="2" charset="-122"/>
              </a:rPr>
              <a:t>项目总结</a:t>
            </a:r>
            <a:endParaRPr lang="zh-CN" altLang="zh-CN" sz="1800" dirty="0">
              <a:solidFill>
                <a:srgbClr val="404040"/>
              </a:solidFill>
              <a:latin typeface="华文细黑" pitchFamily="2" charset="-122"/>
              <a:ea typeface="华文细黑" pitchFamily="2" charset="-122"/>
            </a:endParaRPr>
          </a:p>
        </p:txBody>
      </p:sp>
      <p:cxnSp>
        <p:nvCxnSpPr>
          <p:cNvPr id="2053" name="直接连接符 8"/>
          <p:cNvCxnSpPr>
            <a:cxnSpLocks noChangeShapeType="1"/>
          </p:cNvCxnSpPr>
          <p:nvPr/>
        </p:nvCxnSpPr>
        <p:spPr bwMode="auto">
          <a:xfrm>
            <a:off x="7362825" y="3143250"/>
            <a:ext cx="2609850" cy="0"/>
          </a:xfrm>
          <a:prstGeom prst="line">
            <a:avLst/>
          </a:prstGeom>
          <a:noFill/>
          <a:ln w="6350">
            <a:solidFill>
              <a:srgbClr val="595959"/>
            </a:solidFill>
            <a:round/>
            <a:headEnd/>
            <a:tailEnd/>
          </a:ln>
          <a:extLst>
            <a:ext uri="{909E8E84-426E-40DD-AFC4-6F175D3DCCD1}">
              <a14:hiddenFill xmlns:a14="http://schemas.microsoft.com/office/drawing/2010/main">
                <a:noFill/>
              </a14:hiddenFill>
            </a:ext>
          </a:extLst>
        </p:spPr>
      </p:cxnSp>
      <p:sp>
        <p:nvSpPr>
          <p:cNvPr id="2054" name="文本框 9"/>
          <p:cNvSpPr txBox="1">
            <a:spLocks noChangeArrowheads="1"/>
          </p:cNvSpPr>
          <p:nvPr/>
        </p:nvSpPr>
        <p:spPr bwMode="auto">
          <a:xfrm>
            <a:off x="5443538" y="3317875"/>
            <a:ext cx="14192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gn="ctr" eaLnBrk="1" hangingPunct="1">
              <a:lnSpc>
                <a:spcPct val="100000"/>
              </a:lnSpc>
              <a:spcBef>
                <a:spcPct val="0"/>
              </a:spcBef>
              <a:buFont typeface="Arial" pitchFamily="34" charset="0"/>
              <a:buNone/>
            </a:pPr>
            <a:fld id="{361C50C3-7D3B-4430-976C-0D2BEC0B55E6}" type="datetime1">
              <a:rPr lang="zh-CN" altLang="en-US" sz="1800">
                <a:solidFill>
                  <a:srgbClr val="404040"/>
                </a:solidFill>
                <a:latin typeface="华文细黑" pitchFamily="2" charset="-122"/>
                <a:ea typeface="华文细黑" pitchFamily="2" charset="-122"/>
              </a:rPr>
              <a:pPr algn="ctr" eaLnBrk="1" hangingPunct="1">
                <a:lnSpc>
                  <a:spcPct val="100000"/>
                </a:lnSpc>
                <a:spcBef>
                  <a:spcPct val="0"/>
                </a:spcBef>
                <a:buFont typeface="Arial" pitchFamily="34" charset="0"/>
                <a:buNone/>
              </a:pPr>
              <a:t>2018/1/12</a:t>
            </a:fld>
            <a:endParaRPr lang="zh-CN" altLang="en-US" sz="1800" dirty="0">
              <a:solidFill>
                <a:srgbClr val="404040"/>
              </a:solidFill>
              <a:latin typeface="华文细黑" pitchFamily="2" charset="-122"/>
              <a:ea typeface="华文细黑" pitchFamily="2" charset="-122"/>
            </a:endParaRPr>
          </a:p>
        </p:txBody>
      </p:sp>
      <p:pic>
        <p:nvPicPr>
          <p:cNvPr id="2055" name="图片 1"/>
          <p:cNvPicPr>
            <a:picLocks noChangeAspect="1"/>
          </p:cNvPicPr>
          <p:nvPr/>
        </p:nvPicPr>
        <p:blipFill>
          <a:blip r:embed="rId2">
            <a:extLst>
              <a:ext uri="{28A0092B-C50C-407E-A947-70E740481C1C}">
                <a14:useLocalDpi xmlns:a14="http://schemas.microsoft.com/office/drawing/2010/main" val="0"/>
              </a:ext>
            </a:extLst>
          </a:blip>
          <a:srcRect l="37614" t="28056" r="36974" b="35973"/>
          <a:stretch>
            <a:fillRect/>
          </a:stretch>
        </p:blipFill>
        <p:spPr bwMode="auto">
          <a:xfrm>
            <a:off x="10795000" y="5162550"/>
            <a:ext cx="812800" cy="1147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6" name="TextBox 2"/>
          <p:cNvSpPr txBox="1">
            <a:spLocks noChangeArrowheads="1"/>
          </p:cNvSpPr>
          <p:nvPr/>
        </p:nvSpPr>
        <p:spPr bwMode="auto">
          <a:xfrm>
            <a:off x="8135938" y="5275263"/>
            <a:ext cx="2659062"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r>
              <a:rPr lang="zh-CN" altLang="en-US" sz="1800">
                <a:latin typeface="微软雅黑" pitchFamily="34" charset="-122"/>
                <a:ea typeface="微软雅黑" pitchFamily="34" charset="-122"/>
              </a:rPr>
              <a:t>小组成员：</a:t>
            </a:r>
            <a:endParaRPr lang="en-US" altLang="zh-CN" sz="1800">
              <a:latin typeface="微软雅黑" pitchFamily="34" charset="-122"/>
              <a:ea typeface="微软雅黑" pitchFamily="34" charset="-122"/>
            </a:endParaRPr>
          </a:p>
          <a:p>
            <a:pPr>
              <a:lnSpc>
                <a:spcPct val="100000"/>
              </a:lnSpc>
              <a:spcBef>
                <a:spcPct val="0"/>
              </a:spcBef>
              <a:buFont typeface="Arial" pitchFamily="34" charset="0"/>
              <a:buNone/>
            </a:pPr>
            <a:endParaRPr lang="en-US" altLang="zh-CN" sz="1800">
              <a:latin typeface="微软雅黑" pitchFamily="34" charset="-122"/>
              <a:ea typeface="微软雅黑" pitchFamily="34" charset="-122"/>
            </a:endParaRPr>
          </a:p>
          <a:p>
            <a:pPr>
              <a:lnSpc>
                <a:spcPct val="100000"/>
              </a:lnSpc>
              <a:spcBef>
                <a:spcPct val="0"/>
              </a:spcBef>
              <a:buFont typeface="Arial" pitchFamily="34" charset="0"/>
              <a:buNone/>
            </a:pPr>
            <a:r>
              <a:rPr lang="zh-CN" altLang="en-US" sz="1800">
                <a:latin typeface="微软雅黑" pitchFamily="34" charset="-122"/>
                <a:ea typeface="微软雅黑" pitchFamily="34" charset="-122"/>
              </a:rPr>
              <a:t>汤扬  张璇  孙昭</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63538" y="363538"/>
            <a:ext cx="28571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r>
              <a:rPr lang="en-US" altLang="zh-CN" sz="2400" b="1" dirty="0" smtClean="0">
                <a:latin typeface="Calibri" pitchFamily="34" charset="0"/>
              </a:rPr>
              <a:t>Part2  </a:t>
            </a:r>
            <a:r>
              <a:rPr lang="zh-CN" altLang="en-US" sz="2400" b="1" dirty="0" smtClean="0">
                <a:latin typeface="Calibri" pitchFamily="34" charset="0"/>
              </a:rPr>
              <a:t>可行性分析</a:t>
            </a:r>
            <a:endParaRPr lang="zh-CN" altLang="en-US" sz="2400" b="1" dirty="0">
              <a:latin typeface="Calibri" pitchFamily="34" charset="0"/>
            </a:endParaRPr>
          </a:p>
        </p:txBody>
      </p:sp>
      <p:sp>
        <p:nvSpPr>
          <p:cNvPr id="3" name="文本框 2"/>
          <p:cNvSpPr txBox="1"/>
          <p:nvPr/>
        </p:nvSpPr>
        <p:spPr>
          <a:xfrm>
            <a:off x="363538" y="1037936"/>
            <a:ext cx="1269077" cy="507831"/>
          </a:xfrm>
          <a:prstGeom prst="rect">
            <a:avLst/>
          </a:prstGeom>
          <a:noFill/>
        </p:spPr>
        <p:txBody>
          <a:bodyPr wrap="square" rtlCol="0">
            <a:spAutoFit/>
          </a:bodyPr>
          <a:lstStyle/>
          <a:p>
            <a:pPr>
              <a:lnSpc>
                <a:spcPct val="150000"/>
              </a:lnSpc>
            </a:pPr>
            <a:r>
              <a:rPr lang="zh-CN" altLang="en-US" b="1" dirty="0" smtClean="0">
                <a:latin typeface="华文细黑" pitchFamily="2" charset="-122"/>
                <a:ea typeface="华文细黑" pitchFamily="2" charset="-122"/>
              </a:rPr>
              <a:t>学生端：</a:t>
            </a:r>
            <a:endParaRPr lang="en-US" altLang="zh-CN" b="1" dirty="0">
              <a:latin typeface="华文细黑" pitchFamily="2" charset="-122"/>
              <a:ea typeface="华文细黑" pitchFamily="2" charset="-122"/>
            </a:endParaRPr>
          </a:p>
        </p:txBody>
      </p:sp>
      <p:sp>
        <p:nvSpPr>
          <p:cNvPr id="4" name="文本框 3"/>
          <p:cNvSpPr txBox="1"/>
          <p:nvPr/>
        </p:nvSpPr>
        <p:spPr>
          <a:xfrm>
            <a:off x="5436523" y="1049712"/>
            <a:ext cx="1269077" cy="507831"/>
          </a:xfrm>
          <a:prstGeom prst="rect">
            <a:avLst/>
          </a:prstGeom>
          <a:noFill/>
        </p:spPr>
        <p:txBody>
          <a:bodyPr wrap="square" rtlCol="0">
            <a:spAutoFit/>
          </a:bodyPr>
          <a:lstStyle/>
          <a:p>
            <a:pPr>
              <a:lnSpc>
                <a:spcPct val="150000"/>
              </a:lnSpc>
            </a:pPr>
            <a:r>
              <a:rPr lang="zh-CN" altLang="en-US" b="1" dirty="0">
                <a:latin typeface="华文细黑" pitchFamily="2" charset="-122"/>
                <a:ea typeface="华文细黑" pitchFamily="2" charset="-122"/>
              </a:rPr>
              <a:t>宿管</a:t>
            </a:r>
            <a:r>
              <a:rPr lang="zh-CN" altLang="en-US" b="1" dirty="0" smtClean="0">
                <a:latin typeface="华文细黑" pitchFamily="2" charset="-122"/>
                <a:ea typeface="华文细黑" pitchFamily="2" charset="-122"/>
              </a:rPr>
              <a:t>端：</a:t>
            </a:r>
            <a:endParaRPr lang="en-US" altLang="zh-CN" b="1" dirty="0">
              <a:latin typeface="华文细黑" pitchFamily="2" charset="-122"/>
              <a:ea typeface="华文细黑" pitchFamily="2" charset="-12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4576" y="1049712"/>
            <a:ext cx="2888230" cy="5151566"/>
          </a:xfrm>
          <a:prstGeom prst="rect">
            <a:avLst/>
          </a:prstGeom>
        </p:spPr>
      </p:pic>
      <p:pic>
        <p:nvPicPr>
          <p:cNvPr id="2" name="图片 1"/>
          <p:cNvPicPr>
            <a:picLocks noChangeAspect="1"/>
          </p:cNvPicPr>
          <p:nvPr/>
        </p:nvPicPr>
        <p:blipFill>
          <a:blip r:embed="rId3"/>
          <a:stretch>
            <a:fillRect/>
          </a:stretch>
        </p:blipFill>
        <p:spPr>
          <a:xfrm>
            <a:off x="1380584" y="1049712"/>
            <a:ext cx="2908759" cy="5151566"/>
          </a:xfrm>
          <a:prstGeom prst="rect">
            <a:avLst/>
          </a:prstGeom>
        </p:spPr>
      </p:pic>
    </p:spTree>
    <p:extLst>
      <p:ext uri="{BB962C8B-B14F-4D97-AF65-F5344CB8AC3E}">
        <p14:creationId xmlns:p14="http://schemas.microsoft.com/office/powerpoint/2010/main" val="166325574"/>
      </p:ext>
    </p:extLst>
  </p:cSld>
  <p:clrMapOvr>
    <a:masterClrMapping/>
  </p:clrMapOvr>
  <p:transition spd="slow">
    <p:circl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63538" y="363538"/>
            <a:ext cx="28571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r>
              <a:rPr lang="en-US" altLang="zh-CN" sz="2400" b="1" dirty="0" smtClean="0">
                <a:latin typeface="Calibri" pitchFamily="34" charset="0"/>
              </a:rPr>
              <a:t>Part2  </a:t>
            </a:r>
            <a:r>
              <a:rPr lang="zh-CN" altLang="en-US" sz="2400" b="1" dirty="0" smtClean="0">
                <a:latin typeface="Calibri" pitchFamily="34" charset="0"/>
              </a:rPr>
              <a:t>可行性分析</a:t>
            </a:r>
            <a:endParaRPr lang="zh-CN" altLang="en-US" sz="2400" b="1" dirty="0">
              <a:latin typeface="Calibri" pitchFamily="34" charset="0"/>
            </a:endParaRPr>
          </a:p>
        </p:txBody>
      </p:sp>
      <p:sp>
        <p:nvSpPr>
          <p:cNvPr id="3" name="文本框 2"/>
          <p:cNvSpPr txBox="1"/>
          <p:nvPr/>
        </p:nvSpPr>
        <p:spPr>
          <a:xfrm>
            <a:off x="2124364" y="1239140"/>
            <a:ext cx="8460509" cy="4247317"/>
          </a:xfrm>
          <a:prstGeom prst="rect">
            <a:avLst/>
          </a:prstGeom>
          <a:noFill/>
        </p:spPr>
        <p:txBody>
          <a:bodyPr wrap="square" rtlCol="0">
            <a:spAutoFit/>
          </a:bodyPr>
          <a:lstStyle/>
          <a:p>
            <a:pPr>
              <a:lnSpc>
                <a:spcPct val="150000"/>
              </a:lnSpc>
            </a:pPr>
            <a:r>
              <a:rPr lang="zh-CN" altLang="en-US" b="1" dirty="0">
                <a:latin typeface="华文细黑" pitchFamily="2" charset="-122"/>
                <a:ea typeface="华文细黑" pitchFamily="2" charset="-122"/>
              </a:rPr>
              <a:t>有三个载体可供选择，它们是</a:t>
            </a:r>
            <a:r>
              <a:rPr lang="en-US" altLang="zh-CN" b="1" dirty="0">
                <a:latin typeface="华文细黑" pitchFamily="2" charset="-122"/>
                <a:ea typeface="华文细黑" pitchFamily="2" charset="-122"/>
              </a:rPr>
              <a:t>APP</a:t>
            </a:r>
            <a:r>
              <a:rPr lang="zh-CN" altLang="en-US" b="1" dirty="0">
                <a:latin typeface="华文细黑" pitchFamily="2" charset="-122"/>
                <a:ea typeface="华文细黑" pitchFamily="2" charset="-122"/>
              </a:rPr>
              <a:t>、微网页和微信小程序。</a:t>
            </a:r>
          </a:p>
          <a:p>
            <a:pPr>
              <a:lnSpc>
                <a:spcPct val="150000"/>
              </a:lnSpc>
            </a:pPr>
            <a:r>
              <a:rPr lang="zh-CN" altLang="en-US" b="1" dirty="0" smtClean="0">
                <a:latin typeface="华文细黑" pitchFamily="2" charset="-122"/>
                <a:ea typeface="华文细黑" pitchFamily="2" charset="-122"/>
              </a:rPr>
              <a:t>        从</a:t>
            </a:r>
            <a:r>
              <a:rPr lang="zh-CN" altLang="en-US" b="1" dirty="0">
                <a:latin typeface="华文细黑" pitchFamily="2" charset="-122"/>
                <a:ea typeface="华文细黑" pitchFamily="2" charset="-122"/>
              </a:rPr>
              <a:t>技术掌握度和学习难度考虑：</a:t>
            </a:r>
            <a:r>
              <a:rPr lang="en-US" altLang="zh-CN" b="1" dirty="0">
                <a:latin typeface="华文细黑" pitchFamily="2" charset="-122"/>
                <a:ea typeface="华文细黑" pitchFamily="2" charset="-122"/>
              </a:rPr>
              <a:t>APP</a:t>
            </a:r>
            <a:r>
              <a:rPr lang="zh-CN" altLang="en-US" b="1" dirty="0">
                <a:latin typeface="华文细黑" pitchFamily="2" charset="-122"/>
                <a:ea typeface="华文细黑" pitchFamily="2" charset="-122"/>
              </a:rPr>
              <a:t>组员只有一点</a:t>
            </a:r>
            <a:r>
              <a:rPr lang="en-US" altLang="zh-CN" b="1" dirty="0">
                <a:latin typeface="华文细黑" pitchFamily="2" charset="-122"/>
                <a:ea typeface="华文细黑" pitchFamily="2" charset="-122"/>
              </a:rPr>
              <a:t>Android</a:t>
            </a:r>
            <a:r>
              <a:rPr lang="zh-CN" altLang="en-US" b="1" dirty="0">
                <a:latin typeface="华文细黑" pitchFamily="2" charset="-122"/>
                <a:ea typeface="华文细黑" pitchFamily="2" charset="-122"/>
              </a:rPr>
              <a:t>开发经验，从学习时长和难度来看是相对困难的；微网页所有组员都对其相当不熟悉；微信小程序只要涉及的是网页设计相关知识，且学习难度相对较少。</a:t>
            </a:r>
          </a:p>
          <a:p>
            <a:pPr>
              <a:lnSpc>
                <a:spcPct val="150000"/>
              </a:lnSpc>
            </a:pPr>
            <a:r>
              <a:rPr lang="zh-CN" altLang="en-US" b="1" dirty="0" smtClean="0">
                <a:latin typeface="华文细黑" pitchFamily="2" charset="-122"/>
                <a:ea typeface="华文细黑" pitchFamily="2" charset="-122"/>
              </a:rPr>
              <a:t>         从</a:t>
            </a:r>
            <a:r>
              <a:rPr lang="zh-CN" altLang="en-US" b="1" dirty="0">
                <a:latin typeface="华文细黑" pitchFamily="2" charset="-122"/>
                <a:ea typeface="华文细黑" pitchFamily="2" charset="-122"/>
              </a:rPr>
              <a:t>多平台支持考虑</a:t>
            </a:r>
            <a:r>
              <a:rPr lang="zh-CN" altLang="en-US" b="1" dirty="0" smtClean="0">
                <a:latin typeface="华文细黑" pitchFamily="2" charset="-122"/>
                <a:ea typeface="华文细黑" pitchFamily="2" charset="-122"/>
              </a:rPr>
              <a:t>，</a:t>
            </a:r>
            <a:r>
              <a:rPr lang="en-US" altLang="zh-CN" b="1" dirty="0">
                <a:latin typeface="华文细黑" pitchFamily="2" charset="-122"/>
                <a:ea typeface="华文细黑" pitchFamily="2" charset="-122"/>
              </a:rPr>
              <a:t> Android </a:t>
            </a:r>
            <a:r>
              <a:rPr lang="en-US" altLang="zh-CN" b="1" dirty="0" smtClean="0">
                <a:latin typeface="华文细黑" pitchFamily="2" charset="-122"/>
                <a:ea typeface="华文细黑" pitchFamily="2" charset="-122"/>
              </a:rPr>
              <a:t>APP</a:t>
            </a:r>
            <a:r>
              <a:rPr lang="zh-CN" altLang="en-US" b="1" dirty="0">
                <a:latin typeface="华文细黑" pitchFamily="2" charset="-122"/>
                <a:ea typeface="华文细黑" pitchFamily="2" charset="-122"/>
              </a:rPr>
              <a:t>只支持</a:t>
            </a:r>
            <a:r>
              <a:rPr lang="en-US" altLang="zh-CN" b="1" dirty="0">
                <a:latin typeface="华文细黑" pitchFamily="2" charset="-122"/>
                <a:ea typeface="华文细黑" pitchFamily="2" charset="-122"/>
              </a:rPr>
              <a:t>Android</a:t>
            </a:r>
            <a:r>
              <a:rPr lang="zh-CN" altLang="en-US" b="1" dirty="0">
                <a:latin typeface="华文细黑" pitchFamily="2" charset="-122"/>
                <a:ea typeface="华文细黑" pitchFamily="2" charset="-122"/>
              </a:rPr>
              <a:t>系统的手机；微网页只支持浏览器；微信小程序只支持移动端。</a:t>
            </a:r>
          </a:p>
          <a:p>
            <a:pPr>
              <a:lnSpc>
                <a:spcPct val="150000"/>
              </a:lnSpc>
            </a:pPr>
            <a:r>
              <a:rPr lang="zh-CN" altLang="en-US" b="1" dirty="0" smtClean="0">
                <a:latin typeface="华文细黑" pitchFamily="2" charset="-122"/>
                <a:ea typeface="华文细黑" pitchFamily="2" charset="-122"/>
              </a:rPr>
              <a:t>         从</a:t>
            </a:r>
            <a:r>
              <a:rPr lang="zh-CN" altLang="en-US" b="1" dirty="0">
                <a:latin typeface="华文细黑" pitchFamily="2" charset="-122"/>
                <a:ea typeface="华文细黑" pitchFamily="2" charset="-122"/>
              </a:rPr>
              <a:t>实际使用上考虑：</a:t>
            </a:r>
            <a:r>
              <a:rPr lang="en-US" altLang="zh-CN" b="1" dirty="0">
                <a:latin typeface="华文细黑" pitchFamily="2" charset="-122"/>
                <a:ea typeface="华文细黑" pitchFamily="2" charset="-122"/>
              </a:rPr>
              <a:t>APP</a:t>
            </a:r>
            <a:r>
              <a:rPr lang="zh-CN" altLang="en-US" b="1" dirty="0">
                <a:latin typeface="华文细黑" pitchFamily="2" charset="-122"/>
                <a:ea typeface="华文细黑" pitchFamily="2" charset="-122"/>
              </a:rPr>
              <a:t>下载需要手机内存；微网页需要网址或者二维码扫码；微信小程序可以扫码也可以微信内搜索，不占内存。</a:t>
            </a:r>
          </a:p>
          <a:p>
            <a:pPr>
              <a:lnSpc>
                <a:spcPct val="150000"/>
              </a:lnSpc>
            </a:pPr>
            <a:r>
              <a:rPr lang="zh-CN" altLang="en-US" b="1" dirty="0">
                <a:latin typeface="华文细黑" pitchFamily="2" charset="-122"/>
                <a:ea typeface="华文细黑" pitchFamily="2" charset="-122"/>
              </a:rPr>
              <a:t>结合平时生活中大学生不太可能会经常使用这个软件，以及上述三方面的考虑，我们认为微信小程序是最好的选择。</a:t>
            </a:r>
          </a:p>
        </p:txBody>
      </p:sp>
    </p:spTree>
    <p:extLst>
      <p:ext uri="{BB962C8B-B14F-4D97-AF65-F5344CB8AC3E}">
        <p14:creationId xmlns:p14="http://schemas.microsoft.com/office/powerpoint/2010/main" val="1700055630"/>
      </p:ext>
    </p:extLst>
  </p:cSld>
  <p:clrMapOvr>
    <a:masterClrMapping/>
  </p:clrMapOvr>
  <p:transition spd="slow">
    <p:circl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63538" y="363538"/>
            <a:ext cx="285718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r>
              <a:rPr lang="en-US" altLang="zh-CN" sz="2400" b="1" dirty="0" smtClean="0">
                <a:latin typeface="Calibri" pitchFamily="34" charset="0"/>
              </a:rPr>
              <a:t>Part2  </a:t>
            </a:r>
            <a:r>
              <a:rPr lang="zh-CN" altLang="en-US" sz="2400" b="1" dirty="0" smtClean="0">
                <a:latin typeface="Calibri" pitchFamily="34" charset="0"/>
              </a:rPr>
              <a:t>可行性分析</a:t>
            </a:r>
            <a:endParaRPr lang="zh-CN" altLang="en-US" sz="2400" b="1" dirty="0">
              <a:latin typeface="Calibri" pitchFamily="34" charset="0"/>
            </a:endParaRPr>
          </a:p>
        </p:txBody>
      </p:sp>
      <p:sp>
        <p:nvSpPr>
          <p:cNvPr id="3" name="文本框 2"/>
          <p:cNvSpPr txBox="1"/>
          <p:nvPr/>
        </p:nvSpPr>
        <p:spPr>
          <a:xfrm>
            <a:off x="2198255" y="1035940"/>
            <a:ext cx="8460509" cy="5078313"/>
          </a:xfrm>
          <a:prstGeom prst="rect">
            <a:avLst/>
          </a:prstGeom>
          <a:noFill/>
        </p:spPr>
        <p:txBody>
          <a:bodyPr wrap="square" rtlCol="0">
            <a:spAutoFit/>
          </a:bodyPr>
          <a:lstStyle/>
          <a:p>
            <a:pPr>
              <a:lnSpc>
                <a:spcPct val="150000"/>
              </a:lnSpc>
            </a:pPr>
            <a:r>
              <a:rPr lang="zh-CN" altLang="en-US" b="1" dirty="0" smtClean="0">
                <a:latin typeface="华文细黑" pitchFamily="2" charset="-122"/>
                <a:ea typeface="华文细黑" pitchFamily="2" charset="-122"/>
              </a:rPr>
              <a:t>设备要求</a:t>
            </a:r>
            <a:endParaRPr lang="en-US" altLang="zh-CN" b="1" dirty="0" smtClean="0">
              <a:latin typeface="华文细黑" pitchFamily="2" charset="-122"/>
              <a:ea typeface="华文细黑" pitchFamily="2" charset="-122"/>
            </a:endParaRPr>
          </a:p>
          <a:p>
            <a:pPr>
              <a:lnSpc>
                <a:spcPct val="150000"/>
              </a:lnSpc>
            </a:pPr>
            <a:r>
              <a:rPr lang="zh-CN" altLang="en-US" b="1" dirty="0" smtClean="0">
                <a:latin typeface="华文细黑" pitchFamily="2" charset="-122"/>
                <a:ea typeface="华文细黑" pitchFamily="2" charset="-122"/>
              </a:rPr>
              <a:t>        需要</a:t>
            </a:r>
            <a:r>
              <a:rPr lang="zh-CN" altLang="en-US" b="1" dirty="0">
                <a:latin typeface="华文细黑" pitchFamily="2" charset="-122"/>
                <a:ea typeface="华文细黑" pitchFamily="2" charset="-122"/>
              </a:rPr>
              <a:t>安装有微信的移动设备</a:t>
            </a:r>
          </a:p>
          <a:p>
            <a:pPr>
              <a:lnSpc>
                <a:spcPct val="150000"/>
              </a:lnSpc>
            </a:pPr>
            <a:r>
              <a:rPr lang="zh-CN" altLang="en-US" b="1" dirty="0" smtClean="0">
                <a:latin typeface="华文细黑" pitchFamily="2" charset="-122"/>
                <a:ea typeface="华文细黑" pitchFamily="2" charset="-122"/>
              </a:rPr>
              <a:t>对</a:t>
            </a:r>
            <a:r>
              <a:rPr lang="zh-CN" altLang="en-US" b="1" dirty="0">
                <a:latin typeface="华文细黑" pitchFamily="2" charset="-122"/>
                <a:ea typeface="华文细黑" pitchFamily="2" charset="-122"/>
              </a:rPr>
              <a:t>用户的影响 </a:t>
            </a:r>
          </a:p>
          <a:p>
            <a:pPr>
              <a:lnSpc>
                <a:spcPct val="150000"/>
              </a:lnSpc>
            </a:pPr>
            <a:r>
              <a:rPr lang="zh-CN" altLang="en-US" b="1" dirty="0" smtClean="0">
                <a:latin typeface="华文细黑" pitchFamily="2" charset="-122"/>
                <a:ea typeface="华文细黑" pitchFamily="2" charset="-122"/>
              </a:rPr>
              <a:t>        需要</a:t>
            </a:r>
            <a:r>
              <a:rPr lang="zh-CN" altLang="en-US" b="1" dirty="0">
                <a:latin typeface="华文细黑" pitchFamily="2" charset="-122"/>
                <a:ea typeface="华文细黑" pitchFamily="2" charset="-122"/>
              </a:rPr>
              <a:t>用户进行微信认证 </a:t>
            </a:r>
          </a:p>
          <a:p>
            <a:pPr>
              <a:lnSpc>
                <a:spcPct val="150000"/>
              </a:lnSpc>
            </a:pPr>
            <a:r>
              <a:rPr lang="zh-CN" altLang="en-US" b="1" dirty="0" smtClean="0">
                <a:latin typeface="华文细黑" pitchFamily="2" charset="-122"/>
                <a:ea typeface="华文细黑" pitchFamily="2" charset="-122"/>
              </a:rPr>
              <a:t>开发环境 </a:t>
            </a:r>
            <a:endParaRPr lang="zh-CN" altLang="en-US" b="1" dirty="0">
              <a:latin typeface="华文细黑" pitchFamily="2" charset="-122"/>
              <a:ea typeface="华文细黑" pitchFamily="2" charset="-122"/>
            </a:endParaRPr>
          </a:p>
          <a:p>
            <a:pPr>
              <a:lnSpc>
                <a:spcPct val="150000"/>
              </a:lnSpc>
            </a:pPr>
            <a:r>
              <a:rPr lang="zh-CN" altLang="en-US" b="1" dirty="0" smtClean="0">
                <a:latin typeface="华文细黑" pitchFamily="2" charset="-122"/>
                <a:ea typeface="华文细黑" pitchFamily="2" charset="-122"/>
              </a:rPr>
              <a:t>        在</a:t>
            </a:r>
            <a:r>
              <a:rPr lang="zh-CN" altLang="en-US" b="1" dirty="0">
                <a:latin typeface="华文细黑" pitchFamily="2" charset="-122"/>
                <a:ea typeface="华文细黑" pitchFamily="2" charset="-122"/>
              </a:rPr>
              <a:t>微信开发者工具上</a:t>
            </a:r>
            <a:r>
              <a:rPr lang="zh-CN" altLang="en-US" b="1" dirty="0" smtClean="0">
                <a:latin typeface="华文细黑" pitchFamily="2" charset="-122"/>
                <a:ea typeface="华文细黑" pitchFamily="2" charset="-122"/>
              </a:rPr>
              <a:t>进行，主要用</a:t>
            </a:r>
            <a:r>
              <a:rPr lang="en-US" altLang="zh-CN" b="1" dirty="0" err="1" smtClean="0">
                <a:latin typeface="华文细黑" pitchFamily="2" charset="-122"/>
                <a:ea typeface="华文细黑" pitchFamily="2" charset="-122"/>
              </a:rPr>
              <a:t>js</a:t>
            </a:r>
            <a:r>
              <a:rPr lang="zh-CN" altLang="en-US" b="1" dirty="0" smtClean="0">
                <a:latin typeface="华文细黑" pitchFamily="2" charset="-122"/>
                <a:ea typeface="华文细黑" pitchFamily="2" charset="-122"/>
              </a:rPr>
              <a:t>和</a:t>
            </a:r>
            <a:r>
              <a:rPr lang="en-US" altLang="zh-CN" b="1" dirty="0" err="1" smtClean="0">
                <a:latin typeface="华文细黑" pitchFamily="2" charset="-122"/>
                <a:ea typeface="华文细黑" pitchFamily="2" charset="-122"/>
              </a:rPr>
              <a:t>wxml</a:t>
            </a:r>
            <a:r>
              <a:rPr lang="zh-CN" altLang="en-US" b="1" dirty="0" smtClean="0">
                <a:latin typeface="华文细黑" pitchFamily="2" charset="-122"/>
                <a:ea typeface="华文细黑" pitchFamily="2" charset="-122"/>
              </a:rPr>
              <a:t>进行编程 </a:t>
            </a:r>
            <a:endParaRPr lang="zh-CN" altLang="en-US" b="1" dirty="0">
              <a:latin typeface="华文细黑" pitchFamily="2" charset="-122"/>
              <a:ea typeface="华文细黑" pitchFamily="2" charset="-122"/>
            </a:endParaRPr>
          </a:p>
          <a:p>
            <a:pPr>
              <a:lnSpc>
                <a:spcPct val="150000"/>
              </a:lnSpc>
            </a:pPr>
            <a:r>
              <a:rPr lang="zh-CN" altLang="en-US" b="1" dirty="0" smtClean="0">
                <a:latin typeface="华文细黑" pitchFamily="2" charset="-122"/>
                <a:ea typeface="华文细黑" pitchFamily="2" charset="-122"/>
              </a:rPr>
              <a:t>经费支出 </a:t>
            </a:r>
            <a:endParaRPr lang="zh-CN" altLang="en-US" b="1" dirty="0">
              <a:latin typeface="华文细黑" pitchFamily="2" charset="-122"/>
              <a:ea typeface="华文细黑" pitchFamily="2" charset="-122"/>
            </a:endParaRPr>
          </a:p>
          <a:p>
            <a:pPr>
              <a:lnSpc>
                <a:spcPct val="150000"/>
              </a:lnSpc>
            </a:pPr>
            <a:r>
              <a:rPr lang="zh-CN" altLang="en-US" b="1" dirty="0" smtClean="0">
                <a:latin typeface="华文细黑" pitchFamily="2" charset="-122"/>
                <a:ea typeface="华文细黑" pitchFamily="2" charset="-122"/>
              </a:rPr>
              <a:t>        实现</a:t>
            </a:r>
            <a:r>
              <a:rPr lang="zh-CN" altLang="en-US" b="1" dirty="0">
                <a:latin typeface="华文细黑" pitchFamily="2" charset="-122"/>
                <a:ea typeface="华文细黑" pitchFamily="2" charset="-122"/>
              </a:rPr>
              <a:t>支付功能，需花</a:t>
            </a:r>
            <a:r>
              <a:rPr lang="en-US" altLang="zh-CN" b="1" dirty="0">
                <a:latin typeface="华文细黑" pitchFamily="2" charset="-122"/>
                <a:ea typeface="华文细黑" pitchFamily="2" charset="-122"/>
              </a:rPr>
              <a:t>300</a:t>
            </a:r>
            <a:r>
              <a:rPr lang="zh-CN" altLang="en-US" b="1" dirty="0">
                <a:latin typeface="华文细黑" pitchFamily="2" charset="-122"/>
                <a:ea typeface="华文细黑" pitchFamily="2" charset="-122"/>
              </a:rPr>
              <a:t>元进行微信</a:t>
            </a:r>
            <a:r>
              <a:rPr lang="zh-CN" altLang="en-US" b="1" dirty="0" smtClean="0">
                <a:latin typeface="华文细黑" pitchFamily="2" charset="-122"/>
                <a:ea typeface="华文细黑" pitchFamily="2" charset="-122"/>
              </a:rPr>
              <a:t>认证，同时进行小程序的商户认证；服务器数据库的购买，短信验证的服务费等</a:t>
            </a:r>
            <a:endParaRPr lang="en-US" altLang="zh-CN" b="1" dirty="0" smtClean="0">
              <a:latin typeface="华文细黑" pitchFamily="2" charset="-122"/>
              <a:ea typeface="华文细黑" pitchFamily="2" charset="-122"/>
            </a:endParaRPr>
          </a:p>
          <a:p>
            <a:pPr>
              <a:lnSpc>
                <a:spcPct val="150000"/>
              </a:lnSpc>
            </a:pPr>
            <a:endParaRPr lang="en-US" altLang="zh-CN" b="1" dirty="0">
              <a:latin typeface="华文细黑" pitchFamily="2" charset="-122"/>
              <a:ea typeface="华文细黑" pitchFamily="2" charset="-122"/>
            </a:endParaRPr>
          </a:p>
          <a:p>
            <a:pPr>
              <a:lnSpc>
                <a:spcPct val="150000"/>
              </a:lnSpc>
            </a:pPr>
            <a:r>
              <a:rPr lang="zh-CN" altLang="en-US" b="1" dirty="0">
                <a:latin typeface="华文细黑" pitchFamily="2" charset="-122"/>
                <a:ea typeface="华文细黑" pitchFamily="2" charset="-122"/>
              </a:rPr>
              <a:t>由技术可行性分析可得，本项目开发环境不难搭建，若根据项目计划进行学习和开发，定能在期望时间内完成。</a:t>
            </a:r>
          </a:p>
        </p:txBody>
      </p:sp>
    </p:spTree>
    <p:extLst>
      <p:ext uri="{BB962C8B-B14F-4D97-AF65-F5344CB8AC3E}">
        <p14:creationId xmlns:p14="http://schemas.microsoft.com/office/powerpoint/2010/main" val="232187361"/>
      </p:ext>
    </p:extLst>
  </p:cSld>
  <p:clrMapOvr>
    <a:masterClrMapping/>
  </p:clrMapOvr>
  <p:transition spd="slow">
    <p:circl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文本框 18"/>
          <p:cNvSpPr txBox="1">
            <a:spLocks noChangeArrowheads="1"/>
          </p:cNvSpPr>
          <p:nvPr/>
        </p:nvSpPr>
        <p:spPr bwMode="auto">
          <a:xfrm>
            <a:off x="4938713" y="3559175"/>
            <a:ext cx="2090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gn="ctr" eaLnBrk="1" hangingPunct="1">
              <a:lnSpc>
                <a:spcPct val="100000"/>
              </a:lnSpc>
              <a:spcBef>
                <a:spcPct val="0"/>
              </a:spcBef>
              <a:buFont typeface="Arial" pitchFamily="34" charset="0"/>
              <a:buNone/>
            </a:pPr>
            <a:r>
              <a:rPr lang="zh-CN" altLang="en-US" sz="2000" b="1" dirty="0" smtClean="0">
                <a:solidFill>
                  <a:srgbClr val="404040"/>
                </a:solidFill>
                <a:latin typeface="华文细黑" pitchFamily="2" charset="-122"/>
                <a:ea typeface="华文细黑" pitchFamily="2" charset="-122"/>
              </a:rPr>
              <a:t>需求分析</a:t>
            </a:r>
            <a:endParaRPr lang="zh-CN" altLang="zh-CN" sz="2000" b="1" dirty="0">
              <a:solidFill>
                <a:srgbClr val="404040"/>
              </a:solidFill>
              <a:latin typeface="华文细黑" pitchFamily="2" charset="-122"/>
              <a:ea typeface="华文细黑" pitchFamily="2" charset="-122"/>
            </a:endParaRPr>
          </a:p>
        </p:txBody>
      </p:sp>
      <p:sp>
        <p:nvSpPr>
          <p:cNvPr id="10243" name="矩形 1"/>
          <p:cNvSpPr>
            <a:spLocks noChangeArrowheads="1"/>
          </p:cNvSpPr>
          <p:nvPr/>
        </p:nvSpPr>
        <p:spPr bwMode="auto">
          <a:xfrm>
            <a:off x="5018088" y="2486025"/>
            <a:ext cx="1931987" cy="1004888"/>
          </a:xfrm>
          <a:prstGeom prst="rect">
            <a:avLst/>
          </a:prstGeom>
          <a:noFill/>
          <a:ln w="12700">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gn="ctr" eaLnBrk="1" hangingPunct="1">
              <a:lnSpc>
                <a:spcPct val="100000"/>
              </a:lnSpc>
              <a:spcBef>
                <a:spcPct val="0"/>
              </a:spcBef>
              <a:buFont typeface="Arial" pitchFamily="34" charset="0"/>
              <a:buNone/>
            </a:pPr>
            <a:endParaRPr lang="zh-CN" altLang="en-US" sz="1800">
              <a:solidFill>
                <a:srgbClr val="FFFFFF"/>
              </a:solidFill>
            </a:endParaRPr>
          </a:p>
        </p:txBody>
      </p:sp>
      <p:sp>
        <p:nvSpPr>
          <p:cNvPr id="10244" name="文本框 2"/>
          <p:cNvSpPr txBox="1">
            <a:spLocks noChangeArrowheads="1"/>
          </p:cNvSpPr>
          <p:nvPr/>
        </p:nvSpPr>
        <p:spPr bwMode="auto">
          <a:xfrm>
            <a:off x="5040313" y="2608263"/>
            <a:ext cx="19780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eaLnBrk="1" hangingPunct="1">
              <a:lnSpc>
                <a:spcPct val="100000"/>
              </a:lnSpc>
              <a:spcBef>
                <a:spcPct val="0"/>
              </a:spcBef>
              <a:buFont typeface="Arial" pitchFamily="34" charset="0"/>
              <a:buNone/>
            </a:pPr>
            <a:r>
              <a:rPr lang="en-US" altLang="zh-CN" sz="4800">
                <a:solidFill>
                  <a:srgbClr val="C00000"/>
                </a:solidFill>
                <a:latin typeface="微软雅黑" pitchFamily="34" charset="-122"/>
                <a:ea typeface="微软雅黑" pitchFamily="34" charset="-122"/>
              </a:rPr>
              <a:t>Part 3</a:t>
            </a:r>
            <a:endParaRPr lang="zh-CN" altLang="en-US" sz="4800">
              <a:solidFill>
                <a:srgbClr val="C00000"/>
              </a:solidFill>
              <a:latin typeface="微软雅黑" pitchFamily="34" charset="-122"/>
              <a:ea typeface="微软雅黑" pitchFamily="34" charset="-122"/>
            </a:endParaRPr>
          </a:p>
        </p:txBody>
      </p:sp>
    </p:spTree>
  </p:cSld>
  <p:clrMapOvr>
    <a:masterClrMapping/>
  </p:clrMapOvr>
  <p:transition spd="slow">
    <p:push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Box 3"/>
          <p:cNvSpPr txBox="1">
            <a:spLocks noChangeArrowheads="1"/>
          </p:cNvSpPr>
          <p:nvPr/>
        </p:nvSpPr>
        <p:spPr bwMode="auto">
          <a:xfrm>
            <a:off x="363538" y="363538"/>
            <a:ext cx="33877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anose="02010600030101010101" pitchFamily="2" charset="-122"/>
              </a:defRPr>
            </a:lvl1pPr>
            <a:lvl2pPr marL="742950" indent="-285750">
              <a:lnSpc>
                <a:spcPct val="90000"/>
              </a:lnSpc>
              <a:spcBef>
                <a:spcPts val="500"/>
              </a:spcBef>
              <a:buChar char="•"/>
              <a:defRPr sz="2400">
                <a:solidFill>
                  <a:schemeClr val="tx1"/>
                </a:solidFill>
                <a:latin typeface="DotumChe" charset="-127"/>
                <a:ea typeface="宋体" panose="02010600030101010101" pitchFamily="2" charset="-122"/>
              </a:defRPr>
            </a:lvl2pPr>
            <a:lvl3pPr marL="1143000" indent="-228600">
              <a:lnSpc>
                <a:spcPct val="90000"/>
              </a:lnSpc>
              <a:spcBef>
                <a:spcPts val="500"/>
              </a:spcBef>
              <a:buChar char="•"/>
              <a:defRPr sz="2000">
                <a:solidFill>
                  <a:schemeClr val="tx1"/>
                </a:solidFill>
                <a:latin typeface="DotumChe" charset="-127"/>
                <a:ea typeface="宋体" panose="02010600030101010101" pitchFamily="2" charset="-122"/>
              </a:defRPr>
            </a:lvl3pPr>
            <a:lvl4pPr marL="1600200" indent="-228600">
              <a:lnSpc>
                <a:spcPct val="90000"/>
              </a:lnSpc>
              <a:spcBef>
                <a:spcPts val="500"/>
              </a:spcBef>
              <a:buChar char="•"/>
              <a:defRPr>
                <a:solidFill>
                  <a:schemeClr val="tx1"/>
                </a:solidFill>
                <a:latin typeface="DotumChe" charset="-127"/>
                <a:ea typeface="宋体" panose="02010600030101010101" pitchFamily="2" charset="-122"/>
              </a:defRPr>
            </a:lvl4pPr>
            <a:lvl5pPr marL="2057400" indent="-228600">
              <a:lnSpc>
                <a:spcPct val="90000"/>
              </a:lnSpc>
              <a:spcBef>
                <a:spcPts val="500"/>
              </a:spcBef>
              <a:buChar char="•"/>
              <a:defRPr>
                <a:solidFill>
                  <a:schemeClr val="tx1"/>
                </a:solidFill>
                <a:latin typeface="DotumChe"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9pPr>
          </a:lstStyle>
          <a:p>
            <a:pPr>
              <a:lnSpc>
                <a:spcPct val="100000"/>
              </a:lnSpc>
              <a:spcBef>
                <a:spcPct val="0"/>
              </a:spcBef>
              <a:buFont typeface="Arial" panose="020B0604020202020204" pitchFamily="34" charset="0"/>
              <a:buNone/>
            </a:pPr>
            <a:r>
              <a:rPr lang="zh-CN" altLang="en-US" sz="2400" b="1" dirty="0" smtClean="0">
                <a:latin typeface="Calibri" panose="020F0502020204030204" pitchFamily="34" charset="0"/>
              </a:rPr>
              <a:t>用户反馈及修改</a:t>
            </a:r>
            <a:endParaRPr lang="zh-CN" altLang="en-US" sz="2400" b="1" dirty="0">
              <a:latin typeface="Calibri" panose="020F0502020204030204" pitchFamily="34" charset="0"/>
            </a:endParaRPr>
          </a:p>
        </p:txBody>
      </p:sp>
      <p:sp>
        <p:nvSpPr>
          <p:cNvPr id="31747" name="TextBox 1"/>
          <p:cNvSpPr txBox="1">
            <a:spLocks noChangeArrowheads="1"/>
          </p:cNvSpPr>
          <p:nvPr/>
        </p:nvSpPr>
        <p:spPr bwMode="auto">
          <a:xfrm>
            <a:off x="4451928" y="243465"/>
            <a:ext cx="7629237" cy="6478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DotumChe" charset="-127"/>
                <a:ea typeface="宋体" panose="02010600030101010101" pitchFamily="2" charset="-122"/>
              </a:defRPr>
            </a:lvl1pPr>
            <a:lvl2pPr marL="742950" indent="-285750">
              <a:lnSpc>
                <a:spcPct val="90000"/>
              </a:lnSpc>
              <a:spcBef>
                <a:spcPts val="500"/>
              </a:spcBef>
              <a:buChar char="•"/>
              <a:defRPr sz="2400">
                <a:solidFill>
                  <a:schemeClr val="tx1"/>
                </a:solidFill>
                <a:latin typeface="DotumChe" charset="-127"/>
                <a:ea typeface="宋体" panose="02010600030101010101" pitchFamily="2" charset="-122"/>
              </a:defRPr>
            </a:lvl2pPr>
            <a:lvl3pPr marL="1143000" indent="-228600">
              <a:lnSpc>
                <a:spcPct val="90000"/>
              </a:lnSpc>
              <a:spcBef>
                <a:spcPts val="500"/>
              </a:spcBef>
              <a:buChar char="•"/>
              <a:defRPr sz="2000">
                <a:solidFill>
                  <a:schemeClr val="tx1"/>
                </a:solidFill>
                <a:latin typeface="DotumChe" charset="-127"/>
                <a:ea typeface="宋体" panose="02010600030101010101" pitchFamily="2" charset="-122"/>
              </a:defRPr>
            </a:lvl3pPr>
            <a:lvl4pPr marL="1600200" indent="-228600">
              <a:lnSpc>
                <a:spcPct val="90000"/>
              </a:lnSpc>
              <a:spcBef>
                <a:spcPts val="500"/>
              </a:spcBef>
              <a:buChar char="•"/>
              <a:defRPr>
                <a:solidFill>
                  <a:schemeClr val="tx1"/>
                </a:solidFill>
                <a:latin typeface="DotumChe" charset="-127"/>
                <a:ea typeface="宋体" panose="02010600030101010101" pitchFamily="2" charset="-122"/>
              </a:defRPr>
            </a:lvl4pPr>
            <a:lvl5pPr marL="2057400" indent="-228600">
              <a:lnSpc>
                <a:spcPct val="90000"/>
              </a:lnSpc>
              <a:spcBef>
                <a:spcPts val="500"/>
              </a:spcBef>
              <a:buChar char="•"/>
              <a:defRPr>
                <a:solidFill>
                  <a:schemeClr val="tx1"/>
                </a:solidFill>
                <a:latin typeface="DotumChe"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9pPr>
          </a:lstStyle>
          <a:p>
            <a:pPr>
              <a:lnSpc>
                <a:spcPct val="150000"/>
              </a:lnSpc>
              <a:spcBef>
                <a:spcPct val="0"/>
              </a:spcBef>
              <a:buNone/>
            </a:pPr>
            <a:r>
              <a:rPr lang="zh-CN" altLang="en-US" sz="1800" b="1" dirty="0">
                <a:latin typeface="华文细黑" pitchFamily="2" charset="-122"/>
                <a:ea typeface="华文细黑" pitchFamily="2" charset="-122"/>
              </a:rPr>
              <a:t>主要用户：浙江大学城市学院的住校学生及各寝室楼的宿管员</a:t>
            </a:r>
            <a:endParaRPr lang="en-US" altLang="zh-CN" sz="1800" b="1" dirty="0">
              <a:latin typeface="华文细黑" pitchFamily="2" charset="-122"/>
              <a:ea typeface="华文细黑" pitchFamily="2" charset="-122"/>
            </a:endParaRPr>
          </a:p>
          <a:p>
            <a:pPr>
              <a:lnSpc>
                <a:spcPct val="150000"/>
              </a:lnSpc>
              <a:spcBef>
                <a:spcPct val="0"/>
              </a:spcBef>
              <a:buNone/>
            </a:pPr>
            <a:r>
              <a:rPr lang="en-US" altLang="zh-CN" sz="1800" b="1" dirty="0">
                <a:latin typeface="华文细黑" pitchFamily="2" charset="-122"/>
                <a:ea typeface="华文细黑" pitchFamily="2" charset="-122"/>
              </a:rPr>
              <a:t>                    </a:t>
            </a:r>
            <a:r>
              <a:rPr lang="zh-CN" altLang="en-US" sz="1800" b="1" dirty="0">
                <a:latin typeface="华文细黑" pitchFamily="2" charset="-122"/>
                <a:ea typeface="华文细黑" pitchFamily="2" charset="-122"/>
              </a:rPr>
              <a:t>用户代表（徐同学）</a:t>
            </a:r>
          </a:p>
          <a:p>
            <a:pPr>
              <a:lnSpc>
                <a:spcPct val="150000"/>
              </a:lnSpc>
              <a:spcBef>
                <a:spcPct val="0"/>
              </a:spcBef>
              <a:buNone/>
            </a:pPr>
            <a:r>
              <a:rPr lang="zh-CN" altLang="en-US" sz="1800" b="1" dirty="0">
                <a:latin typeface="华文细黑" pitchFamily="2" charset="-122"/>
                <a:ea typeface="华文细黑" pitchFamily="2" charset="-122"/>
              </a:rPr>
              <a:t>特殊用户：</a:t>
            </a:r>
            <a:r>
              <a:rPr lang="zh-CN" altLang="en-US" sz="1800" b="1" dirty="0" smtClean="0">
                <a:latin typeface="华文细黑" pitchFamily="2" charset="-122"/>
                <a:ea typeface="华文细黑" pitchFamily="2" charset="-122"/>
              </a:rPr>
              <a:t>杨老师</a:t>
            </a:r>
            <a:endParaRPr lang="en-US" altLang="zh-CN" sz="1800" b="1" dirty="0">
              <a:latin typeface="华文细黑" pitchFamily="2" charset="-122"/>
              <a:ea typeface="华文细黑" pitchFamily="2" charset="-122"/>
            </a:endParaRPr>
          </a:p>
          <a:p>
            <a:pPr>
              <a:lnSpc>
                <a:spcPct val="100000"/>
              </a:lnSpc>
              <a:buNone/>
            </a:pPr>
            <a:r>
              <a:rPr lang="zh-CN" altLang="en-US" sz="1800" b="1" dirty="0">
                <a:latin typeface="华文细黑" pitchFamily="2" charset="-122"/>
                <a:ea typeface="华文细黑" pitchFamily="2" charset="-122"/>
              </a:rPr>
              <a:t>在</a:t>
            </a:r>
            <a:r>
              <a:rPr lang="zh-CN" altLang="en-US" sz="1800" b="1" dirty="0">
                <a:latin typeface="华文细黑" pitchFamily="2" charset="-122"/>
                <a:ea typeface="华文细黑" pitchFamily="2" charset="-122"/>
              </a:rPr>
              <a:t>用户代表和杨老师的反馈</a:t>
            </a:r>
            <a:r>
              <a:rPr lang="zh-CN" altLang="en-US" sz="1800" b="1" dirty="0" smtClean="0">
                <a:latin typeface="华文细黑" pitchFamily="2" charset="-122"/>
                <a:ea typeface="华文细黑" pitchFamily="2" charset="-122"/>
              </a:rPr>
              <a:t>之下，在原来的基础上，改进了以下：</a:t>
            </a:r>
            <a:endParaRPr lang="en-US" altLang="zh-CN" sz="1800" b="1" dirty="0" smtClean="0">
              <a:latin typeface="华文细黑" pitchFamily="2" charset="-122"/>
              <a:ea typeface="华文细黑" pitchFamily="2" charset="-122"/>
            </a:endParaRPr>
          </a:p>
          <a:p>
            <a:pPr>
              <a:lnSpc>
                <a:spcPct val="100000"/>
              </a:lnSpc>
              <a:buNone/>
            </a:pPr>
            <a:r>
              <a:rPr lang="zh-CN" altLang="en-US" sz="1800" b="1" dirty="0" smtClean="0">
                <a:latin typeface="华文细黑" pitchFamily="2" charset="-122"/>
                <a:ea typeface="华文细黑" pitchFamily="2" charset="-122"/>
              </a:rPr>
              <a:t>通过精确查询进行寝室学生的信息查询；</a:t>
            </a:r>
            <a:endParaRPr lang="en-US" altLang="zh-CN" sz="1800" b="1" dirty="0">
              <a:latin typeface="华文细黑" pitchFamily="2" charset="-122"/>
              <a:ea typeface="华文细黑" pitchFamily="2" charset="-122"/>
            </a:endParaRPr>
          </a:p>
          <a:p>
            <a:pPr>
              <a:lnSpc>
                <a:spcPct val="100000"/>
              </a:lnSpc>
              <a:buNone/>
            </a:pPr>
            <a:r>
              <a:rPr lang="zh-CN" altLang="en-US" sz="1800" b="1" dirty="0">
                <a:latin typeface="华文细黑" pitchFamily="2" charset="-122"/>
                <a:ea typeface="华文细黑" pitchFamily="2" charset="-122"/>
              </a:rPr>
              <a:t>对界面进行了美化；</a:t>
            </a:r>
            <a:endParaRPr lang="en-US" altLang="zh-CN" sz="1800" b="1" dirty="0">
              <a:latin typeface="华文细黑" pitchFamily="2" charset="-122"/>
              <a:ea typeface="华文细黑" pitchFamily="2" charset="-122"/>
            </a:endParaRPr>
          </a:p>
          <a:p>
            <a:pPr>
              <a:lnSpc>
                <a:spcPct val="100000"/>
              </a:lnSpc>
              <a:buNone/>
            </a:pPr>
            <a:r>
              <a:rPr lang="zh-CN" altLang="en-US" sz="1800" b="1" dirty="0">
                <a:latin typeface="华文细黑" pitchFamily="2" charset="-122"/>
                <a:ea typeface="华文细黑" pitchFamily="2" charset="-122"/>
              </a:rPr>
              <a:t>修改</a:t>
            </a:r>
            <a:r>
              <a:rPr lang="zh-CN" altLang="en-US" sz="1800" b="1" dirty="0">
                <a:latin typeface="华文细黑" pitchFamily="2" charset="-122"/>
                <a:ea typeface="华文细黑" pitchFamily="2" charset="-122"/>
              </a:rPr>
              <a:t>了宿管端的模块名称</a:t>
            </a:r>
            <a:r>
              <a:rPr lang="zh-CN" altLang="en-US" sz="1800" b="1" dirty="0">
                <a:latin typeface="华文细黑" pitchFamily="2" charset="-122"/>
                <a:ea typeface="华文细黑" pitchFamily="2" charset="-122"/>
              </a:rPr>
              <a:t>；</a:t>
            </a:r>
            <a:endParaRPr lang="en-US" altLang="zh-CN" sz="1800" b="1" dirty="0">
              <a:latin typeface="华文细黑" pitchFamily="2" charset="-122"/>
              <a:ea typeface="华文细黑" pitchFamily="2" charset="-122"/>
            </a:endParaRPr>
          </a:p>
          <a:p>
            <a:pPr>
              <a:lnSpc>
                <a:spcPct val="100000"/>
              </a:lnSpc>
              <a:buNone/>
            </a:pPr>
            <a:r>
              <a:rPr lang="zh-CN" altLang="en-US" sz="1800" b="1" dirty="0">
                <a:latin typeface="华文细黑" pitchFamily="2" charset="-122"/>
                <a:ea typeface="华文细黑" pitchFamily="2" charset="-122"/>
              </a:rPr>
              <a:t>增加了</a:t>
            </a:r>
            <a:r>
              <a:rPr lang="zh-CN" altLang="en-US" sz="1800" b="1" dirty="0" smtClean="0">
                <a:latin typeface="华文细黑" pitchFamily="2" charset="-122"/>
                <a:ea typeface="华文细黑" pitchFamily="2" charset="-122"/>
              </a:rPr>
              <a:t>学生、宿管查询</a:t>
            </a:r>
            <a:r>
              <a:rPr lang="zh-CN" altLang="en-US" sz="1800" b="1" dirty="0">
                <a:latin typeface="华文细黑" pitchFamily="2" charset="-122"/>
                <a:ea typeface="华文细黑" pitchFamily="2" charset="-122"/>
              </a:rPr>
              <a:t>历史订单的功能，并加入了多条件查询以及精确查询功能</a:t>
            </a:r>
            <a:r>
              <a:rPr lang="zh-CN" altLang="en-US" sz="1800" b="1" dirty="0">
                <a:latin typeface="华文细黑" pitchFamily="2" charset="-122"/>
                <a:ea typeface="华文细黑" pitchFamily="2" charset="-122"/>
              </a:rPr>
              <a:t>；</a:t>
            </a:r>
            <a:endParaRPr lang="en-US" altLang="zh-CN" sz="1800" b="1" dirty="0">
              <a:latin typeface="华文细黑" pitchFamily="2" charset="-122"/>
              <a:ea typeface="华文细黑" pitchFamily="2" charset="-122"/>
            </a:endParaRPr>
          </a:p>
          <a:p>
            <a:pPr>
              <a:lnSpc>
                <a:spcPct val="100000"/>
              </a:lnSpc>
              <a:buNone/>
            </a:pPr>
            <a:r>
              <a:rPr lang="zh-CN" altLang="en-US" sz="1800" b="1" dirty="0">
                <a:latin typeface="华文细黑" pitchFamily="2" charset="-122"/>
                <a:ea typeface="华文细黑" pitchFamily="2" charset="-122"/>
              </a:rPr>
              <a:t>改进</a:t>
            </a:r>
            <a:r>
              <a:rPr lang="zh-CN" altLang="en-US" sz="1800" b="1" dirty="0">
                <a:latin typeface="华文细黑" pitchFamily="2" charset="-122"/>
                <a:ea typeface="华文细黑" pitchFamily="2" charset="-122"/>
              </a:rPr>
              <a:t>了注册功能，改进后的注册只需要输入学</a:t>
            </a:r>
            <a:r>
              <a:rPr lang="zh-CN" altLang="en-US" sz="1800" b="1" dirty="0">
                <a:latin typeface="华文细黑" pitchFamily="2" charset="-122"/>
                <a:ea typeface="华文细黑" pitchFamily="2" charset="-122"/>
              </a:rPr>
              <a:t>号密码和</a:t>
            </a:r>
            <a:r>
              <a:rPr lang="zh-CN" altLang="en-US" sz="1800" b="1" dirty="0">
                <a:latin typeface="华文细黑" pitchFamily="2" charset="-122"/>
                <a:ea typeface="华文细黑" pitchFamily="2" charset="-122"/>
              </a:rPr>
              <a:t>短信验证</a:t>
            </a:r>
            <a:r>
              <a:rPr lang="zh-CN" altLang="en-US" sz="1800" b="1" dirty="0">
                <a:latin typeface="华文细黑" pitchFamily="2" charset="-122"/>
                <a:ea typeface="华文细黑" pitchFamily="2" charset="-122"/>
              </a:rPr>
              <a:t>；</a:t>
            </a:r>
            <a:endParaRPr lang="en-US" altLang="zh-CN" sz="1800" b="1" dirty="0">
              <a:latin typeface="华文细黑" pitchFamily="2" charset="-122"/>
              <a:ea typeface="华文细黑" pitchFamily="2" charset="-122"/>
            </a:endParaRPr>
          </a:p>
          <a:p>
            <a:pPr>
              <a:lnSpc>
                <a:spcPct val="100000"/>
              </a:lnSpc>
              <a:buNone/>
            </a:pPr>
            <a:r>
              <a:rPr lang="zh-CN" altLang="en-US" sz="1800" b="1" dirty="0">
                <a:latin typeface="华文细黑" pitchFamily="2" charset="-122"/>
                <a:ea typeface="华文细黑" pitchFamily="2" charset="-122"/>
              </a:rPr>
              <a:t>改变</a:t>
            </a:r>
            <a:r>
              <a:rPr lang="zh-CN" altLang="en-US" sz="1800" b="1" dirty="0">
                <a:latin typeface="华文细黑" pitchFamily="2" charset="-122"/>
                <a:ea typeface="华文细黑" pitchFamily="2" charset="-122"/>
              </a:rPr>
              <a:t>了宿管端对水电费端的权限</a:t>
            </a:r>
            <a:r>
              <a:rPr lang="zh-CN" altLang="en-US" sz="1800" b="1" dirty="0">
                <a:latin typeface="华文细黑" pitchFamily="2" charset="-122"/>
                <a:ea typeface="华文细黑" pitchFamily="2" charset="-122"/>
              </a:rPr>
              <a:t>；</a:t>
            </a:r>
            <a:endParaRPr lang="en-US" altLang="zh-CN" sz="1800" b="1" dirty="0">
              <a:latin typeface="华文细黑" pitchFamily="2" charset="-122"/>
              <a:ea typeface="华文细黑" pitchFamily="2" charset="-122"/>
            </a:endParaRPr>
          </a:p>
          <a:p>
            <a:pPr>
              <a:lnSpc>
                <a:spcPct val="100000"/>
              </a:lnSpc>
              <a:buNone/>
            </a:pPr>
            <a:r>
              <a:rPr lang="zh-CN" altLang="en-US" sz="1800" b="1" dirty="0">
                <a:latin typeface="华文细黑" pitchFamily="2" charset="-122"/>
                <a:ea typeface="华文细黑" pitchFamily="2" charset="-122"/>
              </a:rPr>
              <a:t>增加了宿管用多</a:t>
            </a:r>
            <a:r>
              <a:rPr lang="zh-CN" altLang="en-US" sz="1800" b="1" dirty="0">
                <a:latin typeface="华文细黑" pitchFamily="2" charset="-122"/>
                <a:ea typeface="华文细黑" pitchFamily="2" charset="-122"/>
              </a:rPr>
              <a:t>列选择</a:t>
            </a:r>
            <a:r>
              <a:rPr lang="zh-CN" altLang="en-US" sz="1800" b="1" dirty="0">
                <a:latin typeface="华文细黑" pitchFamily="2" charset="-122"/>
                <a:ea typeface="华文细黑" pitchFamily="2" charset="-122"/>
              </a:rPr>
              <a:t>器查询相关</a:t>
            </a:r>
            <a:r>
              <a:rPr lang="zh-CN" altLang="en-US" sz="1800" b="1" dirty="0" smtClean="0">
                <a:latin typeface="华文细黑" pitchFamily="2" charset="-122"/>
                <a:ea typeface="华文细黑" pitchFamily="2" charset="-122"/>
              </a:rPr>
              <a:t>订单、报修通知的</a:t>
            </a:r>
            <a:r>
              <a:rPr lang="zh-CN" altLang="en-US" sz="1800" b="1" dirty="0">
                <a:latin typeface="华文细黑" pitchFamily="2" charset="-122"/>
                <a:ea typeface="华文细黑" pitchFamily="2" charset="-122"/>
              </a:rPr>
              <a:t>功能</a:t>
            </a:r>
            <a:endParaRPr lang="en-US" altLang="zh-CN" sz="1800" b="1" dirty="0">
              <a:latin typeface="华文细黑" pitchFamily="2" charset="-122"/>
              <a:ea typeface="华文细黑" pitchFamily="2" charset="-122"/>
            </a:endParaRPr>
          </a:p>
          <a:p>
            <a:pPr>
              <a:lnSpc>
                <a:spcPct val="100000"/>
              </a:lnSpc>
              <a:buNone/>
            </a:pPr>
            <a:r>
              <a:rPr lang="zh-CN" altLang="en-US" sz="1800" b="1" dirty="0">
                <a:latin typeface="华文细黑" pitchFamily="2" charset="-122"/>
                <a:ea typeface="华文细黑" pitchFamily="2" charset="-122"/>
              </a:rPr>
              <a:t>改变</a:t>
            </a:r>
            <a:r>
              <a:rPr lang="zh-CN" altLang="en-US" sz="1800" b="1" dirty="0" smtClean="0">
                <a:latin typeface="华文细黑" pitchFamily="2" charset="-122"/>
                <a:ea typeface="华文细黑" pitchFamily="2" charset="-122"/>
              </a:rPr>
              <a:t>了重要通知的接受权限，即本楼学生只能收到本楼宿管收到的通知；</a:t>
            </a:r>
            <a:endParaRPr lang="en-US" altLang="zh-CN" sz="1800" b="1" dirty="0">
              <a:latin typeface="华文细黑" pitchFamily="2" charset="-122"/>
              <a:ea typeface="华文细黑" pitchFamily="2" charset="-122"/>
            </a:endParaRPr>
          </a:p>
          <a:p>
            <a:pPr>
              <a:lnSpc>
                <a:spcPct val="100000"/>
              </a:lnSpc>
              <a:buNone/>
            </a:pPr>
            <a:r>
              <a:rPr lang="zh-CN" altLang="en-US" sz="1800" b="1" dirty="0">
                <a:latin typeface="华文细黑" pitchFamily="2" charset="-122"/>
                <a:ea typeface="华文细黑" pitchFamily="2" charset="-122"/>
              </a:rPr>
              <a:t>增加了忘记</a:t>
            </a:r>
            <a:r>
              <a:rPr lang="zh-CN" altLang="en-US" sz="1800" b="1" dirty="0" smtClean="0">
                <a:latin typeface="华文细黑" pitchFamily="2" charset="-122"/>
                <a:ea typeface="华文细黑" pitchFamily="2" charset="-122"/>
              </a:rPr>
              <a:t>密码通过邮箱验证重置密码功能；</a:t>
            </a:r>
            <a:endParaRPr lang="en-US" altLang="zh-CN" sz="1800" b="1" dirty="0" smtClean="0">
              <a:latin typeface="华文细黑" pitchFamily="2" charset="-122"/>
              <a:ea typeface="华文细黑" pitchFamily="2" charset="-122"/>
            </a:endParaRPr>
          </a:p>
          <a:p>
            <a:pPr>
              <a:lnSpc>
                <a:spcPct val="100000"/>
              </a:lnSpc>
              <a:buNone/>
            </a:pPr>
            <a:r>
              <a:rPr lang="zh-CN" altLang="en-US" sz="1800" b="1" dirty="0" smtClean="0">
                <a:latin typeface="华文细黑" pitchFamily="2" charset="-122"/>
                <a:ea typeface="华文细黑" pitchFamily="2" charset="-122"/>
              </a:rPr>
              <a:t>记住上次登录的账号密码；</a:t>
            </a:r>
            <a:endParaRPr lang="en-US" altLang="zh-CN" sz="1800" b="1" dirty="0">
              <a:latin typeface="华文细黑" pitchFamily="2" charset="-122"/>
              <a:ea typeface="华文细黑" pitchFamily="2" charset="-122"/>
            </a:endParaRPr>
          </a:p>
          <a:p>
            <a:pPr>
              <a:lnSpc>
                <a:spcPct val="100000"/>
              </a:lnSpc>
              <a:buNone/>
            </a:pPr>
            <a:r>
              <a:rPr lang="zh-CN" altLang="en-US" sz="1800" b="1" dirty="0">
                <a:latin typeface="华文细黑" pitchFamily="2" charset="-122"/>
                <a:ea typeface="华文细黑" pitchFamily="2" charset="-122"/>
              </a:rPr>
              <a:t>与微信公众号相关联等等</a:t>
            </a:r>
            <a:endParaRPr lang="en-US" altLang="zh-CN" sz="1800" b="1" dirty="0">
              <a:latin typeface="华文细黑" pitchFamily="2" charset="-122"/>
              <a:ea typeface="华文细黑" pitchFamily="2" charset="-122"/>
            </a:endParaRPr>
          </a:p>
        </p:txBody>
      </p:sp>
      <p:pic>
        <p:nvPicPr>
          <p:cNvPr id="3" name="图片 2"/>
          <p:cNvPicPr>
            <a:picLocks noChangeAspect="1"/>
          </p:cNvPicPr>
          <p:nvPr/>
        </p:nvPicPr>
        <p:blipFill>
          <a:blip r:embed="rId2"/>
          <a:stretch>
            <a:fillRect/>
          </a:stretch>
        </p:blipFill>
        <p:spPr>
          <a:xfrm>
            <a:off x="1071418" y="938013"/>
            <a:ext cx="2972377" cy="5297543"/>
          </a:xfrm>
          <a:prstGeom prst="rect">
            <a:avLst/>
          </a:prstGeom>
        </p:spPr>
      </p:pic>
    </p:spTree>
    <p:extLst>
      <p:ext uri="{BB962C8B-B14F-4D97-AF65-F5344CB8AC3E}">
        <p14:creationId xmlns:p14="http://schemas.microsoft.com/office/powerpoint/2010/main" val="2144260553"/>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3"/>
          <p:cNvSpPr txBox="1">
            <a:spLocks noChangeArrowheads="1"/>
          </p:cNvSpPr>
          <p:nvPr/>
        </p:nvSpPr>
        <p:spPr bwMode="auto">
          <a:xfrm>
            <a:off x="363538" y="376383"/>
            <a:ext cx="109267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None/>
            </a:pPr>
            <a:r>
              <a:rPr lang="en-US" altLang="zh-CN" sz="2400" b="1" dirty="0" smtClean="0">
                <a:latin typeface="Calibri" pitchFamily="34" charset="0"/>
              </a:rPr>
              <a:t>Part3 </a:t>
            </a:r>
            <a:r>
              <a:rPr lang="zh-CN" altLang="en-US" sz="2400" b="1" dirty="0" smtClean="0">
                <a:latin typeface="Calibri" pitchFamily="34" charset="0"/>
              </a:rPr>
              <a:t>界面原型</a:t>
            </a:r>
            <a:endParaRPr lang="zh-CN" altLang="en-US" sz="2400" b="1" dirty="0">
              <a:latin typeface="Calibri" pitchFamily="34" charset="0"/>
            </a:endParaRPr>
          </a:p>
        </p:txBody>
      </p:sp>
      <p:sp>
        <p:nvSpPr>
          <p:cNvPr id="12291"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endParaRPr lang="zh-CN" altLang="en-US" sz="1800">
              <a:latin typeface="Calibri" pitchFamily="34" charset="0"/>
            </a:endParaRPr>
          </a:p>
        </p:txBody>
      </p:sp>
      <p:sp>
        <p:nvSpPr>
          <p:cNvPr id="4" name="文本框 3"/>
          <p:cNvSpPr txBox="1"/>
          <p:nvPr/>
        </p:nvSpPr>
        <p:spPr>
          <a:xfrm>
            <a:off x="7749309" y="3128168"/>
            <a:ext cx="3676073" cy="460382"/>
          </a:xfrm>
          <a:prstGeom prst="rect">
            <a:avLst/>
          </a:prstGeom>
          <a:noFill/>
        </p:spPr>
        <p:txBody>
          <a:bodyPr wrap="square" rtlCol="0">
            <a:spAutoFit/>
          </a:bodyPr>
          <a:lstStyle/>
          <a:p>
            <a:pPr>
              <a:lnSpc>
                <a:spcPct val="150000"/>
              </a:lnSpc>
            </a:pPr>
            <a:r>
              <a:rPr lang="zh-CN" altLang="en-US" b="1" dirty="0" smtClean="0"/>
              <a:t>详见稍后小程序演示阶段</a:t>
            </a:r>
            <a:endParaRPr lang="en-US" altLang="zh-CN" b="1" dirty="0" smtClean="0"/>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9304" y="1012767"/>
            <a:ext cx="2888230" cy="5151566"/>
          </a:xfrm>
          <a:prstGeom prst="rect">
            <a:avLst/>
          </a:prstGeom>
        </p:spPr>
      </p:pic>
      <p:pic>
        <p:nvPicPr>
          <p:cNvPr id="10" name="图片 9"/>
          <p:cNvPicPr>
            <a:picLocks noChangeAspect="1"/>
          </p:cNvPicPr>
          <p:nvPr/>
        </p:nvPicPr>
        <p:blipFill>
          <a:blip r:embed="rId3"/>
          <a:stretch>
            <a:fillRect/>
          </a:stretch>
        </p:blipFill>
        <p:spPr>
          <a:xfrm>
            <a:off x="854112" y="1012767"/>
            <a:ext cx="2908759" cy="5151566"/>
          </a:xfrm>
          <a:prstGeom prst="rect">
            <a:avLst/>
          </a:prstGeom>
        </p:spPr>
      </p:pic>
    </p:spTree>
    <p:extLst>
      <p:ext uri="{BB962C8B-B14F-4D97-AF65-F5344CB8AC3E}">
        <p14:creationId xmlns:p14="http://schemas.microsoft.com/office/powerpoint/2010/main" val="2410184726"/>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3"/>
          <p:cNvSpPr txBox="1">
            <a:spLocks noChangeArrowheads="1"/>
          </p:cNvSpPr>
          <p:nvPr/>
        </p:nvSpPr>
        <p:spPr bwMode="auto">
          <a:xfrm>
            <a:off x="363538" y="363538"/>
            <a:ext cx="34623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anose="02010600030101010101" pitchFamily="2" charset="-122"/>
              </a:defRPr>
            </a:lvl1pPr>
            <a:lvl2pPr marL="742950" indent="-285750">
              <a:lnSpc>
                <a:spcPct val="90000"/>
              </a:lnSpc>
              <a:spcBef>
                <a:spcPts val="500"/>
              </a:spcBef>
              <a:buChar char="•"/>
              <a:defRPr sz="2400">
                <a:solidFill>
                  <a:schemeClr val="tx1"/>
                </a:solidFill>
                <a:latin typeface="DotumChe" charset="-127"/>
                <a:ea typeface="宋体" panose="02010600030101010101" pitchFamily="2" charset="-122"/>
              </a:defRPr>
            </a:lvl2pPr>
            <a:lvl3pPr marL="1143000" indent="-228600">
              <a:lnSpc>
                <a:spcPct val="90000"/>
              </a:lnSpc>
              <a:spcBef>
                <a:spcPts val="500"/>
              </a:spcBef>
              <a:buChar char="•"/>
              <a:defRPr sz="2000">
                <a:solidFill>
                  <a:schemeClr val="tx1"/>
                </a:solidFill>
                <a:latin typeface="DotumChe" charset="-127"/>
                <a:ea typeface="宋体" panose="02010600030101010101" pitchFamily="2" charset="-122"/>
              </a:defRPr>
            </a:lvl3pPr>
            <a:lvl4pPr marL="1600200" indent="-228600">
              <a:lnSpc>
                <a:spcPct val="90000"/>
              </a:lnSpc>
              <a:spcBef>
                <a:spcPts val="500"/>
              </a:spcBef>
              <a:buChar char="•"/>
              <a:defRPr>
                <a:solidFill>
                  <a:schemeClr val="tx1"/>
                </a:solidFill>
                <a:latin typeface="DotumChe" charset="-127"/>
                <a:ea typeface="宋体" panose="02010600030101010101" pitchFamily="2" charset="-122"/>
              </a:defRPr>
            </a:lvl4pPr>
            <a:lvl5pPr marL="2057400" indent="-228600">
              <a:lnSpc>
                <a:spcPct val="90000"/>
              </a:lnSpc>
              <a:spcBef>
                <a:spcPts val="500"/>
              </a:spcBef>
              <a:buChar char="•"/>
              <a:defRPr>
                <a:solidFill>
                  <a:schemeClr val="tx1"/>
                </a:solidFill>
                <a:latin typeface="DotumChe"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9pPr>
          </a:lstStyle>
          <a:p>
            <a:pPr>
              <a:lnSpc>
                <a:spcPct val="100000"/>
              </a:lnSpc>
              <a:spcBef>
                <a:spcPct val="0"/>
              </a:spcBef>
              <a:buFont typeface="Arial" panose="020B0604020202020204" pitchFamily="34" charset="0"/>
              <a:buNone/>
            </a:pPr>
            <a:r>
              <a:rPr lang="en-US" altLang="zh-CN" sz="2400" b="1" dirty="0" smtClean="0">
                <a:latin typeface="Calibri" panose="020F0502020204030204" pitchFamily="34" charset="0"/>
              </a:rPr>
              <a:t>Part3  </a:t>
            </a:r>
            <a:r>
              <a:rPr lang="zh-CN" altLang="en-US" sz="2400" b="1" dirty="0" smtClean="0">
                <a:latin typeface="Calibri" panose="020F0502020204030204" pitchFamily="34" charset="0"/>
              </a:rPr>
              <a:t>功能需求</a:t>
            </a:r>
            <a:endParaRPr lang="zh-CN" altLang="en-US" sz="2400" b="1" dirty="0">
              <a:latin typeface="Calibri" panose="020F0502020204030204" pitchFamily="34" charset="0"/>
            </a:endParaRPr>
          </a:p>
        </p:txBody>
      </p:sp>
      <p:sp>
        <p:nvSpPr>
          <p:cNvPr id="11267" name="TextBox 5"/>
          <p:cNvSpPr txBox="1">
            <a:spLocks noChangeArrowheads="1"/>
          </p:cNvSpPr>
          <p:nvPr/>
        </p:nvSpPr>
        <p:spPr bwMode="auto">
          <a:xfrm>
            <a:off x="1911352" y="2069813"/>
            <a:ext cx="7986713" cy="1703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anose="02010600030101010101" pitchFamily="2" charset="-122"/>
              </a:defRPr>
            </a:lvl1pPr>
            <a:lvl2pPr marL="742950" indent="-285750">
              <a:lnSpc>
                <a:spcPct val="90000"/>
              </a:lnSpc>
              <a:spcBef>
                <a:spcPts val="500"/>
              </a:spcBef>
              <a:buChar char="•"/>
              <a:defRPr sz="2400">
                <a:solidFill>
                  <a:schemeClr val="tx1"/>
                </a:solidFill>
                <a:latin typeface="DotumChe" charset="-127"/>
                <a:ea typeface="宋体" panose="02010600030101010101" pitchFamily="2" charset="-122"/>
              </a:defRPr>
            </a:lvl2pPr>
            <a:lvl3pPr marL="1143000" indent="-228600">
              <a:lnSpc>
                <a:spcPct val="90000"/>
              </a:lnSpc>
              <a:spcBef>
                <a:spcPts val="500"/>
              </a:spcBef>
              <a:buChar char="•"/>
              <a:defRPr sz="2000">
                <a:solidFill>
                  <a:schemeClr val="tx1"/>
                </a:solidFill>
                <a:latin typeface="DotumChe" charset="-127"/>
                <a:ea typeface="宋体" panose="02010600030101010101" pitchFamily="2" charset="-122"/>
              </a:defRPr>
            </a:lvl3pPr>
            <a:lvl4pPr marL="1600200" indent="-228600">
              <a:lnSpc>
                <a:spcPct val="90000"/>
              </a:lnSpc>
              <a:spcBef>
                <a:spcPts val="500"/>
              </a:spcBef>
              <a:buChar char="•"/>
              <a:defRPr>
                <a:solidFill>
                  <a:schemeClr val="tx1"/>
                </a:solidFill>
                <a:latin typeface="DotumChe" charset="-127"/>
                <a:ea typeface="宋体" panose="02010600030101010101" pitchFamily="2" charset="-122"/>
              </a:defRPr>
            </a:lvl4pPr>
            <a:lvl5pPr marL="2057400" indent="-228600">
              <a:lnSpc>
                <a:spcPct val="90000"/>
              </a:lnSpc>
              <a:spcBef>
                <a:spcPts val="500"/>
              </a:spcBef>
              <a:buChar char="•"/>
              <a:defRPr>
                <a:solidFill>
                  <a:schemeClr val="tx1"/>
                </a:solidFill>
                <a:latin typeface="DotumChe"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9pPr>
          </a:lstStyle>
          <a:p>
            <a:pPr>
              <a:lnSpc>
                <a:spcPct val="150000"/>
              </a:lnSpc>
              <a:spcBef>
                <a:spcPct val="0"/>
              </a:spcBef>
              <a:buNone/>
            </a:pPr>
            <a:r>
              <a:rPr lang="zh-CN" altLang="en-US" sz="1800" b="1" dirty="0" smtClean="0">
                <a:latin typeface="华文细黑" pitchFamily="2" charset="-122"/>
                <a:ea typeface="华文细黑" pitchFamily="2" charset="-122"/>
              </a:rPr>
              <a:t>        小</a:t>
            </a:r>
            <a:r>
              <a:rPr lang="zh-CN" altLang="en-US" sz="1800" b="1" dirty="0">
                <a:latin typeface="华文细黑" pitchFamily="2" charset="-122"/>
                <a:ea typeface="华文细黑" pitchFamily="2" charset="-122"/>
              </a:rPr>
              <a:t>程序将分为以下四大模块：前端信息聚集和检索模块，用户模块，管理员模块，信息库模块。前端信息聚集和检索模块是程序的核心模块，实现了相应的功能与服务之间的跳转；用户模块和管理员模块对信息拥有不同的权限；信息库模块更新和存放程序将会用到的数据</a:t>
            </a:r>
          </a:p>
        </p:txBody>
      </p:sp>
    </p:spTree>
    <p:extLst>
      <p:ext uri="{BB962C8B-B14F-4D97-AF65-F5344CB8AC3E}">
        <p14:creationId xmlns:p14="http://schemas.microsoft.com/office/powerpoint/2010/main" val="1965029735"/>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3"/>
          <p:cNvSpPr txBox="1">
            <a:spLocks noChangeArrowheads="1"/>
          </p:cNvSpPr>
          <p:nvPr/>
        </p:nvSpPr>
        <p:spPr bwMode="auto">
          <a:xfrm>
            <a:off x="363538" y="363538"/>
            <a:ext cx="34623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anose="02010600030101010101" pitchFamily="2" charset="-122"/>
              </a:defRPr>
            </a:lvl1pPr>
            <a:lvl2pPr marL="742950" indent="-285750">
              <a:lnSpc>
                <a:spcPct val="90000"/>
              </a:lnSpc>
              <a:spcBef>
                <a:spcPts val="500"/>
              </a:spcBef>
              <a:buChar char="•"/>
              <a:defRPr sz="2400">
                <a:solidFill>
                  <a:schemeClr val="tx1"/>
                </a:solidFill>
                <a:latin typeface="DotumChe" charset="-127"/>
                <a:ea typeface="宋体" panose="02010600030101010101" pitchFamily="2" charset="-122"/>
              </a:defRPr>
            </a:lvl2pPr>
            <a:lvl3pPr marL="1143000" indent="-228600">
              <a:lnSpc>
                <a:spcPct val="90000"/>
              </a:lnSpc>
              <a:spcBef>
                <a:spcPts val="500"/>
              </a:spcBef>
              <a:buChar char="•"/>
              <a:defRPr sz="2000">
                <a:solidFill>
                  <a:schemeClr val="tx1"/>
                </a:solidFill>
                <a:latin typeface="DotumChe" charset="-127"/>
                <a:ea typeface="宋体" panose="02010600030101010101" pitchFamily="2" charset="-122"/>
              </a:defRPr>
            </a:lvl3pPr>
            <a:lvl4pPr marL="1600200" indent="-228600">
              <a:lnSpc>
                <a:spcPct val="90000"/>
              </a:lnSpc>
              <a:spcBef>
                <a:spcPts val="500"/>
              </a:spcBef>
              <a:buChar char="•"/>
              <a:defRPr>
                <a:solidFill>
                  <a:schemeClr val="tx1"/>
                </a:solidFill>
                <a:latin typeface="DotumChe" charset="-127"/>
                <a:ea typeface="宋体" panose="02010600030101010101" pitchFamily="2" charset="-122"/>
              </a:defRPr>
            </a:lvl4pPr>
            <a:lvl5pPr marL="2057400" indent="-228600">
              <a:lnSpc>
                <a:spcPct val="90000"/>
              </a:lnSpc>
              <a:spcBef>
                <a:spcPts val="500"/>
              </a:spcBef>
              <a:buChar char="•"/>
              <a:defRPr>
                <a:solidFill>
                  <a:schemeClr val="tx1"/>
                </a:solidFill>
                <a:latin typeface="DotumChe"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9pPr>
          </a:lstStyle>
          <a:p>
            <a:pPr>
              <a:lnSpc>
                <a:spcPct val="100000"/>
              </a:lnSpc>
              <a:spcBef>
                <a:spcPct val="0"/>
              </a:spcBef>
              <a:buFont typeface="Arial" panose="020B0604020202020204" pitchFamily="34" charset="0"/>
              <a:buNone/>
            </a:pPr>
            <a:r>
              <a:rPr lang="en-US" altLang="zh-CN" sz="2400" b="1" dirty="0" smtClean="0">
                <a:latin typeface="Calibri" panose="020F0502020204030204" pitchFamily="34" charset="0"/>
              </a:rPr>
              <a:t>Part3  </a:t>
            </a:r>
            <a:r>
              <a:rPr lang="zh-CN" altLang="en-US" sz="2400" b="1" dirty="0" smtClean="0">
                <a:latin typeface="Calibri" panose="020F0502020204030204" pitchFamily="34" charset="0"/>
              </a:rPr>
              <a:t>数据字典</a:t>
            </a:r>
            <a:endParaRPr lang="zh-CN" altLang="en-US" sz="2400" b="1" dirty="0">
              <a:latin typeface="Calibri" panose="020F0502020204030204" pitchFamily="34" charset="0"/>
            </a:endParaRPr>
          </a:p>
        </p:txBody>
      </p:sp>
      <p:sp>
        <p:nvSpPr>
          <p:cNvPr id="5" name="矩形 4"/>
          <p:cNvSpPr/>
          <p:nvPr/>
        </p:nvSpPr>
        <p:spPr>
          <a:xfrm>
            <a:off x="107950" y="-1207760"/>
            <a:ext cx="5257800" cy="1184910"/>
          </a:xfrm>
          <a:prstGeom prst="rect">
            <a:avLst/>
          </a:prstGeom>
          <a:noFill/>
          <a:ln>
            <a:noFill/>
          </a:ln>
        </p:spPr>
      </p:sp>
      <p:sp>
        <p:nvSpPr>
          <p:cNvPr id="6" name="矩形 5"/>
          <p:cNvSpPr>
            <a:spLocks noChangeArrowheads="1"/>
          </p:cNvSpPr>
          <p:nvPr/>
        </p:nvSpPr>
        <p:spPr bwMode="auto">
          <a:xfrm>
            <a:off x="850323" y="1315876"/>
            <a:ext cx="5016500" cy="1066801"/>
          </a:xfrm>
          <a:prstGeom prst="rect">
            <a:avLst/>
          </a:prstGeom>
          <a:solidFill>
            <a:srgbClr val="FFFFFF"/>
          </a:solidFill>
          <a:ln w="9525" cmpd="sng">
            <a:solidFill>
              <a:srgbClr val="000000"/>
            </a:solidFill>
            <a:miter lim="800000"/>
            <a:headEnd/>
            <a:tailEnd/>
          </a:ln>
        </p:spPr>
        <p:txBody>
          <a:bodyPr rot="0" vert="horz" wrap="square" lIns="91440" tIns="45720" rIns="91440" bIns="45720" anchor="t" anchorCtr="0" upright="1">
            <a:noAutofit/>
          </a:bodyPr>
          <a:lstStyle/>
          <a:p>
            <a:pPr algn="just">
              <a:spcAft>
                <a:spcPts val="0"/>
              </a:spcAft>
            </a:pPr>
            <a:r>
              <a:rPr lang="zh-CN" sz="1050" kern="100" dirty="0">
                <a:effectLst/>
                <a:latin typeface="Times New Roman" panose="02020603050405020304" pitchFamily="18" charset="0"/>
                <a:ea typeface="宋体" panose="02010600030101010101" pitchFamily="2" charset="-122"/>
              </a:rPr>
              <a:t>名字：学生信息</a:t>
            </a:r>
          </a:p>
          <a:p>
            <a:pPr algn="just">
              <a:spcAft>
                <a:spcPts val="0"/>
              </a:spcAft>
            </a:pPr>
            <a:r>
              <a:rPr lang="zh-CN" sz="1050" kern="100" dirty="0">
                <a:effectLst/>
                <a:latin typeface="Times New Roman" panose="02020603050405020304" pitchFamily="18" charset="0"/>
                <a:ea typeface="宋体" panose="02010600030101010101" pitchFamily="2" charset="-122"/>
              </a:rPr>
              <a:t>别名：</a:t>
            </a:r>
          </a:p>
          <a:p>
            <a:pPr algn="just">
              <a:spcAft>
                <a:spcPts val="0"/>
              </a:spcAft>
            </a:pPr>
            <a:r>
              <a:rPr lang="zh-CN" sz="1050" kern="100" dirty="0">
                <a:effectLst/>
                <a:latin typeface="Times New Roman" panose="02020603050405020304" pitchFamily="18" charset="0"/>
                <a:ea typeface="宋体" panose="02010600030101010101" pitchFamily="2" charset="-122"/>
              </a:rPr>
              <a:t>描述：使用微信小程序的学生用户</a:t>
            </a:r>
          </a:p>
          <a:p>
            <a:pPr algn="just">
              <a:spcAft>
                <a:spcPts val="0"/>
              </a:spcAft>
            </a:pPr>
            <a:r>
              <a:rPr lang="zh-CN" sz="1050" kern="100" dirty="0">
                <a:effectLst/>
                <a:latin typeface="Times New Roman" panose="02020603050405020304" pitchFamily="18" charset="0"/>
                <a:ea typeface="宋体" panose="02010600030101010101" pitchFamily="2" charset="-122"/>
              </a:rPr>
              <a:t>定义：学生信息</a:t>
            </a:r>
            <a:r>
              <a:rPr lang="en-US" sz="1050" kern="100" dirty="0">
                <a:effectLst/>
                <a:latin typeface="Times New Roman" panose="02020603050405020304" pitchFamily="18" charset="0"/>
                <a:ea typeface="宋体" panose="02010600030101010101" pitchFamily="2" charset="-122"/>
              </a:rPr>
              <a:t>=</a:t>
            </a:r>
            <a:r>
              <a:rPr lang="zh-CN" sz="1050" kern="100" dirty="0">
                <a:effectLst/>
                <a:latin typeface="Times New Roman" panose="02020603050405020304" pitchFamily="18" charset="0"/>
                <a:ea typeface="宋体" panose="02010600030101010101" pitchFamily="2" charset="-122"/>
              </a:rPr>
              <a:t>学生姓名</a:t>
            </a:r>
            <a:r>
              <a:rPr lang="en-US" sz="1050" kern="100" dirty="0">
                <a:effectLst/>
                <a:latin typeface="Times New Roman" panose="02020603050405020304" pitchFamily="18" charset="0"/>
                <a:ea typeface="宋体" panose="02010600030101010101" pitchFamily="2" charset="-122"/>
              </a:rPr>
              <a:t>+</a:t>
            </a:r>
            <a:r>
              <a:rPr lang="zh-CN" sz="1050" kern="100" dirty="0">
                <a:effectLst/>
                <a:latin typeface="Times New Roman" panose="02020603050405020304" pitchFamily="18" charset="0"/>
                <a:ea typeface="宋体" panose="02010600030101010101" pitchFamily="2" charset="-122"/>
              </a:rPr>
              <a:t>学生学号</a:t>
            </a:r>
            <a:r>
              <a:rPr lang="en-US" sz="1050" kern="100" dirty="0">
                <a:effectLst/>
                <a:latin typeface="Times New Roman" panose="02020603050405020304" pitchFamily="18" charset="0"/>
                <a:ea typeface="宋体" panose="02010600030101010101" pitchFamily="2" charset="-122"/>
              </a:rPr>
              <a:t>+</a:t>
            </a:r>
            <a:r>
              <a:rPr lang="zh-CN" sz="1050" kern="100" dirty="0">
                <a:effectLst/>
                <a:latin typeface="Times New Roman" panose="02020603050405020304" pitchFamily="18" charset="0"/>
                <a:ea typeface="宋体" panose="02010600030101010101" pitchFamily="2" charset="-122"/>
              </a:rPr>
              <a:t>寝室楼名</a:t>
            </a:r>
            <a:r>
              <a:rPr lang="en-US" sz="1050" kern="100" dirty="0">
                <a:effectLst/>
                <a:latin typeface="Times New Roman" panose="02020603050405020304" pitchFamily="18" charset="0"/>
                <a:ea typeface="宋体" panose="02010600030101010101" pitchFamily="2" charset="-122"/>
              </a:rPr>
              <a:t>+</a:t>
            </a:r>
            <a:r>
              <a:rPr lang="zh-CN" sz="1050" kern="100" dirty="0">
                <a:effectLst/>
                <a:latin typeface="Times New Roman" panose="02020603050405020304" pitchFamily="18" charset="0"/>
                <a:ea typeface="宋体" panose="02010600030101010101" pitchFamily="2" charset="-122"/>
              </a:rPr>
              <a:t>寝室号</a:t>
            </a:r>
            <a:r>
              <a:rPr lang="en-US" sz="1050" kern="100" dirty="0">
                <a:effectLst/>
                <a:latin typeface="Times New Roman" panose="02020603050405020304" pitchFamily="18" charset="0"/>
                <a:ea typeface="宋体" panose="02010600030101010101" pitchFamily="2" charset="-122"/>
              </a:rPr>
              <a:t>+</a:t>
            </a:r>
            <a:r>
              <a:rPr lang="zh-CN" sz="1050" kern="100" dirty="0">
                <a:effectLst/>
                <a:latin typeface="Times New Roman" panose="02020603050405020304" pitchFamily="18" charset="0"/>
                <a:ea typeface="宋体" panose="02010600030101010101" pitchFamily="2" charset="-122"/>
              </a:rPr>
              <a:t>床</a:t>
            </a:r>
            <a:r>
              <a:rPr lang="zh-CN" sz="1050" kern="100" dirty="0" smtClean="0">
                <a:effectLst/>
                <a:latin typeface="Times New Roman" panose="02020603050405020304" pitchFamily="18" charset="0"/>
                <a:ea typeface="宋体" panose="02010600030101010101" pitchFamily="2" charset="-122"/>
              </a:rPr>
              <a:t>号</a:t>
            </a:r>
            <a:r>
              <a:rPr lang="en-US" altLang="zh-CN" sz="1050" kern="100" dirty="0" smtClean="0">
                <a:effectLst/>
                <a:latin typeface="Times New Roman" panose="02020603050405020304" pitchFamily="18" charset="0"/>
                <a:ea typeface="宋体" panose="02010600030101010101" pitchFamily="2" charset="-122"/>
              </a:rPr>
              <a:t>+</a:t>
            </a:r>
            <a:r>
              <a:rPr lang="zh-CN" altLang="en-US" sz="1050" kern="100" dirty="0" smtClean="0">
                <a:latin typeface="Times New Roman" panose="02020603050405020304" pitchFamily="18" charset="0"/>
              </a:rPr>
              <a:t>电话号码</a:t>
            </a:r>
            <a:r>
              <a:rPr lang="en-US" altLang="zh-CN" sz="1050" kern="100" dirty="0" smtClean="0">
                <a:latin typeface="Times New Roman" panose="02020603050405020304" pitchFamily="18" charset="0"/>
              </a:rPr>
              <a:t>+</a:t>
            </a:r>
            <a:r>
              <a:rPr lang="zh-CN" altLang="en-US" sz="1050" kern="100" dirty="0" smtClean="0">
                <a:latin typeface="Times New Roman" panose="02020603050405020304" pitchFamily="18" charset="0"/>
              </a:rPr>
              <a:t>邮箱号码</a:t>
            </a:r>
            <a:r>
              <a:rPr lang="zh-CN" sz="1050" kern="100" dirty="0" smtClean="0">
                <a:effectLst/>
                <a:latin typeface="Times New Roman" panose="02020603050405020304" pitchFamily="18" charset="0"/>
                <a:ea typeface="宋体" panose="02010600030101010101" pitchFamily="2" charset="-122"/>
              </a:rPr>
              <a:t> </a:t>
            </a:r>
            <a:endParaRPr lang="zh-CN" sz="1050" kern="100" dirty="0">
              <a:effectLst/>
              <a:latin typeface="Times New Roman" panose="02020603050405020304" pitchFamily="18" charset="0"/>
              <a:ea typeface="宋体" panose="02010600030101010101" pitchFamily="2" charset="-122"/>
            </a:endParaRPr>
          </a:p>
          <a:p>
            <a:pPr algn="just">
              <a:spcAft>
                <a:spcPts val="0"/>
              </a:spcAft>
            </a:pPr>
            <a:r>
              <a:rPr lang="zh-CN" sz="1050" kern="100" dirty="0">
                <a:effectLst/>
                <a:latin typeface="Times New Roman" panose="02020603050405020304" pitchFamily="18" charset="0"/>
                <a:ea typeface="宋体" panose="02010600030101010101" pitchFamily="2" charset="-122"/>
              </a:rPr>
              <a:t>位置：</a:t>
            </a:r>
          </a:p>
        </p:txBody>
      </p:sp>
      <p:grpSp>
        <p:nvGrpSpPr>
          <p:cNvPr id="7" name="画布 10"/>
          <p:cNvGrpSpPr/>
          <p:nvPr/>
        </p:nvGrpSpPr>
        <p:grpSpPr>
          <a:xfrm>
            <a:off x="736023" y="2335784"/>
            <a:ext cx="5257800" cy="1184910"/>
            <a:chOff x="0" y="0"/>
            <a:chExt cx="5257800" cy="1184910"/>
          </a:xfrm>
        </p:grpSpPr>
        <p:sp>
          <p:nvSpPr>
            <p:cNvPr id="8" name="矩形 7"/>
            <p:cNvSpPr/>
            <p:nvPr/>
          </p:nvSpPr>
          <p:spPr>
            <a:xfrm>
              <a:off x="0" y="0"/>
              <a:ext cx="5257800" cy="1184910"/>
            </a:xfrm>
            <a:prstGeom prst="rect">
              <a:avLst/>
            </a:prstGeom>
            <a:noFill/>
            <a:ln>
              <a:noFill/>
            </a:ln>
          </p:spPr>
        </p:sp>
        <p:sp>
          <p:nvSpPr>
            <p:cNvPr id="9" name="矩形 8"/>
            <p:cNvSpPr>
              <a:spLocks noChangeArrowheads="1"/>
            </p:cNvSpPr>
            <p:nvPr/>
          </p:nvSpPr>
          <p:spPr bwMode="auto">
            <a:xfrm>
              <a:off x="114300" y="47625"/>
              <a:ext cx="5016500" cy="1079501"/>
            </a:xfrm>
            <a:prstGeom prst="rect">
              <a:avLst/>
            </a:prstGeom>
            <a:solidFill>
              <a:srgbClr val="FFFFFF"/>
            </a:solidFill>
            <a:ln w="9525" cmpd="sng">
              <a:solidFill>
                <a:srgbClr val="000000"/>
              </a:solidFill>
              <a:miter lim="800000"/>
              <a:headEnd/>
              <a:tailEnd/>
            </a:ln>
          </p:spPr>
          <p:txBody>
            <a:bodyPr rot="0" vert="horz" wrap="square" lIns="91440" tIns="45720" rIns="91440" bIns="45720" anchor="t" anchorCtr="0" upright="1">
              <a:noAutofit/>
            </a:bodyPr>
            <a:lstStyle/>
            <a:p>
              <a:pPr algn="just">
                <a:spcAft>
                  <a:spcPts val="0"/>
                </a:spcAft>
              </a:pPr>
              <a:r>
                <a:rPr lang="zh-CN" sz="1050" kern="100" dirty="0">
                  <a:effectLst/>
                  <a:latin typeface="Times New Roman" panose="02020603050405020304" pitchFamily="18" charset="0"/>
                  <a:ea typeface="宋体" panose="02010600030101010101" pitchFamily="2" charset="-122"/>
                </a:rPr>
                <a:t>名字：学生姓名</a:t>
              </a:r>
            </a:p>
            <a:p>
              <a:pPr algn="just">
                <a:spcAft>
                  <a:spcPts val="0"/>
                </a:spcAft>
              </a:pPr>
              <a:r>
                <a:rPr lang="zh-CN" sz="1050" kern="100" dirty="0">
                  <a:effectLst/>
                  <a:latin typeface="Times New Roman" panose="02020603050405020304" pitchFamily="18" charset="0"/>
                  <a:ea typeface="宋体" panose="02010600030101010101" pitchFamily="2" charset="-122"/>
                </a:rPr>
                <a:t>别名： </a:t>
              </a:r>
            </a:p>
            <a:p>
              <a:pPr algn="just">
                <a:spcAft>
                  <a:spcPts val="0"/>
                </a:spcAft>
              </a:pPr>
              <a:r>
                <a:rPr lang="zh-CN" sz="1050" kern="100" dirty="0">
                  <a:effectLst/>
                  <a:latin typeface="Times New Roman" panose="02020603050405020304" pitchFamily="18" charset="0"/>
                  <a:ea typeface="宋体" panose="02010600030101010101" pitchFamily="2" charset="-122"/>
                </a:rPr>
                <a:t>描述：学生用户的姓名</a:t>
              </a:r>
            </a:p>
            <a:p>
              <a:pPr algn="just">
                <a:spcAft>
                  <a:spcPts val="0"/>
                </a:spcAft>
              </a:pPr>
              <a:r>
                <a:rPr lang="zh-CN" sz="1050" kern="100" dirty="0">
                  <a:effectLst/>
                  <a:latin typeface="Times New Roman" panose="02020603050405020304" pitchFamily="18" charset="0"/>
                  <a:ea typeface="宋体" panose="02010600030101010101" pitchFamily="2" charset="-122"/>
                </a:rPr>
                <a:t>定义：学生姓名</a:t>
              </a:r>
              <a:r>
                <a:rPr lang="en-US" sz="1050" kern="100" dirty="0" smtClean="0">
                  <a:effectLst/>
                  <a:latin typeface="Times New Roman" panose="02020603050405020304" pitchFamily="18" charset="0"/>
                  <a:ea typeface="宋体" panose="02010600030101010101" pitchFamily="2" charset="-122"/>
                </a:rPr>
                <a:t>=2{</a:t>
              </a:r>
              <a:r>
                <a:rPr lang="zh-CN" sz="1050" kern="100" dirty="0">
                  <a:effectLst/>
                  <a:latin typeface="Times New Roman" panose="02020603050405020304" pitchFamily="18" charset="0"/>
                  <a:ea typeface="宋体" panose="02010600030101010101" pitchFamily="2" charset="-122"/>
                </a:rPr>
                <a:t>字符</a:t>
              </a:r>
              <a:r>
                <a:rPr lang="en-US" sz="1050" kern="100" dirty="0">
                  <a:effectLst/>
                  <a:latin typeface="Times New Roman" panose="02020603050405020304" pitchFamily="18" charset="0"/>
                  <a:ea typeface="宋体" panose="02010600030101010101" pitchFamily="2" charset="-122"/>
                </a:rPr>
                <a:t>}4</a:t>
              </a:r>
              <a:endParaRPr lang="zh-CN" sz="1050" kern="100" dirty="0">
                <a:effectLst/>
                <a:latin typeface="Times New Roman" panose="02020603050405020304" pitchFamily="18" charset="0"/>
                <a:ea typeface="宋体" panose="02010600030101010101" pitchFamily="2" charset="-122"/>
              </a:endParaRPr>
            </a:p>
            <a:p>
              <a:pPr algn="just">
                <a:spcAft>
                  <a:spcPts val="0"/>
                </a:spcAft>
              </a:pPr>
              <a:r>
                <a:rPr lang="zh-CN" sz="1050" kern="100" dirty="0">
                  <a:effectLst/>
                  <a:latin typeface="Times New Roman" panose="02020603050405020304" pitchFamily="18" charset="0"/>
                  <a:ea typeface="宋体" panose="02010600030101010101" pitchFamily="2" charset="-122"/>
                </a:rPr>
                <a:t>位置：学生信息</a:t>
              </a:r>
            </a:p>
          </p:txBody>
        </p:sp>
      </p:grpSp>
      <p:sp>
        <p:nvSpPr>
          <p:cNvPr id="11" name="矩形 10"/>
          <p:cNvSpPr/>
          <p:nvPr/>
        </p:nvSpPr>
        <p:spPr>
          <a:xfrm>
            <a:off x="736023" y="3825183"/>
            <a:ext cx="5257800" cy="1184910"/>
          </a:xfrm>
          <a:prstGeom prst="rect">
            <a:avLst/>
          </a:prstGeom>
          <a:noFill/>
          <a:ln>
            <a:noFill/>
          </a:ln>
        </p:spPr>
      </p:sp>
      <p:sp>
        <p:nvSpPr>
          <p:cNvPr id="12" name="矩形 11"/>
          <p:cNvSpPr>
            <a:spLocks noChangeArrowheads="1"/>
          </p:cNvSpPr>
          <p:nvPr/>
        </p:nvSpPr>
        <p:spPr bwMode="auto">
          <a:xfrm>
            <a:off x="850323" y="3466468"/>
            <a:ext cx="5016500" cy="1079501"/>
          </a:xfrm>
          <a:prstGeom prst="rect">
            <a:avLst/>
          </a:prstGeom>
          <a:solidFill>
            <a:srgbClr val="FFFFFF"/>
          </a:solidFill>
          <a:ln w="9525" cmpd="sng">
            <a:solidFill>
              <a:srgbClr val="000000"/>
            </a:solidFill>
            <a:miter lim="800000"/>
            <a:headEnd/>
            <a:tailEnd/>
          </a:ln>
        </p:spPr>
        <p:txBody>
          <a:bodyPr rot="0" vert="horz" wrap="square" lIns="91440" tIns="45720" rIns="91440" bIns="45720" anchor="t" anchorCtr="0" upright="1">
            <a:noAutofit/>
          </a:bodyPr>
          <a:lstStyle/>
          <a:p>
            <a:pPr algn="just">
              <a:spcAft>
                <a:spcPts val="0"/>
              </a:spcAft>
            </a:pPr>
            <a:r>
              <a:rPr lang="zh-CN" sz="1050" kern="100" dirty="0" smtClean="0">
                <a:effectLst/>
                <a:latin typeface="Times New Roman" panose="02020603050405020304" pitchFamily="18" charset="0"/>
                <a:ea typeface="宋体" panose="02010600030101010101" pitchFamily="2" charset="-122"/>
              </a:rPr>
              <a:t>名字：学生</a:t>
            </a:r>
            <a:r>
              <a:rPr lang="zh-CN" sz="1050" kern="100" dirty="0">
                <a:effectLst/>
                <a:latin typeface="Times New Roman" panose="02020603050405020304" pitchFamily="18" charset="0"/>
                <a:ea typeface="宋体" panose="02010600030101010101" pitchFamily="2" charset="-122"/>
              </a:rPr>
              <a:t>学号</a:t>
            </a:r>
          </a:p>
          <a:p>
            <a:pPr algn="just">
              <a:spcAft>
                <a:spcPts val="0"/>
              </a:spcAft>
            </a:pPr>
            <a:r>
              <a:rPr lang="zh-CN" sz="1050" kern="100" dirty="0">
                <a:effectLst/>
                <a:latin typeface="Times New Roman" panose="02020603050405020304" pitchFamily="18" charset="0"/>
                <a:ea typeface="宋体" panose="02010600030101010101" pitchFamily="2" charset="-122"/>
              </a:rPr>
              <a:t>别名： </a:t>
            </a:r>
          </a:p>
          <a:p>
            <a:pPr algn="just">
              <a:spcAft>
                <a:spcPts val="0"/>
              </a:spcAft>
            </a:pPr>
            <a:r>
              <a:rPr lang="zh-CN" sz="1050" kern="100" dirty="0">
                <a:effectLst/>
                <a:latin typeface="Times New Roman" panose="02020603050405020304" pitchFamily="18" charset="0"/>
                <a:ea typeface="宋体" panose="02010600030101010101" pitchFamily="2" charset="-122"/>
              </a:rPr>
              <a:t>描述：唯一地标识学校学生中一个特定学生的关键域</a:t>
            </a:r>
          </a:p>
          <a:p>
            <a:pPr algn="just">
              <a:spcAft>
                <a:spcPts val="0"/>
              </a:spcAft>
            </a:pPr>
            <a:r>
              <a:rPr lang="zh-CN" sz="1050" kern="100" dirty="0">
                <a:effectLst/>
                <a:latin typeface="Times New Roman" panose="02020603050405020304" pitchFamily="18" charset="0"/>
                <a:ea typeface="宋体" panose="02010600030101010101" pitchFamily="2" charset="-122"/>
              </a:rPr>
              <a:t>定义：学生学号</a:t>
            </a:r>
            <a:r>
              <a:rPr lang="en-US" sz="1050" kern="100" dirty="0">
                <a:effectLst/>
                <a:latin typeface="Times New Roman" panose="02020603050405020304" pitchFamily="18" charset="0"/>
                <a:ea typeface="宋体" panose="02010600030101010101" pitchFamily="2" charset="-122"/>
              </a:rPr>
              <a:t>=8{</a:t>
            </a:r>
            <a:r>
              <a:rPr lang="zh-CN" sz="1050" kern="100" dirty="0">
                <a:effectLst/>
                <a:latin typeface="Times New Roman" panose="02020603050405020304" pitchFamily="18" charset="0"/>
                <a:ea typeface="宋体" panose="02010600030101010101" pitchFamily="2" charset="-122"/>
              </a:rPr>
              <a:t>数字</a:t>
            </a:r>
            <a:r>
              <a:rPr lang="en-US" sz="1050" kern="100" dirty="0">
                <a:effectLst/>
                <a:latin typeface="Times New Roman" panose="02020603050405020304" pitchFamily="18" charset="0"/>
                <a:ea typeface="宋体" panose="02010600030101010101" pitchFamily="2" charset="-122"/>
              </a:rPr>
              <a:t>}8</a:t>
            </a:r>
            <a:endParaRPr lang="zh-CN" sz="1050" kern="100" dirty="0">
              <a:effectLst/>
              <a:latin typeface="Times New Roman" panose="02020603050405020304" pitchFamily="18" charset="0"/>
              <a:ea typeface="宋体" panose="02010600030101010101" pitchFamily="2" charset="-122"/>
            </a:endParaRPr>
          </a:p>
          <a:p>
            <a:pPr algn="just">
              <a:spcAft>
                <a:spcPts val="0"/>
              </a:spcAft>
            </a:pPr>
            <a:r>
              <a:rPr lang="zh-CN" sz="1050" kern="100" dirty="0">
                <a:effectLst/>
                <a:latin typeface="Times New Roman" panose="02020603050405020304" pitchFamily="18" charset="0"/>
                <a:ea typeface="宋体" panose="02010600030101010101" pitchFamily="2" charset="-122"/>
              </a:rPr>
              <a:t>位置：学生信息</a:t>
            </a:r>
          </a:p>
        </p:txBody>
      </p:sp>
      <p:sp>
        <p:nvSpPr>
          <p:cNvPr id="32" name="矩形 31"/>
          <p:cNvSpPr>
            <a:spLocks noChangeArrowheads="1"/>
          </p:cNvSpPr>
          <p:nvPr/>
        </p:nvSpPr>
        <p:spPr bwMode="auto">
          <a:xfrm>
            <a:off x="850323" y="4545969"/>
            <a:ext cx="5016500" cy="1079501"/>
          </a:xfrm>
          <a:prstGeom prst="rect">
            <a:avLst/>
          </a:prstGeom>
          <a:solidFill>
            <a:srgbClr val="FFFFFF"/>
          </a:solidFill>
          <a:ln w="9525" cmpd="sng">
            <a:solidFill>
              <a:srgbClr val="000000"/>
            </a:solidFill>
            <a:miter lim="800000"/>
            <a:headEnd/>
            <a:tailEnd/>
          </a:ln>
        </p:spPr>
        <p:txBody>
          <a:bodyPr rot="0" vert="horz" wrap="square" lIns="91440" tIns="45720" rIns="91440" bIns="45720" anchor="t" anchorCtr="0" upright="1">
            <a:noAutofit/>
          </a:bodyPr>
          <a:lstStyle/>
          <a:p>
            <a:pPr algn="just">
              <a:spcAft>
                <a:spcPts val="0"/>
              </a:spcAft>
            </a:pPr>
            <a:r>
              <a:rPr lang="zh-CN" sz="1050" kern="100" dirty="0">
                <a:effectLst/>
                <a:latin typeface="Times New Roman" panose="02020603050405020304" pitchFamily="18" charset="0"/>
                <a:ea typeface="宋体" panose="02010600030101010101" pitchFamily="2" charset="-122"/>
              </a:rPr>
              <a:t>名字：</a:t>
            </a:r>
            <a:r>
              <a:rPr lang="zh-CN" sz="1050" kern="100" dirty="0" smtClean="0">
                <a:effectLst/>
                <a:latin typeface="Times New Roman" panose="02020603050405020304" pitchFamily="18" charset="0"/>
                <a:ea typeface="宋体" panose="02010600030101010101" pitchFamily="2" charset="-122"/>
              </a:rPr>
              <a:t>学生</a:t>
            </a:r>
            <a:r>
              <a:rPr lang="zh-CN" altLang="en-US" sz="1050" kern="100" dirty="0">
                <a:latin typeface="Times New Roman" panose="02020603050405020304" pitchFamily="18" charset="0"/>
              </a:rPr>
              <a:t>电话</a:t>
            </a:r>
            <a:endParaRPr lang="zh-CN" sz="1050" kern="100" dirty="0">
              <a:effectLst/>
              <a:latin typeface="Times New Roman" panose="02020603050405020304" pitchFamily="18" charset="0"/>
              <a:ea typeface="宋体" panose="02010600030101010101" pitchFamily="2" charset="-122"/>
            </a:endParaRPr>
          </a:p>
          <a:p>
            <a:pPr algn="just">
              <a:spcAft>
                <a:spcPts val="0"/>
              </a:spcAft>
            </a:pPr>
            <a:r>
              <a:rPr lang="zh-CN" sz="1050" kern="100" dirty="0">
                <a:effectLst/>
                <a:latin typeface="Times New Roman" panose="02020603050405020304" pitchFamily="18" charset="0"/>
                <a:ea typeface="宋体" panose="02010600030101010101" pitchFamily="2" charset="-122"/>
              </a:rPr>
              <a:t>别名： </a:t>
            </a:r>
          </a:p>
          <a:p>
            <a:pPr algn="just">
              <a:spcAft>
                <a:spcPts val="0"/>
              </a:spcAft>
            </a:pPr>
            <a:r>
              <a:rPr lang="zh-CN" sz="1050" kern="100" dirty="0">
                <a:effectLst/>
                <a:latin typeface="Times New Roman" panose="02020603050405020304" pitchFamily="18" charset="0"/>
                <a:ea typeface="宋体" panose="02010600030101010101" pitchFamily="2" charset="-122"/>
              </a:rPr>
              <a:t>描述：唯一地标识学校学生中一个特定学生的关键域</a:t>
            </a:r>
          </a:p>
          <a:p>
            <a:pPr algn="just">
              <a:spcAft>
                <a:spcPts val="0"/>
              </a:spcAft>
            </a:pPr>
            <a:r>
              <a:rPr lang="zh-CN" sz="1050" kern="100" dirty="0">
                <a:effectLst/>
                <a:latin typeface="Times New Roman" panose="02020603050405020304" pitchFamily="18" charset="0"/>
                <a:ea typeface="宋体" panose="02010600030101010101" pitchFamily="2" charset="-122"/>
              </a:rPr>
              <a:t>定义：</a:t>
            </a:r>
            <a:r>
              <a:rPr lang="zh-CN" sz="1050" kern="100" dirty="0" smtClean="0">
                <a:effectLst/>
                <a:latin typeface="Times New Roman" panose="02020603050405020304" pitchFamily="18" charset="0"/>
                <a:ea typeface="宋体" panose="02010600030101010101" pitchFamily="2" charset="-122"/>
              </a:rPr>
              <a:t>学生</a:t>
            </a:r>
            <a:r>
              <a:rPr lang="zh-CN" altLang="en-US" sz="1050" kern="100" dirty="0">
                <a:latin typeface="Times New Roman" panose="02020603050405020304" pitchFamily="18" charset="0"/>
              </a:rPr>
              <a:t>电话</a:t>
            </a:r>
            <a:r>
              <a:rPr lang="en-US" sz="1050" kern="100" dirty="0" smtClean="0">
                <a:effectLst/>
                <a:latin typeface="Times New Roman" panose="02020603050405020304" pitchFamily="18" charset="0"/>
                <a:ea typeface="宋体" panose="02010600030101010101" pitchFamily="2" charset="-122"/>
              </a:rPr>
              <a:t>=</a:t>
            </a:r>
            <a:r>
              <a:rPr lang="en-US" sz="1050" kern="100" dirty="0" smtClean="0">
                <a:latin typeface="Times New Roman" panose="02020603050405020304" pitchFamily="18" charset="0"/>
              </a:rPr>
              <a:t>11</a:t>
            </a:r>
            <a:r>
              <a:rPr lang="en-US" sz="1050" kern="100" dirty="0" smtClean="0">
                <a:effectLst/>
                <a:latin typeface="Times New Roman" panose="02020603050405020304" pitchFamily="18" charset="0"/>
                <a:ea typeface="宋体" panose="02010600030101010101" pitchFamily="2" charset="-122"/>
              </a:rPr>
              <a:t>{</a:t>
            </a:r>
            <a:r>
              <a:rPr lang="zh-CN" sz="1050" kern="100" dirty="0">
                <a:effectLst/>
                <a:latin typeface="Times New Roman" panose="02020603050405020304" pitchFamily="18" charset="0"/>
                <a:ea typeface="宋体" panose="02010600030101010101" pitchFamily="2" charset="-122"/>
              </a:rPr>
              <a:t>数字</a:t>
            </a:r>
            <a:r>
              <a:rPr lang="en-US" sz="1050" kern="100" dirty="0" smtClean="0">
                <a:effectLst/>
                <a:latin typeface="Times New Roman" panose="02020603050405020304" pitchFamily="18" charset="0"/>
                <a:ea typeface="宋体" panose="02010600030101010101" pitchFamily="2" charset="-122"/>
              </a:rPr>
              <a:t>}11</a:t>
            </a:r>
            <a:endParaRPr lang="zh-CN" sz="1050" kern="100" dirty="0">
              <a:effectLst/>
              <a:latin typeface="Times New Roman" panose="02020603050405020304" pitchFamily="18" charset="0"/>
              <a:ea typeface="宋体" panose="02010600030101010101" pitchFamily="2" charset="-122"/>
            </a:endParaRPr>
          </a:p>
          <a:p>
            <a:pPr algn="just">
              <a:spcAft>
                <a:spcPts val="0"/>
              </a:spcAft>
            </a:pPr>
            <a:r>
              <a:rPr lang="zh-CN" sz="1050" kern="100" dirty="0">
                <a:effectLst/>
                <a:latin typeface="Times New Roman" panose="02020603050405020304" pitchFamily="18" charset="0"/>
                <a:ea typeface="宋体" panose="02010600030101010101" pitchFamily="2" charset="-122"/>
              </a:rPr>
              <a:t>位置：学生信息</a:t>
            </a:r>
          </a:p>
        </p:txBody>
      </p:sp>
      <p:grpSp>
        <p:nvGrpSpPr>
          <p:cNvPr id="13" name="画布 14"/>
          <p:cNvGrpSpPr/>
          <p:nvPr/>
        </p:nvGrpSpPr>
        <p:grpSpPr>
          <a:xfrm>
            <a:off x="6448713" y="228600"/>
            <a:ext cx="5257800" cy="1184910"/>
            <a:chOff x="0" y="0"/>
            <a:chExt cx="5257800" cy="1184910"/>
          </a:xfrm>
        </p:grpSpPr>
        <p:sp>
          <p:nvSpPr>
            <p:cNvPr id="14" name="矩形 13"/>
            <p:cNvSpPr/>
            <p:nvPr/>
          </p:nvSpPr>
          <p:spPr>
            <a:xfrm>
              <a:off x="0" y="0"/>
              <a:ext cx="5257800" cy="1184910"/>
            </a:xfrm>
            <a:prstGeom prst="rect">
              <a:avLst/>
            </a:prstGeom>
            <a:noFill/>
            <a:ln>
              <a:noFill/>
            </a:ln>
          </p:spPr>
        </p:sp>
        <p:sp>
          <p:nvSpPr>
            <p:cNvPr id="15" name="矩形 14"/>
            <p:cNvSpPr>
              <a:spLocks noChangeArrowheads="1"/>
            </p:cNvSpPr>
            <p:nvPr/>
          </p:nvSpPr>
          <p:spPr bwMode="auto">
            <a:xfrm>
              <a:off x="114300" y="47625"/>
              <a:ext cx="5016500" cy="1079501"/>
            </a:xfrm>
            <a:prstGeom prst="rect">
              <a:avLst/>
            </a:prstGeom>
            <a:solidFill>
              <a:srgbClr val="FFFFFF"/>
            </a:solidFill>
            <a:ln w="9525" cmpd="sng">
              <a:solidFill>
                <a:srgbClr val="000000"/>
              </a:solidFill>
              <a:miter lim="800000"/>
              <a:headEnd/>
              <a:tailEnd/>
            </a:ln>
          </p:spPr>
          <p:txBody>
            <a:bodyPr rot="0" vert="horz" wrap="square" lIns="91440" tIns="45720" rIns="91440" bIns="45720" anchor="t" anchorCtr="0" upright="1">
              <a:noAutofit/>
            </a:bodyPr>
            <a:lstStyle/>
            <a:p>
              <a:pPr algn="just">
                <a:spcAft>
                  <a:spcPts val="0"/>
                </a:spcAft>
              </a:pPr>
              <a:r>
                <a:rPr lang="zh-CN" sz="1050" kern="100" dirty="0">
                  <a:effectLst/>
                  <a:latin typeface="Times New Roman" panose="02020603050405020304" pitchFamily="18" charset="0"/>
                  <a:ea typeface="宋体" panose="02010600030101010101" pitchFamily="2" charset="-122"/>
                </a:rPr>
                <a:t>名字：寝室楼名</a:t>
              </a:r>
            </a:p>
            <a:p>
              <a:pPr algn="just">
                <a:spcAft>
                  <a:spcPts val="0"/>
                </a:spcAft>
              </a:pPr>
              <a:r>
                <a:rPr lang="zh-CN" sz="1050" kern="100" dirty="0">
                  <a:effectLst/>
                  <a:latin typeface="Times New Roman" panose="02020603050405020304" pitchFamily="18" charset="0"/>
                  <a:ea typeface="宋体" panose="02010600030101010101" pitchFamily="2" charset="-122"/>
                </a:rPr>
                <a:t>别名： </a:t>
              </a:r>
            </a:p>
            <a:p>
              <a:pPr algn="just">
                <a:spcAft>
                  <a:spcPts val="0"/>
                </a:spcAft>
              </a:pPr>
              <a:r>
                <a:rPr lang="zh-CN" sz="1050" kern="100" dirty="0">
                  <a:effectLst/>
                  <a:latin typeface="Times New Roman" panose="02020603050405020304" pitchFamily="18" charset="0"/>
                  <a:ea typeface="宋体" panose="02010600030101010101" pitchFamily="2" charset="-122"/>
                </a:rPr>
                <a:t>描述：唯一地标识学校宿舍楼中一个特定宿舍楼的关键域</a:t>
              </a:r>
            </a:p>
            <a:p>
              <a:pPr algn="just">
                <a:spcAft>
                  <a:spcPts val="0"/>
                </a:spcAft>
              </a:pPr>
              <a:r>
                <a:rPr lang="zh-CN" sz="1050" kern="100" dirty="0">
                  <a:effectLst/>
                  <a:latin typeface="Times New Roman" panose="02020603050405020304" pitchFamily="18" charset="0"/>
                  <a:ea typeface="宋体" panose="02010600030101010101" pitchFamily="2" charset="-122"/>
                </a:rPr>
                <a:t>定义：寝室楼名</a:t>
              </a:r>
              <a:r>
                <a:rPr lang="en-US" sz="1050" kern="100" dirty="0">
                  <a:effectLst/>
                  <a:latin typeface="Times New Roman" panose="02020603050405020304" pitchFamily="18" charset="0"/>
                  <a:ea typeface="宋体" panose="02010600030101010101" pitchFamily="2" charset="-122"/>
                </a:rPr>
                <a:t>=3{</a:t>
              </a:r>
              <a:r>
                <a:rPr lang="zh-CN" sz="1050" kern="100" dirty="0">
                  <a:effectLst/>
                  <a:latin typeface="Times New Roman" panose="02020603050405020304" pitchFamily="18" charset="0"/>
                  <a:ea typeface="宋体" panose="02010600030101010101" pitchFamily="2" charset="-122"/>
                </a:rPr>
                <a:t>字符</a:t>
              </a:r>
              <a:r>
                <a:rPr lang="en-US" sz="1050" kern="100" dirty="0">
                  <a:effectLst/>
                  <a:latin typeface="Times New Roman" panose="02020603050405020304" pitchFamily="18" charset="0"/>
                  <a:ea typeface="宋体" panose="02010600030101010101" pitchFamily="2" charset="-122"/>
                </a:rPr>
                <a:t>}3</a:t>
              </a:r>
              <a:endParaRPr lang="zh-CN" sz="1050" kern="100" dirty="0">
                <a:effectLst/>
                <a:latin typeface="Times New Roman" panose="02020603050405020304" pitchFamily="18" charset="0"/>
                <a:ea typeface="宋体" panose="02010600030101010101" pitchFamily="2" charset="-122"/>
              </a:endParaRPr>
            </a:p>
            <a:p>
              <a:pPr algn="just">
                <a:spcAft>
                  <a:spcPts val="0"/>
                </a:spcAft>
              </a:pPr>
              <a:r>
                <a:rPr lang="zh-CN" sz="1050" kern="100" dirty="0">
                  <a:effectLst/>
                  <a:latin typeface="Times New Roman" panose="02020603050405020304" pitchFamily="18" charset="0"/>
                  <a:ea typeface="宋体" panose="02010600030101010101" pitchFamily="2" charset="-122"/>
                </a:rPr>
                <a:t>位置：学生信息</a:t>
              </a:r>
            </a:p>
          </p:txBody>
        </p:sp>
      </p:grpSp>
      <p:grpSp>
        <p:nvGrpSpPr>
          <p:cNvPr id="16" name="画布 16"/>
          <p:cNvGrpSpPr/>
          <p:nvPr/>
        </p:nvGrpSpPr>
        <p:grpSpPr>
          <a:xfrm>
            <a:off x="6418117" y="542659"/>
            <a:ext cx="5257800" cy="1877905"/>
            <a:chOff x="0" y="0"/>
            <a:chExt cx="5257800" cy="1877905"/>
          </a:xfrm>
        </p:grpSpPr>
        <p:sp>
          <p:nvSpPr>
            <p:cNvPr id="17" name="矩形 16"/>
            <p:cNvSpPr/>
            <p:nvPr/>
          </p:nvSpPr>
          <p:spPr>
            <a:xfrm>
              <a:off x="0" y="0"/>
              <a:ext cx="5257800" cy="1184910"/>
            </a:xfrm>
            <a:prstGeom prst="rect">
              <a:avLst/>
            </a:prstGeom>
            <a:noFill/>
            <a:ln>
              <a:noFill/>
            </a:ln>
          </p:spPr>
        </p:sp>
        <p:sp>
          <p:nvSpPr>
            <p:cNvPr id="18" name="矩形 17"/>
            <p:cNvSpPr>
              <a:spLocks noChangeArrowheads="1"/>
            </p:cNvSpPr>
            <p:nvPr/>
          </p:nvSpPr>
          <p:spPr bwMode="auto">
            <a:xfrm>
              <a:off x="151246" y="798404"/>
              <a:ext cx="5016500" cy="1079501"/>
            </a:xfrm>
            <a:prstGeom prst="rect">
              <a:avLst/>
            </a:prstGeom>
            <a:solidFill>
              <a:srgbClr val="FFFFFF"/>
            </a:solidFill>
            <a:ln w="9525" cmpd="sng">
              <a:solidFill>
                <a:srgbClr val="000000"/>
              </a:solidFill>
              <a:miter lim="800000"/>
              <a:headEnd/>
              <a:tailEnd/>
            </a:ln>
          </p:spPr>
          <p:txBody>
            <a:bodyPr rot="0" vert="horz" wrap="square" lIns="91440" tIns="45720" rIns="91440" bIns="45720" anchor="t" anchorCtr="0" upright="1">
              <a:noAutofit/>
            </a:bodyPr>
            <a:lstStyle/>
            <a:p>
              <a:pPr algn="just">
                <a:spcAft>
                  <a:spcPts val="0"/>
                </a:spcAft>
              </a:pPr>
              <a:r>
                <a:rPr lang="zh-CN" sz="1050" kern="100" dirty="0">
                  <a:effectLst/>
                  <a:latin typeface="Times New Roman" panose="02020603050405020304" pitchFamily="18" charset="0"/>
                  <a:ea typeface="宋体" panose="02010600030101010101" pitchFamily="2" charset="-122"/>
                </a:rPr>
                <a:t>名字：寝室号</a:t>
              </a:r>
            </a:p>
            <a:p>
              <a:pPr algn="just">
                <a:spcAft>
                  <a:spcPts val="0"/>
                </a:spcAft>
              </a:pPr>
              <a:r>
                <a:rPr lang="zh-CN" sz="1050" kern="100" dirty="0">
                  <a:effectLst/>
                  <a:latin typeface="Times New Roman" panose="02020603050405020304" pitchFamily="18" charset="0"/>
                  <a:ea typeface="宋体" panose="02010600030101010101" pitchFamily="2" charset="-122"/>
                </a:rPr>
                <a:t>别名： </a:t>
              </a:r>
            </a:p>
            <a:p>
              <a:pPr algn="just">
                <a:spcAft>
                  <a:spcPts val="0"/>
                </a:spcAft>
              </a:pPr>
              <a:r>
                <a:rPr lang="zh-CN" sz="1050" kern="100" dirty="0">
                  <a:effectLst/>
                  <a:latin typeface="Times New Roman" panose="02020603050405020304" pitchFamily="18" charset="0"/>
                  <a:ea typeface="宋体" panose="02010600030101010101" pitchFamily="2" charset="-122"/>
                </a:rPr>
                <a:t>描述：唯一地标识学校一个宿舍楼中一个特定宿舍的关键域</a:t>
              </a:r>
            </a:p>
            <a:p>
              <a:pPr algn="just">
                <a:spcAft>
                  <a:spcPts val="0"/>
                </a:spcAft>
              </a:pPr>
              <a:r>
                <a:rPr lang="zh-CN" sz="1050" kern="100" dirty="0">
                  <a:effectLst/>
                  <a:latin typeface="Times New Roman" panose="02020603050405020304" pitchFamily="18" charset="0"/>
                  <a:ea typeface="宋体" panose="02010600030101010101" pitchFamily="2" charset="-122"/>
                </a:rPr>
                <a:t>定义：寝室号</a:t>
              </a:r>
              <a:r>
                <a:rPr lang="en-US" sz="1050" kern="100" dirty="0">
                  <a:effectLst/>
                  <a:latin typeface="Times New Roman" panose="02020603050405020304" pitchFamily="18" charset="0"/>
                  <a:ea typeface="宋体" panose="02010600030101010101" pitchFamily="2" charset="-122"/>
                </a:rPr>
                <a:t>=3{</a:t>
              </a:r>
              <a:r>
                <a:rPr lang="zh-CN" sz="1050" kern="100" dirty="0">
                  <a:effectLst/>
                  <a:latin typeface="Times New Roman" panose="02020603050405020304" pitchFamily="18" charset="0"/>
                  <a:ea typeface="宋体" panose="02010600030101010101" pitchFamily="2" charset="-122"/>
                </a:rPr>
                <a:t>数字</a:t>
              </a:r>
              <a:r>
                <a:rPr lang="en-US" sz="1050" kern="100" dirty="0">
                  <a:effectLst/>
                  <a:latin typeface="Times New Roman" panose="02020603050405020304" pitchFamily="18" charset="0"/>
                  <a:ea typeface="宋体" panose="02010600030101010101" pitchFamily="2" charset="-122"/>
                </a:rPr>
                <a:t>}3</a:t>
              </a:r>
              <a:endParaRPr lang="zh-CN" sz="1050" kern="100" dirty="0">
                <a:effectLst/>
                <a:latin typeface="Times New Roman" panose="02020603050405020304" pitchFamily="18" charset="0"/>
                <a:ea typeface="宋体" panose="02010600030101010101" pitchFamily="2" charset="-122"/>
              </a:endParaRPr>
            </a:p>
            <a:p>
              <a:pPr algn="just">
                <a:spcAft>
                  <a:spcPts val="0"/>
                </a:spcAft>
              </a:pPr>
              <a:r>
                <a:rPr lang="zh-CN" sz="1050" kern="100" dirty="0">
                  <a:effectLst/>
                  <a:latin typeface="Times New Roman" panose="02020603050405020304" pitchFamily="18" charset="0"/>
                  <a:ea typeface="宋体" panose="02010600030101010101" pitchFamily="2" charset="-122"/>
                </a:rPr>
                <a:t>位置：学生信息</a:t>
              </a:r>
            </a:p>
          </p:txBody>
        </p:sp>
      </p:grpSp>
      <p:grpSp>
        <p:nvGrpSpPr>
          <p:cNvPr id="19" name="画布 19"/>
          <p:cNvGrpSpPr/>
          <p:nvPr/>
        </p:nvGrpSpPr>
        <p:grpSpPr>
          <a:xfrm>
            <a:off x="6448713" y="2374673"/>
            <a:ext cx="5257800" cy="1184910"/>
            <a:chOff x="0" y="0"/>
            <a:chExt cx="5257800" cy="1184910"/>
          </a:xfrm>
        </p:grpSpPr>
        <p:sp>
          <p:nvSpPr>
            <p:cNvPr id="20" name="矩形 19"/>
            <p:cNvSpPr/>
            <p:nvPr/>
          </p:nvSpPr>
          <p:spPr>
            <a:xfrm>
              <a:off x="0" y="0"/>
              <a:ext cx="5257800" cy="1184910"/>
            </a:xfrm>
            <a:prstGeom prst="rect">
              <a:avLst/>
            </a:prstGeom>
            <a:noFill/>
            <a:ln>
              <a:noFill/>
            </a:ln>
          </p:spPr>
        </p:sp>
        <p:sp>
          <p:nvSpPr>
            <p:cNvPr id="21" name="矩形 20"/>
            <p:cNvSpPr>
              <a:spLocks noChangeArrowheads="1"/>
            </p:cNvSpPr>
            <p:nvPr/>
          </p:nvSpPr>
          <p:spPr bwMode="auto">
            <a:xfrm>
              <a:off x="114300" y="47625"/>
              <a:ext cx="5016500" cy="1079501"/>
            </a:xfrm>
            <a:prstGeom prst="rect">
              <a:avLst/>
            </a:prstGeom>
            <a:solidFill>
              <a:srgbClr val="FFFFFF"/>
            </a:solidFill>
            <a:ln w="9525" cmpd="sng">
              <a:solidFill>
                <a:srgbClr val="000000"/>
              </a:solidFill>
              <a:miter lim="800000"/>
              <a:headEnd/>
              <a:tailEnd/>
            </a:ln>
          </p:spPr>
          <p:txBody>
            <a:bodyPr rot="0" vert="horz" wrap="square" lIns="91440" tIns="45720" rIns="91440" bIns="45720" anchor="t" anchorCtr="0" upright="1">
              <a:noAutofit/>
            </a:bodyPr>
            <a:lstStyle/>
            <a:p>
              <a:pPr algn="just">
                <a:spcAft>
                  <a:spcPts val="0"/>
                </a:spcAft>
              </a:pPr>
              <a:r>
                <a:rPr lang="zh-CN" sz="1050" kern="100" dirty="0">
                  <a:effectLst/>
                  <a:latin typeface="Times New Roman" panose="02020603050405020304" pitchFamily="18" charset="0"/>
                  <a:ea typeface="宋体" panose="02010600030101010101" pitchFamily="2" charset="-122"/>
                </a:rPr>
                <a:t>名字：床号</a:t>
              </a:r>
            </a:p>
            <a:p>
              <a:pPr algn="just">
                <a:spcAft>
                  <a:spcPts val="0"/>
                </a:spcAft>
              </a:pPr>
              <a:r>
                <a:rPr lang="zh-CN" sz="1050" kern="100" dirty="0">
                  <a:effectLst/>
                  <a:latin typeface="Times New Roman" panose="02020603050405020304" pitchFamily="18" charset="0"/>
                  <a:ea typeface="宋体" panose="02010600030101010101" pitchFamily="2" charset="-122"/>
                </a:rPr>
                <a:t>别名： </a:t>
              </a:r>
            </a:p>
            <a:p>
              <a:pPr algn="just">
                <a:spcAft>
                  <a:spcPts val="0"/>
                </a:spcAft>
              </a:pPr>
              <a:r>
                <a:rPr lang="zh-CN" sz="1050" kern="100" dirty="0">
                  <a:effectLst/>
                  <a:latin typeface="Times New Roman" panose="02020603050405020304" pitchFamily="18" charset="0"/>
                  <a:ea typeface="宋体" panose="02010600030101010101" pitchFamily="2" charset="-122"/>
                </a:rPr>
                <a:t>描述：唯一地标识一个寝室中一个特定床号的关键域</a:t>
              </a:r>
            </a:p>
            <a:p>
              <a:pPr algn="just">
                <a:spcAft>
                  <a:spcPts val="0"/>
                </a:spcAft>
              </a:pPr>
              <a:r>
                <a:rPr lang="zh-CN" sz="1050" kern="100" dirty="0">
                  <a:effectLst/>
                  <a:latin typeface="Times New Roman" panose="02020603050405020304" pitchFamily="18" charset="0"/>
                  <a:ea typeface="宋体" panose="02010600030101010101" pitchFamily="2" charset="-122"/>
                </a:rPr>
                <a:t>定义：床号</a:t>
              </a:r>
              <a:r>
                <a:rPr lang="en-US" sz="1050" kern="100" dirty="0">
                  <a:effectLst/>
                  <a:latin typeface="Times New Roman" panose="02020603050405020304" pitchFamily="18" charset="0"/>
                  <a:ea typeface="宋体" panose="02010600030101010101" pitchFamily="2" charset="-122"/>
                </a:rPr>
                <a:t>=1{</a:t>
              </a:r>
              <a:r>
                <a:rPr lang="zh-CN" sz="1050" kern="100" dirty="0">
                  <a:effectLst/>
                  <a:latin typeface="Times New Roman" panose="02020603050405020304" pitchFamily="18" charset="0"/>
                  <a:ea typeface="宋体" panose="02010600030101010101" pitchFamily="2" charset="-122"/>
                </a:rPr>
                <a:t>数字</a:t>
              </a:r>
              <a:r>
                <a:rPr lang="en-US" sz="1050" kern="100" dirty="0">
                  <a:effectLst/>
                  <a:latin typeface="Times New Roman" panose="02020603050405020304" pitchFamily="18" charset="0"/>
                  <a:ea typeface="宋体" panose="02010600030101010101" pitchFamily="2" charset="-122"/>
                </a:rPr>
                <a:t>}1</a:t>
              </a:r>
              <a:endParaRPr lang="zh-CN" sz="1050" kern="100" dirty="0">
                <a:effectLst/>
                <a:latin typeface="Times New Roman" panose="02020603050405020304" pitchFamily="18" charset="0"/>
                <a:ea typeface="宋体" panose="02010600030101010101" pitchFamily="2" charset="-122"/>
              </a:endParaRPr>
            </a:p>
            <a:p>
              <a:pPr algn="just">
                <a:spcAft>
                  <a:spcPts val="0"/>
                </a:spcAft>
              </a:pPr>
              <a:r>
                <a:rPr lang="zh-CN" sz="1050" kern="100" dirty="0">
                  <a:effectLst/>
                  <a:latin typeface="Times New Roman" panose="02020603050405020304" pitchFamily="18" charset="0"/>
                  <a:ea typeface="宋体" panose="02010600030101010101" pitchFamily="2" charset="-122"/>
                </a:rPr>
                <a:t>位置：学生信息</a:t>
              </a:r>
            </a:p>
          </p:txBody>
        </p:sp>
      </p:grpSp>
      <p:grpSp>
        <p:nvGrpSpPr>
          <p:cNvPr id="22" name="画布 6"/>
          <p:cNvGrpSpPr/>
          <p:nvPr/>
        </p:nvGrpSpPr>
        <p:grpSpPr>
          <a:xfrm>
            <a:off x="6442363" y="3454700"/>
            <a:ext cx="5257800" cy="1184910"/>
            <a:chOff x="0" y="0"/>
            <a:chExt cx="5257800" cy="1184910"/>
          </a:xfrm>
        </p:grpSpPr>
        <p:sp>
          <p:nvSpPr>
            <p:cNvPr id="23" name="矩形 22"/>
            <p:cNvSpPr/>
            <p:nvPr/>
          </p:nvSpPr>
          <p:spPr>
            <a:xfrm>
              <a:off x="0" y="0"/>
              <a:ext cx="5257800" cy="1184910"/>
            </a:xfrm>
            <a:prstGeom prst="rect">
              <a:avLst/>
            </a:prstGeom>
            <a:noFill/>
            <a:ln>
              <a:noFill/>
            </a:ln>
          </p:spPr>
        </p:sp>
        <p:sp>
          <p:nvSpPr>
            <p:cNvPr id="24" name="矩形 23"/>
            <p:cNvSpPr>
              <a:spLocks noChangeArrowheads="1"/>
            </p:cNvSpPr>
            <p:nvPr/>
          </p:nvSpPr>
          <p:spPr bwMode="auto">
            <a:xfrm>
              <a:off x="114300" y="47099"/>
              <a:ext cx="5016500" cy="1066801"/>
            </a:xfrm>
            <a:prstGeom prst="rect">
              <a:avLst/>
            </a:prstGeom>
            <a:solidFill>
              <a:srgbClr val="FFFFFF"/>
            </a:solidFill>
            <a:ln w="9525" cmpd="sng">
              <a:solidFill>
                <a:srgbClr val="000000"/>
              </a:solidFill>
              <a:miter lim="800000"/>
              <a:headEnd/>
              <a:tailEnd/>
            </a:ln>
          </p:spPr>
          <p:txBody>
            <a:bodyPr rot="0" vert="horz" wrap="square" lIns="91440" tIns="45720" rIns="91440" bIns="45720" anchor="t" anchorCtr="0" upright="1">
              <a:noAutofit/>
            </a:bodyPr>
            <a:lstStyle/>
            <a:p>
              <a:pPr algn="just">
                <a:spcAft>
                  <a:spcPts val="0"/>
                </a:spcAft>
              </a:pPr>
              <a:r>
                <a:rPr lang="zh-CN" sz="1050" kern="100" dirty="0">
                  <a:effectLst/>
                  <a:latin typeface="Times New Roman" panose="02020603050405020304" pitchFamily="18" charset="0"/>
                  <a:ea typeface="宋体" panose="02010600030101010101" pitchFamily="2" charset="-122"/>
                </a:rPr>
                <a:t>名字：宿管员信息</a:t>
              </a:r>
            </a:p>
            <a:p>
              <a:pPr algn="just">
                <a:spcAft>
                  <a:spcPts val="0"/>
                </a:spcAft>
              </a:pPr>
              <a:r>
                <a:rPr lang="zh-CN" sz="1050" kern="100" dirty="0">
                  <a:effectLst/>
                  <a:latin typeface="Times New Roman" panose="02020603050405020304" pitchFamily="18" charset="0"/>
                  <a:ea typeface="宋体" panose="02010600030101010101" pitchFamily="2" charset="-122"/>
                </a:rPr>
                <a:t>别名：</a:t>
              </a:r>
            </a:p>
            <a:p>
              <a:pPr algn="just">
                <a:spcAft>
                  <a:spcPts val="0"/>
                </a:spcAft>
              </a:pPr>
              <a:r>
                <a:rPr lang="zh-CN" sz="1050" kern="100" dirty="0">
                  <a:effectLst/>
                  <a:latin typeface="Times New Roman" panose="02020603050405020304" pitchFamily="18" charset="0"/>
                  <a:ea typeface="宋体" panose="02010600030101010101" pitchFamily="2" charset="-122"/>
                </a:rPr>
                <a:t>描述：使用微信小程序的宿管员用户</a:t>
              </a:r>
            </a:p>
            <a:p>
              <a:pPr algn="just">
                <a:spcAft>
                  <a:spcPts val="0"/>
                </a:spcAft>
              </a:pPr>
              <a:r>
                <a:rPr lang="zh-CN" sz="1050" kern="100" dirty="0">
                  <a:effectLst/>
                  <a:latin typeface="Times New Roman" panose="02020603050405020304" pitchFamily="18" charset="0"/>
                  <a:ea typeface="宋体" panose="02010600030101010101" pitchFamily="2" charset="-122"/>
                </a:rPr>
                <a:t>定义：宿管员信息</a:t>
              </a:r>
              <a:r>
                <a:rPr lang="en-US" sz="1050" kern="100" dirty="0">
                  <a:effectLst/>
                  <a:latin typeface="Times New Roman" panose="02020603050405020304" pitchFamily="18" charset="0"/>
                  <a:ea typeface="宋体" panose="02010600030101010101" pitchFamily="2" charset="-122"/>
                </a:rPr>
                <a:t>=</a:t>
              </a:r>
              <a:r>
                <a:rPr lang="zh-CN" sz="1050" kern="100" dirty="0">
                  <a:effectLst/>
                  <a:latin typeface="Times New Roman" panose="02020603050405020304" pitchFamily="18" charset="0"/>
                  <a:ea typeface="宋体" panose="02010600030101010101" pitchFamily="2" charset="-122"/>
                </a:rPr>
                <a:t>宿管</a:t>
              </a:r>
              <a:r>
                <a:rPr lang="zh-CN" sz="1050" kern="100" dirty="0" smtClean="0">
                  <a:effectLst/>
                  <a:latin typeface="Times New Roman" panose="02020603050405020304" pitchFamily="18" charset="0"/>
                  <a:ea typeface="宋体" panose="02010600030101010101" pitchFamily="2" charset="-122"/>
                </a:rPr>
                <a:t>员</a:t>
              </a:r>
              <a:r>
                <a:rPr lang="zh-CN" altLang="en-US" sz="1050" kern="100" dirty="0" smtClean="0">
                  <a:latin typeface="Times New Roman" panose="02020603050405020304" pitchFamily="18" charset="0"/>
                </a:rPr>
                <a:t>用户名</a:t>
              </a:r>
              <a:r>
                <a:rPr lang="en-US" sz="1050" kern="100" dirty="0" smtClean="0">
                  <a:effectLst/>
                  <a:latin typeface="Times New Roman" panose="02020603050405020304" pitchFamily="18" charset="0"/>
                  <a:ea typeface="宋体" panose="02010600030101010101" pitchFamily="2" charset="-122"/>
                </a:rPr>
                <a:t>+ </a:t>
              </a:r>
              <a:r>
                <a:rPr lang="zh-CN" sz="1050" kern="100" dirty="0">
                  <a:effectLst/>
                  <a:latin typeface="Times New Roman" panose="02020603050405020304" pitchFamily="18" charset="0"/>
                  <a:ea typeface="宋体" panose="02010600030101010101" pitchFamily="2" charset="-122"/>
                </a:rPr>
                <a:t>宿管</a:t>
              </a:r>
              <a:r>
                <a:rPr lang="zh-CN" sz="1050" kern="100" dirty="0" smtClean="0">
                  <a:effectLst/>
                  <a:latin typeface="Times New Roman" panose="02020603050405020304" pitchFamily="18" charset="0"/>
                  <a:ea typeface="宋体" panose="02010600030101010101" pitchFamily="2" charset="-122"/>
                </a:rPr>
                <a:t>员</a:t>
              </a:r>
              <a:r>
                <a:rPr lang="zh-CN" altLang="en-US" sz="1050" kern="100" dirty="0">
                  <a:latin typeface="Times New Roman" panose="02020603050405020304" pitchFamily="18" charset="0"/>
                </a:rPr>
                <a:t>电话</a:t>
              </a:r>
              <a:endParaRPr lang="zh-CN" sz="1050" kern="100" dirty="0">
                <a:effectLst/>
                <a:latin typeface="Times New Roman" panose="02020603050405020304" pitchFamily="18" charset="0"/>
                <a:ea typeface="宋体" panose="02010600030101010101" pitchFamily="2" charset="-122"/>
              </a:endParaRPr>
            </a:p>
            <a:p>
              <a:pPr algn="just">
                <a:spcAft>
                  <a:spcPts val="0"/>
                </a:spcAft>
              </a:pPr>
              <a:r>
                <a:rPr lang="zh-CN" sz="1050" kern="100" dirty="0">
                  <a:effectLst/>
                  <a:latin typeface="Times New Roman" panose="02020603050405020304" pitchFamily="18" charset="0"/>
                  <a:ea typeface="宋体" panose="02010600030101010101" pitchFamily="2" charset="-122"/>
                </a:rPr>
                <a:t>位置：</a:t>
              </a:r>
            </a:p>
          </p:txBody>
        </p:sp>
      </p:grpSp>
      <p:sp>
        <p:nvSpPr>
          <p:cNvPr id="2" name="Rectangle 2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24"/>
          <p:cNvSpPr>
            <a:spLocks noChangeArrowheads="1"/>
          </p:cNvSpPr>
          <p:nvPr/>
        </p:nvSpPr>
        <p:spPr bwMode="auto">
          <a:xfrm>
            <a:off x="0" y="16414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5" name="Rectangle 26"/>
          <p:cNvSpPr>
            <a:spLocks noChangeArrowheads="1"/>
          </p:cNvSpPr>
          <p:nvPr/>
        </p:nvSpPr>
        <p:spPr bwMode="auto">
          <a:xfrm>
            <a:off x="0" y="28257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6" name="Rectangle 28"/>
          <p:cNvSpPr>
            <a:spLocks noChangeArrowheads="1"/>
          </p:cNvSpPr>
          <p:nvPr/>
        </p:nvSpPr>
        <p:spPr bwMode="auto">
          <a:xfrm>
            <a:off x="0" y="40100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7" name="Rectangle 30"/>
          <p:cNvSpPr>
            <a:spLocks noChangeArrowheads="1"/>
          </p:cNvSpPr>
          <p:nvPr/>
        </p:nvSpPr>
        <p:spPr bwMode="auto">
          <a:xfrm>
            <a:off x="0" y="51943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8" name="Rectangle 32"/>
          <p:cNvSpPr>
            <a:spLocks noChangeArrowheads="1"/>
          </p:cNvSpPr>
          <p:nvPr/>
        </p:nvSpPr>
        <p:spPr bwMode="auto">
          <a:xfrm>
            <a:off x="0" y="63785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9" name="Rectangle 34"/>
          <p:cNvSpPr>
            <a:spLocks noChangeArrowheads="1"/>
          </p:cNvSpPr>
          <p:nvPr/>
        </p:nvSpPr>
        <p:spPr bwMode="auto">
          <a:xfrm>
            <a:off x="0" y="75628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0" name="Rectangle 36"/>
          <p:cNvSpPr>
            <a:spLocks noChangeArrowheads="1"/>
          </p:cNvSpPr>
          <p:nvPr/>
        </p:nvSpPr>
        <p:spPr bwMode="auto">
          <a:xfrm>
            <a:off x="0" y="87471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33" name="画布 6"/>
          <p:cNvGrpSpPr/>
          <p:nvPr/>
        </p:nvGrpSpPr>
        <p:grpSpPr>
          <a:xfrm>
            <a:off x="6436013" y="4505566"/>
            <a:ext cx="5257800" cy="1184910"/>
            <a:chOff x="0" y="0"/>
            <a:chExt cx="5257800" cy="1184910"/>
          </a:xfrm>
        </p:grpSpPr>
        <p:sp>
          <p:nvSpPr>
            <p:cNvPr id="34" name="矩形 33"/>
            <p:cNvSpPr/>
            <p:nvPr/>
          </p:nvSpPr>
          <p:spPr>
            <a:xfrm>
              <a:off x="0" y="0"/>
              <a:ext cx="5257800" cy="1184910"/>
            </a:xfrm>
            <a:prstGeom prst="rect">
              <a:avLst/>
            </a:prstGeom>
            <a:noFill/>
            <a:ln>
              <a:noFill/>
            </a:ln>
          </p:spPr>
        </p:sp>
        <p:sp>
          <p:nvSpPr>
            <p:cNvPr id="35" name="矩形 34"/>
            <p:cNvSpPr>
              <a:spLocks noChangeArrowheads="1"/>
            </p:cNvSpPr>
            <p:nvPr/>
          </p:nvSpPr>
          <p:spPr bwMode="auto">
            <a:xfrm>
              <a:off x="122555" y="55880"/>
              <a:ext cx="5016500" cy="1066801"/>
            </a:xfrm>
            <a:prstGeom prst="rect">
              <a:avLst/>
            </a:prstGeom>
            <a:solidFill>
              <a:srgbClr val="FFFFFF"/>
            </a:solidFill>
            <a:ln w="9525" cmpd="sng">
              <a:solidFill>
                <a:srgbClr val="000000"/>
              </a:solidFill>
              <a:miter lim="800000"/>
              <a:headEnd/>
              <a:tailEnd/>
            </a:ln>
          </p:spPr>
          <p:txBody>
            <a:bodyPr rot="0" vert="horz" wrap="square" lIns="91440" tIns="45720" rIns="91440" bIns="45720" anchor="t" anchorCtr="0" upright="1">
              <a:noAutofit/>
            </a:bodyPr>
            <a:lstStyle/>
            <a:p>
              <a:pPr algn="just">
                <a:spcAft>
                  <a:spcPts val="0"/>
                </a:spcAft>
              </a:pPr>
              <a:r>
                <a:rPr lang="zh-CN" sz="1050" kern="100" dirty="0">
                  <a:effectLst/>
                  <a:latin typeface="Times New Roman" panose="02020603050405020304" pitchFamily="18" charset="0"/>
                  <a:ea typeface="宋体" panose="02010600030101010101" pitchFamily="2" charset="-122"/>
                </a:rPr>
                <a:t>名字：宿管</a:t>
              </a:r>
              <a:r>
                <a:rPr lang="zh-CN" sz="1050" kern="100" dirty="0" smtClean="0">
                  <a:effectLst/>
                  <a:latin typeface="Times New Roman" panose="02020603050405020304" pitchFamily="18" charset="0"/>
                  <a:ea typeface="宋体" panose="02010600030101010101" pitchFamily="2" charset="-122"/>
                </a:rPr>
                <a:t>员</a:t>
              </a:r>
              <a:r>
                <a:rPr lang="zh-CN" altLang="en-US" sz="1050" kern="100" dirty="0">
                  <a:latin typeface="Times New Roman" panose="02020603050405020304" pitchFamily="18" charset="0"/>
                </a:rPr>
                <a:t>用户名</a:t>
              </a:r>
              <a:endParaRPr lang="zh-CN" sz="1050" kern="100" dirty="0" smtClean="0">
                <a:effectLst/>
                <a:latin typeface="Times New Roman" panose="02020603050405020304" pitchFamily="18" charset="0"/>
                <a:ea typeface="宋体" panose="02010600030101010101" pitchFamily="2" charset="-122"/>
              </a:endParaRPr>
            </a:p>
            <a:p>
              <a:pPr algn="just">
                <a:spcAft>
                  <a:spcPts val="0"/>
                </a:spcAft>
              </a:pPr>
              <a:r>
                <a:rPr lang="zh-CN" sz="1050" kern="100" dirty="0" smtClean="0">
                  <a:effectLst/>
                  <a:latin typeface="Times New Roman" panose="02020603050405020304" pitchFamily="18" charset="0"/>
                  <a:ea typeface="宋体" panose="02010600030101010101" pitchFamily="2" charset="-122"/>
                </a:rPr>
                <a:t>别名：</a:t>
              </a:r>
            </a:p>
            <a:p>
              <a:pPr algn="just">
                <a:spcAft>
                  <a:spcPts val="0"/>
                </a:spcAft>
              </a:pPr>
              <a:r>
                <a:rPr lang="zh-CN" sz="1050" kern="100" dirty="0" smtClean="0">
                  <a:effectLst/>
                  <a:latin typeface="Times New Roman" panose="02020603050405020304" pitchFamily="18" charset="0"/>
                  <a:ea typeface="宋体" panose="02010600030101010101" pitchFamily="2" charset="-122"/>
                </a:rPr>
                <a:t>描述：</a:t>
              </a:r>
              <a:r>
                <a:rPr lang="zh-CN" altLang="en-US" sz="1050" kern="100" dirty="0">
                  <a:latin typeface="Times New Roman" panose="02020603050405020304" pitchFamily="18" charset="0"/>
                </a:rPr>
                <a:t>宿</a:t>
              </a:r>
              <a:r>
                <a:rPr lang="zh-CN" altLang="en-US" sz="1050" kern="100" dirty="0" smtClean="0">
                  <a:latin typeface="Times New Roman" panose="02020603050405020304" pitchFamily="18" charset="0"/>
                </a:rPr>
                <a:t>管用户的用户名</a:t>
              </a:r>
              <a:endParaRPr lang="zh-CN" sz="1050" kern="100" dirty="0">
                <a:effectLst/>
                <a:latin typeface="Times New Roman" panose="02020603050405020304" pitchFamily="18" charset="0"/>
                <a:ea typeface="宋体" panose="02010600030101010101" pitchFamily="2" charset="-122"/>
              </a:endParaRPr>
            </a:p>
            <a:p>
              <a:pPr algn="just">
                <a:spcAft>
                  <a:spcPts val="0"/>
                </a:spcAft>
              </a:pPr>
              <a:r>
                <a:rPr lang="zh-CN" sz="1050" kern="100" dirty="0">
                  <a:effectLst/>
                  <a:latin typeface="Times New Roman" panose="02020603050405020304" pitchFamily="18" charset="0"/>
                  <a:ea typeface="宋体" panose="02010600030101010101" pitchFamily="2" charset="-122"/>
                </a:rPr>
                <a:t>定义</a:t>
              </a:r>
              <a:r>
                <a:rPr lang="zh-CN" sz="1050" kern="100" dirty="0" smtClean="0">
                  <a:effectLst/>
                  <a:latin typeface="Times New Roman" panose="02020603050405020304" pitchFamily="18" charset="0"/>
                  <a:ea typeface="宋体" panose="02010600030101010101" pitchFamily="2" charset="-122"/>
                </a:rPr>
                <a:t>：</a:t>
              </a:r>
              <a:r>
                <a:rPr lang="zh-CN" altLang="zh-CN" sz="1050" kern="100" dirty="0">
                  <a:latin typeface="Times New Roman" panose="02020603050405020304" pitchFamily="18" charset="0"/>
                </a:rPr>
                <a:t>宿管员</a:t>
              </a:r>
              <a:r>
                <a:rPr lang="zh-CN" altLang="en-US" sz="1050" kern="100" dirty="0" smtClean="0">
                  <a:latin typeface="Times New Roman" panose="02020603050405020304" pitchFamily="18" charset="0"/>
                </a:rPr>
                <a:t>用户名</a:t>
              </a:r>
              <a:r>
                <a:rPr lang="en-US" altLang="zh-CN" sz="1050" kern="100" dirty="0" smtClean="0">
                  <a:latin typeface="Times New Roman" panose="02020603050405020304" pitchFamily="18" charset="0"/>
                </a:rPr>
                <a:t>=4{</a:t>
              </a:r>
              <a:r>
                <a:rPr lang="zh-CN" altLang="en-US" sz="1050" kern="100" dirty="0">
                  <a:latin typeface="Times New Roman" panose="02020603050405020304" pitchFamily="18" charset="0"/>
                </a:rPr>
                <a:t>字符</a:t>
              </a:r>
              <a:r>
                <a:rPr lang="en-US" altLang="zh-CN" sz="1050" kern="100" dirty="0" smtClean="0">
                  <a:latin typeface="Times New Roman" panose="02020603050405020304" pitchFamily="18" charset="0"/>
                </a:rPr>
                <a:t>}4</a:t>
              </a:r>
              <a:endParaRPr lang="zh-CN" altLang="zh-CN" sz="1050" kern="100" dirty="0">
                <a:latin typeface="Times New Roman" panose="02020603050405020304" pitchFamily="18" charset="0"/>
              </a:endParaRPr>
            </a:p>
            <a:p>
              <a:pPr algn="just">
                <a:spcAft>
                  <a:spcPts val="0"/>
                </a:spcAft>
              </a:pPr>
              <a:r>
                <a:rPr lang="zh-CN" sz="1050" kern="100" dirty="0" smtClean="0">
                  <a:effectLst/>
                  <a:latin typeface="Times New Roman" panose="02020603050405020304" pitchFamily="18" charset="0"/>
                  <a:ea typeface="宋体" panose="02010600030101010101" pitchFamily="2" charset="-122"/>
                </a:rPr>
                <a:t>位置：</a:t>
              </a:r>
              <a:r>
                <a:rPr lang="zh-CN" altLang="en-US" sz="1050" kern="100" dirty="0" smtClean="0">
                  <a:effectLst/>
                  <a:latin typeface="Times New Roman" panose="02020603050405020304" pitchFamily="18" charset="0"/>
                  <a:ea typeface="宋体" panose="02010600030101010101" pitchFamily="2" charset="-122"/>
                </a:rPr>
                <a:t>宿管员信息</a:t>
              </a:r>
              <a:endParaRPr lang="zh-CN" sz="1050" kern="100" dirty="0">
                <a:effectLst/>
                <a:latin typeface="Times New Roman" panose="02020603050405020304" pitchFamily="18" charset="0"/>
                <a:ea typeface="宋体" panose="02010600030101010101" pitchFamily="2" charset="-122"/>
              </a:endParaRPr>
            </a:p>
          </p:txBody>
        </p:sp>
      </p:grpSp>
      <p:sp>
        <p:nvSpPr>
          <p:cNvPr id="40" name="矩形 39"/>
          <p:cNvSpPr>
            <a:spLocks noChangeArrowheads="1"/>
          </p:cNvSpPr>
          <p:nvPr/>
        </p:nvSpPr>
        <p:spPr bwMode="auto">
          <a:xfrm>
            <a:off x="6556663" y="5628247"/>
            <a:ext cx="5016500" cy="1079501"/>
          </a:xfrm>
          <a:prstGeom prst="rect">
            <a:avLst/>
          </a:prstGeom>
          <a:solidFill>
            <a:srgbClr val="FFFFFF"/>
          </a:solidFill>
          <a:ln w="9525" cmpd="sng">
            <a:solidFill>
              <a:srgbClr val="000000"/>
            </a:solidFill>
            <a:miter lim="800000"/>
            <a:headEnd/>
            <a:tailEnd/>
          </a:ln>
        </p:spPr>
        <p:txBody>
          <a:bodyPr rot="0" vert="horz" wrap="square" lIns="91440" tIns="45720" rIns="91440" bIns="45720" anchor="t" anchorCtr="0" upright="1">
            <a:noAutofit/>
          </a:bodyPr>
          <a:lstStyle/>
          <a:p>
            <a:pPr algn="just">
              <a:spcAft>
                <a:spcPts val="0"/>
              </a:spcAft>
            </a:pPr>
            <a:r>
              <a:rPr lang="zh-CN" sz="1050" kern="100" dirty="0">
                <a:effectLst/>
                <a:latin typeface="Times New Roman" panose="02020603050405020304" pitchFamily="18" charset="0"/>
                <a:ea typeface="宋体" panose="02010600030101010101" pitchFamily="2" charset="-122"/>
              </a:rPr>
              <a:t>名字</a:t>
            </a:r>
            <a:r>
              <a:rPr lang="zh-CN" sz="1050" kern="100" dirty="0" smtClean="0">
                <a:effectLst/>
                <a:latin typeface="Times New Roman" panose="02020603050405020304" pitchFamily="18" charset="0"/>
                <a:ea typeface="宋体" panose="02010600030101010101" pitchFamily="2" charset="-122"/>
              </a:rPr>
              <a:t>：</a:t>
            </a:r>
            <a:r>
              <a:rPr lang="zh-CN" altLang="en-US" sz="1050" kern="100" dirty="0">
                <a:latin typeface="Times New Roman" panose="02020603050405020304" pitchFamily="18" charset="0"/>
              </a:rPr>
              <a:t>宿管员</a:t>
            </a:r>
            <a:r>
              <a:rPr lang="zh-CN" altLang="en-US" sz="1050" kern="100" dirty="0" smtClean="0">
                <a:latin typeface="Times New Roman" panose="02020603050405020304" pitchFamily="18" charset="0"/>
              </a:rPr>
              <a:t>电话</a:t>
            </a:r>
            <a:endParaRPr lang="zh-CN" sz="1050" kern="100" dirty="0">
              <a:effectLst/>
              <a:latin typeface="Times New Roman" panose="02020603050405020304" pitchFamily="18" charset="0"/>
              <a:ea typeface="宋体" panose="02010600030101010101" pitchFamily="2" charset="-122"/>
            </a:endParaRPr>
          </a:p>
          <a:p>
            <a:pPr algn="just">
              <a:spcAft>
                <a:spcPts val="0"/>
              </a:spcAft>
            </a:pPr>
            <a:r>
              <a:rPr lang="zh-CN" sz="1050" kern="100" dirty="0">
                <a:effectLst/>
                <a:latin typeface="Times New Roman" panose="02020603050405020304" pitchFamily="18" charset="0"/>
                <a:ea typeface="宋体" panose="02010600030101010101" pitchFamily="2" charset="-122"/>
              </a:rPr>
              <a:t>别名： </a:t>
            </a:r>
          </a:p>
          <a:p>
            <a:pPr algn="just">
              <a:spcAft>
                <a:spcPts val="0"/>
              </a:spcAft>
            </a:pPr>
            <a:r>
              <a:rPr lang="zh-CN" sz="1050" kern="100" dirty="0">
                <a:effectLst/>
                <a:latin typeface="Times New Roman" panose="02020603050405020304" pitchFamily="18" charset="0"/>
                <a:ea typeface="宋体" panose="02010600030101010101" pitchFamily="2" charset="-122"/>
              </a:rPr>
              <a:t>描述：唯一地标识</a:t>
            </a:r>
            <a:r>
              <a:rPr lang="zh-CN" sz="1050" kern="100" dirty="0" smtClean="0">
                <a:effectLst/>
                <a:latin typeface="Times New Roman" panose="02020603050405020304" pitchFamily="18" charset="0"/>
                <a:ea typeface="宋体" panose="02010600030101010101" pitchFamily="2" charset="-122"/>
              </a:rPr>
              <a:t>学校</a:t>
            </a:r>
            <a:r>
              <a:rPr lang="zh-CN" altLang="en-US" sz="1050" kern="100" dirty="0">
                <a:latin typeface="Times New Roman" panose="02020603050405020304" pitchFamily="18" charset="0"/>
              </a:rPr>
              <a:t>宿管员</a:t>
            </a:r>
            <a:r>
              <a:rPr lang="zh-CN" sz="1050" kern="100" dirty="0" smtClean="0">
                <a:effectLst/>
                <a:latin typeface="Times New Roman" panose="02020603050405020304" pitchFamily="18" charset="0"/>
                <a:ea typeface="宋体" panose="02010600030101010101" pitchFamily="2" charset="-122"/>
              </a:rPr>
              <a:t>中</a:t>
            </a:r>
            <a:r>
              <a:rPr lang="zh-CN" sz="1050" kern="100" dirty="0">
                <a:effectLst/>
                <a:latin typeface="Times New Roman" panose="02020603050405020304" pitchFamily="18" charset="0"/>
                <a:ea typeface="宋体" panose="02010600030101010101" pitchFamily="2" charset="-122"/>
              </a:rPr>
              <a:t>一个</a:t>
            </a:r>
            <a:r>
              <a:rPr lang="zh-CN" sz="1050" kern="100" dirty="0" smtClean="0">
                <a:effectLst/>
                <a:latin typeface="Times New Roman" panose="02020603050405020304" pitchFamily="18" charset="0"/>
                <a:ea typeface="宋体" panose="02010600030101010101" pitchFamily="2" charset="-122"/>
              </a:rPr>
              <a:t>特定</a:t>
            </a:r>
            <a:r>
              <a:rPr lang="zh-CN" altLang="en-US" sz="1050" kern="100" dirty="0">
                <a:latin typeface="Times New Roman" panose="02020603050405020304" pitchFamily="18" charset="0"/>
              </a:rPr>
              <a:t>宿管员</a:t>
            </a:r>
            <a:r>
              <a:rPr lang="zh-CN" sz="1050" kern="100" dirty="0" smtClean="0">
                <a:effectLst/>
                <a:latin typeface="Times New Roman" panose="02020603050405020304" pitchFamily="18" charset="0"/>
                <a:ea typeface="宋体" panose="02010600030101010101" pitchFamily="2" charset="-122"/>
              </a:rPr>
              <a:t>的</a:t>
            </a:r>
            <a:r>
              <a:rPr lang="zh-CN" sz="1050" kern="100" dirty="0">
                <a:effectLst/>
                <a:latin typeface="Times New Roman" panose="02020603050405020304" pitchFamily="18" charset="0"/>
                <a:ea typeface="宋体" panose="02010600030101010101" pitchFamily="2" charset="-122"/>
              </a:rPr>
              <a:t>关键域</a:t>
            </a:r>
          </a:p>
          <a:p>
            <a:pPr algn="just">
              <a:spcAft>
                <a:spcPts val="0"/>
              </a:spcAft>
            </a:pPr>
            <a:r>
              <a:rPr lang="zh-CN" sz="1050" kern="100" dirty="0">
                <a:effectLst/>
                <a:latin typeface="Times New Roman" panose="02020603050405020304" pitchFamily="18" charset="0"/>
                <a:ea typeface="宋体" panose="02010600030101010101" pitchFamily="2" charset="-122"/>
              </a:rPr>
              <a:t>定义</a:t>
            </a:r>
            <a:r>
              <a:rPr lang="zh-CN" sz="1050" kern="100" dirty="0" smtClean="0">
                <a:effectLst/>
                <a:latin typeface="Times New Roman" panose="02020603050405020304" pitchFamily="18" charset="0"/>
                <a:ea typeface="宋体" panose="02010600030101010101" pitchFamily="2" charset="-122"/>
              </a:rPr>
              <a:t>：</a:t>
            </a:r>
            <a:r>
              <a:rPr lang="zh-CN" altLang="en-US" sz="1050" kern="100" dirty="0">
                <a:latin typeface="Times New Roman" panose="02020603050405020304" pitchFamily="18" charset="0"/>
              </a:rPr>
              <a:t>宿管员</a:t>
            </a:r>
            <a:r>
              <a:rPr lang="zh-CN" altLang="en-US" sz="1050" kern="100" dirty="0" smtClean="0">
                <a:latin typeface="Times New Roman" panose="02020603050405020304" pitchFamily="18" charset="0"/>
              </a:rPr>
              <a:t>电话</a:t>
            </a:r>
            <a:r>
              <a:rPr lang="en-US" sz="1050" kern="100" dirty="0" smtClean="0">
                <a:effectLst/>
                <a:latin typeface="Times New Roman" panose="02020603050405020304" pitchFamily="18" charset="0"/>
                <a:ea typeface="宋体" panose="02010600030101010101" pitchFamily="2" charset="-122"/>
              </a:rPr>
              <a:t>=</a:t>
            </a:r>
            <a:r>
              <a:rPr lang="en-US" sz="1050" kern="100" dirty="0" smtClean="0">
                <a:latin typeface="Times New Roman" panose="02020603050405020304" pitchFamily="18" charset="0"/>
              </a:rPr>
              <a:t>11</a:t>
            </a:r>
            <a:r>
              <a:rPr lang="en-US" sz="1050" kern="100" dirty="0" smtClean="0">
                <a:effectLst/>
                <a:latin typeface="Times New Roman" panose="02020603050405020304" pitchFamily="18" charset="0"/>
                <a:ea typeface="宋体" panose="02010600030101010101" pitchFamily="2" charset="-122"/>
              </a:rPr>
              <a:t>{</a:t>
            </a:r>
            <a:r>
              <a:rPr lang="zh-CN" sz="1050" kern="100" dirty="0">
                <a:effectLst/>
                <a:latin typeface="Times New Roman" panose="02020603050405020304" pitchFamily="18" charset="0"/>
                <a:ea typeface="宋体" panose="02010600030101010101" pitchFamily="2" charset="-122"/>
              </a:rPr>
              <a:t>数字</a:t>
            </a:r>
            <a:r>
              <a:rPr lang="en-US" sz="1050" kern="100" dirty="0" smtClean="0">
                <a:effectLst/>
                <a:latin typeface="Times New Roman" panose="02020603050405020304" pitchFamily="18" charset="0"/>
                <a:ea typeface="宋体" panose="02010600030101010101" pitchFamily="2" charset="-122"/>
              </a:rPr>
              <a:t>}11</a:t>
            </a:r>
            <a:endParaRPr lang="zh-CN" sz="1050" kern="100" dirty="0">
              <a:effectLst/>
              <a:latin typeface="Times New Roman" panose="02020603050405020304" pitchFamily="18" charset="0"/>
              <a:ea typeface="宋体" panose="02010600030101010101" pitchFamily="2" charset="-122"/>
            </a:endParaRPr>
          </a:p>
          <a:p>
            <a:pPr algn="just">
              <a:spcAft>
                <a:spcPts val="0"/>
              </a:spcAft>
            </a:pPr>
            <a:r>
              <a:rPr lang="zh-CN" sz="1050" kern="100" dirty="0">
                <a:effectLst/>
                <a:latin typeface="Times New Roman" panose="02020603050405020304" pitchFamily="18" charset="0"/>
                <a:ea typeface="宋体" panose="02010600030101010101" pitchFamily="2" charset="-122"/>
              </a:rPr>
              <a:t>位置</a:t>
            </a:r>
            <a:r>
              <a:rPr lang="zh-CN" sz="1050" kern="100" dirty="0" smtClean="0">
                <a:effectLst/>
                <a:latin typeface="Times New Roman" panose="02020603050405020304" pitchFamily="18" charset="0"/>
                <a:ea typeface="宋体" panose="02010600030101010101" pitchFamily="2" charset="-122"/>
              </a:rPr>
              <a:t>：</a:t>
            </a:r>
            <a:r>
              <a:rPr lang="zh-CN" altLang="en-US" sz="1050" kern="100" dirty="0">
                <a:latin typeface="Times New Roman" panose="02020603050405020304" pitchFamily="18" charset="0"/>
              </a:rPr>
              <a:t>宿管员</a:t>
            </a:r>
            <a:r>
              <a:rPr lang="zh-CN" sz="1050" kern="100" dirty="0" smtClean="0">
                <a:effectLst/>
                <a:latin typeface="Times New Roman" panose="02020603050405020304" pitchFamily="18" charset="0"/>
                <a:ea typeface="宋体" panose="02010600030101010101" pitchFamily="2" charset="-122"/>
              </a:rPr>
              <a:t>信息</a:t>
            </a:r>
            <a:endParaRPr lang="zh-CN" sz="1050" kern="100" dirty="0">
              <a:effectLst/>
              <a:latin typeface="Times New Roman" panose="02020603050405020304" pitchFamily="18" charset="0"/>
              <a:ea typeface="宋体" panose="02010600030101010101" pitchFamily="2" charset="-122"/>
            </a:endParaRPr>
          </a:p>
        </p:txBody>
      </p:sp>
      <p:sp>
        <p:nvSpPr>
          <p:cNvPr id="36" name="矩形 35"/>
          <p:cNvSpPr>
            <a:spLocks noChangeArrowheads="1"/>
          </p:cNvSpPr>
          <p:nvPr/>
        </p:nvSpPr>
        <p:spPr bwMode="auto">
          <a:xfrm>
            <a:off x="850323" y="5607100"/>
            <a:ext cx="5016500" cy="1079501"/>
          </a:xfrm>
          <a:prstGeom prst="rect">
            <a:avLst/>
          </a:prstGeom>
          <a:solidFill>
            <a:srgbClr val="FFFFFF"/>
          </a:solidFill>
          <a:ln w="9525" cmpd="sng">
            <a:solidFill>
              <a:srgbClr val="000000"/>
            </a:solidFill>
            <a:miter lim="800000"/>
            <a:headEnd/>
            <a:tailEnd/>
          </a:ln>
        </p:spPr>
        <p:txBody>
          <a:bodyPr rot="0" vert="horz" wrap="square" lIns="91440" tIns="45720" rIns="91440" bIns="45720" anchor="t" anchorCtr="0" upright="1">
            <a:noAutofit/>
          </a:bodyPr>
          <a:lstStyle/>
          <a:p>
            <a:pPr algn="just">
              <a:spcAft>
                <a:spcPts val="0"/>
              </a:spcAft>
            </a:pPr>
            <a:r>
              <a:rPr lang="zh-CN" sz="1050" kern="100" dirty="0">
                <a:effectLst/>
                <a:latin typeface="Times New Roman" panose="02020603050405020304" pitchFamily="18" charset="0"/>
                <a:ea typeface="宋体" panose="02010600030101010101" pitchFamily="2" charset="-122"/>
              </a:rPr>
              <a:t>名字：</a:t>
            </a:r>
            <a:r>
              <a:rPr lang="zh-CN" sz="1050" kern="100" dirty="0" smtClean="0">
                <a:effectLst/>
                <a:latin typeface="Times New Roman" panose="02020603050405020304" pitchFamily="18" charset="0"/>
                <a:ea typeface="宋体" panose="02010600030101010101" pitchFamily="2" charset="-122"/>
              </a:rPr>
              <a:t>学生</a:t>
            </a:r>
            <a:r>
              <a:rPr lang="zh-CN" altLang="en-US" sz="1050" kern="100" dirty="0">
                <a:latin typeface="Times New Roman" panose="02020603050405020304" pitchFamily="18" charset="0"/>
              </a:rPr>
              <a:t>邮箱</a:t>
            </a:r>
            <a:endParaRPr lang="zh-CN" sz="1050" kern="100" dirty="0">
              <a:effectLst/>
              <a:latin typeface="Times New Roman" panose="02020603050405020304" pitchFamily="18" charset="0"/>
              <a:ea typeface="宋体" panose="02010600030101010101" pitchFamily="2" charset="-122"/>
            </a:endParaRPr>
          </a:p>
          <a:p>
            <a:pPr algn="just">
              <a:spcAft>
                <a:spcPts val="0"/>
              </a:spcAft>
            </a:pPr>
            <a:r>
              <a:rPr lang="zh-CN" sz="1050" kern="100" dirty="0">
                <a:effectLst/>
                <a:latin typeface="Times New Roman" panose="02020603050405020304" pitchFamily="18" charset="0"/>
                <a:ea typeface="宋体" panose="02010600030101010101" pitchFamily="2" charset="-122"/>
              </a:rPr>
              <a:t>别名： </a:t>
            </a:r>
          </a:p>
          <a:p>
            <a:pPr algn="just">
              <a:spcAft>
                <a:spcPts val="0"/>
              </a:spcAft>
            </a:pPr>
            <a:r>
              <a:rPr lang="zh-CN" sz="1050" kern="100" dirty="0">
                <a:effectLst/>
                <a:latin typeface="Times New Roman" panose="02020603050405020304" pitchFamily="18" charset="0"/>
                <a:ea typeface="宋体" panose="02010600030101010101" pitchFamily="2" charset="-122"/>
              </a:rPr>
              <a:t>描述：唯一地标识学校学生中一个特定学生的关键域</a:t>
            </a:r>
          </a:p>
          <a:p>
            <a:pPr algn="just">
              <a:spcAft>
                <a:spcPts val="0"/>
              </a:spcAft>
            </a:pPr>
            <a:r>
              <a:rPr lang="zh-CN" sz="1050" kern="100" dirty="0">
                <a:effectLst/>
                <a:latin typeface="Times New Roman" panose="02020603050405020304" pitchFamily="18" charset="0"/>
                <a:ea typeface="宋体" panose="02010600030101010101" pitchFamily="2" charset="-122"/>
              </a:rPr>
              <a:t>定义：</a:t>
            </a:r>
            <a:r>
              <a:rPr lang="zh-CN" sz="1050" kern="100" dirty="0" smtClean="0">
                <a:effectLst/>
                <a:latin typeface="Times New Roman" panose="02020603050405020304" pitchFamily="18" charset="0"/>
                <a:ea typeface="宋体" panose="02010600030101010101" pitchFamily="2" charset="-122"/>
              </a:rPr>
              <a:t>学生</a:t>
            </a:r>
            <a:r>
              <a:rPr lang="zh-CN" altLang="en-US" sz="1050" kern="100" dirty="0">
                <a:latin typeface="Times New Roman" panose="02020603050405020304" pitchFamily="18" charset="0"/>
              </a:rPr>
              <a:t>邮箱</a:t>
            </a:r>
            <a:r>
              <a:rPr lang="en-US" sz="1050" kern="100" dirty="0" smtClean="0">
                <a:effectLst/>
                <a:latin typeface="Times New Roman" panose="02020603050405020304" pitchFamily="18" charset="0"/>
                <a:ea typeface="宋体" panose="02010600030101010101" pitchFamily="2" charset="-122"/>
              </a:rPr>
              <a:t>=</a:t>
            </a:r>
            <a:r>
              <a:rPr lang="en-US" sz="1050" kern="100" dirty="0" smtClean="0">
                <a:latin typeface="Times New Roman" panose="02020603050405020304" pitchFamily="18" charset="0"/>
              </a:rPr>
              <a:t>[</a:t>
            </a:r>
            <a:r>
              <a:rPr lang="zh-CN" altLang="en-US" sz="1050" kern="100" dirty="0" smtClean="0">
                <a:latin typeface="Times New Roman" panose="02020603050405020304" pitchFamily="18" charset="0"/>
              </a:rPr>
              <a:t>邮箱</a:t>
            </a:r>
            <a:r>
              <a:rPr lang="en-US" sz="1050" kern="100" dirty="0" smtClean="0">
                <a:latin typeface="Times New Roman" panose="02020603050405020304" pitchFamily="18" charset="0"/>
              </a:rPr>
              <a:t>]</a:t>
            </a:r>
            <a:endParaRPr lang="zh-CN" sz="1050" kern="100" dirty="0">
              <a:effectLst/>
              <a:latin typeface="Times New Roman" panose="02020603050405020304" pitchFamily="18" charset="0"/>
              <a:ea typeface="宋体" panose="02010600030101010101" pitchFamily="2" charset="-122"/>
            </a:endParaRPr>
          </a:p>
          <a:p>
            <a:pPr algn="just">
              <a:spcAft>
                <a:spcPts val="0"/>
              </a:spcAft>
            </a:pPr>
            <a:r>
              <a:rPr lang="zh-CN" sz="1050" kern="100" dirty="0">
                <a:effectLst/>
                <a:latin typeface="Times New Roman" panose="02020603050405020304" pitchFamily="18" charset="0"/>
                <a:ea typeface="宋体" panose="02010600030101010101" pitchFamily="2" charset="-122"/>
              </a:rPr>
              <a:t>位置：学生信息</a:t>
            </a:r>
          </a:p>
        </p:txBody>
      </p:sp>
    </p:spTree>
    <p:extLst>
      <p:ext uri="{BB962C8B-B14F-4D97-AF65-F5344CB8AC3E}">
        <p14:creationId xmlns:p14="http://schemas.microsoft.com/office/powerpoint/2010/main" val="963398470"/>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3"/>
          <p:cNvSpPr txBox="1">
            <a:spLocks noChangeArrowheads="1"/>
          </p:cNvSpPr>
          <p:nvPr/>
        </p:nvSpPr>
        <p:spPr bwMode="auto">
          <a:xfrm>
            <a:off x="363538" y="363538"/>
            <a:ext cx="33877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anose="02010600030101010101" pitchFamily="2" charset="-122"/>
              </a:defRPr>
            </a:lvl1pPr>
            <a:lvl2pPr marL="742950" indent="-285750">
              <a:lnSpc>
                <a:spcPct val="90000"/>
              </a:lnSpc>
              <a:spcBef>
                <a:spcPts val="500"/>
              </a:spcBef>
              <a:buChar char="•"/>
              <a:defRPr sz="2400">
                <a:solidFill>
                  <a:schemeClr val="tx1"/>
                </a:solidFill>
                <a:latin typeface="DotumChe" charset="-127"/>
                <a:ea typeface="宋体" panose="02010600030101010101" pitchFamily="2" charset="-122"/>
              </a:defRPr>
            </a:lvl2pPr>
            <a:lvl3pPr marL="1143000" indent="-228600">
              <a:lnSpc>
                <a:spcPct val="90000"/>
              </a:lnSpc>
              <a:spcBef>
                <a:spcPts val="500"/>
              </a:spcBef>
              <a:buChar char="•"/>
              <a:defRPr sz="2000">
                <a:solidFill>
                  <a:schemeClr val="tx1"/>
                </a:solidFill>
                <a:latin typeface="DotumChe" charset="-127"/>
                <a:ea typeface="宋体" panose="02010600030101010101" pitchFamily="2" charset="-122"/>
              </a:defRPr>
            </a:lvl3pPr>
            <a:lvl4pPr marL="1600200" indent="-228600">
              <a:lnSpc>
                <a:spcPct val="90000"/>
              </a:lnSpc>
              <a:spcBef>
                <a:spcPts val="500"/>
              </a:spcBef>
              <a:buChar char="•"/>
              <a:defRPr>
                <a:solidFill>
                  <a:schemeClr val="tx1"/>
                </a:solidFill>
                <a:latin typeface="DotumChe" charset="-127"/>
                <a:ea typeface="宋体" panose="02010600030101010101" pitchFamily="2" charset="-122"/>
              </a:defRPr>
            </a:lvl4pPr>
            <a:lvl5pPr marL="2057400" indent="-228600">
              <a:lnSpc>
                <a:spcPct val="90000"/>
              </a:lnSpc>
              <a:spcBef>
                <a:spcPts val="500"/>
              </a:spcBef>
              <a:buChar char="•"/>
              <a:defRPr>
                <a:solidFill>
                  <a:schemeClr val="tx1"/>
                </a:solidFill>
                <a:latin typeface="DotumChe"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9pPr>
          </a:lstStyle>
          <a:p>
            <a:pPr>
              <a:lnSpc>
                <a:spcPct val="100000"/>
              </a:lnSpc>
              <a:spcBef>
                <a:spcPct val="0"/>
              </a:spcBef>
              <a:buFont typeface="Arial" panose="020B0604020202020204" pitchFamily="34" charset="0"/>
              <a:buNone/>
            </a:pPr>
            <a:r>
              <a:rPr lang="en-US" altLang="zh-CN" sz="2400" b="1" dirty="0" smtClean="0">
                <a:latin typeface="Calibri" panose="020F0502020204030204" pitchFamily="34" charset="0"/>
              </a:rPr>
              <a:t>Part3  ER</a:t>
            </a:r>
            <a:r>
              <a:rPr lang="zh-CN" altLang="en-US" sz="2400" b="1" dirty="0" smtClean="0">
                <a:latin typeface="Calibri" panose="020F0502020204030204" pitchFamily="34" charset="0"/>
              </a:rPr>
              <a:t>图</a:t>
            </a:r>
            <a:endParaRPr lang="zh-CN" altLang="en-US" sz="2400" b="1" dirty="0">
              <a:latin typeface="Calibri" panose="020F0502020204030204" pitchFamily="34" charset="0"/>
            </a:endParaRPr>
          </a:p>
        </p:txBody>
      </p:sp>
      <p:sp>
        <p:nvSpPr>
          <p:cNvPr id="18436" name="TextBox 1"/>
          <p:cNvSpPr txBox="1">
            <a:spLocks noChangeArrowheads="1"/>
          </p:cNvSpPr>
          <p:nvPr/>
        </p:nvSpPr>
        <p:spPr bwMode="auto">
          <a:xfrm>
            <a:off x="2132805" y="1853479"/>
            <a:ext cx="2559268" cy="1421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DotumChe" charset="-127"/>
                <a:ea typeface="宋体" panose="02010600030101010101" pitchFamily="2" charset="-122"/>
              </a:defRPr>
            </a:lvl1pPr>
            <a:lvl2pPr marL="742950" indent="-285750">
              <a:lnSpc>
                <a:spcPct val="90000"/>
              </a:lnSpc>
              <a:spcBef>
                <a:spcPts val="500"/>
              </a:spcBef>
              <a:buChar char="•"/>
              <a:defRPr sz="2400">
                <a:solidFill>
                  <a:schemeClr val="tx1"/>
                </a:solidFill>
                <a:latin typeface="DotumChe" charset="-127"/>
                <a:ea typeface="宋体" panose="02010600030101010101" pitchFamily="2" charset="-122"/>
              </a:defRPr>
            </a:lvl2pPr>
            <a:lvl3pPr marL="1143000" indent="-228600">
              <a:lnSpc>
                <a:spcPct val="90000"/>
              </a:lnSpc>
              <a:spcBef>
                <a:spcPts val="500"/>
              </a:spcBef>
              <a:buChar char="•"/>
              <a:defRPr sz="2000">
                <a:solidFill>
                  <a:schemeClr val="tx1"/>
                </a:solidFill>
                <a:latin typeface="DotumChe" charset="-127"/>
                <a:ea typeface="宋体" panose="02010600030101010101" pitchFamily="2" charset="-122"/>
              </a:defRPr>
            </a:lvl3pPr>
            <a:lvl4pPr marL="1600200" indent="-228600">
              <a:lnSpc>
                <a:spcPct val="90000"/>
              </a:lnSpc>
              <a:spcBef>
                <a:spcPts val="500"/>
              </a:spcBef>
              <a:buChar char="•"/>
              <a:defRPr>
                <a:solidFill>
                  <a:schemeClr val="tx1"/>
                </a:solidFill>
                <a:latin typeface="DotumChe" charset="-127"/>
                <a:ea typeface="宋体" panose="02010600030101010101" pitchFamily="2" charset="-122"/>
              </a:defRPr>
            </a:lvl4pPr>
            <a:lvl5pPr marL="2057400" indent="-228600">
              <a:lnSpc>
                <a:spcPct val="90000"/>
              </a:lnSpc>
              <a:spcBef>
                <a:spcPts val="500"/>
              </a:spcBef>
              <a:buChar char="•"/>
              <a:defRPr>
                <a:solidFill>
                  <a:schemeClr val="tx1"/>
                </a:solidFill>
                <a:latin typeface="DotumChe"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9pPr>
          </a:lstStyle>
          <a:p>
            <a:pPr>
              <a:lnSpc>
                <a:spcPct val="150000"/>
              </a:lnSpc>
              <a:spcBef>
                <a:spcPct val="0"/>
              </a:spcBef>
              <a:buFont typeface="Arial" panose="020B0604020202020204" pitchFamily="34" charset="0"/>
              <a:buNone/>
            </a:pPr>
            <a:r>
              <a:rPr lang="zh-CN" altLang="en-US" sz="2000" dirty="0" smtClean="0">
                <a:latin typeface="华文细黑" panose="02010600040101010101" pitchFamily="2" charset="-122"/>
                <a:ea typeface="华文细黑" panose="02010600040101010101" pitchFamily="2" charset="-122"/>
              </a:rPr>
              <a:t>由于我们的小程序使用了</a:t>
            </a:r>
            <a:r>
              <a:rPr lang="en-US" altLang="zh-CN" sz="2000" dirty="0" err="1" smtClean="0">
                <a:latin typeface="华文细黑" panose="02010600040101010101" pitchFamily="2" charset="-122"/>
                <a:ea typeface="华文细黑" panose="02010600040101010101" pitchFamily="2" charset="-122"/>
              </a:rPr>
              <a:t>nosql</a:t>
            </a:r>
            <a:r>
              <a:rPr lang="zh-CN" altLang="en-US" sz="2000" dirty="0" smtClean="0">
                <a:latin typeface="华文细黑" panose="02010600040101010101" pitchFamily="2" charset="-122"/>
                <a:ea typeface="华文细黑" panose="02010600040101010101" pitchFamily="2" charset="-122"/>
              </a:rPr>
              <a:t>型数据库，所以没有</a:t>
            </a:r>
            <a:r>
              <a:rPr lang="en-US" altLang="zh-CN" sz="2000" dirty="0" smtClean="0">
                <a:latin typeface="华文细黑" panose="02010600040101010101" pitchFamily="2" charset="-122"/>
                <a:ea typeface="华文细黑" panose="02010600040101010101" pitchFamily="2" charset="-122"/>
              </a:rPr>
              <a:t>ER</a:t>
            </a:r>
            <a:r>
              <a:rPr lang="zh-CN" altLang="en-US" sz="2000" dirty="0" smtClean="0">
                <a:latin typeface="华文细黑" panose="02010600040101010101" pitchFamily="2" charset="-122"/>
                <a:ea typeface="华文细黑" panose="02010600040101010101" pitchFamily="2" charset="-122"/>
              </a:rPr>
              <a:t>图</a:t>
            </a:r>
            <a:endParaRPr lang="zh-CN" altLang="en-US" sz="2000" dirty="0">
              <a:latin typeface="华文细黑" panose="02010600040101010101" pitchFamily="2" charset="-122"/>
              <a:ea typeface="华文细黑" panose="02010600040101010101" pitchFamily="2" charset="-122"/>
            </a:endParaRPr>
          </a:p>
        </p:txBody>
      </p:sp>
      <p:pic>
        <p:nvPicPr>
          <p:cNvPr id="2" name="图片 1"/>
          <p:cNvPicPr>
            <a:picLocks noChangeAspect="1"/>
          </p:cNvPicPr>
          <p:nvPr/>
        </p:nvPicPr>
        <p:blipFill>
          <a:blip r:embed="rId2"/>
          <a:stretch>
            <a:fillRect/>
          </a:stretch>
        </p:blipFill>
        <p:spPr>
          <a:xfrm>
            <a:off x="6125441" y="99080"/>
            <a:ext cx="2324100" cy="6629400"/>
          </a:xfrm>
          <a:prstGeom prst="rect">
            <a:avLst/>
          </a:prstGeom>
        </p:spPr>
      </p:pic>
    </p:spTree>
    <p:extLst>
      <p:ext uri="{BB962C8B-B14F-4D97-AF65-F5344CB8AC3E}">
        <p14:creationId xmlns:p14="http://schemas.microsoft.com/office/powerpoint/2010/main" val="1136932815"/>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文本框 18"/>
          <p:cNvSpPr txBox="1">
            <a:spLocks noChangeArrowheads="1"/>
          </p:cNvSpPr>
          <p:nvPr/>
        </p:nvSpPr>
        <p:spPr bwMode="auto">
          <a:xfrm>
            <a:off x="4938712" y="3560763"/>
            <a:ext cx="2090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gn="ctr" eaLnBrk="1" hangingPunct="1">
              <a:lnSpc>
                <a:spcPct val="100000"/>
              </a:lnSpc>
              <a:spcBef>
                <a:spcPct val="0"/>
              </a:spcBef>
              <a:buNone/>
            </a:pPr>
            <a:r>
              <a:rPr lang="zh-CN" altLang="en-US" sz="2000" b="1" dirty="0" smtClean="0">
                <a:solidFill>
                  <a:srgbClr val="404040"/>
                </a:solidFill>
                <a:latin typeface="华文细黑" pitchFamily="2" charset="-122"/>
                <a:ea typeface="华文细黑" pitchFamily="2" charset="-122"/>
              </a:rPr>
              <a:t>设计阶段</a:t>
            </a:r>
            <a:endParaRPr lang="zh-CN" altLang="zh-CN" sz="2000" b="1" dirty="0">
              <a:solidFill>
                <a:srgbClr val="404040"/>
              </a:solidFill>
              <a:latin typeface="华文细黑" pitchFamily="2" charset="-122"/>
              <a:ea typeface="华文细黑" pitchFamily="2" charset="-122"/>
            </a:endParaRPr>
          </a:p>
        </p:txBody>
      </p:sp>
      <p:sp>
        <p:nvSpPr>
          <p:cNvPr id="16387" name="矩形 1"/>
          <p:cNvSpPr>
            <a:spLocks noChangeArrowheads="1"/>
          </p:cNvSpPr>
          <p:nvPr/>
        </p:nvSpPr>
        <p:spPr bwMode="auto">
          <a:xfrm>
            <a:off x="5018088" y="2486025"/>
            <a:ext cx="1931987" cy="1004888"/>
          </a:xfrm>
          <a:prstGeom prst="rect">
            <a:avLst/>
          </a:prstGeom>
          <a:noFill/>
          <a:ln w="12700">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gn="ctr" eaLnBrk="1" hangingPunct="1">
              <a:lnSpc>
                <a:spcPct val="100000"/>
              </a:lnSpc>
              <a:spcBef>
                <a:spcPct val="0"/>
              </a:spcBef>
              <a:buFont typeface="Arial" pitchFamily="34" charset="0"/>
              <a:buNone/>
            </a:pPr>
            <a:endParaRPr lang="zh-CN" altLang="en-US" sz="1800">
              <a:solidFill>
                <a:srgbClr val="FFFFFF"/>
              </a:solidFill>
            </a:endParaRPr>
          </a:p>
        </p:txBody>
      </p:sp>
      <p:sp>
        <p:nvSpPr>
          <p:cNvPr id="16388" name="文本框 2"/>
          <p:cNvSpPr txBox="1">
            <a:spLocks noChangeArrowheads="1"/>
          </p:cNvSpPr>
          <p:nvPr/>
        </p:nvSpPr>
        <p:spPr bwMode="auto">
          <a:xfrm>
            <a:off x="5040313" y="2608263"/>
            <a:ext cx="19780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eaLnBrk="1" hangingPunct="1">
              <a:lnSpc>
                <a:spcPct val="100000"/>
              </a:lnSpc>
              <a:spcBef>
                <a:spcPct val="0"/>
              </a:spcBef>
              <a:buFont typeface="Arial" pitchFamily="34" charset="0"/>
              <a:buNone/>
            </a:pPr>
            <a:r>
              <a:rPr lang="en-US" altLang="zh-CN" sz="4800">
                <a:solidFill>
                  <a:srgbClr val="C00000"/>
                </a:solidFill>
                <a:latin typeface="微软雅黑" pitchFamily="34" charset="-122"/>
                <a:ea typeface="微软雅黑" pitchFamily="34" charset="-122"/>
              </a:rPr>
              <a:t>Part 4</a:t>
            </a:r>
            <a:endParaRPr lang="zh-CN" altLang="en-US" sz="4800">
              <a:solidFill>
                <a:srgbClr val="C00000"/>
              </a:solidFill>
              <a:latin typeface="微软雅黑" pitchFamily="34" charset="-122"/>
              <a:ea typeface="微软雅黑" pitchFamily="34" charset="-122"/>
            </a:endParaRPr>
          </a:p>
        </p:txBody>
      </p:sp>
    </p:spTree>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文本框 4"/>
          <p:cNvSpPr txBox="1">
            <a:spLocks noChangeArrowheads="1"/>
          </p:cNvSpPr>
          <p:nvPr/>
        </p:nvSpPr>
        <p:spPr bwMode="auto">
          <a:xfrm>
            <a:off x="5313363" y="2708275"/>
            <a:ext cx="13525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eaLnBrk="1" hangingPunct="1">
              <a:lnSpc>
                <a:spcPct val="100000"/>
              </a:lnSpc>
              <a:spcBef>
                <a:spcPct val="0"/>
              </a:spcBef>
              <a:buFont typeface="Arial" pitchFamily="34" charset="0"/>
              <a:buNone/>
            </a:pPr>
            <a:r>
              <a:rPr lang="zh-CN" altLang="zh-CN" sz="4400">
                <a:solidFill>
                  <a:srgbClr val="C00000"/>
                </a:solidFill>
                <a:latin typeface="华文细黑" pitchFamily="2" charset="-122"/>
                <a:ea typeface="华文细黑" pitchFamily="2" charset="-122"/>
              </a:rPr>
              <a:t>目录</a:t>
            </a:r>
          </a:p>
        </p:txBody>
      </p:sp>
      <p:cxnSp>
        <p:nvCxnSpPr>
          <p:cNvPr id="3075" name="直接连接符 6"/>
          <p:cNvCxnSpPr>
            <a:cxnSpLocks noChangeShapeType="1"/>
          </p:cNvCxnSpPr>
          <p:nvPr/>
        </p:nvCxnSpPr>
        <p:spPr bwMode="auto">
          <a:xfrm flipV="1">
            <a:off x="6223000" y="1816100"/>
            <a:ext cx="2289175" cy="2052638"/>
          </a:xfrm>
          <a:prstGeom prst="line">
            <a:avLst/>
          </a:prstGeom>
          <a:noFill/>
          <a:ln w="6350">
            <a:solidFill>
              <a:srgbClr val="595959"/>
            </a:solidFill>
            <a:round/>
            <a:headEnd/>
            <a:tailEnd/>
          </a:ln>
          <a:extLst>
            <a:ext uri="{909E8E84-426E-40DD-AFC4-6F175D3DCCD1}">
              <a14:hiddenFill xmlns:a14="http://schemas.microsoft.com/office/drawing/2010/main">
                <a:noFill/>
              </a14:hiddenFill>
            </a:ext>
          </a:extLst>
        </p:spPr>
      </p:cxnSp>
      <p:cxnSp>
        <p:nvCxnSpPr>
          <p:cNvPr id="3076" name="直接连接符 8"/>
          <p:cNvCxnSpPr>
            <a:cxnSpLocks noChangeShapeType="1"/>
          </p:cNvCxnSpPr>
          <p:nvPr/>
        </p:nvCxnSpPr>
        <p:spPr bwMode="auto">
          <a:xfrm flipV="1">
            <a:off x="3178175" y="2443163"/>
            <a:ext cx="2622550" cy="2251075"/>
          </a:xfrm>
          <a:prstGeom prst="line">
            <a:avLst/>
          </a:prstGeom>
          <a:noFill/>
          <a:ln w="6350">
            <a:solidFill>
              <a:srgbClr val="595959"/>
            </a:solidFill>
            <a:round/>
            <a:headEnd/>
            <a:tailEnd/>
          </a:ln>
          <a:extLst>
            <a:ext uri="{909E8E84-426E-40DD-AFC4-6F175D3DCCD1}">
              <a14:hiddenFill xmlns:a14="http://schemas.microsoft.com/office/drawing/2010/main">
                <a:noFill/>
              </a14:hiddenFill>
            </a:ext>
          </a:extLst>
        </p:spPr>
      </p:cxnSp>
      <p:cxnSp>
        <p:nvCxnSpPr>
          <p:cNvPr id="3077" name="直接连接符 24"/>
          <p:cNvCxnSpPr>
            <a:cxnSpLocks noChangeShapeType="1"/>
          </p:cNvCxnSpPr>
          <p:nvPr/>
        </p:nvCxnSpPr>
        <p:spPr bwMode="auto">
          <a:xfrm flipH="1" flipV="1">
            <a:off x="4919663" y="2316163"/>
            <a:ext cx="881062" cy="127000"/>
          </a:xfrm>
          <a:prstGeom prst="line">
            <a:avLst/>
          </a:prstGeom>
          <a:noFill/>
          <a:ln w="6350">
            <a:solidFill>
              <a:srgbClr val="404040"/>
            </a:solidFill>
            <a:round/>
            <a:headEnd/>
            <a:tailEnd/>
          </a:ln>
          <a:extLst>
            <a:ext uri="{909E8E84-426E-40DD-AFC4-6F175D3DCCD1}">
              <a14:hiddenFill xmlns:a14="http://schemas.microsoft.com/office/drawing/2010/main">
                <a:noFill/>
              </a14:hiddenFill>
            </a:ext>
          </a:extLst>
        </p:spPr>
      </p:cxnSp>
      <p:cxnSp>
        <p:nvCxnSpPr>
          <p:cNvPr id="3078" name="直接连接符 26"/>
          <p:cNvCxnSpPr>
            <a:cxnSpLocks noChangeShapeType="1"/>
          </p:cNvCxnSpPr>
          <p:nvPr/>
        </p:nvCxnSpPr>
        <p:spPr bwMode="auto">
          <a:xfrm>
            <a:off x="4919663" y="2316163"/>
            <a:ext cx="0" cy="909637"/>
          </a:xfrm>
          <a:prstGeom prst="line">
            <a:avLst/>
          </a:prstGeom>
          <a:noFill/>
          <a:ln w="6350">
            <a:solidFill>
              <a:srgbClr val="404040"/>
            </a:solidFill>
            <a:round/>
            <a:headEnd/>
            <a:tailEnd/>
          </a:ln>
          <a:extLst>
            <a:ext uri="{909E8E84-426E-40DD-AFC4-6F175D3DCCD1}">
              <a14:hiddenFill xmlns:a14="http://schemas.microsoft.com/office/drawing/2010/main">
                <a:noFill/>
              </a14:hiddenFill>
            </a:ext>
          </a:extLst>
        </p:spPr>
      </p:cxnSp>
      <p:cxnSp>
        <p:nvCxnSpPr>
          <p:cNvPr id="3079" name="直接连接符 31"/>
          <p:cNvCxnSpPr>
            <a:cxnSpLocks noChangeShapeType="1"/>
          </p:cNvCxnSpPr>
          <p:nvPr/>
        </p:nvCxnSpPr>
        <p:spPr bwMode="auto">
          <a:xfrm>
            <a:off x="6223000" y="3868738"/>
            <a:ext cx="893763" cy="127000"/>
          </a:xfrm>
          <a:prstGeom prst="line">
            <a:avLst/>
          </a:prstGeom>
          <a:noFill/>
          <a:ln w="6350">
            <a:solidFill>
              <a:srgbClr val="404040"/>
            </a:solidFill>
            <a:round/>
            <a:headEnd/>
            <a:tailEnd/>
          </a:ln>
          <a:extLst>
            <a:ext uri="{909E8E84-426E-40DD-AFC4-6F175D3DCCD1}">
              <a14:hiddenFill xmlns:a14="http://schemas.microsoft.com/office/drawing/2010/main">
                <a:noFill/>
              </a14:hiddenFill>
            </a:ext>
          </a:extLst>
        </p:spPr>
      </p:cxnSp>
      <p:cxnSp>
        <p:nvCxnSpPr>
          <p:cNvPr id="3080" name="直接连接符 32"/>
          <p:cNvCxnSpPr>
            <a:cxnSpLocks noChangeShapeType="1"/>
          </p:cNvCxnSpPr>
          <p:nvPr/>
        </p:nvCxnSpPr>
        <p:spPr bwMode="auto">
          <a:xfrm flipH="1" flipV="1">
            <a:off x="7116763" y="3094038"/>
            <a:ext cx="0" cy="901700"/>
          </a:xfrm>
          <a:prstGeom prst="line">
            <a:avLst/>
          </a:prstGeom>
          <a:noFill/>
          <a:ln w="6350">
            <a:solidFill>
              <a:srgbClr val="404040"/>
            </a:solidFill>
            <a:round/>
            <a:headEnd/>
            <a:tailEnd/>
          </a:ln>
          <a:extLst>
            <a:ext uri="{909E8E84-426E-40DD-AFC4-6F175D3DCCD1}">
              <a14:hiddenFill xmlns:a14="http://schemas.microsoft.com/office/drawing/2010/main">
                <a:noFill/>
              </a14:hiddenFill>
            </a:ext>
          </a:extLst>
        </p:spPr>
      </p:cxnSp>
      <p:cxnSp>
        <p:nvCxnSpPr>
          <p:cNvPr id="3081" name="直接连接符 42"/>
          <p:cNvCxnSpPr>
            <a:cxnSpLocks noChangeShapeType="1"/>
          </p:cNvCxnSpPr>
          <p:nvPr/>
        </p:nvCxnSpPr>
        <p:spPr bwMode="auto">
          <a:xfrm flipV="1">
            <a:off x="3216275" y="2487613"/>
            <a:ext cx="2622550" cy="2251075"/>
          </a:xfrm>
          <a:prstGeom prst="line">
            <a:avLst/>
          </a:prstGeom>
          <a:noFill/>
          <a:ln w="6350">
            <a:solidFill>
              <a:srgbClr val="595959"/>
            </a:solidFill>
            <a:round/>
            <a:headEnd/>
            <a:tailEnd/>
          </a:ln>
          <a:extLst>
            <a:ext uri="{909E8E84-426E-40DD-AFC4-6F175D3DCCD1}">
              <a14:hiddenFill xmlns:a14="http://schemas.microsoft.com/office/drawing/2010/main">
                <a:noFill/>
              </a14:hiddenFill>
            </a:ext>
          </a:extLst>
        </p:spPr>
      </p:cxnSp>
      <p:cxnSp>
        <p:nvCxnSpPr>
          <p:cNvPr id="3082" name="直接连接符 44"/>
          <p:cNvCxnSpPr>
            <a:cxnSpLocks noChangeShapeType="1"/>
          </p:cNvCxnSpPr>
          <p:nvPr/>
        </p:nvCxnSpPr>
        <p:spPr bwMode="auto">
          <a:xfrm flipV="1">
            <a:off x="6157913" y="1771650"/>
            <a:ext cx="2333625" cy="2082800"/>
          </a:xfrm>
          <a:prstGeom prst="line">
            <a:avLst/>
          </a:prstGeom>
          <a:noFill/>
          <a:ln w="6350">
            <a:solidFill>
              <a:srgbClr val="595959"/>
            </a:solidFill>
            <a:round/>
            <a:headEnd/>
            <a:tailEnd/>
          </a:ln>
          <a:extLst>
            <a:ext uri="{909E8E84-426E-40DD-AFC4-6F175D3DCCD1}">
              <a14:hiddenFill xmlns:a14="http://schemas.microsoft.com/office/drawing/2010/main">
                <a:noFill/>
              </a14:hiddenFill>
            </a:ext>
          </a:extLst>
        </p:spPr>
      </p:cxnSp>
      <p:sp>
        <p:nvSpPr>
          <p:cNvPr id="2" name="TextBox 1"/>
          <p:cNvSpPr txBox="1"/>
          <p:nvPr/>
        </p:nvSpPr>
        <p:spPr>
          <a:xfrm>
            <a:off x="2612571" y="793102"/>
            <a:ext cx="1914979" cy="369332"/>
          </a:xfrm>
          <a:prstGeom prst="rect">
            <a:avLst/>
          </a:prstGeom>
          <a:noFill/>
        </p:spPr>
        <p:txBody>
          <a:bodyPr wrap="square" rtlCol="0">
            <a:spAutoFit/>
          </a:bodyPr>
          <a:lstStyle/>
          <a:p>
            <a:endParaRPr lang="zh-CN" altLang="en-US" dirty="0"/>
          </a:p>
        </p:txBody>
      </p:sp>
      <p:sp>
        <p:nvSpPr>
          <p:cNvPr id="3" name="TextBox 2"/>
          <p:cNvSpPr txBox="1"/>
          <p:nvPr/>
        </p:nvSpPr>
        <p:spPr>
          <a:xfrm>
            <a:off x="2141068" y="1439000"/>
            <a:ext cx="2304662" cy="1754326"/>
          </a:xfrm>
          <a:prstGeom prst="rect">
            <a:avLst/>
          </a:prstGeom>
          <a:noFill/>
        </p:spPr>
        <p:txBody>
          <a:bodyPr wrap="square" rtlCol="0">
            <a:spAutoFit/>
          </a:bodyPr>
          <a:lstStyle/>
          <a:p>
            <a:pPr algn="r">
              <a:lnSpc>
                <a:spcPct val="150000"/>
              </a:lnSpc>
            </a:pPr>
            <a:r>
              <a:rPr lang="en-US" altLang="zh-CN" sz="2400" b="1" dirty="0" smtClean="0"/>
              <a:t>1.</a:t>
            </a:r>
            <a:r>
              <a:rPr lang="zh-CN" altLang="en-US" sz="2400" b="1" dirty="0" smtClean="0"/>
              <a:t>项目计划</a:t>
            </a:r>
            <a:endParaRPr lang="en-US" altLang="zh-CN" sz="2400" b="1" dirty="0"/>
          </a:p>
          <a:p>
            <a:pPr algn="r">
              <a:lnSpc>
                <a:spcPct val="150000"/>
              </a:lnSpc>
            </a:pPr>
            <a:r>
              <a:rPr lang="en-US" altLang="zh-CN" sz="2400" b="1" dirty="0" smtClean="0"/>
              <a:t>2.</a:t>
            </a:r>
            <a:r>
              <a:rPr lang="zh-CN" altLang="en-US" sz="2400" b="1" dirty="0" smtClean="0"/>
              <a:t>可行性分析</a:t>
            </a:r>
            <a:endParaRPr lang="en-US" altLang="zh-CN" sz="2400" b="1" dirty="0"/>
          </a:p>
          <a:p>
            <a:pPr algn="r">
              <a:lnSpc>
                <a:spcPct val="150000"/>
              </a:lnSpc>
            </a:pPr>
            <a:r>
              <a:rPr lang="en-US" altLang="zh-CN" sz="2400" b="1" dirty="0" smtClean="0"/>
              <a:t>3.</a:t>
            </a:r>
            <a:r>
              <a:rPr lang="zh-CN" altLang="en-US" sz="2400" b="1" dirty="0" smtClean="0"/>
              <a:t>需求分析</a:t>
            </a:r>
            <a:endParaRPr lang="en-US" altLang="zh-CN" sz="2400" b="1" dirty="0" smtClean="0"/>
          </a:p>
        </p:txBody>
      </p:sp>
      <p:sp>
        <p:nvSpPr>
          <p:cNvPr id="4" name="TextBox 3"/>
          <p:cNvSpPr txBox="1"/>
          <p:nvPr/>
        </p:nvSpPr>
        <p:spPr>
          <a:xfrm>
            <a:off x="7613780" y="3030674"/>
            <a:ext cx="2703238" cy="1754326"/>
          </a:xfrm>
          <a:prstGeom prst="rect">
            <a:avLst/>
          </a:prstGeom>
          <a:noFill/>
        </p:spPr>
        <p:txBody>
          <a:bodyPr wrap="square" rtlCol="0">
            <a:spAutoFit/>
          </a:bodyPr>
          <a:lstStyle/>
          <a:p>
            <a:pPr>
              <a:lnSpc>
                <a:spcPct val="150000"/>
              </a:lnSpc>
            </a:pPr>
            <a:r>
              <a:rPr lang="en-US" altLang="zh-CN" sz="2400" b="1" dirty="0" smtClean="0"/>
              <a:t>4.</a:t>
            </a:r>
            <a:r>
              <a:rPr lang="zh-CN" altLang="en-US" sz="2400" b="1" dirty="0" smtClean="0"/>
              <a:t>设计阶段</a:t>
            </a:r>
            <a:endParaRPr lang="en-US" altLang="zh-CN" sz="2400" b="1" dirty="0" smtClean="0"/>
          </a:p>
          <a:p>
            <a:pPr>
              <a:lnSpc>
                <a:spcPct val="150000"/>
              </a:lnSpc>
            </a:pPr>
            <a:r>
              <a:rPr lang="en-US" altLang="zh-CN" sz="2400" b="1" dirty="0" smtClean="0"/>
              <a:t>5.</a:t>
            </a:r>
            <a:r>
              <a:rPr lang="zh-CN" altLang="en-US" sz="2400" b="1" dirty="0" smtClean="0"/>
              <a:t>测试及实现阶段</a:t>
            </a:r>
            <a:endParaRPr lang="en-US" altLang="zh-CN" sz="2400" b="1" dirty="0" smtClean="0"/>
          </a:p>
          <a:p>
            <a:pPr>
              <a:lnSpc>
                <a:spcPct val="150000"/>
              </a:lnSpc>
            </a:pPr>
            <a:r>
              <a:rPr lang="en-US" altLang="zh-CN" sz="2400" b="1" dirty="0" smtClean="0"/>
              <a:t>6.</a:t>
            </a:r>
            <a:r>
              <a:rPr lang="zh-CN" altLang="en-US" sz="2400" b="1" dirty="0" smtClean="0"/>
              <a:t>项目总结</a:t>
            </a:r>
            <a:endParaRPr lang="en-US" altLang="zh-CN" sz="2400" b="1" dirty="0" smtClean="0"/>
          </a:p>
        </p:txBody>
      </p:sp>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3"/>
          <p:cNvSpPr txBox="1">
            <a:spLocks noChangeArrowheads="1"/>
          </p:cNvSpPr>
          <p:nvPr/>
        </p:nvSpPr>
        <p:spPr bwMode="auto">
          <a:xfrm>
            <a:off x="363538" y="363538"/>
            <a:ext cx="33877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anose="02010600030101010101" pitchFamily="2" charset="-122"/>
              </a:defRPr>
            </a:lvl1pPr>
            <a:lvl2pPr marL="742950" indent="-285750">
              <a:lnSpc>
                <a:spcPct val="90000"/>
              </a:lnSpc>
              <a:spcBef>
                <a:spcPts val="500"/>
              </a:spcBef>
              <a:buChar char="•"/>
              <a:defRPr sz="2400">
                <a:solidFill>
                  <a:schemeClr val="tx1"/>
                </a:solidFill>
                <a:latin typeface="DotumChe" charset="-127"/>
                <a:ea typeface="宋体" panose="02010600030101010101" pitchFamily="2" charset="-122"/>
              </a:defRPr>
            </a:lvl2pPr>
            <a:lvl3pPr marL="1143000" indent="-228600">
              <a:lnSpc>
                <a:spcPct val="90000"/>
              </a:lnSpc>
              <a:spcBef>
                <a:spcPts val="500"/>
              </a:spcBef>
              <a:buChar char="•"/>
              <a:defRPr sz="2000">
                <a:solidFill>
                  <a:schemeClr val="tx1"/>
                </a:solidFill>
                <a:latin typeface="DotumChe" charset="-127"/>
                <a:ea typeface="宋体" panose="02010600030101010101" pitchFamily="2" charset="-122"/>
              </a:defRPr>
            </a:lvl3pPr>
            <a:lvl4pPr marL="1600200" indent="-228600">
              <a:lnSpc>
                <a:spcPct val="90000"/>
              </a:lnSpc>
              <a:spcBef>
                <a:spcPts val="500"/>
              </a:spcBef>
              <a:buChar char="•"/>
              <a:defRPr>
                <a:solidFill>
                  <a:schemeClr val="tx1"/>
                </a:solidFill>
                <a:latin typeface="DotumChe" charset="-127"/>
                <a:ea typeface="宋体" panose="02010600030101010101" pitchFamily="2" charset="-122"/>
              </a:defRPr>
            </a:lvl4pPr>
            <a:lvl5pPr marL="2057400" indent="-228600">
              <a:lnSpc>
                <a:spcPct val="90000"/>
              </a:lnSpc>
              <a:spcBef>
                <a:spcPts val="500"/>
              </a:spcBef>
              <a:buChar char="•"/>
              <a:defRPr>
                <a:solidFill>
                  <a:schemeClr val="tx1"/>
                </a:solidFill>
                <a:latin typeface="DotumChe"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9pPr>
          </a:lstStyle>
          <a:p>
            <a:pPr>
              <a:lnSpc>
                <a:spcPct val="100000"/>
              </a:lnSpc>
              <a:spcBef>
                <a:spcPct val="0"/>
              </a:spcBef>
              <a:buFont typeface="Arial" panose="020B0604020202020204" pitchFamily="34" charset="0"/>
              <a:buNone/>
            </a:pPr>
            <a:r>
              <a:rPr lang="en-US" altLang="zh-CN" sz="2400" b="1" dirty="0" smtClean="0">
                <a:latin typeface="Calibri" panose="020F0502020204030204" pitchFamily="34" charset="0"/>
              </a:rPr>
              <a:t>Part4  </a:t>
            </a:r>
            <a:r>
              <a:rPr lang="en-US" altLang="zh-CN" sz="2400" b="1" dirty="0">
                <a:latin typeface="Calibri" panose="020F0502020204030204" pitchFamily="34" charset="0"/>
              </a:rPr>
              <a:t>HIPO</a:t>
            </a:r>
            <a:r>
              <a:rPr lang="zh-CN" altLang="en-US" sz="2400" b="1" dirty="0">
                <a:latin typeface="Calibri" panose="020F0502020204030204" pitchFamily="34" charset="0"/>
              </a:rPr>
              <a:t>图</a:t>
            </a:r>
          </a:p>
        </p:txBody>
      </p:sp>
      <p:sp>
        <p:nvSpPr>
          <p:cNvPr id="14339"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Char char="•"/>
              <a:defRPr sz="2800">
                <a:solidFill>
                  <a:schemeClr val="tx1"/>
                </a:solidFill>
                <a:latin typeface="DotumChe" charset="-127"/>
                <a:ea typeface="宋体" panose="02010600030101010101" pitchFamily="2" charset="-122"/>
              </a:defRPr>
            </a:lvl1pPr>
            <a:lvl2pPr marL="742950" indent="-285750">
              <a:lnSpc>
                <a:spcPct val="90000"/>
              </a:lnSpc>
              <a:spcBef>
                <a:spcPts val="500"/>
              </a:spcBef>
              <a:buChar char="•"/>
              <a:defRPr sz="2400">
                <a:solidFill>
                  <a:schemeClr val="tx1"/>
                </a:solidFill>
                <a:latin typeface="DotumChe" charset="-127"/>
                <a:ea typeface="宋体" panose="02010600030101010101" pitchFamily="2" charset="-122"/>
              </a:defRPr>
            </a:lvl2pPr>
            <a:lvl3pPr marL="1143000" indent="-228600">
              <a:lnSpc>
                <a:spcPct val="90000"/>
              </a:lnSpc>
              <a:spcBef>
                <a:spcPts val="500"/>
              </a:spcBef>
              <a:buChar char="•"/>
              <a:defRPr sz="2000">
                <a:solidFill>
                  <a:schemeClr val="tx1"/>
                </a:solidFill>
                <a:latin typeface="DotumChe" charset="-127"/>
                <a:ea typeface="宋体" panose="02010600030101010101" pitchFamily="2" charset="-122"/>
              </a:defRPr>
            </a:lvl3pPr>
            <a:lvl4pPr marL="1600200" indent="-228600">
              <a:lnSpc>
                <a:spcPct val="90000"/>
              </a:lnSpc>
              <a:spcBef>
                <a:spcPts val="500"/>
              </a:spcBef>
              <a:buChar char="•"/>
              <a:defRPr>
                <a:solidFill>
                  <a:schemeClr val="tx1"/>
                </a:solidFill>
                <a:latin typeface="DotumChe" charset="-127"/>
                <a:ea typeface="宋体" panose="02010600030101010101" pitchFamily="2" charset="-122"/>
              </a:defRPr>
            </a:lvl4pPr>
            <a:lvl5pPr marL="2057400" indent="-228600">
              <a:lnSpc>
                <a:spcPct val="90000"/>
              </a:lnSpc>
              <a:spcBef>
                <a:spcPts val="500"/>
              </a:spcBef>
              <a:buChar char="•"/>
              <a:defRPr>
                <a:solidFill>
                  <a:schemeClr val="tx1"/>
                </a:solidFill>
                <a:latin typeface="DotumChe"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9pPr>
          </a:lstStyle>
          <a:p>
            <a:pPr>
              <a:lnSpc>
                <a:spcPct val="100000"/>
              </a:lnSpc>
              <a:spcBef>
                <a:spcPct val="0"/>
              </a:spcBef>
              <a:buFont typeface="Arial" panose="020B0604020202020204" pitchFamily="34" charset="0"/>
              <a:buNone/>
            </a:pPr>
            <a:endParaRPr lang="zh-CN" altLang="en-US" sz="1800">
              <a:latin typeface="Calibri" panose="020F0502020204030204" pitchFamily="34" charset="0"/>
            </a:endParaRPr>
          </a:p>
        </p:txBody>
      </p:sp>
      <p:pic>
        <p:nvPicPr>
          <p:cNvPr id="1434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0688" y="947738"/>
            <a:ext cx="8810625" cy="5353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7292682"/>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3"/>
          <p:cNvSpPr txBox="1">
            <a:spLocks noChangeArrowheads="1"/>
          </p:cNvSpPr>
          <p:nvPr/>
        </p:nvSpPr>
        <p:spPr bwMode="auto">
          <a:xfrm>
            <a:off x="363538" y="363538"/>
            <a:ext cx="38639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anose="02010600030101010101" pitchFamily="2" charset="-122"/>
              </a:defRPr>
            </a:lvl1pPr>
            <a:lvl2pPr marL="742950" indent="-285750">
              <a:lnSpc>
                <a:spcPct val="90000"/>
              </a:lnSpc>
              <a:spcBef>
                <a:spcPts val="500"/>
              </a:spcBef>
              <a:buChar char="•"/>
              <a:defRPr sz="2400">
                <a:solidFill>
                  <a:schemeClr val="tx1"/>
                </a:solidFill>
                <a:latin typeface="DotumChe" charset="-127"/>
                <a:ea typeface="宋体" panose="02010600030101010101" pitchFamily="2" charset="-122"/>
              </a:defRPr>
            </a:lvl2pPr>
            <a:lvl3pPr marL="1143000" indent="-228600">
              <a:lnSpc>
                <a:spcPct val="90000"/>
              </a:lnSpc>
              <a:spcBef>
                <a:spcPts val="500"/>
              </a:spcBef>
              <a:buChar char="•"/>
              <a:defRPr sz="2000">
                <a:solidFill>
                  <a:schemeClr val="tx1"/>
                </a:solidFill>
                <a:latin typeface="DotumChe" charset="-127"/>
                <a:ea typeface="宋体" panose="02010600030101010101" pitchFamily="2" charset="-122"/>
              </a:defRPr>
            </a:lvl3pPr>
            <a:lvl4pPr marL="1600200" indent="-228600">
              <a:lnSpc>
                <a:spcPct val="90000"/>
              </a:lnSpc>
              <a:spcBef>
                <a:spcPts val="500"/>
              </a:spcBef>
              <a:buChar char="•"/>
              <a:defRPr>
                <a:solidFill>
                  <a:schemeClr val="tx1"/>
                </a:solidFill>
                <a:latin typeface="DotumChe" charset="-127"/>
                <a:ea typeface="宋体" panose="02010600030101010101" pitchFamily="2" charset="-122"/>
              </a:defRPr>
            </a:lvl4pPr>
            <a:lvl5pPr marL="2057400" indent="-228600">
              <a:lnSpc>
                <a:spcPct val="90000"/>
              </a:lnSpc>
              <a:spcBef>
                <a:spcPts val="500"/>
              </a:spcBef>
              <a:buChar char="•"/>
              <a:defRPr>
                <a:solidFill>
                  <a:schemeClr val="tx1"/>
                </a:solidFill>
                <a:latin typeface="DotumChe"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9pPr>
          </a:lstStyle>
          <a:p>
            <a:pPr>
              <a:lnSpc>
                <a:spcPct val="100000"/>
              </a:lnSpc>
              <a:spcBef>
                <a:spcPct val="0"/>
              </a:spcBef>
              <a:buFont typeface="Arial" panose="020B0604020202020204" pitchFamily="34" charset="0"/>
              <a:buNone/>
            </a:pPr>
            <a:r>
              <a:rPr lang="en-US" altLang="zh-CN" sz="2400" b="1" dirty="0" smtClean="0">
                <a:latin typeface="Calibri" panose="020F0502020204030204" pitchFamily="34" charset="0"/>
              </a:rPr>
              <a:t>Part4 </a:t>
            </a:r>
            <a:r>
              <a:rPr lang="zh-CN" altLang="en-US" sz="2400" b="1" dirty="0">
                <a:latin typeface="Calibri" panose="020F0502020204030204" pitchFamily="34" charset="0"/>
              </a:rPr>
              <a:t>数据库</a:t>
            </a:r>
            <a:r>
              <a:rPr lang="zh-CN" altLang="en-US" sz="2400" b="1" dirty="0" smtClean="0">
                <a:latin typeface="Calibri" panose="020F0502020204030204" pitchFamily="34" charset="0"/>
              </a:rPr>
              <a:t>设计</a:t>
            </a:r>
            <a:endParaRPr lang="zh-CN" altLang="en-US" sz="2400" b="1" dirty="0">
              <a:latin typeface="Calibri" panose="020F0502020204030204" pitchFamily="34" charset="0"/>
            </a:endParaRPr>
          </a:p>
        </p:txBody>
      </p:sp>
      <p:sp>
        <p:nvSpPr>
          <p:cNvPr id="18435" name="TextBox 1"/>
          <p:cNvSpPr txBox="1">
            <a:spLocks noChangeArrowheads="1"/>
          </p:cNvSpPr>
          <p:nvPr/>
        </p:nvSpPr>
        <p:spPr bwMode="auto">
          <a:xfrm>
            <a:off x="1597025" y="5079423"/>
            <a:ext cx="1743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anose="02010600030101010101" pitchFamily="2" charset="-122"/>
              </a:defRPr>
            </a:lvl1pPr>
            <a:lvl2pPr marL="742950" indent="-285750">
              <a:lnSpc>
                <a:spcPct val="90000"/>
              </a:lnSpc>
              <a:spcBef>
                <a:spcPts val="500"/>
              </a:spcBef>
              <a:buChar char="•"/>
              <a:defRPr sz="2400">
                <a:solidFill>
                  <a:schemeClr val="tx1"/>
                </a:solidFill>
                <a:latin typeface="DotumChe" charset="-127"/>
                <a:ea typeface="宋体" panose="02010600030101010101" pitchFamily="2" charset="-122"/>
              </a:defRPr>
            </a:lvl2pPr>
            <a:lvl3pPr marL="1143000" indent="-228600">
              <a:lnSpc>
                <a:spcPct val="90000"/>
              </a:lnSpc>
              <a:spcBef>
                <a:spcPts val="500"/>
              </a:spcBef>
              <a:buChar char="•"/>
              <a:defRPr sz="2000">
                <a:solidFill>
                  <a:schemeClr val="tx1"/>
                </a:solidFill>
                <a:latin typeface="DotumChe" charset="-127"/>
                <a:ea typeface="宋体" panose="02010600030101010101" pitchFamily="2" charset="-122"/>
              </a:defRPr>
            </a:lvl3pPr>
            <a:lvl4pPr marL="1600200" indent="-228600">
              <a:lnSpc>
                <a:spcPct val="90000"/>
              </a:lnSpc>
              <a:spcBef>
                <a:spcPts val="500"/>
              </a:spcBef>
              <a:buChar char="•"/>
              <a:defRPr>
                <a:solidFill>
                  <a:schemeClr val="tx1"/>
                </a:solidFill>
                <a:latin typeface="DotumChe" charset="-127"/>
                <a:ea typeface="宋体" panose="02010600030101010101" pitchFamily="2" charset="-122"/>
              </a:defRPr>
            </a:lvl4pPr>
            <a:lvl5pPr marL="2057400" indent="-228600">
              <a:lnSpc>
                <a:spcPct val="90000"/>
              </a:lnSpc>
              <a:spcBef>
                <a:spcPts val="500"/>
              </a:spcBef>
              <a:buChar char="•"/>
              <a:defRPr>
                <a:solidFill>
                  <a:schemeClr val="tx1"/>
                </a:solidFill>
                <a:latin typeface="DotumChe"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9pPr>
          </a:lstStyle>
          <a:p>
            <a:pPr>
              <a:lnSpc>
                <a:spcPct val="100000"/>
              </a:lnSpc>
              <a:spcBef>
                <a:spcPct val="0"/>
              </a:spcBef>
              <a:buFont typeface="Arial" panose="020B0604020202020204" pitchFamily="34" charset="0"/>
              <a:buNone/>
            </a:pPr>
            <a:r>
              <a:rPr lang="zh-CN" altLang="en-US" sz="1800" dirty="0">
                <a:latin typeface="微软雅黑" panose="020B0503020204020204" pitchFamily="34" charset="-122"/>
                <a:ea typeface="微软雅黑" panose="020B0503020204020204" pitchFamily="34" charset="-122"/>
              </a:rPr>
              <a:t>学生用户表</a:t>
            </a:r>
            <a:endParaRPr lang="en-US" altLang="zh-CN" sz="1800" dirty="0">
              <a:latin typeface="微软雅黑" panose="020B0503020204020204" pitchFamily="34" charset="-122"/>
              <a:ea typeface="微软雅黑" panose="020B0503020204020204" pitchFamily="34" charset="-122"/>
            </a:endParaRPr>
          </a:p>
        </p:txBody>
      </p:sp>
      <p:sp>
        <p:nvSpPr>
          <p:cNvPr id="18436" name="TextBox 1"/>
          <p:cNvSpPr txBox="1">
            <a:spLocks noChangeArrowheads="1"/>
          </p:cNvSpPr>
          <p:nvPr/>
        </p:nvSpPr>
        <p:spPr bwMode="auto">
          <a:xfrm>
            <a:off x="3573165" y="5079421"/>
            <a:ext cx="940666"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DotumChe" charset="-127"/>
                <a:ea typeface="宋体" panose="02010600030101010101" pitchFamily="2" charset="-122"/>
              </a:defRPr>
            </a:lvl1pPr>
            <a:lvl2pPr marL="742950" indent="-285750">
              <a:lnSpc>
                <a:spcPct val="90000"/>
              </a:lnSpc>
              <a:spcBef>
                <a:spcPts val="500"/>
              </a:spcBef>
              <a:buChar char="•"/>
              <a:defRPr sz="2400">
                <a:solidFill>
                  <a:schemeClr val="tx1"/>
                </a:solidFill>
                <a:latin typeface="DotumChe" charset="-127"/>
                <a:ea typeface="宋体" panose="02010600030101010101" pitchFamily="2" charset="-122"/>
              </a:defRPr>
            </a:lvl2pPr>
            <a:lvl3pPr marL="1143000" indent="-228600">
              <a:lnSpc>
                <a:spcPct val="90000"/>
              </a:lnSpc>
              <a:spcBef>
                <a:spcPts val="500"/>
              </a:spcBef>
              <a:buChar char="•"/>
              <a:defRPr sz="2000">
                <a:solidFill>
                  <a:schemeClr val="tx1"/>
                </a:solidFill>
                <a:latin typeface="DotumChe" charset="-127"/>
                <a:ea typeface="宋体" panose="02010600030101010101" pitchFamily="2" charset="-122"/>
              </a:defRPr>
            </a:lvl3pPr>
            <a:lvl4pPr marL="1600200" indent="-228600">
              <a:lnSpc>
                <a:spcPct val="90000"/>
              </a:lnSpc>
              <a:spcBef>
                <a:spcPts val="500"/>
              </a:spcBef>
              <a:buChar char="•"/>
              <a:defRPr>
                <a:solidFill>
                  <a:schemeClr val="tx1"/>
                </a:solidFill>
                <a:latin typeface="DotumChe" charset="-127"/>
                <a:ea typeface="宋体" panose="02010600030101010101" pitchFamily="2" charset="-122"/>
              </a:defRPr>
            </a:lvl4pPr>
            <a:lvl5pPr marL="2057400" indent="-228600">
              <a:lnSpc>
                <a:spcPct val="90000"/>
              </a:lnSpc>
              <a:spcBef>
                <a:spcPts val="500"/>
              </a:spcBef>
              <a:buChar char="•"/>
              <a:defRPr>
                <a:solidFill>
                  <a:schemeClr val="tx1"/>
                </a:solidFill>
                <a:latin typeface="DotumChe"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9pPr>
          </a:lstStyle>
          <a:p>
            <a:pPr>
              <a:lnSpc>
                <a:spcPct val="100000"/>
              </a:lnSpc>
              <a:spcBef>
                <a:spcPct val="0"/>
              </a:spcBef>
              <a:buFont typeface="Arial" panose="020B0604020202020204" pitchFamily="34" charset="0"/>
              <a:buNone/>
            </a:pPr>
            <a:r>
              <a:rPr lang="zh-CN" altLang="en-US" sz="1800" dirty="0" smtClean="0">
                <a:latin typeface="微软雅黑" panose="020B0503020204020204" pitchFamily="34" charset="-122"/>
                <a:ea typeface="微软雅黑" panose="020B0503020204020204" pitchFamily="34" charset="-122"/>
              </a:rPr>
              <a:t>订水单</a:t>
            </a:r>
            <a:endParaRPr lang="en-US" altLang="zh-CN" sz="18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1585912" y="1321088"/>
            <a:ext cx="1419225" cy="3429000"/>
          </a:xfrm>
          <a:prstGeom prst="rect">
            <a:avLst/>
          </a:prstGeom>
        </p:spPr>
      </p:pic>
      <p:pic>
        <p:nvPicPr>
          <p:cNvPr id="5" name="图片 4"/>
          <p:cNvPicPr>
            <a:picLocks noChangeAspect="1"/>
          </p:cNvPicPr>
          <p:nvPr/>
        </p:nvPicPr>
        <p:blipFill>
          <a:blip r:embed="rId3"/>
          <a:stretch>
            <a:fillRect/>
          </a:stretch>
        </p:blipFill>
        <p:spPr>
          <a:xfrm>
            <a:off x="3389150" y="2031997"/>
            <a:ext cx="1308696" cy="2231015"/>
          </a:xfrm>
          <a:prstGeom prst="rect">
            <a:avLst/>
          </a:prstGeom>
        </p:spPr>
      </p:pic>
      <p:pic>
        <p:nvPicPr>
          <p:cNvPr id="6" name="图片 5"/>
          <p:cNvPicPr>
            <a:picLocks noChangeAspect="1"/>
          </p:cNvPicPr>
          <p:nvPr/>
        </p:nvPicPr>
        <p:blipFill>
          <a:blip r:embed="rId4"/>
          <a:stretch>
            <a:fillRect/>
          </a:stretch>
        </p:blipFill>
        <p:spPr>
          <a:xfrm>
            <a:off x="5081859" y="2031996"/>
            <a:ext cx="1313820" cy="2231015"/>
          </a:xfrm>
          <a:prstGeom prst="rect">
            <a:avLst/>
          </a:prstGeom>
        </p:spPr>
      </p:pic>
      <p:pic>
        <p:nvPicPr>
          <p:cNvPr id="7" name="图片 6"/>
          <p:cNvPicPr>
            <a:picLocks noChangeAspect="1"/>
          </p:cNvPicPr>
          <p:nvPr/>
        </p:nvPicPr>
        <p:blipFill>
          <a:blip r:embed="rId5"/>
          <a:stretch>
            <a:fillRect/>
          </a:stretch>
        </p:blipFill>
        <p:spPr>
          <a:xfrm>
            <a:off x="6864484" y="2031996"/>
            <a:ext cx="1351004" cy="2231015"/>
          </a:xfrm>
          <a:prstGeom prst="rect">
            <a:avLst/>
          </a:prstGeom>
        </p:spPr>
      </p:pic>
      <p:sp>
        <p:nvSpPr>
          <p:cNvPr id="11" name="TextBox 1"/>
          <p:cNvSpPr txBox="1">
            <a:spLocks noChangeArrowheads="1"/>
          </p:cNvSpPr>
          <p:nvPr/>
        </p:nvSpPr>
        <p:spPr bwMode="auto">
          <a:xfrm>
            <a:off x="5268436" y="5079421"/>
            <a:ext cx="940666"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DotumChe" charset="-127"/>
                <a:ea typeface="宋体" panose="02010600030101010101" pitchFamily="2" charset="-122"/>
              </a:defRPr>
            </a:lvl1pPr>
            <a:lvl2pPr marL="742950" indent="-285750">
              <a:lnSpc>
                <a:spcPct val="90000"/>
              </a:lnSpc>
              <a:spcBef>
                <a:spcPts val="500"/>
              </a:spcBef>
              <a:buChar char="•"/>
              <a:defRPr sz="2400">
                <a:solidFill>
                  <a:schemeClr val="tx1"/>
                </a:solidFill>
                <a:latin typeface="DotumChe" charset="-127"/>
                <a:ea typeface="宋体" panose="02010600030101010101" pitchFamily="2" charset="-122"/>
              </a:defRPr>
            </a:lvl2pPr>
            <a:lvl3pPr marL="1143000" indent="-228600">
              <a:lnSpc>
                <a:spcPct val="90000"/>
              </a:lnSpc>
              <a:spcBef>
                <a:spcPts val="500"/>
              </a:spcBef>
              <a:buChar char="•"/>
              <a:defRPr sz="2000">
                <a:solidFill>
                  <a:schemeClr val="tx1"/>
                </a:solidFill>
                <a:latin typeface="DotumChe" charset="-127"/>
                <a:ea typeface="宋体" panose="02010600030101010101" pitchFamily="2" charset="-122"/>
              </a:defRPr>
            </a:lvl3pPr>
            <a:lvl4pPr marL="1600200" indent="-228600">
              <a:lnSpc>
                <a:spcPct val="90000"/>
              </a:lnSpc>
              <a:spcBef>
                <a:spcPts val="500"/>
              </a:spcBef>
              <a:buChar char="•"/>
              <a:defRPr>
                <a:solidFill>
                  <a:schemeClr val="tx1"/>
                </a:solidFill>
                <a:latin typeface="DotumChe" charset="-127"/>
                <a:ea typeface="宋体" panose="02010600030101010101" pitchFamily="2" charset="-122"/>
              </a:defRPr>
            </a:lvl4pPr>
            <a:lvl5pPr marL="2057400" indent="-228600">
              <a:lnSpc>
                <a:spcPct val="90000"/>
              </a:lnSpc>
              <a:spcBef>
                <a:spcPts val="500"/>
              </a:spcBef>
              <a:buChar char="•"/>
              <a:defRPr>
                <a:solidFill>
                  <a:schemeClr val="tx1"/>
                </a:solidFill>
                <a:latin typeface="DotumChe"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9pPr>
          </a:lstStyle>
          <a:p>
            <a:pPr>
              <a:lnSpc>
                <a:spcPct val="100000"/>
              </a:lnSpc>
              <a:spcBef>
                <a:spcPct val="0"/>
              </a:spcBef>
              <a:buFont typeface="Arial" panose="020B0604020202020204" pitchFamily="34" charset="0"/>
              <a:buNone/>
            </a:pPr>
            <a:r>
              <a:rPr lang="zh-CN" altLang="en-US" sz="1800" dirty="0">
                <a:latin typeface="微软雅黑" panose="020B0503020204020204" pitchFamily="34" charset="-122"/>
                <a:ea typeface="微软雅黑" panose="020B0503020204020204" pitchFamily="34" charset="-122"/>
              </a:rPr>
              <a:t>水费</a:t>
            </a:r>
            <a:r>
              <a:rPr lang="zh-CN" altLang="en-US" sz="1800" dirty="0" smtClean="0">
                <a:latin typeface="微软雅黑" panose="020B0503020204020204" pitchFamily="34" charset="-122"/>
                <a:ea typeface="微软雅黑" panose="020B0503020204020204" pitchFamily="34" charset="-122"/>
              </a:rPr>
              <a:t>单</a:t>
            </a:r>
            <a:endParaRPr lang="en-US" altLang="zh-CN" sz="1800" dirty="0">
              <a:latin typeface="微软雅黑" panose="020B0503020204020204" pitchFamily="34" charset="-122"/>
              <a:ea typeface="微软雅黑" panose="020B0503020204020204" pitchFamily="34" charset="-122"/>
            </a:endParaRPr>
          </a:p>
        </p:txBody>
      </p:sp>
      <p:sp>
        <p:nvSpPr>
          <p:cNvPr id="12" name="TextBox 1"/>
          <p:cNvSpPr txBox="1">
            <a:spLocks noChangeArrowheads="1"/>
          </p:cNvSpPr>
          <p:nvPr/>
        </p:nvSpPr>
        <p:spPr bwMode="auto">
          <a:xfrm>
            <a:off x="7069653" y="5079421"/>
            <a:ext cx="940666"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DotumChe" charset="-127"/>
                <a:ea typeface="宋体" panose="02010600030101010101" pitchFamily="2" charset="-122"/>
              </a:defRPr>
            </a:lvl1pPr>
            <a:lvl2pPr marL="742950" indent="-285750">
              <a:lnSpc>
                <a:spcPct val="90000"/>
              </a:lnSpc>
              <a:spcBef>
                <a:spcPts val="500"/>
              </a:spcBef>
              <a:buChar char="•"/>
              <a:defRPr sz="2400">
                <a:solidFill>
                  <a:schemeClr val="tx1"/>
                </a:solidFill>
                <a:latin typeface="DotumChe" charset="-127"/>
                <a:ea typeface="宋体" panose="02010600030101010101" pitchFamily="2" charset="-122"/>
              </a:defRPr>
            </a:lvl2pPr>
            <a:lvl3pPr marL="1143000" indent="-228600">
              <a:lnSpc>
                <a:spcPct val="90000"/>
              </a:lnSpc>
              <a:spcBef>
                <a:spcPts val="500"/>
              </a:spcBef>
              <a:buChar char="•"/>
              <a:defRPr sz="2000">
                <a:solidFill>
                  <a:schemeClr val="tx1"/>
                </a:solidFill>
                <a:latin typeface="DotumChe" charset="-127"/>
                <a:ea typeface="宋体" panose="02010600030101010101" pitchFamily="2" charset="-122"/>
              </a:defRPr>
            </a:lvl3pPr>
            <a:lvl4pPr marL="1600200" indent="-228600">
              <a:lnSpc>
                <a:spcPct val="90000"/>
              </a:lnSpc>
              <a:spcBef>
                <a:spcPts val="500"/>
              </a:spcBef>
              <a:buChar char="•"/>
              <a:defRPr>
                <a:solidFill>
                  <a:schemeClr val="tx1"/>
                </a:solidFill>
                <a:latin typeface="DotumChe" charset="-127"/>
                <a:ea typeface="宋体" panose="02010600030101010101" pitchFamily="2" charset="-122"/>
              </a:defRPr>
            </a:lvl4pPr>
            <a:lvl5pPr marL="2057400" indent="-228600">
              <a:lnSpc>
                <a:spcPct val="90000"/>
              </a:lnSpc>
              <a:spcBef>
                <a:spcPts val="500"/>
              </a:spcBef>
              <a:buChar char="•"/>
              <a:defRPr>
                <a:solidFill>
                  <a:schemeClr val="tx1"/>
                </a:solidFill>
                <a:latin typeface="DotumChe"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9pPr>
          </a:lstStyle>
          <a:p>
            <a:pPr>
              <a:lnSpc>
                <a:spcPct val="100000"/>
              </a:lnSpc>
              <a:spcBef>
                <a:spcPct val="0"/>
              </a:spcBef>
              <a:buFont typeface="Arial" panose="020B0604020202020204" pitchFamily="34" charset="0"/>
              <a:buNone/>
            </a:pPr>
            <a:r>
              <a:rPr lang="zh-CN" altLang="en-US" sz="1800" dirty="0">
                <a:latin typeface="微软雅黑" panose="020B0503020204020204" pitchFamily="34" charset="-122"/>
                <a:ea typeface="微软雅黑" panose="020B0503020204020204" pitchFamily="34" charset="-122"/>
              </a:rPr>
              <a:t>电</a:t>
            </a:r>
            <a:r>
              <a:rPr lang="zh-CN" altLang="en-US" sz="1800" dirty="0" smtClean="0">
                <a:latin typeface="微软雅黑" panose="020B0503020204020204" pitchFamily="34" charset="-122"/>
                <a:ea typeface="微软雅黑" panose="020B0503020204020204" pitchFamily="34" charset="-122"/>
              </a:rPr>
              <a:t>费单</a:t>
            </a:r>
            <a:endParaRPr lang="en-US" altLang="zh-CN" sz="1800" dirty="0">
              <a:latin typeface="微软雅黑" panose="020B0503020204020204" pitchFamily="34" charset="-122"/>
              <a:ea typeface="微软雅黑" panose="020B0503020204020204" pitchFamily="34" charset="-122"/>
            </a:endParaRPr>
          </a:p>
        </p:txBody>
      </p:sp>
      <p:pic>
        <p:nvPicPr>
          <p:cNvPr id="8" name="图片 7"/>
          <p:cNvPicPr>
            <a:picLocks noChangeAspect="1"/>
          </p:cNvPicPr>
          <p:nvPr/>
        </p:nvPicPr>
        <p:blipFill>
          <a:blip r:embed="rId6"/>
          <a:stretch>
            <a:fillRect/>
          </a:stretch>
        </p:blipFill>
        <p:spPr>
          <a:xfrm>
            <a:off x="8472400" y="2031995"/>
            <a:ext cx="1469205" cy="2231015"/>
          </a:xfrm>
          <a:prstGeom prst="rect">
            <a:avLst/>
          </a:prstGeom>
        </p:spPr>
      </p:pic>
      <p:sp>
        <p:nvSpPr>
          <p:cNvPr id="14" name="TextBox 1"/>
          <p:cNvSpPr txBox="1">
            <a:spLocks noChangeArrowheads="1"/>
          </p:cNvSpPr>
          <p:nvPr/>
        </p:nvSpPr>
        <p:spPr bwMode="auto">
          <a:xfrm>
            <a:off x="8870870" y="5078842"/>
            <a:ext cx="940666"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DotumChe" charset="-127"/>
                <a:ea typeface="宋体" panose="02010600030101010101" pitchFamily="2" charset="-122"/>
              </a:defRPr>
            </a:lvl1pPr>
            <a:lvl2pPr marL="742950" indent="-285750">
              <a:lnSpc>
                <a:spcPct val="90000"/>
              </a:lnSpc>
              <a:spcBef>
                <a:spcPts val="500"/>
              </a:spcBef>
              <a:buChar char="•"/>
              <a:defRPr sz="2400">
                <a:solidFill>
                  <a:schemeClr val="tx1"/>
                </a:solidFill>
                <a:latin typeface="DotumChe" charset="-127"/>
                <a:ea typeface="宋体" panose="02010600030101010101" pitchFamily="2" charset="-122"/>
              </a:defRPr>
            </a:lvl2pPr>
            <a:lvl3pPr marL="1143000" indent="-228600">
              <a:lnSpc>
                <a:spcPct val="90000"/>
              </a:lnSpc>
              <a:spcBef>
                <a:spcPts val="500"/>
              </a:spcBef>
              <a:buChar char="•"/>
              <a:defRPr sz="2000">
                <a:solidFill>
                  <a:schemeClr val="tx1"/>
                </a:solidFill>
                <a:latin typeface="DotumChe" charset="-127"/>
                <a:ea typeface="宋体" panose="02010600030101010101" pitchFamily="2" charset="-122"/>
              </a:defRPr>
            </a:lvl3pPr>
            <a:lvl4pPr marL="1600200" indent="-228600">
              <a:lnSpc>
                <a:spcPct val="90000"/>
              </a:lnSpc>
              <a:spcBef>
                <a:spcPts val="500"/>
              </a:spcBef>
              <a:buChar char="•"/>
              <a:defRPr>
                <a:solidFill>
                  <a:schemeClr val="tx1"/>
                </a:solidFill>
                <a:latin typeface="DotumChe" charset="-127"/>
                <a:ea typeface="宋体" panose="02010600030101010101" pitchFamily="2" charset="-122"/>
              </a:defRPr>
            </a:lvl4pPr>
            <a:lvl5pPr marL="2057400" indent="-228600">
              <a:lnSpc>
                <a:spcPct val="90000"/>
              </a:lnSpc>
              <a:spcBef>
                <a:spcPts val="500"/>
              </a:spcBef>
              <a:buChar char="•"/>
              <a:defRPr>
                <a:solidFill>
                  <a:schemeClr val="tx1"/>
                </a:solidFill>
                <a:latin typeface="DotumChe"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9pPr>
          </a:lstStyle>
          <a:p>
            <a:pPr>
              <a:lnSpc>
                <a:spcPct val="100000"/>
              </a:lnSpc>
              <a:spcBef>
                <a:spcPct val="0"/>
              </a:spcBef>
              <a:buFont typeface="Arial" panose="020B0604020202020204" pitchFamily="34" charset="0"/>
              <a:buNone/>
            </a:pPr>
            <a:r>
              <a:rPr lang="zh-CN" altLang="en-US" sz="1800" dirty="0" smtClean="0">
                <a:latin typeface="微软雅黑" panose="020B0503020204020204" pitchFamily="34" charset="-122"/>
                <a:ea typeface="微软雅黑" panose="020B0503020204020204" pitchFamily="34" charset="-122"/>
              </a:rPr>
              <a:t>报修</a:t>
            </a:r>
            <a:endParaRPr lang="en-US" altLang="zh-CN" sz="1800" dirty="0">
              <a:latin typeface="微软雅黑" panose="020B0503020204020204" pitchFamily="34" charset="-122"/>
              <a:ea typeface="微软雅黑" panose="020B0503020204020204" pitchFamily="34" charset="-122"/>
            </a:endParaRPr>
          </a:p>
        </p:txBody>
      </p:sp>
      <p:pic>
        <p:nvPicPr>
          <p:cNvPr id="9" name="图片 8"/>
          <p:cNvPicPr>
            <a:picLocks noChangeAspect="1"/>
          </p:cNvPicPr>
          <p:nvPr/>
        </p:nvPicPr>
        <p:blipFill>
          <a:blip r:embed="rId7"/>
          <a:stretch>
            <a:fillRect/>
          </a:stretch>
        </p:blipFill>
        <p:spPr>
          <a:xfrm>
            <a:off x="10225906" y="2431832"/>
            <a:ext cx="1513966" cy="1831178"/>
          </a:xfrm>
          <a:prstGeom prst="rect">
            <a:avLst/>
          </a:prstGeom>
        </p:spPr>
      </p:pic>
      <p:sp>
        <p:nvSpPr>
          <p:cNvPr id="16" name="TextBox 1"/>
          <p:cNvSpPr txBox="1">
            <a:spLocks noChangeArrowheads="1"/>
          </p:cNvSpPr>
          <p:nvPr/>
        </p:nvSpPr>
        <p:spPr bwMode="auto">
          <a:xfrm>
            <a:off x="10566141" y="5078841"/>
            <a:ext cx="940666"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DotumChe" charset="-127"/>
                <a:ea typeface="宋体" panose="02010600030101010101" pitchFamily="2" charset="-122"/>
              </a:defRPr>
            </a:lvl1pPr>
            <a:lvl2pPr marL="742950" indent="-285750">
              <a:lnSpc>
                <a:spcPct val="90000"/>
              </a:lnSpc>
              <a:spcBef>
                <a:spcPts val="500"/>
              </a:spcBef>
              <a:buChar char="•"/>
              <a:defRPr sz="2400">
                <a:solidFill>
                  <a:schemeClr val="tx1"/>
                </a:solidFill>
                <a:latin typeface="DotumChe" charset="-127"/>
                <a:ea typeface="宋体" panose="02010600030101010101" pitchFamily="2" charset="-122"/>
              </a:defRPr>
            </a:lvl2pPr>
            <a:lvl3pPr marL="1143000" indent="-228600">
              <a:lnSpc>
                <a:spcPct val="90000"/>
              </a:lnSpc>
              <a:spcBef>
                <a:spcPts val="500"/>
              </a:spcBef>
              <a:buChar char="•"/>
              <a:defRPr sz="2000">
                <a:solidFill>
                  <a:schemeClr val="tx1"/>
                </a:solidFill>
                <a:latin typeface="DotumChe" charset="-127"/>
                <a:ea typeface="宋体" panose="02010600030101010101" pitchFamily="2" charset="-122"/>
              </a:defRPr>
            </a:lvl3pPr>
            <a:lvl4pPr marL="1600200" indent="-228600">
              <a:lnSpc>
                <a:spcPct val="90000"/>
              </a:lnSpc>
              <a:spcBef>
                <a:spcPts val="500"/>
              </a:spcBef>
              <a:buChar char="•"/>
              <a:defRPr>
                <a:solidFill>
                  <a:schemeClr val="tx1"/>
                </a:solidFill>
                <a:latin typeface="DotumChe" charset="-127"/>
                <a:ea typeface="宋体" panose="02010600030101010101" pitchFamily="2" charset="-122"/>
              </a:defRPr>
            </a:lvl4pPr>
            <a:lvl5pPr marL="2057400" indent="-228600">
              <a:lnSpc>
                <a:spcPct val="90000"/>
              </a:lnSpc>
              <a:spcBef>
                <a:spcPts val="500"/>
              </a:spcBef>
              <a:buChar char="•"/>
              <a:defRPr>
                <a:solidFill>
                  <a:schemeClr val="tx1"/>
                </a:solidFill>
                <a:latin typeface="DotumChe"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9pPr>
          </a:lstStyle>
          <a:p>
            <a:pPr>
              <a:lnSpc>
                <a:spcPct val="100000"/>
              </a:lnSpc>
              <a:spcBef>
                <a:spcPct val="0"/>
              </a:spcBef>
              <a:buFont typeface="Arial" panose="020B0604020202020204" pitchFamily="34" charset="0"/>
              <a:buNone/>
            </a:pPr>
            <a:r>
              <a:rPr lang="zh-CN" altLang="en-US" sz="1800" dirty="0">
                <a:latin typeface="微软雅黑" panose="020B0503020204020204" pitchFamily="34" charset="-122"/>
                <a:ea typeface="微软雅黑" panose="020B0503020204020204" pitchFamily="34" charset="-122"/>
              </a:rPr>
              <a:t>通知</a:t>
            </a:r>
            <a:endParaRPr lang="en-US" altLang="zh-CN"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50850932"/>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Box 3"/>
          <p:cNvSpPr txBox="1">
            <a:spLocks noChangeArrowheads="1"/>
          </p:cNvSpPr>
          <p:nvPr/>
        </p:nvSpPr>
        <p:spPr bwMode="auto">
          <a:xfrm>
            <a:off x="363538" y="363538"/>
            <a:ext cx="33877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anose="02010600030101010101" pitchFamily="2" charset="-122"/>
              </a:defRPr>
            </a:lvl1pPr>
            <a:lvl2pPr marL="742950" indent="-285750">
              <a:lnSpc>
                <a:spcPct val="90000"/>
              </a:lnSpc>
              <a:spcBef>
                <a:spcPts val="500"/>
              </a:spcBef>
              <a:buChar char="•"/>
              <a:defRPr sz="2400">
                <a:solidFill>
                  <a:schemeClr val="tx1"/>
                </a:solidFill>
                <a:latin typeface="DotumChe" charset="-127"/>
                <a:ea typeface="宋体" panose="02010600030101010101" pitchFamily="2" charset="-122"/>
              </a:defRPr>
            </a:lvl2pPr>
            <a:lvl3pPr marL="1143000" indent="-228600">
              <a:lnSpc>
                <a:spcPct val="90000"/>
              </a:lnSpc>
              <a:spcBef>
                <a:spcPts val="500"/>
              </a:spcBef>
              <a:buChar char="•"/>
              <a:defRPr sz="2000">
                <a:solidFill>
                  <a:schemeClr val="tx1"/>
                </a:solidFill>
                <a:latin typeface="DotumChe" charset="-127"/>
                <a:ea typeface="宋体" panose="02010600030101010101" pitchFamily="2" charset="-122"/>
              </a:defRPr>
            </a:lvl3pPr>
            <a:lvl4pPr marL="1600200" indent="-228600">
              <a:lnSpc>
                <a:spcPct val="90000"/>
              </a:lnSpc>
              <a:spcBef>
                <a:spcPts val="500"/>
              </a:spcBef>
              <a:buChar char="•"/>
              <a:defRPr>
                <a:solidFill>
                  <a:schemeClr val="tx1"/>
                </a:solidFill>
                <a:latin typeface="DotumChe" charset="-127"/>
                <a:ea typeface="宋体" panose="02010600030101010101" pitchFamily="2" charset="-122"/>
              </a:defRPr>
            </a:lvl4pPr>
            <a:lvl5pPr marL="2057400" indent="-228600">
              <a:lnSpc>
                <a:spcPct val="90000"/>
              </a:lnSpc>
              <a:spcBef>
                <a:spcPts val="500"/>
              </a:spcBef>
              <a:buChar char="•"/>
              <a:defRPr>
                <a:solidFill>
                  <a:schemeClr val="tx1"/>
                </a:solidFill>
                <a:latin typeface="DotumChe"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9pPr>
          </a:lstStyle>
          <a:p>
            <a:pPr>
              <a:lnSpc>
                <a:spcPct val="100000"/>
              </a:lnSpc>
              <a:spcBef>
                <a:spcPct val="0"/>
              </a:spcBef>
              <a:buFont typeface="Arial" panose="020B0604020202020204" pitchFamily="34" charset="0"/>
              <a:buNone/>
            </a:pPr>
            <a:r>
              <a:rPr lang="en-US" altLang="zh-CN" sz="2400" b="1">
                <a:latin typeface="Calibri" panose="020F0502020204030204" pitchFamily="34" charset="0"/>
              </a:rPr>
              <a:t>PAD</a:t>
            </a:r>
            <a:r>
              <a:rPr lang="zh-CN" altLang="en-US" sz="2400" b="1">
                <a:latin typeface="Calibri" panose="020F0502020204030204" pitchFamily="34" charset="0"/>
              </a:rPr>
              <a:t>图</a:t>
            </a:r>
          </a:p>
        </p:txBody>
      </p:sp>
      <p:pic>
        <p:nvPicPr>
          <p:cNvPr id="2662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146175"/>
            <a:ext cx="9601200" cy="4565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37251746"/>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Box 3"/>
          <p:cNvSpPr txBox="1">
            <a:spLocks noChangeArrowheads="1"/>
          </p:cNvSpPr>
          <p:nvPr/>
        </p:nvSpPr>
        <p:spPr bwMode="auto">
          <a:xfrm>
            <a:off x="363538" y="363538"/>
            <a:ext cx="33877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anose="02010600030101010101" pitchFamily="2" charset="-122"/>
              </a:defRPr>
            </a:lvl1pPr>
            <a:lvl2pPr marL="742950" indent="-285750">
              <a:lnSpc>
                <a:spcPct val="90000"/>
              </a:lnSpc>
              <a:spcBef>
                <a:spcPts val="500"/>
              </a:spcBef>
              <a:buChar char="•"/>
              <a:defRPr sz="2400">
                <a:solidFill>
                  <a:schemeClr val="tx1"/>
                </a:solidFill>
                <a:latin typeface="DotumChe" charset="-127"/>
                <a:ea typeface="宋体" panose="02010600030101010101" pitchFamily="2" charset="-122"/>
              </a:defRPr>
            </a:lvl2pPr>
            <a:lvl3pPr marL="1143000" indent="-228600">
              <a:lnSpc>
                <a:spcPct val="90000"/>
              </a:lnSpc>
              <a:spcBef>
                <a:spcPts val="500"/>
              </a:spcBef>
              <a:buChar char="•"/>
              <a:defRPr sz="2000">
                <a:solidFill>
                  <a:schemeClr val="tx1"/>
                </a:solidFill>
                <a:latin typeface="DotumChe" charset="-127"/>
                <a:ea typeface="宋体" panose="02010600030101010101" pitchFamily="2" charset="-122"/>
              </a:defRPr>
            </a:lvl3pPr>
            <a:lvl4pPr marL="1600200" indent="-228600">
              <a:lnSpc>
                <a:spcPct val="90000"/>
              </a:lnSpc>
              <a:spcBef>
                <a:spcPts val="500"/>
              </a:spcBef>
              <a:buChar char="•"/>
              <a:defRPr>
                <a:solidFill>
                  <a:schemeClr val="tx1"/>
                </a:solidFill>
                <a:latin typeface="DotumChe" charset="-127"/>
                <a:ea typeface="宋体" panose="02010600030101010101" pitchFamily="2" charset="-122"/>
              </a:defRPr>
            </a:lvl4pPr>
            <a:lvl5pPr marL="2057400" indent="-228600">
              <a:lnSpc>
                <a:spcPct val="90000"/>
              </a:lnSpc>
              <a:spcBef>
                <a:spcPts val="500"/>
              </a:spcBef>
              <a:buChar char="•"/>
              <a:defRPr>
                <a:solidFill>
                  <a:schemeClr val="tx1"/>
                </a:solidFill>
                <a:latin typeface="DotumChe"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9pPr>
          </a:lstStyle>
          <a:p>
            <a:pPr>
              <a:lnSpc>
                <a:spcPct val="100000"/>
              </a:lnSpc>
              <a:spcBef>
                <a:spcPct val="0"/>
              </a:spcBef>
              <a:buFont typeface="Arial" panose="020B0604020202020204" pitchFamily="34" charset="0"/>
              <a:buNone/>
            </a:pPr>
            <a:r>
              <a:rPr lang="en-US" altLang="zh-CN" sz="2400" b="1">
                <a:latin typeface="Calibri" panose="020F0502020204030204" pitchFamily="34" charset="0"/>
              </a:rPr>
              <a:t>PDL</a:t>
            </a:r>
            <a:r>
              <a:rPr lang="zh-CN" altLang="en-US" sz="2400" b="1">
                <a:latin typeface="Calibri" panose="020F0502020204030204" pitchFamily="34" charset="0"/>
              </a:rPr>
              <a:t>语言</a:t>
            </a:r>
          </a:p>
        </p:txBody>
      </p:sp>
      <p:sp>
        <p:nvSpPr>
          <p:cNvPr id="27651" name="TextBox 1"/>
          <p:cNvSpPr txBox="1">
            <a:spLocks noChangeArrowheads="1"/>
          </p:cNvSpPr>
          <p:nvPr/>
        </p:nvSpPr>
        <p:spPr bwMode="auto">
          <a:xfrm>
            <a:off x="792163" y="1117600"/>
            <a:ext cx="3435350" cy="487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anose="02010600030101010101" pitchFamily="2" charset="-122"/>
              </a:defRPr>
            </a:lvl1pPr>
            <a:lvl2pPr marL="742950" indent="-285750">
              <a:lnSpc>
                <a:spcPct val="90000"/>
              </a:lnSpc>
              <a:spcBef>
                <a:spcPts val="500"/>
              </a:spcBef>
              <a:buChar char="•"/>
              <a:defRPr sz="2400">
                <a:solidFill>
                  <a:schemeClr val="tx1"/>
                </a:solidFill>
                <a:latin typeface="DotumChe" charset="-127"/>
                <a:ea typeface="宋体" panose="02010600030101010101" pitchFamily="2" charset="-122"/>
              </a:defRPr>
            </a:lvl2pPr>
            <a:lvl3pPr marL="1143000" indent="-228600">
              <a:lnSpc>
                <a:spcPct val="90000"/>
              </a:lnSpc>
              <a:spcBef>
                <a:spcPts val="500"/>
              </a:spcBef>
              <a:buChar char="•"/>
              <a:defRPr sz="2000">
                <a:solidFill>
                  <a:schemeClr val="tx1"/>
                </a:solidFill>
                <a:latin typeface="DotumChe" charset="-127"/>
                <a:ea typeface="宋体" panose="02010600030101010101" pitchFamily="2" charset="-122"/>
              </a:defRPr>
            </a:lvl3pPr>
            <a:lvl4pPr marL="1600200" indent="-228600">
              <a:lnSpc>
                <a:spcPct val="90000"/>
              </a:lnSpc>
              <a:spcBef>
                <a:spcPts val="500"/>
              </a:spcBef>
              <a:buChar char="•"/>
              <a:defRPr>
                <a:solidFill>
                  <a:schemeClr val="tx1"/>
                </a:solidFill>
                <a:latin typeface="DotumChe" charset="-127"/>
                <a:ea typeface="宋体" panose="02010600030101010101" pitchFamily="2" charset="-122"/>
              </a:defRPr>
            </a:lvl4pPr>
            <a:lvl5pPr marL="2057400" indent="-228600">
              <a:lnSpc>
                <a:spcPct val="90000"/>
              </a:lnSpc>
              <a:spcBef>
                <a:spcPts val="500"/>
              </a:spcBef>
              <a:buChar char="•"/>
              <a:defRPr>
                <a:solidFill>
                  <a:schemeClr val="tx1"/>
                </a:solidFill>
                <a:latin typeface="DotumChe"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9pPr>
          </a:lstStyle>
          <a:p>
            <a:pPr>
              <a:buFont typeface="Arial" panose="020B0604020202020204" pitchFamily="34" charset="0"/>
              <a:buNone/>
            </a:pPr>
            <a:r>
              <a:rPr lang="en-US" altLang="zh-CN" sz="1800" dirty="0"/>
              <a:t>1.1Procedure:</a:t>
            </a:r>
            <a:r>
              <a:rPr lang="zh-CN" altLang="en-US" sz="1800" dirty="0"/>
              <a:t>登陆界面</a:t>
            </a:r>
          </a:p>
          <a:p>
            <a:pPr>
              <a:buFont typeface="Arial" panose="020B0604020202020204" pitchFamily="34" charset="0"/>
              <a:buNone/>
            </a:pPr>
            <a:r>
              <a:rPr lang="en-US" altLang="zh-CN" sz="1800" dirty="0"/>
              <a:t>if click </a:t>
            </a:r>
            <a:r>
              <a:rPr lang="zh-CN" altLang="en-US" sz="1800" dirty="0"/>
              <a:t>注册</a:t>
            </a:r>
          </a:p>
          <a:p>
            <a:pPr>
              <a:buFont typeface="Arial" panose="020B0604020202020204" pitchFamily="34" charset="0"/>
              <a:buNone/>
            </a:pPr>
            <a:r>
              <a:rPr lang="zh-CN" altLang="en-US" sz="1800" dirty="0"/>
              <a:t>跳转至注册界面</a:t>
            </a:r>
          </a:p>
          <a:p>
            <a:pPr>
              <a:buFont typeface="Arial" panose="020B0604020202020204" pitchFamily="34" charset="0"/>
              <a:buNone/>
            </a:pPr>
            <a:r>
              <a:rPr lang="en-US" altLang="zh-CN" sz="1800" dirty="0"/>
              <a:t>End if</a:t>
            </a:r>
          </a:p>
          <a:p>
            <a:pPr>
              <a:buFont typeface="Arial" panose="020B0604020202020204" pitchFamily="34" charset="0"/>
              <a:buNone/>
            </a:pPr>
            <a:r>
              <a:rPr lang="zh-CN" altLang="en-US" sz="1800" dirty="0"/>
              <a:t>读入用户名</a:t>
            </a:r>
          </a:p>
          <a:p>
            <a:pPr>
              <a:buFont typeface="Arial" panose="020B0604020202020204" pitchFamily="34" charset="0"/>
              <a:buNone/>
            </a:pPr>
            <a:r>
              <a:rPr lang="zh-CN" altLang="en-US" sz="1800" dirty="0"/>
              <a:t>读入密码</a:t>
            </a:r>
          </a:p>
          <a:p>
            <a:pPr>
              <a:buFont typeface="Arial" panose="020B0604020202020204" pitchFamily="34" charset="0"/>
              <a:buNone/>
            </a:pPr>
            <a:r>
              <a:rPr lang="en-US" altLang="zh-CN" sz="1800" dirty="0"/>
              <a:t>Result=</a:t>
            </a:r>
            <a:r>
              <a:rPr lang="zh-CN" altLang="en-US" sz="1800" dirty="0"/>
              <a:t>用户名密码验证</a:t>
            </a:r>
          </a:p>
          <a:p>
            <a:pPr>
              <a:buFont typeface="Arial" panose="020B0604020202020204" pitchFamily="34" charset="0"/>
              <a:buNone/>
            </a:pPr>
            <a:r>
              <a:rPr lang="en-US" altLang="zh-CN" sz="1800" dirty="0"/>
              <a:t>If &lt;result=false&gt; then</a:t>
            </a:r>
          </a:p>
          <a:p>
            <a:pPr>
              <a:buFont typeface="Arial" panose="020B0604020202020204" pitchFamily="34" charset="0"/>
              <a:buNone/>
            </a:pPr>
            <a:r>
              <a:rPr lang="zh-CN" altLang="en-US" sz="1800" dirty="0"/>
              <a:t>弹出对话框：账号或密码错误</a:t>
            </a:r>
          </a:p>
          <a:p>
            <a:pPr>
              <a:buFont typeface="Arial" panose="020B0604020202020204" pitchFamily="34" charset="0"/>
              <a:buNone/>
            </a:pPr>
            <a:r>
              <a:rPr lang="en-US" altLang="zh-CN" sz="1800" dirty="0"/>
              <a:t>Else</a:t>
            </a:r>
          </a:p>
          <a:p>
            <a:pPr>
              <a:buFont typeface="Arial" panose="020B0604020202020204" pitchFamily="34" charset="0"/>
              <a:buNone/>
            </a:pPr>
            <a:r>
              <a:rPr lang="zh-CN" altLang="en-US" sz="1800" dirty="0"/>
              <a:t>进入主页面</a:t>
            </a:r>
          </a:p>
          <a:p>
            <a:pPr>
              <a:buFont typeface="Arial" panose="020B0604020202020204" pitchFamily="34" charset="0"/>
              <a:buNone/>
            </a:pPr>
            <a:r>
              <a:rPr lang="en-US" altLang="zh-CN" sz="1800" dirty="0"/>
              <a:t>End if</a:t>
            </a:r>
          </a:p>
          <a:p>
            <a:pPr>
              <a:buFont typeface="Arial" panose="020B0604020202020204" pitchFamily="34" charset="0"/>
              <a:buNone/>
            </a:pPr>
            <a:r>
              <a:rPr lang="en-US" altLang="zh-CN" sz="1800" dirty="0"/>
              <a:t>End</a:t>
            </a:r>
          </a:p>
        </p:txBody>
      </p:sp>
      <p:sp>
        <p:nvSpPr>
          <p:cNvPr id="27652" name="TextBox 1"/>
          <p:cNvSpPr txBox="1">
            <a:spLocks noChangeArrowheads="1"/>
          </p:cNvSpPr>
          <p:nvPr/>
        </p:nvSpPr>
        <p:spPr bwMode="auto">
          <a:xfrm>
            <a:off x="4575175" y="1117600"/>
            <a:ext cx="3433763" cy="499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anose="02010600030101010101" pitchFamily="2" charset="-122"/>
              </a:defRPr>
            </a:lvl1pPr>
            <a:lvl2pPr marL="742950" indent="-285750">
              <a:lnSpc>
                <a:spcPct val="90000"/>
              </a:lnSpc>
              <a:spcBef>
                <a:spcPts val="500"/>
              </a:spcBef>
              <a:buChar char="•"/>
              <a:defRPr sz="2400">
                <a:solidFill>
                  <a:schemeClr val="tx1"/>
                </a:solidFill>
                <a:latin typeface="DotumChe" charset="-127"/>
                <a:ea typeface="宋体" panose="02010600030101010101" pitchFamily="2" charset="-122"/>
              </a:defRPr>
            </a:lvl2pPr>
            <a:lvl3pPr marL="1143000" indent="-228600">
              <a:lnSpc>
                <a:spcPct val="90000"/>
              </a:lnSpc>
              <a:spcBef>
                <a:spcPts val="500"/>
              </a:spcBef>
              <a:buChar char="•"/>
              <a:defRPr sz="2000">
                <a:solidFill>
                  <a:schemeClr val="tx1"/>
                </a:solidFill>
                <a:latin typeface="DotumChe" charset="-127"/>
                <a:ea typeface="宋体" panose="02010600030101010101" pitchFamily="2" charset="-122"/>
              </a:defRPr>
            </a:lvl3pPr>
            <a:lvl4pPr marL="1600200" indent="-228600">
              <a:lnSpc>
                <a:spcPct val="90000"/>
              </a:lnSpc>
              <a:spcBef>
                <a:spcPts val="500"/>
              </a:spcBef>
              <a:buChar char="•"/>
              <a:defRPr>
                <a:solidFill>
                  <a:schemeClr val="tx1"/>
                </a:solidFill>
                <a:latin typeface="DotumChe" charset="-127"/>
                <a:ea typeface="宋体" panose="02010600030101010101" pitchFamily="2" charset="-122"/>
              </a:defRPr>
            </a:lvl4pPr>
            <a:lvl5pPr marL="2057400" indent="-228600">
              <a:lnSpc>
                <a:spcPct val="90000"/>
              </a:lnSpc>
              <a:spcBef>
                <a:spcPts val="500"/>
              </a:spcBef>
              <a:buChar char="•"/>
              <a:defRPr>
                <a:solidFill>
                  <a:schemeClr val="tx1"/>
                </a:solidFill>
                <a:latin typeface="DotumChe"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9pPr>
          </a:lstStyle>
          <a:p>
            <a:pPr>
              <a:buFont typeface="Arial" panose="020B0604020202020204" pitchFamily="34" charset="0"/>
              <a:buNone/>
            </a:pPr>
            <a:r>
              <a:rPr lang="en-US" altLang="zh-CN" sz="1800" dirty="0"/>
              <a:t>1.2Procedure:</a:t>
            </a:r>
            <a:r>
              <a:rPr lang="zh-CN" altLang="zh-CN" sz="1800" dirty="0"/>
              <a:t>注册界面</a:t>
            </a:r>
          </a:p>
          <a:p>
            <a:pPr>
              <a:buFont typeface="Arial" panose="020B0604020202020204" pitchFamily="34" charset="0"/>
              <a:buNone/>
            </a:pPr>
            <a:r>
              <a:rPr lang="en-US" altLang="zh-CN" sz="1800" dirty="0"/>
              <a:t>	</a:t>
            </a:r>
            <a:r>
              <a:rPr lang="zh-CN" altLang="zh-CN" sz="1800" dirty="0"/>
              <a:t>输入账号</a:t>
            </a:r>
          </a:p>
          <a:p>
            <a:pPr>
              <a:buFont typeface="Arial" panose="020B0604020202020204" pitchFamily="34" charset="0"/>
              <a:buNone/>
            </a:pPr>
            <a:r>
              <a:rPr lang="en-US" altLang="zh-CN" sz="1800" dirty="0"/>
              <a:t>    </a:t>
            </a:r>
            <a:r>
              <a:rPr lang="zh-CN" altLang="zh-CN" sz="1800" dirty="0"/>
              <a:t>输入寝室信息</a:t>
            </a:r>
          </a:p>
          <a:p>
            <a:pPr>
              <a:buFont typeface="Arial" panose="020B0604020202020204" pitchFamily="34" charset="0"/>
              <a:buNone/>
            </a:pPr>
            <a:r>
              <a:rPr lang="en-US" altLang="zh-CN" sz="1800" dirty="0"/>
              <a:t>	</a:t>
            </a:r>
            <a:r>
              <a:rPr lang="zh-CN" altLang="zh-CN" sz="1800" dirty="0"/>
              <a:t>输入密码</a:t>
            </a:r>
          </a:p>
          <a:p>
            <a:pPr>
              <a:buFont typeface="Arial" panose="020B0604020202020204" pitchFamily="34" charset="0"/>
              <a:buNone/>
            </a:pPr>
            <a:r>
              <a:rPr lang="en-US" altLang="zh-CN" sz="1800" dirty="0"/>
              <a:t>	Result11=</a:t>
            </a:r>
            <a:r>
              <a:rPr lang="zh-CN" altLang="zh-CN" sz="1800" dirty="0"/>
              <a:t>账号格式验证</a:t>
            </a:r>
          </a:p>
          <a:p>
            <a:pPr>
              <a:buFont typeface="Arial" panose="020B0604020202020204" pitchFamily="34" charset="0"/>
              <a:buNone/>
            </a:pPr>
            <a:r>
              <a:rPr lang="en-US" altLang="zh-CN" sz="1800" dirty="0"/>
              <a:t>If &lt;result11=false&gt; then</a:t>
            </a:r>
            <a:endParaRPr lang="zh-CN" altLang="zh-CN" sz="1800" dirty="0"/>
          </a:p>
          <a:p>
            <a:pPr>
              <a:buFont typeface="Arial" panose="020B0604020202020204" pitchFamily="34" charset="0"/>
              <a:buNone/>
            </a:pPr>
            <a:r>
              <a:rPr lang="zh-CN" altLang="zh-CN" sz="1800" dirty="0"/>
              <a:t>弹出对话框：账号格式错误</a:t>
            </a:r>
          </a:p>
          <a:p>
            <a:pPr>
              <a:buFont typeface="Arial" panose="020B0604020202020204" pitchFamily="34" charset="0"/>
              <a:buNone/>
            </a:pPr>
            <a:r>
              <a:rPr lang="en-US" altLang="zh-CN" sz="1800" dirty="0"/>
              <a:t>	End if</a:t>
            </a:r>
            <a:endParaRPr lang="zh-CN" altLang="zh-CN" sz="1800" dirty="0"/>
          </a:p>
          <a:p>
            <a:pPr>
              <a:buFont typeface="Arial" panose="020B0604020202020204" pitchFamily="34" charset="0"/>
              <a:buNone/>
            </a:pPr>
            <a:r>
              <a:rPr lang="en-US" altLang="zh-CN" sz="1800" dirty="0"/>
              <a:t>	Result12=</a:t>
            </a:r>
            <a:r>
              <a:rPr lang="zh-CN" altLang="zh-CN" sz="1800" dirty="0"/>
              <a:t>密码格式验证</a:t>
            </a:r>
          </a:p>
          <a:p>
            <a:pPr>
              <a:buFont typeface="Arial" panose="020B0604020202020204" pitchFamily="34" charset="0"/>
              <a:buNone/>
            </a:pPr>
            <a:r>
              <a:rPr lang="en-US" altLang="zh-CN" sz="1800" dirty="0"/>
              <a:t>If &lt;result12=false&gt; then</a:t>
            </a:r>
            <a:endParaRPr lang="zh-CN" altLang="zh-CN" sz="1800" dirty="0"/>
          </a:p>
          <a:p>
            <a:pPr>
              <a:buFont typeface="Arial" panose="020B0604020202020204" pitchFamily="34" charset="0"/>
              <a:buNone/>
            </a:pPr>
            <a:r>
              <a:rPr lang="zh-CN" altLang="zh-CN" sz="1800" dirty="0"/>
              <a:t>弹出对话框：账号格式错误</a:t>
            </a:r>
          </a:p>
          <a:p>
            <a:pPr>
              <a:buFont typeface="Arial" panose="020B0604020202020204" pitchFamily="34" charset="0"/>
              <a:buNone/>
            </a:pPr>
            <a:r>
              <a:rPr lang="en-US" altLang="zh-CN" sz="1800" dirty="0"/>
              <a:t>	End if</a:t>
            </a:r>
            <a:endParaRPr lang="zh-CN" altLang="zh-CN" sz="1800" dirty="0"/>
          </a:p>
        </p:txBody>
      </p:sp>
      <p:sp>
        <p:nvSpPr>
          <p:cNvPr id="27653" name="TextBox 1"/>
          <p:cNvSpPr txBox="1">
            <a:spLocks noChangeArrowheads="1"/>
          </p:cNvSpPr>
          <p:nvPr/>
        </p:nvSpPr>
        <p:spPr bwMode="auto">
          <a:xfrm>
            <a:off x="8161338" y="1117600"/>
            <a:ext cx="3433762" cy="386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anose="02010600030101010101" pitchFamily="2" charset="-122"/>
              </a:defRPr>
            </a:lvl1pPr>
            <a:lvl2pPr marL="742950" indent="-285750">
              <a:lnSpc>
                <a:spcPct val="90000"/>
              </a:lnSpc>
              <a:spcBef>
                <a:spcPts val="500"/>
              </a:spcBef>
              <a:buChar char="•"/>
              <a:defRPr sz="2400">
                <a:solidFill>
                  <a:schemeClr val="tx1"/>
                </a:solidFill>
                <a:latin typeface="DotumChe" charset="-127"/>
                <a:ea typeface="宋体" panose="02010600030101010101" pitchFamily="2" charset="-122"/>
              </a:defRPr>
            </a:lvl2pPr>
            <a:lvl3pPr marL="1143000" indent="-228600">
              <a:lnSpc>
                <a:spcPct val="90000"/>
              </a:lnSpc>
              <a:spcBef>
                <a:spcPts val="500"/>
              </a:spcBef>
              <a:buChar char="•"/>
              <a:defRPr sz="2000">
                <a:solidFill>
                  <a:schemeClr val="tx1"/>
                </a:solidFill>
                <a:latin typeface="DotumChe" charset="-127"/>
                <a:ea typeface="宋体" panose="02010600030101010101" pitchFamily="2" charset="-122"/>
              </a:defRPr>
            </a:lvl3pPr>
            <a:lvl4pPr marL="1600200" indent="-228600">
              <a:lnSpc>
                <a:spcPct val="90000"/>
              </a:lnSpc>
              <a:spcBef>
                <a:spcPts val="500"/>
              </a:spcBef>
              <a:buChar char="•"/>
              <a:defRPr>
                <a:solidFill>
                  <a:schemeClr val="tx1"/>
                </a:solidFill>
                <a:latin typeface="DotumChe" charset="-127"/>
                <a:ea typeface="宋体" panose="02010600030101010101" pitchFamily="2" charset="-122"/>
              </a:defRPr>
            </a:lvl4pPr>
            <a:lvl5pPr marL="2057400" indent="-228600">
              <a:lnSpc>
                <a:spcPct val="90000"/>
              </a:lnSpc>
              <a:spcBef>
                <a:spcPts val="500"/>
              </a:spcBef>
              <a:buChar char="•"/>
              <a:defRPr>
                <a:solidFill>
                  <a:schemeClr val="tx1"/>
                </a:solidFill>
                <a:latin typeface="DotumChe"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9pPr>
          </a:lstStyle>
          <a:p>
            <a:pPr>
              <a:buFont typeface="Arial" panose="020B0604020202020204" pitchFamily="34" charset="0"/>
              <a:buNone/>
            </a:pPr>
            <a:r>
              <a:rPr lang="en-US" altLang="zh-CN" sz="1800"/>
              <a:t>Result21=</a:t>
            </a:r>
            <a:r>
              <a:rPr lang="zh-CN" altLang="en-US" sz="1800"/>
              <a:t>账号查重验证</a:t>
            </a:r>
          </a:p>
          <a:p>
            <a:pPr>
              <a:buFont typeface="Arial" panose="020B0604020202020204" pitchFamily="34" charset="0"/>
              <a:buNone/>
            </a:pPr>
            <a:r>
              <a:rPr lang="en-US" altLang="zh-CN" sz="1800"/>
              <a:t>If &lt;result21=false&gt; then</a:t>
            </a:r>
          </a:p>
          <a:p>
            <a:pPr>
              <a:buFont typeface="Arial" panose="020B0604020202020204" pitchFamily="34" charset="0"/>
              <a:buNone/>
            </a:pPr>
            <a:r>
              <a:rPr lang="zh-CN" altLang="en-US" sz="1800"/>
              <a:t>弹出对话框：账号已被人注册</a:t>
            </a:r>
          </a:p>
          <a:p>
            <a:pPr>
              <a:buFont typeface="Arial" panose="020B0604020202020204" pitchFamily="34" charset="0"/>
              <a:buNone/>
            </a:pPr>
            <a:r>
              <a:rPr lang="en-US" altLang="zh-CN" sz="1800"/>
              <a:t>End if</a:t>
            </a:r>
          </a:p>
          <a:p>
            <a:pPr>
              <a:buFont typeface="Arial" panose="020B0604020202020204" pitchFamily="34" charset="0"/>
              <a:buNone/>
            </a:pPr>
            <a:r>
              <a:rPr lang="en-US" altLang="zh-CN" sz="1800"/>
              <a:t>If&lt;result11=true&amp;&amp; result12=true &amp;&amp; result21=true &gt;</a:t>
            </a:r>
          </a:p>
          <a:p>
            <a:pPr>
              <a:buFont typeface="Arial" panose="020B0604020202020204" pitchFamily="34" charset="0"/>
              <a:buNone/>
            </a:pPr>
            <a:r>
              <a:rPr lang="zh-CN" altLang="en-US" sz="1800"/>
              <a:t>账号密码存入数据库用户表</a:t>
            </a:r>
          </a:p>
          <a:p>
            <a:pPr>
              <a:buFont typeface="Arial" panose="020B0604020202020204" pitchFamily="34" charset="0"/>
              <a:buNone/>
            </a:pPr>
            <a:r>
              <a:rPr lang="zh-CN" altLang="en-US" sz="1800"/>
              <a:t>进入主界面</a:t>
            </a:r>
          </a:p>
          <a:p>
            <a:pPr>
              <a:buFont typeface="Arial" panose="020B0604020202020204" pitchFamily="34" charset="0"/>
              <a:buNone/>
            </a:pPr>
            <a:r>
              <a:rPr lang="en-US" altLang="zh-CN" sz="1800"/>
              <a:t>End if</a:t>
            </a:r>
          </a:p>
          <a:p>
            <a:pPr>
              <a:buFont typeface="Arial" panose="020B0604020202020204" pitchFamily="34" charset="0"/>
              <a:buNone/>
            </a:pPr>
            <a:r>
              <a:rPr lang="en-US" altLang="zh-CN" sz="1800"/>
              <a:t>End</a:t>
            </a:r>
          </a:p>
        </p:txBody>
      </p:sp>
    </p:spTree>
    <p:extLst>
      <p:ext uri="{BB962C8B-B14F-4D97-AF65-F5344CB8AC3E}">
        <p14:creationId xmlns:p14="http://schemas.microsoft.com/office/powerpoint/2010/main" val="1074461288"/>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Box 3"/>
          <p:cNvSpPr txBox="1">
            <a:spLocks noChangeArrowheads="1"/>
          </p:cNvSpPr>
          <p:nvPr/>
        </p:nvSpPr>
        <p:spPr bwMode="auto">
          <a:xfrm>
            <a:off x="363538" y="363538"/>
            <a:ext cx="33877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anose="02010600030101010101" pitchFamily="2" charset="-122"/>
              </a:defRPr>
            </a:lvl1pPr>
            <a:lvl2pPr marL="742950" indent="-285750">
              <a:lnSpc>
                <a:spcPct val="90000"/>
              </a:lnSpc>
              <a:spcBef>
                <a:spcPts val="500"/>
              </a:spcBef>
              <a:buChar char="•"/>
              <a:defRPr sz="2400">
                <a:solidFill>
                  <a:schemeClr val="tx1"/>
                </a:solidFill>
                <a:latin typeface="DotumChe" charset="-127"/>
                <a:ea typeface="宋体" panose="02010600030101010101" pitchFamily="2" charset="-122"/>
              </a:defRPr>
            </a:lvl2pPr>
            <a:lvl3pPr marL="1143000" indent="-228600">
              <a:lnSpc>
                <a:spcPct val="90000"/>
              </a:lnSpc>
              <a:spcBef>
                <a:spcPts val="500"/>
              </a:spcBef>
              <a:buChar char="•"/>
              <a:defRPr sz="2000">
                <a:solidFill>
                  <a:schemeClr val="tx1"/>
                </a:solidFill>
                <a:latin typeface="DotumChe" charset="-127"/>
                <a:ea typeface="宋体" panose="02010600030101010101" pitchFamily="2" charset="-122"/>
              </a:defRPr>
            </a:lvl3pPr>
            <a:lvl4pPr marL="1600200" indent="-228600">
              <a:lnSpc>
                <a:spcPct val="90000"/>
              </a:lnSpc>
              <a:spcBef>
                <a:spcPts val="500"/>
              </a:spcBef>
              <a:buChar char="•"/>
              <a:defRPr>
                <a:solidFill>
                  <a:schemeClr val="tx1"/>
                </a:solidFill>
                <a:latin typeface="DotumChe" charset="-127"/>
                <a:ea typeface="宋体" panose="02010600030101010101" pitchFamily="2" charset="-122"/>
              </a:defRPr>
            </a:lvl4pPr>
            <a:lvl5pPr marL="2057400" indent="-228600">
              <a:lnSpc>
                <a:spcPct val="90000"/>
              </a:lnSpc>
              <a:spcBef>
                <a:spcPts val="500"/>
              </a:spcBef>
              <a:buChar char="•"/>
              <a:defRPr>
                <a:solidFill>
                  <a:schemeClr val="tx1"/>
                </a:solidFill>
                <a:latin typeface="DotumChe"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9pPr>
          </a:lstStyle>
          <a:p>
            <a:pPr>
              <a:lnSpc>
                <a:spcPct val="100000"/>
              </a:lnSpc>
              <a:spcBef>
                <a:spcPct val="0"/>
              </a:spcBef>
              <a:buFont typeface="Arial" panose="020B0604020202020204" pitchFamily="34" charset="0"/>
              <a:buNone/>
            </a:pPr>
            <a:r>
              <a:rPr lang="en-US" altLang="zh-CN" sz="2400" b="1">
                <a:latin typeface="Calibri" panose="020F0502020204030204" pitchFamily="34" charset="0"/>
              </a:rPr>
              <a:t>PDL</a:t>
            </a:r>
            <a:r>
              <a:rPr lang="zh-CN" altLang="en-US" sz="2400" b="1">
                <a:latin typeface="Calibri" panose="020F0502020204030204" pitchFamily="34" charset="0"/>
              </a:rPr>
              <a:t>语言</a:t>
            </a:r>
          </a:p>
        </p:txBody>
      </p:sp>
      <p:sp>
        <p:nvSpPr>
          <p:cNvPr id="28675" name="TextBox 1"/>
          <p:cNvSpPr txBox="1">
            <a:spLocks noChangeArrowheads="1"/>
          </p:cNvSpPr>
          <p:nvPr/>
        </p:nvSpPr>
        <p:spPr bwMode="auto">
          <a:xfrm>
            <a:off x="2611438" y="149225"/>
            <a:ext cx="9580562" cy="713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anose="02010600030101010101" pitchFamily="2" charset="-122"/>
              </a:defRPr>
            </a:lvl1pPr>
            <a:lvl2pPr marL="742950" indent="-285750">
              <a:lnSpc>
                <a:spcPct val="90000"/>
              </a:lnSpc>
              <a:spcBef>
                <a:spcPts val="500"/>
              </a:spcBef>
              <a:buChar char="•"/>
              <a:defRPr sz="2400">
                <a:solidFill>
                  <a:schemeClr val="tx1"/>
                </a:solidFill>
                <a:latin typeface="DotumChe" charset="-127"/>
                <a:ea typeface="宋体" panose="02010600030101010101" pitchFamily="2" charset="-122"/>
              </a:defRPr>
            </a:lvl2pPr>
            <a:lvl3pPr marL="1143000" indent="-228600">
              <a:lnSpc>
                <a:spcPct val="90000"/>
              </a:lnSpc>
              <a:spcBef>
                <a:spcPts val="500"/>
              </a:spcBef>
              <a:buChar char="•"/>
              <a:defRPr sz="2000">
                <a:solidFill>
                  <a:schemeClr val="tx1"/>
                </a:solidFill>
                <a:latin typeface="DotumChe" charset="-127"/>
                <a:ea typeface="宋体" panose="02010600030101010101" pitchFamily="2" charset="-122"/>
              </a:defRPr>
            </a:lvl3pPr>
            <a:lvl4pPr marL="1600200" indent="-228600">
              <a:lnSpc>
                <a:spcPct val="90000"/>
              </a:lnSpc>
              <a:spcBef>
                <a:spcPts val="500"/>
              </a:spcBef>
              <a:buChar char="•"/>
              <a:defRPr>
                <a:solidFill>
                  <a:schemeClr val="tx1"/>
                </a:solidFill>
                <a:latin typeface="DotumChe" charset="-127"/>
                <a:ea typeface="宋体" panose="02010600030101010101" pitchFamily="2" charset="-122"/>
              </a:defRPr>
            </a:lvl4pPr>
            <a:lvl5pPr marL="2057400" indent="-228600">
              <a:lnSpc>
                <a:spcPct val="90000"/>
              </a:lnSpc>
              <a:spcBef>
                <a:spcPts val="500"/>
              </a:spcBef>
              <a:buChar char="•"/>
              <a:defRPr>
                <a:solidFill>
                  <a:schemeClr val="tx1"/>
                </a:solidFill>
                <a:latin typeface="DotumChe"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9pPr>
          </a:lstStyle>
          <a:p>
            <a:pPr>
              <a:buFont typeface="Arial" panose="020B0604020202020204" pitchFamily="34" charset="0"/>
              <a:buNone/>
            </a:pPr>
            <a:r>
              <a:rPr lang="en-US" altLang="zh-CN" sz="1800"/>
              <a:t>1.3Procedure:</a:t>
            </a:r>
            <a:r>
              <a:rPr lang="zh-CN" altLang="en-US" sz="1800"/>
              <a:t>个人信息修改界面</a:t>
            </a:r>
          </a:p>
          <a:p>
            <a:pPr>
              <a:buFont typeface="Arial" panose="020B0604020202020204" pitchFamily="34" charset="0"/>
              <a:buNone/>
            </a:pPr>
            <a:r>
              <a:rPr lang="zh-CN" altLang="en-US" sz="1800"/>
              <a:t>	输入学号</a:t>
            </a:r>
          </a:p>
          <a:p>
            <a:pPr>
              <a:buFont typeface="Arial" panose="020B0604020202020204" pitchFamily="34" charset="0"/>
              <a:buNone/>
            </a:pPr>
            <a:r>
              <a:rPr lang="zh-CN" altLang="en-US" sz="1800"/>
              <a:t>	输入姓名</a:t>
            </a:r>
          </a:p>
          <a:p>
            <a:pPr>
              <a:buFont typeface="Arial" panose="020B0604020202020204" pitchFamily="34" charset="0"/>
              <a:buNone/>
            </a:pPr>
            <a:r>
              <a:rPr lang="zh-CN" altLang="en-US" sz="1800"/>
              <a:t>	输入寝室信息</a:t>
            </a:r>
          </a:p>
          <a:p>
            <a:pPr>
              <a:buFont typeface="Arial" panose="020B0604020202020204" pitchFamily="34" charset="0"/>
              <a:buNone/>
            </a:pPr>
            <a:r>
              <a:rPr lang="en-US" altLang="zh-CN" sz="1800"/>
              <a:t>If click</a:t>
            </a:r>
            <a:r>
              <a:rPr lang="zh-CN" altLang="en-US" sz="1800"/>
              <a:t>保存</a:t>
            </a:r>
          </a:p>
          <a:p>
            <a:pPr>
              <a:buFont typeface="Arial" panose="020B0604020202020204" pitchFamily="34" charset="0"/>
              <a:buNone/>
            </a:pPr>
            <a:r>
              <a:rPr lang="en-US" altLang="zh-CN" sz="1800"/>
              <a:t>Result1=</a:t>
            </a:r>
            <a:r>
              <a:rPr lang="zh-CN" altLang="en-US" sz="1800"/>
              <a:t>学号格式检查（其他输入项目同，为空或者超过字符限制）</a:t>
            </a:r>
          </a:p>
          <a:p>
            <a:pPr>
              <a:buFont typeface="Arial" panose="020B0604020202020204" pitchFamily="34" charset="0"/>
              <a:buNone/>
            </a:pPr>
            <a:r>
              <a:rPr lang="en-US" altLang="zh-CN" sz="1800"/>
              <a:t>If &lt;result1=false&gt; then</a:t>
            </a:r>
          </a:p>
          <a:p>
            <a:pPr>
              <a:buFont typeface="Arial" panose="020B0604020202020204" pitchFamily="34" charset="0"/>
              <a:buNone/>
            </a:pPr>
            <a:r>
              <a:rPr lang="zh-CN" altLang="en-US" sz="1800"/>
              <a:t>弹出对话框：格式错误</a:t>
            </a:r>
          </a:p>
          <a:p>
            <a:pPr>
              <a:buFont typeface="Arial" panose="020B0604020202020204" pitchFamily="34" charset="0"/>
              <a:buNone/>
            </a:pPr>
            <a:r>
              <a:rPr lang="zh-CN" altLang="en-US" sz="1800"/>
              <a:t>		</a:t>
            </a:r>
            <a:r>
              <a:rPr lang="en-US" altLang="zh-CN" sz="1800"/>
              <a:t>End if</a:t>
            </a:r>
          </a:p>
          <a:p>
            <a:pPr>
              <a:buFont typeface="Arial" panose="020B0604020202020204" pitchFamily="34" charset="0"/>
              <a:buNone/>
            </a:pPr>
            <a:r>
              <a:rPr lang="en-US" altLang="zh-CN" sz="1800"/>
              <a:t>Result2=</a:t>
            </a:r>
            <a:r>
              <a:rPr lang="zh-CN" altLang="en-US" sz="1800"/>
              <a:t>学号查重</a:t>
            </a:r>
          </a:p>
          <a:p>
            <a:pPr>
              <a:buFont typeface="Arial" panose="020B0604020202020204" pitchFamily="34" charset="0"/>
              <a:buNone/>
            </a:pPr>
            <a:r>
              <a:rPr lang="en-US" altLang="zh-CN" sz="1800"/>
              <a:t>If &lt;result2=false&gt; then</a:t>
            </a:r>
          </a:p>
          <a:p>
            <a:pPr>
              <a:buFont typeface="Arial" panose="020B0604020202020204" pitchFamily="34" charset="0"/>
              <a:buNone/>
            </a:pPr>
            <a:r>
              <a:rPr lang="zh-CN" altLang="en-US" sz="1800"/>
              <a:t>弹出对话框：已存在该学生</a:t>
            </a:r>
          </a:p>
          <a:p>
            <a:pPr>
              <a:buFont typeface="Arial" panose="020B0604020202020204" pitchFamily="34" charset="0"/>
              <a:buNone/>
            </a:pPr>
            <a:r>
              <a:rPr lang="zh-CN" altLang="en-US" sz="1800"/>
              <a:t>		</a:t>
            </a:r>
            <a:r>
              <a:rPr lang="en-US" altLang="zh-CN" sz="1800"/>
              <a:t>Else</a:t>
            </a:r>
          </a:p>
          <a:p>
            <a:pPr>
              <a:buFont typeface="Arial" panose="020B0604020202020204" pitchFamily="34" charset="0"/>
              <a:buNone/>
            </a:pPr>
            <a:r>
              <a:rPr lang="en-US" altLang="zh-CN" sz="1800"/>
              <a:t>			</a:t>
            </a:r>
            <a:r>
              <a:rPr lang="zh-CN" altLang="en-US" sz="1800"/>
              <a:t>存入信息至数据库学生表</a:t>
            </a:r>
          </a:p>
          <a:p>
            <a:pPr>
              <a:buFont typeface="Arial" panose="020B0604020202020204" pitchFamily="34" charset="0"/>
              <a:buNone/>
            </a:pPr>
            <a:r>
              <a:rPr lang="zh-CN" altLang="en-US" sz="1800"/>
              <a:t>			回到主界面</a:t>
            </a:r>
          </a:p>
          <a:p>
            <a:pPr>
              <a:buFont typeface="Arial" panose="020B0604020202020204" pitchFamily="34" charset="0"/>
              <a:buNone/>
            </a:pPr>
            <a:r>
              <a:rPr lang="zh-CN" altLang="en-US" sz="1800"/>
              <a:t>		</a:t>
            </a:r>
            <a:r>
              <a:rPr lang="en-US" altLang="zh-CN" sz="1800"/>
              <a:t>End if</a:t>
            </a:r>
          </a:p>
          <a:p>
            <a:pPr>
              <a:buFont typeface="Arial" panose="020B0604020202020204" pitchFamily="34" charset="0"/>
              <a:buNone/>
            </a:pPr>
            <a:r>
              <a:rPr lang="en-US" altLang="zh-CN" sz="1800"/>
              <a:t>End if</a:t>
            </a:r>
          </a:p>
          <a:p>
            <a:pPr>
              <a:buFont typeface="Arial" panose="020B0604020202020204" pitchFamily="34" charset="0"/>
              <a:buNone/>
            </a:pPr>
            <a:r>
              <a:rPr lang="en-US" altLang="zh-CN" sz="1800"/>
              <a:t>End</a:t>
            </a:r>
          </a:p>
          <a:p>
            <a:pPr>
              <a:buFont typeface="Arial" panose="020B0604020202020204" pitchFamily="34" charset="0"/>
              <a:buNone/>
            </a:pPr>
            <a:endParaRPr lang="en-US" altLang="zh-CN" sz="1800"/>
          </a:p>
        </p:txBody>
      </p:sp>
    </p:spTree>
    <p:extLst>
      <p:ext uri="{BB962C8B-B14F-4D97-AF65-F5344CB8AC3E}">
        <p14:creationId xmlns:p14="http://schemas.microsoft.com/office/powerpoint/2010/main" val="219975644"/>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Box 3"/>
          <p:cNvSpPr txBox="1">
            <a:spLocks noChangeArrowheads="1"/>
          </p:cNvSpPr>
          <p:nvPr/>
        </p:nvSpPr>
        <p:spPr bwMode="auto">
          <a:xfrm>
            <a:off x="363538" y="363538"/>
            <a:ext cx="33877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anose="02010600030101010101" pitchFamily="2" charset="-122"/>
              </a:defRPr>
            </a:lvl1pPr>
            <a:lvl2pPr marL="742950" indent="-285750">
              <a:lnSpc>
                <a:spcPct val="90000"/>
              </a:lnSpc>
              <a:spcBef>
                <a:spcPts val="500"/>
              </a:spcBef>
              <a:buChar char="•"/>
              <a:defRPr sz="2400">
                <a:solidFill>
                  <a:schemeClr val="tx1"/>
                </a:solidFill>
                <a:latin typeface="DotumChe" charset="-127"/>
                <a:ea typeface="宋体" panose="02010600030101010101" pitchFamily="2" charset="-122"/>
              </a:defRPr>
            </a:lvl2pPr>
            <a:lvl3pPr marL="1143000" indent="-228600">
              <a:lnSpc>
                <a:spcPct val="90000"/>
              </a:lnSpc>
              <a:spcBef>
                <a:spcPts val="500"/>
              </a:spcBef>
              <a:buChar char="•"/>
              <a:defRPr sz="2000">
                <a:solidFill>
                  <a:schemeClr val="tx1"/>
                </a:solidFill>
                <a:latin typeface="DotumChe" charset="-127"/>
                <a:ea typeface="宋体" panose="02010600030101010101" pitchFamily="2" charset="-122"/>
              </a:defRPr>
            </a:lvl3pPr>
            <a:lvl4pPr marL="1600200" indent="-228600">
              <a:lnSpc>
                <a:spcPct val="90000"/>
              </a:lnSpc>
              <a:spcBef>
                <a:spcPts val="500"/>
              </a:spcBef>
              <a:buChar char="•"/>
              <a:defRPr>
                <a:solidFill>
                  <a:schemeClr val="tx1"/>
                </a:solidFill>
                <a:latin typeface="DotumChe" charset="-127"/>
                <a:ea typeface="宋体" panose="02010600030101010101" pitchFamily="2" charset="-122"/>
              </a:defRPr>
            </a:lvl4pPr>
            <a:lvl5pPr marL="2057400" indent="-228600">
              <a:lnSpc>
                <a:spcPct val="90000"/>
              </a:lnSpc>
              <a:spcBef>
                <a:spcPts val="500"/>
              </a:spcBef>
              <a:buChar char="•"/>
              <a:defRPr>
                <a:solidFill>
                  <a:schemeClr val="tx1"/>
                </a:solidFill>
                <a:latin typeface="DotumChe"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9pPr>
          </a:lstStyle>
          <a:p>
            <a:pPr>
              <a:lnSpc>
                <a:spcPct val="100000"/>
              </a:lnSpc>
              <a:spcBef>
                <a:spcPct val="0"/>
              </a:spcBef>
              <a:buFont typeface="Arial" panose="020B0604020202020204" pitchFamily="34" charset="0"/>
              <a:buNone/>
            </a:pPr>
            <a:r>
              <a:rPr lang="en-US" altLang="zh-CN" sz="2400" b="1">
                <a:latin typeface="Calibri" panose="020F0502020204030204" pitchFamily="34" charset="0"/>
              </a:rPr>
              <a:t>PDL</a:t>
            </a:r>
            <a:r>
              <a:rPr lang="zh-CN" altLang="en-US" sz="2400" b="1">
                <a:latin typeface="Calibri" panose="020F0502020204030204" pitchFamily="34" charset="0"/>
              </a:rPr>
              <a:t>语言</a:t>
            </a:r>
          </a:p>
        </p:txBody>
      </p:sp>
      <p:sp>
        <p:nvSpPr>
          <p:cNvPr id="29699" name="TextBox 1"/>
          <p:cNvSpPr txBox="1">
            <a:spLocks noChangeArrowheads="1"/>
          </p:cNvSpPr>
          <p:nvPr/>
        </p:nvSpPr>
        <p:spPr bwMode="auto">
          <a:xfrm>
            <a:off x="363538" y="1670050"/>
            <a:ext cx="4264025" cy="185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anose="02010600030101010101" pitchFamily="2" charset="-122"/>
              </a:defRPr>
            </a:lvl1pPr>
            <a:lvl2pPr marL="742950" indent="-285750">
              <a:lnSpc>
                <a:spcPct val="90000"/>
              </a:lnSpc>
              <a:spcBef>
                <a:spcPts val="500"/>
              </a:spcBef>
              <a:buChar char="•"/>
              <a:defRPr sz="2400">
                <a:solidFill>
                  <a:schemeClr val="tx1"/>
                </a:solidFill>
                <a:latin typeface="DotumChe" charset="-127"/>
                <a:ea typeface="宋体" panose="02010600030101010101" pitchFamily="2" charset="-122"/>
              </a:defRPr>
            </a:lvl2pPr>
            <a:lvl3pPr marL="1143000" indent="-228600">
              <a:lnSpc>
                <a:spcPct val="90000"/>
              </a:lnSpc>
              <a:spcBef>
                <a:spcPts val="500"/>
              </a:spcBef>
              <a:buChar char="•"/>
              <a:defRPr sz="2000">
                <a:solidFill>
                  <a:schemeClr val="tx1"/>
                </a:solidFill>
                <a:latin typeface="DotumChe" charset="-127"/>
                <a:ea typeface="宋体" panose="02010600030101010101" pitchFamily="2" charset="-122"/>
              </a:defRPr>
            </a:lvl3pPr>
            <a:lvl4pPr marL="1600200" indent="-228600">
              <a:lnSpc>
                <a:spcPct val="90000"/>
              </a:lnSpc>
              <a:spcBef>
                <a:spcPts val="500"/>
              </a:spcBef>
              <a:buChar char="•"/>
              <a:defRPr>
                <a:solidFill>
                  <a:schemeClr val="tx1"/>
                </a:solidFill>
                <a:latin typeface="DotumChe" charset="-127"/>
                <a:ea typeface="宋体" panose="02010600030101010101" pitchFamily="2" charset="-122"/>
              </a:defRPr>
            </a:lvl4pPr>
            <a:lvl5pPr marL="2057400" indent="-228600">
              <a:lnSpc>
                <a:spcPct val="90000"/>
              </a:lnSpc>
              <a:spcBef>
                <a:spcPts val="500"/>
              </a:spcBef>
              <a:buChar char="•"/>
              <a:defRPr>
                <a:solidFill>
                  <a:schemeClr val="tx1"/>
                </a:solidFill>
                <a:latin typeface="DotumChe"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9pPr>
          </a:lstStyle>
          <a:p>
            <a:pPr>
              <a:buFont typeface="Arial" panose="020B0604020202020204" pitchFamily="34" charset="0"/>
              <a:buNone/>
            </a:pPr>
            <a:r>
              <a:rPr lang="en-US" altLang="zh-CN" sz="1800"/>
              <a:t>1.4Procedure</a:t>
            </a:r>
            <a:r>
              <a:rPr lang="zh-CN" altLang="en-US" sz="1800"/>
              <a:t>：水费管理界面</a:t>
            </a:r>
          </a:p>
          <a:p>
            <a:pPr>
              <a:buFont typeface="Arial" panose="020B0604020202020204" pitchFamily="34" charset="0"/>
              <a:buNone/>
            </a:pPr>
            <a:r>
              <a:rPr lang="zh-CN" altLang="en-US" sz="1800"/>
              <a:t>	</a:t>
            </a:r>
            <a:r>
              <a:rPr lang="en-US" altLang="zh-CN" sz="1800"/>
              <a:t>Loop while&lt;</a:t>
            </a:r>
            <a:r>
              <a:rPr lang="zh-CN" altLang="en-US" sz="1800"/>
              <a:t>登录</a:t>
            </a:r>
            <a:r>
              <a:rPr lang="en-US" altLang="zh-CN" sz="1800"/>
              <a:t>=</a:t>
            </a:r>
            <a:r>
              <a:rPr lang="zh-CN" altLang="en-US" sz="1800"/>
              <a:t>管理员</a:t>
            </a:r>
            <a:r>
              <a:rPr lang="en-US" altLang="zh-CN" sz="1800"/>
              <a:t>&gt;</a:t>
            </a:r>
          </a:p>
          <a:p>
            <a:pPr>
              <a:buFont typeface="Arial" panose="020B0604020202020204" pitchFamily="34" charset="0"/>
              <a:buNone/>
            </a:pPr>
            <a:r>
              <a:rPr lang="en-US" altLang="zh-CN" sz="1800"/>
              <a:t>		</a:t>
            </a:r>
            <a:r>
              <a:rPr lang="zh-CN" altLang="en-US" sz="1800"/>
              <a:t>输出所有水费信息</a:t>
            </a:r>
          </a:p>
          <a:p>
            <a:pPr>
              <a:buFont typeface="Arial" panose="020B0604020202020204" pitchFamily="34" charset="0"/>
              <a:buNone/>
            </a:pPr>
            <a:r>
              <a:rPr lang="zh-CN" altLang="en-US" sz="1800"/>
              <a:t>	</a:t>
            </a:r>
            <a:r>
              <a:rPr lang="en-US" altLang="zh-CN" sz="1800"/>
              <a:t>End loop</a:t>
            </a:r>
          </a:p>
          <a:p>
            <a:pPr>
              <a:buFont typeface="Arial" panose="020B0604020202020204" pitchFamily="34" charset="0"/>
              <a:buNone/>
            </a:pPr>
            <a:r>
              <a:rPr lang="en-US" altLang="zh-CN" sz="1800"/>
              <a:t>End</a:t>
            </a:r>
          </a:p>
        </p:txBody>
      </p:sp>
      <p:sp>
        <p:nvSpPr>
          <p:cNvPr id="29700" name="TextBox 1"/>
          <p:cNvSpPr txBox="1">
            <a:spLocks noChangeArrowheads="1"/>
          </p:cNvSpPr>
          <p:nvPr/>
        </p:nvSpPr>
        <p:spPr bwMode="auto">
          <a:xfrm>
            <a:off x="5141913" y="519113"/>
            <a:ext cx="6194425" cy="600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anose="02010600030101010101" pitchFamily="2" charset="-122"/>
              </a:defRPr>
            </a:lvl1pPr>
            <a:lvl2pPr marL="742950" indent="-285750">
              <a:lnSpc>
                <a:spcPct val="90000"/>
              </a:lnSpc>
              <a:spcBef>
                <a:spcPts val="500"/>
              </a:spcBef>
              <a:buChar char="•"/>
              <a:defRPr sz="2400">
                <a:solidFill>
                  <a:schemeClr val="tx1"/>
                </a:solidFill>
                <a:latin typeface="DotumChe" charset="-127"/>
                <a:ea typeface="宋体" panose="02010600030101010101" pitchFamily="2" charset="-122"/>
              </a:defRPr>
            </a:lvl2pPr>
            <a:lvl3pPr marL="1143000" indent="-228600">
              <a:lnSpc>
                <a:spcPct val="90000"/>
              </a:lnSpc>
              <a:spcBef>
                <a:spcPts val="500"/>
              </a:spcBef>
              <a:buChar char="•"/>
              <a:defRPr sz="2000">
                <a:solidFill>
                  <a:schemeClr val="tx1"/>
                </a:solidFill>
                <a:latin typeface="DotumChe" charset="-127"/>
                <a:ea typeface="宋体" panose="02010600030101010101" pitchFamily="2" charset="-122"/>
              </a:defRPr>
            </a:lvl3pPr>
            <a:lvl4pPr marL="1600200" indent="-228600">
              <a:lnSpc>
                <a:spcPct val="90000"/>
              </a:lnSpc>
              <a:spcBef>
                <a:spcPts val="500"/>
              </a:spcBef>
              <a:buChar char="•"/>
              <a:defRPr>
                <a:solidFill>
                  <a:schemeClr val="tx1"/>
                </a:solidFill>
                <a:latin typeface="DotumChe" charset="-127"/>
                <a:ea typeface="宋体" panose="02010600030101010101" pitchFamily="2" charset="-122"/>
              </a:defRPr>
            </a:lvl4pPr>
            <a:lvl5pPr marL="2057400" indent="-228600">
              <a:lnSpc>
                <a:spcPct val="90000"/>
              </a:lnSpc>
              <a:spcBef>
                <a:spcPts val="500"/>
              </a:spcBef>
              <a:buChar char="•"/>
              <a:defRPr>
                <a:solidFill>
                  <a:schemeClr val="tx1"/>
                </a:solidFill>
                <a:latin typeface="DotumChe"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9pPr>
          </a:lstStyle>
          <a:p>
            <a:pPr>
              <a:buFont typeface="Arial" panose="020B0604020202020204" pitchFamily="34" charset="0"/>
              <a:buNone/>
            </a:pPr>
            <a:r>
              <a:rPr lang="en-US" altLang="zh-CN" sz="1800"/>
              <a:t>1.4.1Procedure:</a:t>
            </a:r>
            <a:r>
              <a:rPr lang="zh-CN" altLang="zh-CN" sz="1800"/>
              <a:t>水费查询界面</a:t>
            </a:r>
          </a:p>
          <a:p>
            <a:pPr>
              <a:buFont typeface="Arial" panose="020B0604020202020204" pitchFamily="34" charset="0"/>
              <a:buNone/>
            </a:pPr>
            <a:r>
              <a:rPr lang="en-US" altLang="zh-CN" sz="1800"/>
              <a:t>Result1=</a:t>
            </a:r>
            <a:r>
              <a:rPr lang="zh-CN" altLang="zh-CN" sz="1800"/>
              <a:t>用户检查（存在应缴水费，登录</a:t>
            </a:r>
            <a:r>
              <a:rPr lang="en-US" altLang="zh-CN" sz="1800"/>
              <a:t>=</a:t>
            </a:r>
            <a:r>
              <a:rPr lang="zh-CN" altLang="zh-CN" sz="1800"/>
              <a:t>学生）</a:t>
            </a:r>
          </a:p>
          <a:p>
            <a:pPr>
              <a:buFont typeface="Arial" panose="020B0604020202020204" pitchFamily="34" charset="0"/>
              <a:buNone/>
            </a:pPr>
            <a:r>
              <a:rPr lang="en-US" altLang="zh-CN" sz="1800"/>
              <a:t>If &lt;result1=true&gt; then</a:t>
            </a:r>
            <a:endParaRPr lang="zh-CN" altLang="zh-CN" sz="1800"/>
          </a:p>
          <a:p>
            <a:pPr>
              <a:buFont typeface="Arial" panose="020B0604020202020204" pitchFamily="34" charset="0"/>
              <a:buNone/>
            </a:pPr>
            <a:r>
              <a:rPr lang="en-US" altLang="zh-CN" sz="1800"/>
              <a:t> 		</a:t>
            </a:r>
            <a:r>
              <a:rPr lang="zh-CN" altLang="zh-CN" sz="1800"/>
              <a:t>输出对应寝室电费信息</a:t>
            </a:r>
          </a:p>
          <a:p>
            <a:pPr>
              <a:buFont typeface="Arial" panose="020B0604020202020204" pitchFamily="34" charset="0"/>
              <a:buNone/>
            </a:pPr>
            <a:r>
              <a:rPr lang="en-US" altLang="zh-CN" sz="1800"/>
              <a:t> 		</a:t>
            </a:r>
            <a:r>
              <a:rPr lang="zh-CN" altLang="zh-CN" sz="1800"/>
              <a:t>弹出支付界面</a:t>
            </a:r>
          </a:p>
          <a:p>
            <a:pPr>
              <a:buFont typeface="Arial" panose="020B0604020202020204" pitchFamily="34" charset="0"/>
              <a:buNone/>
            </a:pPr>
            <a:r>
              <a:rPr lang="en-US" altLang="zh-CN" sz="1800"/>
              <a:t>Result2=</a:t>
            </a:r>
            <a:r>
              <a:rPr lang="zh-CN" altLang="zh-CN" sz="1800"/>
              <a:t>支付检查（支付接口显示成功）</a:t>
            </a:r>
          </a:p>
          <a:p>
            <a:pPr>
              <a:buFont typeface="Arial" panose="020B0604020202020204" pitchFamily="34" charset="0"/>
              <a:buNone/>
            </a:pPr>
            <a:r>
              <a:rPr lang="en-US" altLang="zh-CN" sz="1800"/>
              <a:t>If &lt;result2=true&gt; then</a:t>
            </a:r>
            <a:endParaRPr lang="zh-CN" altLang="zh-CN" sz="1800"/>
          </a:p>
          <a:p>
            <a:pPr>
              <a:buFont typeface="Arial" panose="020B0604020202020204" pitchFamily="34" charset="0"/>
              <a:buNone/>
            </a:pPr>
            <a:r>
              <a:rPr lang="zh-CN" altLang="zh-CN" sz="1800"/>
              <a:t>信息存入数据库水费表，更改状态</a:t>
            </a:r>
          </a:p>
          <a:p>
            <a:pPr>
              <a:buFont typeface="Arial" panose="020B0604020202020204" pitchFamily="34" charset="0"/>
              <a:buNone/>
            </a:pPr>
            <a:r>
              <a:rPr lang="en-US" altLang="zh-CN" sz="1800"/>
              <a:t>			</a:t>
            </a:r>
            <a:r>
              <a:rPr lang="zh-CN" altLang="zh-CN" sz="1800"/>
              <a:t>回到主界面</a:t>
            </a:r>
          </a:p>
          <a:p>
            <a:pPr>
              <a:buFont typeface="Arial" panose="020B0604020202020204" pitchFamily="34" charset="0"/>
              <a:buNone/>
            </a:pPr>
            <a:r>
              <a:rPr lang="en-US" altLang="zh-CN" sz="1800"/>
              <a:t>End if</a:t>
            </a:r>
            <a:endParaRPr lang="zh-CN" altLang="zh-CN" sz="1800"/>
          </a:p>
          <a:p>
            <a:pPr>
              <a:buFont typeface="Arial" panose="020B0604020202020204" pitchFamily="34" charset="0"/>
              <a:buNone/>
            </a:pPr>
            <a:r>
              <a:rPr lang="en-US" altLang="zh-CN" sz="1800"/>
              <a:t> 	Else</a:t>
            </a:r>
            <a:endParaRPr lang="zh-CN" altLang="zh-CN" sz="1800"/>
          </a:p>
          <a:p>
            <a:pPr>
              <a:buFont typeface="Arial" panose="020B0604020202020204" pitchFamily="34" charset="0"/>
              <a:buNone/>
            </a:pPr>
            <a:r>
              <a:rPr lang="en-US" altLang="zh-CN" sz="1800"/>
              <a:t>Loop while&lt;</a:t>
            </a:r>
            <a:r>
              <a:rPr lang="zh-CN" altLang="zh-CN" sz="1800"/>
              <a:t>登录</a:t>
            </a:r>
            <a:r>
              <a:rPr lang="en-US" altLang="zh-CN" sz="1800"/>
              <a:t>=</a:t>
            </a:r>
            <a:r>
              <a:rPr lang="zh-CN" altLang="zh-CN" sz="1800"/>
              <a:t>学生，寝室号学号对应</a:t>
            </a:r>
            <a:r>
              <a:rPr lang="en-US" altLang="zh-CN" sz="1800"/>
              <a:t>&gt;</a:t>
            </a:r>
            <a:endParaRPr lang="zh-CN" altLang="zh-CN" sz="1800"/>
          </a:p>
          <a:p>
            <a:pPr>
              <a:buFont typeface="Arial" panose="020B0604020202020204" pitchFamily="34" charset="0"/>
              <a:buNone/>
            </a:pPr>
            <a:r>
              <a:rPr lang="en-US" altLang="zh-CN" sz="1800"/>
              <a:t>			</a:t>
            </a:r>
            <a:r>
              <a:rPr lang="zh-CN" altLang="zh-CN" sz="1800"/>
              <a:t>输出对应寝室历史水费信息</a:t>
            </a:r>
          </a:p>
          <a:p>
            <a:pPr>
              <a:buFont typeface="Arial" panose="020B0604020202020204" pitchFamily="34" charset="0"/>
              <a:buNone/>
            </a:pPr>
            <a:r>
              <a:rPr lang="en-US" altLang="zh-CN" sz="1800"/>
              <a:t>		End loop</a:t>
            </a:r>
            <a:endParaRPr lang="zh-CN" altLang="zh-CN" sz="1800"/>
          </a:p>
          <a:p>
            <a:pPr>
              <a:buFont typeface="Arial" panose="020B0604020202020204" pitchFamily="34" charset="0"/>
              <a:buNone/>
            </a:pPr>
            <a:r>
              <a:rPr lang="en-US" altLang="zh-CN" sz="1800"/>
              <a:t>  	End if</a:t>
            </a:r>
            <a:endParaRPr lang="zh-CN" altLang="zh-CN" sz="1800"/>
          </a:p>
          <a:p>
            <a:pPr>
              <a:buFont typeface="Arial" panose="020B0604020202020204" pitchFamily="34" charset="0"/>
              <a:buNone/>
            </a:pPr>
            <a:r>
              <a:rPr lang="en-US" altLang="zh-CN" sz="1800"/>
              <a:t>End</a:t>
            </a:r>
          </a:p>
        </p:txBody>
      </p:sp>
    </p:spTree>
    <p:extLst>
      <p:ext uri="{BB962C8B-B14F-4D97-AF65-F5344CB8AC3E}">
        <p14:creationId xmlns:p14="http://schemas.microsoft.com/office/powerpoint/2010/main" val="179327215"/>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Box 3"/>
          <p:cNvSpPr txBox="1">
            <a:spLocks noChangeArrowheads="1"/>
          </p:cNvSpPr>
          <p:nvPr/>
        </p:nvSpPr>
        <p:spPr bwMode="auto">
          <a:xfrm>
            <a:off x="363538" y="363538"/>
            <a:ext cx="33877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anose="02010600030101010101" pitchFamily="2" charset="-122"/>
              </a:defRPr>
            </a:lvl1pPr>
            <a:lvl2pPr marL="742950" indent="-285750">
              <a:lnSpc>
                <a:spcPct val="90000"/>
              </a:lnSpc>
              <a:spcBef>
                <a:spcPts val="500"/>
              </a:spcBef>
              <a:buChar char="•"/>
              <a:defRPr sz="2400">
                <a:solidFill>
                  <a:schemeClr val="tx1"/>
                </a:solidFill>
                <a:latin typeface="DotumChe" charset="-127"/>
                <a:ea typeface="宋体" panose="02010600030101010101" pitchFamily="2" charset="-122"/>
              </a:defRPr>
            </a:lvl2pPr>
            <a:lvl3pPr marL="1143000" indent="-228600">
              <a:lnSpc>
                <a:spcPct val="90000"/>
              </a:lnSpc>
              <a:spcBef>
                <a:spcPts val="500"/>
              </a:spcBef>
              <a:buChar char="•"/>
              <a:defRPr sz="2000">
                <a:solidFill>
                  <a:schemeClr val="tx1"/>
                </a:solidFill>
                <a:latin typeface="DotumChe" charset="-127"/>
                <a:ea typeface="宋体" panose="02010600030101010101" pitchFamily="2" charset="-122"/>
              </a:defRPr>
            </a:lvl3pPr>
            <a:lvl4pPr marL="1600200" indent="-228600">
              <a:lnSpc>
                <a:spcPct val="90000"/>
              </a:lnSpc>
              <a:spcBef>
                <a:spcPts val="500"/>
              </a:spcBef>
              <a:buChar char="•"/>
              <a:defRPr>
                <a:solidFill>
                  <a:schemeClr val="tx1"/>
                </a:solidFill>
                <a:latin typeface="DotumChe" charset="-127"/>
                <a:ea typeface="宋体" panose="02010600030101010101" pitchFamily="2" charset="-122"/>
              </a:defRPr>
            </a:lvl4pPr>
            <a:lvl5pPr marL="2057400" indent="-228600">
              <a:lnSpc>
                <a:spcPct val="90000"/>
              </a:lnSpc>
              <a:spcBef>
                <a:spcPts val="500"/>
              </a:spcBef>
              <a:buChar char="•"/>
              <a:defRPr>
                <a:solidFill>
                  <a:schemeClr val="tx1"/>
                </a:solidFill>
                <a:latin typeface="DotumChe"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9pPr>
          </a:lstStyle>
          <a:p>
            <a:pPr>
              <a:lnSpc>
                <a:spcPct val="100000"/>
              </a:lnSpc>
              <a:spcBef>
                <a:spcPct val="0"/>
              </a:spcBef>
              <a:buFont typeface="Arial" panose="020B0604020202020204" pitchFamily="34" charset="0"/>
              <a:buNone/>
            </a:pPr>
            <a:r>
              <a:rPr lang="en-US" altLang="zh-CN" sz="2400" b="1">
                <a:latin typeface="Calibri" panose="020F0502020204030204" pitchFamily="34" charset="0"/>
              </a:rPr>
              <a:t>PDL</a:t>
            </a:r>
            <a:r>
              <a:rPr lang="zh-CN" altLang="en-US" sz="2400" b="1">
                <a:latin typeface="Calibri" panose="020F0502020204030204" pitchFamily="34" charset="0"/>
              </a:rPr>
              <a:t>语言</a:t>
            </a:r>
          </a:p>
        </p:txBody>
      </p:sp>
      <p:sp>
        <p:nvSpPr>
          <p:cNvPr id="30723" name="TextBox 1"/>
          <p:cNvSpPr txBox="1">
            <a:spLocks noChangeArrowheads="1"/>
          </p:cNvSpPr>
          <p:nvPr/>
        </p:nvSpPr>
        <p:spPr bwMode="auto">
          <a:xfrm>
            <a:off x="363538" y="1670050"/>
            <a:ext cx="4478337" cy="185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anose="02010600030101010101" pitchFamily="2" charset="-122"/>
              </a:defRPr>
            </a:lvl1pPr>
            <a:lvl2pPr marL="742950" indent="-285750">
              <a:lnSpc>
                <a:spcPct val="90000"/>
              </a:lnSpc>
              <a:spcBef>
                <a:spcPts val="500"/>
              </a:spcBef>
              <a:buChar char="•"/>
              <a:defRPr sz="2400">
                <a:solidFill>
                  <a:schemeClr val="tx1"/>
                </a:solidFill>
                <a:latin typeface="DotumChe" charset="-127"/>
                <a:ea typeface="宋体" panose="02010600030101010101" pitchFamily="2" charset="-122"/>
              </a:defRPr>
            </a:lvl2pPr>
            <a:lvl3pPr marL="1143000" indent="-228600">
              <a:lnSpc>
                <a:spcPct val="90000"/>
              </a:lnSpc>
              <a:spcBef>
                <a:spcPts val="500"/>
              </a:spcBef>
              <a:buChar char="•"/>
              <a:defRPr sz="2000">
                <a:solidFill>
                  <a:schemeClr val="tx1"/>
                </a:solidFill>
                <a:latin typeface="DotumChe" charset="-127"/>
                <a:ea typeface="宋体" panose="02010600030101010101" pitchFamily="2" charset="-122"/>
              </a:defRPr>
            </a:lvl3pPr>
            <a:lvl4pPr marL="1600200" indent="-228600">
              <a:lnSpc>
                <a:spcPct val="90000"/>
              </a:lnSpc>
              <a:spcBef>
                <a:spcPts val="500"/>
              </a:spcBef>
              <a:buChar char="•"/>
              <a:defRPr>
                <a:solidFill>
                  <a:schemeClr val="tx1"/>
                </a:solidFill>
                <a:latin typeface="DotumChe" charset="-127"/>
                <a:ea typeface="宋体" panose="02010600030101010101" pitchFamily="2" charset="-122"/>
              </a:defRPr>
            </a:lvl4pPr>
            <a:lvl5pPr marL="2057400" indent="-228600">
              <a:lnSpc>
                <a:spcPct val="90000"/>
              </a:lnSpc>
              <a:spcBef>
                <a:spcPts val="500"/>
              </a:spcBef>
              <a:buChar char="•"/>
              <a:defRPr>
                <a:solidFill>
                  <a:schemeClr val="tx1"/>
                </a:solidFill>
                <a:latin typeface="DotumChe"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9pPr>
          </a:lstStyle>
          <a:p>
            <a:pPr>
              <a:buFont typeface="Arial" panose="020B0604020202020204" pitchFamily="34" charset="0"/>
              <a:buNone/>
            </a:pPr>
            <a:r>
              <a:rPr lang="en-US" altLang="zh-CN" sz="1800"/>
              <a:t>1.5Procedure</a:t>
            </a:r>
            <a:r>
              <a:rPr lang="zh-CN" altLang="en-US" sz="1800"/>
              <a:t>：电费管理界面</a:t>
            </a:r>
          </a:p>
          <a:p>
            <a:pPr>
              <a:buFont typeface="Arial" panose="020B0604020202020204" pitchFamily="34" charset="0"/>
              <a:buNone/>
            </a:pPr>
            <a:r>
              <a:rPr lang="zh-CN" altLang="en-US" sz="1800"/>
              <a:t>	</a:t>
            </a:r>
            <a:r>
              <a:rPr lang="en-US" altLang="zh-CN" sz="1800"/>
              <a:t>Loop while&lt;</a:t>
            </a:r>
            <a:r>
              <a:rPr lang="zh-CN" altLang="en-US" sz="1800"/>
              <a:t>登录</a:t>
            </a:r>
            <a:r>
              <a:rPr lang="en-US" altLang="zh-CN" sz="1800"/>
              <a:t>=</a:t>
            </a:r>
            <a:r>
              <a:rPr lang="zh-CN" altLang="en-US" sz="1800"/>
              <a:t>管理员</a:t>
            </a:r>
            <a:r>
              <a:rPr lang="en-US" altLang="zh-CN" sz="1800"/>
              <a:t>&gt;</a:t>
            </a:r>
          </a:p>
          <a:p>
            <a:pPr>
              <a:buFont typeface="Arial" panose="020B0604020202020204" pitchFamily="34" charset="0"/>
              <a:buNone/>
            </a:pPr>
            <a:r>
              <a:rPr lang="en-US" altLang="zh-CN" sz="1800"/>
              <a:t>		</a:t>
            </a:r>
            <a:r>
              <a:rPr lang="zh-CN" altLang="en-US" sz="1800"/>
              <a:t>输出所有寝室电费信息</a:t>
            </a:r>
          </a:p>
          <a:p>
            <a:pPr>
              <a:buFont typeface="Arial" panose="020B0604020202020204" pitchFamily="34" charset="0"/>
              <a:buNone/>
            </a:pPr>
            <a:r>
              <a:rPr lang="zh-CN" altLang="en-US" sz="1800"/>
              <a:t>	</a:t>
            </a:r>
            <a:r>
              <a:rPr lang="en-US" altLang="zh-CN" sz="1800"/>
              <a:t>End loop</a:t>
            </a:r>
          </a:p>
          <a:p>
            <a:pPr>
              <a:buFont typeface="Arial" panose="020B0604020202020204" pitchFamily="34" charset="0"/>
              <a:buNone/>
            </a:pPr>
            <a:r>
              <a:rPr lang="en-US" altLang="zh-CN" sz="1800"/>
              <a:t>End</a:t>
            </a:r>
          </a:p>
        </p:txBody>
      </p:sp>
      <p:sp>
        <p:nvSpPr>
          <p:cNvPr id="30724" name="TextBox 1"/>
          <p:cNvSpPr txBox="1">
            <a:spLocks noChangeArrowheads="1"/>
          </p:cNvSpPr>
          <p:nvPr/>
        </p:nvSpPr>
        <p:spPr bwMode="auto">
          <a:xfrm>
            <a:off x="5141913" y="519113"/>
            <a:ext cx="6194425" cy="600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anose="02010600030101010101" pitchFamily="2" charset="-122"/>
              </a:defRPr>
            </a:lvl1pPr>
            <a:lvl2pPr marL="742950" indent="-285750">
              <a:lnSpc>
                <a:spcPct val="90000"/>
              </a:lnSpc>
              <a:spcBef>
                <a:spcPts val="500"/>
              </a:spcBef>
              <a:buChar char="•"/>
              <a:defRPr sz="2400">
                <a:solidFill>
                  <a:schemeClr val="tx1"/>
                </a:solidFill>
                <a:latin typeface="DotumChe" charset="-127"/>
                <a:ea typeface="宋体" panose="02010600030101010101" pitchFamily="2" charset="-122"/>
              </a:defRPr>
            </a:lvl2pPr>
            <a:lvl3pPr marL="1143000" indent="-228600">
              <a:lnSpc>
                <a:spcPct val="90000"/>
              </a:lnSpc>
              <a:spcBef>
                <a:spcPts val="500"/>
              </a:spcBef>
              <a:buChar char="•"/>
              <a:defRPr sz="2000">
                <a:solidFill>
                  <a:schemeClr val="tx1"/>
                </a:solidFill>
                <a:latin typeface="DotumChe" charset="-127"/>
                <a:ea typeface="宋体" panose="02010600030101010101" pitchFamily="2" charset="-122"/>
              </a:defRPr>
            </a:lvl3pPr>
            <a:lvl4pPr marL="1600200" indent="-228600">
              <a:lnSpc>
                <a:spcPct val="90000"/>
              </a:lnSpc>
              <a:spcBef>
                <a:spcPts val="500"/>
              </a:spcBef>
              <a:buChar char="•"/>
              <a:defRPr>
                <a:solidFill>
                  <a:schemeClr val="tx1"/>
                </a:solidFill>
                <a:latin typeface="DotumChe" charset="-127"/>
                <a:ea typeface="宋体" panose="02010600030101010101" pitchFamily="2" charset="-122"/>
              </a:defRPr>
            </a:lvl4pPr>
            <a:lvl5pPr marL="2057400" indent="-228600">
              <a:lnSpc>
                <a:spcPct val="90000"/>
              </a:lnSpc>
              <a:spcBef>
                <a:spcPts val="500"/>
              </a:spcBef>
              <a:buChar char="•"/>
              <a:defRPr>
                <a:solidFill>
                  <a:schemeClr val="tx1"/>
                </a:solidFill>
                <a:latin typeface="DotumChe"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9pPr>
          </a:lstStyle>
          <a:p>
            <a:pPr>
              <a:buFont typeface="Arial" panose="020B0604020202020204" pitchFamily="34" charset="0"/>
              <a:buNone/>
            </a:pPr>
            <a:r>
              <a:rPr lang="en-US" altLang="zh-CN" sz="1800"/>
              <a:t>1.5.1Procedure:</a:t>
            </a:r>
            <a:r>
              <a:rPr lang="zh-CN" altLang="en-US" sz="1800"/>
              <a:t>电费查询界面</a:t>
            </a:r>
          </a:p>
          <a:p>
            <a:pPr>
              <a:buFont typeface="Arial" panose="020B0604020202020204" pitchFamily="34" charset="0"/>
              <a:buNone/>
            </a:pPr>
            <a:r>
              <a:rPr lang="en-US" altLang="zh-CN" sz="1800"/>
              <a:t>Result1=</a:t>
            </a:r>
            <a:r>
              <a:rPr lang="zh-CN" altLang="en-US" sz="1800"/>
              <a:t>用户检查（存在应缴电费，登录</a:t>
            </a:r>
            <a:r>
              <a:rPr lang="en-US" altLang="zh-CN" sz="1800"/>
              <a:t>=</a:t>
            </a:r>
            <a:r>
              <a:rPr lang="zh-CN" altLang="en-US" sz="1800"/>
              <a:t>学生）</a:t>
            </a:r>
          </a:p>
          <a:p>
            <a:pPr>
              <a:buFont typeface="Arial" panose="020B0604020202020204" pitchFamily="34" charset="0"/>
              <a:buNone/>
            </a:pPr>
            <a:r>
              <a:rPr lang="en-US" altLang="zh-CN" sz="1800"/>
              <a:t>If &lt;result1=true&gt; then</a:t>
            </a:r>
          </a:p>
          <a:p>
            <a:pPr>
              <a:buFont typeface="Arial" panose="020B0604020202020204" pitchFamily="34" charset="0"/>
              <a:buNone/>
            </a:pPr>
            <a:r>
              <a:rPr lang="en-US" altLang="zh-CN" sz="1800"/>
              <a:t> 		</a:t>
            </a:r>
            <a:r>
              <a:rPr lang="zh-CN" altLang="en-US" sz="1800"/>
              <a:t>输出对应寝室电费信息</a:t>
            </a:r>
          </a:p>
          <a:p>
            <a:pPr>
              <a:buFont typeface="Arial" panose="020B0604020202020204" pitchFamily="34" charset="0"/>
              <a:buNone/>
            </a:pPr>
            <a:r>
              <a:rPr lang="zh-CN" altLang="en-US" sz="1800"/>
              <a:t> 弹出支付界面</a:t>
            </a:r>
          </a:p>
          <a:p>
            <a:pPr>
              <a:buFont typeface="Arial" panose="020B0604020202020204" pitchFamily="34" charset="0"/>
              <a:buNone/>
            </a:pPr>
            <a:r>
              <a:rPr lang="en-US" altLang="zh-CN" sz="1800"/>
              <a:t>Result2=</a:t>
            </a:r>
            <a:r>
              <a:rPr lang="zh-CN" altLang="en-US" sz="1800"/>
              <a:t>支付检查（支付接口显示成功）</a:t>
            </a:r>
          </a:p>
          <a:p>
            <a:pPr>
              <a:buFont typeface="Arial" panose="020B0604020202020204" pitchFamily="34" charset="0"/>
              <a:buNone/>
            </a:pPr>
            <a:r>
              <a:rPr lang="en-US" altLang="zh-CN" sz="1800"/>
              <a:t>If &lt;result2=true&gt; then</a:t>
            </a:r>
          </a:p>
          <a:p>
            <a:pPr>
              <a:buFont typeface="Arial" panose="020B0604020202020204" pitchFamily="34" charset="0"/>
              <a:buNone/>
            </a:pPr>
            <a:r>
              <a:rPr lang="zh-CN" altLang="en-US" sz="1800"/>
              <a:t>信息存入数据库电费表，更改状态</a:t>
            </a:r>
          </a:p>
          <a:p>
            <a:pPr>
              <a:buFont typeface="Arial" panose="020B0604020202020204" pitchFamily="34" charset="0"/>
              <a:buNone/>
            </a:pPr>
            <a:r>
              <a:rPr lang="zh-CN" altLang="en-US" sz="1800"/>
              <a:t>			回到主界面</a:t>
            </a:r>
          </a:p>
          <a:p>
            <a:pPr>
              <a:buFont typeface="Arial" panose="020B0604020202020204" pitchFamily="34" charset="0"/>
              <a:buNone/>
            </a:pPr>
            <a:r>
              <a:rPr lang="en-US" altLang="zh-CN" sz="1800"/>
              <a:t>End if</a:t>
            </a:r>
          </a:p>
          <a:p>
            <a:pPr>
              <a:buFont typeface="Arial" panose="020B0604020202020204" pitchFamily="34" charset="0"/>
              <a:buNone/>
            </a:pPr>
            <a:r>
              <a:rPr lang="en-US" altLang="zh-CN" sz="1800"/>
              <a:t> 	Else</a:t>
            </a:r>
          </a:p>
          <a:p>
            <a:pPr>
              <a:buFont typeface="Arial" panose="020B0604020202020204" pitchFamily="34" charset="0"/>
              <a:buNone/>
            </a:pPr>
            <a:r>
              <a:rPr lang="en-US" altLang="zh-CN" sz="1800"/>
              <a:t>Loop while&lt;</a:t>
            </a:r>
            <a:r>
              <a:rPr lang="zh-CN" altLang="en-US" sz="1800"/>
              <a:t>登录</a:t>
            </a:r>
            <a:r>
              <a:rPr lang="en-US" altLang="zh-CN" sz="1800"/>
              <a:t>=</a:t>
            </a:r>
            <a:r>
              <a:rPr lang="zh-CN" altLang="en-US" sz="1800"/>
              <a:t>学生，寝室号学号对应</a:t>
            </a:r>
            <a:r>
              <a:rPr lang="en-US" altLang="zh-CN" sz="1800"/>
              <a:t>&gt;</a:t>
            </a:r>
          </a:p>
          <a:p>
            <a:pPr>
              <a:buFont typeface="Arial" panose="020B0604020202020204" pitchFamily="34" charset="0"/>
              <a:buNone/>
            </a:pPr>
            <a:r>
              <a:rPr lang="en-US" altLang="zh-CN" sz="1800"/>
              <a:t>			</a:t>
            </a:r>
            <a:r>
              <a:rPr lang="zh-CN" altLang="en-US" sz="1800"/>
              <a:t>输出对应寝室历史电费信息</a:t>
            </a:r>
          </a:p>
          <a:p>
            <a:pPr>
              <a:buFont typeface="Arial" panose="020B0604020202020204" pitchFamily="34" charset="0"/>
              <a:buNone/>
            </a:pPr>
            <a:r>
              <a:rPr lang="zh-CN" altLang="en-US" sz="1800"/>
              <a:t>		</a:t>
            </a:r>
            <a:r>
              <a:rPr lang="en-US" altLang="zh-CN" sz="1800"/>
              <a:t>End loop</a:t>
            </a:r>
          </a:p>
          <a:p>
            <a:pPr>
              <a:buFont typeface="Arial" panose="020B0604020202020204" pitchFamily="34" charset="0"/>
              <a:buNone/>
            </a:pPr>
            <a:r>
              <a:rPr lang="en-US" altLang="zh-CN" sz="1800"/>
              <a:t>  	End if</a:t>
            </a:r>
          </a:p>
          <a:p>
            <a:pPr>
              <a:buFont typeface="Arial" panose="020B0604020202020204" pitchFamily="34" charset="0"/>
              <a:buNone/>
            </a:pPr>
            <a:r>
              <a:rPr lang="en-US" altLang="zh-CN" sz="1800"/>
              <a:t>End</a:t>
            </a:r>
          </a:p>
        </p:txBody>
      </p:sp>
    </p:spTree>
    <p:extLst>
      <p:ext uri="{BB962C8B-B14F-4D97-AF65-F5344CB8AC3E}">
        <p14:creationId xmlns:p14="http://schemas.microsoft.com/office/powerpoint/2010/main" val="1823188443"/>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Box 3"/>
          <p:cNvSpPr txBox="1">
            <a:spLocks noChangeArrowheads="1"/>
          </p:cNvSpPr>
          <p:nvPr/>
        </p:nvSpPr>
        <p:spPr bwMode="auto">
          <a:xfrm>
            <a:off x="363538" y="363538"/>
            <a:ext cx="33877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anose="02010600030101010101" pitchFamily="2" charset="-122"/>
              </a:defRPr>
            </a:lvl1pPr>
            <a:lvl2pPr marL="742950" indent="-285750">
              <a:lnSpc>
                <a:spcPct val="90000"/>
              </a:lnSpc>
              <a:spcBef>
                <a:spcPts val="500"/>
              </a:spcBef>
              <a:buChar char="•"/>
              <a:defRPr sz="2400">
                <a:solidFill>
                  <a:schemeClr val="tx1"/>
                </a:solidFill>
                <a:latin typeface="DotumChe" charset="-127"/>
                <a:ea typeface="宋体" panose="02010600030101010101" pitchFamily="2" charset="-122"/>
              </a:defRPr>
            </a:lvl2pPr>
            <a:lvl3pPr marL="1143000" indent="-228600">
              <a:lnSpc>
                <a:spcPct val="90000"/>
              </a:lnSpc>
              <a:spcBef>
                <a:spcPts val="500"/>
              </a:spcBef>
              <a:buChar char="•"/>
              <a:defRPr sz="2000">
                <a:solidFill>
                  <a:schemeClr val="tx1"/>
                </a:solidFill>
                <a:latin typeface="DotumChe" charset="-127"/>
                <a:ea typeface="宋体" panose="02010600030101010101" pitchFamily="2" charset="-122"/>
              </a:defRPr>
            </a:lvl3pPr>
            <a:lvl4pPr marL="1600200" indent="-228600">
              <a:lnSpc>
                <a:spcPct val="90000"/>
              </a:lnSpc>
              <a:spcBef>
                <a:spcPts val="500"/>
              </a:spcBef>
              <a:buChar char="•"/>
              <a:defRPr>
                <a:solidFill>
                  <a:schemeClr val="tx1"/>
                </a:solidFill>
                <a:latin typeface="DotumChe" charset="-127"/>
                <a:ea typeface="宋体" panose="02010600030101010101" pitchFamily="2" charset="-122"/>
              </a:defRPr>
            </a:lvl4pPr>
            <a:lvl5pPr marL="2057400" indent="-228600">
              <a:lnSpc>
                <a:spcPct val="90000"/>
              </a:lnSpc>
              <a:spcBef>
                <a:spcPts val="500"/>
              </a:spcBef>
              <a:buChar char="•"/>
              <a:defRPr>
                <a:solidFill>
                  <a:schemeClr val="tx1"/>
                </a:solidFill>
                <a:latin typeface="DotumChe"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9pPr>
          </a:lstStyle>
          <a:p>
            <a:pPr>
              <a:lnSpc>
                <a:spcPct val="100000"/>
              </a:lnSpc>
              <a:spcBef>
                <a:spcPct val="0"/>
              </a:spcBef>
              <a:buFont typeface="Arial" panose="020B0604020202020204" pitchFamily="34" charset="0"/>
              <a:buNone/>
            </a:pPr>
            <a:r>
              <a:rPr lang="en-US" altLang="zh-CN" sz="2400" b="1">
                <a:latin typeface="Calibri" panose="020F0502020204030204" pitchFamily="34" charset="0"/>
              </a:rPr>
              <a:t>PDL</a:t>
            </a:r>
            <a:r>
              <a:rPr lang="zh-CN" altLang="en-US" sz="2400" b="1">
                <a:latin typeface="Calibri" panose="020F0502020204030204" pitchFamily="34" charset="0"/>
              </a:rPr>
              <a:t>语言</a:t>
            </a:r>
          </a:p>
        </p:txBody>
      </p:sp>
      <p:sp>
        <p:nvSpPr>
          <p:cNvPr id="31747" name="TextBox 1"/>
          <p:cNvSpPr txBox="1">
            <a:spLocks noChangeArrowheads="1"/>
          </p:cNvSpPr>
          <p:nvPr/>
        </p:nvSpPr>
        <p:spPr bwMode="auto">
          <a:xfrm>
            <a:off x="3005138" y="519113"/>
            <a:ext cx="6194425" cy="600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anose="02010600030101010101" pitchFamily="2" charset="-122"/>
              </a:defRPr>
            </a:lvl1pPr>
            <a:lvl2pPr marL="742950" indent="-285750">
              <a:lnSpc>
                <a:spcPct val="90000"/>
              </a:lnSpc>
              <a:spcBef>
                <a:spcPts val="500"/>
              </a:spcBef>
              <a:buChar char="•"/>
              <a:defRPr sz="2400">
                <a:solidFill>
                  <a:schemeClr val="tx1"/>
                </a:solidFill>
                <a:latin typeface="DotumChe" charset="-127"/>
                <a:ea typeface="宋体" panose="02010600030101010101" pitchFamily="2" charset="-122"/>
              </a:defRPr>
            </a:lvl2pPr>
            <a:lvl3pPr marL="1143000" indent="-228600">
              <a:lnSpc>
                <a:spcPct val="90000"/>
              </a:lnSpc>
              <a:spcBef>
                <a:spcPts val="500"/>
              </a:spcBef>
              <a:buChar char="•"/>
              <a:defRPr sz="2000">
                <a:solidFill>
                  <a:schemeClr val="tx1"/>
                </a:solidFill>
                <a:latin typeface="DotumChe" charset="-127"/>
                <a:ea typeface="宋体" panose="02010600030101010101" pitchFamily="2" charset="-122"/>
              </a:defRPr>
            </a:lvl3pPr>
            <a:lvl4pPr marL="1600200" indent="-228600">
              <a:lnSpc>
                <a:spcPct val="90000"/>
              </a:lnSpc>
              <a:spcBef>
                <a:spcPts val="500"/>
              </a:spcBef>
              <a:buChar char="•"/>
              <a:defRPr>
                <a:solidFill>
                  <a:schemeClr val="tx1"/>
                </a:solidFill>
                <a:latin typeface="DotumChe" charset="-127"/>
                <a:ea typeface="宋体" panose="02010600030101010101" pitchFamily="2" charset="-122"/>
              </a:defRPr>
            </a:lvl4pPr>
            <a:lvl5pPr marL="2057400" indent="-228600">
              <a:lnSpc>
                <a:spcPct val="90000"/>
              </a:lnSpc>
              <a:spcBef>
                <a:spcPts val="500"/>
              </a:spcBef>
              <a:buChar char="•"/>
              <a:defRPr>
                <a:solidFill>
                  <a:schemeClr val="tx1"/>
                </a:solidFill>
                <a:latin typeface="DotumChe"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9pPr>
          </a:lstStyle>
          <a:p>
            <a:pPr>
              <a:buFont typeface="Arial" panose="020B0604020202020204" pitchFamily="34" charset="0"/>
              <a:buNone/>
            </a:pPr>
            <a:r>
              <a:rPr lang="en-US" altLang="zh-CN" sz="1800"/>
              <a:t>1.6Procedure</a:t>
            </a:r>
            <a:r>
              <a:rPr lang="zh-CN" altLang="en-US" sz="1800"/>
              <a:t>：学生订水	</a:t>
            </a:r>
          </a:p>
          <a:p>
            <a:pPr>
              <a:buFont typeface="Arial" panose="020B0604020202020204" pitchFamily="34" charset="0"/>
              <a:buNone/>
            </a:pPr>
            <a:r>
              <a:rPr lang="zh-CN" altLang="en-US" sz="1800"/>
              <a:t>	输入数量</a:t>
            </a:r>
          </a:p>
          <a:p>
            <a:pPr>
              <a:buFont typeface="Arial" panose="020B0604020202020204" pitchFamily="34" charset="0"/>
              <a:buNone/>
            </a:pPr>
            <a:r>
              <a:rPr lang="en-US" altLang="zh-CN" sz="1800"/>
              <a:t>Result1=</a:t>
            </a:r>
            <a:r>
              <a:rPr lang="zh-CN" altLang="en-US" sz="1800"/>
              <a:t>数量格式检查（必须</a:t>
            </a:r>
            <a:r>
              <a:rPr lang="en-US" altLang="zh-CN" sz="1800"/>
              <a:t>1-10</a:t>
            </a:r>
            <a:r>
              <a:rPr lang="zh-CN" altLang="en-US" sz="1800"/>
              <a:t>之间的数字）</a:t>
            </a:r>
          </a:p>
          <a:p>
            <a:pPr>
              <a:buFont typeface="Arial" panose="020B0604020202020204" pitchFamily="34" charset="0"/>
              <a:buNone/>
            </a:pPr>
            <a:r>
              <a:rPr lang="en-US" altLang="zh-CN" sz="1800"/>
              <a:t>If &lt;result1=false&gt; then</a:t>
            </a:r>
          </a:p>
          <a:p>
            <a:pPr>
              <a:buFont typeface="Arial" panose="020B0604020202020204" pitchFamily="34" charset="0"/>
              <a:buNone/>
            </a:pPr>
            <a:r>
              <a:rPr lang="zh-CN" altLang="en-US" sz="1800"/>
              <a:t>弹出对话框：输入错误</a:t>
            </a:r>
          </a:p>
          <a:p>
            <a:pPr>
              <a:buFont typeface="Arial" panose="020B0604020202020204" pitchFamily="34" charset="0"/>
              <a:buNone/>
            </a:pPr>
            <a:r>
              <a:rPr lang="zh-CN" altLang="en-US" sz="1800"/>
              <a:t>	</a:t>
            </a:r>
            <a:r>
              <a:rPr lang="en-US" altLang="zh-CN" sz="1800"/>
              <a:t>Else</a:t>
            </a:r>
          </a:p>
          <a:p>
            <a:pPr>
              <a:buFont typeface="Arial" panose="020B0604020202020204" pitchFamily="34" charset="0"/>
              <a:buNone/>
            </a:pPr>
            <a:r>
              <a:rPr lang="en-US" altLang="zh-CN" sz="1800"/>
              <a:t>        </a:t>
            </a:r>
            <a:r>
              <a:rPr lang="zh-CN" altLang="en-US" sz="1800"/>
              <a:t>弹出支付界面</a:t>
            </a:r>
          </a:p>
          <a:p>
            <a:pPr>
              <a:buFont typeface="Arial" panose="020B0604020202020204" pitchFamily="34" charset="0"/>
              <a:buNone/>
            </a:pPr>
            <a:r>
              <a:rPr lang="en-US" altLang="zh-CN" sz="1800"/>
              <a:t>Result2=</a:t>
            </a:r>
            <a:r>
              <a:rPr lang="zh-CN" altLang="en-US" sz="1800"/>
              <a:t>支付检查（支付接口显示成功）</a:t>
            </a:r>
          </a:p>
          <a:p>
            <a:pPr>
              <a:buFont typeface="Arial" panose="020B0604020202020204" pitchFamily="34" charset="0"/>
              <a:buNone/>
            </a:pPr>
            <a:r>
              <a:rPr lang="en-US" altLang="zh-CN" sz="1800"/>
              <a:t>If &lt;result2=true&gt; then</a:t>
            </a:r>
          </a:p>
          <a:p>
            <a:pPr>
              <a:buFont typeface="Arial" panose="020B0604020202020204" pitchFamily="34" charset="0"/>
              <a:buNone/>
            </a:pPr>
            <a:r>
              <a:rPr lang="zh-CN" altLang="en-US" sz="1800"/>
              <a:t>信息存入数据库订水表</a:t>
            </a:r>
          </a:p>
          <a:p>
            <a:pPr>
              <a:buFont typeface="Arial" panose="020B0604020202020204" pitchFamily="34" charset="0"/>
              <a:buNone/>
            </a:pPr>
            <a:r>
              <a:rPr lang="zh-CN" altLang="en-US" sz="1800"/>
              <a:t>			回到主界面</a:t>
            </a:r>
          </a:p>
          <a:p>
            <a:pPr>
              <a:buFont typeface="Arial" panose="020B0604020202020204" pitchFamily="34" charset="0"/>
              <a:buNone/>
            </a:pPr>
            <a:r>
              <a:rPr lang="zh-CN" altLang="en-US" sz="1800"/>
              <a:t>      	</a:t>
            </a:r>
            <a:r>
              <a:rPr lang="en-US" altLang="zh-CN" sz="1800"/>
              <a:t>End if</a:t>
            </a:r>
          </a:p>
          <a:p>
            <a:pPr>
              <a:buFont typeface="Arial" panose="020B0604020202020204" pitchFamily="34" charset="0"/>
              <a:buNone/>
            </a:pPr>
            <a:r>
              <a:rPr lang="en-US" altLang="zh-CN" sz="1800"/>
              <a:t>    	Else</a:t>
            </a:r>
          </a:p>
          <a:p>
            <a:pPr>
              <a:buFont typeface="Arial" panose="020B0604020202020204" pitchFamily="34" charset="0"/>
              <a:buNone/>
            </a:pPr>
            <a:r>
              <a:rPr lang="en-US" altLang="zh-CN" sz="1800"/>
              <a:t>			</a:t>
            </a:r>
            <a:r>
              <a:rPr lang="zh-CN" altLang="en-US" sz="1800"/>
              <a:t>回到主界面</a:t>
            </a:r>
          </a:p>
          <a:p>
            <a:pPr>
              <a:buFont typeface="Arial" panose="020B0604020202020204" pitchFamily="34" charset="0"/>
              <a:buNone/>
            </a:pPr>
            <a:r>
              <a:rPr lang="zh-CN" altLang="en-US" sz="1800"/>
              <a:t>	</a:t>
            </a:r>
            <a:r>
              <a:rPr lang="en-US" altLang="zh-CN" sz="1800"/>
              <a:t>End if</a:t>
            </a:r>
          </a:p>
          <a:p>
            <a:pPr>
              <a:buFont typeface="Arial" panose="020B0604020202020204" pitchFamily="34" charset="0"/>
              <a:buNone/>
            </a:pPr>
            <a:r>
              <a:rPr lang="en-US" altLang="zh-CN" sz="1800"/>
              <a:t>End</a:t>
            </a:r>
          </a:p>
        </p:txBody>
      </p:sp>
    </p:spTree>
    <p:extLst>
      <p:ext uri="{BB962C8B-B14F-4D97-AF65-F5344CB8AC3E}">
        <p14:creationId xmlns:p14="http://schemas.microsoft.com/office/powerpoint/2010/main" val="3769271134"/>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Box 3"/>
          <p:cNvSpPr txBox="1">
            <a:spLocks noChangeArrowheads="1"/>
          </p:cNvSpPr>
          <p:nvPr/>
        </p:nvSpPr>
        <p:spPr bwMode="auto">
          <a:xfrm>
            <a:off x="363538" y="363538"/>
            <a:ext cx="33877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anose="02010600030101010101" pitchFamily="2" charset="-122"/>
              </a:defRPr>
            </a:lvl1pPr>
            <a:lvl2pPr marL="742950" indent="-285750">
              <a:lnSpc>
                <a:spcPct val="90000"/>
              </a:lnSpc>
              <a:spcBef>
                <a:spcPts val="500"/>
              </a:spcBef>
              <a:buChar char="•"/>
              <a:defRPr sz="2400">
                <a:solidFill>
                  <a:schemeClr val="tx1"/>
                </a:solidFill>
                <a:latin typeface="DotumChe" charset="-127"/>
                <a:ea typeface="宋体" panose="02010600030101010101" pitchFamily="2" charset="-122"/>
              </a:defRPr>
            </a:lvl2pPr>
            <a:lvl3pPr marL="1143000" indent="-228600">
              <a:lnSpc>
                <a:spcPct val="90000"/>
              </a:lnSpc>
              <a:spcBef>
                <a:spcPts val="500"/>
              </a:spcBef>
              <a:buChar char="•"/>
              <a:defRPr sz="2000">
                <a:solidFill>
                  <a:schemeClr val="tx1"/>
                </a:solidFill>
                <a:latin typeface="DotumChe" charset="-127"/>
                <a:ea typeface="宋体" panose="02010600030101010101" pitchFamily="2" charset="-122"/>
              </a:defRPr>
            </a:lvl3pPr>
            <a:lvl4pPr marL="1600200" indent="-228600">
              <a:lnSpc>
                <a:spcPct val="90000"/>
              </a:lnSpc>
              <a:spcBef>
                <a:spcPts val="500"/>
              </a:spcBef>
              <a:buChar char="•"/>
              <a:defRPr>
                <a:solidFill>
                  <a:schemeClr val="tx1"/>
                </a:solidFill>
                <a:latin typeface="DotumChe" charset="-127"/>
                <a:ea typeface="宋体" panose="02010600030101010101" pitchFamily="2" charset="-122"/>
              </a:defRPr>
            </a:lvl4pPr>
            <a:lvl5pPr marL="2057400" indent="-228600">
              <a:lnSpc>
                <a:spcPct val="90000"/>
              </a:lnSpc>
              <a:spcBef>
                <a:spcPts val="500"/>
              </a:spcBef>
              <a:buChar char="•"/>
              <a:defRPr>
                <a:solidFill>
                  <a:schemeClr val="tx1"/>
                </a:solidFill>
                <a:latin typeface="DotumChe"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9pPr>
          </a:lstStyle>
          <a:p>
            <a:pPr>
              <a:lnSpc>
                <a:spcPct val="100000"/>
              </a:lnSpc>
              <a:spcBef>
                <a:spcPct val="0"/>
              </a:spcBef>
              <a:buFont typeface="Arial" panose="020B0604020202020204" pitchFamily="34" charset="0"/>
              <a:buNone/>
            </a:pPr>
            <a:r>
              <a:rPr lang="zh-CN" altLang="en-US" sz="2400" b="1">
                <a:latin typeface="Calibri" panose="020F0502020204030204" pitchFamily="34" charset="0"/>
              </a:rPr>
              <a:t>用户手册</a:t>
            </a:r>
          </a:p>
        </p:txBody>
      </p:sp>
      <p:pic>
        <p:nvPicPr>
          <p:cNvPr id="3277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688" y="825500"/>
            <a:ext cx="12033250" cy="5187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772" name="TextBox 1"/>
          <p:cNvSpPr txBox="1">
            <a:spLocks noChangeArrowheads="1"/>
          </p:cNvSpPr>
          <p:nvPr/>
        </p:nvSpPr>
        <p:spPr bwMode="auto">
          <a:xfrm>
            <a:off x="3381375" y="6251575"/>
            <a:ext cx="58594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r>
              <a:rPr lang="zh-CN" altLang="en-US" b="1"/>
              <a:t>详见用户手册文档</a:t>
            </a:r>
          </a:p>
        </p:txBody>
      </p:sp>
    </p:spTree>
    <p:extLst>
      <p:ext uri="{BB962C8B-B14F-4D97-AF65-F5344CB8AC3E}">
        <p14:creationId xmlns:p14="http://schemas.microsoft.com/office/powerpoint/2010/main" val="2149654916"/>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18"/>
          <p:cNvSpPr txBox="1">
            <a:spLocks noChangeArrowheads="1"/>
          </p:cNvSpPr>
          <p:nvPr/>
        </p:nvSpPr>
        <p:spPr bwMode="auto">
          <a:xfrm>
            <a:off x="4938713" y="3563938"/>
            <a:ext cx="2090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gn="ctr" eaLnBrk="1" hangingPunct="1">
              <a:lnSpc>
                <a:spcPct val="100000"/>
              </a:lnSpc>
              <a:spcBef>
                <a:spcPct val="0"/>
              </a:spcBef>
              <a:buFont typeface="Arial" pitchFamily="34" charset="0"/>
              <a:buNone/>
            </a:pPr>
            <a:r>
              <a:rPr lang="zh-CN" altLang="en-US" sz="2000" b="1" dirty="0" smtClean="0">
                <a:solidFill>
                  <a:srgbClr val="404040"/>
                </a:solidFill>
                <a:latin typeface="华文细黑" pitchFamily="2" charset="-122"/>
                <a:ea typeface="华文细黑" pitchFamily="2" charset="-122"/>
              </a:rPr>
              <a:t>测试及实现阶段</a:t>
            </a:r>
            <a:endParaRPr lang="zh-CN" altLang="zh-CN" sz="2000" b="1" dirty="0">
              <a:solidFill>
                <a:srgbClr val="404040"/>
              </a:solidFill>
              <a:latin typeface="华文细黑" pitchFamily="2" charset="-122"/>
              <a:ea typeface="华文细黑" pitchFamily="2" charset="-122"/>
            </a:endParaRPr>
          </a:p>
        </p:txBody>
      </p:sp>
      <p:sp>
        <p:nvSpPr>
          <p:cNvPr id="7171" name="矩形 1"/>
          <p:cNvSpPr>
            <a:spLocks noChangeArrowheads="1"/>
          </p:cNvSpPr>
          <p:nvPr/>
        </p:nvSpPr>
        <p:spPr bwMode="auto">
          <a:xfrm>
            <a:off x="5018088" y="2486025"/>
            <a:ext cx="1931987" cy="1004888"/>
          </a:xfrm>
          <a:prstGeom prst="rect">
            <a:avLst/>
          </a:prstGeom>
          <a:noFill/>
          <a:ln w="12700">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gn="ctr" eaLnBrk="1" hangingPunct="1">
              <a:lnSpc>
                <a:spcPct val="100000"/>
              </a:lnSpc>
              <a:spcBef>
                <a:spcPct val="0"/>
              </a:spcBef>
              <a:buFont typeface="Arial" pitchFamily="34" charset="0"/>
              <a:buNone/>
            </a:pPr>
            <a:endParaRPr lang="zh-CN" altLang="en-US" sz="1800">
              <a:solidFill>
                <a:srgbClr val="FFFFFF"/>
              </a:solidFill>
            </a:endParaRPr>
          </a:p>
        </p:txBody>
      </p:sp>
      <p:sp>
        <p:nvSpPr>
          <p:cNvPr id="7172" name="文本框 2"/>
          <p:cNvSpPr txBox="1">
            <a:spLocks noChangeArrowheads="1"/>
          </p:cNvSpPr>
          <p:nvPr/>
        </p:nvSpPr>
        <p:spPr bwMode="auto">
          <a:xfrm>
            <a:off x="5040313" y="2608263"/>
            <a:ext cx="19780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eaLnBrk="1" hangingPunct="1">
              <a:lnSpc>
                <a:spcPct val="100000"/>
              </a:lnSpc>
              <a:spcBef>
                <a:spcPct val="0"/>
              </a:spcBef>
              <a:buFont typeface="Arial" pitchFamily="34" charset="0"/>
              <a:buNone/>
            </a:pPr>
            <a:r>
              <a:rPr lang="en-US" altLang="zh-CN" sz="4800" dirty="0">
                <a:solidFill>
                  <a:srgbClr val="C00000"/>
                </a:solidFill>
                <a:latin typeface="微软雅黑" pitchFamily="34" charset="-122"/>
                <a:ea typeface="微软雅黑" pitchFamily="34" charset="-122"/>
              </a:rPr>
              <a:t>Part 5</a:t>
            </a:r>
            <a:endParaRPr lang="zh-CN" altLang="en-US" sz="4800" dirty="0">
              <a:solidFill>
                <a:srgbClr val="C00000"/>
              </a:solidFill>
              <a:latin typeface="微软雅黑" pitchFamily="34" charset="-122"/>
              <a:ea typeface="微软雅黑" pitchFamily="34" charset="-122"/>
            </a:endParaRPr>
          </a:p>
        </p:txBody>
      </p:sp>
    </p:spTree>
    <p:extLst>
      <p:ext uri="{BB962C8B-B14F-4D97-AF65-F5344CB8AC3E}">
        <p14:creationId xmlns:p14="http://schemas.microsoft.com/office/powerpoint/2010/main" val="1517613408"/>
      </p:ext>
    </p:extLst>
  </p:cSld>
  <p:clrMapOvr>
    <a:masterClrMapping/>
  </p:clrMapOvr>
  <p:transition spd="slow">
    <p:cov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文本框 18"/>
          <p:cNvSpPr txBox="1">
            <a:spLocks noChangeArrowheads="1"/>
          </p:cNvSpPr>
          <p:nvPr/>
        </p:nvSpPr>
        <p:spPr bwMode="auto">
          <a:xfrm>
            <a:off x="5018088" y="3559175"/>
            <a:ext cx="2090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gn="ctr" eaLnBrk="1" hangingPunct="1">
              <a:lnSpc>
                <a:spcPct val="100000"/>
              </a:lnSpc>
              <a:spcBef>
                <a:spcPct val="0"/>
              </a:spcBef>
              <a:buFont typeface="Arial" pitchFamily="34" charset="0"/>
              <a:buNone/>
            </a:pPr>
            <a:r>
              <a:rPr lang="zh-CN" altLang="en-US" sz="2000" b="1" dirty="0" smtClean="0">
                <a:solidFill>
                  <a:srgbClr val="404040"/>
                </a:solidFill>
                <a:latin typeface="华文细黑" pitchFamily="2" charset="-122"/>
                <a:ea typeface="华文细黑" pitchFamily="2" charset="-122"/>
              </a:rPr>
              <a:t>项目计划</a:t>
            </a:r>
            <a:endParaRPr lang="zh-CN" altLang="zh-CN" sz="2000" b="1" dirty="0">
              <a:solidFill>
                <a:srgbClr val="404040"/>
              </a:solidFill>
              <a:latin typeface="华文细黑" pitchFamily="2" charset="-122"/>
              <a:ea typeface="华文细黑" pitchFamily="2" charset="-122"/>
            </a:endParaRPr>
          </a:p>
        </p:txBody>
      </p:sp>
      <p:sp>
        <p:nvSpPr>
          <p:cNvPr id="4099" name="矩形 1"/>
          <p:cNvSpPr>
            <a:spLocks noChangeArrowheads="1"/>
          </p:cNvSpPr>
          <p:nvPr/>
        </p:nvSpPr>
        <p:spPr bwMode="auto">
          <a:xfrm>
            <a:off x="5018088" y="2486025"/>
            <a:ext cx="1931987" cy="1004888"/>
          </a:xfrm>
          <a:prstGeom prst="rect">
            <a:avLst/>
          </a:prstGeom>
          <a:noFill/>
          <a:ln w="12700">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gn="ctr" eaLnBrk="1" hangingPunct="1">
              <a:lnSpc>
                <a:spcPct val="100000"/>
              </a:lnSpc>
              <a:spcBef>
                <a:spcPct val="0"/>
              </a:spcBef>
              <a:buFont typeface="Arial" pitchFamily="34" charset="0"/>
              <a:buNone/>
            </a:pPr>
            <a:endParaRPr lang="zh-CN" altLang="en-US" sz="1800">
              <a:solidFill>
                <a:srgbClr val="FFFFFF"/>
              </a:solidFill>
            </a:endParaRPr>
          </a:p>
        </p:txBody>
      </p:sp>
      <p:sp>
        <p:nvSpPr>
          <p:cNvPr id="4100" name="文本框 2"/>
          <p:cNvSpPr txBox="1">
            <a:spLocks noChangeArrowheads="1"/>
          </p:cNvSpPr>
          <p:nvPr/>
        </p:nvSpPr>
        <p:spPr bwMode="auto">
          <a:xfrm>
            <a:off x="5040313" y="2608263"/>
            <a:ext cx="19780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eaLnBrk="1" hangingPunct="1">
              <a:lnSpc>
                <a:spcPct val="100000"/>
              </a:lnSpc>
              <a:spcBef>
                <a:spcPct val="0"/>
              </a:spcBef>
              <a:buFont typeface="Arial" pitchFamily="34" charset="0"/>
              <a:buNone/>
            </a:pPr>
            <a:r>
              <a:rPr lang="en-US" altLang="zh-CN" sz="4800">
                <a:solidFill>
                  <a:srgbClr val="C00000"/>
                </a:solidFill>
                <a:latin typeface="微软雅黑" pitchFamily="34" charset="-122"/>
                <a:ea typeface="微软雅黑" pitchFamily="34" charset="-122"/>
              </a:rPr>
              <a:t>Part 1</a:t>
            </a:r>
            <a:endParaRPr lang="zh-CN" altLang="en-US" sz="4800">
              <a:solidFill>
                <a:srgbClr val="C00000"/>
              </a:solidFill>
              <a:latin typeface="微软雅黑" pitchFamily="34" charset="-122"/>
              <a:ea typeface="微软雅黑" pitchFamily="34" charset="-122"/>
            </a:endParaRPr>
          </a:p>
        </p:txBody>
      </p:sp>
    </p:spTree>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3"/>
          <p:cNvSpPr txBox="1">
            <a:spLocks noChangeArrowheads="1"/>
          </p:cNvSpPr>
          <p:nvPr/>
        </p:nvSpPr>
        <p:spPr bwMode="auto">
          <a:xfrm>
            <a:off x="363538" y="363538"/>
            <a:ext cx="28924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r>
              <a:rPr lang="en-US" altLang="zh-CN" sz="2400" b="1" dirty="0" smtClean="0">
                <a:latin typeface="Calibri" pitchFamily="34" charset="0"/>
              </a:rPr>
              <a:t>Part5  </a:t>
            </a:r>
            <a:r>
              <a:rPr lang="zh-CN" altLang="en-US" sz="2400" b="1" dirty="0">
                <a:latin typeface="Calibri" pitchFamily="34" charset="0"/>
              </a:rPr>
              <a:t>代码规范</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376" y="835025"/>
            <a:ext cx="12033250" cy="5187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4879910" y="6242180"/>
            <a:ext cx="2174033" cy="369332"/>
          </a:xfrm>
          <a:prstGeom prst="rect">
            <a:avLst/>
          </a:prstGeom>
          <a:noFill/>
        </p:spPr>
        <p:txBody>
          <a:bodyPr wrap="square" rtlCol="0">
            <a:spAutoFit/>
          </a:bodyPr>
          <a:lstStyle/>
          <a:p>
            <a:r>
              <a:rPr lang="zh-CN" altLang="en-US" b="1" dirty="0" smtClean="0"/>
              <a:t>详见代码规范文档</a:t>
            </a:r>
            <a:endParaRPr lang="zh-CN" altLang="en-US" b="1" dirty="0"/>
          </a:p>
        </p:txBody>
      </p:sp>
    </p:spTree>
    <p:extLst>
      <p:ext uri="{BB962C8B-B14F-4D97-AF65-F5344CB8AC3E}">
        <p14:creationId xmlns:p14="http://schemas.microsoft.com/office/powerpoint/2010/main" val="1380072597"/>
      </p:ext>
    </p:extLst>
  </p:cSld>
  <p:clrMapOvr>
    <a:masterClrMapping/>
  </p:clrMapOvr>
  <p:transition spd="slow">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3"/>
          <p:cNvSpPr txBox="1">
            <a:spLocks noChangeArrowheads="1"/>
          </p:cNvSpPr>
          <p:nvPr/>
        </p:nvSpPr>
        <p:spPr bwMode="auto">
          <a:xfrm>
            <a:off x="363538" y="363538"/>
            <a:ext cx="38935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r>
              <a:rPr lang="en-US" altLang="zh-CN" sz="2400" b="1" dirty="0" smtClean="0">
                <a:latin typeface="Calibri" pitchFamily="34" charset="0"/>
              </a:rPr>
              <a:t>Part5  </a:t>
            </a:r>
            <a:r>
              <a:rPr lang="zh-CN" altLang="en-US" sz="2400" b="1" dirty="0" smtClean="0">
                <a:latin typeface="Calibri" pitchFamily="34" charset="0"/>
              </a:rPr>
              <a:t>代码清单及代码走查</a:t>
            </a:r>
            <a:endParaRPr lang="zh-CN" altLang="en-US" sz="2400" b="1" dirty="0">
              <a:latin typeface="Calibri" pitchFamily="34" charset="0"/>
            </a:endParaRPr>
          </a:p>
        </p:txBody>
      </p:sp>
      <p:sp>
        <p:nvSpPr>
          <p:cNvPr id="3" name="TextBox 2"/>
          <p:cNvSpPr txBox="1"/>
          <p:nvPr/>
        </p:nvSpPr>
        <p:spPr>
          <a:xfrm>
            <a:off x="8910624" y="985519"/>
            <a:ext cx="3281376" cy="4093428"/>
          </a:xfrm>
          <a:prstGeom prst="rect">
            <a:avLst/>
          </a:prstGeom>
          <a:noFill/>
        </p:spPr>
        <p:txBody>
          <a:bodyPr wrap="square" rtlCol="0">
            <a:spAutoFit/>
          </a:bodyPr>
          <a:lstStyle/>
          <a:p>
            <a:r>
              <a:rPr lang="zh-CN" altLang="en-US" sz="2000" b="1" dirty="0" smtClean="0"/>
              <a:t>代码走查</a:t>
            </a:r>
            <a:endParaRPr lang="en-US" altLang="zh-CN" sz="2000" b="1" dirty="0" smtClean="0"/>
          </a:p>
          <a:p>
            <a:endParaRPr lang="en-US" altLang="zh-CN" sz="2000" b="1" dirty="0" smtClean="0"/>
          </a:p>
          <a:p>
            <a:r>
              <a:rPr lang="zh-CN" altLang="en-US" sz="2000" b="1" dirty="0" smtClean="0"/>
              <a:t>张璇：</a:t>
            </a:r>
            <a:endParaRPr lang="en-US" altLang="zh-CN" sz="2000" b="1" dirty="0" smtClean="0"/>
          </a:p>
          <a:p>
            <a:r>
              <a:rPr lang="en-US" altLang="zh-CN" sz="2000" b="1" dirty="0"/>
              <a:t> </a:t>
            </a:r>
            <a:r>
              <a:rPr lang="en-US" altLang="zh-CN" sz="2000" b="1" dirty="0" smtClean="0"/>
              <a:t>        </a:t>
            </a:r>
            <a:r>
              <a:rPr lang="zh-CN" altLang="en-US" sz="2000" b="1" dirty="0"/>
              <a:t> </a:t>
            </a:r>
            <a:endParaRPr lang="en-US" altLang="zh-CN" sz="2000" b="1" dirty="0" smtClean="0"/>
          </a:p>
          <a:p>
            <a:r>
              <a:rPr lang="en-US" altLang="zh-CN" sz="2000" b="1" dirty="0"/>
              <a:t> </a:t>
            </a:r>
            <a:r>
              <a:rPr lang="en-US" altLang="zh-CN" sz="2000" b="1" dirty="0" smtClean="0"/>
              <a:t>        </a:t>
            </a:r>
            <a:r>
              <a:rPr lang="zh-CN" altLang="en-US" sz="2000" b="1" dirty="0" smtClean="0"/>
              <a:t>走查宿管员模块</a:t>
            </a:r>
            <a:endParaRPr lang="en-US" altLang="zh-CN" sz="2000" b="1" dirty="0" smtClean="0"/>
          </a:p>
          <a:p>
            <a:endParaRPr lang="en-US" altLang="zh-CN" sz="2000" b="1" dirty="0"/>
          </a:p>
          <a:p>
            <a:r>
              <a:rPr lang="zh-CN" altLang="en-US" sz="2000" b="1" dirty="0" smtClean="0"/>
              <a:t>孙昭：</a:t>
            </a:r>
            <a:endParaRPr lang="en-US" altLang="zh-CN" sz="2000" b="1" dirty="0"/>
          </a:p>
          <a:p>
            <a:r>
              <a:rPr lang="en-US" altLang="zh-CN" sz="2000" b="1" dirty="0"/>
              <a:t>         </a:t>
            </a:r>
            <a:r>
              <a:rPr lang="zh-CN" altLang="en-US" sz="2000" b="1" dirty="0"/>
              <a:t> </a:t>
            </a:r>
            <a:endParaRPr lang="en-US" altLang="zh-CN" sz="2000" b="1" dirty="0"/>
          </a:p>
          <a:p>
            <a:r>
              <a:rPr lang="en-US" altLang="zh-CN" sz="2000" b="1" dirty="0"/>
              <a:t>         </a:t>
            </a:r>
            <a:r>
              <a:rPr lang="zh-CN" altLang="en-US" sz="2000" b="1" dirty="0" smtClean="0"/>
              <a:t>走查学生用户模块</a:t>
            </a:r>
            <a:endParaRPr lang="en-US" altLang="zh-CN" sz="2000" b="1" dirty="0" smtClean="0"/>
          </a:p>
          <a:p>
            <a:endParaRPr lang="en-US" altLang="zh-CN" sz="2000" b="1" dirty="0"/>
          </a:p>
          <a:p>
            <a:r>
              <a:rPr lang="zh-CN" altLang="en-US" sz="2000" b="1" dirty="0"/>
              <a:t>汤扬</a:t>
            </a:r>
            <a:r>
              <a:rPr lang="zh-CN" altLang="en-US" sz="2000" b="1" dirty="0" smtClean="0"/>
              <a:t>：</a:t>
            </a:r>
            <a:endParaRPr lang="en-US" altLang="zh-CN" sz="2000" b="1" dirty="0"/>
          </a:p>
          <a:p>
            <a:r>
              <a:rPr lang="en-US" altLang="zh-CN" sz="2000" b="1" dirty="0"/>
              <a:t>         </a:t>
            </a:r>
            <a:r>
              <a:rPr lang="zh-CN" altLang="en-US" sz="2000" b="1" dirty="0"/>
              <a:t> </a:t>
            </a:r>
            <a:endParaRPr lang="en-US" altLang="zh-CN" sz="2000" b="1" dirty="0"/>
          </a:p>
          <a:p>
            <a:r>
              <a:rPr lang="en-US" altLang="zh-CN" sz="2000" b="1" dirty="0"/>
              <a:t>         </a:t>
            </a:r>
            <a:r>
              <a:rPr lang="zh-CN" altLang="en-US" sz="2000" b="1" dirty="0" smtClean="0"/>
              <a:t>走查数据库</a:t>
            </a:r>
            <a:endParaRPr lang="en-US" altLang="zh-CN" sz="2000" b="1" dirty="0"/>
          </a:p>
        </p:txBody>
      </p:sp>
      <p:sp>
        <p:nvSpPr>
          <p:cNvPr id="7" name="TextBox 6"/>
          <p:cNvSpPr txBox="1"/>
          <p:nvPr/>
        </p:nvSpPr>
        <p:spPr>
          <a:xfrm>
            <a:off x="3369466" y="5693540"/>
            <a:ext cx="2174033" cy="369332"/>
          </a:xfrm>
          <a:prstGeom prst="rect">
            <a:avLst/>
          </a:prstGeom>
          <a:noFill/>
        </p:spPr>
        <p:txBody>
          <a:bodyPr wrap="square" rtlCol="0">
            <a:spAutoFit/>
          </a:bodyPr>
          <a:lstStyle/>
          <a:p>
            <a:r>
              <a:rPr lang="zh-CN" altLang="en-US" b="1" dirty="0" smtClean="0"/>
              <a:t>详见代码清单文件</a:t>
            </a:r>
            <a:endParaRPr lang="zh-CN" altLang="en-US" b="1" dirty="0"/>
          </a:p>
        </p:txBody>
      </p:sp>
      <p:sp>
        <p:nvSpPr>
          <p:cNvPr id="2" name="TextBox 1"/>
          <p:cNvSpPr txBox="1"/>
          <p:nvPr/>
        </p:nvSpPr>
        <p:spPr>
          <a:xfrm>
            <a:off x="833120" y="825203"/>
            <a:ext cx="6553200" cy="4524315"/>
          </a:xfrm>
          <a:prstGeom prst="rect">
            <a:avLst/>
          </a:prstGeom>
          <a:noFill/>
        </p:spPr>
        <p:txBody>
          <a:bodyPr wrap="square" rtlCol="0">
            <a:spAutoFit/>
          </a:bodyPr>
          <a:lstStyle/>
          <a:p>
            <a:r>
              <a:rPr lang="en-US" altLang="zh-CN" dirty="0" smtClean="0"/>
              <a:t>Page</a:t>
            </a:r>
            <a:r>
              <a:rPr lang="zh-CN" altLang="en-US" dirty="0" smtClean="0"/>
              <a:t>名：</a:t>
            </a:r>
            <a:endParaRPr lang="en-US" altLang="zh-CN" dirty="0" smtClean="0"/>
          </a:p>
          <a:p>
            <a:r>
              <a:rPr lang="en-US" altLang="zh-CN" dirty="0"/>
              <a:t>A</a:t>
            </a:r>
            <a:r>
              <a:rPr lang="en-US" altLang="zh-CN" dirty="0" smtClean="0"/>
              <a:t>bout:</a:t>
            </a:r>
            <a:r>
              <a:rPr lang="zh-CN" altLang="en-US" dirty="0" smtClean="0"/>
              <a:t>关于我们</a:t>
            </a:r>
            <a:endParaRPr lang="en-US" altLang="zh-CN" dirty="0" smtClean="0"/>
          </a:p>
          <a:p>
            <a:r>
              <a:rPr lang="en-US" altLang="zh-CN" dirty="0" smtClean="0"/>
              <a:t>Person :</a:t>
            </a:r>
            <a:r>
              <a:rPr lang="zh-CN" altLang="en-US" dirty="0" smtClean="0"/>
              <a:t>人员查询</a:t>
            </a:r>
            <a:endParaRPr lang="en-US" altLang="zh-CN" dirty="0" smtClean="0"/>
          </a:p>
          <a:p>
            <a:r>
              <a:rPr lang="en-US" altLang="zh-CN" dirty="0" err="1"/>
              <a:t>E</a:t>
            </a:r>
            <a:r>
              <a:rPr lang="en-US" altLang="zh-CN" dirty="0" err="1" smtClean="0"/>
              <a:t>lectricityfeeadmin</a:t>
            </a:r>
            <a:r>
              <a:rPr lang="zh-CN" altLang="en-US" dirty="0"/>
              <a:t>：</a:t>
            </a:r>
            <a:r>
              <a:rPr lang="zh-CN" altLang="en-US" dirty="0" smtClean="0"/>
              <a:t>宿管电费管理</a:t>
            </a:r>
            <a:endParaRPr lang="en-US" altLang="zh-CN" dirty="0" smtClean="0"/>
          </a:p>
          <a:p>
            <a:r>
              <a:rPr lang="en-US" altLang="zh-CN" dirty="0" err="1" smtClean="0"/>
              <a:t>Electricityfeeuser</a:t>
            </a:r>
            <a:r>
              <a:rPr lang="zh-CN" altLang="en-US" dirty="0" smtClean="0"/>
              <a:t>：用户电费查询</a:t>
            </a:r>
            <a:endParaRPr lang="en-US" altLang="zh-CN" dirty="0" smtClean="0"/>
          </a:p>
          <a:p>
            <a:r>
              <a:rPr lang="en-US" altLang="zh-CN" dirty="0" smtClean="0"/>
              <a:t>Feedback</a:t>
            </a:r>
            <a:r>
              <a:rPr lang="zh-CN" altLang="en-US" dirty="0" smtClean="0"/>
              <a:t>：我要反馈</a:t>
            </a:r>
            <a:endParaRPr lang="en-US" altLang="zh-CN" dirty="0" smtClean="0"/>
          </a:p>
          <a:p>
            <a:r>
              <a:rPr lang="en-US" altLang="zh-CN" dirty="0" err="1" smtClean="0"/>
              <a:t>Fixadmin</a:t>
            </a:r>
            <a:r>
              <a:rPr lang="zh-CN" altLang="en-US" dirty="0" smtClean="0"/>
              <a:t>：用户寝室报修</a:t>
            </a:r>
            <a:endParaRPr lang="en-US" altLang="zh-CN" dirty="0" smtClean="0"/>
          </a:p>
          <a:p>
            <a:r>
              <a:rPr lang="en-US" altLang="zh-CN" dirty="0" err="1" smtClean="0"/>
              <a:t>Fixuser</a:t>
            </a:r>
            <a:r>
              <a:rPr lang="zh-CN" altLang="en-US" dirty="0" smtClean="0"/>
              <a:t>：宿管寝室报修管理</a:t>
            </a:r>
            <a:endParaRPr lang="en-US" altLang="zh-CN" dirty="0" smtClean="0"/>
          </a:p>
          <a:p>
            <a:r>
              <a:rPr lang="en-US" altLang="zh-CN" dirty="0" err="1" smtClean="0"/>
              <a:t>Historyele</a:t>
            </a:r>
            <a:r>
              <a:rPr lang="zh-CN" altLang="en-US" dirty="0" smtClean="0"/>
              <a:t>：历史电费单查询</a:t>
            </a:r>
            <a:endParaRPr lang="en-US" altLang="zh-CN" dirty="0" smtClean="0"/>
          </a:p>
          <a:p>
            <a:r>
              <a:rPr lang="en-US" altLang="zh-CN" dirty="0" err="1" smtClean="0"/>
              <a:t>Historywater</a:t>
            </a:r>
            <a:r>
              <a:rPr lang="zh-CN" altLang="en-US" dirty="0" smtClean="0"/>
              <a:t>：历史水费单查询</a:t>
            </a:r>
            <a:endParaRPr lang="en-US" altLang="zh-CN" dirty="0" smtClean="0"/>
          </a:p>
          <a:p>
            <a:r>
              <a:rPr lang="en-US" altLang="zh-CN" dirty="0" err="1" smtClean="0"/>
              <a:t>Indexadmin</a:t>
            </a:r>
            <a:r>
              <a:rPr lang="zh-CN" altLang="en-US" dirty="0" smtClean="0"/>
              <a:t>：宿管主界面</a:t>
            </a:r>
            <a:endParaRPr lang="en-US" altLang="zh-CN" dirty="0" smtClean="0"/>
          </a:p>
          <a:p>
            <a:r>
              <a:rPr lang="en-US" altLang="zh-CN" dirty="0" err="1" smtClean="0"/>
              <a:t>Indexnologin</a:t>
            </a:r>
            <a:r>
              <a:rPr lang="zh-CN" altLang="en-US" dirty="0" smtClean="0"/>
              <a:t>：未登录主界面</a:t>
            </a:r>
            <a:endParaRPr lang="en-US" altLang="zh-CN" dirty="0" smtClean="0"/>
          </a:p>
          <a:p>
            <a:r>
              <a:rPr lang="en-US" altLang="zh-CN" dirty="0" err="1" smtClean="0"/>
              <a:t>Indexuser</a:t>
            </a:r>
            <a:r>
              <a:rPr lang="zh-CN" altLang="en-US" dirty="0" smtClean="0"/>
              <a:t>：用户主界面</a:t>
            </a:r>
            <a:endParaRPr lang="en-US" altLang="zh-CN" dirty="0" smtClean="0"/>
          </a:p>
          <a:p>
            <a:r>
              <a:rPr lang="en-US" altLang="zh-CN" dirty="0" smtClean="0"/>
              <a:t>Login</a:t>
            </a:r>
            <a:r>
              <a:rPr lang="zh-CN" altLang="en-US" dirty="0" smtClean="0"/>
              <a:t>：登录</a:t>
            </a:r>
            <a:endParaRPr lang="en-US" altLang="zh-CN" dirty="0" smtClean="0"/>
          </a:p>
          <a:p>
            <a:r>
              <a:rPr lang="en-US" altLang="zh-CN" dirty="0" err="1" smtClean="0"/>
              <a:t>Noticeadmin</a:t>
            </a:r>
            <a:r>
              <a:rPr lang="zh-CN" altLang="en-US" dirty="0" smtClean="0"/>
              <a:t>：宿管通知管理</a:t>
            </a:r>
            <a:endParaRPr lang="en-US" altLang="zh-CN" dirty="0" smtClean="0"/>
          </a:p>
          <a:p>
            <a:r>
              <a:rPr lang="en-US" altLang="zh-CN" dirty="0" err="1" smtClean="0"/>
              <a:t>Noticeuser</a:t>
            </a:r>
            <a:r>
              <a:rPr lang="zh-CN" altLang="en-US" dirty="0" smtClean="0"/>
              <a:t>：用户查询通知</a:t>
            </a:r>
            <a:endParaRPr lang="en-US" altLang="zh-CN" dirty="0" smtClean="0"/>
          </a:p>
        </p:txBody>
      </p:sp>
      <p:sp>
        <p:nvSpPr>
          <p:cNvPr id="4" name="TextBox 3"/>
          <p:cNvSpPr txBox="1"/>
          <p:nvPr/>
        </p:nvSpPr>
        <p:spPr>
          <a:xfrm>
            <a:off x="4805680" y="1130003"/>
            <a:ext cx="3769360" cy="1754326"/>
          </a:xfrm>
          <a:prstGeom prst="rect">
            <a:avLst/>
          </a:prstGeom>
          <a:noFill/>
        </p:spPr>
        <p:txBody>
          <a:bodyPr wrap="square" rtlCol="0">
            <a:spAutoFit/>
          </a:bodyPr>
          <a:lstStyle/>
          <a:p>
            <a:r>
              <a:rPr lang="en-US" altLang="zh-CN" dirty="0" smtClean="0"/>
              <a:t>Register</a:t>
            </a:r>
            <a:r>
              <a:rPr lang="zh-CN" altLang="en-US" dirty="0" smtClean="0"/>
              <a:t>：注册</a:t>
            </a:r>
            <a:endParaRPr lang="en-US" altLang="zh-CN" dirty="0" smtClean="0"/>
          </a:p>
          <a:p>
            <a:r>
              <a:rPr lang="en-US" altLang="zh-CN" dirty="0" smtClean="0"/>
              <a:t>Successful</a:t>
            </a:r>
            <a:r>
              <a:rPr lang="zh-CN" altLang="en-US" dirty="0" smtClean="0"/>
              <a:t>：反馈提交成功</a:t>
            </a:r>
            <a:endParaRPr lang="en-US" altLang="zh-CN" dirty="0" smtClean="0"/>
          </a:p>
          <a:p>
            <a:r>
              <a:rPr lang="en-US" altLang="zh-CN" dirty="0" err="1" smtClean="0"/>
              <a:t>Wateradmin</a:t>
            </a:r>
            <a:r>
              <a:rPr lang="zh-CN" altLang="en-US" dirty="0" smtClean="0"/>
              <a:t>：宿管桶装水订购管理</a:t>
            </a:r>
            <a:endParaRPr lang="en-US" altLang="zh-CN" dirty="0"/>
          </a:p>
          <a:p>
            <a:r>
              <a:rPr lang="en-US" altLang="zh-CN" dirty="0" err="1" smtClean="0"/>
              <a:t>Wateruser</a:t>
            </a:r>
            <a:r>
              <a:rPr lang="zh-CN" altLang="en-US" dirty="0" smtClean="0"/>
              <a:t>：用户订购桶装水</a:t>
            </a:r>
            <a:endParaRPr lang="en-US" altLang="zh-CN" dirty="0" smtClean="0"/>
          </a:p>
          <a:p>
            <a:r>
              <a:rPr lang="en-US" altLang="zh-CN" dirty="0" err="1"/>
              <a:t>Waterfeeadmin</a:t>
            </a:r>
            <a:r>
              <a:rPr lang="zh-CN" altLang="en-US" dirty="0" smtClean="0"/>
              <a:t>：宿管水费管理</a:t>
            </a:r>
            <a:endParaRPr lang="en-US" altLang="zh-CN" dirty="0" smtClean="0"/>
          </a:p>
          <a:p>
            <a:r>
              <a:rPr lang="en-US" altLang="zh-CN" dirty="0" err="1" smtClean="0"/>
              <a:t>Waterfeeuser</a:t>
            </a:r>
            <a:r>
              <a:rPr lang="zh-CN" altLang="en-US" dirty="0" smtClean="0"/>
              <a:t>：用户水费查询</a:t>
            </a:r>
            <a:endParaRPr lang="zh-CN" altLang="en-US" dirty="0"/>
          </a:p>
        </p:txBody>
      </p:sp>
    </p:spTree>
    <p:extLst>
      <p:ext uri="{BB962C8B-B14F-4D97-AF65-F5344CB8AC3E}">
        <p14:creationId xmlns:p14="http://schemas.microsoft.com/office/powerpoint/2010/main" val="146812029"/>
      </p:ext>
    </p:extLst>
  </p:cSld>
  <p:clrMapOvr>
    <a:masterClrMapping/>
  </p:clrMapOvr>
  <p:transition spd="slow">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3"/>
          <p:cNvSpPr txBox="1">
            <a:spLocks noChangeArrowheads="1"/>
          </p:cNvSpPr>
          <p:nvPr/>
        </p:nvSpPr>
        <p:spPr bwMode="auto">
          <a:xfrm>
            <a:off x="363538" y="133350"/>
            <a:ext cx="109267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r>
              <a:rPr lang="en-US" altLang="zh-CN" sz="2400" b="1" dirty="0" smtClean="0">
                <a:latin typeface="Calibri" pitchFamily="34" charset="0"/>
              </a:rPr>
              <a:t>Part5  </a:t>
            </a:r>
            <a:r>
              <a:rPr lang="zh-CN" altLang="en-US" sz="2400" b="1" dirty="0" smtClean="0">
                <a:latin typeface="Calibri" pitchFamily="34" charset="0"/>
              </a:rPr>
              <a:t>单元测试：注册模块（学生）</a:t>
            </a:r>
            <a:endParaRPr lang="zh-CN" altLang="en-US" sz="2400" b="1" dirty="0">
              <a:latin typeface="Calibri" pitchFamily="34" charset="0"/>
            </a:endParaRPr>
          </a:p>
        </p:txBody>
      </p:sp>
      <p:sp>
        <p:nvSpPr>
          <p:cNvPr id="12291"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endParaRPr lang="zh-CN" altLang="en-US" sz="1800">
              <a:latin typeface="Calibri" pitchFamily="34"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3553463747"/>
              </p:ext>
            </p:extLst>
          </p:nvPr>
        </p:nvGraphicFramePr>
        <p:xfrm>
          <a:off x="4174837" y="806160"/>
          <a:ext cx="7564582" cy="5088371"/>
        </p:xfrm>
        <a:graphic>
          <a:graphicData uri="http://schemas.openxmlformats.org/drawingml/2006/table">
            <a:tbl>
              <a:tblPr firstRow="1" firstCol="1" bandRow="1">
                <a:tableStyleId>{5C22544A-7EE6-4342-B048-85BDC9FD1C3A}</a:tableStyleId>
              </a:tblPr>
              <a:tblGrid>
                <a:gridCol w="822036">
                  <a:extLst>
                    <a:ext uri="{9D8B030D-6E8A-4147-A177-3AD203B41FA5}">
                      <a16:colId xmlns:a16="http://schemas.microsoft.com/office/drawing/2014/main" val="20000"/>
                    </a:ext>
                  </a:extLst>
                </a:gridCol>
                <a:gridCol w="1182255">
                  <a:extLst>
                    <a:ext uri="{9D8B030D-6E8A-4147-A177-3AD203B41FA5}">
                      <a16:colId xmlns:a16="http://schemas.microsoft.com/office/drawing/2014/main" val="20001"/>
                    </a:ext>
                  </a:extLst>
                </a:gridCol>
                <a:gridCol w="2410691">
                  <a:extLst>
                    <a:ext uri="{9D8B030D-6E8A-4147-A177-3AD203B41FA5}">
                      <a16:colId xmlns:a16="http://schemas.microsoft.com/office/drawing/2014/main" val="20003"/>
                    </a:ext>
                  </a:extLst>
                </a:gridCol>
                <a:gridCol w="3149600">
                  <a:extLst>
                    <a:ext uri="{9D8B030D-6E8A-4147-A177-3AD203B41FA5}">
                      <a16:colId xmlns:a16="http://schemas.microsoft.com/office/drawing/2014/main" val="20006"/>
                    </a:ext>
                  </a:extLst>
                </a:gridCol>
              </a:tblGrid>
              <a:tr h="315536">
                <a:tc>
                  <a:txBody>
                    <a:bodyPr/>
                    <a:lstStyle/>
                    <a:p>
                      <a:pPr algn="l">
                        <a:spcAft>
                          <a:spcPts val="0"/>
                        </a:spcAft>
                      </a:pPr>
                      <a:r>
                        <a:rPr lang="zh-CN" sz="1200" kern="100" dirty="0">
                          <a:effectLst/>
                        </a:rPr>
                        <a:t>测试模块</a:t>
                      </a:r>
                      <a:endParaRPr lang="zh-CN" sz="1200" kern="100" dirty="0">
                        <a:effectLst/>
                        <a:latin typeface="Times New Roman"/>
                        <a:ea typeface="宋体"/>
                      </a:endParaRPr>
                    </a:p>
                  </a:txBody>
                  <a:tcPr marL="25410" marR="25410" marT="0" marB="0"/>
                </a:tc>
                <a:tc>
                  <a:txBody>
                    <a:bodyPr/>
                    <a:lstStyle/>
                    <a:p>
                      <a:pPr algn="l">
                        <a:spcAft>
                          <a:spcPts val="0"/>
                        </a:spcAft>
                      </a:pPr>
                      <a:r>
                        <a:rPr lang="zh-CN" sz="1200" kern="100">
                          <a:effectLst/>
                        </a:rPr>
                        <a:t>测试编号</a:t>
                      </a:r>
                      <a:endParaRPr lang="zh-CN" sz="1200" kern="100">
                        <a:effectLst/>
                        <a:latin typeface="Times New Roman"/>
                        <a:ea typeface="宋体"/>
                      </a:endParaRPr>
                    </a:p>
                  </a:txBody>
                  <a:tcPr marL="25410" marR="25410" marT="0" marB="0" anchor="ctr"/>
                </a:tc>
                <a:tc>
                  <a:txBody>
                    <a:bodyPr/>
                    <a:lstStyle/>
                    <a:p>
                      <a:pPr algn="ctr">
                        <a:lnSpc>
                          <a:spcPct val="150000"/>
                        </a:lnSpc>
                        <a:spcAft>
                          <a:spcPts val="0"/>
                        </a:spcAft>
                      </a:pPr>
                      <a:r>
                        <a:rPr lang="zh-CN" sz="1200" kern="100" dirty="0">
                          <a:effectLst/>
                        </a:rPr>
                        <a:t>考察规则</a:t>
                      </a:r>
                      <a:endParaRPr lang="zh-CN" sz="1200" kern="100" dirty="0">
                        <a:effectLst/>
                        <a:latin typeface="Times New Roman"/>
                        <a:ea typeface="宋体"/>
                      </a:endParaRPr>
                    </a:p>
                  </a:txBody>
                  <a:tcPr marL="25410" marR="25410" marT="0" marB="0"/>
                </a:tc>
                <a:tc>
                  <a:txBody>
                    <a:bodyPr/>
                    <a:lstStyle/>
                    <a:p>
                      <a:pPr algn="just">
                        <a:spcAft>
                          <a:spcPts val="0"/>
                        </a:spcAft>
                      </a:pPr>
                      <a:r>
                        <a:rPr lang="zh-CN" sz="1200" kern="100" dirty="0">
                          <a:effectLst/>
                        </a:rPr>
                        <a:t>实际输出</a:t>
                      </a:r>
                      <a:endParaRPr lang="zh-CN" sz="1200" kern="100" dirty="0">
                        <a:effectLst/>
                        <a:latin typeface="Times New Roman"/>
                        <a:ea typeface="宋体"/>
                      </a:endParaRPr>
                    </a:p>
                  </a:txBody>
                  <a:tcPr marL="25410" marR="25410" marT="0" marB="0" anchor="ctr"/>
                </a:tc>
                <a:extLst>
                  <a:ext uri="{0D108BD9-81ED-4DB2-BD59-A6C34878D82A}">
                    <a16:rowId xmlns:a16="http://schemas.microsoft.com/office/drawing/2014/main" val="10000"/>
                  </a:ext>
                </a:extLst>
              </a:tr>
              <a:tr h="552231">
                <a:tc>
                  <a:txBody>
                    <a:bodyPr/>
                    <a:lstStyle/>
                    <a:p>
                      <a:pPr algn="just">
                        <a:spcAft>
                          <a:spcPts val="0"/>
                        </a:spcAft>
                      </a:pPr>
                      <a:r>
                        <a:rPr lang="zh-CN" altLang="en-US" sz="1200" kern="100" dirty="0" smtClean="0">
                          <a:effectLst/>
                        </a:rPr>
                        <a:t>注册</a:t>
                      </a:r>
                      <a:r>
                        <a:rPr lang="zh-CN" sz="1200" kern="100" dirty="0" smtClean="0">
                          <a:effectLst/>
                        </a:rPr>
                        <a:t>模块</a:t>
                      </a:r>
                      <a:r>
                        <a:rPr lang="zh-CN" altLang="en-US" sz="1200" kern="100" dirty="0" smtClean="0">
                          <a:effectLst/>
                        </a:rPr>
                        <a:t>（首先需要成功获取验证码）</a:t>
                      </a:r>
                      <a:endParaRPr lang="zh-CN" sz="1200" kern="100" dirty="0">
                        <a:effectLst/>
                        <a:latin typeface="Times New Roman"/>
                        <a:ea typeface="宋体"/>
                      </a:endParaRPr>
                    </a:p>
                  </a:txBody>
                  <a:tcPr marL="25410" marR="25410" marT="0" marB="0"/>
                </a:tc>
                <a:tc>
                  <a:txBody>
                    <a:bodyPr/>
                    <a:lstStyle/>
                    <a:p>
                      <a:pPr algn="just">
                        <a:spcAft>
                          <a:spcPts val="0"/>
                        </a:spcAft>
                      </a:pPr>
                      <a:r>
                        <a:rPr lang="en-US" sz="1400" kern="100" dirty="0" smtClean="0">
                          <a:effectLst/>
                        </a:rPr>
                        <a:t>1.1</a:t>
                      </a:r>
                      <a:r>
                        <a:rPr lang="zh-CN" altLang="en-US" sz="1400" kern="100" dirty="0" smtClean="0">
                          <a:effectLst/>
                          <a:latin typeface="Times New Roman"/>
                          <a:ea typeface="宋体"/>
                        </a:rPr>
                        <a:t>（判断学号是否有效）</a:t>
                      </a:r>
                      <a:endParaRPr lang="zh-CN" sz="1400" kern="100" dirty="0">
                        <a:effectLst/>
                        <a:latin typeface="Times New Roman"/>
                        <a:ea typeface="宋体"/>
                      </a:endParaRPr>
                    </a:p>
                  </a:txBody>
                  <a:tcPr marL="25410" marR="25410" marT="0" marB="0"/>
                </a:tc>
                <a:tc>
                  <a:txBody>
                    <a:bodyPr/>
                    <a:lstStyle/>
                    <a:p>
                      <a:pPr algn="just">
                        <a:spcAft>
                          <a:spcPts val="0"/>
                        </a:spcAft>
                      </a:pPr>
                      <a:r>
                        <a:rPr lang="zh-CN" altLang="en-US" sz="1400" kern="100" dirty="0" smtClean="0">
                          <a:effectLst/>
                        </a:rPr>
                        <a:t>学号未输入或者学号不存在</a:t>
                      </a:r>
                      <a:endParaRPr lang="en-US" altLang="zh-CN" sz="1400" kern="100" dirty="0" smtClean="0">
                        <a:effectLst/>
                      </a:endParaRPr>
                    </a:p>
                    <a:p>
                      <a:pPr algn="just">
                        <a:spcAft>
                          <a:spcPts val="0"/>
                        </a:spcAft>
                      </a:pPr>
                      <a:r>
                        <a:rPr lang="zh-CN" altLang="en-US" sz="1400" kern="100" dirty="0" smtClean="0">
                          <a:effectLst/>
                        </a:rPr>
                        <a:t>密码未输入或者两次密码输入不一致</a:t>
                      </a:r>
                      <a:endParaRPr lang="zh-CN" sz="1400" kern="100" dirty="0">
                        <a:effectLst/>
                      </a:endParaRPr>
                    </a:p>
                  </a:txBody>
                  <a:tcPr marL="25410" marR="2541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sz="1400" kern="100" dirty="0" smtClean="0">
                          <a:effectLst/>
                        </a:rPr>
                        <a:t>（点击获取验证码）</a:t>
                      </a:r>
                      <a:endParaRPr lang="en-US" altLang="zh-CN" sz="1400" kern="100" dirty="0" smtClean="0">
                        <a:effectLst/>
                      </a:endParaRPr>
                    </a:p>
                    <a:p>
                      <a:pPr algn="just">
                        <a:spcAft>
                          <a:spcPts val="0"/>
                        </a:spcAft>
                      </a:pPr>
                      <a:r>
                        <a:rPr lang="zh-CN" altLang="en-US" sz="1400" kern="100" dirty="0" smtClean="0">
                          <a:effectLst/>
                        </a:rPr>
                        <a:t>该学号或工号不存在</a:t>
                      </a:r>
                      <a:endParaRPr lang="zh-CN" sz="1400" kern="100" dirty="0">
                        <a:effectLst/>
                      </a:endParaRPr>
                    </a:p>
                  </a:txBody>
                  <a:tcPr marL="25410" marR="25410" marT="0" marB="0"/>
                </a:tc>
                <a:extLst>
                  <a:ext uri="{0D108BD9-81ED-4DB2-BD59-A6C34878D82A}">
                    <a16:rowId xmlns:a16="http://schemas.microsoft.com/office/drawing/2014/main" val="10001"/>
                  </a:ext>
                </a:extLst>
              </a:tr>
              <a:tr h="552231">
                <a:tc>
                  <a:txBody>
                    <a:bodyPr/>
                    <a:lstStyle/>
                    <a:p>
                      <a:pPr algn="just">
                        <a:spcAft>
                          <a:spcPts val="0"/>
                        </a:spcAft>
                      </a:pPr>
                      <a:r>
                        <a:rPr lang="en-US" sz="1200" kern="100" dirty="0">
                          <a:effectLst/>
                        </a:rPr>
                        <a:t> </a:t>
                      </a:r>
                      <a:endParaRPr lang="zh-CN" sz="1200" kern="100" dirty="0">
                        <a:effectLst/>
                        <a:latin typeface="Times New Roman"/>
                        <a:ea typeface="宋体"/>
                      </a:endParaRPr>
                    </a:p>
                  </a:txBody>
                  <a:tcPr marL="25410" marR="25410" marT="0" marB="0"/>
                </a:tc>
                <a:tc>
                  <a:txBody>
                    <a:bodyPr/>
                    <a:lstStyle/>
                    <a:p>
                      <a:pPr algn="just">
                        <a:spcAft>
                          <a:spcPts val="0"/>
                        </a:spcAft>
                      </a:pPr>
                      <a:r>
                        <a:rPr lang="en-US" sz="1400" kern="100" dirty="0">
                          <a:effectLst/>
                        </a:rPr>
                        <a:t> </a:t>
                      </a:r>
                      <a:endParaRPr lang="zh-CN" sz="1400" kern="100" dirty="0">
                        <a:effectLst/>
                        <a:latin typeface="Times New Roman"/>
                        <a:ea typeface="宋体"/>
                      </a:endParaRPr>
                    </a:p>
                  </a:txBody>
                  <a:tcPr marL="25410" marR="25410" marT="0" marB="0"/>
                </a:tc>
                <a:tc>
                  <a:txBody>
                    <a:bodyPr/>
                    <a:lstStyle/>
                    <a:p>
                      <a:pPr algn="just">
                        <a:spcAft>
                          <a:spcPts val="0"/>
                        </a:spcAft>
                      </a:pPr>
                      <a:r>
                        <a:rPr lang="zh-CN" altLang="en-US" sz="1400" kern="100" dirty="0" smtClean="0">
                          <a:effectLst/>
                        </a:rPr>
                        <a:t>学号未输入或者学号不存在</a:t>
                      </a:r>
                      <a:endParaRPr lang="en-US" altLang="zh-CN" sz="1400" kern="100" dirty="0" smtClean="0">
                        <a:effectLst/>
                      </a:endParaRPr>
                    </a:p>
                    <a:p>
                      <a:pPr algn="just">
                        <a:spcAft>
                          <a:spcPts val="0"/>
                        </a:spcAft>
                      </a:pPr>
                      <a:r>
                        <a:rPr lang="zh-CN" altLang="en-US" sz="1400" kern="100" dirty="0" smtClean="0">
                          <a:effectLst/>
                        </a:rPr>
                        <a:t>密码输入正确</a:t>
                      </a:r>
                      <a:endParaRPr lang="zh-CN" altLang="zh-CN" sz="1400" kern="100" dirty="0">
                        <a:effectLst/>
                      </a:endParaRPr>
                    </a:p>
                  </a:txBody>
                  <a:tcPr marL="25410" marR="2541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sz="1400" kern="100" dirty="0" smtClean="0">
                          <a:effectLst/>
                        </a:rPr>
                        <a:t>（点击获取验证码）</a:t>
                      </a:r>
                      <a:endParaRPr lang="en-US" altLang="zh-CN" sz="1400" kern="100" dirty="0" smtClean="0">
                        <a:effectLst/>
                      </a:endParaRPr>
                    </a:p>
                    <a:p>
                      <a:pPr algn="just">
                        <a:spcAft>
                          <a:spcPts val="0"/>
                        </a:spcAft>
                      </a:pPr>
                      <a:r>
                        <a:rPr lang="zh-CN" altLang="en-US" sz="1400" kern="100" dirty="0" smtClean="0">
                          <a:effectLst/>
                        </a:rPr>
                        <a:t>该学号或工号不存在</a:t>
                      </a:r>
                      <a:endParaRPr lang="zh-CN" altLang="zh-CN" sz="1400" kern="100" dirty="0">
                        <a:effectLst/>
                      </a:endParaRPr>
                    </a:p>
                  </a:txBody>
                  <a:tcPr marL="25410" marR="25410" marT="0" marB="0"/>
                </a:tc>
                <a:extLst>
                  <a:ext uri="{0D108BD9-81ED-4DB2-BD59-A6C34878D82A}">
                    <a16:rowId xmlns:a16="http://schemas.microsoft.com/office/drawing/2014/main" val="10002"/>
                  </a:ext>
                </a:extLst>
              </a:tr>
              <a:tr h="552231">
                <a:tc>
                  <a:txBody>
                    <a:bodyPr/>
                    <a:lstStyle/>
                    <a:p>
                      <a:pPr algn="just">
                        <a:spcAft>
                          <a:spcPts val="0"/>
                        </a:spcAft>
                      </a:pPr>
                      <a:r>
                        <a:rPr lang="en-US" sz="1200" kern="100" dirty="0">
                          <a:effectLst/>
                        </a:rPr>
                        <a:t> </a:t>
                      </a:r>
                      <a:endParaRPr lang="zh-CN" sz="1200" kern="100" dirty="0">
                        <a:effectLst/>
                        <a:latin typeface="Times New Roman"/>
                        <a:ea typeface="宋体"/>
                      </a:endParaRPr>
                    </a:p>
                  </a:txBody>
                  <a:tcPr marL="25410" marR="25410" marT="0" marB="0"/>
                </a:tc>
                <a:tc>
                  <a:txBody>
                    <a:bodyPr/>
                    <a:lstStyle/>
                    <a:p>
                      <a:pPr algn="just">
                        <a:spcAft>
                          <a:spcPts val="0"/>
                        </a:spcAft>
                      </a:pPr>
                      <a:r>
                        <a:rPr lang="en-US" sz="1400" kern="100" dirty="0" smtClean="0">
                          <a:effectLst/>
                        </a:rPr>
                        <a:t>1.2</a:t>
                      </a:r>
                      <a:r>
                        <a:rPr lang="zh-CN" altLang="en-US" sz="1400" kern="100" dirty="0" smtClean="0">
                          <a:effectLst/>
                          <a:latin typeface="Times New Roman"/>
                          <a:ea typeface="宋体"/>
                        </a:rPr>
                        <a:t>（判断学号是否已经被注册）</a:t>
                      </a:r>
                      <a:endParaRPr lang="zh-CN" sz="1400" kern="100" dirty="0">
                        <a:effectLst/>
                        <a:latin typeface="Times New Roman"/>
                        <a:ea typeface="宋体"/>
                      </a:endParaRPr>
                    </a:p>
                  </a:txBody>
                  <a:tcPr marL="25410" marR="25410" marT="0" marB="0"/>
                </a:tc>
                <a:tc>
                  <a:txBody>
                    <a:bodyPr/>
                    <a:lstStyle/>
                    <a:p>
                      <a:pPr algn="just">
                        <a:spcAft>
                          <a:spcPts val="0"/>
                        </a:spcAft>
                      </a:pPr>
                      <a:r>
                        <a:rPr lang="zh-CN" altLang="en-US" sz="1400" kern="100" dirty="0" smtClean="0">
                          <a:effectLst/>
                        </a:rPr>
                        <a:t>学号已经被注册</a:t>
                      </a:r>
                      <a:endParaRPr lang="en-US" altLang="zh-CN" sz="1400" kern="100" dirty="0" smtClean="0">
                        <a:effectLst/>
                      </a:endParaRPr>
                    </a:p>
                    <a:p>
                      <a:pPr algn="just">
                        <a:spcAft>
                          <a:spcPts val="0"/>
                        </a:spcAft>
                      </a:pPr>
                      <a:r>
                        <a:rPr lang="zh-CN" altLang="en-US" sz="1400" kern="100" dirty="0" smtClean="0">
                          <a:effectLst/>
                        </a:rPr>
                        <a:t>密码未输入或者两次密码输入不一致</a:t>
                      </a:r>
                      <a:endParaRPr lang="zh-CN" sz="1400" kern="100" dirty="0">
                        <a:effectLst/>
                      </a:endParaRPr>
                    </a:p>
                  </a:txBody>
                  <a:tcPr marL="25410" marR="25410" marT="0" marB="0"/>
                </a:tc>
                <a:tc>
                  <a:txBody>
                    <a:bodyPr/>
                    <a:lstStyle/>
                    <a:p>
                      <a:pPr algn="just">
                        <a:spcAft>
                          <a:spcPts val="0"/>
                        </a:spcAft>
                      </a:pPr>
                      <a:r>
                        <a:rPr lang="zh-CN" altLang="en-US" sz="1400" kern="100" dirty="0" smtClean="0">
                          <a:effectLst/>
                        </a:rPr>
                        <a:t>（点击获取验证码）</a:t>
                      </a:r>
                      <a:endParaRPr lang="en-US" altLang="zh-CN" sz="1400" kern="100" dirty="0" smtClean="0">
                        <a:effectLst/>
                      </a:endParaRPr>
                    </a:p>
                    <a:p>
                      <a:pPr algn="just">
                        <a:spcAft>
                          <a:spcPts val="0"/>
                        </a:spcAft>
                      </a:pPr>
                      <a:r>
                        <a:rPr lang="zh-CN" altLang="en-US" sz="1400" kern="100" dirty="0" smtClean="0">
                          <a:effectLst/>
                        </a:rPr>
                        <a:t>该学号已被注册</a:t>
                      </a:r>
                      <a:endParaRPr lang="zh-CN" sz="1400" kern="100" dirty="0">
                        <a:effectLst/>
                      </a:endParaRPr>
                    </a:p>
                  </a:txBody>
                  <a:tcPr marL="25410" marR="25410" marT="0" marB="0"/>
                </a:tc>
                <a:extLst>
                  <a:ext uri="{0D108BD9-81ED-4DB2-BD59-A6C34878D82A}">
                    <a16:rowId xmlns:a16="http://schemas.microsoft.com/office/drawing/2014/main" val="10003"/>
                  </a:ext>
                </a:extLst>
              </a:tr>
              <a:tr h="552231">
                <a:tc>
                  <a:txBody>
                    <a:bodyPr/>
                    <a:lstStyle/>
                    <a:p>
                      <a:pPr algn="just">
                        <a:spcAft>
                          <a:spcPts val="0"/>
                        </a:spcAft>
                      </a:pPr>
                      <a:r>
                        <a:rPr lang="en-US" sz="1200" kern="100" dirty="0">
                          <a:effectLst/>
                        </a:rPr>
                        <a:t> </a:t>
                      </a:r>
                      <a:endParaRPr lang="zh-CN" sz="1200" kern="100" dirty="0">
                        <a:effectLst/>
                        <a:latin typeface="Times New Roman"/>
                        <a:ea typeface="宋体"/>
                      </a:endParaRPr>
                    </a:p>
                  </a:txBody>
                  <a:tcPr marL="25410" marR="25410" marT="0" marB="0"/>
                </a:tc>
                <a:tc>
                  <a:txBody>
                    <a:bodyPr/>
                    <a:lstStyle/>
                    <a:p>
                      <a:pPr algn="just">
                        <a:spcAft>
                          <a:spcPts val="0"/>
                        </a:spcAft>
                      </a:pPr>
                      <a:r>
                        <a:rPr lang="en-US" sz="1400" kern="100" dirty="0">
                          <a:effectLst/>
                        </a:rPr>
                        <a:t> </a:t>
                      </a:r>
                      <a:endParaRPr lang="zh-CN" sz="1400" kern="100" dirty="0">
                        <a:effectLst/>
                        <a:latin typeface="Times New Roman"/>
                        <a:ea typeface="宋体"/>
                      </a:endParaRPr>
                    </a:p>
                  </a:txBody>
                  <a:tcPr marL="25410" marR="2541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sz="1400" kern="100" dirty="0" smtClean="0">
                          <a:effectLst/>
                        </a:rPr>
                        <a:t>账号已经被注册</a:t>
                      </a:r>
                      <a:endParaRPr lang="en-US" altLang="zh-CN" sz="1400" kern="100" dirty="0" smtClean="0">
                        <a:effectLst/>
                      </a:endParaRPr>
                    </a:p>
                    <a:p>
                      <a:pPr algn="just">
                        <a:spcAft>
                          <a:spcPts val="0"/>
                        </a:spcAft>
                      </a:pPr>
                      <a:r>
                        <a:rPr lang="zh-CN" altLang="en-US" sz="1400" kern="100" dirty="0" smtClean="0">
                          <a:effectLst/>
                          <a:latin typeface="Times New Roman"/>
                          <a:ea typeface="宋体"/>
                        </a:rPr>
                        <a:t>密码输入正确</a:t>
                      </a:r>
                      <a:endParaRPr lang="zh-CN" sz="1400" kern="100" dirty="0">
                        <a:effectLst/>
                        <a:latin typeface="Times New Roman"/>
                        <a:ea typeface="宋体"/>
                      </a:endParaRPr>
                    </a:p>
                  </a:txBody>
                  <a:tcPr marL="25410" marR="2541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sz="1400" kern="100" dirty="0" smtClean="0">
                          <a:effectLst/>
                        </a:rPr>
                        <a:t>（点击获取验证码）</a:t>
                      </a:r>
                      <a:endParaRPr lang="en-US" altLang="zh-CN" sz="1400" kern="100" dirty="0" smtClean="0">
                        <a:effectLst/>
                      </a:endParaRPr>
                    </a:p>
                    <a:p>
                      <a:pPr algn="just">
                        <a:spcAft>
                          <a:spcPts val="0"/>
                        </a:spcAft>
                      </a:pPr>
                      <a:r>
                        <a:rPr lang="zh-CN" altLang="en-US" sz="1400" kern="100" dirty="0" smtClean="0">
                          <a:effectLst/>
                        </a:rPr>
                        <a:t>该学号已被注册</a:t>
                      </a:r>
                      <a:endParaRPr lang="zh-CN" altLang="zh-CN" sz="1400" kern="100" dirty="0">
                        <a:effectLst/>
                      </a:endParaRPr>
                    </a:p>
                  </a:txBody>
                  <a:tcPr marL="25410" marR="25410" marT="0" marB="0"/>
                </a:tc>
                <a:extLst>
                  <a:ext uri="{0D108BD9-81ED-4DB2-BD59-A6C34878D82A}">
                    <a16:rowId xmlns:a16="http://schemas.microsoft.com/office/drawing/2014/main" val="10004"/>
                  </a:ext>
                </a:extLst>
              </a:tr>
              <a:tr h="552231">
                <a:tc>
                  <a:txBody>
                    <a:bodyPr/>
                    <a:lstStyle/>
                    <a:p>
                      <a:pPr algn="just">
                        <a:spcAft>
                          <a:spcPts val="0"/>
                        </a:spcAft>
                      </a:pPr>
                      <a:endParaRPr lang="zh-CN" sz="1200" kern="100" dirty="0">
                        <a:effectLst/>
                        <a:latin typeface="Times New Roman"/>
                        <a:ea typeface="宋体"/>
                      </a:endParaRPr>
                    </a:p>
                  </a:txBody>
                  <a:tcPr marL="25410" marR="2541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1400" kern="100" dirty="0" smtClean="0">
                          <a:effectLst/>
                        </a:rPr>
                        <a:t>1.3</a:t>
                      </a:r>
                      <a:r>
                        <a:rPr lang="zh-CN" altLang="en-US" sz="1400" kern="100" dirty="0" smtClean="0">
                          <a:effectLst/>
                          <a:latin typeface="Times New Roman"/>
                          <a:ea typeface="+mn-ea"/>
                        </a:rPr>
                        <a:t>（判断密码是否有效）</a:t>
                      </a:r>
                      <a:endParaRPr lang="zh-CN" altLang="zh-CN" sz="1400" kern="100" dirty="0" smtClean="0">
                        <a:effectLst/>
                        <a:latin typeface="Times New Roman"/>
                        <a:ea typeface="+mn-ea"/>
                      </a:endParaRPr>
                    </a:p>
                  </a:txBody>
                  <a:tcPr marL="25410" marR="25410" marT="0" marB="0"/>
                </a:tc>
                <a:tc>
                  <a:txBody>
                    <a:bodyPr/>
                    <a:lstStyle/>
                    <a:p>
                      <a:pPr algn="just">
                        <a:spcAft>
                          <a:spcPts val="0"/>
                        </a:spcAft>
                      </a:pPr>
                      <a:r>
                        <a:rPr lang="zh-CN" altLang="en-US" sz="1400" kern="100" dirty="0" smtClean="0">
                          <a:effectLst/>
                        </a:rPr>
                        <a:t>学号输入正确且未被注册</a:t>
                      </a:r>
                      <a:endParaRPr lang="en-US" altLang="zh-CN" sz="1400" kern="100" dirty="0" smtClean="0">
                        <a:effectLst/>
                      </a:endParaRPr>
                    </a:p>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sz="1400" kern="100" dirty="0" smtClean="0">
                          <a:effectLst/>
                        </a:rPr>
                        <a:t>密码未输入或者两次密码输入不一致</a:t>
                      </a:r>
                      <a:endParaRPr lang="zh-CN" altLang="zh-CN" sz="1400" kern="100" dirty="0" smtClean="0">
                        <a:effectLst/>
                      </a:endParaRPr>
                    </a:p>
                  </a:txBody>
                  <a:tcPr marL="25410" marR="2541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sz="1400" kern="100" dirty="0" smtClean="0">
                          <a:effectLst/>
                        </a:rPr>
                        <a:t>（点击获取验证码）</a:t>
                      </a:r>
                      <a:endParaRPr lang="en-US" altLang="zh-CN" sz="1400" kern="100" dirty="0" smtClean="0">
                        <a:effectLst/>
                      </a:endParaRPr>
                    </a:p>
                    <a:p>
                      <a:pPr algn="just">
                        <a:spcAft>
                          <a:spcPts val="0"/>
                        </a:spcAft>
                      </a:pPr>
                      <a:r>
                        <a:rPr lang="zh-CN" altLang="en-US" sz="1400" kern="100" dirty="0" smtClean="0">
                          <a:effectLst/>
                        </a:rPr>
                        <a:t>该学号或工号不存在</a:t>
                      </a:r>
                      <a:endParaRPr lang="zh-CN" altLang="zh-CN" sz="1400" kern="100" dirty="0" smtClean="0">
                        <a:effectLst/>
                      </a:endParaRPr>
                    </a:p>
                  </a:txBody>
                  <a:tcPr marL="25410" marR="25410" marT="0" marB="0"/>
                </a:tc>
                <a:extLst>
                  <a:ext uri="{0D108BD9-81ED-4DB2-BD59-A6C34878D82A}">
                    <a16:rowId xmlns:a16="http://schemas.microsoft.com/office/drawing/2014/main" val="10005"/>
                  </a:ext>
                </a:extLst>
              </a:tr>
              <a:tr h="552231">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sz="1200" kern="100" dirty="0" smtClean="0">
                          <a:effectLst/>
                          <a:latin typeface="+mn-lt"/>
                          <a:ea typeface="+mn-ea"/>
                        </a:rPr>
                        <a:t>成功获取验证码</a:t>
                      </a:r>
                      <a:endParaRPr lang="zh-CN" altLang="zh-CN" sz="1200" kern="100" dirty="0" smtClean="0">
                        <a:effectLst/>
                        <a:latin typeface="Times New Roman"/>
                        <a:ea typeface="+mn-ea"/>
                      </a:endParaRPr>
                    </a:p>
                  </a:txBody>
                  <a:tcPr marL="25410" marR="25410" marT="0" marB="0"/>
                </a:tc>
                <a:tc>
                  <a:txBody>
                    <a:bodyPr/>
                    <a:lstStyle/>
                    <a:p>
                      <a:pPr algn="just">
                        <a:spcAft>
                          <a:spcPts val="0"/>
                        </a:spcAft>
                      </a:pPr>
                      <a:r>
                        <a:rPr lang="en-US" sz="1400" kern="100">
                          <a:effectLst/>
                        </a:rPr>
                        <a:t> </a:t>
                      </a:r>
                      <a:endParaRPr lang="zh-CN" sz="1400" kern="100">
                        <a:effectLst/>
                        <a:latin typeface="Times New Roman"/>
                        <a:ea typeface="宋体"/>
                      </a:endParaRPr>
                    </a:p>
                  </a:txBody>
                  <a:tcPr marL="25410" marR="2541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sz="1400" kern="100" dirty="0" smtClean="0">
                          <a:effectLst/>
                        </a:rPr>
                        <a:t>学号输入正确且未被注册</a:t>
                      </a:r>
                      <a:endParaRPr lang="en-US" altLang="zh-CN" sz="1400" kern="100" dirty="0" smtClean="0">
                        <a:effectLst/>
                      </a:endParaRPr>
                    </a:p>
                    <a:p>
                      <a:pPr algn="just">
                        <a:spcAft>
                          <a:spcPts val="0"/>
                        </a:spcAft>
                      </a:pPr>
                      <a:r>
                        <a:rPr lang="zh-CN" altLang="en-US" sz="1400" kern="100" dirty="0" smtClean="0">
                          <a:effectLst/>
                          <a:latin typeface="Times New Roman"/>
                          <a:ea typeface="宋体"/>
                        </a:rPr>
                        <a:t>密码输入正确</a:t>
                      </a:r>
                      <a:endParaRPr lang="zh-CN" sz="1400" kern="100" dirty="0">
                        <a:effectLst/>
                        <a:latin typeface="Times New Roman"/>
                        <a:ea typeface="宋体"/>
                      </a:endParaRPr>
                    </a:p>
                  </a:txBody>
                  <a:tcPr marL="25410" marR="25410" marT="0" marB="0"/>
                </a:tc>
                <a:tc>
                  <a:txBody>
                    <a:bodyPr/>
                    <a:lstStyle/>
                    <a:p>
                      <a:pPr algn="just">
                        <a:spcAft>
                          <a:spcPts val="0"/>
                        </a:spcAft>
                      </a:pPr>
                      <a:r>
                        <a:rPr lang="en-US" altLang="zh-CN" sz="1400" kern="100" dirty="0" smtClean="0">
                          <a:effectLst/>
                        </a:rPr>
                        <a:t>XXXX</a:t>
                      </a:r>
                      <a:r>
                        <a:rPr lang="zh-CN" altLang="en-US" sz="1400" kern="100" dirty="0" smtClean="0">
                          <a:effectLst/>
                        </a:rPr>
                        <a:t>发送成功</a:t>
                      </a:r>
                    </a:p>
                    <a:p>
                      <a:pPr algn="just">
                        <a:spcAft>
                          <a:spcPts val="0"/>
                        </a:spcAft>
                      </a:pPr>
                      <a:r>
                        <a:rPr lang="en-US" altLang="zh-CN" sz="1400" kern="100" dirty="0" smtClean="0">
                          <a:effectLst/>
                        </a:rPr>
                        <a:t>XXXX</a:t>
                      </a:r>
                      <a:r>
                        <a:rPr lang="zh-CN" altLang="en-US" sz="1400" kern="100" dirty="0" smtClean="0">
                          <a:effectLst/>
                        </a:rPr>
                        <a:t>为该学生手机尾号后四位</a:t>
                      </a:r>
                      <a:endParaRPr lang="zh-CN" sz="1400" kern="100" dirty="0">
                        <a:effectLst/>
                      </a:endParaRPr>
                    </a:p>
                  </a:txBody>
                  <a:tcPr marL="25410" marR="25410" marT="0" marB="0"/>
                </a:tc>
                <a:extLst>
                  <a:ext uri="{0D108BD9-81ED-4DB2-BD59-A6C34878D82A}">
                    <a16:rowId xmlns:a16="http://schemas.microsoft.com/office/drawing/2014/main" val="10006"/>
                  </a:ext>
                </a:extLst>
              </a:tr>
              <a:tr h="552231">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zh-CN" altLang="zh-CN" sz="1200" kern="100" dirty="0" smtClean="0">
                        <a:effectLst/>
                        <a:latin typeface="Times New Roman"/>
                        <a:ea typeface="+mn-ea"/>
                      </a:endParaRPr>
                    </a:p>
                  </a:txBody>
                  <a:tcPr marL="25410" marR="25410" marT="0" marB="0"/>
                </a:tc>
                <a:tc>
                  <a:txBody>
                    <a:bodyPr/>
                    <a:lstStyle/>
                    <a:p>
                      <a:pPr algn="just">
                        <a:spcAft>
                          <a:spcPts val="0"/>
                        </a:spcAft>
                      </a:pPr>
                      <a:r>
                        <a:rPr lang="en-US" sz="1400" kern="100" dirty="0">
                          <a:effectLst/>
                        </a:rPr>
                        <a:t> </a:t>
                      </a:r>
                      <a:endParaRPr lang="zh-CN" sz="1400" kern="100" dirty="0">
                        <a:effectLst/>
                        <a:latin typeface="Times New Roman"/>
                        <a:ea typeface="宋体"/>
                      </a:endParaRPr>
                    </a:p>
                  </a:txBody>
                  <a:tcPr marL="25410" marR="25410" marT="0" marB="0"/>
                </a:tc>
                <a:tc>
                  <a:txBody>
                    <a:bodyPr/>
                    <a:lstStyle/>
                    <a:p>
                      <a:pPr algn="just">
                        <a:spcAft>
                          <a:spcPts val="0"/>
                        </a:spcAft>
                      </a:pPr>
                      <a:r>
                        <a:rPr lang="zh-CN" altLang="en-US" sz="1400" kern="100" dirty="0" smtClean="0">
                          <a:effectLst/>
                        </a:rPr>
                        <a:t>验证码输入错误</a:t>
                      </a:r>
                      <a:endParaRPr lang="zh-CN" sz="1400" kern="100" dirty="0">
                        <a:effectLst/>
                        <a:latin typeface="Times New Roman"/>
                        <a:ea typeface="宋体"/>
                      </a:endParaRPr>
                    </a:p>
                  </a:txBody>
                  <a:tcPr marL="25410" marR="25410" marT="0" marB="0"/>
                </a:tc>
                <a:tc>
                  <a:txBody>
                    <a:bodyPr/>
                    <a:lstStyle/>
                    <a:p>
                      <a:pPr algn="just">
                        <a:spcAft>
                          <a:spcPts val="0"/>
                        </a:spcAft>
                      </a:pPr>
                      <a:r>
                        <a:rPr lang="zh-CN" altLang="en-US" sz="1400" kern="100" dirty="0" smtClean="0">
                          <a:effectLst/>
                        </a:rPr>
                        <a:t>验证码有误</a:t>
                      </a:r>
                      <a:endParaRPr lang="zh-CN" sz="1400" kern="100" dirty="0">
                        <a:effectLst/>
                      </a:endParaRPr>
                    </a:p>
                  </a:txBody>
                  <a:tcPr marL="25410" marR="25410" marT="0" marB="0"/>
                </a:tc>
                <a:extLst>
                  <a:ext uri="{0D108BD9-81ED-4DB2-BD59-A6C34878D82A}">
                    <a16:rowId xmlns:a16="http://schemas.microsoft.com/office/drawing/2014/main" val="10007"/>
                  </a:ext>
                </a:extLst>
              </a:tr>
              <a:tr h="552231">
                <a:tc>
                  <a:txBody>
                    <a:bodyPr/>
                    <a:lstStyle/>
                    <a:p>
                      <a:pPr algn="just">
                        <a:spcAft>
                          <a:spcPts val="0"/>
                        </a:spcAft>
                      </a:pPr>
                      <a:r>
                        <a:rPr lang="en-US" sz="1200" kern="100" dirty="0">
                          <a:effectLst/>
                        </a:rPr>
                        <a:t> </a:t>
                      </a:r>
                      <a:endParaRPr lang="zh-CN" sz="1200" kern="100" dirty="0">
                        <a:effectLst/>
                        <a:latin typeface="Times New Roman"/>
                        <a:ea typeface="宋体"/>
                      </a:endParaRPr>
                    </a:p>
                  </a:txBody>
                  <a:tcPr marL="25410" marR="25410" marT="0" marB="0"/>
                </a:tc>
                <a:tc>
                  <a:txBody>
                    <a:bodyPr/>
                    <a:lstStyle/>
                    <a:p>
                      <a:pPr algn="just">
                        <a:spcAft>
                          <a:spcPts val="0"/>
                        </a:spcAft>
                      </a:pPr>
                      <a:r>
                        <a:rPr lang="en-US" sz="1400" kern="100">
                          <a:effectLst/>
                        </a:rPr>
                        <a:t> </a:t>
                      </a:r>
                      <a:endParaRPr lang="zh-CN" sz="1400" kern="100">
                        <a:effectLst/>
                        <a:latin typeface="Times New Roman"/>
                        <a:ea typeface="宋体"/>
                      </a:endParaRPr>
                    </a:p>
                  </a:txBody>
                  <a:tcPr marL="25410" marR="25410" marT="0" marB="0"/>
                </a:tc>
                <a:tc>
                  <a:txBody>
                    <a:bodyPr/>
                    <a:lstStyle/>
                    <a:p>
                      <a:pPr algn="just">
                        <a:spcAft>
                          <a:spcPts val="0"/>
                        </a:spcAft>
                      </a:pPr>
                      <a:r>
                        <a:rPr lang="zh-CN" altLang="en-US" sz="1400" kern="100" dirty="0" smtClean="0">
                          <a:effectLst/>
                        </a:rPr>
                        <a:t>验证码输入正确</a:t>
                      </a:r>
                      <a:endParaRPr lang="zh-CN" sz="1400" kern="100" dirty="0">
                        <a:effectLst/>
                        <a:latin typeface="Times New Roman"/>
                        <a:ea typeface="宋体"/>
                      </a:endParaRPr>
                    </a:p>
                  </a:txBody>
                  <a:tcPr marL="25410" marR="25410" marT="0" marB="0"/>
                </a:tc>
                <a:tc>
                  <a:txBody>
                    <a:bodyPr/>
                    <a:lstStyle/>
                    <a:p>
                      <a:pPr algn="just">
                        <a:spcAft>
                          <a:spcPts val="0"/>
                        </a:spcAft>
                      </a:pPr>
                      <a:r>
                        <a:rPr lang="zh-CN" altLang="en-US" sz="1400" kern="100" dirty="0" smtClean="0">
                          <a:effectLst/>
                        </a:rPr>
                        <a:t>注册成功</a:t>
                      </a:r>
                      <a:endParaRPr lang="zh-CN" sz="1400" kern="100" dirty="0">
                        <a:effectLst/>
                      </a:endParaRPr>
                    </a:p>
                  </a:txBody>
                  <a:tcPr marL="25410" marR="25410" marT="0" marB="0"/>
                </a:tc>
                <a:extLst>
                  <a:ext uri="{0D108BD9-81ED-4DB2-BD59-A6C34878D82A}">
                    <a16:rowId xmlns:a16="http://schemas.microsoft.com/office/drawing/2014/main" val="10008"/>
                  </a:ext>
                </a:extLst>
              </a:tr>
            </a:tbl>
          </a:graphicData>
        </a:graphic>
      </p:graphicFrame>
      <p:pic>
        <p:nvPicPr>
          <p:cNvPr id="2" name="图片 1"/>
          <p:cNvPicPr>
            <a:picLocks noChangeAspect="1"/>
          </p:cNvPicPr>
          <p:nvPr/>
        </p:nvPicPr>
        <p:blipFill>
          <a:blip r:embed="rId2"/>
          <a:stretch>
            <a:fillRect/>
          </a:stretch>
        </p:blipFill>
        <p:spPr>
          <a:xfrm>
            <a:off x="740876" y="806160"/>
            <a:ext cx="2852069" cy="5090944"/>
          </a:xfrm>
          <a:prstGeom prst="rect">
            <a:avLst/>
          </a:prstGeom>
        </p:spPr>
      </p:pic>
    </p:spTree>
    <p:extLst>
      <p:ext uri="{BB962C8B-B14F-4D97-AF65-F5344CB8AC3E}">
        <p14:creationId xmlns:p14="http://schemas.microsoft.com/office/powerpoint/2010/main" val="3341773139"/>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3"/>
          <p:cNvSpPr txBox="1">
            <a:spLocks noChangeArrowheads="1"/>
          </p:cNvSpPr>
          <p:nvPr/>
        </p:nvSpPr>
        <p:spPr bwMode="auto">
          <a:xfrm>
            <a:off x="363538" y="133350"/>
            <a:ext cx="109267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r>
              <a:rPr lang="en-US" altLang="zh-CN" sz="2400" b="1" dirty="0" smtClean="0">
                <a:latin typeface="Calibri" pitchFamily="34" charset="0"/>
              </a:rPr>
              <a:t>Part5  </a:t>
            </a:r>
            <a:r>
              <a:rPr lang="zh-CN" altLang="en-US" sz="2400" b="1" dirty="0" smtClean="0">
                <a:latin typeface="Calibri" pitchFamily="34" charset="0"/>
              </a:rPr>
              <a:t>单元测试：登录模块</a:t>
            </a:r>
            <a:endParaRPr lang="zh-CN" altLang="en-US" sz="2400" b="1" dirty="0">
              <a:latin typeface="Calibri" pitchFamily="34" charset="0"/>
            </a:endParaRPr>
          </a:p>
        </p:txBody>
      </p:sp>
      <p:sp>
        <p:nvSpPr>
          <p:cNvPr id="12291"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endParaRPr lang="zh-CN" altLang="en-US" sz="1800">
              <a:latin typeface="Calibri" pitchFamily="34"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2001077488"/>
              </p:ext>
            </p:extLst>
          </p:nvPr>
        </p:nvGraphicFramePr>
        <p:xfrm>
          <a:off x="4396509" y="1587643"/>
          <a:ext cx="7287491" cy="2881002"/>
        </p:xfrm>
        <a:graphic>
          <a:graphicData uri="http://schemas.openxmlformats.org/drawingml/2006/table">
            <a:tbl>
              <a:tblPr firstRow="1" firstCol="1" bandRow="1">
                <a:tableStyleId>{5C22544A-7EE6-4342-B048-85BDC9FD1C3A}</a:tableStyleId>
              </a:tblPr>
              <a:tblGrid>
                <a:gridCol w="785091">
                  <a:extLst>
                    <a:ext uri="{9D8B030D-6E8A-4147-A177-3AD203B41FA5}">
                      <a16:colId xmlns:a16="http://schemas.microsoft.com/office/drawing/2014/main" val="20000"/>
                    </a:ext>
                  </a:extLst>
                </a:gridCol>
                <a:gridCol w="831273">
                  <a:extLst>
                    <a:ext uri="{9D8B030D-6E8A-4147-A177-3AD203B41FA5}">
                      <a16:colId xmlns:a16="http://schemas.microsoft.com/office/drawing/2014/main" val="20001"/>
                    </a:ext>
                  </a:extLst>
                </a:gridCol>
                <a:gridCol w="2438399">
                  <a:extLst>
                    <a:ext uri="{9D8B030D-6E8A-4147-A177-3AD203B41FA5}">
                      <a16:colId xmlns:a16="http://schemas.microsoft.com/office/drawing/2014/main" val="20003"/>
                    </a:ext>
                  </a:extLst>
                </a:gridCol>
                <a:gridCol w="3232728">
                  <a:extLst>
                    <a:ext uri="{9D8B030D-6E8A-4147-A177-3AD203B41FA5}">
                      <a16:colId xmlns:a16="http://schemas.microsoft.com/office/drawing/2014/main" val="20006"/>
                    </a:ext>
                  </a:extLst>
                </a:gridCol>
              </a:tblGrid>
              <a:tr h="358524">
                <a:tc>
                  <a:txBody>
                    <a:bodyPr/>
                    <a:lstStyle/>
                    <a:p>
                      <a:pPr algn="l">
                        <a:spcAft>
                          <a:spcPts val="0"/>
                        </a:spcAft>
                      </a:pPr>
                      <a:r>
                        <a:rPr lang="zh-CN" sz="1200" kern="100" dirty="0">
                          <a:effectLst/>
                        </a:rPr>
                        <a:t>测试模块</a:t>
                      </a:r>
                      <a:endParaRPr lang="zh-CN" sz="1200" kern="100" dirty="0">
                        <a:effectLst/>
                        <a:latin typeface="Times New Roman"/>
                        <a:ea typeface="宋体"/>
                      </a:endParaRPr>
                    </a:p>
                  </a:txBody>
                  <a:tcPr marL="25410" marR="25410" marT="0" marB="0"/>
                </a:tc>
                <a:tc>
                  <a:txBody>
                    <a:bodyPr/>
                    <a:lstStyle/>
                    <a:p>
                      <a:pPr algn="l">
                        <a:spcAft>
                          <a:spcPts val="0"/>
                        </a:spcAft>
                      </a:pPr>
                      <a:r>
                        <a:rPr lang="zh-CN" sz="1200" kern="100">
                          <a:effectLst/>
                        </a:rPr>
                        <a:t>测试编号</a:t>
                      </a:r>
                      <a:endParaRPr lang="zh-CN" sz="1200" kern="100">
                        <a:effectLst/>
                        <a:latin typeface="Times New Roman"/>
                        <a:ea typeface="宋体"/>
                      </a:endParaRPr>
                    </a:p>
                  </a:txBody>
                  <a:tcPr marL="25410" marR="25410" marT="0" marB="0" anchor="ctr"/>
                </a:tc>
                <a:tc>
                  <a:txBody>
                    <a:bodyPr/>
                    <a:lstStyle/>
                    <a:p>
                      <a:pPr algn="ctr">
                        <a:lnSpc>
                          <a:spcPct val="150000"/>
                        </a:lnSpc>
                        <a:spcAft>
                          <a:spcPts val="0"/>
                        </a:spcAft>
                      </a:pPr>
                      <a:r>
                        <a:rPr lang="zh-CN" sz="1200" kern="100" dirty="0">
                          <a:effectLst/>
                        </a:rPr>
                        <a:t>考察规则</a:t>
                      </a:r>
                      <a:endParaRPr lang="zh-CN" sz="1200" kern="100" dirty="0">
                        <a:effectLst/>
                        <a:latin typeface="Times New Roman"/>
                        <a:ea typeface="宋体"/>
                      </a:endParaRPr>
                    </a:p>
                  </a:txBody>
                  <a:tcPr marL="25410" marR="25410" marT="0" marB="0"/>
                </a:tc>
                <a:tc>
                  <a:txBody>
                    <a:bodyPr/>
                    <a:lstStyle/>
                    <a:p>
                      <a:pPr algn="just">
                        <a:spcAft>
                          <a:spcPts val="0"/>
                        </a:spcAft>
                      </a:pPr>
                      <a:r>
                        <a:rPr lang="zh-CN" sz="1200" kern="100" dirty="0">
                          <a:effectLst/>
                        </a:rPr>
                        <a:t>实际输出</a:t>
                      </a:r>
                      <a:endParaRPr lang="zh-CN" sz="1200" kern="100" dirty="0">
                        <a:effectLst/>
                        <a:latin typeface="Times New Roman"/>
                        <a:ea typeface="宋体"/>
                      </a:endParaRPr>
                    </a:p>
                  </a:txBody>
                  <a:tcPr marL="25410" marR="25410" marT="0" marB="0" anchor="ctr"/>
                </a:tc>
                <a:extLst>
                  <a:ext uri="{0D108BD9-81ED-4DB2-BD59-A6C34878D82A}">
                    <a16:rowId xmlns:a16="http://schemas.microsoft.com/office/drawing/2014/main" val="10000"/>
                  </a:ext>
                </a:extLst>
              </a:tr>
              <a:tr h="627466">
                <a:tc>
                  <a:txBody>
                    <a:bodyPr/>
                    <a:lstStyle/>
                    <a:p>
                      <a:pPr algn="just">
                        <a:spcAft>
                          <a:spcPts val="0"/>
                        </a:spcAft>
                      </a:pPr>
                      <a:r>
                        <a:rPr lang="zh-CN" sz="1200" kern="100" dirty="0">
                          <a:effectLst/>
                        </a:rPr>
                        <a:t>登陆模块</a:t>
                      </a:r>
                      <a:endParaRPr lang="zh-CN" sz="1200" kern="100" dirty="0">
                        <a:effectLst/>
                        <a:latin typeface="Times New Roman"/>
                        <a:ea typeface="宋体"/>
                      </a:endParaRPr>
                    </a:p>
                  </a:txBody>
                  <a:tcPr marL="25410" marR="25410" marT="0" marB="0"/>
                </a:tc>
                <a:tc>
                  <a:txBody>
                    <a:bodyPr/>
                    <a:lstStyle/>
                    <a:p>
                      <a:pPr algn="just">
                        <a:spcAft>
                          <a:spcPts val="0"/>
                        </a:spcAft>
                      </a:pPr>
                      <a:r>
                        <a:rPr lang="en-US" sz="1400" kern="100" dirty="0">
                          <a:effectLst/>
                        </a:rPr>
                        <a:t>1.1</a:t>
                      </a:r>
                      <a:endParaRPr lang="zh-CN" sz="1400" kern="100" dirty="0">
                        <a:effectLst/>
                        <a:latin typeface="Times New Roman"/>
                        <a:ea typeface="宋体"/>
                      </a:endParaRPr>
                    </a:p>
                  </a:txBody>
                  <a:tcPr marL="25410" marR="25410" marT="0" marB="0"/>
                </a:tc>
                <a:tc>
                  <a:txBody>
                    <a:bodyPr/>
                    <a:lstStyle/>
                    <a:p>
                      <a:pPr algn="just">
                        <a:spcAft>
                          <a:spcPts val="0"/>
                        </a:spcAft>
                      </a:pPr>
                      <a:r>
                        <a:rPr lang="zh-CN" altLang="en-US" sz="1400" kern="100" dirty="0" smtClean="0">
                          <a:effectLst/>
                        </a:rPr>
                        <a:t>学号</a:t>
                      </a:r>
                      <a:r>
                        <a:rPr lang="en-US" altLang="zh-CN" sz="1400" kern="100" dirty="0" smtClean="0">
                          <a:effectLst/>
                        </a:rPr>
                        <a:t>/</a:t>
                      </a:r>
                      <a:r>
                        <a:rPr lang="zh-CN" altLang="en-US" sz="1400" kern="100" dirty="0" smtClean="0">
                          <a:effectLst/>
                        </a:rPr>
                        <a:t>工号未输入或者未注册</a:t>
                      </a:r>
                      <a:endParaRPr lang="en-US" altLang="zh-CN" sz="1400" kern="100" dirty="0" smtClean="0">
                        <a:effectLst/>
                      </a:endParaRPr>
                    </a:p>
                    <a:p>
                      <a:pPr algn="just">
                        <a:spcAft>
                          <a:spcPts val="0"/>
                        </a:spcAft>
                      </a:pPr>
                      <a:r>
                        <a:rPr lang="zh-CN" altLang="en-US" sz="1400" kern="100" dirty="0" smtClean="0">
                          <a:effectLst/>
                        </a:rPr>
                        <a:t>密码未输入或输入错误</a:t>
                      </a:r>
                      <a:endParaRPr lang="zh-CN" sz="1400" kern="100" dirty="0">
                        <a:effectLst/>
                      </a:endParaRPr>
                    </a:p>
                    <a:p>
                      <a:pPr algn="just">
                        <a:spcAft>
                          <a:spcPts val="0"/>
                        </a:spcAft>
                      </a:pPr>
                      <a:r>
                        <a:rPr lang="en-US" sz="1400" kern="100" dirty="0">
                          <a:effectLst/>
                        </a:rPr>
                        <a:t> </a:t>
                      </a:r>
                      <a:endParaRPr lang="zh-CN" sz="1400" kern="100" dirty="0">
                        <a:effectLst/>
                        <a:latin typeface="Times New Roman"/>
                        <a:ea typeface="宋体"/>
                      </a:endParaRPr>
                    </a:p>
                  </a:txBody>
                  <a:tcPr marL="25410" marR="25410" marT="0" marB="0"/>
                </a:tc>
                <a:tc>
                  <a:txBody>
                    <a:bodyPr/>
                    <a:lstStyle/>
                    <a:p>
                      <a:pPr algn="just">
                        <a:spcAft>
                          <a:spcPts val="0"/>
                        </a:spcAft>
                      </a:pPr>
                      <a:r>
                        <a:rPr lang="zh-CN" sz="1400" kern="100" dirty="0">
                          <a:effectLst/>
                        </a:rPr>
                        <a:t>对不起</a:t>
                      </a:r>
                      <a:r>
                        <a:rPr lang="en-US" sz="1400" kern="100" dirty="0">
                          <a:effectLst/>
                        </a:rPr>
                        <a:t>,</a:t>
                      </a:r>
                      <a:r>
                        <a:rPr lang="zh-CN" sz="1400" kern="100" dirty="0">
                          <a:effectLst/>
                        </a:rPr>
                        <a:t>您输入的用户不存在或密码</a:t>
                      </a:r>
                      <a:r>
                        <a:rPr lang="zh-CN" sz="1400" kern="100" dirty="0" smtClean="0">
                          <a:effectLst/>
                        </a:rPr>
                        <a:t>错误</a:t>
                      </a:r>
                      <a:endParaRPr lang="zh-CN" sz="1400" kern="100" dirty="0">
                        <a:effectLst/>
                      </a:endParaRPr>
                    </a:p>
                  </a:txBody>
                  <a:tcPr marL="25410" marR="25410" marT="0" marB="0"/>
                </a:tc>
                <a:extLst>
                  <a:ext uri="{0D108BD9-81ED-4DB2-BD59-A6C34878D82A}">
                    <a16:rowId xmlns:a16="http://schemas.microsoft.com/office/drawing/2014/main" val="10001"/>
                  </a:ext>
                </a:extLst>
              </a:tr>
              <a:tr h="627466">
                <a:tc>
                  <a:txBody>
                    <a:bodyPr/>
                    <a:lstStyle/>
                    <a:p>
                      <a:pPr algn="just">
                        <a:spcAft>
                          <a:spcPts val="0"/>
                        </a:spcAft>
                      </a:pPr>
                      <a:r>
                        <a:rPr lang="en-US" sz="1200" kern="100" dirty="0">
                          <a:effectLst/>
                        </a:rPr>
                        <a:t> </a:t>
                      </a:r>
                      <a:endParaRPr lang="zh-CN" sz="1200" kern="100" dirty="0">
                        <a:effectLst/>
                        <a:latin typeface="Times New Roman"/>
                        <a:ea typeface="宋体"/>
                      </a:endParaRPr>
                    </a:p>
                  </a:txBody>
                  <a:tcPr marL="25410" marR="2541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1400" kern="100" dirty="0" smtClean="0">
                          <a:effectLst/>
                        </a:rPr>
                        <a:t>1.2</a:t>
                      </a:r>
                      <a:endParaRPr lang="zh-CN" altLang="zh-CN" sz="1400" kern="100" dirty="0" smtClean="0">
                        <a:effectLst/>
                        <a:latin typeface="Times New Roman"/>
                        <a:ea typeface="+mn-ea"/>
                      </a:endParaRPr>
                    </a:p>
                  </a:txBody>
                  <a:tcPr marL="25410" marR="25410" marT="0" marB="0"/>
                </a:tc>
                <a:tc>
                  <a:txBody>
                    <a:bodyPr/>
                    <a:lstStyle/>
                    <a:p>
                      <a:pPr algn="just">
                        <a:spcAft>
                          <a:spcPts val="0"/>
                        </a:spcAft>
                      </a:pPr>
                      <a:r>
                        <a:rPr lang="zh-CN" altLang="en-US" sz="1400" kern="100" dirty="0" smtClean="0">
                          <a:effectLst/>
                        </a:rPr>
                        <a:t>学号</a:t>
                      </a:r>
                      <a:r>
                        <a:rPr lang="en-US" altLang="zh-CN" sz="1400" kern="100" dirty="0" smtClean="0">
                          <a:effectLst/>
                        </a:rPr>
                        <a:t>/</a:t>
                      </a:r>
                      <a:r>
                        <a:rPr lang="zh-CN" altLang="en-US" sz="1400" kern="100" dirty="0" smtClean="0">
                          <a:effectLst/>
                        </a:rPr>
                        <a:t>工号未输入或者未注册</a:t>
                      </a:r>
                      <a:endParaRPr lang="en-US" altLang="zh-CN" sz="1400" kern="100" dirty="0" smtClean="0">
                        <a:effectLst/>
                      </a:endParaRPr>
                    </a:p>
                    <a:p>
                      <a:pPr algn="just">
                        <a:spcAft>
                          <a:spcPts val="0"/>
                        </a:spcAft>
                      </a:pPr>
                      <a:r>
                        <a:rPr lang="zh-CN" altLang="en-US" sz="1400" kern="100" dirty="0" smtClean="0">
                          <a:effectLst/>
                        </a:rPr>
                        <a:t>密码输入正确</a:t>
                      </a:r>
                      <a:endParaRPr lang="zh-CN" sz="1400" kern="100" dirty="0">
                        <a:effectLst/>
                        <a:latin typeface="Times New Roman"/>
                        <a:ea typeface="宋体"/>
                      </a:endParaRPr>
                    </a:p>
                  </a:txBody>
                  <a:tcPr marL="25410" marR="25410" marT="0" marB="0"/>
                </a:tc>
                <a:tc>
                  <a:txBody>
                    <a:bodyPr/>
                    <a:lstStyle/>
                    <a:p>
                      <a:pPr algn="just">
                        <a:spcAft>
                          <a:spcPts val="0"/>
                        </a:spcAft>
                      </a:pPr>
                      <a:r>
                        <a:rPr lang="zh-CN" sz="1400" kern="100" dirty="0">
                          <a:effectLst/>
                        </a:rPr>
                        <a:t>对不起</a:t>
                      </a:r>
                      <a:r>
                        <a:rPr lang="en-US" sz="1400" kern="100" dirty="0">
                          <a:effectLst/>
                        </a:rPr>
                        <a:t>,</a:t>
                      </a:r>
                      <a:r>
                        <a:rPr lang="zh-CN" sz="1400" kern="100" dirty="0">
                          <a:effectLst/>
                        </a:rPr>
                        <a:t>您输入的用户不存在或密码</a:t>
                      </a:r>
                      <a:r>
                        <a:rPr lang="zh-CN" sz="1400" kern="100" dirty="0" smtClean="0">
                          <a:effectLst/>
                        </a:rPr>
                        <a:t>错误</a:t>
                      </a:r>
                      <a:endParaRPr lang="zh-CN" sz="1400" kern="100" dirty="0">
                        <a:effectLst/>
                      </a:endParaRPr>
                    </a:p>
                  </a:txBody>
                  <a:tcPr marL="25410" marR="25410" marT="0" marB="0"/>
                </a:tc>
                <a:extLst>
                  <a:ext uri="{0D108BD9-81ED-4DB2-BD59-A6C34878D82A}">
                    <a16:rowId xmlns:a16="http://schemas.microsoft.com/office/drawing/2014/main" val="10002"/>
                  </a:ext>
                </a:extLst>
              </a:tr>
              <a:tr h="627466">
                <a:tc>
                  <a:txBody>
                    <a:bodyPr/>
                    <a:lstStyle/>
                    <a:p>
                      <a:pPr algn="just">
                        <a:spcAft>
                          <a:spcPts val="0"/>
                        </a:spcAft>
                      </a:pPr>
                      <a:r>
                        <a:rPr lang="en-US" sz="1200" kern="100" dirty="0">
                          <a:effectLst/>
                        </a:rPr>
                        <a:t> </a:t>
                      </a:r>
                      <a:endParaRPr lang="zh-CN" sz="1200" kern="100" dirty="0">
                        <a:effectLst/>
                        <a:latin typeface="Times New Roman"/>
                        <a:ea typeface="宋体"/>
                      </a:endParaRPr>
                    </a:p>
                  </a:txBody>
                  <a:tcPr marL="25410" marR="25410" marT="0" marB="0"/>
                </a:tc>
                <a:tc>
                  <a:txBody>
                    <a:bodyPr/>
                    <a:lstStyle/>
                    <a:p>
                      <a:pPr algn="just">
                        <a:spcAft>
                          <a:spcPts val="0"/>
                        </a:spcAft>
                      </a:pPr>
                      <a:r>
                        <a:rPr lang="en-US" sz="1400" kern="100" dirty="0" smtClean="0">
                          <a:effectLst/>
                        </a:rPr>
                        <a:t>1.3</a:t>
                      </a:r>
                      <a:endParaRPr lang="zh-CN" sz="1400" kern="100" dirty="0">
                        <a:effectLst/>
                        <a:latin typeface="Times New Roman"/>
                        <a:ea typeface="宋体"/>
                      </a:endParaRPr>
                    </a:p>
                  </a:txBody>
                  <a:tcPr marL="25410" marR="25410" marT="0" marB="0"/>
                </a:tc>
                <a:tc>
                  <a:txBody>
                    <a:bodyPr/>
                    <a:lstStyle/>
                    <a:p>
                      <a:pPr algn="just">
                        <a:spcAft>
                          <a:spcPts val="0"/>
                        </a:spcAft>
                      </a:pPr>
                      <a:r>
                        <a:rPr lang="zh-CN" altLang="en-US" sz="1400" kern="100" dirty="0" smtClean="0">
                          <a:effectLst/>
                        </a:rPr>
                        <a:t>学号</a:t>
                      </a:r>
                      <a:r>
                        <a:rPr lang="en-US" altLang="zh-CN" sz="1400" kern="100" dirty="0" smtClean="0">
                          <a:effectLst/>
                        </a:rPr>
                        <a:t>/</a:t>
                      </a:r>
                      <a:r>
                        <a:rPr lang="zh-CN" altLang="en-US" sz="1400" kern="100" dirty="0" smtClean="0">
                          <a:effectLst/>
                        </a:rPr>
                        <a:t>工号输入正确</a:t>
                      </a:r>
                      <a:endParaRPr lang="en-US" altLang="zh-CN" sz="1400" kern="100" dirty="0" smtClean="0">
                        <a:effectLst/>
                      </a:endParaRPr>
                    </a:p>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sz="1400" kern="100" dirty="0" smtClean="0">
                          <a:effectLst/>
                        </a:rPr>
                        <a:t>密码未输入或输入错误</a:t>
                      </a:r>
                      <a:endParaRPr lang="zh-CN" altLang="zh-CN" sz="1400" kern="100" dirty="0" smtClean="0">
                        <a:effectLst/>
                      </a:endParaRPr>
                    </a:p>
                  </a:txBody>
                  <a:tcPr marL="25410" marR="25410" marT="0" marB="0"/>
                </a:tc>
                <a:tc>
                  <a:txBody>
                    <a:bodyPr/>
                    <a:lstStyle/>
                    <a:p>
                      <a:pPr algn="just">
                        <a:spcAft>
                          <a:spcPts val="0"/>
                        </a:spcAft>
                      </a:pPr>
                      <a:r>
                        <a:rPr lang="zh-CN" sz="1400" kern="100" dirty="0">
                          <a:effectLst/>
                        </a:rPr>
                        <a:t>对不起</a:t>
                      </a:r>
                      <a:r>
                        <a:rPr lang="en-US" sz="1400" kern="100" dirty="0">
                          <a:effectLst/>
                        </a:rPr>
                        <a:t>,</a:t>
                      </a:r>
                      <a:r>
                        <a:rPr lang="zh-CN" sz="1400" kern="100" dirty="0">
                          <a:effectLst/>
                        </a:rPr>
                        <a:t>您输入的用户不存在或密码</a:t>
                      </a:r>
                      <a:r>
                        <a:rPr lang="zh-CN" sz="1400" kern="100" dirty="0" smtClean="0">
                          <a:effectLst/>
                        </a:rPr>
                        <a:t>错误</a:t>
                      </a:r>
                      <a:endParaRPr lang="zh-CN" sz="1400" kern="100" dirty="0">
                        <a:effectLst/>
                      </a:endParaRPr>
                    </a:p>
                  </a:txBody>
                  <a:tcPr marL="25410" marR="25410" marT="0" marB="0"/>
                </a:tc>
                <a:extLst>
                  <a:ext uri="{0D108BD9-81ED-4DB2-BD59-A6C34878D82A}">
                    <a16:rowId xmlns:a16="http://schemas.microsoft.com/office/drawing/2014/main" val="10003"/>
                  </a:ext>
                </a:extLst>
              </a:tr>
              <a:tr h="627466">
                <a:tc>
                  <a:txBody>
                    <a:bodyPr/>
                    <a:lstStyle/>
                    <a:p>
                      <a:pPr algn="just">
                        <a:spcAft>
                          <a:spcPts val="0"/>
                        </a:spcAft>
                      </a:pPr>
                      <a:r>
                        <a:rPr lang="en-US" sz="1200" kern="100" dirty="0">
                          <a:effectLst/>
                        </a:rPr>
                        <a:t> </a:t>
                      </a:r>
                      <a:endParaRPr lang="zh-CN" sz="1200" kern="100" dirty="0">
                        <a:effectLst/>
                        <a:latin typeface="Times New Roman"/>
                        <a:ea typeface="宋体"/>
                      </a:endParaRPr>
                    </a:p>
                  </a:txBody>
                  <a:tcPr marL="25410" marR="2541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1400" kern="100" dirty="0" smtClean="0">
                          <a:effectLst/>
                        </a:rPr>
                        <a:t>1.4</a:t>
                      </a:r>
                      <a:endParaRPr lang="zh-CN" altLang="zh-CN" sz="1400" kern="100" dirty="0" smtClean="0">
                        <a:effectLst/>
                        <a:latin typeface="Times New Roman"/>
                        <a:ea typeface="+mn-ea"/>
                      </a:endParaRPr>
                    </a:p>
                  </a:txBody>
                  <a:tcPr marL="25410" marR="25410" marT="0" marB="0"/>
                </a:tc>
                <a:tc>
                  <a:txBody>
                    <a:bodyPr/>
                    <a:lstStyle/>
                    <a:p>
                      <a:pPr algn="just">
                        <a:spcAft>
                          <a:spcPts val="0"/>
                        </a:spcAft>
                      </a:pPr>
                      <a:r>
                        <a:rPr lang="zh-CN" altLang="en-US" sz="1400" kern="100" dirty="0">
                          <a:effectLst/>
                          <a:latin typeface="+mn-lt"/>
                          <a:ea typeface="+mn-ea"/>
                        </a:rPr>
                        <a:t>学</a:t>
                      </a:r>
                      <a:r>
                        <a:rPr lang="zh-CN" altLang="en-US" sz="1400" kern="100" dirty="0" smtClean="0">
                          <a:effectLst/>
                          <a:latin typeface="+mn-lt"/>
                          <a:ea typeface="+mn-ea"/>
                        </a:rPr>
                        <a:t>号</a:t>
                      </a:r>
                      <a:r>
                        <a:rPr lang="en-US" altLang="zh-CN" sz="1400" kern="100" dirty="0" smtClean="0">
                          <a:effectLst/>
                        </a:rPr>
                        <a:t>/</a:t>
                      </a:r>
                      <a:r>
                        <a:rPr lang="zh-CN" altLang="en-US" sz="1400" kern="100" dirty="0" smtClean="0">
                          <a:effectLst/>
                        </a:rPr>
                        <a:t>工号</a:t>
                      </a:r>
                      <a:r>
                        <a:rPr lang="zh-CN" altLang="en-US" sz="1400" kern="100" dirty="0" smtClean="0">
                          <a:effectLst/>
                          <a:latin typeface="+mn-lt"/>
                          <a:ea typeface="+mn-ea"/>
                        </a:rPr>
                        <a:t>输入正确</a:t>
                      </a:r>
                      <a:endParaRPr lang="en-US" altLang="zh-CN" sz="1400" kern="100" dirty="0" smtClean="0">
                        <a:effectLst/>
                        <a:latin typeface="+mn-lt"/>
                        <a:ea typeface="+mn-ea"/>
                      </a:endParaRPr>
                    </a:p>
                    <a:p>
                      <a:pPr algn="just">
                        <a:spcAft>
                          <a:spcPts val="0"/>
                        </a:spcAft>
                      </a:pPr>
                      <a:r>
                        <a:rPr lang="zh-CN" altLang="en-US" sz="1400" kern="100" dirty="0" smtClean="0">
                          <a:effectLst/>
                          <a:latin typeface="+mn-lt"/>
                          <a:ea typeface="+mn-ea"/>
                        </a:rPr>
                        <a:t>密码输入正确</a:t>
                      </a:r>
                      <a:endParaRPr lang="zh-CN" sz="1400" kern="100" dirty="0">
                        <a:effectLst/>
                        <a:latin typeface="Times New Roman"/>
                        <a:ea typeface="宋体"/>
                      </a:endParaRPr>
                    </a:p>
                  </a:txBody>
                  <a:tcPr marL="25410" marR="25410" marT="0" marB="0"/>
                </a:tc>
                <a:tc>
                  <a:txBody>
                    <a:bodyPr/>
                    <a:lstStyle/>
                    <a:p>
                      <a:pPr algn="just">
                        <a:spcAft>
                          <a:spcPts val="0"/>
                        </a:spcAft>
                      </a:pPr>
                      <a:r>
                        <a:rPr lang="zh-CN" altLang="en-US" sz="1400" kern="100" dirty="0" smtClean="0">
                          <a:effectLst/>
                        </a:rPr>
                        <a:t>（跳转至主界面）显示“</a:t>
                      </a:r>
                      <a:r>
                        <a:rPr lang="en-US" altLang="zh-CN" sz="1400" kern="100" dirty="0" smtClean="0">
                          <a:effectLst/>
                        </a:rPr>
                        <a:t>XX</a:t>
                      </a:r>
                      <a:r>
                        <a:rPr lang="zh-CN" altLang="en-US" sz="1400" kern="100" dirty="0" smtClean="0">
                          <a:effectLst/>
                        </a:rPr>
                        <a:t>，您好”</a:t>
                      </a:r>
                      <a:endParaRPr lang="zh-CN" sz="1400" kern="100" dirty="0">
                        <a:effectLst/>
                      </a:endParaRPr>
                    </a:p>
                  </a:txBody>
                  <a:tcPr marL="25410" marR="25410" marT="0" marB="0"/>
                </a:tc>
                <a:extLst>
                  <a:ext uri="{0D108BD9-81ED-4DB2-BD59-A6C34878D82A}">
                    <a16:rowId xmlns:a16="http://schemas.microsoft.com/office/drawing/2014/main" val="10004"/>
                  </a:ext>
                </a:extLst>
              </a:tr>
            </a:tbl>
          </a:graphicData>
        </a:graphic>
      </p:graphicFrame>
      <p:pic>
        <p:nvPicPr>
          <p:cNvPr id="4" name="图片 3"/>
          <p:cNvPicPr>
            <a:picLocks noChangeAspect="1"/>
          </p:cNvPicPr>
          <p:nvPr/>
        </p:nvPicPr>
        <p:blipFill>
          <a:blip r:embed="rId2"/>
          <a:stretch>
            <a:fillRect/>
          </a:stretch>
        </p:blipFill>
        <p:spPr>
          <a:xfrm>
            <a:off x="1071418" y="706920"/>
            <a:ext cx="2835564" cy="5027645"/>
          </a:xfrm>
          <a:prstGeom prst="rect">
            <a:avLst/>
          </a:prstGeom>
        </p:spPr>
      </p:pic>
    </p:spTree>
    <p:extLst>
      <p:ext uri="{BB962C8B-B14F-4D97-AF65-F5344CB8AC3E}">
        <p14:creationId xmlns:p14="http://schemas.microsoft.com/office/powerpoint/2010/main" val="3199980687"/>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3"/>
          <p:cNvSpPr txBox="1">
            <a:spLocks noChangeArrowheads="1"/>
          </p:cNvSpPr>
          <p:nvPr/>
        </p:nvSpPr>
        <p:spPr bwMode="auto">
          <a:xfrm>
            <a:off x="363538" y="133350"/>
            <a:ext cx="109267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r>
              <a:rPr lang="en-US" altLang="zh-CN" sz="2400" b="1" dirty="0" smtClean="0">
                <a:latin typeface="Calibri" pitchFamily="34" charset="0"/>
              </a:rPr>
              <a:t>Part5  </a:t>
            </a:r>
            <a:r>
              <a:rPr lang="zh-CN" altLang="en-US" sz="2400" b="1" dirty="0" smtClean="0">
                <a:latin typeface="Calibri" pitchFamily="34" charset="0"/>
              </a:rPr>
              <a:t>单元测试：订购桶装水</a:t>
            </a:r>
            <a:endParaRPr lang="zh-CN" altLang="en-US" sz="2400" b="1" dirty="0">
              <a:latin typeface="Calibri" pitchFamily="34" charset="0"/>
            </a:endParaRPr>
          </a:p>
        </p:txBody>
      </p:sp>
      <p:sp>
        <p:nvSpPr>
          <p:cNvPr id="12291"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endParaRPr lang="zh-CN" altLang="en-US" sz="1800">
              <a:latin typeface="Calibri" pitchFamily="34" charset="0"/>
            </a:endParaRPr>
          </a:p>
        </p:txBody>
      </p:sp>
      <p:graphicFrame>
        <p:nvGraphicFramePr>
          <p:cNvPr id="2" name="表格 1"/>
          <p:cNvGraphicFramePr>
            <a:graphicFrameLocks noGrp="1"/>
          </p:cNvGraphicFramePr>
          <p:nvPr>
            <p:extLst>
              <p:ext uri="{D42A27DB-BD31-4B8C-83A1-F6EECF244321}">
                <p14:modId xmlns:p14="http://schemas.microsoft.com/office/powerpoint/2010/main" val="2910516318"/>
              </p:ext>
            </p:extLst>
          </p:nvPr>
        </p:nvGraphicFramePr>
        <p:xfrm>
          <a:off x="4553528" y="1661534"/>
          <a:ext cx="7287491" cy="1613456"/>
        </p:xfrm>
        <a:graphic>
          <a:graphicData uri="http://schemas.openxmlformats.org/drawingml/2006/table">
            <a:tbl>
              <a:tblPr firstRow="1" firstCol="1" bandRow="1">
                <a:tableStyleId>{5C22544A-7EE6-4342-B048-85BDC9FD1C3A}</a:tableStyleId>
              </a:tblPr>
              <a:tblGrid>
                <a:gridCol w="785091">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2253672">
                  <a:extLst>
                    <a:ext uri="{9D8B030D-6E8A-4147-A177-3AD203B41FA5}">
                      <a16:colId xmlns:a16="http://schemas.microsoft.com/office/drawing/2014/main" val="20003"/>
                    </a:ext>
                  </a:extLst>
                </a:gridCol>
                <a:gridCol w="3232728">
                  <a:extLst>
                    <a:ext uri="{9D8B030D-6E8A-4147-A177-3AD203B41FA5}">
                      <a16:colId xmlns:a16="http://schemas.microsoft.com/office/drawing/2014/main" val="20006"/>
                    </a:ext>
                  </a:extLst>
                </a:gridCol>
              </a:tblGrid>
              <a:tr h="358524">
                <a:tc>
                  <a:txBody>
                    <a:bodyPr/>
                    <a:lstStyle/>
                    <a:p>
                      <a:pPr algn="l">
                        <a:spcAft>
                          <a:spcPts val="0"/>
                        </a:spcAft>
                      </a:pPr>
                      <a:r>
                        <a:rPr lang="zh-CN" sz="1200" kern="100" dirty="0">
                          <a:effectLst/>
                        </a:rPr>
                        <a:t>测试模块</a:t>
                      </a:r>
                      <a:endParaRPr lang="zh-CN" sz="1200" kern="100" dirty="0">
                        <a:effectLst/>
                        <a:latin typeface="Times New Roman"/>
                        <a:ea typeface="宋体"/>
                      </a:endParaRPr>
                    </a:p>
                  </a:txBody>
                  <a:tcPr marL="25410" marR="25410" marT="0" marB="0"/>
                </a:tc>
                <a:tc>
                  <a:txBody>
                    <a:bodyPr/>
                    <a:lstStyle/>
                    <a:p>
                      <a:pPr algn="l">
                        <a:spcAft>
                          <a:spcPts val="0"/>
                        </a:spcAft>
                      </a:pPr>
                      <a:r>
                        <a:rPr lang="zh-CN" sz="1200" kern="100">
                          <a:effectLst/>
                        </a:rPr>
                        <a:t>测试编号</a:t>
                      </a:r>
                      <a:endParaRPr lang="zh-CN" sz="1200" kern="100">
                        <a:effectLst/>
                        <a:latin typeface="Times New Roman"/>
                        <a:ea typeface="宋体"/>
                      </a:endParaRPr>
                    </a:p>
                  </a:txBody>
                  <a:tcPr marL="25410" marR="25410" marT="0" marB="0" anchor="ctr"/>
                </a:tc>
                <a:tc>
                  <a:txBody>
                    <a:bodyPr/>
                    <a:lstStyle/>
                    <a:p>
                      <a:pPr algn="ctr">
                        <a:lnSpc>
                          <a:spcPct val="150000"/>
                        </a:lnSpc>
                        <a:spcAft>
                          <a:spcPts val="0"/>
                        </a:spcAft>
                      </a:pPr>
                      <a:r>
                        <a:rPr lang="zh-CN" sz="1200" kern="100" dirty="0">
                          <a:effectLst/>
                        </a:rPr>
                        <a:t>考察规则</a:t>
                      </a:r>
                      <a:endParaRPr lang="zh-CN" sz="1200" kern="100" dirty="0">
                        <a:effectLst/>
                        <a:latin typeface="Times New Roman"/>
                        <a:ea typeface="宋体"/>
                      </a:endParaRPr>
                    </a:p>
                  </a:txBody>
                  <a:tcPr marL="25410" marR="25410" marT="0" marB="0"/>
                </a:tc>
                <a:tc>
                  <a:txBody>
                    <a:bodyPr/>
                    <a:lstStyle/>
                    <a:p>
                      <a:pPr algn="just">
                        <a:spcAft>
                          <a:spcPts val="0"/>
                        </a:spcAft>
                      </a:pPr>
                      <a:r>
                        <a:rPr lang="zh-CN" sz="1200" kern="100" dirty="0">
                          <a:effectLst/>
                        </a:rPr>
                        <a:t>实际输出</a:t>
                      </a:r>
                      <a:endParaRPr lang="zh-CN" sz="1200" kern="100" dirty="0">
                        <a:effectLst/>
                        <a:latin typeface="Times New Roman"/>
                        <a:ea typeface="宋体"/>
                      </a:endParaRPr>
                    </a:p>
                  </a:txBody>
                  <a:tcPr marL="25410" marR="25410" marT="0" marB="0" anchor="ctr"/>
                </a:tc>
                <a:extLst>
                  <a:ext uri="{0D108BD9-81ED-4DB2-BD59-A6C34878D82A}">
                    <a16:rowId xmlns:a16="http://schemas.microsoft.com/office/drawing/2014/main" val="10000"/>
                  </a:ext>
                </a:extLst>
              </a:tr>
              <a:tr h="627466">
                <a:tc>
                  <a:txBody>
                    <a:bodyPr/>
                    <a:lstStyle/>
                    <a:p>
                      <a:pPr algn="just">
                        <a:spcAft>
                          <a:spcPts val="0"/>
                        </a:spcAft>
                      </a:pPr>
                      <a:r>
                        <a:rPr lang="zh-CN" sz="1200" kern="100" dirty="0">
                          <a:effectLst/>
                        </a:rPr>
                        <a:t>登陆模块</a:t>
                      </a:r>
                      <a:endParaRPr lang="zh-CN" sz="1200" kern="100" dirty="0">
                        <a:effectLst/>
                        <a:latin typeface="Times New Roman"/>
                        <a:ea typeface="宋体"/>
                      </a:endParaRPr>
                    </a:p>
                  </a:txBody>
                  <a:tcPr marL="25410" marR="25410" marT="0" marB="0"/>
                </a:tc>
                <a:tc>
                  <a:txBody>
                    <a:bodyPr/>
                    <a:lstStyle/>
                    <a:p>
                      <a:pPr algn="just">
                        <a:spcAft>
                          <a:spcPts val="0"/>
                        </a:spcAft>
                      </a:pPr>
                      <a:r>
                        <a:rPr lang="en-US" sz="1400" kern="100" dirty="0">
                          <a:effectLst/>
                        </a:rPr>
                        <a:t>1.1</a:t>
                      </a:r>
                      <a:endParaRPr lang="zh-CN" sz="1400" kern="100" dirty="0">
                        <a:effectLst/>
                        <a:latin typeface="Times New Roman"/>
                        <a:ea typeface="宋体"/>
                      </a:endParaRPr>
                    </a:p>
                  </a:txBody>
                  <a:tcPr marL="25410" marR="25410" marT="0" marB="0"/>
                </a:tc>
                <a:tc>
                  <a:txBody>
                    <a:bodyPr/>
                    <a:lstStyle/>
                    <a:p>
                      <a:pPr algn="just">
                        <a:spcAft>
                          <a:spcPts val="0"/>
                        </a:spcAft>
                      </a:pPr>
                      <a:r>
                        <a:rPr lang="zh-CN" altLang="en-US" sz="1400" kern="100" dirty="0" smtClean="0">
                          <a:effectLst/>
                        </a:rPr>
                        <a:t>未输入订购数量或订购数量有误</a:t>
                      </a:r>
                      <a:r>
                        <a:rPr lang="en-US" sz="1400" kern="100" dirty="0">
                          <a:effectLst/>
                        </a:rPr>
                        <a:t> </a:t>
                      </a:r>
                      <a:endParaRPr lang="zh-CN" sz="1400" kern="100" dirty="0">
                        <a:effectLst/>
                        <a:latin typeface="Times New Roman"/>
                        <a:ea typeface="宋体"/>
                      </a:endParaRPr>
                    </a:p>
                  </a:txBody>
                  <a:tcPr marL="25410" marR="25410" marT="0" marB="0"/>
                </a:tc>
                <a:tc>
                  <a:txBody>
                    <a:bodyPr/>
                    <a:lstStyle/>
                    <a:p>
                      <a:pPr algn="just">
                        <a:spcAft>
                          <a:spcPts val="0"/>
                        </a:spcAft>
                      </a:pPr>
                      <a:r>
                        <a:rPr lang="zh-CN" altLang="en-US" sz="1400" kern="100" dirty="0" smtClean="0">
                          <a:effectLst/>
                        </a:rPr>
                        <a:t>订单信息有误</a:t>
                      </a:r>
                      <a:endParaRPr lang="zh-CN" sz="1400" kern="100" dirty="0">
                        <a:effectLst/>
                      </a:endParaRPr>
                    </a:p>
                  </a:txBody>
                  <a:tcPr marL="25410" marR="25410" marT="0" marB="0"/>
                </a:tc>
                <a:extLst>
                  <a:ext uri="{0D108BD9-81ED-4DB2-BD59-A6C34878D82A}">
                    <a16:rowId xmlns:a16="http://schemas.microsoft.com/office/drawing/2014/main" val="10001"/>
                  </a:ext>
                </a:extLst>
              </a:tr>
              <a:tr h="627466">
                <a:tc>
                  <a:txBody>
                    <a:bodyPr/>
                    <a:lstStyle/>
                    <a:p>
                      <a:pPr algn="just">
                        <a:spcAft>
                          <a:spcPts val="0"/>
                        </a:spcAft>
                      </a:pPr>
                      <a:r>
                        <a:rPr lang="en-US" sz="1200" kern="100" dirty="0">
                          <a:effectLst/>
                        </a:rPr>
                        <a:t> </a:t>
                      </a:r>
                      <a:endParaRPr lang="zh-CN" sz="1200" kern="100" dirty="0">
                        <a:effectLst/>
                        <a:latin typeface="Times New Roman"/>
                        <a:ea typeface="宋体"/>
                      </a:endParaRPr>
                    </a:p>
                  </a:txBody>
                  <a:tcPr marL="25410" marR="2541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1400" kern="100" dirty="0" smtClean="0">
                          <a:effectLst/>
                        </a:rPr>
                        <a:t>1.2</a:t>
                      </a:r>
                      <a:endParaRPr lang="zh-CN" altLang="zh-CN" sz="1400" kern="100" dirty="0" smtClean="0">
                        <a:effectLst/>
                        <a:latin typeface="Times New Roman"/>
                        <a:ea typeface="+mn-ea"/>
                      </a:endParaRPr>
                    </a:p>
                  </a:txBody>
                  <a:tcPr marL="25410" marR="25410" marT="0" marB="0"/>
                </a:tc>
                <a:tc>
                  <a:txBody>
                    <a:bodyPr/>
                    <a:lstStyle/>
                    <a:p>
                      <a:pPr algn="just">
                        <a:spcAft>
                          <a:spcPts val="0"/>
                        </a:spcAft>
                      </a:pPr>
                      <a:r>
                        <a:rPr lang="zh-CN" altLang="en-US" sz="1400" kern="100" dirty="0" smtClean="0">
                          <a:effectLst/>
                          <a:latin typeface="Times New Roman"/>
                          <a:ea typeface="宋体"/>
                        </a:rPr>
                        <a:t>订购数量正确</a:t>
                      </a:r>
                      <a:endParaRPr lang="zh-CN" sz="1400" kern="100" dirty="0">
                        <a:effectLst/>
                        <a:latin typeface="Times New Roman"/>
                        <a:ea typeface="宋体"/>
                      </a:endParaRPr>
                    </a:p>
                  </a:txBody>
                  <a:tcPr marL="25410" marR="2541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sz="1400" kern="100" dirty="0" smtClean="0">
                          <a:effectLst/>
                        </a:rPr>
                        <a:t>（跳出支付接口）</a:t>
                      </a:r>
                      <a:endParaRPr lang="zh-CN" sz="1400" kern="100" dirty="0">
                        <a:effectLst/>
                      </a:endParaRPr>
                    </a:p>
                  </a:txBody>
                  <a:tcPr marL="25410" marR="25410" marT="0" marB="0"/>
                </a:tc>
                <a:extLst>
                  <a:ext uri="{0D108BD9-81ED-4DB2-BD59-A6C34878D82A}">
                    <a16:rowId xmlns:a16="http://schemas.microsoft.com/office/drawing/2014/main" val="10002"/>
                  </a:ext>
                </a:extLst>
              </a:tr>
            </a:tbl>
          </a:graphicData>
        </a:graphic>
      </p:graphicFrame>
      <p:pic>
        <p:nvPicPr>
          <p:cNvPr id="3" name="图片 2"/>
          <p:cNvPicPr>
            <a:picLocks noChangeAspect="1"/>
          </p:cNvPicPr>
          <p:nvPr/>
        </p:nvPicPr>
        <p:blipFill>
          <a:blip r:embed="rId2"/>
          <a:stretch>
            <a:fillRect/>
          </a:stretch>
        </p:blipFill>
        <p:spPr>
          <a:xfrm>
            <a:off x="815867" y="830262"/>
            <a:ext cx="3007989" cy="5360101"/>
          </a:xfrm>
          <a:prstGeom prst="rect">
            <a:avLst/>
          </a:prstGeom>
        </p:spPr>
      </p:pic>
    </p:spTree>
    <p:extLst>
      <p:ext uri="{BB962C8B-B14F-4D97-AF65-F5344CB8AC3E}">
        <p14:creationId xmlns:p14="http://schemas.microsoft.com/office/powerpoint/2010/main" val="2814396398"/>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3"/>
          <p:cNvSpPr txBox="1">
            <a:spLocks noChangeArrowheads="1"/>
          </p:cNvSpPr>
          <p:nvPr/>
        </p:nvSpPr>
        <p:spPr bwMode="auto">
          <a:xfrm>
            <a:off x="363538" y="376383"/>
            <a:ext cx="109267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None/>
            </a:pPr>
            <a:r>
              <a:rPr lang="en-US" altLang="zh-CN" sz="2400" b="1" dirty="0" smtClean="0">
                <a:latin typeface="Calibri" pitchFamily="34" charset="0"/>
              </a:rPr>
              <a:t>Part5 </a:t>
            </a:r>
            <a:r>
              <a:rPr lang="zh-CN" altLang="en-US" sz="2400" b="1" dirty="0" smtClean="0">
                <a:latin typeface="Calibri" pitchFamily="34" charset="0"/>
              </a:rPr>
              <a:t>集成测试</a:t>
            </a:r>
            <a:endParaRPr lang="zh-CN" altLang="en-US" sz="2400" b="1" dirty="0">
              <a:latin typeface="Calibri" pitchFamily="34" charset="0"/>
            </a:endParaRPr>
          </a:p>
        </p:txBody>
      </p:sp>
      <p:sp>
        <p:nvSpPr>
          <p:cNvPr id="12291"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endParaRPr lang="zh-CN" altLang="en-US" sz="1800">
              <a:latin typeface="Calibri" pitchFamily="34" charset="0"/>
            </a:endParaRPr>
          </a:p>
        </p:txBody>
      </p:sp>
      <p:sp>
        <p:nvSpPr>
          <p:cNvPr id="2" name="TextBox 1"/>
          <p:cNvSpPr txBox="1"/>
          <p:nvPr/>
        </p:nvSpPr>
        <p:spPr>
          <a:xfrm>
            <a:off x="2798928" y="923396"/>
            <a:ext cx="5831840" cy="369332"/>
          </a:xfrm>
          <a:prstGeom prst="rect">
            <a:avLst/>
          </a:prstGeom>
          <a:noFill/>
        </p:spPr>
        <p:txBody>
          <a:bodyPr wrap="square" rtlCol="0">
            <a:spAutoFit/>
          </a:bodyPr>
          <a:lstStyle/>
          <a:p>
            <a:r>
              <a:rPr lang="zh-CN" altLang="en-US" b="1" dirty="0"/>
              <a:t>学生端订购桶装水和宿管端查看订购桶装水信息</a:t>
            </a:r>
          </a:p>
        </p:txBody>
      </p:sp>
      <p:pic>
        <p:nvPicPr>
          <p:cNvPr id="1026" name="图片 2"/>
          <p:cNvPicPr>
            <a:picLocks noChangeAspect="1" noChangeArrowheads="1"/>
          </p:cNvPicPr>
          <p:nvPr/>
        </p:nvPicPr>
        <p:blipFill>
          <a:blip r:embed="rId2">
            <a:extLst>
              <a:ext uri="{28A0092B-C50C-407E-A947-70E740481C1C}">
                <a14:useLocalDpi xmlns:a14="http://schemas.microsoft.com/office/drawing/2010/main" val="0"/>
              </a:ext>
            </a:extLst>
          </a:blip>
          <a:srcRect l="4340" t="2295" r="7170" b="6339"/>
          <a:stretch>
            <a:fillRect/>
          </a:stretch>
        </p:blipFill>
        <p:spPr bwMode="auto">
          <a:xfrm>
            <a:off x="2600960" y="1452563"/>
            <a:ext cx="2682240" cy="478120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78406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 name="TextBox 6"/>
          <p:cNvSpPr txBox="1"/>
          <p:nvPr/>
        </p:nvSpPr>
        <p:spPr>
          <a:xfrm>
            <a:off x="1933247" y="1981200"/>
            <a:ext cx="461665" cy="1757680"/>
          </a:xfrm>
          <a:prstGeom prst="rect">
            <a:avLst/>
          </a:prstGeom>
          <a:noFill/>
        </p:spPr>
        <p:txBody>
          <a:bodyPr vert="eaVert" wrap="square" rtlCol="0">
            <a:spAutoFit/>
          </a:bodyPr>
          <a:lstStyle/>
          <a:p>
            <a:r>
              <a:rPr lang="zh-CN" altLang="en-US" b="1" dirty="0" smtClean="0"/>
              <a:t>学生端</a:t>
            </a:r>
            <a:endParaRPr lang="zh-CN" altLang="en-US" b="1" dirty="0"/>
          </a:p>
        </p:txBody>
      </p:sp>
      <p:sp>
        <p:nvSpPr>
          <p:cNvPr id="12" name="TextBox 11"/>
          <p:cNvSpPr txBox="1"/>
          <p:nvPr/>
        </p:nvSpPr>
        <p:spPr>
          <a:xfrm>
            <a:off x="9921855" y="2001520"/>
            <a:ext cx="461665" cy="1757680"/>
          </a:xfrm>
          <a:prstGeom prst="rect">
            <a:avLst/>
          </a:prstGeom>
          <a:noFill/>
        </p:spPr>
        <p:txBody>
          <a:bodyPr vert="eaVert" wrap="square" rtlCol="0">
            <a:spAutoFit/>
          </a:bodyPr>
          <a:lstStyle/>
          <a:p>
            <a:r>
              <a:rPr lang="zh-CN" altLang="en-US" b="1" dirty="0" smtClean="0"/>
              <a:t>宿管端</a:t>
            </a:r>
            <a:endParaRPr lang="zh-CN" altLang="en-US" b="1" dirty="0"/>
          </a:p>
        </p:txBody>
      </p:sp>
      <p:pic>
        <p:nvPicPr>
          <p:cNvPr id="3" name="图片 2"/>
          <p:cNvPicPr>
            <a:picLocks noChangeAspect="1"/>
          </p:cNvPicPr>
          <p:nvPr/>
        </p:nvPicPr>
        <p:blipFill>
          <a:blip r:embed="rId3"/>
          <a:stretch>
            <a:fillRect/>
          </a:stretch>
        </p:blipFill>
        <p:spPr>
          <a:xfrm>
            <a:off x="7033567" y="1420588"/>
            <a:ext cx="2706519" cy="4833556"/>
          </a:xfrm>
          <a:prstGeom prst="rect">
            <a:avLst/>
          </a:prstGeom>
        </p:spPr>
      </p:pic>
    </p:spTree>
    <p:extLst>
      <p:ext uri="{BB962C8B-B14F-4D97-AF65-F5344CB8AC3E}">
        <p14:creationId xmlns:p14="http://schemas.microsoft.com/office/powerpoint/2010/main" val="780218043"/>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3"/>
          <p:cNvSpPr txBox="1">
            <a:spLocks noChangeArrowheads="1"/>
          </p:cNvSpPr>
          <p:nvPr/>
        </p:nvSpPr>
        <p:spPr bwMode="auto">
          <a:xfrm>
            <a:off x="363538" y="376383"/>
            <a:ext cx="109267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None/>
            </a:pPr>
            <a:r>
              <a:rPr lang="en-US" altLang="zh-CN" sz="2400" b="1" dirty="0" smtClean="0">
                <a:latin typeface="Calibri" pitchFamily="34" charset="0"/>
              </a:rPr>
              <a:t>Part5 </a:t>
            </a:r>
            <a:r>
              <a:rPr lang="zh-CN" altLang="en-US" sz="2400" b="1" dirty="0" smtClean="0">
                <a:latin typeface="Calibri" pitchFamily="34" charset="0"/>
              </a:rPr>
              <a:t>集成测试</a:t>
            </a:r>
            <a:endParaRPr lang="zh-CN" altLang="en-US" sz="2400" b="1" dirty="0">
              <a:latin typeface="Calibri" pitchFamily="34" charset="0"/>
            </a:endParaRPr>
          </a:p>
        </p:txBody>
      </p:sp>
      <p:sp>
        <p:nvSpPr>
          <p:cNvPr id="12291"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endParaRPr lang="zh-CN" altLang="en-US" sz="1800">
              <a:latin typeface="Calibri" pitchFamily="34" charset="0"/>
            </a:endParaRPr>
          </a:p>
        </p:txBody>
      </p:sp>
      <p:sp>
        <p:nvSpPr>
          <p:cNvPr id="2" name="TextBox 1"/>
          <p:cNvSpPr txBox="1"/>
          <p:nvPr/>
        </p:nvSpPr>
        <p:spPr>
          <a:xfrm>
            <a:off x="2394911" y="923396"/>
            <a:ext cx="7526943" cy="369332"/>
          </a:xfrm>
          <a:prstGeom prst="rect">
            <a:avLst/>
          </a:prstGeom>
          <a:noFill/>
        </p:spPr>
        <p:txBody>
          <a:bodyPr wrap="square" rtlCol="0">
            <a:spAutoFit/>
          </a:bodyPr>
          <a:lstStyle/>
          <a:p>
            <a:r>
              <a:rPr lang="zh-CN" altLang="zh-CN" b="1" dirty="0"/>
              <a:t>学生端查询水电费与宿管端查看水电费缴纳情况以及水电费单的增删改</a:t>
            </a:r>
            <a:endParaRPr lang="zh-CN" altLang="en-US" b="1" dirty="0"/>
          </a:p>
        </p:txBody>
      </p:sp>
      <p:sp>
        <p:nvSpPr>
          <p:cNvPr id="5"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78406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 name="TextBox 6"/>
          <p:cNvSpPr txBox="1"/>
          <p:nvPr/>
        </p:nvSpPr>
        <p:spPr>
          <a:xfrm>
            <a:off x="1933247" y="1981200"/>
            <a:ext cx="461665" cy="1757680"/>
          </a:xfrm>
          <a:prstGeom prst="rect">
            <a:avLst/>
          </a:prstGeom>
          <a:noFill/>
        </p:spPr>
        <p:txBody>
          <a:bodyPr vert="eaVert" wrap="square" rtlCol="0">
            <a:spAutoFit/>
          </a:bodyPr>
          <a:lstStyle/>
          <a:p>
            <a:r>
              <a:rPr lang="zh-CN" altLang="en-US" b="1" dirty="0" smtClean="0"/>
              <a:t>学生端</a:t>
            </a:r>
            <a:endParaRPr lang="zh-CN" altLang="en-US" b="1" dirty="0"/>
          </a:p>
        </p:txBody>
      </p:sp>
      <p:sp>
        <p:nvSpPr>
          <p:cNvPr id="12" name="TextBox 11"/>
          <p:cNvSpPr txBox="1"/>
          <p:nvPr/>
        </p:nvSpPr>
        <p:spPr>
          <a:xfrm>
            <a:off x="9921855" y="2001520"/>
            <a:ext cx="461665" cy="1757680"/>
          </a:xfrm>
          <a:prstGeom prst="rect">
            <a:avLst/>
          </a:prstGeom>
          <a:noFill/>
        </p:spPr>
        <p:txBody>
          <a:bodyPr vert="eaVert" wrap="square" rtlCol="0">
            <a:spAutoFit/>
          </a:bodyPr>
          <a:lstStyle/>
          <a:p>
            <a:r>
              <a:rPr lang="zh-CN" altLang="en-US" b="1" dirty="0" smtClean="0"/>
              <a:t>宿管端</a:t>
            </a:r>
            <a:endParaRPr lang="zh-CN" altLang="en-US" b="1" dirty="0"/>
          </a:p>
        </p:txBody>
      </p:sp>
      <p:pic>
        <p:nvPicPr>
          <p:cNvPr id="4098" name="图片 5"/>
          <p:cNvPicPr>
            <a:picLocks noChangeAspect="1" noChangeArrowheads="1"/>
          </p:cNvPicPr>
          <p:nvPr/>
        </p:nvPicPr>
        <p:blipFill>
          <a:blip r:embed="rId2">
            <a:extLst>
              <a:ext uri="{28A0092B-C50C-407E-A947-70E740481C1C}">
                <a14:useLocalDpi xmlns:a14="http://schemas.microsoft.com/office/drawing/2010/main" val="0"/>
              </a:ext>
            </a:extLst>
          </a:blip>
          <a:srcRect l="5586" t="2853" r="7077" b="5818"/>
          <a:stretch>
            <a:fillRect/>
          </a:stretch>
        </p:blipFill>
        <p:spPr bwMode="auto">
          <a:xfrm>
            <a:off x="2600960" y="1452563"/>
            <a:ext cx="2733040" cy="484645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4"/>
          <p:cNvSpPr>
            <a:spLocks noChangeArrowheads="1"/>
          </p:cNvSpPr>
          <p:nvPr/>
        </p:nvSpPr>
        <p:spPr bwMode="auto">
          <a:xfrm>
            <a:off x="0" y="78184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pic>
        <p:nvPicPr>
          <p:cNvPr id="4" name="图片 3"/>
          <p:cNvPicPr>
            <a:picLocks noChangeAspect="1"/>
          </p:cNvPicPr>
          <p:nvPr/>
        </p:nvPicPr>
        <p:blipFill>
          <a:blip r:embed="rId3"/>
          <a:stretch>
            <a:fillRect/>
          </a:stretch>
        </p:blipFill>
        <p:spPr>
          <a:xfrm>
            <a:off x="7030166" y="1452563"/>
            <a:ext cx="2709919" cy="4846454"/>
          </a:xfrm>
          <a:prstGeom prst="rect">
            <a:avLst/>
          </a:prstGeom>
        </p:spPr>
      </p:pic>
    </p:spTree>
    <p:extLst>
      <p:ext uri="{BB962C8B-B14F-4D97-AF65-F5344CB8AC3E}">
        <p14:creationId xmlns:p14="http://schemas.microsoft.com/office/powerpoint/2010/main" val="1539536352"/>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3"/>
          <p:cNvSpPr txBox="1">
            <a:spLocks noChangeArrowheads="1"/>
          </p:cNvSpPr>
          <p:nvPr/>
        </p:nvSpPr>
        <p:spPr bwMode="auto">
          <a:xfrm>
            <a:off x="363538" y="376383"/>
            <a:ext cx="109267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None/>
            </a:pPr>
            <a:r>
              <a:rPr lang="en-US" altLang="zh-CN" sz="2400" b="1" dirty="0" smtClean="0">
                <a:latin typeface="Calibri" pitchFamily="34" charset="0"/>
              </a:rPr>
              <a:t>Part5 </a:t>
            </a:r>
            <a:r>
              <a:rPr lang="zh-CN" altLang="en-US" sz="2400" b="1" dirty="0" smtClean="0">
                <a:latin typeface="Calibri" pitchFamily="34" charset="0"/>
              </a:rPr>
              <a:t>集成测试</a:t>
            </a:r>
            <a:endParaRPr lang="zh-CN" altLang="en-US" sz="2400" b="1" dirty="0">
              <a:latin typeface="Calibri" pitchFamily="34" charset="0"/>
            </a:endParaRPr>
          </a:p>
        </p:txBody>
      </p:sp>
      <p:sp>
        <p:nvSpPr>
          <p:cNvPr id="12291"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endParaRPr lang="zh-CN" altLang="en-US" sz="1800">
              <a:latin typeface="Calibri" pitchFamily="34" charset="0"/>
            </a:endParaRPr>
          </a:p>
        </p:txBody>
      </p:sp>
      <p:sp>
        <p:nvSpPr>
          <p:cNvPr id="2" name="TextBox 1"/>
          <p:cNvSpPr txBox="1"/>
          <p:nvPr/>
        </p:nvSpPr>
        <p:spPr>
          <a:xfrm>
            <a:off x="2798928" y="923396"/>
            <a:ext cx="5831840" cy="369332"/>
          </a:xfrm>
          <a:prstGeom prst="rect">
            <a:avLst/>
          </a:prstGeom>
          <a:noFill/>
        </p:spPr>
        <p:txBody>
          <a:bodyPr wrap="square" rtlCol="0">
            <a:spAutoFit/>
          </a:bodyPr>
          <a:lstStyle/>
          <a:p>
            <a:r>
              <a:rPr lang="zh-CN" altLang="en-US" b="1" dirty="0"/>
              <a:t>学生端寝室报修与宿管端查看寝室报修信息</a:t>
            </a:r>
          </a:p>
        </p:txBody>
      </p:sp>
      <p:sp>
        <p:nvSpPr>
          <p:cNvPr id="5"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78406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 name="TextBox 6"/>
          <p:cNvSpPr txBox="1"/>
          <p:nvPr/>
        </p:nvSpPr>
        <p:spPr>
          <a:xfrm>
            <a:off x="1933247" y="1981200"/>
            <a:ext cx="461665" cy="1757680"/>
          </a:xfrm>
          <a:prstGeom prst="rect">
            <a:avLst/>
          </a:prstGeom>
          <a:noFill/>
        </p:spPr>
        <p:txBody>
          <a:bodyPr vert="eaVert" wrap="square" rtlCol="0">
            <a:spAutoFit/>
          </a:bodyPr>
          <a:lstStyle/>
          <a:p>
            <a:r>
              <a:rPr lang="zh-CN" altLang="en-US" b="1" dirty="0" smtClean="0"/>
              <a:t>学生端</a:t>
            </a:r>
            <a:endParaRPr lang="zh-CN" altLang="en-US" b="1" dirty="0"/>
          </a:p>
        </p:txBody>
      </p:sp>
      <p:sp>
        <p:nvSpPr>
          <p:cNvPr id="12" name="TextBox 11"/>
          <p:cNvSpPr txBox="1"/>
          <p:nvPr/>
        </p:nvSpPr>
        <p:spPr>
          <a:xfrm>
            <a:off x="9921855" y="2001520"/>
            <a:ext cx="461665" cy="1757680"/>
          </a:xfrm>
          <a:prstGeom prst="rect">
            <a:avLst/>
          </a:prstGeom>
          <a:noFill/>
        </p:spPr>
        <p:txBody>
          <a:bodyPr vert="eaVert" wrap="square" rtlCol="0">
            <a:spAutoFit/>
          </a:bodyPr>
          <a:lstStyle/>
          <a:p>
            <a:r>
              <a:rPr lang="zh-CN" altLang="en-US" b="1" dirty="0" smtClean="0"/>
              <a:t>宿管端</a:t>
            </a:r>
            <a:endParaRPr lang="zh-CN" altLang="en-US" b="1" dirty="0"/>
          </a:p>
        </p:txBody>
      </p:sp>
      <p:pic>
        <p:nvPicPr>
          <p:cNvPr id="3074" name="图片 6"/>
          <p:cNvPicPr>
            <a:picLocks noChangeAspect="1" noChangeArrowheads="1"/>
          </p:cNvPicPr>
          <p:nvPr/>
        </p:nvPicPr>
        <p:blipFill>
          <a:blip r:embed="rId2">
            <a:extLst>
              <a:ext uri="{28A0092B-C50C-407E-A947-70E740481C1C}">
                <a14:useLocalDpi xmlns:a14="http://schemas.microsoft.com/office/drawing/2010/main" val="0"/>
              </a:ext>
            </a:extLst>
          </a:blip>
          <a:srcRect l="9358" t="1274" r="4221" b="10252"/>
          <a:stretch>
            <a:fillRect/>
          </a:stretch>
        </p:blipFill>
        <p:spPr bwMode="auto">
          <a:xfrm>
            <a:off x="2600960" y="1452563"/>
            <a:ext cx="2723795" cy="481041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4"/>
          <p:cNvSpPr>
            <a:spLocks noChangeArrowheads="1"/>
          </p:cNvSpPr>
          <p:nvPr/>
        </p:nvSpPr>
        <p:spPr bwMode="auto">
          <a:xfrm>
            <a:off x="0" y="770413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pic>
        <p:nvPicPr>
          <p:cNvPr id="4" name="图片 3"/>
          <p:cNvPicPr>
            <a:picLocks noChangeAspect="1"/>
          </p:cNvPicPr>
          <p:nvPr/>
        </p:nvPicPr>
        <p:blipFill>
          <a:blip r:embed="rId3"/>
          <a:stretch>
            <a:fillRect/>
          </a:stretch>
        </p:blipFill>
        <p:spPr>
          <a:xfrm>
            <a:off x="6812348" y="1459952"/>
            <a:ext cx="2726360" cy="4810419"/>
          </a:xfrm>
          <a:prstGeom prst="rect">
            <a:avLst/>
          </a:prstGeom>
        </p:spPr>
      </p:pic>
    </p:spTree>
    <p:extLst>
      <p:ext uri="{BB962C8B-B14F-4D97-AF65-F5344CB8AC3E}">
        <p14:creationId xmlns:p14="http://schemas.microsoft.com/office/powerpoint/2010/main" val="1946041027"/>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3"/>
          <p:cNvSpPr txBox="1">
            <a:spLocks noChangeArrowheads="1"/>
          </p:cNvSpPr>
          <p:nvPr/>
        </p:nvSpPr>
        <p:spPr bwMode="auto">
          <a:xfrm>
            <a:off x="363538" y="351129"/>
            <a:ext cx="109267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None/>
            </a:pPr>
            <a:r>
              <a:rPr lang="en-US" altLang="zh-CN" sz="2400" b="1" dirty="0" smtClean="0">
                <a:latin typeface="Calibri" pitchFamily="34" charset="0"/>
              </a:rPr>
              <a:t>Part5 </a:t>
            </a:r>
            <a:r>
              <a:rPr lang="zh-CN" altLang="en-US" sz="2400" b="1" dirty="0" smtClean="0">
                <a:latin typeface="Calibri" pitchFamily="34" charset="0"/>
              </a:rPr>
              <a:t>集成测试</a:t>
            </a:r>
            <a:endParaRPr lang="zh-CN" altLang="en-US" sz="2400" b="1" dirty="0">
              <a:latin typeface="Calibri" pitchFamily="34" charset="0"/>
            </a:endParaRPr>
          </a:p>
        </p:txBody>
      </p:sp>
      <p:sp>
        <p:nvSpPr>
          <p:cNvPr id="12291"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endParaRPr lang="zh-CN" altLang="en-US" sz="1800">
              <a:latin typeface="Calibri" pitchFamily="34" charset="0"/>
            </a:endParaRPr>
          </a:p>
        </p:txBody>
      </p:sp>
      <p:sp>
        <p:nvSpPr>
          <p:cNvPr id="4" name="TextBox 3"/>
          <p:cNvSpPr txBox="1"/>
          <p:nvPr/>
        </p:nvSpPr>
        <p:spPr>
          <a:xfrm>
            <a:off x="9022078" y="5261343"/>
            <a:ext cx="3169922" cy="1200329"/>
          </a:xfrm>
          <a:prstGeom prst="rect">
            <a:avLst/>
          </a:prstGeom>
          <a:noFill/>
        </p:spPr>
        <p:txBody>
          <a:bodyPr wrap="square" rtlCol="0">
            <a:spAutoFit/>
          </a:bodyPr>
          <a:lstStyle/>
          <a:p>
            <a:pPr algn="ctr"/>
            <a:r>
              <a:rPr lang="zh-CN" altLang="en-US" dirty="0" smtClean="0"/>
              <a:t>测试环境 </a:t>
            </a:r>
          </a:p>
          <a:p>
            <a:pPr algn="ctr"/>
            <a:r>
              <a:rPr lang="en-US" altLang="zh-CN" dirty="0" smtClean="0"/>
              <a:t>1.</a:t>
            </a:r>
            <a:r>
              <a:rPr lang="zh-CN" altLang="en-US" dirty="0" smtClean="0"/>
              <a:t>微信</a:t>
            </a:r>
            <a:r>
              <a:rPr lang="en-US" altLang="zh-CN" dirty="0" smtClean="0"/>
              <a:t>Web</a:t>
            </a:r>
            <a:r>
              <a:rPr lang="zh-CN" altLang="en-US" dirty="0" smtClean="0"/>
              <a:t>开放者工具</a:t>
            </a:r>
          </a:p>
          <a:p>
            <a:pPr algn="ctr"/>
            <a:r>
              <a:rPr lang="en-US" altLang="zh-CN" dirty="0" smtClean="0"/>
              <a:t>2.iPhone6s </a:t>
            </a:r>
            <a:r>
              <a:rPr lang="zh-CN" altLang="en-US" dirty="0" smtClean="0"/>
              <a:t>，</a:t>
            </a:r>
            <a:r>
              <a:rPr lang="en-US" altLang="zh-CN" dirty="0" smtClean="0"/>
              <a:t>iPhone8 </a:t>
            </a:r>
            <a:r>
              <a:rPr lang="zh-CN" altLang="en-US" dirty="0" smtClean="0"/>
              <a:t>，</a:t>
            </a:r>
            <a:r>
              <a:rPr lang="en-US" altLang="zh-CN" dirty="0" smtClean="0"/>
              <a:t>iPhone6</a:t>
            </a:r>
            <a:r>
              <a:rPr lang="zh-CN" altLang="en-US" dirty="0" smtClean="0"/>
              <a:t>的微信客户端</a:t>
            </a:r>
            <a:endParaRPr lang="zh-CN" altLang="en-US" dirty="0"/>
          </a:p>
        </p:txBody>
      </p:sp>
      <p:sp>
        <p:nvSpPr>
          <p:cNvPr id="2" name="TextBox 1"/>
          <p:cNvSpPr txBox="1"/>
          <p:nvPr/>
        </p:nvSpPr>
        <p:spPr>
          <a:xfrm>
            <a:off x="2798928" y="923396"/>
            <a:ext cx="5831840" cy="369332"/>
          </a:xfrm>
          <a:prstGeom prst="rect">
            <a:avLst/>
          </a:prstGeom>
          <a:noFill/>
        </p:spPr>
        <p:txBody>
          <a:bodyPr wrap="square" rtlCol="0">
            <a:spAutoFit/>
          </a:bodyPr>
          <a:lstStyle/>
          <a:p>
            <a:r>
              <a:rPr lang="zh-CN" altLang="en-US" b="1" dirty="0"/>
              <a:t>学生端查看通知与宿管端发布寝室通知</a:t>
            </a:r>
          </a:p>
        </p:txBody>
      </p:sp>
      <p:sp>
        <p:nvSpPr>
          <p:cNvPr id="5"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78406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7" name="TextBox 6"/>
          <p:cNvSpPr txBox="1"/>
          <p:nvPr/>
        </p:nvSpPr>
        <p:spPr>
          <a:xfrm>
            <a:off x="1933247" y="1981200"/>
            <a:ext cx="461665" cy="1757680"/>
          </a:xfrm>
          <a:prstGeom prst="rect">
            <a:avLst/>
          </a:prstGeom>
          <a:noFill/>
        </p:spPr>
        <p:txBody>
          <a:bodyPr vert="eaVert" wrap="square" rtlCol="0">
            <a:spAutoFit/>
          </a:bodyPr>
          <a:lstStyle/>
          <a:p>
            <a:r>
              <a:rPr lang="zh-CN" altLang="en-US" b="1" dirty="0" smtClean="0"/>
              <a:t>学生端</a:t>
            </a:r>
            <a:endParaRPr lang="zh-CN" altLang="en-US" b="1" dirty="0"/>
          </a:p>
        </p:txBody>
      </p:sp>
      <p:sp>
        <p:nvSpPr>
          <p:cNvPr id="12" name="TextBox 11"/>
          <p:cNvSpPr txBox="1"/>
          <p:nvPr/>
        </p:nvSpPr>
        <p:spPr>
          <a:xfrm>
            <a:off x="9691022" y="2001520"/>
            <a:ext cx="461665" cy="1757680"/>
          </a:xfrm>
          <a:prstGeom prst="rect">
            <a:avLst/>
          </a:prstGeom>
          <a:noFill/>
        </p:spPr>
        <p:txBody>
          <a:bodyPr vert="eaVert" wrap="square" rtlCol="0">
            <a:spAutoFit/>
          </a:bodyPr>
          <a:lstStyle/>
          <a:p>
            <a:r>
              <a:rPr lang="zh-CN" altLang="en-US" b="1" dirty="0" smtClean="0"/>
              <a:t>宿管端</a:t>
            </a:r>
            <a:endParaRPr lang="zh-CN" altLang="en-US" b="1" dirty="0"/>
          </a:p>
        </p:txBody>
      </p:sp>
      <p:sp>
        <p:nvSpPr>
          <p:cNvPr id="3" name="Rectangle 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4"/>
          <p:cNvSpPr>
            <a:spLocks noChangeArrowheads="1"/>
          </p:cNvSpPr>
          <p:nvPr/>
        </p:nvSpPr>
        <p:spPr bwMode="auto">
          <a:xfrm>
            <a:off x="0" y="75120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pic>
        <p:nvPicPr>
          <p:cNvPr id="9" name="图片 8"/>
          <p:cNvPicPr>
            <a:picLocks noChangeAspect="1"/>
          </p:cNvPicPr>
          <p:nvPr/>
        </p:nvPicPr>
        <p:blipFill>
          <a:blip r:embed="rId2"/>
          <a:stretch>
            <a:fillRect/>
          </a:stretch>
        </p:blipFill>
        <p:spPr>
          <a:xfrm>
            <a:off x="2840334" y="1452562"/>
            <a:ext cx="2639139" cy="4810662"/>
          </a:xfrm>
          <a:prstGeom prst="rect">
            <a:avLst/>
          </a:prstGeom>
        </p:spPr>
      </p:pic>
      <p:pic>
        <p:nvPicPr>
          <p:cNvPr id="10" name="图片 9"/>
          <p:cNvPicPr>
            <a:picLocks noChangeAspect="1"/>
          </p:cNvPicPr>
          <p:nvPr/>
        </p:nvPicPr>
        <p:blipFill>
          <a:blip r:embed="rId3"/>
          <a:stretch>
            <a:fillRect/>
          </a:stretch>
        </p:blipFill>
        <p:spPr>
          <a:xfrm>
            <a:off x="6713004" y="1452562"/>
            <a:ext cx="2556344" cy="4560311"/>
          </a:xfrm>
          <a:prstGeom prst="rect">
            <a:avLst/>
          </a:prstGeom>
        </p:spPr>
      </p:pic>
    </p:spTree>
    <p:extLst>
      <p:ext uri="{BB962C8B-B14F-4D97-AF65-F5344CB8AC3E}">
        <p14:creationId xmlns:p14="http://schemas.microsoft.com/office/powerpoint/2010/main" val="2975342150"/>
      </p:ext>
    </p:extLst>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3"/>
          <p:cNvSpPr txBox="1">
            <a:spLocks noChangeArrowheads="1"/>
          </p:cNvSpPr>
          <p:nvPr/>
        </p:nvSpPr>
        <p:spPr bwMode="auto">
          <a:xfrm>
            <a:off x="363538" y="376383"/>
            <a:ext cx="109267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None/>
            </a:pPr>
            <a:r>
              <a:rPr lang="en-US" altLang="zh-CN" sz="2400" b="1" dirty="0" smtClean="0">
                <a:latin typeface="Calibri" pitchFamily="34" charset="0"/>
              </a:rPr>
              <a:t>Part5 </a:t>
            </a:r>
            <a:r>
              <a:rPr lang="zh-CN" altLang="en-US" sz="2400" b="1" dirty="0" smtClean="0">
                <a:latin typeface="Calibri" pitchFamily="34" charset="0"/>
              </a:rPr>
              <a:t>系统测试</a:t>
            </a:r>
            <a:endParaRPr lang="zh-CN" altLang="en-US" sz="2400" b="1" dirty="0">
              <a:latin typeface="Calibri" pitchFamily="34" charset="0"/>
            </a:endParaRPr>
          </a:p>
        </p:txBody>
      </p:sp>
      <p:sp>
        <p:nvSpPr>
          <p:cNvPr id="12291" name="Rectangle 5"/>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endParaRPr lang="zh-CN" altLang="en-US" sz="1800">
              <a:latin typeface="Calibri" pitchFamily="34" charset="0"/>
            </a:endParaRPr>
          </a:p>
        </p:txBody>
      </p:sp>
      <p:pic>
        <p:nvPicPr>
          <p:cNvPr id="2" name="图片 1"/>
          <p:cNvPicPr>
            <a:picLocks noChangeAspect="1"/>
          </p:cNvPicPr>
          <p:nvPr/>
        </p:nvPicPr>
        <p:blipFill>
          <a:blip r:embed="rId2"/>
          <a:stretch>
            <a:fillRect/>
          </a:stretch>
        </p:blipFill>
        <p:spPr>
          <a:xfrm>
            <a:off x="1352657" y="1072061"/>
            <a:ext cx="5100550" cy="2962242"/>
          </a:xfrm>
          <a:prstGeom prst="rect">
            <a:avLst/>
          </a:prstGeom>
        </p:spPr>
      </p:pic>
      <p:pic>
        <p:nvPicPr>
          <p:cNvPr id="3" name="图片 2"/>
          <p:cNvPicPr>
            <a:picLocks noChangeAspect="1"/>
          </p:cNvPicPr>
          <p:nvPr/>
        </p:nvPicPr>
        <p:blipFill>
          <a:blip r:embed="rId3"/>
          <a:stretch>
            <a:fillRect/>
          </a:stretch>
        </p:blipFill>
        <p:spPr>
          <a:xfrm>
            <a:off x="1352657" y="4034303"/>
            <a:ext cx="5100550" cy="2301573"/>
          </a:xfrm>
          <a:prstGeom prst="rect">
            <a:avLst/>
          </a:prstGeom>
        </p:spPr>
      </p:pic>
      <p:pic>
        <p:nvPicPr>
          <p:cNvPr id="4" name="图片 3"/>
          <p:cNvPicPr>
            <a:picLocks noChangeAspect="1"/>
          </p:cNvPicPr>
          <p:nvPr/>
        </p:nvPicPr>
        <p:blipFill>
          <a:blip r:embed="rId4"/>
          <a:stretch>
            <a:fillRect/>
          </a:stretch>
        </p:blipFill>
        <p:spPr>
          <a:xfrm>
            <a:off x="6453207" y="1072061"/>
            <a:ext cx="5003347" cy="2934989"/>
          </a:xfrm>
          <a:prstGeom prst="rect">
            <a:avLst/>
          </a:prstGeom>
        </p:spPr>
      </p:pic>
      <p:pic>
        <p:nvPicPr>
          <p:cNvPr id="5" name="图片 4"/>
          <p:cNvPicPr>
            <a:picLocks noChangeAspect="1"/>
          </p:cNvPicPr>
          <p:nvPr/>
        </p:nvPicPr>
        <p:blipFill>
          <a:blip r:embed="rId5"/>
          <a:stretch>
            <a:fillRect/>
          </a:stretch>
        </p:blipFill>
        <p:spPr>
          <a:xfrm>
            <a:off x="6453207" y="4007050"/>
            <a:ext cx="5003038" cy="2328826"/>
          </a:xfrm>
          <a:prstGeom prst="rect">
            <a:avLst/>
          </a:prstGeom>
        </p:spPr>
      </p:pic>
    </p:spTree>
    <p:extLst>
      <p:ext uri="{BB962C8B-B14F-4D97-AF65-F5344CB8AC3E}">
        <p14:creationId xmlns:p14="http://schemas.microsoft.com/office/powerpoint/2010/main" val="613932852"/>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63538" y="363538"/>
            <a:ext cx="24447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r>
              <a:rPr lang="en-US" altLang="zh-CN" sz="2400" b="1" dirty="0" smtClean="0">
                <a:latin typeface="Calibri" pitchFamily="34" charset="0"/>
              </a:rPr>
              <a:t>Part1  </a:t>
            </a:r>
            <a:r>
              <a:rPr lang="zh-CN" altLang="en-US" sz="2400" b="1" dirty="0" smtClean="0">
                <a:latin typeface="Calibri" pitchFamily="34" charset="0"/>
              </a:rPr>
              <a:t>项目概述</a:t>
            </a:r>
            <a:endParaRPr lang="zh-CN" altLang="en-US" sz="2400" b="1" dirty="0">
              <a:latin typeface="Calibri" pitchFamily="34" charset="0"/>
            </a:endParaRPr>
          </a:p>
        </p:txBody>
      </p:sp>
      <p:sp>
        <p:nvSpPr>
          <p:cNvPr id="3" name="文本框 2"/>
          <p:cNvSpPr txBox="1"/>
          <p:nvPr/>
        </p:nvSpPr>
        <p:spPr>
          <a:xfrm>
            <a:off x="1357746" y="1376219"/>
            <a:ext cx="4470400" cy="3831818"/>
          </a:xfrm>
          <a:prstGeom prst="rect">
            <a:avLst/>
          </a:prstGeom>
          <a:noFill/>
        </p:spPr>
        <p:txBody>
          <a:bodyPr wrap="square" rtlCol="0">
            <a:spAutoFit/>
          </a:bodyPr>
          <a:lstStyle/>
          <a:p>
            <a:pPr>
              <a:lnSpc>
                <a:spcPct val="150000"/>
              </a:lnSpc>
            </a:pPr>
            <a:r>
              <a:rPr lang="zh-CN" altLang="en-US" b="1" dirty="0">
                <a:latin typeface="华文细黑" pitchFamily="2" charset="-122"/>
                <a:ea typeface="华文细黑" pitchFamily="2" charset="-122"/>
              </a:rPr>
              <a:t>本微信小程序全称为大学生寝室基础服务平台，旨在为了方便浙江大学城市学院的住校学生及各寝室楼的宿管员。</a:t>
            </a:r>
            <a:r>
              <a:rPr lang="zh-CN" altLang="en-US" b="1" dirty="0" smtClean="0">
                <a:latin typeface="华文细黑" pitchFamily="2" charset="-122"/>
                <a:ea typeface="华文细黑" pitchFamily="2" charset="-122"/>
              </a:rPr>
              <a:t>我们的小程序分为两个端，包含学生端和宿管端。在学生端有订购桶装水，水电费及缴纳，历史水电费的查询，重要通知的查看以及寝室报修等功能；在宿管端有查看桶装水订单，查看水电费缴纳情况，发布重要通知，查看寝室报修情况等功能</a:t>
            </a:r>
            <a:endParaRPr lang="en-US" altLang="zh-CN" b="1" dirty="0">
              <a:latin typeface="华文细黑" pitchFamily="2" charset="-122"/>
              <a:ea typeface="华文细黑" pitchFamily="2" charset="-122"/>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l="1030" r="2417" b="2118"/>
          <a:stretch>
            <a:fillRect/>
          </a:stretch>
        </p:blipFill>
        <p:spPr bwMode="auto">
          <a:xfrm>
            <a:off x="7499551" y="679648"/>
            <a:ext cx="3122267" cy="5538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circl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Box 3"/>
          <p:cNvSpPr txBox="1">
            <a:spLocks noChangeArrowheads="1"/>
          </p:cNvSpPr>
          <p:nvPr/>
        </p:nvSpPr>
        <p:spPr bwMode="auto">
          <a:xfrm>
            <a:off x="363538" y="363538"/>
            <a:ext cx="33877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anose="02010600030101010101" pitchFamily="2" charset="-122"/>
              </a:defRPr>
            </a:lvl1pPr>
            <a:lvl2pPr marL="742950" indent="-285750">
              <a:lnSpc>
                <a:spcPct val="90000"/>
              </a:lnSpc>
              <a:spcBef>
                <a:spcPts val="500"/>
              </a:spcBef>
              <a:buChar char="•"/>
              <a:defRPr sz="2400">
                <a:solidFill>
                  <a:schemeClr val="tx1"/>
                </a:solidFill>
                <a:latin typeface="DotumChe" charset="-127"/>
                <a:ea typeface="宋体" panose="02010600030101010101" pitchFamily="2" charset="-122"/>
              </a:defRPr>
            </a:lvl2pPr>
            <a:lvl3pPr marL="1143000" indent="-228600">
              <a:lnSpc>
                <a:spcPct val="90000"/>
              </a:lnSpc>
              <a:spcBef>
                <a:spcPts val="500"/>
              </a:spcBef>
              <a:buChar char="•"/>
              <a:defRPr sz="2000">
                <a:solidFill>
                  <a:schemeClr val="tx1"/>
                </a:solidFill>
                <a:latin typeface="DotumChe" charset="-127"/>
                <a:ea typeface="宋体" panose="02010600030101010101" pitchFamily="2" charset="-122"/>
              </a:defRPr>
            </a:lvl3pPr>
            <a:lvl4pPr marL="1600200" indent="-228600">
              <a:lnSpc>
                <a:spcPct val="90000"/>
              </a:lnSpc>
              <a:spcBef>
                <a:spcPts val="500"/>
              </a:spcBef>
              <a:buChar char="•"/>
              <a:defRPr>
                <a:solidFill>
                  <a:schemeClr val="tx1"/>
                </a:solidFill>
                <a:latin typeface="DotumChe" charset="-127"/>
                <a:ea typeface="宋体" panose="02010600030101010101" pitchFamily="2" charset="-122"/>
              </a:defRPr>
            </a:lvl4pPr>
            <a:lvl5pPr marL="2057400" indent="-228600">
              <a:lnSpc>
                <a:spcPct val="90000"/>
              </a:lnSpc>
              <a:spcBef>
                <a:spcPts val="500"/>
              </a:spcBef>
              <a:buChar char="•"/>
              <a:defRPr>
                <a:solidFill>
                  <a:schemeClr val="tx1"/>
                </a:solidFill>
                <a:latin typeface="DotumChe"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9pPr>
          </a:lstStyle>
          <a:p>
            <a:pPr>
              <a:lnSpc>
                <a:spcPct val="100000"/>
              </a:lnSpc>
              <a:spcBef>
                <a:spcPct val="0"/>
              </a:spcBef>
              <a:buFont typeface="Arial" panose="020B0604020202020204" pitchFamily="34" charset="0"/>
              <a:buNone/>
            </a:pPr>
            <a:r>
              <a:rPr lang="zh-CN" altLang="en-US" sz="2400" b="1" dirty="0" smtClean="0">
                <a:latin typeface="Calibri" panose="020F0502020204030204" pitchFamily="34" charset="0"/>
              </a:rPr>
              <a:t>项目总结</a:t>
            </a:r>
            <a:endParaRPr lang="zh-CN" altLang="en-US" sz="2400" b="1" dirty="0">
              <a:latin typeface="Calibri" panose="020F0502020204030204" pitchFamily="34" charset="0"/>
            </a:endParaRPr>
          </a:p>
        </p:txBody>
      </p:sp>
      <p:sp>
        <p:nvSpPr>
          <p:cNvPr id="31747" name="TextBox 1"/>
          <p:cNvSpPr txBox="1">
            <a:spLocks noChangeArrowheads="1"/>
          </p:cNvSpPr>
          <p:nvPr/>
        </p:nvSpPr>
        <p:spPr bwMode="auto">
          <a:xfrm>
            <a:off x="1265382" y="1101004"/>
            <a:ext cx="9393382" cy="5428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Char char="•"/>
              <a:defRPr sz="2800">
                <a:solidFill>
                  <a:schemeClr val="tx1"/>
                </a:solidFill>
                <a:latin typeface="DotumChe" charset="-127"/>
                <a:ea typeface="宋体" panose="02010600030101010101" pitchFamily="2" charset="-122"/>
              </a:defRPr>
            </a:lvl1pPr>
            <a:lvl2pPr marL="742950" indent="-285750">
              <a:lnSpc>
                <a:spcPct val="90000"/>
              </a:lnSpc>
              <a:spcBef>
                <a:spcPts val="500"/>
              </a:spcBef>
              <a:buChar char="•"/>
              <a:defRPr sz="2400">
                <a:solidFill>
                  <a:schemeClr val="tx1"/>
                </a:solidFill>
                <a:latin typeface="DotumChe" charset="-127"/>
                <a:ea typeface="宋体" panose="02010600030101010101" pitchFamily="2" charset="-122"/>
              </a:defRPr>
            </a:lvl2pPr>
            <a:lvl3pPr marL="1143000" indent="-228600">
              <a:lnSpc>
                <a:spcPct val="90000"/>
              </a:lnSpc>
              <a:spcBef>
                <a:spcPts val="500"/>
              </a:spcBef>
              <a:buChar char="•"/>
              <a:defRPr sz="2000">
                <a:solidFill>
                  <a:schemeClr val="tx1"/>
                </a:solidFill>
                <a:latin typeface="DotumChe" charset="-127"/>
                <a:ea typeface="宋体" panose="02010600030101010101" pitchFamily="2" charset="-122"/>
              </a:defRPr>
            </a:lvl3pPr>
            <a:lvl4pPr marL="1600200" indent="-228600">
              <a:lnSpc>
                <a:spcPct val="90000"/>
              </a:lnSpc>
              <a:spcBef>
                <a:spcPts val="500"/>
              </a:spcBef>
              <a:buChar char="•"/>
              <a:defRPr>
                <a:solidFill>
                  <a:schemeClr val="tx1"/>
                </a:solidFill>
                <a:latin typeface="DotumChe" charset="-127"/>
                <a:ea typeface="宋体" panose="02010600030101010101" pitchFamily="2" charset="-122"/>
              </a:defRPr>
            </a:lvl4pPr>
            <a:lvl5pPr marL="2057400" indent="-228600">
              <a:lnSpc>
                <a:spcPct val="90000"/>
              </a:lnSpc>
              <a:spcBef>
                <a:spcPts val="500"/>
              </a:spcBef>
              <a:buChar char="•"/>
              <a:defRPr>
                <a:solidFill>
                  <a:schemeClr val="tx1"/>
                </a:solidFill>
                <a:latin typeface="DotumChe" charset="-127"/>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DotumChe" charset="-127"/>
                <a:ea typeface="宋体" panose="02010600030101010101" pitchFamily="2" charset="-122"/>
              </a:defRPr>
            </a:lvl9pPr>
          </a:lstStyle>
          <a:p>
            <a:pPr>
              <a:lnSpc>
                <a:spcPct val="150000"/>
              </a:lnSpc>
              <a:buNone/>
            </a:pPr>
            <a:r>
              <a:rPr lang="zh-CN" altLang="en-US" sz="1800" b="1"/>
              <a:t>汤扬</a:t>
            </a:r>
            <a:r>
              <a:rPr lang="en-US" altLang="zh-CN" sz="1800" b="1"/>
              <a:t>&amp;</a:t>
            </a:r>
            <a:r>
              <a:rPr lang="zh-CN" altLang="en-US" sz="1800" b="1"/>
              <a:t>小组总结：结合我的两位组员，我来代表我们的项目小组进行一个总结。首先第一，这是一种完全不一样的挑战，以前只是根据一个特定的题目写代码；而这次，经历了从项目计划、可行性分析、需求分析到后面的设计、实现甚至以后可能会经历的维护，就拿我们做的小程序来说，我们突然从小程序的使用者、提意见者，变成了小程序的设计者。有一段时间，用别的小程序，就会说，哎这个功能挺好的啊，哎这个他们做的不行太草率了，这种感觉也是很特别的。于是我们的小程序也渐渐加入了短信验证，忘记密码通过邮箱找回，记住密码等功能。其次就是小组的沟通，从最开始讨论项目计划到现在讨论需要优化什么功能，怎样美化界面等等，我们在项目初步实现的过程中，有些地方没有沟通好，导致走了一些弯路，这也是我这个项目经理要负责的地方。还有一点，也是我们三个共同的一个转变，从最开始只是为了完成这门课程，那时候用的还是腾讯云，前两个月的月租非常便宜，我们还凑着</a:t>
            </a:r>
            <a:r>
              <a:rPr lang="en-US" altLang="zh-CN" sz="1800" b="1"/>
              <a:t>1</a:t>
            </a:r>
            <a:r>
              <a:rPr lang="zh-CN" altLang="en-US" sz="1800" b="1"/>
              <a:t>月</a:t>
            </a:r>
            <a:r>
              <a:rPr lang="en-US" altLang="zh-CN" sz="1800" b="1"/>
              <a:t>17</a:t>
            </a:r>
            <a:r>
              <a:rPr lang="zh-CN" altLang="en-US" sz="1800" b="1"/>
              <a:t>号的截止时间，拖到</a:t>
            </a:r>
            <a:r>
              <a:rPr lang="en-US" altLang="zh-CN" sz="1800" b="1"/>
              <a:t>11</a:t>
            </a:r>
            <a:r>
              <a:rPr lang="zh-CN" altLang="en-US" sz="1800" b="1"/>
              <a:t>月中才去注册，打算课程结束就删库跑路，但到现在对他以后能真正投入使用抱有期望，很多新功能也是为了真的能投入运营进行的优化，虽然可能有很多路要走，也不一定能成功，但我们一定会努力去尝试，给这门课画上一个满意的句号。</a:t>
            </a:r>
            <a:endParaRPr lang="en-US" altLang="zh-CN" sz="1800" b="1" dirty="0"/>
          </a:p>
        </p:txBody>
      </p:sp>
    </p:spTree>
    <p:extLst>
      <p:ext uri="{BB962C8B-B14F-4D97-AF65-F5344CB8AC3E}">
        <p14:creationId xmlns:p14="http://schemas.microsoft.com/office/powerpoint/2010/main" val="428532086"/>
      </p:ext>
    </p:extLst>
  </p:cSld>
  <p:clrMapOvr>
    <a:masterClrMapping/>
  </p:clrMapOvr>
  <p:transition spd="med">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文本框 27"/>
          <p:cNvSpPr txBox="1">
            <a:spLocks noChangeArrowheads="1"/>
          </p:cNvSpPr>
          <p:nvPr/>
        </p:nvSpPr>
        <p:spPr bwMode="auto">
          <a:xfrm>
            <a:off x="5295900" y="2641600"/>
            <a:ext cx="19399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eaLnBrk="1" hangingPunct="1">
              <a:lnSpc>
                <a:spcPct val="100000"/>
              </a:lnSpc>
              <a:spcBef>
                <a:spcPct val="0"/>
              </a:spcBef>
              <a:buFont typeface="Arial" pitchFamily="34" charset="0"/>
              <a:buNone/>
            </a:pPr>
            <a:r>
              <a:rPr lang="zh-CN" altLang="zh-CN" sz="3200">
                <a:solidFill>
                  <a:srgbClr val="C00000"/>
                </a:solidFill>
                <a:latin typeface="华文细黑" pitchFamily="2" charset="-122"/>
                <a:ea typeface="华文细黑" pitchFamily="2" charset="-122"/>
              </a:rPr>
              <a:t>谢谢观看</a:t>
            </a:r>
          </a:p>
        </p:txBody>
      </p:sp>
      <p:cxnSp>
        <p:nvCxnSpPr>
          <p:cNvPr id="35843" name="直接连接符 12"/>
          <p:cNvCxnSpPr>
            <a:cxnSpLocks noChangeShapeType="1"/>
          </p:cNvCxnSpPr>
          <p:nvPr/>
        </p:nvCxnSpPr>
        <p:spPr bwMode="auto">
          <a:xfrm>
            <a:off x="2411413" y="3494088"/>
            <a:ext cx="2609850" cy="0"/>
          </a:xfrm>
          <a:prstGeom prst="line">
            <a:avLst/>
          </a:prstGeom>
          <a:noFill/>
          <a:ln w="6350">
            <a:solidFill>
              <a:srgbClr val="595959"/>
            </a:solidFill>
            <a:round/>
            <a:headEnd/>
            <a:tailEnd/>
          </a:ln>
          <a:extLst>
            <a:ext uri="{909E8E84-426E-40DD-AFC4-6F175D3DCCD1}">
              <a14:hiddenFill xmlns:a14="http://schemas.microsoft.com/office/drawing/2010/main">
                <a:noFill/>
              </a14:hiddenFill>
            </a:ext>
          </a:extLst>
        </p:spPr>
      </p:cxnSp>
      <p:sp>
        <p:nvSpPr>
          <p:cNvPr id="35844" name="文本框 12"/>
          <p:cNvSpPr txBox="1">
            <a:spLocks noChangeArrowheads="1"/>
          </p:cNvSpPr>
          <p:nvPr/>
        </p:nvSpPr>
        <p:spPr bwMode="auto">
          <a:xfrm>
            <a:off x="4918075" y="3298825"/>
            <a:ext cx="26177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gn="ctr" eaLnBrk="1" hangingPunct="1">
              <a:lnSpc>
                <a:spcPct val="100000"/>
              </a:lnSpc>
              <a:spcBef>
                <a:spcPct val="0"/>
              </a:spcBef>
              <a:buFont typeface="Arial" pitchFamily="34" charset="0"/>
              <a:buNone/>
            </a:pPr>
            <a:r>
              <a:rPr lang="en-US" altLang="zh-CN" sz="1800">
                <a:solidFill>
                  <a:srgbClr val="404040"/>
                </a:solidFill>
                <a:latin typeface="华文细黑" pitchFamily="2" charset="-122"/>
                <a:ea typeface="华文细黑" pitchFamily="2" charset="-122"/>
              </a:rPr>
              <a:t>G07</a:t>
            </a:r>
            <a:endParaRPr lang="zh-CN" altLang="zh-CN" sz="1800">
              <a:solidFill>
                <a:srgbClr val="404040"/>
              </a:solidFill>
              <a:latin typeface="华文细黑" pitchFamily="2" charset="-122"/>
              <a:ea typeface="华文细黑" pitchFamily="2" charset="-122"/>
            </a:endParaRPr>
          </a:p>
        </p:txBody>
      </p:sp>
      <p:cxnSp>
        <p:nvCxnSpPr>
          <p:cNvPr id="35845" name="直接连接符 14"/>
          <p:cNvCxnSpPr>
            <a:cxnSpLocks noChangeShapeType="1"/>
          </p:cNvCxnSpPr>
          <p:nvPr/>
        </p:nvCxnSpPr>
        <p:spPr bwMode="auto">
          <a:xfrm>
            <a:off x="7431088" y="3494088"/>
            <a:ext cx="2609850" cy="0"/>
          </a:xfrm>
          <a:prstGeom prst="line">
            <a:avLst/>
          </a:prstGeom>
          <a:noFill/>
          <a:ln w="6350">
            <a:solidFill>
              <a:srgbClr val="595959"/>
            </a:solidFill>
            <a:round/>
            <a:headEnd/>
            <a:tailEnd/>
          </a:ln>
          <a:extLst>
            <a:ext uri="{909E8E84-426E-40DD-AFC4-6F175D3DCCD1}">
              <a14:hiddenFill xmlns:a14="http://schemas.microsoft.com/office/drawing/2010/main">
                <a:noFill/>
              </a14:hiddenFill>
            </a:ext>
          </a:extLst>
        </p:spPr>
      </p:cxnSp>
      <p:sp>
        <p:nvSpPr>
          <p:cNvPr id="35846" name="文本框 15"/>
          <p:cNvSpPr txBox="1">
            <a:spLocks noChangeArrowheads="1"/>
          </p:cNvSpPr>
          <p:nvPr/>
        </p:nvSpPr>
        <p:spPr bwMode="auto">
          <a:xfrm>
            <a:off x="5432425" y="3684588"/>
            <a:ext cx="14192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gn="ctr" eaLnBrk="1" hangingPunct="1">
              <a:lnSpc>
                <a:spcPct val="100000"/>
              </a:lnSpc>
              <a:spcBef>
                <a:spcPct val="0"/>
              </a:spcBef>
              <a:buFont typeface="Arial" pitchFamily="34" charset="0"/>
              <a:buNone/>
            </a:pPr>
            <a:fld id="{8046FA58-7914-48FC-9A38-276116B13383}" type="datetime1">
              <a:rPr lang="zh-CN" altLang="en-US" sz="1800">
                <a:solidFill>
                  <a:srgbClr val="404040"/>
                </a:solidFill>
                <a:latin typeface="华文细黑" pitchFamily="2" charset="-122"/>
                <a:ea typeface="华文细黑" pitchFamily="2" charset="-122"/>
              </a:rPr>
              <a:pPr algn="ctr" eaLnBrk="1" hangingPunct="1">
                <a:lnSpc>
                  <a:spcPct val="100000"/>
                </a:lnSpc>
                <a:spcBef>
                  <a:spcPct val="0"/>
                </a:spcBef>
                <a:buFont typeface="Arial" pitchFamily="34" charset="0"/>
                <a:buNone/>
              </a:pPr>
              <a:t>2018/1/12</a:t>
            </a:fld>
            <a:endParaRPr lang="zh-CN" altLang="en-US" sz="1800">
              <a:solidFill>
                <a:srgbClr val="404040"/>
              </a:solidFill>
              <a:latin typeface="华文细黑" pitchFamily="2" charset="-122"/>
              <a:ea typeface="华文细黑" pitchFamily="2"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63538" y="363538"/>
            <a:ext cx="24447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r>
              <a:rPr lang="en-US" altLang="zh-CN" sz="2400" b="1" dirty="0" smtClean="0">
                <a:latin typeface="Calibri" pitchFamily="34" charset="0"/>
              </a:rPr>
              <a:t>Part1  </a:t>
            </a:r>
            <a:r>
              <a:rPr lang="zh-CN" altLang="en-US" sz="2400" b="1" dirty="0" smtClean="0">
                <a:latin typeface="Calibri" pitchFamily="34" charset="0"/>
              </a:rPr>
              <a:t>任务分配</a:t>
            </a:r>
            <a:endParaRPr lang="zh-CN" altLang="en-US" sz="2400" b="1" dirty="0">
              <a:latin typeface="Calibri" pitchFamily="34" charset="0"/>
            </a:endParaRPr>
          </a:p>
        </p:txBody>
      </p:sp>
      <p:sp>
        <p:nvSpPr>
          <p:cNvPr id="3" name="文本框 2"/>
          <p:cNvSpPr txBox="1"/>
          <p:nvPr/>
        </p:nvSpPr>
        <p:spPr>
          <a:xfrm>
            <a:off x="1311563" y="1037937"/>
            <a:ext cx="9116291" cy="5078313"/>
          </a:xfrm>
          <a:prstGeom prst="rect">
            <a:avLst/>
          </a:prstGeom>
          <a:noFill/>
        </p:spPr>
        <p:txBody>
          <a:bodyPr wrap="square" rtlCol="0">
            <a:spAutoFit/>
          </a:bodyPr>
          <a:lstStyle/>
          <a:p>
            <a:pPr>
              <a:lnSpc>
                <a:spcPct val="150000"/>
              </a:lnSpc>
            </a:pPr>
            <a:r>
              <a:rPr lang="zh-CN" altLang="en-US" b="1" dirty="0">
                <a:latin typeface="华文细黑" pitchFamily="2" charset="-122"/>
                <a:ea typeface="华文细黑" pitchFamily="2" charset="-122"/>
              </a:rPr>
              <a:t>汤扬（项目经理</a:t>
            </a:r>
            <a:r>
              <a:rPr lang="zh-CN" altLang="en-US" b="1" dirty="0" smtClean="0">
                <a:latin typeface="华文细黑" pitchFamily="2" charset="-122"/>
                <a:ea typeface="华文细黑" pitchFamily="2" charset="-122"/>
              </a:rPr>
              <a:t>）：</a:t>
            </a:r>
            <a:endParaRPr lang="en-US" altLang="zh-CN" b="1" dirty="0">
              <a:latin typeface="华文细黑" pitchFamily="2" charset="-122"/>
              <a:ea typeface="华文细黑" pitchFamily="2" charset="-122"/>
            </a:endParaRPr>
          </a:p>
          <a:p>
            <a:pPr>
              <a:lnSpc>
                <a:spcPct val="150000"/>
              </a:lnSpc>
            </a:pPr>
            <a:r>
              <a:rPr lang="en-US" altLang="zh-CN" b="1" dirty="0">
                <a:latin typeface="华文细黑" pitchFamily="2" charset="-122"/>
                <a:ea typeface="华文细黑" pitchFamily="2" charset="-122"/>
              </a:rPr>
              <a:t>         </a:t>
            </a:r>
            <a:r>
              <a:rPr lang="zh-CN" altLang="en-US" b="1" dirty="0">
                <a:latin typeface="华文细黑" pitchFamily="2" charset="-122"/>
                <a:ea typeface="华文细黑" pitchFamily="2" charset="-122"/>
              </a:rPr>
              <a:t>负责所有文档的整合及制作，</a:t>
            </a:r>
            <a:r>
              <a:rPr lang="en-US" altLang="zh-CN" b="1" dirty="0">
                <a:latin typeface="华文细黑" pitchFamily="2" charset="-122"/>
                <a:ea typeface="华文细黑" pitchFamily="2" charset="-122"/>
              </a:rPr>
              <a:t>PPT</a:t>
            </a:r>
            <a:r>
              <a:rPr lang="zh-CN" altLang="en-US" b="1" dirty="0">
                <a:latin typeface="华文细黑" pitchFamily="2" charset="-122"/>
                <a:ea typeface="华文细黑" pitchFamily="2" charset="-122"/>
              </a:rPr>
              <a:t>的制作，小组会议的主持以及任务的分配，在实现阶段负责数据库相关信息的录入，在测试阶段负责学生用户查询历史</a:t>
            </a:r>
            <a:r>
              <a:rPr lang="zh-CN" altLang="en-US" b="1" dirty="0" smtClean="0">
                <a:latin typeface="华文细黑" pitchFamily="2" charset="-122"/>
                <a:ea typeface="华文细黑" pitchFamily="2" charset="-122"/>
              </a:rPr>
              <a:t>订单，重要</a:t>
            </a:r>
            <a:r>
              <a:rPr lang="zh-CN" altLang="en-US" b="1" dirty="0">
                <a:latin typeface="华文细黑" pitchFamily="2" charset="-122"/>
                <a:ea typeface="华文细黑" pitchFamily="2" charset="-122"/>
              </a:rPr>
              <a:t>通知并</a:t>
            </a:r>
            <a:r>
              <a:rPr lang="zh-CN" altLang="en-US" b="1" dirty="0" smtClean="0">
                <a:latin typeface="华文细黑" pitchFamily="2" charset="-122"/>
                <a:ea typeface="华文细黑" pitchFamily="2" charset="-122"/>
              </a:rPr>
              <a:t>报修，</a:t>
            </a:r>
            <a:r>
              <a:rPr lang="zh-CN" altLang="en-US" b="1" dirty="0">
                <a:latin typeface="华文细黑" pitchFamily="2" charset="-122"/>
                <a:ea typeface="华文细黑" pitchFamily="2" charset="-122"/>
              </a:rPr>
              <a:t>学生及宿管用户注册登录修改密码的</a:t>
            </a:r>
            <a:r>
              <a:rPr lang="zh-CN" altLang="en-US" b="1" dirty="0" smtClean="0">
                <a:latin typeface="华文细黑" pitchFamily="2" charset="-122"/>
                <a:ea typeface="华文细黑" pitchFamily="2" charset="-122"/>
              </a:rPr>
              <a:t>测试，微信公众号的运营（</a:t>
            </a:r>
            <a:r>
              <a:rPr lang="en-US" altLang="zh-CN" b="1" dirty="0" smtClean="0">
                <a:latin typeface="华文细黑" pitchFamily="2" charset="-122"/>
                <a:ea typeface="华文细黑" pitchFamily="2" charset="-122"/>
              </a:rPr>
              <a:t>90</a:t>
            </a:r>
            <a:r>
              <a:rPr lang="zh-CN" altLang="en-US" b="1" dirty="0" smtClean="0">
                <a:latin typeface="华文细黑" pitchFamily="2" charset="-122"/>
                <a:ea typeface="华文细黑" pitchFamily="2" charset="-122"/>
              </a:rPr>
              <a:t>分）</a:t>
            </a:r>
            <a:endParaRPr lang="en-US" altLang="zh-CN" b="1" dirty="0">
              <a:latin typeface="华文细黑" pitchFamily="2" charset="-122"/>
              <a:ea typeface="华文细黑" pitchFamily="2" charset="-122"/>
            </a:endParaRPr>
          </a:p>
          <a:p>
            <a:pPr>
              <a:lnSpc>
                <a:spcPct val="150000"/>
              </a:lnSpc>
            </a:pPr>
            <a:r>
              <a:rPr lang="zh-CN" altLang="en-US" b="1" dirty="0">
                <a:latin typeface="华文细黑" pitchFamily="2" charset="-122"/>
                <a:ea typeface="华文细黑" pitchFamily="2" charset="-122"/>
              </a:rPr>
              <a:t>孙昭：</a:t>
            </a:r>
            <a:endParaRPr lang="en-US" altLang="zh-CN" b="1" dirty="0">
              <a:latin typeface="华文细黑" pitchFamily="2" charset="-122"/>
              <a:ea typeface="华文细黑" pitchFamily="2" charset="-122"/>
            </a:endParaRPr>
          </a:p>
          <a:p>
            <a:pPr>
              <a:lnSpc>
                <a:spcPct val="150000"/>
              </a:lnSpc>
            </a:pPr>
            <a:r>
              <a:rPr lang="zh-CN" altLang="en-US" b="1" dirty="0">
                <a:latin typeface="华文细黑" pitchFamily="2" charset="-122"/>
                <a:ea typeface="华文细黑" pitchFamily="2" charset="-122"/>
              </a:rPr>
              <a:t>          在实现阶段负责协助张璇完成</a:t>
            </a:r>
            <a:r>
              <a:rPr lang="en-US" altLang="zh-CN" b="1" dirty="0">
                <a:latin typeface="华文细黑" pitchFamily="2" charset="-122"/>
                <a:ea typeface="华文细黑" pitchFamily="2" charset="-122"/>
              </a:rPr>
              <a:t>UI</a:t>
            </a:r>
            <a:r>
              <a:rPr lang="zh-CN" altLang="en-US" b="1" dirty="0">
                <a:latin typeface="华文细黑" pitchFamily="2" charset="-122"/>
                <a:ea typeface="华文细黑" pitchFamily="2" charset="-122"/>
              </a:rPr>
              <a:t>的设计</a:t>
            </a:r>
            <a:r>
              <a:rPr lang="zh-CN" altLang="en-US" b="1" dirty="0" smtClean="0">
                <a:latin typeface="华文细黑" pitchFamily="2" charset="-122"/>
                <a:ea typeface="华文细黑" pitchFamily="2" charset="-122"/>
              </a:rPr>
              <a:t>，主要完成学生</a:t>
            </a:r>
            <a:r>
              <a:rPr lang="zh-CN" altLang="en-US" b="1" dirty="0">
                <a:latin typeface="华文细黑" pitchFamily="2" charset="-122"/>
                <a:ea typeface="华文细黑" pitchFamily="2" charset="-122"/>
              </a:rPr>
              <a:t>相关功能的实现</a:t>
            </a:r>
            <a:r>
              <a:rPr lang="zh-CN" altLang="en-US" b="1" dirty="0" smtClean="0">
                <a:latin typeface="华文细黑" pitchFamily="2" charset="-122"/>
                <a:ea typeface="华文细黑" pitchFamily="2" charset="-122"/>
              </a:rPr>
              <a:t>，以及注册</a:t>
            </a:r>
            <a:r>
              <a:rPr lang="zh-CN" altLang="en-US" b="1" dirty="0">
                <a:latin typeface="华文细黑" pitchFamily="2" charset="-122"/>
                <a:ea typeface="华文细黑" pitchFamily="2" charset="-122"/>
              </a:rPr>
              <a:t>功能中短信验证、查询功能中多列选择器等功能的实现，在测试阶段负责宿管查询订单并发布重要</a:t>
            </a:r>
            <a:r>
              <a:rPr lang="zh-CN" altLang="en-US" b="1" dirty="0" smtClean="0">
                <a:latin typeface="华文细黑" pitchFamily="2" charset="-122"/>
                <a:ea typeface="华文细黑" pitchFamily="2" charset="-122"/>
              </a:rPr>
              <a:t>通知，短信验证登录的测试（</a:t>
            </a:r>
            <a:r>
              <a:rPr lang="en-US" altLang="zh-CN" b="1" dirty="0" smtClean="0">
                <a:latin typeface="华文细黑" pitchFamily="2" charset="-122"/>
                <a:ea typeface="华文细黑" pitchFamily="2" charset="-122"/>
              </a:rPr>
              <a:t>91</a:t>
            </a:r>
            <a:r>
              <a:rPr lang="zh-CN" altLang="en-US" b="1" dirty="0" smtClean="0">
                <a:latin typeface="华文细黑" pitchFamily="2" charset="-122"/>
                <a:ea typeface="华文细黑" pitchFamily="2" charset="-122"/>
              </a:rPr>
              <a:t>分）</a:t>
            </a:r>
            <a:endParaRPr lang="en-US" altLang="zh-CN" b="1" dirty="0">
              <a:latin typeface="华文细黑" pitchFamily="2" charset="-122"/>
              <a:ea typeface="华文细黑" pitchFamily="2" charset="-122"/>
            </a:endParaRPr>
          </a:p>
          <a:p>
            <a:pPr>
              <a:lnSpc>
                <a:spcPct val="150000"/>
              </a:lnSpc>
            </a:pPr>
            <a:r>
              <a:rPr lang="zh-CN" altLang="en-US" b="1" dirty="0">
                <a:latin typeface="华文细黑" pitchFamily="2" charset="-122"/>
                <a:ea typeface="华文细黑" pitchFamily="2" charset="-122"/>
              </a:rPr>
              <a:t>张璇：</a:t>
            </a:r>
            <a:endParaRPr lang="en-US" altLang="zh-CN" b="1" dirty="0">
              <a:latin typeface="华文细黑" pitchFamily="2" charset="-122"/>
              <a:ea typeface="华文细黑" pitchFamily="2" charset="-122"/>
            </a:endParaRPr>
          </a:p>
          <a:p>
            <a:pPr>
              <a:lnSpc>
                <a:spcPct val="150000"/>
              </a:lnSpc>
            </a:pPr>
            <a:r>
              <a:rPr lang="en-US" altLang="zh-CN" b="1" dirty="0">
                <a:latin typeface="华文细黑" pitchFamily="2" charset="-122"/>
                <a:ea typeface="华文细黑" pitchFamily="2" charset="-122"/>
              </a:rPr>
              <a:t>         </a:t>
            </a:r>
            <a:r>
              <a:rPr lang="zh-CN" altLang="en-US" b="1" dirty="0">
                <a:latin typeface="华文细黑" pitchFamily="2" charset="-122"/>
                <a:ea typeface="华文细黑" pitchFamily="2" charset="-122"/>
              </a:rPr>
              <a:t>在实现阶段负责</a:t>
            </a:r>
            <a:r>
              <a:rPr lang="en-US" altLang="zh-CN" b="1" dirty="0">
                <a:latin typeface="华文细黑" pitchFamily="2" charset="-122"/>
                <a:ea typeface="华文细黑" pitchFamily="2" charset="-122"/>
              </a:rPr>
              <a:t>UI</a:t>
            </a:r>
            <a:r>
              <a:rPr lang="zh-CN" altLang="en-US" b="1" dirty="0">
                <a:latin typeface="华文细黑" pitchFamily="2" charset="-122"/>
                <a:ea typeface="华文细黑" pitchFamily="2" charset="-122"/>
              </a:rPr>
              <a:t>的设计</a:t>
            </a:r>
            <a:r>
              <a:rPr lang="zh-CN" altLang="en-US" b="1" dirty="0" smtClean="0">
                <a:latin typeface="华文细黑" pitchFamily="2" charset="-122"/>
                <a:ea typeface="华文细黑" pitchFamily="2" charset="-122"/>
              </a:rPr>
              <a:t>，完成微信小程序总体框架的搭建，并完成宿管相关功能的实现，以及小</a:t>
            </a:r>
            <a:r>
              <a:rPr lang="zh-CN" altLang="en-US" b="1" dirty="0">
                <a:latin typeface="华文细黑" pitchFamily="2" charset="-122"/>
                <a:ea typeface="华文细黑" pitchFamily="2" charset="-122"/>
              </a:rPr>
              <a:t>程序的通知提示、忘记密码通过短信验证找回等功能的实现</a:t>
            </a:r>
            <a:r>
              <a:rPr lang="zh-CN" altLang="en-US" b="1" dirty="0" smtClean="0">
                <a:latin typeface="华文细黑" pitchFamily="2" charset="-122"/>
                <a:ea typeface="华文细黑" pitchFamily="2" charset="-122"/>
              </a:rPr>
              <a:t>，在</a:t>
            </a:r>
            <a:r>
              <a:rPr lang="zh-CN" altLang="en-US" b="1" dirty="0">
                <a:latin typeface="华文细黑" pitchFamily="2" charset="-122"/>
                <a:ea typeface="华文细黑" pitchFamily="2" charset="-122"/>
              </a:rPr>
              <a:t>测试阶段负责学生用户订水，缴纳</a:t>
            </a:r>
            <a:r>
              <a:rPr lang="zh-CN" altLang="en-US" b="1" dirty="0" smtClean="0">
                <a:latin typeface="华文细黑" pitchFamily="2" charset="-122"/>
                <a:ea typeface="华文细黑" pitchFamily="2" charset="-122"/>
              </a:rPr>
              <a:t>水电费的测试（</a:t>
            </a:r>
            <a:r>
              <a:rPr lang="en-US" altLang="zh-CN" b="1" dirty="0" smtClean="0">
                <a:latin typeface="华文细黑" pitchFamily="2" charset="-122"/>
                <a:ea typeface="华文细黑" pitchFamily="2" charset="-122"/>
              </a:rPr>
              <a:t>92</a:t>
            </a:r>
            <a:r>
              <a:rPr lang="zh-CN" altLang="en-US" b="1" dirty="0" smtClean="0">
                <a:latin typeface="华文细黑" pitchFamily="2" charset="-122"/>
                <a:ea typeface="华文细黑" pitchFamily="2" charset="-122"/>
              </a:rPr>
              <a:t>分）</a:t>
            </a:r>
            <a:endParaRPr lang="en-US" altLang="zh-CN" b="1" dirty="0">
              <a:latin typeface="华文细黑" pitchFamily="2" charset="-122"/>
              <a:ea typeface="华文细黑" pitchFamily="2" charset="-122"/>
            </a:endParaRPr>
          </a:p>
        </p:txBody>
      </p:sp>
    </p:spTree>
    <p:extLst>
      <p:ext uri="{BB962C8B-B14F-4D97-AF65-F5344CB8AC3E}">
        <p14:creationId xmlns:p14="http://schemas.microsoft.com/office/powerpoint/2010/main" val="2945749832"/>
      </p:ext>
    </p:extLst>
  </p:cSld>
  <p:clrMapOvr>
    <a:masterClrMapping/>
  </p:clrMapOvr>
  <p:transition spd="slow">
    <p:circl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63538" y="363538"/>
            <a:ext cx="24447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r>
              <a:rPr lang="en-US" altLang="zh-CN" sz="2400" b="1" dirty="0" smtClean="0">
                <a:latin typeface="Calibri" pitchFamily="34" charset="0"/>
              </a:rPr>
              <a:t>Part1  </a:t>
            </a:r>
            <a:r>
              <a:rPr lang="zh-CN" altLang="en-US" sz="2400" b="1" dirty="0">
                <a:latin typeface="Calibri" pitchFamily="34" charset="0"/>
              </a:rPr>
              <a:t>甘特图</a:t>
            </a:r>
          </a:p>
        </p:txBody>
      </p:sp>
      <p:pic>
        <p:nvPicPr>
          <p:cNvPr id="2" name="图片 1"/>
          <p:cNvPicPr>
            <a:picLocks noChangeAspect="1"/>
          </p:cNvPicPr>
          <p:nvPr/>
        </p:nvPicPr>
        <p:blipFill>
          <a:blip r:embed="rId2"/>
          <a:stretch>
            <a:fillRect/>
          </a:stretch>
        </p:blipFill>
        <p:spPr>
          <a:xfrm>
            <a:off x="628073" y="922385"/>
            <a:ext cx="10892126" cy="5084425"/>
          </a:xfrm>
          <a:prstGeom prst="rect">
            <a:avLst/>
          </a:prstGeom>
        </p:spPr>
      </p:pic>
    </p:spTree>
    <p:extLst>
      <p:ext uri="{BB962C8B-B14F-4D97-AF65-F5344CB8AC3E}">
        <p14:creationId xmlns:p14="http://schemas.microsoft.com/office/powerpoint/2010/main" val="1996169988"/>
      </p:ext>
    </p:extLst>
  </p:cSld>
  <p:clrMapOvr>
    <a:masterClrMapping/>
  </p:clrMapOvr>
  <p:transition spd="slow">
    <p:circl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63538" y="363538"/>
            <a:ext cx="24447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r>
              <a:rPr lang="en-US" altLang="zh-CN" sz="2400" b="1" dirty="0" smtClean="0">
                <a:latin typeface="Calibri" pitchFamily="34" charset="0"/>
              </a:rPr>
              <a:t>Part1  </a:t>
            </a:r>
            <a:r>
              <a:rPr lang="zh-CN" altLang="en-US" sz="2400" b="1" dirty="0">
                <a:latin typeface="Calibri" pitchFamily="34" charset="0"/>
              </a:rPr>
              <a:t>甘特图</a:t>
            </a:r>
          </a:p>
        </p:txBody>
      </p:sp>
      <p:pic>
        <p:nvPicPr>
          <p:cNvPr id="3" name="图片 2"/>
          <p:cNvPicPr>
            <a:picLocks noChangeAspect="1"/>
          </p:cNvPicPr>
          <p:nvPr/>
        </p:nvPicPr>
        <p:blipFill>
          <a:blip r:embed="rId2"/>
          <a:stretch>
            <a:fillRect/>
          </a:stretch>
        </p:blipFill>
        <p:spPr>
          <a:xfrm>
            <a:off x="675648" y="1293090"/>
            <a:ext cx="10946439" cy="4441825"/>
          </a:xfrm>
          <a:prstGeom prst="rect">
            <a:avLst/>
          </a:prstGeom>
        </p:spPr>
      </p:pic>
    </p:spTree>
    <p:extLst>
      <p:ext uri="{BB962C8B-B14F-4D97-AF65-F5344CB8AC3E}">
        <p14:creationId xmlns:p14="http://schemas.microsoft.com/office/powerpoint/2010/main" val="2973365692"/>
      </p:ext>
    </p:extLst>
  </p:cSld>
  <p:clrMapOvr>
    <a:masterClrMapping/>
  </p:clrMapOvr>
  <p:transition spd="slow">
    <p:circl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3"/>
          <p:cNvSpPr txBox="1">
            <a:spLocks noChangeArrowheads="1"/>
          </p:cNvSpPr>
          <p:nvPr/>
        </p:nvSpPr>
        <p:spPr bwMode="auto">
          <a:xfrm>
            <a:off x="363538" y="363538"/>
            <a:ext cx="24447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nSpc>
                <a:spcPct val="100000"/>
              </a:lnSpc>
              <a:spcBef>
                <a:spcPct val="0"/>
              </a:spcBef>
              <a:buFont typeface="Arial" pitchFamily="34" charset="0"/>
              <a:buNone/>
            </a:pPr>
            <a:r>
              <a:rPr lang="en-US" altLang="zh-CN" sz="2400" b="1" dirty="0" smtClean="0">
                <a:latin typeface="Calibri" pitchFamily="34" charset="0"/>
              </a:rPr>
              <a:t>Part1  </a:t>
            </a:r>
            <a:r>
              <a:rPr lang="zh-CN" altLang="en-US" sz="2400" b="1" dirty="0" smtClean="0">
                <a:latin typeface="Calibri" pitchFamily="34" charset="0"/>
              </a:rPr>
              <a:t>参考资料</a:t>
            </a:r>
            <a:endParaRPr lang="zh-CN" altLang="en-US" sz="2400" b="1" dirty="0">
              <a:latin typeface="Calibri" pitchFamily="34" charset="0"/>
            </a:endParaRPr>
          </a:p>
        </p:txBody>
      </p:sp>
      <p:sp>
        <p:nvSpPr>
          <p:cNvPr id="2" name="文本框 1"/>
          <p:cNvSpPr txBox="1"/>
          <p:nvPr/>
        </p:nvSpPr>
        <p:spPr>
          <a:xfrm>
            <a:off x="1930400" y="1330036"/>
            <a:ext cx="7656945" cy="341632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软件工程导论</a:t>
            </a:r>
            <a:r>
              <a:rPr lang="en-US" altLang="zh-CN" b="1" dirty="0">
                <a:latin typeface="华文细黑" panose="02010600040101010101" pitchFamily="2" charset="-122"/>
                <a:ea typeface="华文细黑" panose="02010600040101010101" pitchFamily="2" charset="-122"/>
              </a:rPr>
              <a:t>》 </a:t>
            </a:r>
            <a:r>
              <a:rPr lang="zh-CN" altLang="en-US" b="1" dirty="0">
                <a:latin typeface="华文细黑" panose="02010600040101010101" pitchFamily="2" charset="-122"/>
                <a:ea typeface="华文细黑" panose="02010600040101010101" pitchFamily="2" charset="-122"/>
              </a:rPr>
              <a:t>清华大学出版社   作者：张海藩</a:t>
            </a:r>
            <a:r>
              <a:rPr lang="zh-CN" altLang="en-US" b="1" dirty="0" smtClean="0">
                <a:latin typeface="华文细黑" panose="02010600040101010101" pitchFamily="2" charset="-122"/>
                <a:ea typeface="华文细黑" panose="02010600040101010101" pitchFamily="2" charset="-122"/>
              </a:rPr>
              <a:t>等</a:t>
            </a:r>
            <a:endParaRPr lang="en-US" altLang="zh-CN" b="1" dirty="0">
              <a:latin typeface="华文细黑" panose="02010600040101010101" pitchFamily="2" charset="-122"/>
              <a:ea typeface="华文细黑" panose="02010600040101010101" pitchFamily="2" charset="-122"/>
            </a:endParaRPr>
          </a:p>
          <a:p>
            <a:pPr marL="285750" indent="-285750">
              <a:lnSpc>
                <a:spcPct val="150000"/>
              </a:lnSpc>
              <a:buFont typeface="Arial" panose="020B0604020202020204" pitchFamily="34" charset="0"/>
              <a:buChar char="•"/>
            </a:pP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软件工程 实践者的研究方法</a:t>
            </a:r>
            <a:r>
              <a:rPr lang="en-US" altLang="zh-CN" b="1" dirty="0">
                <a:latin typeface="华文细黑" panose="02010600040101010101" pitchFamily="2" charset="-122"/>
                <a:ea typeface="华文细黑" panose="02010600040101010101" pitchFamily="2" charset="-122"/>
              </a:rPr>
              <a:t>》 </a:t>
            </a:r>
            <a:r>
              <a:rPr lang="zh-CN" altLang="en-US" b="1" dirty="0">
                <a:latin typeface="华文细黑" panose="02010600040101010101" pitchFamily="2" charset="-122"/>
                <a:ea typeface="华文细黑" panose="02010600040101010101" pitchFamily="2" charset="-122"/>
              </a:rPr>
              <a:t>机械工业出版社   作者：罗杰 </a:t>
            </a:r>
            <a:r>
              <a:rPr lang="en-US" altLang="zh-CN" b="1" dirty="0">
                <a:latin typeface="华文细黑" panose="02010600040101010101" pitchFamily="2" charset="-122"/>
                <a:ea typeface="华文细黑" panose="02010600040101010101" pitchFamily="2" charset="-122"/>
              </a:rPr>
              <a:t>S.</a:t>
            </a:r>
            <a:r>
              <a:rPr lang="zh-CN" altLang="en-US" b="1" dirty="0">
                <a:latin typeface="华文细黑" panose="02010600040101010101" pitchFamily="2" charset="-122"/>
                <a:ea typeface="华文细黑" panose="02010600040101010101" pitchFamily="2" charset="-122"/>
              </a:rPr>
              <a:t>普莱斯曼</a:t>
            </a:r>
            <a:r>
              <a:rPr lang="zh-CN" altLang="en-US" b="1" dirty="0" smtClean="0">
                <a:latin typeface="华文细黑" panose="02010600040101010101" pitchFamily="2" charset="-122"/>
                <a:ea typeface="华文细黑" panose="02010600040101010101" pitchFamily="2" charset="-122"/>
              </a:rPr>
              <a:t>等</a:t>
            </a:r>
            <a:endParaRPr lang="en-US" altLang="zh-CN" b="1" dirty="0">
              <a:latin typeface="华文细黑" panose="02010600040101010101" pitchFamily="2" charset="-122"/>
              <a:ea typeface="华文细黑" panose="02010600040101010101" pitchFamily="2" charset="-122"/>
            </a:endParaRPr>
          </a:p>
          <a:p>
            <a:pPr marL="285750" indent="-285750">
              <a:lnSpc>
                <a:spcPct val="150000"/>
              </a:lnSpc>
              <a:buFont typeface="Arial" panose="020B0604020202020204" pitchFamily="34" charset="0"/>
              <a:buChar char="•"/>
            </a:pPr>
            <a:r>
              <a:rPr lang="en-US" altLang="zh-CN" b="1" dirty="0">
                <a:latin typeface="华文细黑" panose="02010600040101010101" pitchFamily="2" charset="-122"/>
                <a:ea typeface="华文细黑" panose="02010600040101010101" pitchFamily="2" charset="-122"/>
              </a:rPr>
              <a:t>《</a:t>
            </a:r>
            <a:r>
              <a:rPr lang="zh-CN" altLang="en-US" b="1" dirty="0">
                <a:latin typeface="华文细黑" panose="02010600040101010101" pitchFamily="2" charset="-122"/>
                <a:ea typeface="华文细黑" panose="02010600040101010101" pitchFamily="2" charset="-122"/>
              </a:rPr>
              <a:t>微信小程序入门指南</a:t>
            </a:r>
            <a:r>
              <a:rPr lang="en-US" altLang="zh-CN" b="1" dirty="0">
                <a:latin typeface="华文细黑" panose="02010600040101010101" pitchFamily="2" charset="-122"/>
                <a:ea typeface="华文细黑" panose="02010600040101010101" pitchFamily="2" charset="-122"/>
              </a:rPr>
              <a:t>》   </a:t>
            </a:r>
            <a:r>
              <a:rPr lang="zh-CN" altLang="en-US" b="1" dirty="0">
                <a:latin typeface="华文细黑" panose="02010600040101010101" pitchFamily="2" charset="-122"/>
                <a:ea typeface="华文细黑" panose="02010600040101010101" pitchFamily="2" charset="-122"/>
              </a:rPr>
              <a:t>作者：知晓程序</a:t>
            </a:r>
            <a:r>
              <a:rPr lang="zh-CN" altLang="en-US" b="1" dirty="0" smtClean="0">
                <a:latin typeface="华文细黑" panose="02010600040101010101" pitchFamily="2" charset="-122"/>
                <a:ea typeface="华文细黑" panose="02010600040101010101" pitchFamily="2" charset="-122"/>
              </a:rPr>
              <a:t>等</a:t>
            </a:r>
            <a:endParaRPr lang="en-US" altLang="zh-CN" b="1" dirty="0" smtClean="0">
              <a:latin typeface="华文细黑" panose="02010600040101010101" pitchFamily="2" charset="-122"/>
              <a:ea typeface="华文细黑" panose="02010600040101010101" pitchFamily="2" charset="-122"/>
            </a:endParaRPr>
          </a:p>
          <a:p>
            <a:pPr marL="285750" indent="-285750">
              <a:lnSpc>
                <a:spcPct val="150000"/>
              </a:lnSpc>
              <a:buFont typeface="Arial" panose="020B0604020202020204" pitchFamily="34" charset="0"/>
              <a:buChar char="•"/>
            </a:pPr>
            <a:r>
              <a:rPr lang="en-US" altLang="zh-CN" b="1" dirty="0" err="1" smtClean="0">
                <a:latin typeface="华文细黑" panose="02010600040101010101" pitchFamily="2" charset="-122"/>
                <a:ea typeface="华文细黑" panose="02010600040101010101" pitchFamily="2" charset="-122"/>
              </a:rPr>
              <a:t>Bmob</a:t>
            </a:r>
            <a:r>
              <a:rPr lang="zh-CN" altLang="en-US" b="1" dirty="0" smtClean="0">
                <a:latin typeface="华文细黑" panose="02010600040101010101" pitchFamily="2" charset="-122"/>
                <a:ea typeface="华文细黑" panose="02010600040101010101" pitchFamily="2" charset="-122"/>
              </a:rPr>
              <a:t>文档中心：</a:t>
            </a:r>
            <a:endParaRPr lang="en-US" altLang="zh-CN" b="1" dirty="0" smtClean="0">
              <a:latin typeface="华文细黑" panose="02010600040101010101" pitchFamily="2" charset="-122"/>
              <a:ea typeface="华文细黑" panose="02010600040101010101" pitchFamily="2" charset="-122"/>
            </a:endParaRPr>
          </a:p>
          <a:p>
            <a:pPr algn="ctr">
              <a:lnSpc>
                <a:spcPct val="150000"/>
              </a:lnSpc>
            </a:pPr>
            <a:r>
              <a:rPr lang="en-US" altLang="zh-CN" b="1" dirty="0" smtClean="0">
                <a:latin typeface="华文细黑" panose="02010600040101010101" pitchFamily="2" charset="-122"/>
                <a:ea typeface="华文细黑" panose="02010600040101010101" pitchFamily="2" charset="-122"/>
                <a:hlinkClick r:id="rId2"/>
              </a:rPr>
              <a:t>http</a:t>
            </a:r>
            <a:r>
              <a:rPr lang="en-US" altLang="zh-CN" b="1" dirty="0">
                <a:latin typeface="华文细黑" panose="02010600040101010101" pitchFamily="2" charset="-122"/>
                <a:ea typeface="华文细黑" panose="02010600040101010101" pitchFamily="2" charset="-122"/>
                <a:hlinkClick r:id="rId2"/>
              </a:rPr>
              <a:t>://</a:t>
            </a:r>
            <a:r>
              <a:rPr lang="en-US" altLang="zh-CN" b="1" dirty="0" smtClean="0">
                <a:latin typeface="华文细黑" panose="02010600040101010101" pitchFamily="2" charset="-122"/>
                <a:ea typeface="华文细黑" panose="02010600040101010101" pitchFamily="2" charset="-122"/>
                <a:hlinkClick r:id="rId2"/>
              </a:rPr>
              <a:t>doc.bmob.cn/data/wechat_app/index.html</a:t>
            </a:r>
            <a:endParaRPr lang="en-US" altLang="zh-CN" b="1" dirty="0" smtClean="0">
              <a:latin typeface="华文细黑" panose="02010600040101010101" pitchFamily="2" charset="-122"/>
              <a:ea typeface="华文细黑" panose="02010600040101010101" pitchFamily="2" charset="-122"/>
            </a:endParaRPr>
          </a:p>
          <a:p>
            <a:pPr marL="285750" indent="-285750">
              <a:lnSpc>
                <a:spcPct val="150000"/>
              </a:lnSpc>
              <a:buFont typeface="Arial" panose="020B0604020202020204" pitchFamily="34" charset="0"/>
              <a:buChar char="•"/>
            </a:pPr>
            <a:r>
              <a:rPr lang="zh-CN" altLang="en-US" b="1" dirty="0">
                <a:latin typeface="华文细黑" panose="02010600040101010101" pitchFamily="2" charset="-122"/>
                <a:ea typeface="华文细黑" panose="02010600040101010101" pitchFamily="2" charset="-122"/>
              </a:rPr>
              <a:t>各</a:t>
            </a:r>
            <a:r>
              <a:rPr lang="zh-CN" altLang="en-US" b="1" dirty="0" smtClean="0">
                <a:latin typeface="华文细黑" panose="02010600040101010101" pitchFamily="2" charset="-122"/>
                <a:ea typeface="华文细黑" panose="02010600040101010101" pitchFamily="2" charset="-122"/>
              </a:rPr>
              <a:t>类</a:t>
            </a:r>
            <a:r>
              <a:rPr lang="en-US" altLang="zh-CN" b="1" dirty="0" smtClean="0">
                <a:latin typeface="华文细黑" panose="02010600040101010101" pitchFamily="2" charset="-122"/>
                <a:ea typeface="华文细黑" panose="02010600040101010101" pitchFamily="2" charset="-122"/>
              </a:rPr>
              <a:t>CSDN</a:t>
            </a:r>
            <a:r>
              <a:rPr lang="zh-CN" altLang="en-US" b="1" dirty="0" smtClean="0">
                <a:latin typeface="华文细黑" panose="02010600040101010101" pitchFamily="2" charset="-122"/>
                <a:ea typeface="华文细黑" panose="02010600040101010101" pitchFamily="2" charset="-122"/>
              </a:rPr>
              <a:t>博客</a:t>
            </a:r>
            <a:endParaRPr lang="en-US" altLang="zh-CN" b="1" dirty="0" smtClean="0">
              <a:latin typeface="华文细黑" panose="02010600040101010101" pitchFamily="2" charset="-122"/>
              <a:ea typeface="华文细黑" panose="02010600040101010101" pitchFamily="2" charset="-122"/>
            </a:endParaRPr>
          </a:p>
          <a:p>
            <a:pPr marL="285750" indent="-285750">
              <a:lnSpc>
                <a:spcPct val="150000"/>
              </a:lnSpc>
              <a:buFont typeface="Arial" panose="020B0604020202020204" pitchFamily="34" charset="0"/>
              <a:buChar char="•"/>
            </a:pPr>
            <a:r>
              <a:rPr lang="zh-CN" altLang="en-US" b="1" dirty="0">
                <a:latin typeface="华文细黑" panose="02010600040101010101" pitchFamily="2" charset="-122"/>
                <a:ea typeface="华文细黑" panose="02010600040101010101" pitchFamily="2" charset="-122"/>
              </a:rPr>
              <a:t>本课程项目的所有文档</a:t>
            </a:r>
            <a:endParaRPr lang="en-US" altLang="zh-CN" b="1" dirty="0">
              <a:latin typeface="华文细黑" panose="02010600040101010101" pitchFamily="2" charset="-122"/>
              <a:ea typeface="华文细黑" panose="02010600040101010101" pitchFamily="2" charset="-122"/>
            </a:endParaRPr>
          </a:p>
        </p:txBody>
      </p:sp>
    </p:spTree>
    <p:extLst>
      <p:ext uri="{BB962C8B-B14F-4D97-AF65-F5344CB8AC3E}">
        <p14:creationId xmlns:p14="http://schemas.microsoft.com/office/powerpoint/2010/main" val="1796444380"/>
      </p:ext>
    </p:extLst>
  </p:cSld>
  <p:clrMapOvr>
    <a:masterClrMapping/>
  </p:clrMapOvr>
  <p:transition spd="slow">
    <p:circl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框 18"/>
          <p:cNvSpPr txBox="1">
            <a:spLocks noChangeArrowheads="1"/>
          </p:cNvSpPr>
          <p:nvPr/>
        </p:nvSpPr>
        <p:spPr bwMode="auto">
          <a:xfrm>
            <a:off x="4938713" y="3563938"/>
            <a:ext cx="20907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gn="ctr" eaLnBrk="1" hangingPunct="1">
              <a:lnSpc>
                <a:spcPct val="100000"/>
              </a:lnSpc>
              <a:spcBef>
                <a:spcPct val="0"/>
              </a:spcBef>
              <a:buFont typeface="Arial" pitchFamily="34" charset="0"/>
              <a:buNone/>
            </a:pPr>
            <a:r>
              <a:rPr lang="zh-CN" altLang="en-US" sz="2000" b="1" dirty="0" smtClean="0">
                <a:solidFill>
                  <a:srgbClr val="404040"/>
                </a:solidFill>
                <a:latin typeface="华文细黑" pitchFamily="2" charset="-122"/>
                <a:ea typeface="华文细黑" pitchFamily="2" charset="-122"/>
              </a:rPr>
              <a:t>可行性分析</a:t>
            </a:r>
            <a:endParaRPr lang="zh-CN" altLang="zh-CN" sz="2000" b="1" dirty="0">
              <a:solidFill>
                <a:srgbClr val="404040"/>
              </a:solidFill>
              <a:latin typeface="华文细黑" pitchFamily="2" charset="-122"/>
              <a:ea typeface="华文细黑" pitchFamily="2" charset="-122"/>
            </a:endParaRPr>
          </a:p>
        </p:txBody>
      </p:sp>
      <p:sp>
        <p:nvSpPr>
          <p:cNvPr id="7171" name="矩形 1"/>
          <p:cNvSpPr>
            <a:spLocks noChangeArrowheads="1"/>
          </p:cNvSpPr>
          <p:nvPr/>
        </p:nvSpPr>
        <p:spPr bwMode="auto">
          <a:xfrm>
            <a:off x="5018088" y="2486025"/>
            <a:ext cx="1931987" cy="1004888"/>
          </a:xfrm>
          <a:prstGeom prst="rect">
            <a:avLst/>
          </a:prstGeom>
          <a:noFill/>
          <a:ln w="12700">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algn="ctr" eaLnBrk="1" hangingPunct="1">
              <a:lnSpc>
                <a:spcPct val="100000"/>
              </a:lnSpc>
              <a:spcBef>
                <a:spcPct val="0"/>
              </a:spcBef>
              <a:buFont typeface="Arial" pitchFamily="34" charset="0"/>
              <a:buNone/>
            </a:pPr>
            <a:endParaRPr lang="zh-CN" altLang="en-US" sz="1800">
              <a:solidFill>
                <a:srgbClr val="FFFFFF"/>
              </a:solidFill>
            </a:endParaRPr>
          </a:p>
        </p:txBody>
      </p:sp>
      <p:sp>
        <p:nvSpPr>
          <p:cNvPr id="7172" name="文本框 2"/>
          <p:cNvSpPr txBox="1">
            <a:spLocks noChangeArrowheads="1"/>
          </p:cNvSpPr>
          <p:nvPr/>
        </p:nvSpPr>
        <p:spPr bwMode="auto">
          <a:xfrm>
            <a:off x="5040313" y="2608263"/>
            <a:ext cx="19780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Char char="•"/>
              <a:defRPr sz="2800">
                <a:solidFill>
                  <a:schemeClr val="tx1"/>
                </a:solidFill>
                <a:latin typeface="DotumChe" charset="-127"/>
                <a:ea typeface="宋体" pitchFamily="2" charset="-122"/>
              </a:defRPr>
            </a:lvl1pPr>
            <a:lvl2pPr marL="742950" indent="-285750">
              <a:lnSpc>
                <a:spcPct val="90000"/>
              </a:lnSpc>
              <a:spcBef>
                <a:spcPts val="500"/>
              </a:spcBef>
              <a:buChar char="•"/>
              <a:defRPr sz="2400">
                <a:solidFill>
                  <a:schemeClr val="tx1"/>
                </a:solidFill>
                <a:latin typeface="DotumChe" charset="-127"/>
                <a:ea typeface="宋体" pitchFamily="2" charset="-122"/>
              </a:defRPr>
            </a:lvl2pPr>
            <a:lvl3pPr marL="1143000" indent="-228600">
              <a:lnSpc>
                <a:spcPct val="90000"/>
              </a:lnSpc>
              <a:spcBef>
                <a:spcPts val="500"/>
              </a:spcBef>
              <a:buChar char="•"/>
              <a:defRPr sz="2000">
                <a:solidFill>
                  <a:schemeClr val="tx1"/>
                </a:solidFill>
                <a:latin typeface="DotumChe" charset="-127"/>
                <a:ea typeface="宋体" pitchFamily="2" charset="-122"/>
              </a:defRPr>
            </a:lvl3pPr>
            <a:lvl4pPr marL="1600200" indent="-228600">
              <a:lnSpc>
                <a:spcPct val="90000"/>
              </a:lnSpc>
              <a:spcBef>
                <a:spcPts val="500"/>
              </a:spcBef>
              <a:buChar char="•"/>
              <a:defRPr>
                <a:solidFill>
                  <a:schemeClr val="tx1"/>
                </a:solidFill>
                <a:latin typeface="DotumChe" charset="-127"/>
                <a:ea typeface="宋体" pitchFamily="2" charset="-122"/>
              </a:defRPr>
            </a:lvl4pPr>
            <a:lvl5pPr marL="2057400" indent="-228600">
              <a:lnSpc>
                <a:spcPct val="90000"/>
              </a:lnSpc>
              <a:spcBef>
                <a:spcPts val="500"/>
              </a:spcBef>
              <a:buChar char="•"/>
              <a:defRPr>
                <a:solidFill>
                  <a:schemeClr val="tx1"/>
                </a:solidFill>
                <a:latin typeface="DotumChe" charset="-127"/>
                <a:ea typeface="宋体" pitchFamily="2"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DotumChe" charset="-127"/>
                <a:ea typeface="宋体" pitchFamily="2" charset="-122"/>
              </a:defRPr>
            </a:lvl9pPr>
          </a:lstStyle>
          <a:p>
            <a:pPr eaLnBrk="1" hangingPunct="1">
              <a:lnSpc>
                <a:spcPct val="100000"/>
              </a:lnSpc>
              <a:spcBef>
                <a:spcPct val="0"/>
              </a:spcBef>
              <a:buFont typeface="Arial" pitchFamily="34" charset="0"/>
              <a:buNone/>
            </a:pPr>
            <a:r>
              <a:rPr lang="en-US" altLang="zh-CN" sz="4800">
                <a:solidFill>
                  <a:srgbClr val="C00000"/>
                </a:solidFill>
                <a:latin typeface="微软雅黑" pitchFamily="34" charset="-122"/>
                <a:ea typeface="微软雅黑" pitchFamily="34" charset="-122"/>
              </a:rPr>
              <a:t>Part 2</a:t>
            </a:r>
            <a:endParaRPr lang="zh-CN" altLang="en-US" sz="4800">
              <a:solidFill>
                <a:srgbClr val="C00000"/>
              </a:solidFill>
              <a:latin typeface="微软雅黑" pitchFamily="34" charset="-122"/>
              <a:ea typeface="微软雅黑" pitchFamily="34" charset="-122"/>
            </a:endParaRPr>
          </a:p>
        </p:txBody>
      </p:sp>
    </p:spTree>
  </p:cSld>
  <p:clrMapOvr>
    <a:masterClrMapping/>
  </p:clrMapOvr>
  <p:transition spd="slow">
    <p:cover/>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Calibri Light"/>
        <a:ea typeface="宋体"/>
        <a:cs typeface=""/>
      </a:majorFont>
      <a:minorFont>
        <a:latin typeface="DotumChe"/>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alt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alt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2369</TotalTime>
  <Pages>0</Pages>
  <Words>2630</Words>
  <Characters>0</Characters>
  <Application>Microsoft Office PowerPoint</Application>
  <DocSecurity>0</DocSecurity>
  <PresentationFormat>宽屏</PresentationFormat>
  <Lines>0</Lines>
  <Paragraphs>418</Paragraphs>
  <Slides>41</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41</vt:i4>
      </vt:variant>
    </vt:vector>
  </HeadingPairs>
  <TitlesOfParts>
    <vt:vector size="51" baseType="lpstr">
      <vt:lpstr>DotumChe</vt:lpstr>
      <vt:lpstr>等线</vt:lpstr>
      <vt:lpstr>华文细黑</vt:lpstr>
      <vt:lpstr>宋体</vt:lpstr>
      <vt:lpstr>微软雅黑</vt:lpstr>
      <vt:lpstr>Arial</vt:lpstr>
      <vt:lpstr>Calibri</vt:lpstr>
      <vt:lpstr>Calibri Light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D13001</dc:creator>
  <cp:lastModifiedBy>asus-</cp:lastModifiedBy>
  <cp:revision>129</cp:revision>
  <dcterms:created xsi:type="dcterms:W3CDTF">2013-11-26T08:12:46Z</dcterms:created>
  <dcterms:modified xsi:type="dcterms:W3CDTF">2018-01-12T14:05:14Z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2052-9.1.0.4885</vt:lpwstr>
  </property>
</Properties>
</file>